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133" r:id="rId3"/>
    <p:sldId id="2055" r:id="rId4"/>
    <p:sldId id="2056" r:id="rId5"/>
    <p:sldId id="2057" r:id="rId6"/>
    <p:sldId id="2058" r:id="rId7"/>
    <p:sldId id="2059" r:id="rId8"/>
    <p:sldId id="2060" r:id="rId9"/>
    <p:sldId id="2061" r:id="rId10"/>
    <p:sldId id="2062" r:id="rId11"/>
    <p:sldId id="2063" r:id="rId12"/>
    <p:sldId id="2064" r:id="rId13"/>
    <p:sldId id="2065" r:id="rId14"/>
    <p:sldId id="2066" r:id="rId15"/>
    <p:sldId id="2067" r:id="rId16"/>
    <p:sldId id="2068" r:id="rId17"/>
    <p:sldId id="2069" r:id="rId18"/>
    <p:sldId id="2070" r:id="rId19"/>
    <p:sldId id="2071" r:id="rId20"/>
    <p:sldId id="2072" r:id="rId21"/>
    <p:sldId id="2073" r:id="rId22"/>
    <p:sldId id="2074" r:id="rId23"/>
    <p:sldId id="2075" r:id="rId24"/>
    <p:sldId id="2076" r:id="rId25"/>
    <p:sldId id="2077" r:id="rId26"/>
    <p:sldId id="2078" r:id="rId27"/>
    <p:sldId id="2132" r:id="rId28"/>
    <p:sldId id="2004" r:id="rId29"/>
    <p:sldId id="2005" r:id="rId30"/>
    <p:sldId id="2006" r:id="rId31"/>
    <p:sldId id="2007" r:id="rId32"/>
    <p:sldId id="2008" r:id="rId33"/>
    <p:sldId id="2009" r:id="rId34"/>
    <p:sldId id="2131" r:id="rId35"/>
    <p:sldId id="2079" r:id="rId36"/>
    <p:sldId id="2042" r:id="rId37"/>
    <p:sldId id="2043" r:id="rId38"/>
    <p:sldId id="2044" r:id="rId39"/>
    <p:sldId id="2045" r:id="rId40"/>
    <p:sldId id="2046" r:id="rId41"/>
    <p:sldId id="2047" r:id="rId42"/>
    <p:sldId id="2048" r:id="rId43"/>
    <p:sldId id="2049" r:id="rId44"/>
    <p:sldId id="2050" r:id="rId45"/>
    <p:sldId id="2080" r:id="rId46"/>
    <p:sldId id="2082" r:id="rId47"/>
    <p:sldId id="2052" r:id="rId48"/>
    <p:sldId id="2081" r:id="rId49"/>
    <p:sldId id="2083" r:id="rId50"/>
    <p:sldId id="2121" r:id="rId51"/>
    <p:sldId id="2122" r:id="rId5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2" autoAdjust="0"/>
    <p:restoredTop sz="95005" autoAdjust="0"/>
  </p:normalViewPr>
  <p:slideViewPr>
    <p:cSldViewPr>
      <p:cViewPr varScale="1">
        <p:scale>
          <a:sx n="82" d="100"/>
          <a:sy n="82" d="100"/>
        </p:scale>
        <p:origin x="71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08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61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63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11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6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58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049000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21.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21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Filesystems 3: Filesystem Case Studies (</a:t>
            </a:r>
            <a:r>
              <a:rPr lang="en-US" sz="3000" dirty="0" err="1"/>
              <a:t>Con’t</a:t>
            </a:r>
            <a:r>
              <a:rPr lang="en-US" sz="3000" dirty="0"/>
              <a:t>),</a:t>
            </a:r>
            <a:br>
              <a:rPr lang="en-US" sz="3000" dirty="0"/>
            </a:br>
            <a:r>
              <a:rPr lang="en-US" sz="3000" dirty="0"/>
              <a:t>Buffering, Reliability, and Transactions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4195-0F5B-4865-D2E0-1926B4EFC15A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8915400" cy="533400"/>
          </a:xfrm>
        </p:spPr>
        <p:txBody>
          <a:bodyPr/>
          <a:lstStyle/>
          <a:p>
            <a:r>
              <a:rPr lang="en-US" dirty="0"/>
              <a:t>UNIX 4.2 BSD FFS First Fit Block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997929"/>
            <a:ext cx="9144000" cy="1799136"/>
          </a:xfrm>
        </p:spPr>
        <p:txBody>
          <a:bodyPr>
            <a:normAutofit/>
          </a:bodyPr>
          <a:lstStyle/>
          <a:p>
            <a:r>
              <a:rPr lang="en-US" dirty="0"/>
              <a:t>Fills in the small holes at the start of block group</a:t>
            </a:r>
          </a:p>
          <a:p>
            <a:r>
              <a:rPr lang="en-US" dirty="0"/>
              <a:t>Avoids fragmentation, leaves contiguous free space at end</a:t>
            </a:r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3003487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4624952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37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6680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Problem 3: Missing blocks due to rotational delay</a:t>
            </a:r>
          </a:p>
          <a:p>
            <a:pPr lvl="1"/>
            <a:r>
              <a:rPr lang="en-US" altLang="ko-KR" dirty="0"/>
              <a:t>Issue: Read one block, do processing, and read next block.  In meantime, disk has continued turning: missed next block! Need 1 revolution/block!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Solution1: Skip sector positioning (“interleaving”)</a:t>
            </a:r>
          </a:p>
          <a:p>
            <a:pPr lvl="2"/>
            <a:r>
              <a:rPr lang="en-US" altLang="ko-KR" dirty="0"/>
              <a:t>Place the blocks from one file on every other block of a track: give time for processing to overlap rotation</a:t>
            </a:r>
          </a:p>
          <a:p>
            <a:pPr lvl="2"/>
            <a:r>
              <a:rPr lang="en-US" altLang="ko-KR" dirty="0"/>
              <a:t>Can be done by OS or in modern drives by the disk controller</a:t>
            </a:r>
          </a:p>
          <a:p>
            <a:pPr lvl="1"/>
            <a:r>
              <a:rPr lang="en-US" altLang="ko-KR" dirty="0"/>
              <a:t>Solution 2: Read ahead: read next block right after first, even if application hasn’t asked for it yet</a:t>
            </a:r>
          </a:p>
          <a:p>
            <a:pPr lvl="2"/>
            <a:r>
              <a:rPr lang="en-US" altLang="ko-KR" dirty="0"/>
              <a:t>This can be done either by OS (read ahead) </a:t>
            </a:r>
          </a:p>
          <a:p>
            <a:pPr lvl="2"/>
            <a:r>
              <a:rPr lang="en-US" altLang="ko-KR" dirty="0"/>
              <a:t>By disk itself (track buffers) - many disk controllers have internal RAM that allows them to read a complete track</a:t>
            </a:r>
          </a:p>
          <a:p>
            <a:r>
              <a:rPr lang="en-US" altLang="ko-KR" dirty="0"/>
              <a:t>Modern disks + controllers do many things “under the covers”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Track buffers, elevator algorithms, bad block filtering</a:t>
            </a:r>
          </a:p>
          <a:p>
            <a:pPr lvl="1"/>
            <a:endParaRPr lang="en-US" altLang="ko-KR" dirty="0"/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1981200" y="16002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5485794" y="1865885"/>
            <a:ext cx="4573043" cy="1513934"/>
            <a:chOff x="3024" y="576"/>
            <a:chExt cx="2588" cy="809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554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34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4.2 BSD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763000" cy="5410200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sz="2000" dirty="0"/>
              <a:t>Efficient storage for both small and large files</a:t>
            </a:r>
          </a:p>
          <a:p>
            <a:pPr lvl="1"/>
            <a:r>
              <a:rPr lang="en-US" sz="2000" dirty="0"/>
              <a:t>Locality for both small and large files</a:t>
            </a:r>
          </a:p>
          <a:p>
            <a:pPr lvl="1"/>
            <a:r>
              <a:rPr lang="en-US" sz="2000" dirty="0"/>
              <a:t>Locality for metadata and data</a:t>
            </a:r>
          </a:p>
          <a:p>
            <a:pPr lvl="1"/>
            <a:r>
              <a:rPr lang="en-US" sz="2000" dirty="0"/>
              <a:t>No defragmentation necessary!</a:t>
            </a:r>
          </a:p>
          <a:p>
            <a:pPr lvl="1"/>
            <a:endParaRPr lang="en-US" sz="2000" dirty="0"/>
          </a:p>
          <a:p>
            <a:r>
              <a:rPr lang="en-US" dirty="0"/>
              <a:t>Cons</a:t>
            </a:r>
          </a:p>
          <a:p>
            <a:pPr lvl="1"/>
            <a:r>
              <a:rPr lang="en-US" sz="2000" dirty="0"/>
              <a:t>Inefficient for tiny files (a 1 byte file requires both an </a:t>
            </a:r>
            <a:r>
              <a:rPr lang="en-US" sz="2000" dirty="0" err="1"/>
              <a:t>inode</a:t>
            </a:r>
            <a:r>
              <a:rPr lang="en-US" sz="2000" dirty="0"/>
              <a:t> and a data block)</a:t>
            </a:r>
          </a:p>
          <a:p>
            <a:pPr lvl="1"/>
            <a:r>
              <a:rPr lang="en-US" sz="2000" dirty="0"/>
              <a:t>Inefficient encoding when file is mostly contiguous on disk</a:t>
            </a:r>
          </a:p>
          <a:p>
            <a:pPr lvl="1"/>
            <a:r>
              <a:rPr lang="en-US" sz="2000" dirty="0"/>
              <a:t>Need to reserve 10-20% of free space to prevent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977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38188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738188"/>
            <a:ext cx="5486400" cy="6043612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sz="2000" dirty="0" err="1">
                <a:ea typeface="新細明體" panose="02020500000000000000" pitchFamily="18" charset="-120"/>
              </a:rPr>
              <a:t>inodes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Block sizes settable at format time: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Actual </a:t>
            </a:r>
            <a:r>
              <a:rPr lang="en-US" altLang="zh-TW" sz="2200" dirty="0" err="1">
                <a:ea typeface="新細明體" panose="02020500000000000000" pitchFamily="18" charset="-120"/>
              </a:rPr>
              <a:t>inode</a:t>
            </a:r>
            <a:r>
              <a:rPr lang="en-US" altLang="zh-TW" sz="2200" dirty="0">
                <a:ea typeface="新細明體" panose="02020500000000000000" pitchFamily="18" charset="-120"/>
              </a:rPr>
              <a:t> structure similar to 4.2 BSD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with 12 direct pointers</a:t>
            </a:r>
          </a:p>
          <a:p>
            <a:r>
              <a:rPr lang="en-US" altLang="ko-KR" sz="2200" dirty="0">
                <a:ea typeface="굴림" panose="020B0600000101010101" pitchFamily="34" charset="-127"/>
              </a:rPr>
              <a:t>Ext3: Ext2 with Journaling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Several degrees of protection with comparable overhead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We will talk about </a:t>
            </a:r>
            <a:r>
              <a:rPr lang="en-US" altLang="ko-KR" sz="2000" dirty="0" err="1">
                <a:ea typeface="굴림" panose="020B0600000101010101" pitchFamily="34" charset="-127"/>
              </a:rPr>
              <a:t>Journalling</a:t>
            </a:r>
            <a:r>
              <a:rPr lang="en-US" altLang="ko-KR" sz="2000" dirty="0">
                <a:ea typeface="굴림" panose="020B0600000101010101" pitchFamily="34" charset="-127"/>
              </a:rPr>
              <a:t> later</a:t>
            </a:r>
          </a:p>
          <a:p>
            <a:pPr lvl="1"/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6912013" y="5715001"/>
            <a:ext cx="4594187" cy="75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Example: create a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file1.dat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b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/dir1/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 Ext3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1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74" y="868893"/>
            <a:ext cx="7954451" cy="5110163"/>
          </a:xfrm>
        </p:spPr>
        <p:txBody>
          <a:bodyPr>
            <a:normAutofit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pairs	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4954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2811186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6315"/>
            <a:ext cx="10566400" cy="5105400"/>
          </a:xfrm>
        </p:spPr>
        <p:txBody>
          <a:bodyPr/>
          <a:lstStyle/>
          <a:p>
            <a:r>
              <a:rPr lang="en-US" dirty="0"/>
              <a:t>Hard link</a:t>
            </a:r>
          </a:p>
          <a:p>
            <a:pPr lvl="1"/>
            <a:r>
              <a:rPr lang="en-US" dirty="0"/>
              <a:t>Mapping from name to file number in the directory structure</a:t>
            </a:r>
          </a:p>
          <a:p>
            <a:pPr lvl="1"/>
            <a:r>
              <a:rPr lang="en-US" dirty="0"/>
              <a:t>First hard link to a file is made when file created</a:t>
            </a:r>
          </a:p>
          <a:p>
            <a:pPr lvl="1"/>
            <a:r>
              <a:rPr lang="en-US" dirty="0"/>
              <a:t>Create extra hard links to a file with the link() system call</a:t>
            </a:r>
          </a:p>
          <a:p>
            <a:pPr lvl="1"/>
            <a:r>
              <a:rPr lang="en-US" dirty="0"/>
              <a:t>Remove links with unlink() system call</a:t>
            </a:r>
          </a:p>
          <a:p>
            <a:r>
              <a:rPr lang="en-US" dirty="0"/>
              <a:t>When can file contents be deleted?</a:t>
            </a:r>
          </a:p>
          <a:p>
            <a:pPr lvl="1"/>
            <a:r>
              <a:rPr lang="en-US" dirty="0"/>
              <a:t>When there are no more hard links to the file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maintains reference count for this purpose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4954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072669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Links (Symbolic Links)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125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 link or Symbolic Link or Shortcut</a:t>
            </a:r>
          </a:p>
          <a:p>
            <a:pPr lvl="1"/>
            <a:r>
              <a:rPr lang="en-US" dirty="0"/>
              <a:t>Directory entry contains the path and name of the file</a:t>
            </a:r>
          </a:p>
          <a:p>
            <a:pPr lvl="1"/>
            <a:r>
              <a:rPr lang="en-US" dirty="0"/>
              <a:t>Map one name to another name</a:t>
            </a:r>
          </a:p>
          <a:p>
            <a:pPr lvl="1"/>
            <a:endParaRPr lang="en-US" dirty="0"/>
          </a:p>
          <a:p>
            <a:r>
              <a:rPr lang="en-US" dirty="0"/>
              <a:t>Contrast these two different types of directory entries:</a:t>
            </a:r>
          </a:p>
          <a:p>
            <a:pPr lvl="1"/>
            <a:r>
              <a:rPr lang="en-US" dirty="0"/>
              <a:t>Normal directory entry: &lt;file name, </a:t>
            </a:r>
            <a:r>
              <a:rPr lang="en-US" dirty="0">
                <a:solidFill>
                  <a:srgbClr val="FF0000"/>
                </a:solidFill>
              </a:rPr>
              <a:t>file #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Symbolic link: &lt;file name, </a:t>
            </a:r>
            <a:r>
              <a:rPr lang="en-US" dirty="0" err="1">
                <a:solidFill>
                  <a:srgbClr val="FF0000"/>
                </a:solidFill>
              </a:rPr>
              <a:t>dest</a:t>
            </a:r>
            <a:r>
              <a:rPr lang="en-US" dirty="0">
                <a:solidFill>
                  <a:srgbClr val="FF0000"/>
                </a:solidFill>
              </a:rPr>
              <a:t>. file 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OS looks up destination file name </a:t>
            </a:r>
            <a:r>
              <a:rPr lang="en-US" b="1" dirty="0"/>
              <a:t>each time </a:t>
            </a:r>
            <a:r>
              <a:rPr lang="en-US" dirty="0"/>
              <a:t>program accesses </a:t>
            </a:r>
            <a:br>
              <a:rPr lang="en-US" dirty="0"/>
            </a:br>
            <a:r>
              <a:rPr lang="en-US" dirty="0"/>
              <a:t>source file name</a:t>
            </a:r>
          </a:p>
          <a:p>
            <a:pPr lvl="1"/>
            <a:r>
              <a:rPr lang="en-US" dirty="0"/>
              <a:t>Lookup can fail (error result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Unix: Create soft links with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95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19DB-DB73-495A-87D3-D775B2A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E25F-7137-4B65-A3C1-872ADAEA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29" y="685800"/>
            <a:ext cx="7659028" cy="591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happens when we open </a:t>
            </a:r>
            <a:r>
              <a:rPr lang="en-US" dirty="0">
                <a:latin typeface="Consolas" panose="020B0609020204030204" pitchFamily="49" charset="0"/>
              </a:rPr>
              <a:t>/home/cs162/stuff.txt</a:t>
            </a:r>
            <a:r>
              <a:rPr lang="en-US" dirty="0"/>
              <a:t>?</a:t>
            </a:r>
          </a:p>
          <a:p>
            <a:r>
              <a:rPr lang="en-US" dirty="0"/>
              <a:t>“/” - </a:t>
            </a:r>
            <a:r>
              <a:rPr lang="en-US" dirty="0" err="1"/>
              <a:t>inumber</a:t>
            </a:r>
            <a:r>
              <a:rPr lang="en-US" dirty="0"/>
              <a:t> for root </a:t>
            </a:r>
            <a:r>
              <a:rPr lang="en-US" dirty="0" err="1"/>
              <a:t>inode</a:t>
            </a:r>
            <a:r>
              <a:rPr lang="en-US" dirty="0"/>
              <a:t> configured into kernel, say 2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2 from its position in </a:t>
            </a:r>
            <a:r>
              <a:rPr lang="en-US" dirty="0" err="1"/>
              <a:t>inode</a:t>
            </a:r>
            <a:r>
              <a:rPr lang="en-US" dirty="0"/>
              <a:t> array on disk</a:t>
            </a:r>
          </a:p>
          <a:p>
            <a:pPr lvl="1"/>
            <a:r>
              <a:rPr lang="en-US" dirty="0"/>
              <a:t>Extract the direct and indirect block pointers</a:t>
            </a:r>
          </a:p>
          <a:p>
            <a:pPr lvl="1"/>
            <a:r>
              <a:rPr lang="en-US" dirty="0"/>
              <a:t>Determine block that holds root directory (say block 49358)</a:t>
            </a:r>
          </a:p>
          <a:p>
            <a:pPr lvl="1"/>
            <a:r>
              <a:rPr lang="en-US" dirty="0"/>
              <a:t>Read that block, scan it for “home” to get </a:t>
            </a:r>
            <a:r>
              <a:rPr lang="en-US" dirty="0" err="1"/>
              <a:t>inumber</a:t>
            </a:r>
            <a:r>
              <a:rPr lang="en-US" dirty="0"/>
              <a:t> for this directory (say 8086)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8086 for /home, extract its blocks, read block (say 7756), scan it for “cs162” to get its </a:t>
            </a:r>
            <a:r>
              <a:rPr lang="en-US" dirty="0" err="1"/>
              <a:t>inumber</a:t>
            </a:r>
            <a:r>
              <a:rPr lang="en-US" dirty="0"/>
              <a:t> (say 732)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732 for /home/cs162, extract its blocks, read block (say 12132), scan it for “stuff.txt” to get its </a:t>
            </a:r>
            <a:r>
              <a:rPr lang="en-US" dirty="0" err="1"/>
              <a:t>inumber</a:t>
            </a:r>
            <a:r>
              <a:rPr lang="en-US" dirty="0"/>
              <a:t>, say 9909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9909 for /home/cs162/stuff.txt</a:t>
            </a:r>
          </a:p>
          <a:p>
            <a:r>
              <a:rPr lang="en-US" dirty="0"/>
              <a:t>Set up file description to refer to this </a:t>
            </a:r>
            <a:r>
              <a:rPr lang="en-US" dirty="0" err="1"/>
              <a:t>inode</a:t>
            </a:r>
            <a:r>
              <a:rPr lang="en-US" dirty="0"/>
              <a:t> so reads / write can access the data blocks referenced by its direct and indirect pointers</a:t>
            </a:r>
          </a:p>
          <a:p>
            <a:r>
              <a:rPr lang="en-US" b="1" dirty="0">
                <a:solidFill>
                  <a:srgbClr val="FF0000"/>
                </a:solidFill>
              </a:rPr>
              <a:t>Check permissions on the final </a:t>
            </a:r>
            <a:r>
              <a:rPr lang="en-US" b="1" dirty="0" err="1">
                <a:solidFill>
                  <a:srgbClr val="FF0000"/>
                </a:solidFill>
              </a:rPr>
              <a:t>inode</a:t>
            </a:r>
            <a:r>
              <a:rPr lang="en-US" b="1" dirty="0">
                <a:solidFill>
                  <a:srgbClr val="FF0000"/>
                </a:solidFill>
              </a:rPr>
              <a:t> and each directory’s </a:t>
            </a:r>
            <a:r>
              <a:rPr lang="en-US" b="1" dirty="0" err="1">
                <a:solidFill>
                  <a:srgbClr val="FF0000"/>
                </a:solidFill>
              </a:rPr>
              <a:t>inode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693A0-4571-4551-B1EF-1EF1C016D050}"/>
              </a:ext>
            </a:extLst>
          </p:cNvPr>
          <p:cNvSpPr/>
          <p:nvPr/>
        </p:nvSpPr>
        <p:spPr bwMode="auto">
          <a:xfrm>
            <a:off x="8920584" y="1000628"/>
            <a:ext cx="228600" cy="396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D73882-2525-43B3-B6D4-E7878BF1FD8F}"/>
              </a:ext>
            </a:extLst>
          </p:cNvPr>
          <p:cNvGrpSpPr/>
          <p:nvPr/>
        </p:nvGrpSpPr>
        <p:grpSpPr>
          <a:xfrm>
            <a:off x="8682619" y="952160"/>
            <a:ext cx="2964737" cy="924734"/>
            <a:chOff x="6162835" y="1551732"/>
            <a:chExt cx="2964737" cy="9247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9E550B-9DA0-4CA9-AC9E-8633CBC483CF}"/>
                </a:ext>
              </a:extLst>
            </p:cNvPr>
            <p:cNvSpPr/>
            <p:nvPr/>
          </p:nvSpPr>
          <p:spPr bwMode="auto">
            <a:xfrm>
              <a:off x="6400800" y="18288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3F495-1F0A-4810-A275-8CC9D68A4584}"/>
                </a:ext>
              </a:extLst>
            </p:cNvPr>
            <p:cNvSpPr/>
            <p:nvPr/>
          </p:nvSpPr>
          <p:spPr bwMode="auto">
            <a:xfrm>
              <a:off x="7771599" y="1828800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3F2DE8-0063-4C27-805E-36532D63EA17}"/>
                </a:ext>
              </a:extLst>
            </p:cNvPr>
            <p:cNvGrpSpPr/>
            <p:nvPr/>
          </p:nvGrpSpPr>
          <p:grpSpPr>
            <a:xfrm>
              <a:off x="7010400" y="1600200"/>
              <a:ext cx="228600" cy="838200"/>
              <a:chOff x="7010400" y="1600200"/>
              <a:chExt cx="228600" cy="838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428AC5-8651-4397-AF03-B8BF9F4DB417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D588EE-9925-4049-A4D0-405352629829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8A0097-7276-4BF4-84E5-E8B185CC253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E0BDDA-28BE-45E8-9678-A2DFB8BFA238}"/>
                </a:ext>
              </a:extLst>
            </p:cNvPr>
            <p:cNvCxnSpPr/>
            <p:nvPr/>
          </p:nvCxnSpPr>
          <p:spPr bwMode="auto">
            <a:xfrm flipV="1">
              <a:off x="7162800" y="1676400"/>
              <a:ext cx="381000" cy="228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BB0E46-2DFA-4012-A3D2-D43B4B2678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1828800"/>
              <a:ext cx="533400" cy="19242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A74E19-3983-4C81-9947-041600B683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2133600"/>
              <a:ext cx="556067" cy="32288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415CB-5171-47D2-8C01-2E148B019A36}"/>
                </a:ext>
              </a:extLst>
            </p:cNvPr>
            <p:cNvSpPr txBox="1"/>
            <p:nvPr/>
          </p:nvSpPr>
          <p:spPr>
            <a:xfrm>
              <a:off x="7690413" y="1930354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EE3331-6041-4C48-8E40-3A48785981E5}"/>
                </a:ext>
              </a:extLst>
            </p:cNvPr>
            <p:cNvSpPr/>
            <p:nvPr/>
          </p:nvSpPr>
          <p:spPr>
            <a:xfrm>
              <a:off x="7620000" y="1551732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49358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94EFA7-F7E2-4160-8766-5807F53DC8BC}"/>
                </a:ext>
              </a:extLst>
            </p:cNvPr>
            <p:cNvCxnSpPr/>
            <p:nvPr/>
          </p:nvCxnSpPr>
          <p:spPr bwMode="auto">
            <a:xfrm flipV="1">
              <a:off x="6629400" y="1600200"/>
              <a:ext cx="381000" cy="22853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DD3D17-E4D7-4B86-AEA6-03E24E0F14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057332"/>
              <a:ext cx="381000" cy="419134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8292AC-3D89-4C34-B9C9-B82A93820E94}"/>
                </a:ext>
              </a:extLst>
            </p:cNvPr>
            <p:cNvSpPr/>
            <p:nvPr/>
          </p:nvSpPr>
          <p:spPr>
            <a:xfrm>
              <a:off x="6162835" y="179504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79DDC-7F92-49DC-A4C0-B62477329016}"/>
              </a:ext>
            </a:extLst>
          </p:cNvPr>
          <p:cNvGrpSpPr/>
          <p:nvPr/>
        </p:nvGrpSpPr>
        <p:grpSpPr>
          <a:xfrm>
            <a:off x="8322098" y="2901003"/>
            <a:ext cx="3325259" cy="969377"/>
            <a:chOff x="5802314" y="3500575"/>
            <a:chExt cx="3325259" cy="9693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FEE6B0-48C3-4EA6-8AE9-DA6B49B9F4E0}"/>
                </a:ext>
              </a:extLst>
            </p:cNvPr>
            <p:cNvSpPr/>
            <p:nvPr/>
          </p:nvSpPr>
          <p:spPr bwMode="auto">
            <a:xfrm>
              <a:off x="6400800" y="35555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8943F-BFDC-457A-8125-0155A9F7237F}"/>
                </a:ext>
              </a:extLst>
            </p:cNvPr>
            <p:cNvSpPr/>
            <p:nvPr/>
          </p:nvSpPr>
          <p:spPr>
            <a:xfrm>
              <a:off x="5802314" y="3500575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8086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72FDFA-E1DF-4AD5-B133-D98B717D9ED7}"/>
                </a:ext>
              </a:extLst>
            </p:cNvPr>
            <p:cNvGrpSpPr/>
            <p:nvPr/>
          </p:nvGrpSpPr>
          <p:grpSpPr>
            <a:xfrm>
              <a:off x="7010400" y="3631752"/>
              <a:ext cx="228600" cy="838200"/>
              <a:chOff x="7010400" y="1600200"/>
              <a:chExt cx="228600" cy="838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67E183-C725-4C7B-9C52-3D5CF41F5DC9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BFC21-FB50-44A5-A660-7540E362ED0D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360E6C-B6EE-41F4-9B05-3174C167C603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58407-CA12-4CF8-9759-C253F35702F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3809850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CA90C8-EA93-4C4A-80B7-E70449EE87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800" y="4052782"/>
              <a:ext cx="571500" cy="3590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F8E930-38B2-4275-882E-9357FEAF0A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784083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09067C-DD6C-4BC2-AF24-15C80DF908FF}"/>
                </a:ext>
              </a:extLst>
            </p:cNvPr>
            <p:cNvSpPr/>
            <p:nvPr/>
          </p:nvSpPr>
          <p:spPr bwMode="auto">
            <a:xfrm>
              <a:off x="7753109" y="3809919"/>
              <a:ext cx="1374464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55DD8E-77D4-4C32-B5D0-87D9BFAF8344}"/>
                </a:ext>
              </a:extLst>
            </p:cNvPr>
            <p:cNvSpPr/>
            <p:nvPr/>
          </p:nvSpPr>
          <p:spPr>
            <a:xfrm>
              <a:off x="7676909" y="3532851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7756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D3D6F-DDA6-4E76-9647-4ACCCEBED63D}"/>
                </a:ext>
              </a:extLst>
            </p:cNvPr>
            <p:cNvSpPr txBox="1"/>
            <p:nvPr/>
          </p:nvSpPr>
          <p:spPr>
            <a:xfrm>
              <a:off x="7690413" y="3885687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469154-9B0A-4F7D-A4A7-F2D28B6DF598}"/>
              </a:ext>
            </a:extLst>
          </p:cNvPr>
          <p:cNvGrpSpPr/>
          <p:nvPr/>
        </p:nvGrpSpPr>
        <p:grpSpPr>
          <a:xfrm>
            <a:off x="8424150" y="1908883"/>
            <a:ext cx="3386850" cy="1129222"/>
            <a:chOff x="5904366" y="2508455"/>
            <a:chExt cx="3386850" cy="11292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8828B9-C1F4-4E96-B103-C96AF29A60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555552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E0A6FD-2A13-4ECA-93A9-7BCF8B880EB9}"/>
                </a:ext>
              </a:extLst>
            </p:cNvPr>
            <p:cNvSpPr/>
            <p:nvPr/>
          </p:nvSpPr>
          <p:spPr bwMode="auto">
            <a:xfrm>
              <a:off x="6400800" y="2573429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D7BF3-1140-43C9-BEFC-57937A3A3AA2}"/>
                </a:ext>
              </a:extLst>
            </p:cNvPr>
            <p:cNvSpPr/>
            <p:nvPr/>
          </p:nvSpPr>
          <p:spPr>
            <a:xfrm>
              <a:off x="5904366" y="250845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732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02C6A75-5068-4D43-8196-246A5045EA22}"/>
                </a:ext>
              </a:extLst>
            </p:cNvPr>
            <p:cNvGrpSpPr/>
            <p:nvPr/>
          </p:nvGrpSpPr>
          <p:grpSpPr>
            <a:xfrm>
              <a:off x="7010400" y="2649629"/>
              <a:ext cx="228600" cy="838200"/>
              <a:chOff x="7010400" y="1600200"/>
              <a:chExt cx="228600" cy="8382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CBFB0AE-1C44-43DF-920F-3CFBA2EB164D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769F035-49C3-4E22-A4F3-75894CE90853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8B461C1-D374-4454-9DD4-8A274F0ED2B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D7B27D-9AFF-4C74-A8A8-1F97B3600A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47009"/>
              <a:ext cx="266459" cy="10742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9E08280-20C6-4760-975A-7A1A675912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71116"/>
              <a:ext cx="571500" cy="1995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9B20DB-F85C-49C2-9D41-732165C077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573429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AAE88-5597-4D65-AB56-AC41B3EFB5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801960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22983-71DA-4332-99FE-4BA4EC53ED5E}"/>
                </a:ext>
              </a:extLst>
            </p:cNvPr>
            <p:cNvSpPr/>
            <p:nvPr/>
          </p:nvSpPr>
          <p:spPr bwMode="auto">
            <a:xfrm>
              <a:off x="7771600" y="2827796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D6A838-FD1C-47ED-A825-97FCB0004383}"/>
                </a:ext>
              </a:extLst>
            </p:cNvPr>
            <p:cNvSpPr/>
            <p:nvPr/>
          </p:nvSpPr>
          <p:spPr>
            <a:xfrm>
              <a:off x="7676909" y="2550728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12132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364CD0-8034-414D-857C-CBBB33B8B036}"/>
                </a:ext>
              </a:extLst>
            </p:cNvPr>
            <p:cNvSpPr txBox="1"/>
            <p:nvPr/>
          </p:nvSpPr>
          <p:spPr>
            <a:xfrm>
              <a:off x="7662244" y="2998802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“stuff.txt”:9909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D4B534-C55D-4579-BC26-4BDC7ADAB67B}"/>
              </a:ext>
            </a:extLst>
          </p:cNvPr>
          <p:cNvGrpSpPr/>
          <p:nvPr/>
        </p:nvGrpSpPr>
        <p:grpSpPr>
          <a:xfrm>
            <a:off x="8322098" y="4037098"/>
            <a:ext cx="3341686" cy="1275244"/>
            <a:chOff x="5802314" y="4636670"/>
            <a:chExt cx="3341686" cy="127524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4239A8-DD2C-41BD-B7BD-958060FBD240}"/>
                </a:ext>
              </a:extLst>
            </p:cNvPr>
            <p:cNvSpPr/>
            <p:nvPr/>
          </p:nvSpPr>
          <p:spPr bwMode="auto">
            <a:xfrm>
              <a:off x="6400800" y="4855577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A739BB9-6B41-4E69-85A8-A947100D1048}"/>
                </a:ext>
              </a:extLst>
            </p:cNvPr>
            <p:cNvSpPr/>
            <p:nvPr/>
          </p:nvSpPr>
          <p:spPr>
            <a:xfrm>
              <a:off x="5802314" y="4800600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9909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387337-2195-45B9-836C-A412D625FB49}"/>
                </a:ext>
              </a:extLst>
            </p:cNvPr>
            <p:cNvGrpSpPr/>
            <p:nvPr/>
          </p:nvGrpSpPr>
          <p:grpSpPr>
            <a:xfrm>
              <a:off x="7010400" y="4931777"/>
              <a:ext cx="228600" cy="838200"/>
              <a:chOff x="7010400" y="1600200"/>
              <a:chExt cx="228600" cy="8382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5930462-7C5C-4D6E-B8D4-AC3639239F3F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7D0F1C-C40B-42BD-9B98-54AE86B94668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968AD34-DD75-414E-BF34-DA5B28F8A5AB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94DF1F-5665-44D2-B444-C26EE9099E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5109875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C571BA9-1E8B-49C7-890C-E6B38FA2142E}"/>
                </a:ext>
              </a:extLst>
            </p:cNvPr>
            <p:cNvCxnSpPr>
              <a:cxnSpLocks/>
              <a:endCxn id="59" idx="1"/>
            </p:cNvCxnSpPr>
            <p:nvPr/>
          </p:nvCxnSpPr>
          <p:spPr bwMode="auto">
            <a:xfrm flipV="1">
              <a:off x="7162800" y="5338544"/>
              <a:ext cx="590309" cy="1426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5D8202-7259-43F7-BB50-EF5D46AB78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4855577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A5FD34-3129-4EF5-BB0C-668C394F54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5084108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381E12-599E-4D89-87B6-DE5A48B2BCAC}"/>
                </a:ext>
              </a:extLst>
            </p:cNvPr>
            <p:cNvSpPr/>
            <p:nvPr/>
          </p:nvSpPr>
          <p:spPr bwMode="auto">
            <a:xfrm>
              <a:off x="7753109" y="510994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168CA0C-4841-4342-BC85-4B4090108F8A}"/>
                </a:ext>
              </a:extLst>
            </p:cNvPr>
            <p:cNvSpPr/>
            <p:nvPr/>
          </p:nvSpPr>
          <p:spPr>
            <a:xfrm>
              <a:off x="7676909" y="4636670"/>
              <a:ext cx="14670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Blocks of </a:t>
              </a:r>
              <a:r>
                <a:rPr lang="en-US" sz="1200" dirty="0" err="1">
                  <a:latin typeface="Consolas" panose="020B0609020204030204" pitchFamily="49" charset="0"/>
                </a:rPr>
                <a:t>stuff.txt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7BDBB1-14D4-4C1D-ADCF-23C1435C951C}"/>
                </a:ext>
              </a:extLst>
            </p:cNvPr>
            <p:cNvSpPr/>
            <p:nvPr/>
          </p:nvSpPr>
          <p:spPr bwMode="auto">
            <a:xfrm>
              <a:off x="7883391" y="53023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615CB3-2853-4AF5-BD45-BF5C9805A901}"/>
                </a:ext>
              </a:extLst>
            </p:cNvPr>
            <p:cNvSpPr/>
            <p:nvPr/>
          </p:nvSpPr>
          <p:spPr bwMode="auto">
            <a:xfrm>
              <a:off x="8035791" y="54547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BBB91EE-E074-450C-B0F4-6333FCB688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5472454"/>
              <a:ext cx="841477" cy="4112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5754900-129C-461A-AAF4-F569BC3D89F5}"/>
              </a:ext>
            </a:extLst>
          </p:cNvPr>
          <p:cNvSpPr/>
          <p:nvPr/>
        </p:nvSpPr>
        <p:spPr>
          <a:xfrm>
            <a:off x="9290445" y="609600"/>
            <a:ext cx="681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inode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91E99E-9F5E-4E75-88CC-336AC8775052}"/>
              </a:ext>
            </a:extLst>
          </p:cNvPr>
          <p:cNvCxnSpPr>
            <a:cxnSpLocks/>
          </p:cNvCxnSpPr>
          <p:nvPr/>
        </p:nvCxnSpPr>
        <p:spPr bwMode="auto">
          <a:xfrm>
            <a:off x="8930882" y="1701189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E83674-246D-4789-8EE9-76042120700E}"/>
              </a:ext>
            </a:extLst>
          </p:cNvPr>
          <p:cNvCxnSpPr>
            <a:cxnSpLocks/>
          </p:cNvCxnSpPr>
          <p:nvPr/>
        </p:nvCxnSpPr>
        <p:spPr bwMode="auto">
          <a:xfrm>
            <a:off x="8920584" y="2514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EEEDDD-F691-4EA1-AC0B-180CE3AF34A4}"/>
              </a:ext>
            </a:extLst>
          </p:cNvPr>
          <p:cNvCxnSpPr>
            <a:cxnSpLocks/>
          </p:cNvCxnSpPr>
          <p:nvPr/>
        </p:nvCxnSpPr>
        <p:spPr bwMode="auto">
          <a:xfrm>
            <a:off x="8920584" y="34286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0AEC03-E769-435B-AF26-ED3B79AC1B99}"/>
              </a:ext>
            </a:extLst>
          </p:cNvPr>
          <p:cNvCxnSpPr>
            <a:cxnSpLocks/>
          </p:cNvCxnSpPr>
          <p:nvPr/>
        </p:nvCxnSpPr>
        <p:spPr bwMode="auto">
          <a:xfrm>
            <a:off x="8920584" y="4038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ounded Rectangle 89">
            <a:extLst>
              <a:ext uri="{FF2B5EF4-FFF2-40B4-BE49-F238E27FC236}">
                <a16:creationId xmlns:a16="http://schemas.microsoft.com/office/drawing/2014/main" id="{33746288-DB39-4489-B4F1-97D61548BAF2}"/>
              </a:ext>
            </a:extLst>
          </p:cNvPr>
          <p:cNvSpPr/>
          <p:nvPr/>
        </p:nvSpPr>
        <p:spPr bwMode="auto">
          <a:xfrm>
            <a:off x="8451046" y="5524160"/>
            <a:ext cx="3359953" cy="9144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EAE11B-03A1-4571-8B86-DB48A328A1C3}"/>
              </a:ext>
            </a:extLst>
          </p:cNvPr>
          <p:cNvGrpSpPr/>
          <p:nvPr/>
        </p:nvGrpSpPr>
        <p:grpSpPr>
          <a:xfrm>
            <a:off x="8488357" y="5576599"/>
            <a:ext cx="442533" cy="307777"/>
            <a:chOff x="5890057" y="5747175"/>
            <a:chExt cx="442533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32C1C0-414D-4962-9300-173879B7DA43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660CB21-422D-408B-B8A4-2215D535F4B9}"/>
                </a:ext>
              </a:extLst>
            </p:cNvPr>
            <p:cNvSpPr/>
            <p:nvPr/>
          </p:nvSpPr>
          <p:spPr>
            <a:xfrm>
              <a:off x="5890057" y="574717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933395-F578-4FB8-99EF-30DDF35AC8F5}"/>
              </a:ext>
            </a:extLst>
          </p:cNvPr>
          <p:cNvGrpSpPr/>
          <p:nvPr/>
        </p:nvGrpSpPr>
        <p:grpSpPr>
          <a:xfrm>
            <a:off x="8488357" y="5860176"/>
            <a:ext cx="482824" cy="307777"/>
            <a:chOff x="5890057" y="5747175"/>
            <a:chExt cx="482824" cy="30777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4B27BE-02E5-4747-9A30-C17E387C4D9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043784-B31C-4C8F-86B6-4F57F3065B3D}"/>
                </a:ext>
              </a:extLst>
            </p:cNvPr>
            <p:cNvSpPr/>
            <p:nvPr/>
          </p:nvSpPr>
          <p:spPr>
            <a:xfrm>
              <a:off x="5890057" y="5747175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732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A3308A-CF9E-45A3-BD30-E68FA2EAE114}"/>
              </a:ext>
            </a:extLst>
          </p:cNvPr>
          <p:cNvGrpSpPr/>
          <p:nvPr/>
        </p:nvGrpSpPr>
        <p:grpSpPr>
          <a:xfrm>
            <a:off x="8483952" y="6127495"/>
            <a:ext cx="582211" cy="307777"/>
            <a:chOff x="5890057" y="5747175"/>
            <a:chExt cx="582211" cy="30777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FBD4B7-0118-48EA-B23E-56BC76B476D2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F9C171-A5DC-4449-B200-8ABA69740F26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8086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0E8BBD-6D81-41A5-995A-4F4260817476}"/>
              </a:ext>
            </a:extLst>
          </p:cNvPr>
          <p:cNvGrpSpPr/>
          <p:nvPr/>
        </p:nvGrpSpPr>
        <p:grpSpPr>
          <a:xfrm>
            <a:off x="8964132" y="5587238"/>
            <a:ext cx="582211" cy="307777"/>
            <a:chOff x="5890057" y="5747175"/>
            <a:chExt cx="582211" cy="30777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833BD5-FFA2-4C3C-A69C-4511B690467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4175D32-467D-44F5-BC9F-58FD55A029BB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9099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D7746F-DB42-4B7B-BB53-02DA100C67C8}"/>
              </a:ext>
            </a:extLst>
          </p:cNvPr>
          <p:cNvGrpSpPr/>
          <p:nvPr/>
        </p:nvGrpSpPr>
        <p:grpSpPr>
          <a:xfrm>
            <a:off x="9771364" y="5578287"/>
            <a:ext cx="1277636" cy="336866"/>
            <a:chOff x="7266296" y="5769127"/>
            <a:chExt cx="1277636" cy="33686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8610DDF-E1AD-4754-9AC8-C4C28FC1B1D2}"/>
                </a:ext>
              </a:extLst>
            </p:cNvPr>
            <p:cNvSpPr/>
            <p:nvPr/>
          </p:nvSpPr>
          <p:spPr bwMode="auto">
            <a:xfrm>
              <a:off x="7319708" y="5769127"/>
              <a:ext cx="122422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0F17D2-E00E-4A57-AA16-F7C828A2125C}"/>
                </a:ext>
              </a:extLst>
            </p:cNvPr>
            <p:cNvSpPr txBox="1"/>
            <p:nvPr/>
          </p:nvSpPr>
          <p:spPr>
            <a:xfrm>
              <a:off x="7266296" y="5794636"/>
              <a:ext cx="1226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44C83A-FEE9-4E6C-9873-E0A5CADC476C}"/>
              </a:ext>
            </a:extLst>
          </p:cNvPr>
          <p:cNvGrpSpPr/>
          <p:nvPr/>
        </p:nvGrpSpPr>
        <p:grpSpPr>
          <a:xfrm>
            <a:off x="10287000" y="6063934"/>
            <a:ext cx="1541944" cy="336866"/>
            <a:chOff x="7840188" y="6244619"/>
            <a:chExt cx="1308717" cy="33686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934BD84-C648-4834-A690-22CB9FBF5B43}"/>
                </a:ext>
              </a:extLst>
            </p:cNvPr>
            <p:cNvSpPr/>
            <p:nvPr/>
          </p:nvSpPr>
          <p:spPr bwMode="auto">
            <a:xfrm>
              <a:off x="7915507" y="6244619"/>
              <a:ext cx="1168723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43DB4E-C452-4FBE-9581-5BD6EC4108AD}"/>
                </a:ext>
              </a:extLst>
            </p:cNvPr>
            <p:cNvSpPr txBox="1"/>
            <p:nvPr/>
          </p:nvSpPr>
          <p:spPr>
            <a:xfrm>
              <a:off x="7840188" y="6276685"/>
              <a:ext cx="130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“stuff.txt”:9909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A8BC6FB-6068-4A93-8FA0-1C00FE27C28F}"/>
              </a:ext>
            </a:extLst>
          </p:cNvPr>
          <p:cNvGrpSpPr/>
          <p:nvPr/>
        </p:nvGrpSpPr>
        <p:grpSpPr>
          <a:xfrm>
            <a:off x="9122052" y="6063934"/>
            <a:ext cx="1262657" cy="336866"/>
            <a:chOff x="6616984" y="6254774"/>
            <a:chExt cx="1262657" cy="33686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E6E7B6-6C2E-4129-BF8D-FD1D83917746}"/>
                </a:ext>
              </a:extLst>
            </p:cNvPr>
            <p:cNvSpPr/>
            <p:nvPr/>
          </p:nvSpPr>
          <p:spPr bwMode="auto">
            <a:xfrm>
              <a:off x="6616984" y="6254774"/>
              <a:ext cx="120899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99D025-D36F-40DA-A544-F4F1B5807A5B}"/>
                </a:ext>
              </a:extLst>
            </p:cNvPr>
            <p:cNvSpPr txBox="1"/>
            <p:nvPr/>
          </p:nvSpPr>
          <p:spPr>
            <a:xfrm>
              <a:off x="6661680" y="6287404"/>
              <a:ext cx="1217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939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Directories: B-Trees (</a:t>
            </a:r>
            <a:r>
              <a:rPr lang="en-US" dirty="0" err="1"/>
              <a:t>dirhash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1519104" y="1078082"/>
            <a:ext cx="9178974" cy="5048082"/>
          </a:xfrm>
        </p:spPr>
      </p:pic>
      <p:sp>
        <p:nvSpPr>
          <p:cNvPr id="3" name="TextBox 2"/>
          <p:cNvSpPr txBox="1"/>
          <p:nvPr/>
        </p:nvSpPr>
        <p:spPr>
          <a:xfrm>
            <a:off x="2057400" y="914401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in FreeBSD,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NetBSD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OpenBSD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414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Windows NTFS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Components 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1213238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843538" y="1452264"/>
            <a:ext cx="1648253" cy="2773858"/>
            <a:chOff x="941726" y="1941701"/>
            <a:chExt cx="1648253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470818" y="2412610"/>
              <a:ext cx="1386928" cy="4451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558075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48956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5257538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6577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8AE-3BFD-4B35-A36D-6601ED41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 File System (NTFS)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4884-324C-49B8-9E36-4BFF2B4D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on modern Windows systems</a:t>
            </a:r>
          </a:p>
          <a:p>
            <a:r>
              <a:rPr lang="en-US" dirty="0"/>
              <a:t>Variable length extents</a:t>
            </a:r>
          </a:p>
          <a:p>
            <a:pPr lvl="1"/>
            <a:r>
              <a:rPr lang="en-US" dirty="0"/>
              <a:t>Rather than fixed blocks</a:t>
            </a:r>
          </a:p>
          <a:p>
            <a:r>
              <a:rPr lang="en-US" dirty="0"/>
              <a:t>Instead of FAT or </a:t>
            </a:r>
            <a:r>
              <a:rPr lang="en-US" dirty="0" err="1"/>
              <a:t>inode</a:t>
            </a:r>
            <a:r>
              <a:rPr lang="en-US" dirty="0"/>
              <a:t> array: Master File Table</a:t>
            </a:r>
          </a:p>
          <a:p>
            <a:pPr lvl="1"/>
            <a:r>
              <a:rPr lang="en-US" dirty="0"/>
              <a:t>Like a database, with max 1 KB size for each table entry</a:t>
            </a:r>
          </a:p>
          <a:p>
            <a:pPr lvl="1"/>
            <a:r>
              <a:rPr lang="en-US" dirty="0"/>
              <a:t>Everything (almost) is a sequence of &lt;</a:t>
            </a:r>
            <a:r>
              <a:rPr lang="en-US" dirty="0" err="1"/>
              <a:t>attribute:value</a:t>
            </a:r>
            <a:r>
              <a:rPr lang="en-US" dirty="0"/>
              <a:t>&gt; pairs</a:t>
            </a:r>
          </a:p>
          <a:p>
            <a:pPr lvl="2"/>
            <a:r>
              <a:rPr lang="en-US" dirty="0"/>
              <a:t>Meta-data and data</a:t>
            </a:r>
          </a:p>
          <a:p>
            <a:r>
              <a:rPr lang="en-US" dirty="0"/>
              <a:t>Each entry in MFT contains metadata and:</a:t>
            </a:r>
          </a:p>
          <a:p>
            <a:pPr lvl="1"/>
            <a:r>
              <a:rPr lang="en-US" dirty="0"/>
              <a:t>File’s data directly (for small files)</a:t>
            </a:r>
          </a:p>
          <a:p>
            <a:pPr lvl="1"/>
            <a:r>
              <a:rPr lang="en-US" dirty="0"/>
              <a:t>A list of </a:t>
            </a:r>
            <a:r>
              <a:rPr lang="en-US" i="1" dirty="0"/>
              <a:t>extents </a:t>
            </a:r>
            <a:r>
              <a:rPr lang="en-US" dirty="0"/>
              <a:t>(start block, size) for file’s data</a:t>
            </a:r>
          </a:p>
          <a:p>
            <a:pPr lvl="1"/>
            <a:r>
              <a:rPr lang="en-US" dirty="0"/>
              <a:t>For big files: pointers to other MFT entries with </a:t>
            </a:r>
            <a:r>
              <a:rPr lang="en-US" i="1" dirty="0"/>
              <a:t>more</a:t>
            </a:r>
            <a:r>
              <a:rPr lang="en-US" dirty="0"/>
              <a:t> extent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6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83" y="22860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9829800" cy="5105400"/>
          </a:xfrm>
        </p:spPr>
        <p:txBody>
          <a:bodyPr>
            <a:normAutofit/>
          </a:bodyPr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Database with Flexible 1KB entries for metadata/data</a:t>
            </a:r>
          </a:p>
          <a:p>
            <a:pPr lvl="1"/>
            <a:r>
              <a:rPr lang="en-US" dirty="0"/>
              <a:t>Variable-sized attribute records (data or metadata)</a:t>
            </a:r>
          </a:p>
          <a:p>
            <a:pPr lvl="1"/>
            <a:r>
              <a:rPr lang="en-US" dirty="0"/>
              <a:t>Extend with variable depth tree (non-resident)</a:t>
            </a:r>
          </a:p>
          <a:p>
            <a:r>
              <a:rPr lang="en-US" dirty="0"/>
              <a:t>Extents – variable length contiguous regions</a:t>
            </a:r>
          </a:p>
          <a:p>
            <a:pPr lvl="1"/>
            <a:r>
              <a:rPr lang="en-US" dirty="0"/>
              <a:t>Block pointers cover runs of blocks</a:t>
            </a:r>
          </a:p>
          <a:p>
            <a:pPr lvl="1"/>
            <a:r>
              <a:rPr lang="en-US" dirty="0"/>
              <a:t>Similar approach in Linux (ext4)</a:t>
            </a:r>
          </a:p>
          <a:p>
            <a:pPr lvl="1"/>
            <a:r>
              <a:rPr lang="en-US" dirty="0"/>
              <a:t>File create can provide hint as to</a:t>
            </a:r>
          </a:p>
          <a:p>
            <a:pPr lvl="1"/>
            <a:r>
              <a:rPr lang="en-US" dirty="0"/>
              <a:t> size of file</a:t>
            </a:r>
          </a:p>
          <a:p>
            <a:r>
              <a:rPr lang="en-US" dirty="0"/>
              <a:t>Journaling for reliability</a:t>
            </a:r>
          </a:p>
          <a:p>
            <a:pPr lvl="1"/>
            <a:r>
              <a:rPr lang="en-US" dirty="0"/>
              <a:t>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757766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File: Data stored with Metadata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4451686" y="1818105"/>
            <a:ext cx="5992603" cy="707886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Owner id, security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specifier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, flags (RO, hidden, sys)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92843" y="2464437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7713" y="2807368"/>
            <a:ext cx="1678665" cy="40011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 attribute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7874919" y="2764174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8408738" y="3207478"/>
            <a:ext cx="564224" cy="3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39263" y="434851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</a:p>
        </p:txBody>
      </p:sp>
    </p:spTree>
    <p:extLst>
      <p:ext uri="{BB962C8B-B14F-4D97-AF65-F5344CB8AC3E}">
        <p14:creationId xmlns:p14="http://schemas.microsoft.com/office/powerpoint/2010/main" val="25464965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FD52-5A5B-4FA0-AFF0-58D1EC61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 File: Extents for File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A52DC6-B50E-4589-8C06-D0BD61DBE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7892767" cy="4351338"/>
          </a:xfrm>
        </p:spPr>
      </p:pic>
    </p:spTree>
    <p:extLst>
      <p:ext uri="{BB962C8B-B14F-4D97-AF65-F5344CB8AC3E}">
        <p14:creationId xmlns:p14="http://schemas.microsoft.com/office/powerpoint/2010/main" val="18569119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188-DF4A-4AB9-9449-3DABE2D3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Large File: Pointers to Other MFT Records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3BD703C-FB5E-4684-836C-9715FBE94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66800"/>
            <a:ext cx="5486400" cy="4601858"/>
          </a:xfrm>
          <a:effectLst/>
        </p:spPr>
      </p:pic>
    </p:spTree>
    <p:extLst>
      <p:ext uri="{BB962C8B-B14F-4D97-AF65-F5344CB8AC3E}">
        <p14:creationId xmlns:p14="http://schemas.microsoft.com/office/powerpoint/2010/main" val="36808557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239000" y="381000"/>
            <a:ext cx="41148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936E2-2F14-4392-B1FD-8D8AC957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38963"/>
            <a:ext cx="6418385" cy="1325563"/>
          </a:xfrm>
        </p:spPr>
        <p:txBody>
          <a:bodyPr/>
          <a:lstStyle/>
          <a:p>
            <a:pPr algn="l"/>
            <a:r>
              <a:rPr lang="en-US" dirty="0"/>
              <a:t>NTFS Huge, Fragmented File: </a:t>
            </a:r>
            <a:br>
              <a:rPr lang="en-US" dirty="0"/>
            </a:br>
            <a:r>
              <a:rPr lang="en-US" dirty="0"/>
              <a:t>Many MFT 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206D27-3BC3-432A-AA06-71E634D68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862"/>
            <a:ext cx="4673822" cy="6629400"/>
          </a:xfrm>
        </p:spPr>
      </p:pic>
    </p:spTree>
    <p:extLst>
      <p:ext uri="{BB962C8B-B14F-4D97-AF65-F5344CB8AC3E}">
        <p14:creationId xmlns:p14="http://schemas.microsoft.com/office/powerpoint/2010/main" val="327863001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48A-7A86-43D2-84C9-6A8F7AB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Directories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AFBE-EF53-42B3-A01E-6757D449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implemented as B Trees</a:t>
            </a:r>
          </a:p>
          <a:p>
            <a:r>
              <a:rPr lang="en-US" dirty="0"/>
              <a:t>File's number identifies its entry in MFT</a:t>
            </a:r>
          </a:p>
          <a:p>
            <a:r>
              <a:rPr lang="en-US" dirty="0"/>
              <a:t>MFT entry always has a file name attribute</a:t>
            </a:r>
          </a:p>
          <a:p>
            <a:pPr lvl="1"/>
            <a:r>
              <a:rPr lang="en-US" dirty="0"/>
              <a:t>Human readable name, file number of parent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Hard link? Multiple file name attributes in MFT entry</a:t>
            </a:r>
          </a:p>
        </p:txBody>
      </p:sp>
    </p:spTree>
    <p:extLst>
      <p:ext uri="{BB962C8B-B14F-4D97-AF65-F5344CB8AC3E}">
        <p14:creationId xmlns:p14="http://schemas.microsoft.com/office/powerpoint/2010/main" val="4246555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003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9601200" cy="5105400"/>
          </a:xfrm>
        </p:spPr>
        <p:txBody>
          <a:bodyPr>
            <a:normAutofit/>
          </a:bodyPr>
          <a:lstStyle/>
          <a:p>
            <a:r>
              <a:rPr lang="en-US" dirty="0"/>
              <a:t>Traditional I/O involves explicit transfers between buffers in process address space to/from regions of a file</a:t>
            </a:r>
          </a:p>
          <a:p>
            <a:pPr lvl="1"/>
            <a:r>
              <a:rPr lang="en-US" dirty="0"/>
              <a:t>This involves multiple copies into caches in memory, plus system calls</a:t>
            </a:r>
          </a:p>
          <a:p>
            <a:pPr lvl="1"/>
            <a:endParaRPr lang="en-US" dirty="0"/>
          </a:p>
          <a:p>
            <a:r>
              <a:rPr lang="en-US" dirty="0"/>
              <a:t>What if we could “map” the file directly into an empty region of our address space</a:t>
            </a:r>
          </a:p>
          <a:p>
            <a:pPr lvl="1"/>
            <a:r>
              <a:rPr lang="en-US" dirty="0"/>
              <a:t>Implicitly “page it in” when we read it</a:t>
            </a:r>
          </a:p>
          <a:p>
            <a:pPr lvl="1"/>
            <a:r>
              <a:rPr lang="en-US" dirty="0"/>
              <a:t>Write it and “eventually” page it out</a:t>
            </a:r>
          </a:p>
          <a:p>
            <a:pPr lvl="1"/>
            <a:endParaRPr lang="en-US" dirty="0"/>
          </a:p>
          <a:p>
            <a:r>
              <a:rPr lang="en-US" dirty="0"/>
              <a:t>Executable files are treated this way when we </a:t>
            </a:r>
            <a:r>
              <a:rPr lang="en-US" dirty="0">
                <a:latin typeface="Courier New"/>
                <a:cs typeface="Courier New"/>
              </a:rPr>
              <a:t>exec</a:t>
            </a:r>
            <a:r>
              <a:rPr lang="en-US" dirty="0"/>
              <a:t> the process!!</a:t>
            </a:r>
          </a:p>
        </p:txBody>
      </p:sp>
    </p:spTree>
    <p:extLst>
      <p:ext uri="{BB962C8B-B14F-4D97-AF65-F5344CB8AC3E}">
        <p14:creationId xmlns:p14="http://schemas.microsoft.com/office/powerpoint/2010/main" val="204378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467600" cy="533400"/>
          </a:xfrm>
        </p:spPr>
        <p:txBody>
          <a:bodyPr/>
          <a:lstStyle/>
          <a:p>
            <a:r>
              <a:rPr lang="en-US" altLang="en-US" dirty="0"/>
              <a:t>Recall: Who Does What, When?</a:t>
            </a: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3581401" y="99060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8763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8763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8763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8763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4876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6629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48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2514601" y="1447801"/>
            <a:ext cx="1588897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 flipV="1">
            <a:off x="3972302" y="1676401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7086601" y="914400"/>
            <a:ext cx="2095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5867401" y="12954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7848601" y="15240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7848600" y="2024063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8915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352550" y="1981201"/>
            <a:ext cx="1909450" cy="594955"/>
            <a:chOff x="2828550" y="1981200"/>
            <a:chExt cx="1909451" cy="594955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5376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828550" y="1981200"/>
              <a:ext cx="905252" cy="4784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971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1905000" y="3048001"/>
            <a:ext cx="2648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2565401" y="2228851"/>
            <a:ext cx="1910483" cy="1751013"/>
            <a:chOff x="1041242" y="2057400"/>
            <a:chExt cx="1910546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503988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2590801" y="3505200"/>
            <a:ext cx="2839239" cy="1219200"/>
            <a:chOff x="1066800" y="3505200"/>
            <a:chExt cx="2839957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839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4724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800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763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3632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7391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6629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5562600" y="3200400"/>
            <a:ext cx="3787302" cy="1905000"/>
            <a:chOff x="4038600" y="3200400"/>
            <a:chExt cx="3787302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8729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3670050" y="2181225"/>
            <a:ext cx="3810953" cy="2306638"/>
            <a:chOff x="2215108" y="2133600"/>
            <a:chExt cx="3811821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3693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1981200" y="895351"/>
            <a:ext cx="1297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1905001" y="4876800"/>
            <a:ext cx="1597783" cy="1376023"/>
            <a:chOff x="381000" y="4876800"/>
            <a:chExt cx="1597504" cy="1376086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521304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2370139" y="4487864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574807" y="1962150"/>
            <a:ext cx="1247769" cy="3074988"/>
            <a:chOff x="50836" y="1961444"/>
            <a:chExt cx="1247386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836" y="2132963"/>
              <a:ext cx="815551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8915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67400" y="1600201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5867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6019801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8001001" y="23622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7694613" y="3079924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2550293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FAT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03" y="771712"/>
            <a:ext cx="5456274" cy="5502542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File is collection of disk blocks (Microsoft calls them “clusters”)</a:t>
            </a:r>
          </a:p>
          <a:p>
            <a:pPr>
              <a:lnSpc>
                <a:spcPct val="85000"/>
              </a:lnSpc>
            </a:pPr>
            <a:r>
              <a:rPr lang="en-US" dirty="0"/>
              <a:t>FAT is array of integers mapped 1-1 with disk blocks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Each integer is either: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Pointer to next block in file; or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End of file flag; or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Free block flag</a:t>
            </a:r>
          </a:p>
          <a:p>
            <a:pPr>
              <a:lnSpc>
                <a:spcPct val="85000"/>
              </a:lnSpc>
            </a:pPr>
            <a:r>
              <a:rPr lang="en-US" dirty="0"/>
              <a:t>File Number is index of root </a:t>
            </a:r>
            <a:br>
              <a:rPr lang="en-US" dirty="0"/>
            </a:br>
            <a:r>
              <a:rPr lang="en-US" dirty="0"/>
              <a:t>of block list for the file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Follow list to get block #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Directory must map name to block number at start of file</a:t>
            </a:r>
          </a:p>
          <a:p>
            <a:pPr>
              <a:lnSpc>
                <a:spcPct val="85000"/>
              </a:lnSpc>
            </a:pPr>
            <a:r>
              <a:rPr lang="en-US" dirty="0"/>
              <a:t>But: Where is FAT stored?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Beginning of disk, before the data blocks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Usually 2 copies (to handle errors)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8404320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8404320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8404672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8405665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7289026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7895089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7882666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7895089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7895089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123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5867401" y="12954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981214" y="152400"/>
            <a:ext cx="7696187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Paging to </a:t>
            </a:r>
            <a:r>
              <a:rPr lang="en-US" dirty="0" err="1">
                <a:latin typeface="Courier New"/>
                <a:cs typeface="Courier New"/>
              </a:rPr>
              <a:t>mmap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/>
              <a:t>Files</a:t>
            </a: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581401" y="99060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8763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8763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8763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8763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4876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6654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Gill Sans Light"/>
                <a:cs typeface="Gill Sans Light"/>
              </a:rPr>
              <a:t>PT</a:t>
            </a: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5867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7391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2514601" y="1447801"/>
            <a:ext cx="1588897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 flipV="1">
            <a:off x="3972302" y="1676401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8607426" y="882222"/>
            <a:ext cx="2095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7848601" y="15240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7924800" y="1945421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8839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1981201"/>
            <a:ext cx="1994800" cy="594955"/>
            <a:chOff x="2743200" y="1981200"/>
            <a:chExt cx="1994801" cy="594955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5376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971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4724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800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763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1981200" y="895351"/>
            <a:ext cx="1297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8915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00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953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105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1789" y="5722995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7246" y="6087385"/>
            <a:ext cx="415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file to region of  VAS</a:t>
            </a: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7391400" y="2418605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6096001" y="3581401"/>
            <a:ext cx="2685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Create PT entries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for mapped region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as “backed” by file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54800" y="2424955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8763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5561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5867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4953000" y="2424955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5105400" y="2887580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1637038" y="3346000"/>
            <a:ext cx="2648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2817010" y="2438401"/>
            <a:ext cx="1910483" cy="1751013"/>
            <a:chOff x="1041242" y="2057400"/>
            <a:chExt cx="1910546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503988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2817709" y="3790932"/>
            <a:ext cx="2839239" cy="1219200"/>
            <a:chOff x="1066800" y="3505200"/>
            <a:chExt cx="2839957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839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3783702" y="4819632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2055709" y="5029200"/>
            <a:ext cx="1597783" cy="1376023"/>
            <a:chOff x="381000" y="4876800"/>
            <a:chExt cx="1597504" cy="1376086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521304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2520847" y="4773596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676401" y="1981200"/>
            <a:ext cx="1296883" cy="3074988"/>
            <a:chOff x="1738" y="1961444"/>
            <a:chExt cx="1296484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38" y="2132963"/>
              <a:ext cx="815550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3996980" y="2502098"/>
            <a:ext cx="2669985" cy="1515035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Read File contents</a:t>
            </a:r>
          </a:p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from memory!</a:t>
            </a:r>
          </a:p>
        </p:txBody>
      </p:sp>
    </p:spTree>
    <p:extLst>
      <p:ext uri="{BB962C8B-B14F-4D97-AF65-F5344CB8AC3E}">
        <p14:creationId xmlns:p14="http://schemas.microsoft.com/office/powerpoint/2010/main" val="316514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/>
      <p:bldP spid="14353" grpId="1"/>
      <p:bldP spid="14353" grpId="2"/>
      <p:bldP spid="14353" grpId="3"/>
      <p:bldP spid="14354" grpId="0"/>
      <p:bldP spid="14355" grpId="0"/>
      <p:bldP spid="4" grpId="0"/>
      <p:bldP spid="73" grpId="0" animBg="1"/>
      <p:bldP spid="95" grpId="0" animBg="1"/>
      <p:bldP spid="84" grpId="0" animBg="1"/>
      <p:bldP spid="84" grpId="1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mmap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495800"/>
            <a:ext cx="10210800" cy="2041200"/>
          </a:xfrm>
        </p:spPr>
        <p:txBody>
          <a:bodyPr>
            <a:noAutofit/>
          </a:bodyPr>
          <a:lstStyle/>
          <a:p>
            <a:r>
              <a:rPr lang="en-US" dirty="0"/>
              <a:t>May map a specific region or let the system find one for you</a:t>
            </a:r>
          </a:p>
          <a:p>
            <a:pPr lvl="1"/>
            <a:r>
              <a:rPr lang="en-US" sz="2000" dirty="0"/>
              <a:t>Tricky to know where the holes are</a:t>
            </a:r>
          </a:p>
          <a:p>
            <a:r>
              <a:rPr lang="en-US" dirty="0"/>
              <a:t>Used both for manipulating files and for sharing between processes</a:t>
            </a:r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715868"/>
            <a:ext cx="7366000" cy="36963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86670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>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1000" y="723900"/>
            <a:ext cx="8910000" cy="612475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mman.h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&gt; /* also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something = 162;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main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("Data 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&amp;something);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("Heap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(1));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("Stack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Open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open(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[1], O_RDWR | O_CREAT);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&lt; 0) {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("open failed!");exit(1); 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map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(0, 10000, PROT_READ|PROT_WRITE, MAP_FILE|MAP_SHARED,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0);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== MAP_FAILED) {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failed"); exit(1);}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puts(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(mfile+20,"Let's write over it");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close(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181600" y="914400"/>
            <a:ext cx="5334000" cy="2971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Data  at:        105d63058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7f8a33c04b70</a:t>
            </a:r>
          </a:p>
          <a:p>
            <a:r>
              <a:rPr lang="sv-SE" b="0" dirty="0">
                <a:latin typeface="Consolas" charset="0"/>
                <a:ea typeface="Consolas" charset="0"/>
                <a:cs typeface="Consolas" charset="0"/>
              </a:rPr>
              <a:t>Stack at:     7fff59e9db10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   105d97000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two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181600" y="4419600"/>
            <a:ext cx="5334000" cy="1676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$ cat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Thi</a:t>
            </a:r>
            <a:r>
              <a:rPr 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Let's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 over it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30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through Mapped Files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90169" y="6056520"/>
            <a:ext cx="9077831" cy="6713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Also: anonymous memory between parents and children</a:t>
            </a:r>
          </a:p>
          <a:p>
            <a:pPr lvl="1"/>
            <a:r>
              <a:rPr lang="en-US" dirty="0"/>
              <a:t>no file backing – just swap space</a:t>
            </a:r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5333987" y="834887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410187" y="1444487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10187" y="2118217"/>
            <a:ext cx="1371600" cy="685800"/>
            <a:chOff x="3886187" y="2118217"/>
            <a:chExt cx="1371600" cy="685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3886187" y="21182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/>
                <a:ea typeface="MS PGothic" charset="0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038587" y="22706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/>
                <a:ea typeface="MS PGothic" charset="0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190987" y="24230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/>
                <a:ea typeface="MS PGothic" charset="0"/>
                <a:cs typeface="Helvetic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51375" y="213828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/>
              </a:rPr>
              <a:t>File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7909238" y="949481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57038" y="7970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0x000…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19168" y="55993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0xFFF…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8013802" y="1101881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09238" y="117808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instructions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8013802" y="17876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68337" y="186388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data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8013802" y="23210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36214" y="23972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heap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8052132" y="432240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61921" y="439860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stack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9014368" y="439860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8976038" y="232108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7795168" y="5065921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8023768" y="521832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54502" y="5294521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OS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2087101" y="940832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4901" y="7884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0x000…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97031" y="55906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0xFFF…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2191665" y="1093232"/>
            <a:ext cx="11430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87101" y="116943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instructions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2191665" y="17790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46200" y="1855232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data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2191665" y="23124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14077" y="2388632"/>
            <a:ext cx="7232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heap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2229995" y="431375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39784" y="4389952"/>
            <a:ext cx="77457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stack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3192231" y="438995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3153901" y="231243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1973031" y="5057272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2201631" y="520967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32365" y="5285872"/>
            <a:ext cx="51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OS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2191665" y="3023696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191665" y="322748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191665" y="3454598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31460" y="3374815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31460" y="357860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31460" y="3805717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5105400" y="3766707"/>
            <a:ext cx="1295400" cy="2156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5219700" y="4950070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7885" y="647918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VAS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09951" y="648419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VAS 2</a:t>
            </a:r>
          </a:p>
        </p:txBody>
      </p:sp>
      <p:cxnSp>
        <p:nvCxnSpPr>
          <p:cNvPr id="9" name="Straight Connector 8"/>
          <p:cNvCxnSpPr>
            <a:stCxn id="107" idx="3"/>
            <a:endCxn id="113" idx="1"/>
          </p:cNvCxnSpPr>
          <p:nvPr/>
        </p:nvCxnSpPr>
        <p:spPr>
          <a:xfrm>
            <a:off x="3258466" y="3341041"/>
            <a:ext cx="1961235" cy="17225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  <a:endCxn id="113" idx="3"/>
          </p:cNvCxnSpPr>
          <p:nvPr/>
        </p:nvCxnSpPr>
        <p:spPr>
          <a:xfrm flipH="1">
            <a:off x="6286500" y="3692161"/>
            <a:ext cx="1744960" cy="13714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400" y="3352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54239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210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7AEF-81A7-44F1-AD2B-C44AB3EC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8726-67F7-44F6-8590-A146F836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617200" cy="5334000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/>
              <a:t>must</a:t>
            </a:r>
            <a:r>
              <a:rPr lang="en-US" dirty="0"/>
              <a:t> copy disk blocks to main memory to access their contents and write them back if modified</a:t>
            </a:r>
          </a:p>
          <a:p>
            <a:pPr lvl="1"/>
            <a:r>
              <a:rPr lang="en-US" dirty="0"/>
              <a:t>Could be data blocks, </a:t>
            </a:r>
            <a:r>
              <a:rPr lang="en-US" dirty="0" err="1"/>
              <a:t>inodes</a:t>
            </a:r>
            <a:r>
              <a:rPr lang="en-US" dirty="0"/>
              <a:t>, directory contents, etc.</a:t>
            </a:r>
          </a:p>
          <a:p>
            <a:pPr lvl="1"/>
            <a:r>
              <a:rPr lang="en-US" dirty="0"/>
              <a:t>Possibly dirty (modified and not written back)</a:t>
            </a:r>
          </a:p>
          <a:p>
            <a:r>
              <a:rPr lang="en-US" altLang="ko-KR" dirty="0"/>
              <a:t>Key Idea: Exploit locality by caching disk data in memory</a:t>
            </a:r>
          </a:p>
          <a:p>
            <a:pPr lvl="1"/>
            <a:r>
              <a:rPr lang="en-US" altLang="ko-KR" dirty="0"/>
              <a:t>Name translations: Mapping from </a:t>
            </a:r>
            <a:r>
              <a:rPr lang="en-US" altLang="ko-KR" dirty="0" err="1"/>
              <a:t>paths</a:t>
            </a:r>
            <a:r>
              <a:rPr lang="en-US" altLang="ko-KR" dirty="0" err="1">
                <a:sym typeface="Symbol" panose="05050102010706020507" pitchFamily="18" charset="2"/>
              </a:rPr>
              <a:t>inodes</a:t>
            </a: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/>
              <a:t>Disk blocks: Mapping from block </a:t>
            </a:r>
            <a:r>
              <a:rPr lang="en-US" altLang="ko-KR" dirty="0" err="1"/>
              <a:t>address</a:t>
            </a:r>
            <a:r>
              <a:rPr lang="en-US" altLang="ko-KR" dirty="0" err="1">
                <a:sym typeface="Symbol" panose="05050102010706020507" pitchFamily="18" charset="2"/>
              </a:rPr>
              <a:t>disk</a:t>
            </a:r>
            <a:r>
              <a:rPr lang="en-US" altLang="ko-KR" dirty="0">
                <a:sym typeface="Symbol" panose="05050102010706020507" pitchFamily="18" charset="2"/>
              </a:rPr>
              <a:t> content</a:t>
            </a:r>
            <a:r>
              <a:rPr lang="en-US" altLang="ko-KR" dirty="0"/>
              <a:t>	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Buffer Cache: </a:t>
            </a:r>
            <a:r>
              <a:rPr lang="en-US" altLang="ko-KR" dirty="0"/>
              <a:t>Memory used to cache kernel resources, including disk blocks and name translations</a:t>
            </a:r>
          </a:p>
          <a:p>
            <a:pPr lvl="1"/>
            <a:r>
              <a:rPr lang="en-US" altLang="ko-KR" dirty="0"/>
              <a:t>Can contain “dirty” blocks (with modifications not on disk)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289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65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31" y="1600974"/>
            <a:ext cx="2960135" cy="3047226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implements a cache of disk blocks for efficient access to data, directories, </a:t>
            </a:r>
            <a:r>
              <a:rPr lang="en-US" dirty="0" err="1">
                <a:latin typeface="Gill Sans Light"/>
              </a:rPr>
              <a:t>inodes</a:t>
            </a:r>
            <a:r>
              <a:rPr lang="en-US" dirty="0">
                <a:latin typeface="Gill Sans Light"/>
              </a:rPr>
              <a:t>, </a:t>
            </a:r>
            <a:r>
              <a:rPr lang="en-US" dirty="0" err="1">
                <a:latin typeface="Gill Sans Light"/>
              </a:rPr>
              <a:t>freemap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98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591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978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42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58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52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26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55126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3148173" y="4953221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28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3089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9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19641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67241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65" y="1037991"/>
            <a:ext cx="3121765" cy="337039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>
                <a:latin typeface="Gill Sans Light"/>
              </a:rPr>
              <a:t>load block of directory</a:t>
            </a:r>
          </a:p>
          <a:p>
            <a:pPr lvl="1"/>
            <a:r>
              <a:rPr lang="en-US" dirty="0">
                <a:latin typeface="Gill Sans Light"/>
              </a:rPr>
              <a:t>search for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49791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88478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34904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16524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495848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03303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54966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60941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187798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25851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71377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31417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0326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7972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03264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388225-B2EA-1E4C-979C-763A8401CC48}"/>
              </a:ext>
            </a:extLst>
          </p:cNvPr>
          <p:cNvSpPr txBox="1"/>
          <p:nvPr/>
        </p:nvSpPr>
        <p:spPr>
          <a:xfrm>
            <a:off x="5448063" y="5409124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23482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65862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90486" y="5420211"/>
            <a:ext cx="381000" cy="261610"/>
            <a:chOff x="2711573" y="5779211"/>
            <a:chExt cx="381000" cy="26161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rgbClr val="FFC000">
              <a:alpha val="23922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/>
          <p:nvPr/>
        </p:nvCxnSpPr>
        <p:spPr bwMode="auto">
          <a:xfrm flipH="1" flipV="1">
            <a:off x="8152163" y="2007482"/>
            <a:ext cx="1017775" cy="377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50865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6841" y="542753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5867268" y="2209802"/>
            <a:ext cx="1831120" cy="27434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0493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15053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1" grpId="0" animBg="1"/>
      <p:bldP spid="81" grpId="1" animBg="1"/>
      <p:bldP spid="83" grpId="0" animBg="1"/>
      <p:bldP spid="85" grpId="0" animBg="1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80" y="990600"/>
            <a:ext cx="2993220" cy="354461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>
                <a:latin typeface="Gill Sans Light"/>
              </a:rPr>
              <a:t>load block of directory</a:t>
            </a:r>
          </a:p>
          <a:p>
            <a:pPr lvl="1"/>
            <a:r>
              <a:rPr lang="en-US" dirty="0">
                <a:latin typeface="Gill Sans Light"/>
              </a:rPr>
              <a:t>search for map</a:t>
            </a:r>
          </a:p>
          <a:p>
            <a:r>
              <a:rPr lang="en-US" dirty="0">
                <a:latin typeface="Gill Sans Light"/>
              </a:rPr>
              <a:t>Create reference via open file descriptor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chemeClr val="accent2">
              <a:lumMod val="20000"/>
              <a:lumOff val="80000"/>
              <a:alpha val="23922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>
            <a:cxnSpLocks/>
          </p:cNvCxnSpPr>
          <p:nvPr/>
        </p:nvCxnSpPr>
        <p:spPr bwMode="auto">
          <a:xfrm flipH="1">
            <a:off x="8152163" y="1697303"/>
            <a:ext cx="1375281" cy="3101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5" name="Straight Arrow Connector 24"/>
          <p:cNvCxnSpPr>
            <a:endCxn id="96" idx="0"/>
          </p:cNvCxnSpPr>
          <p:nvPr/>
        </p:nvCxnSpPr>
        <p:spPr bwMode="auto">
          <a:xfrm>
            <a:off x="8051328" y="2296946"/>
            <a:ext cx="1312607" cy="26620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1843" y="5405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183968" y="5420832"/>
            <a:ext cx="381000" cy="261610"/>
            <a:chOff x="2711573" y="5779211"/>
            <a:chExt cx="381000" cy="2616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uiExpand="1" animBg="1"/>
      <p:bldP spid="81" grpId="1" uiExpand="1" animBg="1"/>
      <p:bldP spid="90" grpId="0" uiExpand="1"/>
      <p:bldP spid="96" grpId="0" uiExpand="1" animBg="1"/>
      <p:bldP spid="88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96" y="967196"/>
            <a:ext cx="3003132" cy="3681004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Read Process</a:t>
            </a:r>
          </a:p>
          <a:p>
            <a:pPr lvl="1"/>
            <a:r>
              <a:rPr lang="en-US" dirty="0">
                <a:latin typeface="Gill Sans Light"/>
              </a:rPr>
              <a:t>From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, traverse index structure to find data block</a:t>
            </a:r>
          </a:p>
          <a:p>
            <a:pPr lvl="1"/>
            <a:r>
              <a:rPr lang="en-US" dirty="0">
                <a:latin typeface="Gill Sans Light"/>
              </a:rPr>
              <a:t>load data block</a:t>
            </a:r>
          </a:p>
          <a:p>
            <a:pPr lvl="1"/>
            <a:r>
              <a:rPr lang="en-US" dirty="0">
                <a:latin typeface="Gill Sans Light"/>
              </a:rPr>
              <a:t>copy all or part to read data buffer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3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591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Multilevel Indexed Files (Original 4.1 BSD)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49923"/>
            <a:ext cx="10439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Sample file in multilevel indexed format: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10 direct </a:t>
            </a:r>
            <a:r>
              <a:rPr lang="en-US" altLang="ko-KR" dirty="0" err="1">
                <a:ea typeface="굴림" panose="020B0600000101010101" pitchFamily="34" charset="-127"/>
              </a:rPr>
              <a:t>ptrs</a:t>
            </a:r>
            <a:r>
              <a:rPr lang="en-US" altLang="ko-KR" dirty="0">
                <a:ea typeface="굴림" panose="020B0600000101010101" pitchFamily="34" charset="-127"/>
              </a:rPr>
              <a:t>, 1K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many accesses for block #23?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(assume file header accessed on open)?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Two: One for indirect block,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about block #5?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One: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Block #340?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Three: double indirect block,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indirect block, and data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UNIX 4.1 Pros and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Pros: 	Simple (more or less)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Files can easily expand (up to a point)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Small files particularly cheap and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Cons:	Lots of seeks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Very large files must read many indirect block (four I/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34" charset="-127"/>
              </a:rPr>
              <a:t>Os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per block!)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1541463" algn="l"/>
              </a:tabLst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7467600" y="83820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2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23" y="967195"/>
            <a:ext cx="2945897" cy="3810519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Process similar to read, but may allocate new blocks (update free map), blocks need to be written back to disk;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25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Eviction?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44" y="937819"/>
            <a:ext cx="2883663" cy="376338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Blocks being written back to disc go through a transient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7276795" y="541015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dirty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9656-3F19-9C4E-B0B0-ED234757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/>
              <a:t>Buffer Cache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12C7-2811-8F43-A10D-208294E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363200" cy="5105400"/>
          </a:xfrm>
        </p:spPr>
        <p:txBody>
          <a:bodyPr/>
          <a:lstStyle/>
          <a:p>
            <a:r>
              <a:rPr lang="en-US" dirty="0"/>
              <a:t>Implemented entirely in OS software</a:t>
            </a:r>
          </a:p>
          <a:p>
            <a:pPr lvl="1"/>
            <a:r>
              <a:rPr lang="en-US" dirty="0"/>
              <a:t>Unlike memory caches and TLB</a:t>
            </a:r>
          </a:p>
          <a:p>
            <a:r>
              <a:rPr lang="en-US" dirty="0"/>
              <a:t>Blocks go through transitional states between free and in-use</a:t>
            </a:r>
          </a:p>
          <a:p>
            <a:pPr lvl="1"/>
            <a:r>
              <a:rPr lang="en-US" dirty="0"/>
              <a:t>Being read from disk, being written to disk</a:t>
            </a:r>
          </a:p>
          <a:p>
            <a:pPr lvl="1"/>
            <a:r>
              <a:rPr lang="en-US" dirty="0"/>
              <a:t>Other processes can run, etc.</a:t>
            </a:r>
          </a:p>
          <a:p>
            <a:r>
              <a:rPr lang="en-US" dirty="0"/>
              <a:t>Blocks are used for a variety of purposes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, data for </a:t>
            </a:r>
            <a:r>
              <a:rPr lang="en-US" dirty="0" err="1"/>
              <a:t>dirs</a:t>
            </a:r>
            <a:r>
              <a:rPr lang="en-US" dirty="0"/>
              <a:t> and files, </a:t>
            </a:r>
            <a:r>
              <a:rPr lang="en-US" dirty="0" err="1"/>
              <a:t>freemap</a:t>
            </a:r>
            <a:endParaRPr lang="en-US" dirty="0"/>
          </a:p>
          <a:p>
            <a:pPr lvl="1"/>
            <a:r>
              <a:rPr lang="en-US" dirty="0"/>
              <a:t>OS maintains pointers into them</a:t>
            </a:r>
          </a:p>
          <a:p>
            <a:r>
              <a:rPr lang="en-US" dirty="0"/>
              <a:t>Termination – e.g., process exit – open, read, write</a:t>
            </a:r>
          </a:p>
          <a:p>
            <a:r>
              <a:rPr lang="en-US" dirty="0"/>
              <a:t>Replacement – what to do when it fills up?</a:t>
            </a:r>
          </a:p>
        </p:txBody>
      </p:sp>
    </p:spTree>
    <p:extLst>
      <p:ext uri="{BB962C8B-B14F-4D97-AF65-F5344CB8AC3E}">
        <p14:creationId xmlns:p14="http://schemas.microsoft.com/office/powerpoint/2010/main" val="1074678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7442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Replacement policy?  LRU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afford overhead full LRU implementation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very well for name translation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well in general as long as memory is big enough to accommodate a host’s working set of files.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find . –exec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34" charset="-127"/>
              </a:rPr>
              <a:t>grep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foo {} \;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 Replacement Policies?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systems allow applications to request other policies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‘Use Once’: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238940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System Caching (con’t)</a:t>
            </a:r>
            <a:endParaRPr lang="en-US" altLang="ko-KR" dirty="0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/>
              <a:t>Cache Size: How much memory should the OS allocate to the buffer cache vs virtual memory?</a:t>
            </a:r>
          </a:p>
          <a:p>
            <a:pPr lvl="1"/>
            <a:r>
              <a:rPr lang="en-US" altLang="ko-KR" dirty="0"/>
              <a:t>Too much memory to the file system cache </a:t>
            </a:r>
            <a:r>
              <a:rPr lang="en-US" altLang="ko-KR" dirty="0">
                <a:sym typeface="Symbol" panose="05050102010706020507" pitchFamily="18" charset="2"/>
              </a:rPr>
              <a:t> </a:t>
            </a:r>
            <a:r>
              <a:rPr lang="en-US" altLang="ko-KR" dirty="0"/>
              <a:t>won’t be able to run many applications</a:t>
            </a:r>
          </a:p>
          <a:p>
            <a:pPr lvl="1"/>
            <a:r>
              <a:rPr lang="en-US" altLang="ko-KR" dirty="0"/>
              <a:t>Too little memory to file system cache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many applications may run slowly (disk caching not effective)</a:t>
            </a:r>
          </a:p>
          <a:p>
            <a:pPr lvl="1"/>
            <a:r>
              <a:rPr lang="en-US" altLang="ko-KR" dirty="0"/>
              <a:t>Solution: adjust boundary dynamically so that the disk access rates for paging and file access are balanced</a:t>
            </a:r>
          </a:p>
        </p:txBody>
      </p:sp>
    </p:spTree>
    <p:extLst>
      <p:ext uri="{BB962C8B-B14F-4D97-AF65-F5344CB8AC3E}">
        <p14:creationId xmlns:p14="http://schemas.microsoft.com/office/powerpoint/2010/main" val="4145828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Prefetching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Read Ahead Prefetching: </a:t>
            </a:r>
            <a:r>
              <a:rPr lang="en-US" altLang="ko-KR" dirty="0"/>
              <a:t>fetch sequential blocks early</a:t>
            </a:r>
          </a:p>
          <a:p>
            <a:pPr lvl="1"/>
            <a:r>
              <a:rPr lang="en-US" altLang="ko-KR" dirty="0"/>
              <a:t>Key Idea: exploit fact that most common file access is sequential by prefetching subsequent disk blocks ahead of current read request</a:t>
            </a:r>
          </a:p>
          <a:p>
            <a:pPr lvl="1"/>
            <a:r>
              <a:rPr lang="en-US" altLang="ko-KR" dirty="0"/>
              <a:t>Elevator algorithm can efficiently interleave </a:t>
            </a:r>
            <a:r>
              <a:rPr lang="en-US" altLang="ko-KR" dirty="0" err="1"/>
              <a:t>prefetches</a:t>
            </a:r>
            <a:r>
              <a:rPr lang="en-US" altLang="ko-KR" dirty="0"/>
              <a:t> from concurrent applications</a:t>
            </a:r>
          </a:p>
          <a:p>
            <a:r>
              <a:rPr lang="en-US" altLang="ko-KR" dirty="0"/>
              <a:t>How much to </a:t>
            </a:r>
            <a:r>
              <a:rPr lang="en-US" altLang="ko-KR" dirty="0" err="1"/>
              <a:t>prefetch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Too much prefetching imposes delays on requests by other applications</a:t>
            </a:r>
          </a:p>
          <a:p>
            <a:pPr lvl="1"/>
            <a:r>
              <a:rPr lang="en-US" altLang="ko-KR" dirty="0"/>
              <a:t>Too little prefetching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287222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C1FF-51C7-4CAF-9358-E28B687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160F-3DE1-4AAA-876B-F0CDD18F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715000"/>
          </a:xfrm>
        </p:spPr>
        <p:txBody>
          <a:bodyPr>
            <a:normAutofit/>
          </a:bodyPr>
          <a:lstStyle/>
          <a:p>
            <a:r>
              <a:rPr lang="en-US" dirty="0"/>
              <a:t>Buffer cache is a writeback cache (writes are termed “</a:t>
            </a:r>
            <a:r>
              <a:rPr lang="en-US" dirty="0">
                <a:solidFill>
                  <a:srgbClr val="FF0000"/>
                </a:solidFill>
              </a:rPr>
              <a:t>Delayed Writes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 copies data from user space to kernel buffer cache</a:t>
            </a:r>
          </a:p>
          <a:p>
            <a:pPr lvl="1"/>
            <a:r>
              <a:rPr lang="en-US" dirty="0"/>
              <a:t>Quick return to user space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read()</a:t>
            </a:r>
            <a:r>
              <a:rPr lang="en-US" dirty="0"/>
              <a:t> is fulfilled by the cache, so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s see the results of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Even if the data has not reached disk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does data from a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finally reach disk?</a:t>
            </a:r>
          </a:p>
          <a:p>
            <a:pPr lvl="1"/>
            <a:r>
              <a:rPr lang="en-US" dirty="0"/>
              <a:t>When the buffer cache is full (e.g., we need to evict something)</a:t>
            </a:r>
          </a:p>
          <a:p>
            <a:pPr lvl="1"/>
            <a:r>
              <a:rPr lang="en-US" dirty="0"/>
              <a:t>When the buffer cache is flushed periodically (in case we crash)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2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BF96-8F73-D047-A981-8990DB7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F2-EB57-7A40-AB77-50FE3A40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399" cy="4862046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Performance advantage: return to user quickly without writing to disk!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Disk scheduler can efficiently order lots of requests</a:t>
            </a:r>
          </a:p>
          <a:p>
            <a:pPr lvl="1"/>
            <a:r>
              <a:rPr lang="en-US" dirty="0"/>
              <a:t>Elevator Algorithm can rearrange writes to avoid random seeks</a:t>
            </a:r>
          </a:p>
          <a:p>
            <a:r>
              <a:rPr lang="en-US" dirty="0"/>
              <a:t>Delay block allocation: </a:t>
            </a:r>
          </a:p>
          <a:p>
            <a:pPr lvl="1"/>
            <a:r>
              <a:rPr lang="en-US" dirty="0"/>
              <a:t>May be able to allocate multiple blocks at same time for file, keep them contiguous</a:t>
            </a:r>
          </a:p>
          <a:p>
            <a:r>
              <a:rPr lang="en-US" dirty="0"/>
              <a:t>Some files never actually make it all the way to disk</a:t>
            </a:r>
          </a:p>
          <a:p>
            <a:pPr lvl="1"/>
            <a:r>
              <a:rPr lang="en-US" dirty="0"/>
              <a:t>Many short-lived files!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Caching vs.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845800" cy="5181600"/>
          </a:xfrm>
        </p:spPr>
        <p:txBody>
          <a:bodyPr/>
          <a:lstStyle/>
          <a:p>
            <a:r>
              <a:rPr lang="en-US" dirty="0"/>
              <a:t>Replacement Policy?</a:t>
            </a:r>
          </a:p>
          <a:p>
            <a:pPr lvl="1"/>
            <a:r>
              <a:rPr lang="en-US" dirty="0"/>
              <a:t>Demand Paging: LRU is infeasible; use approximation (like NRU/Clock)</a:t>
            </a:r>
          </a:p>
          <a:p>
            <a:pPr lvl="1"/>
            <a:r>
              <a:rPr lang="en-US" dirty="0"/>
              <a:t>Buffer Cache: LRU is OK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Eviction Policy?</a:t>
            </a:r>
          </a:p>
          <a:p>
            <a:pPr lvl="1"/>
            <a:r>
              <a:rPr lang="en-US" dirty="0"/>
              <a:t>Demand Paging: evict not-recently-used pages when memory is close to full</a:t>
            </a:r>
          </a:p>
          <a:p>
            <a:pPr lvl="1"/>
            <a:r>
              <a:rPr lang="en-US" dirty="0"/>
              <a:t>Buffer Cache: write back dirty blocks periodically, even if used recently</a:t>
            </a:r>
          </a:p>
          <a:p>
            <a:pPr lvl="2"/>
            <a:r>
              <a:rPr lang="en-US" dirty="0"/>
              <a:t>Why? To minimize data loss in case of a crash</a:t>
            </a:r>
          </a:p>
        </p:txBody>
      </p:sp>
    </p:spTree>
    <p:extLst>
      <p:ext uri="{BB962C8B-B14F-4D97-AF65-F5344CB8AC3E}">
        <p14:creationId xmlns:p14="http://schemas.microsoft.com/office/powerpoint/2010/main" val="338230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Persistent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769600" cy="5181600"/>
          </a:xfrm>
        </p:spPr>
        <p:txBody>
          <a:bodyPr/>
          <a:lstStyle/>
          <a:p>
            <a:r>
              <a:rPr lang="en-US" dirty="0"/>
              <a:t>Buffer Cache: write back dirty blocks periodically, even if used recently</a:t>
            </a:r>
          </a:p>
          <a:p>
            <a:pPr lvl="1"/>
            <a:r>
              <a:rPr lang="en-US" dirty="0"/>
              <a:t>Why? To minimize data loss in case of a crash</a:t>
            </a:r>
          </a:p>
          <a:p>
            <a:pPr lvl="1"/>
            <a:r>
              <a:rPr lang="en-US" dirty="0"/>
              <a:t>Linux does periodic flush every 30 seconds</a:t>
            </a:r>
          </a:p>
          <a:p>
            <a:r>
              <a:rPr lang="en-US" dirty="0">
                <a:solidFill>
                  <a:srgbClr val="FF0000"/>
                </a:solidFill>
              </a:rPr>
              <a:t>Not foolproof! Can still crash with dirty blocks in the cache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if the dirty block was for a directory?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Lose pointer to file’s </a:t>
            </a:r>
            <a:r>
              <a:rPr lang="en-US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(leak space)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File system now in inconsistent state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0E30C-33C3-44FE-B5C6-CDCDDCA7C70C}"/>
              </a:ext>
            </a:extLst>
          </p:cNvPr>
          <p:cNvSpPr/>
          <p:nvPr/>
        </p:nvSpPr>
        <p:spPr>
          <a:xfrm>
            <a:off x="1248548" y="4343400"/>
            <a:ext cx="97897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Takeaway: File systems need</a:t>
            </a:r>
          </a:p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recovery mechanisms</a:t>
            </a:r>
          </a:p>
        </p:txBody>
      </p:sp>
    </p:spTree>
    <p:extLst>
      <p:ext uri="{BB962C8B-B14F-4D97-AF65-F5344CB8AC3E}">
        <p14:creationId xmlns:p14="http://schemas.microsoft.com/office/powerpoint/2010/main" val="223823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Berkeley Fast File System (FFS)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133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Summary (1/2)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10515600" cy="5334000"/>
          </a:xfrm>
        </p:spPr>
        <p:txBody>
          <a:bodyPr>
            <a:normAutofit/>
          </a:bodyPr>
          <a:lstStyle/>
          <a:p>
            <a:r>
              <a:rPr lang="en-US" dirty="0"/>
              <a:t>File System:</a:t>
            </a:r>
          </a:p>
          <a:p>
            <a:pPr lvl="1"/>
            <a:r>
              <a:rPr lang="en-US" dirty="0"/>
              <a:t>Transforms blocks into Files and Directories</a:t>
            </a:r>
          </a:p>
          <a:p>
            <a:pPr lvl="1"/>
            <a:r>
              <a:rPr lang="en-US" dirty="0"/>
              <a:t>Optimize for size, access and usage patterns</a:t>
            </a:r>
          </a:p>
          <a:p>
            <a:pPr lvl="1"/>
            <a:r>
              <a:rPr lang="en-US" dirty="0"/>
              <a:t>Maximize sequential access, allow efficient random access</a:t>
            </a:r>
          </a:p>
          <a:p>
            <a:pPr lvl="1"/>
            <a:r>
              <a:rPr lang="en-US" dirty="0"/>
              <a:t>Projects the OS protection and security regime (UGO vs ACL)</a:t>
            </a:r>
          </a:p>
          <a:p>
            <a:r>
              <a:rPr lang="en-US" dirty="0"/>
              <a:t>File defined by header, called “</a:t>
            </a:r>
            <a:r>
              <a:rPr lang="en-US" altLang="ja-JP" dirty="0" err="1"/>
              <a:t>inode</a:t>
            </a:r>
            <a:r>
              <a:rPr lang="en-US" dirty="0"/>
              <a:t>”</a:t>
            </a:r>
          </a:p>
          <a:p>
            <a:r>
              <a:rPr lang="en-US" dirty="0"/>
              <a:t>Naming: translating from user-visible names to actual sys resources</a:t>
            </a:r>
          </a:p>
          <a:p>
            <a:pPr lvl="1"/>
            <a:r>
              <a:rPr lang="en-US" dirty="0"/>
              <a:t>Directories used for naming for local file systems</a:t>
            </a:r>
          </a:p>
          <a:p>
            <a:pPr lvl="1"/>
            <a:r>
              <a:rPr lang="en-US" dirty="0"/>
              <a:t>Linked or tree structure stored in files</a:t>
            </a:r>
          </a:p>
          <a:p>
            <a:r>
              <a:rPr lang="en-US" dirty="0"/>
              <a:t>4.2 BSD Multilevel Indexed Scheme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contains file info, direct pointers to blocks, indirect blocks, doubly indirect, etc..</a:t>
            </a:r>
          </a:p>
          <a:p>
            <a:pPr lvl="1"/>
            <a:r>
              <a:rPr lang="en-US" dirty="0"/>
              <a:t>NTFS: variable extents not fixed blocks, tiny files data is in header</a:t>
            </a:r>
          </a:p>
        </p:txBody>
      </p:sp>
    </p:spTree>
    <p:extLst>
      <p:ext uri="{BB962C8B-B14F-4D97-AF65-F5344CB8AC3E}">
        <p14:creationId xmlns:p14="http://schemas.microsoft.com/office/powerpoint/2010/main" val="117920341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Summary (2/2)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10668000" cy="5486400"/>
          </a:xfrm>
        </p:spPr>
        <p:txBody>
          <a:bodyPr/>
          <a:lstStyle/>
          <a:p>
            <a:r>
              <a:rPr lang="en-US" dirty="0"/>
              <a:t>File layout driven by </a:t>
            </a:r>
            <a:r>
              <a:rPr lang="en-US" dirty="0" err="1"/>
              <a:t>freespace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Optimizations for sequential access: start new files in open ranges of free blocks, rotational optimization</a:t>
            </a:r>
          </a:p>
          <a:p>
            <a:pPr lvl="1"/>
            <a:r>
              <a:rPr lang="en-US" dirty="0"/>
              <a:t>Integrate </a:t>
            </a:r>
            <a:r>
              <a:rPr lang="en-US" dirty="0" err="1"/>
              <a:t>freespace</a:t>
            </a:r>
            <a:r>
              <a:rPr lang="en-US" dirty="0"/>
              <a:t>, </a:t>
            </a:r>
            <a:r>
              <a:rPr lang="en-US" dirty="0" err="1"/>
              <a:t>inode</a:t>
            </a:r>
            <a:r>
              <a:rPr lang="en-US" dirty="0"/>
              <a:t> table, file blocks and </a:t>
            </a:r>
            <a:r>
              <a:rPr lang="en-US" dirty="0" err="1"/>
              <a:t>dirs</a:t>
            </a:r>
            <a:r>
              <a:rPr lang="en-US" dirty="0"/>
              <a:t> into block group</a:t>
            </a:r>
          </a:p>
          <a:p>
            <a:pPr>
              <a:lnSpc>
                <a:spcPct val="100000"/>
              </a:lnSpc>
            </a:pPr>
            <a:r>
              <a:rPr lang="en-US" dirty="0"/>
              <a:t>Deep interactions between mem management, file system, sharing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/>
              <a:t>: map file or anonymous segment to memory</a:t>
            </a:r>
            <a:endParaRPr lang="en-US" dirty="0"/>
          </a:p>
          <a:p>
            <a:r>
              <a:rPr lang="en-US" altLang="ko-KR" dirty="0"/>
              <a:t>Buffer Cache: Memory used to cache kernel resources, including disk blocks and name translations</a:t>
            </a:r>
          </a:p>
          <a:p>
            <a:pPr lvl="1"/>
            <a:r>
              <a:rPr lang="en-US" altLang="ko-KR" dirty="0"/>
              <a:t>Can contain “dirty” blocks (blocks yet on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3250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/>
              <a:t>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0972800" cy="586740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Same </a:t>
            </a:r>
            <a:r>
              <a:rPr lang="en-US" altLang="ko-KR" dirty="0" err="1"/>
              <a:t>inode</a:t>
            </a:r>
            <a:r>
              <a:rPr lang="en-US" altLang="ko-KR" dirty="0"/>
              <a:t> structure as in BSD 4.1</a:t>
            </a:r>
          </a:p>
          <a:p>
            <a:pPr lvl="1"/>
            <a:r>
              <a:rPr lang="en-US" altLang="ko-KR" dirty="0"/>
              <a:t>same file header and triply indirect blocks like we just studied</a:t>
            </a:r>
          </a:p>
          <a:p>
            <a:pPr lvl="1"/>
            <a:r>
              <a:rPr lang="en-US" altLang="ko-KR" dirty="0"/>
              <a:t>Some changes to block sizes from 1024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4096 bytes for performance</a:t>
            </a:r>
          </a:p>
          <a:p>
            <a:r>
              <a:rPr lang="en-US" altLang="ko-KR" dirty="0"/>
              <a:t>Paper on FFS: “A Fast File System for UNIX”</a:t>
            </a:r>
          </a:p>
          <a:p>
            <a:pPr lvl="1"/>
            <a:r>
              <a:rPr lang="en-US" altLang="ko-KR" dirty="0"/>
              <a:t>Marshall </a:t>
            </a:r>
            <a:r>
              <a:rPr lang="en-US" altLang="ko-KR" dirty="0" err="1"/>
              <a:t>McKusick</a:t>
            </a:r>
            <a:r>
              <a:rPr lang="en-US" altLang="ko-KR" dirty="0"/>
              <a:t>, William Joy, Samuel </a:t>
            </a:r>
            <a:r>
              <a:rPr lang="en-US" altLang="ko-KR" dirty="0" err="1"/>
              <a:t>Leffler</a:t>
            </a:r>
            <a:r>
              <a:rPr lang="en-US" altLang="ko-KR" dirty="0"/>
              <a:t> and Robert </a:t>
            </a:r>
            <a:r>
              <a:rPr lang="en-US" altLang="ko-KR" dirty="0" err="1"/>
              <a:t>Fabry</a:t>
            </a:r>
            <a:endParaRPr lang="en-US" altLang="ko-KR" dirty="0"/>
          </a:p>
          <a:p>
            <a:pPr lvl="1"/>
            <a:r>
              <a:rPr lang="en-US" altLang="ko-KR" dirty="0"/>
              <a:t>Off the “resources” page of course website – Take a look!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Optimization for Performance and Reliability:</a:t>
            </a:r>
          </a:p>
          <a:p>
            <a:pPr lvl="1"/>
            <a:r>
              <a:rPr lang="en-US" altLang="ko-KR" dirty="0"/>
              <a:t>Distribute </a:t>
            </a:r>
            <a:r>
              <a:rPr lang="en-US" altLang="ko-KR" dirty="0" err="1"/>
              <a:t>inodes</a:t>
            </a:r>
            <a:r>
              <a:rPr lang="en-US" altLang="ko-KR" dirty="0"/>
              <a:t> among different tracks to be closer to data</a:t>
            </a:r>
          </a:p>
          <a:p>
            <a:pPr lvl="1"/>
            <a:r>
              <a:rPr lang="en-US" altLang="ko-KR" dirty="0"/>
              <a:t>Uses bitmap allocation in place of </a:t>
            </a:r>
            <a:r>
              <a:rPr lang="en-US" altLang="ko-KR" dirty="0" err="1"/>
              <a:t>freelist</a:t>
            </a:r>
            <a:endParaRPr lang="en-US" altLang="ko-KR" dirty="0"/>
          </a:p>
          <a:p>
            <a:pPr lvl="1"/>
            <a:r>
              <a:rPr lang="en-US" altLang="ko-KR" dirty="0"/>
              <a:t>Attempt to allocate files contiguously</a:t>
            </a:r>
          </a:p>
          <a:p>
            <a:pPr lvl="1"/>
            <a:r>
              <a:rPr lang="en-US" altLang="ko-KR" dirty="0"/>
              <a:t>10% reserved disk space</a:t>
            </a:r>
          </a:p>
          <a:p>
            <a:pPr lvl="1"/>
            <a:r>
              <a:rPr lang="en-US" altLang="ko-KR" dirty="0"/>
              <a:t>Skip-sector positioning (mentioned later)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72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Changes in </a:t>
            </a:r>
            <a:r>
              <a:rPr lang="en-US" dirty="0" err="1"/>
              <a:t>Inode</a:t>
            </a:r>
            <a:r>
              <a:rPr lang="en-US" dirty="0"/>
              <a:t> Placement: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0490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early UNIX and DOS/Windows’ FAT file system, headers stored in special array in outermost cylinders</a:t>
            </a:r>
          </a:p>
          <a:p>
            <a:pPr lvl="1"/>
            <a:r>
              <a:rPr lang="en-US" dirty="0"/>
              <a:t>Fixed size, set when disk is formatted</a:t>
            </a:r>
          </a:p>
          <a:p>
            <a:pPr lvl="2"/>
            <a:r>
              <a:rPr lang="en-US" dirty="0"/>
              <a:t>At formatting time, a fixed number of </a:t>
            </a:r>
            <a:r>
              <a:rPr lang="en-US" dirty="0" err="1"/>
              <a:t>inodes</a:t>
            </a:r>
            <a:r>
              <a:rPr lang="en-US" dirty="0"/>
              <a:t> are created</a:t>
            </a:r>
          </a:p>
          <a:p>
            <a:pPr lvl="2"/>
            <a:r>
              <a:rPr lang="en-US" dirty="0"/>
              <a:t>Each is given a unique number, called an “</a:t>
            </a:r>
            <a:r>
              <a:rPr lang="en-US" altLang="ja-JP" dirty="0" err="1"/>
              <a:t>inumber</a:t>
            </a:r>
            <a:r>
              <a:rPr lang="en-US" altLang="ja-JP" dirty="0"/>
              <a:t>”</a:t>
            </a:r>
          </a:p>
          <a:p>
            <a:pPr lvl="2"/>
            <a:endParaRPr lang="en-US" altLang="ja-JP" dirty="0"/>
          </a:p>
          <a:p>
            <a:r>
              <a:rPr lang="en-US" altLang="ko-KR" dirty="0"/>
              <a:t>Problem #1: </a:t>
            </a:r>
            <a:r>
              <a:rPr lang="en-US" altLang="ko-KR" dirty="0" err="1"/>
              <a:t>Inodes</a:t>
            </a:r>
            <a:r>
              <a:rPr lang="en-US" altLang="ko-KR" dirty="0"/>
              <a:t> all in one place (outer tracks)</a:t>
            </a:r>
          </a:p>
          <a:p>
            <a:pPr lvl="1"/>
            <a:r>
              <a:rPr lang="en-US" altLang="ko-KR" dirty="0"/>
              <a:t>Head crash potentially destroys all files by destroying </a:t>
            </a:r>
            <a:r>
              <a:rPr lang="en-US" altLang="ko-KR" dirty="0" err="1"/>
              <a:t>inodes</a:t>
            </a:r>
            <a:endParaRPr lang="en-US" altLang="ko-KR" dirty="0"/>
          </a:p>
          <a:p>
            <a:pPr lvl="1"/>
            <a:r>
              <a:rPr lang="en-US" altLang="ko-KR" dirty="0" err="1"/>
              <a:t>Inodes</a:t>
            </a:r>
            <a:r>
              <a:rPr lang="en-US" altLang="ko-KR" dirty="0"/>
              <a:t> not close to the data that the point to</a:t>
            </a:r>
          </a:p>
          <a:p>
            <a:pPr lvl="2"/>
            <a:r>
              <a:rPr lang="en-US" dirty="0"/>
              <a:t>To read a small file, seek to get header, seek back to data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Problem #2: When create a file, don’t know how big it will become (in UNIX, most writes are by appending)</a:t>
            </a:r>
          </a:p>
          <a:p>
            <a:pPr lvl="1"/>
            <a:r>
              <a:rPr lang="en-US" altLang="ko-KR" dirty="0"/>
              <a:t>How much contiguous space do you allocate for a file?</a:t>
            </a:r>
          </a:p>
          <a:p>
            <a:pPr lvl="1"/>
            <a:r>
              <a:rPr lang="en-US" altLang="ko-KR" dirty="0"/>
              <a:t>Makes it hard to optimize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362836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9677400" cy="5562600"/>
          </a:xfrm>
        </p:spPr>
        <p:txBody>
          <a:bodyPr>
            <a:normAutofit/>
          </a:bodyPr>
          <a:lstStyle/>
          <a:p>
            <a:r>
              <a:rPr lang="en-US" dirty="0"/>
              <a:t>The UNIX BSD 4.2 (FFS) distributed the header information (</a:t>
            </a:r>
            <a:r>
              <a:rPr lang="en-US" dirty="0" err="1"/>
              <a:t>inodes</a:t>
            </a:r>
            <a:r>
              <a:rPr lang="en-US" dirty="0"/>
              <a:t>) closer to the data blocks</a:t>
            </a:r>
          </a:p>
          <a:p>
            <a:pPr lvl="1"/>
            <a:r>
              <a:rPr lang="en-US" dirty="0"/>
              <a:t>Often, </a:t>
            </a:r>
            <a:r>
              <a:rPr lang="en-US" dirty="0" err="1"/>
              <a:t>inode</a:t>
            </a:r>
            <a:r>
              <a:rPr lang="en-US" dirty="0"/>
              <a:t> for file stored in same </a:t>
            </a:r>
            <a:r>
              <a:rPr lang="ja-JP" altLang="en-US" dirty="0"/>
              <a:t>“</a:t>
            </a:r>
            <a:r>
              <a:rPr lang="en-US" altLang="ja-JP" dirty="0"/>
              <a:t>cylinder group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as parent directory of the file </a:t>
            </a:r>
          </a:p>
          <a:p>
            <a:pPr lvl="1"/>
            <a:r>
              <a:rPr lang="en-US" altLang="ja-JP" dirty="0"/>
              <a:t>makes an “ls” of that directory run very fast</a:t>
            </a:r>
          </a:p>
          <a:p>
            <a:r>
              <a:rPr lang="en-US" dirty="0"/>
              <a:t>File system volume divided into set of block groups</a:t>
            </a:r>
          </a:p>
          <a:p>
            <a:pPr lvl="1"/>
            <a:r>
              <a:rPr lang="en-US" dirty="0"/>
              <a:t>Close set of tracks</a:t>
            </a:r>
          </a:p>
          <a:p>
            <a:r>
              <a:rPr lang="en-US" dirty="0"/>
              <a:t>Data blocks, metadata, and free space </a:t>
            </a:r>
            <a:br>
              <a:rPr lang="en-US" dirty="0"/>
            </a:br>
            <a:r>
              <a:rPr lang="en-US" dirty="0"/>
              <a:t>interleaved within block group</a:t>
            </a:r>
          </a:p>
          <a:p>
            <a:pPr lvl="1"/>
            <a:r>
              <a:rPr lang="en-US" dirty="0"/>
              <a:t>Avoid huge seeks between user data and </a:t>
            </a:r>
            <a:br>
              <a:rPr lang="en-US" dirty="0"/>
            </a:br>
            <a:r>
              <a:rPr lang="en-US" dirty="0"/>
              <a:t>system structure</a:t>
            </a:r>
          </a:p>
          <a:p>
            <a:r>
              <a:rPr lang="en-US" dirty="0"/>
              <a:t>Put directory and its files in 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8382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0584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First-Free allocation of new file blocks</a:t>
            </a:r>
          </a:p>
          <a:p>
            <a:pPr lvl="1"/>
            <a:r>
              <a:rPr lang="en-US" altLang="ko-KR" dirty="0"/>
              <a:t>To expand file, first try successive blocks in bitmap, then </a:t>
            </a:r>
            <a:br>
              <a:rPr lang="en-US" altLang="ko-KR" dirty="0"/>
            </a:br>
            <a:r>
              <a:rPr lang="en-US" altLang="ko-KR" dirty="0"/>
              <a:t>choose new range of blocks</a:t>
            </a:r>
          </a:p>
          <a:p>
            <a:pPr lvl="1"/>
            <a:r>
              <a:rPr lang="en-US" dirty="0"/>
              <a:t>Few little holes at start, big sequential runs at </a:t>
            </a:r>
            <a:br>
              <a:rPr lang="en-US" dirty="0"/>
            </a:br>
            <a:r>
              <a:rPr lang="en-US" dirty="0"/>
              <a:t>end of group</a:t>
            </a:r>
          </a:p>
          <a:p>
            <a:pPr lvl="1"/>
            <a:r>
              <a:rPr lang="en-US" dirty="0"/>
              <a:t>Avoids fragmentation</a:t>
            </a:r>
          </a:p>
          <a:p>
            <a:pPr lvl="1"/>
            <a:r>
              <a:rPr lang="en-US" dirty="0"/>
              <a:t>Sequential layout for big files</a:t>
            </a:r>
          </a:p>
          <a:p>
            <a:r>
              <a:rPr lang="en-US" dirty="0">
                <a:solidFill>
                  <a:srgbClr val="FF0000"/>
                </a:solidFill>
              </a:rPr>
              <a:t>Important: keep 10% or more free!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Reserve space in the Block Group</a:t>
            </a:r>
          </a:p>
          <a:p>
            <a:r>
              <a:rPr lang="en-US" dirty="0"/>
              <a:t>Summary: FFS </a:t>
            </a:r>
            <a:r>
              <a:rPr lang="en-US" dirty="0" err="1"/>
              <a:t>Inode</a:t>
            </a:r>
            <a:r>
              <a:rPr lang="en-US" dirty="0"/>
              <a:t> Layout Pros</a:t>
            </a:r>
          </a:p>
          <a:p>
            <a:pPr lvl="1"/>
            <a:r>
              <a:rPr lang="en-US" dirty="0"/>
              <a:t>For small directories, can fit all data, file headers, </a:t>
            </a:r>
            <a:br>
              <a:rPr lang="en-US" dirty="0"/>
            </a:br>
            <a:r>
              <a:rPr lang="en-US" dirty="0"/>
              <a:t>etc. in same cylinder </a:t>
            </a:r>
            <a:r>
              <a:rPr lang="en-US" dirty="0">
                <a:sym typeface="Symbol" pitchFamily="-83" charset="2"/>
              </a:rPr>
              <a:t> no seeks!</a:t>
            </a:r>
          </a:p>
          <a:p>
            <a:pPr lvl="1"/>
            <a:r>
              <a:rPr lang="en-US" dirty="0">
                <a:sym typeface="Symbol" pitchFamily="-83" charset="2"/>
              </a:rPr>
              <a:t>File headers much smaller than whole block </a:t>
            </a:r>
            <a:br>
              <a:rPr lang="en-US" dirty="0">
                <a:sym typeface="Symbol" pitchFamily="-83" charset="2"/>
              </a:rPr>
            </a:br>
            <a:r>
              <a:rPr lang="en-US" dirty="0">
                <a:sym typeface="Symbol" pitchFamily="-83" charset="2"/>
              </a:rPr>
              <a:t>(a few hundred bytes), so multiple headers fetched from disk at same time</a:t>
            </a:r>
          </a:p>
          <a:p>
            <a:pPr lvl="1"/>
            <a:r>
              <a:rPr lang="en-US" dirty="0"/>
              <a:t>Reliability: whatever happens to the disk, you can find many of the files (even if directories disconnected)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7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101872</TotalTime>
  <Pages>60</Pages>
  <Words>3845</Words>
  <Application>Microsoft Office PowerPoint</Application>
  <PresentationFormat>Widescreen</PresentationFormat>
  <Paragraphs>614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Gill Sans</vt:lpstr>
      <vt:lpstr>Gill Sans Light</vt:lpstr>
      <vt:lpstr>굴림</vt:lpstr>
      <vt:lpstr>新細明體</vt:lpstr>
      <vt:lpstr>Comic Sans MS</vt:lpstr>
      <vt:lpstr>Consolas</vt:lpstr>
      <vt:lpstr>Courier New</vt:lpstr>
      <vt:lpstr>Symbol</vt:lpstr>
      <vt:lpstr>Wingdings</vt:lpstr>
      <vt:lpstr>Office</vt:lpstr>
      <vt:lpstr>CSC 112: Computer Operating Systems Lecture 21  Filesystems 3: Filesystem Case Studies (Con’t), Buffering, Reliability, and Transactions</vt:lpstr>
      <vt:lpstr>Recall: Components of a File System</vt:lpstr>
      <vt:lpstr>Recall: FAT Properties</vt:lpstr>
      <vt:lpstr>Recall: Multilevel Indexed Files (Original 4.1 BSD)</vt:lpstr>
      <vt:lpstr>Case Study: Berkeley Fast File System (FFS)</vt:lpstr>
      <vt:lpstr>Fast File System (BSD 4.2, 1984)</vt:lpstr>
      <vt:lpstr>FFS Changes in Inode Placement: Motivation</vt:lpstr>
      <vt:lpstr>FFS Locality: Block Groups</vt:lpstr>
      <vt:lpstr>FFS Locality: Block Groups (Con’t)</vt:lpstr>
      <vt:lpstr>UNIX 4.2 BSD FFS First Fit Block Allocation</vt:lpstr>
      <vt:lpstr>Attack of the Rotational Delay</vt:lpstr>
      <vt:lpstr>UNIX 4.2 BSD FFS</vt:lpstr>
      <vt:lpstr>Linux Example: Ext2/3 Disk Layout</vt:lpstr>
      <vt:lpstr>Recall: Directory Abstraction</vt:lpstr>
      <vt:lpstr>Hard Links</vt:lpstr>
      <vt:lpstr>Soft Links (Symbolic Links)</vt:lpstr>
      <vt:lpstr>Directory Traversal</vt:lpstr>
      <vt:lpstr>Large Directories: B-Trees (dirhash)</vt:lpstr>
      <vt:lpstr>Case Study: Windows NTFS</vt:lpstr>
      <vt:lpstr>New Technology File System (NTFS)</vt:lpstr>
      <vt:lpstr>NTFS</vt:lpstr>
      <vt:lpstr>NTFS Small File: Data stored with Metadata</vt:lpstr>
      <vt:lpstr>NTFS Medium File: Extents for File Data</vt:lpstr>
      <vt:lpstr>NTFS Large File: Pointers to Other MFT Records</vt:lpstr>
      <vt:lpstr>NTFS Huge, Fragmented File:  Many MFT Records</vt:lpstr>
      <vt:lpstr>NTFS Directories</vt:lpstr>
      <vt:lpstr>Memory Mapped files</vt:lpstr>
      <vt:lpstr>Memory Mapped Files</vt:lpstr>
      <vt:lpstr>Recall: Who Does What, When?</vt:lpstr>
      <vt:lpstr>Using Paging to mmap() Files</vt:lpstr>
      <vt:lpstr>mmap() system call</vt:lpstr>
      <vt:lpstr>An mmap() Example</vt:lpstr>
      <vt:lpstr>Sharing through Mapped Files</vt:lpstr>
      <vt:lpstr>The buffer cache</vt:lpstr>
      <vt:lpstr>Buffer Cache</vt:lpstr>
      <vt:lpstr>File System Buffer Cache</vt:lpstr>
      <vt:lpstr>File System Buffer Cache: open</vt:lpstr>
      <vt:lpstr>File System Buffer Cache: open</vt:lpstr>
      <vt:lpstr>File System Buffer Cache: Read?</vt:lpstr>
      <vt:lpstr>File System Buffer Cache: Write?</vt:lpstr>
      <vt:lpstr>File System Buffer Cache: Eviction?</vt:lpstr>
      <vt:lpstr>Buffer Cache Discussion</vt:lpstr>
      <vt:lpstr>File System Caching</vt:lpstr>
      <vt:lpstr>File System Caching (con’t)</vt:lpstr>
      <vt:lpstr>File System Prefetching</vt:lpstr>
      <vt:lpstr>Delayed Writes</vt:lpstr>
      <vt:lpstr>Delayed Writes (Advantages)</vt:lpstr>
      <vt:lpstr>Buffer Caching vs. Demand Paging</vt:lpstr>
      <vt:lpstr>Dealing with Persistent State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1160</cp:revision>
  <cp:lastPrinted>2022-04-11T16:16:39Z</cp:lastPrinted>
  <dcterms:created xsi:type="dcterms:W3CDTF">1995-08-12T11:37:26Z</dcterms:created>
  <dcterms:modified xsi:type="dcterms:W3CDTF">2025-01-27T13:05:14Z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