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39" r:id="rId2"/>
  </p:sldMasterIdLst>
  <p:notesMasterIdLst>
    <p:notesMasterId r:id="rId39"/>
  </p:notesMasterIdLst>
  <p:handoutMasterIdLst>
    <p:handoutMasterId r:id="rId40"/>
  </p:handoutMasterIdLst>
  <p:sldIdLst>
    <p:sldId id="256" r:id="rId3"/>
    <p:sldId id="2064" r:id="rId4"/>
    <p:sldId id="2139" r:id="rId5"/>
    <p:sldId id="2140" r:id="rId6"/>
    <p:sldId id="2141" r:id="rId7"/>
    <p:sldId id="2142" r:id="rId8"/>
    <p:sldId id="2143" r:id="rId9"/>
    <p:sldId id="2144" r:id="rId10"/>
    <p:sldId id="2145" r:id="rId11"/>
    <p:sldId id="2146" r:id="rId12"/>
    <p:sldId id="2147" r:id="rId13"/>
    <p:sldId id="2148" r:id="rId14"/>
    <p:sldId id="2149" r:id="rId15"/>
    <p:sldId id="2150" r:id="rId16"/>
    <p:sldId id="2151" r:id="rId17"/>
    <p:sldId id="2152" r:id="rId18"/>
    <p:sldId id="2153" r:id="rId19"/>
    <p:sldId id="2154" r:id="rId20"/>
    <p:sldId id="2155" r:id="rId21"/>
    <p:sldId id="2156" r:id="rId22"/>
    <p:sldId id="2137" r:id="rId23"/>
    <p:sldId id="2067" r:id="rId24"/>
    <p:sldId id="2068" r:id="rId25"/>
    <p:sldId id="2069" r:id="rId26"/>
    <p:sldId id="2070" r:id="rId27"/>
    <p:sldId id="2071" r:id="rId28"/>
    <p:sldId id="2072" r:id="rId29"/>
    <p:sldId id="2073" r:id="rId30"/>
    <p:sldId id="2074" r:id="rId31"/>
    <p:sldId id="2075" r:id="rId32"/>
    <p:sldId id="2076" r:id="rId33"/>
    <p:sldId id="2077" r:id="rId34"/>
    <p:sldId id="2078" r:id="rId35"/>
    <p:sldId id="2079" r:id="rId36"/>
    <p:sldId id="2080" r:id="rId37"/>
    <p:sldId id="2133" r:id="rId38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/>
    <p:restoredTop sz="95005" autoAdjust="0"/>
  </p:normalViewPr>
  <p:slideViewPr>
    <p:cSldViewPr>
      <p:cViewPr varScale="1">
        <p:scale>
          <a:sx n="82" d="100"/>
          <a:sy n="82" d="100"/>
        </p:scale>
        <p:origin x="95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8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049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8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049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4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16" tIns="46972" rIns="95616" bIns="46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531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469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713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3009A80-F05D-744A-88D4-360587150535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2150"/>
            <a:ext cx="6073775" cy="3417888"/>
          </a:xfrm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4942" tIns="47471" rIns="94942" bIns="47471"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57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EA66-2603-CF24-9315-B4DA0D515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ECE3F-DDDD-1D3F-C208-FF4A02ED3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2ADF5-95D2-8D51-0926-2A8300D5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0E70-09CD-4915-AC5F-151DCBA7864C}" type="datetimeFigureOut">
              <a:rPr lang="en-SE" smtClean="0"/>
              <a:t>2025-01-27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C97D1-6554-ED6D-4064-81CBA9DA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DC08F-EF31-058B-3112-E8F07FD1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2F30-466C-4623-85B4-EC4D7A3A65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79968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CE3-492E-D392-7526-5FFB3597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572C-6A7A-7916-DB3D-7A1DD9C71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3EE21-3B74-312F-9FEF-C0436A53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0E70-09CD-4915-AC5F-151DCBA7864C}" type="datetimeFigureOut">
              <a:rPr lang="en-SE" smtClean="0"/>
              <a:t>2025-01-27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133A2-A308-5F74-4A40-A838D34C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3978E-F175-4986-E194-FEE6A97F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2F30-466C-4623-85B4-EC4D7A3A65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6639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1F50-AD39-F666-EBA9-E376F005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C477E-1509-6BE9-06D3-02FF8558F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3301-7E19-027F-4C27-1EB2483C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0E70-09CD-4915-AC5F-151DCBA7864C}" type="datetimeFigureOut">
              <a:rPr lang="en-SE" smtClean="0"/>
              <a:t>2025-01-27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94CDA-464E-6F17-89F6-8EFA9501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DE91-70E0-DB97-9AFD-789195C7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2F30-466C-4623-85B4-EC4D7A3A65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31943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8325-C1AA-7B4E-4F8E-824B9E55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ABE22-6FF6-039E-472C-4409B8541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8EEE7-7DCD-8F90-1D89-2A56FE69D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67945-93AF-1F87-106A-34B206F6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0E70-09CD-4915-AC5F-151DCBA7864C}" type="datetimeFigureOut">
              <a:rPr lang="en-SE" smtClean="0"/>
              <a:t>2025-01-27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80F31-61C5-DA66-82EF-33C53637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7B5E8-A329-64ED-35C6-22924060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2F30-466C-4623-85B4-EC4D7A3A65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5112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3598-010F-DE6F-0E6C-6EEFF834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455B9-CE46-21A3-8B86-90120D42B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ADE27-F90C-73EA-E4D8-F4682C4B9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AE273-DE08-9B3F-1022-3215938FA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9E2C0-29D2-D556-19D9-DF1FA110A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D3254-20F1-6C6B-B134-70C4CFCB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0E70-09CD-4915-AC5F-151DCBA7864C}" type="datetimeFigureOut">
              <a:rPr lang="en-SE" smtClean="0"/>
              <a:t>2025-01-27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C5216-7C53-4725-B2E9-B940E7EA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96183-A7D8-1212-FAD0-E35A817B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2F30-466C-4623-85B4-EC4D7A3A65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87092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FA0D-B75F-9BA8-3DA9-199E2227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847C4-25F7-A071-3608-A658E943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0E70-09CD-4915-AC5F-151DCBA7864C}" type="datetimeFigureOut">
              <a:rPr lang="en-SE" smtClean="0"/>
              <a:t>2025-01-27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5F253-802D-C0D1-1452-0680B7C0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BC904-155F-AE1F-E2F9-54970760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2F30-466C-4623-85B4-EC4D7A3A65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0386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CBADD-D01E-B6F7-C00D-8814075D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0E70-09CD-4915-AC5F-151DCBA7864C}" type="datetimeFigureOut">
              <a:rPr lang="en-SE" smtClean="0"/>
              <a:t>2025-01-27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0589F-9E99-511B-CDA9-82B31F44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8F3B4-67D1-CB77-07A0-C515CD30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2F30-466C-4623-85B4-EC4D7A3A65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2314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FACD-70F3-7260-3E59-F641F73C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A7FE-9BF2-A397-7D38-172D70AF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5073F-83F6-9309-0C3C-42D9E0CA9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91FD6-019D-17BF-9674-9E2A0DA2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0E70-09CD-4915-AC5F-151DCBA7864C}" type="datetimeFigureOut">
              <a:rPr lang="en-SE" smtClean="0"/>
              <a:t>2025-01-27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067ED-2E51-0528-87F1-27919C88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3C38F-4E59-32BE-958E-97AA153A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2F30-466C-4623-85B4-EC4D7A3A65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24157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1E17-A3D6-1D3E-76F3-6C7A53B3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4F29E-C1BD-25B0-DEDA-8269871DD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77EF4-0BDB-AEF7-ACB6-C0454BAF4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7FD68-AC5B-4117-0717-BF887F1E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0E70-09CD-4915-AC5F-151DCBA7864C}" type="datetimeFigureOut">
              <a:rPr lang="en-SE" smtClean="0"/>
              <a:t>2025-01-27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412F1-1778-35F7-9D55-A7693644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99A2D-9CD7-D23E-EEA1-711BB4C2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2F30-466C-4623-85B4-EC4D7A3A65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11725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E519-15E2-6D7E-188F-42897625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2907A-9929-3342-D390-D0A4F3B3A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4D633-3767-4467-715E-FAFD3AF9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0E70-09CD-4915-AC5F-151DCBA7864C}" type="datetimeFigureOut">
              <a:rPr lang="en-SE" smtClean="0"/>
              <a:t>2025-01-27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D09A2-726E-4866-02A7-30FA3E73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907DA-1F2D-B8D5-B2B5-758ABAC5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2F30-466C-4623-85B4-EC4D7A3A65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5465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C1968-8803-8571-96A4-70D1D0914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C3E7D-D116-1DE4-1E60-AE18FF28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8AD71-855C-78CF-BA6B-FFE517BE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0E70-09CD-4915-AC5F-151DCBA7864C}" type="datetimeFigureOut">
              <a:rPr lang="en-SE" smtClean="0"/>
              <a:t>2025-01-27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61FB6-20E5-C35B-5557-8E2B6BD5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DA25C-BC50-8961-E16A-F0EC3DE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2F30-466C-4623-85B4-EC4D7A3A65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3316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28369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22.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FB736-42D2-8D91-88EB-B7CDE23B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E4540-76A6-261E-7A51-478EC41F4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C1669-C046-0497-DC9A-6BA15AA50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3A0E70-09CD-4915-AC5F-151DCBA7864C}" type="datetimeFigureOut">
              <a:rPr lang="en-SE" smtClean="0"/>
              <a:t>2025-01-27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E317E-4FE0-3ECA-9CD7-1C4CCF421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6D055-BEFF-910D-CFD5-AFC75C7CA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C92F30-466C-4623-85B4-EC4D7A3A65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3947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22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Reliability, Transactions,</a:t>
            </a:r>
            <a:br>
              <a:rPr lang="en-US" sz="3000" dirty="0"/>
            </a:br>
            <a:r>
              <a:rPr lang="en-US" sz="3000" dirty="0"/>
              <a:t>End-to-End Arguments, Distributed Decision Making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EAE930-0139-8793-3A8A-006AACE02299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533400" y="769148"/>
            <a:ext cx="10439400" cy="26025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Highly durable – hard to destroy all copies</a:t>
            </a:r>
          </a:p>
          <a:p>
            <a:r>
              <a:rPr lang="en-US" dirty="0"/>
              <a:t>Highly available for reads</a:t>
            </a:r>
          </a:p>
          <a:p>
            <a:pPr lvl="1"/>
            <a:r>
              <a:rPr lang="en-US" dirty="0"/>
              <a:t>Simple replication: read any copy</a:t>
            </a:r>
          </a:p>
          <a:p>
            <a:pPr lvl="1"/>
            <a:r>
              <a:rPr lang="en-US" dirty="0"/>
              <a:t>Erasure coded: read m of n</a:t>
            </a:r>
          </a:p>
          <a:p>
            <a:r>
              <a:rPr lang="en-US" dirty="0"/>
              <a:t>Low availability for writes</a:t>
            </a:r>
          </a:p>
          <a:p>
            <a:pPr lvl="1"/>
            <a:r>
              <a:rPr lang="en-US" dirty="0"/>
              <a:t>Can’t write if any one replica is not up</a:t>
            </a:r>
          </a:p>
          <a:p>
            <a:pPr lvl="1"/>
            <a:r>
              <a:rPr lang="en-US" dirty="0"/>
              <a:t>Or – need relaxed consistency model</a:t>
            </a:r>
          </a:p>
          <a:p>
            <a:r>
              <a:rPr lang="en-US" dirty="0"/>
              <a:t>Reliability? – availability, security, durability, fault-tolerance</a:t>
            </a:r>
          </a:p>
        </p:txBody>
      </p:sp>
      <p:sp>
        <p:nvSpPr>
          <p:cNvPr id="7" name="Can 6"/>
          <p:cNvSpPr/>
          <p:nvPr/>
        </p:nvSpPr>
        <p:spPr>
          <a:xfrm>
            <a:off x="7268856" y="3595040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Can 7"/>
          <p:cNvSpPr/>
          <p:nvPr/>
        </p:nvSpPr>
        <p:spPr>
          <a:xfrm>
            <a:off x="7268856" y="4410964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7268856" y="6117907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2841378" y="3595039"/>
            <a:ext cx="834073" cy="815924"/>
          </a:xfrm>
          <a:prstGeom prst="cub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4107869" y="3766397"/>
            <a:ext cx="2601718" cy="2538878"/>
          </a:xfrm>
          <a:prstGeom prst="cloud">
            <a:avLst/>
          </a:prstGeom>
          <a:solidFill>
            <a:srgbClr val="DBEEF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434745" y="3790815"/>
            <a:ext cx="3937167" cy="640443"/>
          </a:xfrm>
          <a:custGeom>
            <a:avLst/>
            <a:gdLst>
              <a:gd name="connsiteX0" fmla="*/ 145925 w 3937167"/>
              <a:gd name="connsiteY0" fmla="*/ 125772 h 640443"/>
              <a:gd name="connsiteX1" fmla="*/ 145925 w 3937167"/>
              <a:gd name="connsiteY1" fmla="*/ 30983 h 640443"/>
              <a:gd name="connsiteX2" fmla="*/ 1662422 w 3937167"/>
              <a:gd name="connsiteY2" fmla="*/ 599719 h 640443"/>
              <a:gd name="connsiteX3" fmla="*/ 3216831 w 3937167"/>
              <a:gd name="connsiteY3" fmla="*/ 561803 h 640443"/>
              <a:gd name="connsiteX4" fmla="*/ 3937167 w 3937167"/>
              <a:gd name="connsiteY4" fmla="*/ 296393 h 64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167" h="640443">
                <a:moveTo>
                  <a:pt x="145925" y="125772"/>
                </a:moveTo>
                <a:cubicBezTo>
                  <a:pt x="19550" y="38882"/>
                  <a:pt x="-106825" y="-48008"/>
                  <a:pt x="145925" y="30983"/>
                </a:cubicBezTo>
                <a:cubicBezTo>
                  <a:pt x="398675" y="109974"/>
                  <a:pt x="1150604" y="511249"/>
                  <a:pt x="1662422" y="599719"/>
                </a:cubicBezTo>
                <a:cubicBezTo>
                  <a:pt x="2174240" y="688189"/>
                  <a:pt x="2837707" y="612357"/>
                  <a:pt x="3216831" y="561803"/>
                </a:cubicBezTo>
                <a:cubicBezTo>
                  <a:pt x="3595955" y="511249"/>
                  <a:pt x="3937167" y="296393"/>
                  <a:pt x="3937167" y="2963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732319" y="3840756"/>
            <a:ext cx="3468986" cy="1095517"/>
          </a:xfrm>
          <a:custGeom>
            <a:avLst/>
            <a:gdLst>
              <a:gd name="connsiteX0" fmla="*/ 0 w 3468986"/>
              <a:gd name="connsiteY0" fmla="*/ 0 h 1095517"/>
              <a:gd name="connsiteX1" fmla="*/ 1478584 w 3468986"/>
              <a:gd name="connsiteY1" fmla="*/ 606651 h 1095517"/>
              <a:gd name="connsiteX2" fmla="*/ 2559088 w 3468986"/>
              <a:gd name="connsiteY2" fmla="*/ 1080597 h 1095517"/>
              <a:gd name="connsiteX3" fmla="*/ 3468986 w 3468986"/>
              <a:gd name="connsiteY3" fmla="*/ 985808 h 109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986" h="1095517">
                <a:moveTo>
                  <a:pt x="0" y="0"/>
                </a:moveTo>
                <a:lnTo>
                  <a:pt x="1478584" y="606651"/>
                </a:lnTo>
                <a:cubicBezTo>
                  <a:pt x="1905099" y="786750"/>
                  <a:pt x="2227354" y="1017404"/>
                  <a:pt x="2559088" y="1080597"/>
                </a:cubicBezTo>
                <a:cubicBezTo>
                  <a:pt x="2890822" y="1143790"/>
                  <a:pt x="3468986" y="985808"/>
                  <a:pt x="3468986" y="9858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789188" y="3897630"/>
            <a:ext cx="3544810" cy="2293899"/>
          </a:xfrm>
          <a:custGeom>
            <a:avLst/>
            <a:gdLst>
              <a:gd name="connsiteX0" fmla="*/ 0 w 3544810"/>
              <a:gd name="connsiteY0" fmla="*/ 0 h 2293899"/>
              <a:gd name="connsiteX1" fmla="*/ 1440671 w 3544810"/>
              <a:gd name="connsiteY1" fmla="*/ 606651 h 2293899"/>
              <a:gd name="connsiteX2" fmla="*/ 2881343 w 3544810"/>
              <a:gd name="connsiteY2" fmla="*/ 1611416 h 2293899"/>
              <a:gd name="connsiteX3" fmla="*/ 3544810 w 3544810"/>
              <a:gd name="connsiteY3" fmla="*/ 2293899 h 229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4810" h="2293899">
                <a:moveTo>
                  <a:pt x="0" y="0"/>
                </a:moveTo>
                <a:cubicBezTo>
                  <a:pt x="480223" y="169041"/>
                  <a:pt x="960447" y="338082"/>
                  <a:pt x="1440671" y="606651"/>
                </a:cubicBezTo>
                <a:cubicBezTo>
                  <a:pt x="1920895" y="875220"/>
                  <a:pt x="2530653" y="1330208"/>
                  <a:pt x="2881343" y="1611416"/>
                </a:cubicBezTo>
                <a:cubicBezTo>
                  <a:pt x="3232033" y="1892624"/>
                  <a:pt x="3388421" y="2093261"/>
                  <a:pt x="3544810" y="229389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1905000" y="3603783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841378" y="5550403"/>
            <a:ext cx="834073" cy="815924"/>
          </a:xfrm>
          <a:prstGeom prst="cub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92246" y="3745467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Replica/Frag #1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92246" y="4507467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Replica/Frag #2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92246" y="6183867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Replica/Frag #n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Durability through Geographic Replication</a:t>
            </a:r>
          </a:p>
        </p:txBody>
      </p:sp>
    </p:spTree>
    <p:extLst>
      <p:ext uri="{BB962C8B-B14F-4D97-AF65-F5344CB8AC3E}">
        <p14:creationId xmlns:p14="http://schemas.microsoft.com/office/powerpoint/2010/main" val="266626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4061-9F36-4F45-A732-7FF44C9C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File Systems more </a:t>
            </a:r>
            <a:r>
              <a:rPr lang="en-US" i="1" dirty="0"/>
              <a:t>Reliable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F6EC-E95C-4D30-9CCE-95B8EF2F4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79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71628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File System Reliability:</a:t>
            </a:r>
            <a:br>
              <a:rPr lang="en-US" sz="2800" dirty="0"/>
            </a:br>
            <a:r>
              <a:rPr lang="en-US" sz="2800" dirty="0"/>
              <a:t>(Difference from Block-level reliability)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820400" cy="5638800"/>
          </a:xfrm>
        </p:spPr>
        <p:txBody>
          <a:bodyPr>
            <a:normAutofit/>
          </a:bodyPr>
          <a:lstStyle/>
          <a:p>
            <a:r>
              <a:rPr lang="en-US" dirty="0"/>
              <a:t>What can happen if disk loses power or software crashes?</a:t>
            </a:r>
          </a:p>
          <a:p>
            <a:pPr lvl="1"/>
            <a:r>
              <a:rPr lang="en-US" dirty="0"/>
              <a:t>Some operations in progress may complete</a:t>
            </a:r>
          </a:p>
          <a:p>
            <a:pPr lvl="1"/>
            <a:r>
              <a:rPr lang="en-US" dirty="0"/>
              <a:t>Some operations in progress may be lost</a:t>
            </a:r>
          </a:p>
          <a:p>
            <a:pPr lvl="1"/>
            <a:r>
              <a:rPr lang="en-US" dirty="0"/>
              <a:t>Overwrite of a block may only partially complete</a:t>
            </a:r>
          </a:p>
          <a:p>
            <a:pPr lvl="1"/>
            <a:endParaRPr lang="en-US" dirty="0"/>
          </a:p>
          <a:p>
            <a:r>
              <a:rPr lang="en-US" dirty="0"/>
              <a:t>Having RAID doesn’t necessarily protect against all such failures</a:t>
            </a:r>
          </a:p>
          <a:p>
            <a:pPr lvl="1"/>
            <a:r>
              <a:rPr lang="en-US" dirty="0"/>
              <a:t>No protection against writing bad state</a:t>
            </a:r>
          </a:p>
          <a:p>
            <a:pPr lvl="1"/>
            <a:r>
              <a:rPr lang="en-US" dirty="0"/>
              <a:t>What if one disk of RAID group not written?</a:t>
            </a:r>
          </a:p>
          <a:p>
            <a:r>
              <a:rPr lang="en-US" dirty="0"/>
              <a:t>File system needs durability (as a minimum!)</a:t>
            </a:r>
          </a:p>
          <a:p>
            <a:pPr lvl="1"/>
            <a:r>
              <a:rPr lang="en-US" dirty="0"/>
              <a:t>Data previously stored can be retrieved (maybe after some recovery step), regardless of failure</a:t>
            </a:r>
          </a:p>
          <a:p>
            <a:pPr lvl="1"/>
            <a:endParaRPr lang="en-US" dirty="0"/>
          </a:p>
          <a:p>
            <a:r>
              <a:rPr lang="en-US" dirty="0"/>
              <a:t>But durability is not quite enough…!</a:t>
            </a:r>
          </a:p>
        </p:txBody>
      </p:sp>
    </p:spTree>
    <p:extLst>
      <p:ext uri="{BB962C8B-B14F-4D97-AF65-F5344CB8AC3E}">
        <p14:creationId xmlns:p14="http://schemas.microsoft.com/office/powerpoint/2010/main" val="280557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Reliability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11201400" cy="5638800"/>
          </a:xfrm>
        </p:spPr>
        <p:txBody>
          <a:bodyPr/>
          <a:lstStyle/>
          <a:p>
            <a:r>
              <a:rPr lang="en-US" dirty="0"/>
              <a:t>Single logical file operation can involve updates to multiple physical disk blocks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, indirect block, data block, bitmap, …</a:t>
            </a:r>
          </a:p>
          <a:p>
            <a:pPr lvl="1"/>
            <a:r>
              <a:rPr lang="en-US" dirty="0"/>
              <a:t>With sector remapping, single update to physical disk block can require multiple (even lower level) updates to sectors</a:t>
            </a:r>
          </a:p>
          <a:p>
            <a:pPr lvl="1"/>
            <a:endParaRPr lang="en-US" dirty="0"/>
          </a:p>
          <a:p>
            <a:r>
              <a:rPr lang="en-US" dirty="0"/>
              <a:t>At a physical level, operations complete one at a time</a:t>
            </a:r>
          </a:p>
          <a:p>
            <a:pPr lvl="1"/>
            <a:r>
              <a:rPr lang="en-US" dirty="0"/>
              <a:t>Want concurrent operations for performance</a:t>
            </a:r>
          </a:p>
          <a:p>
            <a:pPr lvl="1"/>
            <a:endParaRPr lang="en-US" dirty="0"/>
          </a:p>
          <a:p>
            <a:r>
              <a:rPr lang="en-US" dirty="0"/>
              <a:t>How do we guarantee consistency regardless of when crash occurs?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1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Threats to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11201400" cy="5410200"/>
          </a:xfrm>
        </p:spPr>
        <p:txBody>
          <a:bodyPr/>
          <a:lstStyle/>
          <a:p>
            <a:r>
              <a:rPr lang="en-US" dirty="0"/>
              <a:t>Interrupted Operation</a:t>
            </a:r>
          </a:p>
          <a:p>
            <a:pPr lvl="1"/>
            <a:r>
              <a:rPr lang="en-US" dirty="0"/>
              <a:t>Crash or power failure in the middle of a series of related updates may leave stored data in an inconsistent state</a:t>
            </a:r>
          </a:p>
          <a:p>
            <a:pPr lvl="1"/>
            <a:r>
              <a:rPr lang="en-US" dirty="0"/>
              <a:t>Example: transfer funds from one bank account to another  </a:t>
            </a:r>
          </a:p>
          <a:p>
            <a:pPr lvl="1"/>
            <a:r>
              <a:rPr lang="en-US" dirty="0"/>
              <a:t>What if transfer is interrupted after withdrawal and before deposit?</a:t>
            </a:r>
          </a:p>
          <a:p>
            <a:pPr lvl="1"/>
            <a:endParaRPr lang="en-US" dirty="0"/>
          </a:p>
          <a:p>
            <a:r>
              <a:rPr lang="en-US" dirty="0"/>
              <a:t>Loss of stored data</a:t>
            </a:r>
          </a:p>
          <a:p>
            <a:pPr lvl="1"/>
            <a:r>
              <a:rPr lang="en-US" dirty="0"/>
              <a:t>Failure of non-volatile storage media may cause previously stored data to disappear or be corrupted</a:t>
            </a:r>
          </a:p>
        </p:txBody>
      </p:sp>
    </p:spTree>
    <p:extLst>
      <p:ext uri="{BB962C8B-B14F-4D97-AF65-F5344CB8AC3E}">
        <p14:creationId xmlns:p14="http://schemas.microsoft.com/office/powerpoint/2010/main" val="414862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609600"/>
          </a:xfrm>
        </p:spPr>
        <p:txBody>
          <a:bodyPr/>
          <a:lstStyle/>
          <a:p>
            <a:r>
              <a:rPr lang="en-US" dirty="0"/>
              <a:t>Two Reliability Approaches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2DA5FB-182D-43EB-9D13-693CAFB2C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666750"/>
            <a:ext cx="5386917" cy="639762"/>
          </a:xfrm>
        </p:spPr>
        <p:txBody>
          <a:bodyPr/>
          <a:lstStyle/>
          <a:p>
            <a:r>
              <a:rPr lang="en-US" dirty="0"/>
              <a:t>Careful Ordering and Recovery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0C6DD1-507A-4B7C-BC0E-0C99CCE79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306512"/>
            <a:ext cx="5943600" cy="3951288"/>
          </a:xfrm>
        </p:spPr>
        <p:txBody>
          <a:bodyPr/>
          <a:lstStyle/>
          <a:p>
            <a:r>
              <a:rPr lang="en-US" dirty="0"/>
              <a:t>FAT &amp; FFS + (</a:t>
            </a:r>
            <a:r>
              <a:rPr lang="en-US" dirty="0" err="1"/>
              <a:t>fsck</a:t>
            </a:r>
            <a:r>
              <a:rPr lang="en-US" dirty="0"/>
              <a:t>)</a:t>
            </a:r>
          </a:p>
          <a:p>
            <a:r>
              <a:rPr lang="en-US" dirty="0"/>
              <a:t>Each step builds structure, </a:t>
            </a:r>
          </a:p>
          <a:p>
            <a:r>
              <a:rPr lang="en-US" dirty="0"/>
              <a:t>Data block</a:t>
            </a:r>
            <a:r>
              <a:rPr lang="en-US" dirty="0">
                <a:sym typeface="Symbol" panose="05050102010706020507" pitchFamily="18" charset="2"/>
              </a:rPr>
              <a:t>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</a:t>
            </a:r>
            <a:r>
              <a:rPr lang="en-US" dirty="0"/>
              <a:t> free </a:t>
            </a:r>
            <a:r>
              <a:rPr lang="en-US" dirty="0">
                <a:sym typeface="Symbol" panose="05050102010706020507" pitchFamily="18" charset="2"/>
              </a:rPr>
              <a:t> </a:t>
            </a:r>
            <a:r>
              <a:rPr lang="en-US" dirty="0"/>
              <a:t>directory</a:t>
            </a:r>
          </a:p>
          <a:p>
            <a:r>
              <a:rPr lang="en-US" dirty="0"/>
              <a:t>Last step links it in to rest of FS</a:t>
            </a:r>
          </a:p>
          <a:p>
            <a:r>
              <a:rPr lang="en-US" dirty="0"/>
              <a:t>Recover scans structure looking for incomplete actions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AC747E-2C0B-4A8C-B3A9-C024945F8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1967" y="666750"/>
            <a:ext cx="5389033" cy="639762"/>
          </a:xfrm>
        </p:spPr>
        <p:txBody>
          <a:bodyPr/>
          <a:lstStyle/>
          <a:p>
            <a:r>
              <a:rPr lang="en-US"/>
              <a:t>Versioning and Copy-on-Write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70DD44-746A-40EA-93F1-DCB94A23C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1967" y="1306512"/>
            <a:ext cx="5389033" cy="3951288"/>
          </a:xfrm>
        </p:spPr>
        <p:txBody>
          <a:bodyPr/>
          <a:lstStyle/>
          <a:p>
            <a:r>
              <a:rPr lang="en-US" dirty="0"/>
              <a:t>ZFS, …</a:t>
            </a:r>
          </a:p>
          <a:p>
            <a:r>
              <a:rPr lang="en-US" dirty="0"/>
              <a:t>Version files at some granularity</a:t>
            </a:r>
          </a:p>
          <a:p>
            <a:r>
              <a:rPr lang="en-US" dirty="0"/>
              <a:t>Create new structure linking back to unchanged parts of old</a:t>
            </a:r>
          </a:p>
          <a:p>
            <a:r>
              <a:rPr lang="en-US" dirty="0"/>
              <a:t>Last step is to declare that the new version is ready</a:t>
            </a:r>
          </a:p>
        </p:txBody>
      </p:sp>
    </p:spTree>
    <p:extLst>
      <p:ext uri="{BB962C8B-B14F-4D97-AF65-F5344CB8AC3E}">
        <p14:creationId xmlns:p14="http://schemas.microsoft.com/office/powerpoint/2010/main" val="21303652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dirty="0"/>
              <a:t>Reliability Approach #1: Careful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10820400" cy="5715000"/>
          </a:xfrm>
        </p:spPr>
        <p:txBody>
          <a:bodyPr/>
          <a:lstStyle/>
          <a:p>
            <a:r>
              <a:rPr lang="en-US" dirty="0"/>
              <a:t>Sequence operations in a specific order</a:t>
            </a:r>
          </a:p>
          <a:p>
            <a:pPr lvl="1"/>
            <a:r>
              <a:rPr lang="en-US" dirty="0"/>
              <a:t>Careful design to allow sequence to be interrupted safely</a:t>
            </a:r>
          </a:p>
          <a:p>
            <a:endParaRPr lang="en-US" dirty="0"/>
          </a:p>
          <a:p>
            <a:r>
              <a:rPr lang="en-US" dirty="0"/>
              <a:t>Post-crash recovery</a:t>
            </a:r>
          </a:p>
          <a:p>
            <a:pPr lvl="1"/>
            <a:r>
              <a:rPr lang="en-US" dirty="0"/>
              <a:t>Read data structures to see if there were any operations in progress</a:t>
            </a:r>
          </a:p>
          <a:p>
            <a:pPr lvl="1"/>
            <a:r>
              <a:rPr lang="en-US" dirty="0"/>
              <a:t>Clean up/finish as needed</a:t>
            </a:r>
          </a:p>
          <a:p>
            <a:endParaRPr lang="en-US" dirty="0"/>
          </a:p>
          <a:p>
            <a:r>
              <a:rPr lang="en-US" dirty="0"/>
              <a:t>Approach taken by </a:t>
            </a:r>
          </a:p>
          <a:p>
            <a:pPr lvl="1"/>
            <a:r>
              <a:rPr lang="en-US" dirty="0"/>
              <a:t>FAT and FFS (</a:t>
            </a:r>
            <a:r>
              <a:rPr lang="en-US" dirty="0" err="1"/>
              <a:t>fsck</a:t>
            </a:r>
            <a:r>
              <a:rPr lang="en-US" dirty="0"/>
              <a:t>) to protect </a:t>
            </a:r>
            <a:r>
              <a:rPr lang="en-US" dirty="0" err="1"/>
              <a:t>filesystem</a:t>
            </a:r>
            <a:r>
              <a:rPr lang="en-US" dirty="0"/>
              <a:t> structure/metadata</a:t>
            </a:r>
          </a:p>
          <a:p>
            <a:pPr lvl="1"/>
            <a:r>
              <a:rPr lang="en-US" dirty="0"/>
              <a:t>Many app-level recovery schemes (e.g., Word, </a:t>
            </a:r>
            <a:r>
              <a:rPr lang="en-US" dirty="0" err="1"/>
              <a:t>emacs</a:t>
            </a:r>
            <a:r>
              <a:rPr lang="en-US" dirty="0"/>
              <a:t> </a:t>
            </a:r>
            <a:r>
              <a:rPr lang="en-US" dirty="0" err="1"/>
              <a:t>autosaves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56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0AA2-2ADF-4EC2-8065-146BF224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Berkeley FFS: Create a File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56A329-CE58-4E03-9E34-476B54201A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u="sng" dirty="0"/>
              <a:t>Normal operation:</a:t>
            </a:r>
          </a:p>
          <a:p>
            <a:pPr>
              <a:lnSpc>
                <a:spcPct val="100000"/>
              </a:lnSpc>
            </a:pPr>
            <a:r>
              <a:rPr lang="en-US" dirty="0"/>
              <a:t>Allocate data block</a:t>
            </a:r>
          </a:p>
          <a:p>
            <a:pPr>
              <a:lnSpc>
                <a:spcPct val="100000"/>
              </a:lnSpc>
            </a:pPr>
            <a:r>
              <a:rPr lang="en-US" dirty="0"/>
              <a:t>Write data block</a:t>
            </a:r>
          </a:p>
          <a:p>
            <a:pPr>
              <a:lnSpc>
                <a:spcPct val="100000"/>
              </a:lnSpc>
            </a:pPr>
            <a:r>
              <a:rPr lang="en-US" dirty="0"/>
              <a:t>Allocate </a:t>
            </a:r>
            <a:r>
              <a:rPr lang="en-US" dirty="0" err="1"/>
              <a:t>inode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Write </a:t>
            </a:r>
            <a:r>
              <a:rPr lang="en-US" dirty="0" err="1"/>
              <a:t>inode</a:t>
            </a:r>
            <a:r>
              <a:rPr lang="en-US" dirty="0"/>
              <a:t> block</a:t>
            </a:r>
          </a:p>
          <a:p>
            <a:pPr>
              <a:lnSpc>
                <a:spcPct val="100000"/>
              </a:lnSpc>
            </a:pPr>
            <a:r>
              <a:rPr lang="en-US" dirty="0"/>
              <a:t>Update bitmap of free blocks and </a:t>
            </a:r>
            <a:r>
              <a:rPr lang="en-US" dirty="0" err="1"/>
              <a:t>inodes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Update directory with file name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 </a:t>
            </a:r>
            <a:r>
              <a:rPr lang="en-US" dirty="0" err="1"/>
              <a:t>inode</a:t>
            </a:r>
            <a:r>
              <a:rPr lang="en-US" dirty="0"/>
              <a:t> number</a:t>
            </a:r>
          </a:p>
          <a:p>
            <a:pPr>
              <a:lnSpc>
                <a:spcPct val="100000"/>
              </a:lnSpc>
            </a:pPr>
            <a:r>
              <a:rPr lang="en-US" dirty="0"/>
              <a:t>Update modify time for directory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05154CE-0522-4590-8EF4-02FC3861BC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u="sng" dirty="0"/>
              <a:t>Recovery:</a:t>
            </a:r>
          </a:p>
          <a:p>
            <a:pPr>
              <a:lnSpc>
                <a:spcPct val="100000"/>
              </a:lnSpc>
            </a:pPr>
            <a:r>
              <a:rPr lang="en-US" dirty="0"/>
              <a:t>Scan </a:t>
            </a:r>
            <a:r>
              <a:rPr lang="en-US" dirty="0" err="1"/>
              <a:t>inode</a:t>
            </a:r>
            <a:r>
              <a:rPr lang="en-US" dirty="0"/>
              <a:t> table</a:t>
            </a:r>
          </a:p>
          <a:p>
            <a:pPr>
              <a:lnSpc>
                <a:spcPct val="100000"/>
              </a:lnSpc>
            </a:pPr>
            <a:r>
              <a:rPr lang="en-US" dirty="0"/>
              <a:t>If any unlinked files (not in any directory), delete or put in lost &amp; found </a:t>
            </a:r>
            <a:r>
              <a:rPr lang="en-US" dirty="0" err="1"/>
              <a:t>dir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Compare free block bitmap against </a:t>
            </a:r>
            <a:r>
              <a:rPr lang="en-US" dirty="0" err="1"/>
              <a:t>inode</a:t>
            </a:r>
            <a:r>
              <a:rPr lang="en-US" dirty="0"/>
              <a:t> trees</a:t>
            </a:r>
          </a:p>
          <a:p>
            <a:pPr>
              <a:lnSpc>
                <a:spcPct val="100000"/>
              </a:lnSpc>
            </a:pPr>
            <a:r>
              <a:rPr lang="en-US" dirty="0"/>
              <a:t>Scan directories for missing update/access times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i="1" dirty="0">
                <a:solidFill>
                  <a:srgbClr val="FF0000"/>
                </a:solidFill>
              </a:rPr>
              <a:t>Time proportional to disk size</a:t>
            </a:r>
          </a:p>
        </p:txBody>
      </p:sp>
    </p:spTree>
    <p:extLst>
      <p:ext uri="{BB962C8B-B14F-4D97-AF65-F5344CB8AC3E}">
        <p14:creationId xmlns:p14="http://schemas.microsoft.com/office/powerpoint/2010/main" val="1281244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sz="2800" dirty="0"/>
              <a:t>Reliability Approach #2: Copy on Write File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838200"/>
            <a:ext cx="10858500" cy="5486400"/>
          </a:xfrm>
        </p:spPr>
        <p:txBody>
          <a:bodyPr>
            <a:normAutofit/>
          </a:bodyPr>
          <a:lstStyle/>
          <a:p>
            <a:r>
              <a:rPr lang="en-US" dirty="0"/>
              <a:t>Recall: multi-level index structure lets us find the data blocks of a file</a:t>
            </a:r>
          </a:p>
          <a:p>
            <a:r>
              <a:rPr lang="en-US" dirty="0"/>
              <a:t>Instead of over-writing existing data blocks and updating the index structure:</a:t>
            </a:r>
          </a:p>
          <a:p>
            <a:pPr lvl="1"/>
            <a:r>
              <a:rPr lang="en-US" dirty="0"/>
              <a:t>Create a new version of the file with the updated data</a:t>
            </a:r>
          </a:p>
          <a:p>
            <a:pPr lvl="1"/>
            <a:r>
              <a:rPr lang="en-US" dirty="0"/>
              <a:t>Reuse blocks that don’t change much of what is already in place</a:t>
            </a:r>
          </a:p>
          <a:p>
            <a:pPr lvl="1"/>
            <a:r>
              <a:rPr lang="en-US" dirty="0"/>
              <a:t>This is called: </a:t>
            </a:r>
            <a:r>
              <a:rPr lang="en-US" dirty="0">
                <a:solidFill>
                  <a:srgbClr val="FF0000"/>
                </a:solidFill>
              </a:rPr>
              <a:t>Copy On Write (COW)</a:t>
            </a:r>
          </a:p>
          <a:p>
            <a:pPr lvl="3"/>
            <a:endParaRPr lang="en-US" dirty="0"/>
          </a:p>
          <a:p>
            <a:r>
              <a:rPr lang="en-US" dirty="0"/>
              <a:t>Seems expensive!  But</a:t>
            </a:r>
          </a:p>
          <a:p>
            <a:pPr lvl="1"/>
            <a:r>
              <a:rPr lang="en-US" dirty="0"/>
              <a:t>Updates can be batched</a:t>
            </a:r>
          </a:p>
          <a:p>
            <a:pPr lvl="1"/>
            <a:r>
              <a:rPr lang="en-US" dirty="0"/>
              <a:t>Almost all disk writes can occur in parallel</a:t>
            </a:r>
          </a:p>
          <a:p>
            <a:pPr lvl="4"/>
            <a:endParaRPr lang="en-US" dirty="0"/>
          </a:p>
          <a:p>
            <a:r>
              <a:rPr lang="en-US" dirty="0"/>
              <a:t>Approach taken in network file server appliances</a:t>
            </a:r>
          </a:p>
          <a:p>
            <a:pPr lvl="1"/>
            <a:r>
              <a:rPr lang="en-US" dirty="0"/>
              <a:t>NetApp’s Write Anywhere File Layout (WAFL)</a:t>
            </a:r>
          </a:p>
          <a:p>
            <a:pPr lvl="1"/>
            <a:r>
              <a:rPr lang="en-US" dirty="0"/>
              <a:t>ZFS (Sun/Oracle) and </a:t>
            </a:r>
            <a:r>
              <a:rPr lang="en-US" dirty="0" err="1"/>
              <a:t>OpenZFS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COW with Smaller-Radix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999790"/>
            <a:ext cx="8229600" cy="1304505"/>
          </a:xfrm>
        </p:spPr>
        <p:txBody>
          <a:bodyPr>
            <a:normAutofit/>
          </a:bodyPr>
          <a:lstStyle/>
          <a:p>
            <a:r>
              <a:rPr lang="en-US" sz="2800" dirty="0"/>
              <a:t>If file represented as a tree of blocks, just need to update the leading fringe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5514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6967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8420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39873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10434" y="1677722"/>
            <a:ext cx="286084" cy="374315"/>
            <a:chOff x="3550649" y="1236578"/>
            <a:chExt cx="286084" cy="374315"/>
          </a:xfrm>
        </p:grpSpPr>
        <p:sp>
          <p:nvSpPr>
            <p:cNvPr id="11" name="Rectangle 10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601326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62779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17305" y="4053296"/>
            <a:ext cx="454526" cy="37431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304954" y="4531882"/>
            <a:ext cx="1049662" cy="565515"/>
            <a:chOff x="5780954" y="4090737"/>
            <a:chExt cx="1049662" cy="565515"/>
          </a:xfrm>
        </p:grpSpPr>
        <p:sp>
          <p:nvSpPr>
            <p:cNvPr id="41" name="Up Arrow 40"/>
            <p:cNvSpPr/>
            <p:nvPr/>
          </p:nvSpPr>
          <p:spPr>
            <a:xfrm>
              <a:off x="6553201" y="4090737"/>
              <a:ext cx="277415" cy="454526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80954" y="4256142"/>
              <a:ext cx="8485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Write 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978815" y="3680312"/>
            <a:ext cx="909053" cy="379667"/>
            <a:chOff x="6761747" y="3130881"/>
            <a:chExt cx="909053" cy="379667"/>
          </a:xfrm>
        </p:grpSpPr>
        <p:sp>
          <p:nvSpPr>
            <p:cNvPr id="64" name="Rectangle 63"/>
            <p:cNvSpPr/>
            <p:nvPr/>
          </p:nvSpPr>
          <p:spPr>
            <a:xfrm>
              <a:off x="6761747" y="3130881"/>
              <a:ext cx="909053" cy="37431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16274" y="3136233"/>
              <a:ext cx="454526" cy="374315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9433342" y="3680312"/>
            <a:ext cx="178487" cy="374315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95801" y="2391597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648200" y="2391597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877560" y="2391597"/>
            <a:ext cx="286084" cy="374315"/>
            <a:chOff x="4260517" y="1950452"/>
            <a:chExt cx="286084" cy="374315"/>
          </a:xfrm>
        </p:grpSpPr>
        <p:sp>
          <p:nvSpPr>
            <p:cNvPr id="59" name="Rectangle 58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264566" y="3225788"/>
            <a:ext cx="286084" cy="374315"/>
            <a:chOff x="2482514" y="2624220"/>
            <a:chExt cx="286084" cy="374315"/>
          </a:xfrm>
        </p:grpSpPr>
        <p:sp>
          <p:nvSpPr>
            <p:cNvPr id="61" name="Rectangle 60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5275919" y="3225788"/>
            <a:ext cx="286084" cy="374315"/>
            <a:chOff x="2482514" y="2624220"/>
            <a:chExt cx="286084" cy="374315"/>
          </a:xfrm>
        </p:grpSpPr>
        <p:sp>
          <p:nvSpPr>
            <p:cNvPr id="73" name="Rectangle 72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7357979" y="3225788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7510378" y="3225788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692316" y="1864880"/>
            <a:ext cx="1371591" cy="52671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340768" y="2543997"/>
            <a:ext cx="1228550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3" idx="0"/>
          </p:cNvCxnSpPr>
          <p:nvPr/>
        </p:nvCxnSpPr>
        <p:spPr>
          <a:xfrm>
            <a:off x="4721719" y="2543997"/>
            <a:ext cx="697243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9" idx="0"/>
          </p:cNvCxnSpPr>
          <p:nvPr/>
        </p:nvCxnSpPr>
        <p:spPr>
          <a:xfrm>
            <a:off x="6252704" y="1862206"/>
            <a:ext cx="1767899" cy="5293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5" idx="0"/>
          </p:cNvCxnSpPr>
          <p:nvPr/>
        </p:nvCxnSpPr>
        <p:spPr>
          <a:xfrm flipH="1">
            <a:off x="7501021" y="2543997"/>
            <a:ext cx="418208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2355513" y="3378187"/>
            <a:ext cx="985256" cy="6697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416966" y="3378188"/>
            <a:ext cx="76202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4495802" y="3434331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495164" y="3434331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599993" y="3446366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599355" y="3446366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8748586" y="2391597"/>
            <a:ext cx="286084" cy="374315"/>
            <a:chOff x="4260517" y="1950452"/>
            <a:chExt cx="286084" cy="374315"/>
          </a:xfrm>
        </p:grpSpPr>
        <p:sp>
          <p:nvSpPr>
            <p:cNvPr id="92" name="Rectangle 91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8229005" y="3225788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5" name="Straight Arrow Connector 94"/>
          <p:cNvCxnSpPr>
            <a:endCxn id="94" idx="0"/>
          </p:cNvCxnSpPr>
          <p:nvPr/>
        </p:nvCxnSpPr>
        <p:spPr>
          <a:xfrm flipH="1">
            <a:off x="8372047" y="2543997"/>
            <a:ext cx="418208" cy="6817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6777790" y="3446365"/>
            <a:ext cx="1540193" cy="601578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470380" y="3446365"/>
            <a:ext cx="564290" cy="233946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7456312" y="1657667"/>
            <a:ext cx="286084" cy="374315"/>
            <a:chOff x="3550649" y="1236578"/>
            <a:chExt cx="286084" cy="374315"/>
          </a:xfrm>
        </p:grpSpPr>
        <p:sp>
          <p:nvSpPr>
            <p:cNvPr id="103" name="Rectangle 102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4F622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ln>
              <a:solidFill>
                <a:srgbClr val="4F622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/>
          <p:cNvCxnSpPr/>
          <p:nvPr/>
        </p:nvCxnSpPr>
        <p:spPr>
          <a:xfrm flipH="1">
            <a:off x="4906211" y="1864880"/>
            <a:ext cx="2604168" cy="52671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664716" y="1862206"/>
            <a:ext cx="1083871" cy="5293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384650" y="3231140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104063" y="808395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old version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5891242" y="1177727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553723" y="811249"/>
            <a:ext cx="1553630" cy="873140"/>
            <a:chOff x="5029723" y="811249"/>
            <a:chExt cx="1553630" cy="873140"/>
          </a:xfrm>
        </p:grpSpPr>
        <p:sp>
          <p:nvSpPr>
            <p:cNvPr id="112" name="TextBox 111"/>
            <p:cNvSpPr txBox="1"/>
            <p:nvPr/>
          </p:nvSpPr>
          <p:spPr>
            <a:xfrm>
              <a:off x="5029723" y="811249"/>
              <a:ext cx="1553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new version</a:t>
              </a: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5816901" y="1180581"/>
              <a:ext cx="140591" cy="503808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052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2899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659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File System Buffer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731" y="1600974"/>
            <a:ext cx="2960135" cy="3047226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OS implements a cache of disk blocks for efficient access to data, directories, </a:t>
            </a:r>
            <a:r>
              <a:rPr lang="en-US" dirty="0" err="1">
                <a:latin typeface="Gill Sans Light"/>
              </a:rPr>
              <a:t>inodes</a:t>
            </a:r>
            <a:r>
              <a:rPr lang="en-US" dirty="0">
                <a:latin typeface="Gill Sans Light"/>
              </a:rPr>
              <a:t>, </a:t>
            </a:r>
            <a:r>
              <a:rPr lang="en-US" dirty="0" err="1">
                <a:latin typeface="Gill Sans Light"/>
              </a:rPr>
              <a:t>freemap</a:t>
            </a:r>
            <a:endParaRPr lang="en-US" dirty="0">
              <a:latin typeface="Gill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6984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5914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19783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425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587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520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265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12C894-87E7-AA46-9D53-DEE3933EA2A1}"/>
              </a:ext>
            </a:extLst>
          </p:cNvPr>
          <p:cNvGrpSpPr/>
          <p:nvPr/>
        </p:nvGrpSpPr>
        <p:grpSpPr>
          <a:xfrm>
            <a:off x="5512616" y="1187372"/>
            <a:ext cx="1065534" cy="3562649"/>
            <a:chOff x="2062767" y="1187371"/>
            <a:chExt cx="1065534" cy="356264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271393-4838-2447-B40E-A07881A4E060}"/>
                </a:ext>
              </a:extLst>
            </p:cNvPr>
            <p:cNvSpPr/>
            <p:nvPr/>
          </p:nvSpPr>
          <p:spPr bwMode="auto">
            <a:xfrm>
              <a:off x="2114469" y="1187371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6F47224-D8A8-CE42-9708-0286911B59E0}"/>
                </a:ext>
              </a:extLst>
            </p:cNvPr>
            <p:cNvSpPr/>
            <p:nvPr/>
          </p:nvSpPr>
          <p:spPr bwMode="auto">
            <a:xfrm>
              <a:off x="2620444" y="1272580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EC1670-3DB2-BB46-8F83-C04E067818EE}"/>
                </a:ext>
              </a:extLst>
            </p:cNvPr>
            <p:cNvSpPr/>
            <p:nvPr/>
          </p:nvSpPr>
          <p:spPr bwMode="auto">
            <a:xfrm>
              <a:off x="2747301" y="1371529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F84980-F25B-DA4A-82EB-E59CFA06C90D}"/>
                </a:ext>
              </a:extLst>
            </p:cNvPr>
            <p:cNvSpPr/>
            <p:nvPr/>
          </p:nvSpPr>
          <p:spPr bwMode="auto">
            <a:xfrm>
              <a:off x="2085354" y="2360941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162FFBE-0A23-134D-8B72-A693890E938B}"/>
                </a:ext>
              </a:extLst>
            </p:cNvPr>
            <p:cNvSpPr/>
            <p:nvPr/>
          </p:nvSpPr>
          <p:spPr bwMode="auto">
            <a:xfrm>
              <a:off x="2330880" y="2484660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699E335-78A7-C84F-B0F4-C341A617C5E6}"/>
                </a:ext>
              </a:extLst>
            </p:cNvPr>
            <p:cNvSpPr/>
            <p:nvPr/>
          </p:nvSpPr>
          <p:spPr bwMode="auto">
            <a:xfrm>
              <a:off x="2590920" y="2644839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A6B8BD3-FFDB-0944-9427-FDEC2ACBF3F0}"/>
                </a:ext>
              </a:extLst>
            </p:cNvPr>
            <p:cNvSpPr/>
            <p:nvPr/>
          </p:nvSpPr>
          <p:spPr bwMode="auto">
            <a:xfrm>
              <a:off x="2062767" y="3539356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F20D873-01BF-CF40-829C-8B2C81B3007E}"/>
                </a:ext>
              </a:extLst>
            </p:cNvPr>
            <p:cNvSpPr/>
            <p:nvPr/>
          </p:nvSpPr>
          <p:spPr bwMode="auto">
            <a:xfrm>
              <a:off x="2539227" y="3539356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9C8E942-6E1C-194E-A92A-C22E49AEC226}"/>
                </a:ext>
              </a:extLst>
            </p:cNvPr>
            <p:cNvSpPr/>
            <p:nvPr/>
          </p:nvSpPr>
          <p:spPr bwMode="auto">
            <a:xfrm>
              <a:off x="2062767" y="4325297"/>
              <a:ext cx="381000" cy="4247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BE9C1E-12ED-A24F-B2A9-D8745F95CA9F}"/>
              </a:ext>
            </a:extLst>
          </p:cNvPr>
          <p:cNvGrpSpPr/>
          <p:nvPr/>
        </p:nvGrpSpPr>
        <p:grpSpPr>
          <a:xfrm>
            <a:off x="3124200" y="4900667"/>
            <a:ext cx="7466572" cy="772409"/>
            <a:chOff x="261925" y="4953220"/>
            <a:chExt cx="7466572" cy="7724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A890C-CF31-0848-A32F-D605DF752088}"/>
                </a:ext>
              </a:extLst>
            </p:cNvPr>
            <p:cNvSpPr/>
            <p:nvPr/>
          </p:nvSpPr>
          <p:spPr bwMode="auto">
            <a:xfrm>
              <a:off x="1143766" y="4958769"/>
              <a:ext cx="6584731" cy="4249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9B2D66-49F8-6F4B-AB57-35DA2204B4C3}"/>
                </a:ext>
              </a:extLst>
            </p:cNvPr>
            <p:cNvSpPr/>
            <p:nvPr/>
          </p:nvSpPr>
          <p:spPr bwMode="auto">
            <a:xfrm>
              <a:off x="1143000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E4B9D-4F02-5243-82F7-B3E8C5C0DF3F}"/>
                </a:ext>
              </a:extLst>
            </p:cNvPr>
            <p:cNvSpPr/>
            <p:nvPr/>
          </p:nvSpPr>
          <p:spPr bwMode="auto">
            <a:xfrm>
              <a:off x="1495939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805566-8356-314E-9FB2-0B97E39401BF}"/>
                </a:ext>
              </a:extLst>
            </p:cNvPr>
            <p:cNvSpPr/>
            <p:nvPr/>
          </p:nvSpPr>
          <p:spPr bwMode="auto">
            <a:xfrm>
              <a:off x="1876939" y="4965993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E85CB-68BD-EB4D-BABB-444C1305C48C}"/>
                </a:ext>
              </a:extLst>
            </p:cNvPr>
            <p:cNvSpPr/>
            <p:nvPr/>
          </p:nvSpPr>
          <p:spPr bwMode="auto">
            <a:xfrm>
              <a:off x="2229878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4EA6F1-B04B-0C4F-A096-A4DA60CFB20F}"/>
                </a:ext>
              </a:extLst>
            </p:cNvPr>
            <p:cNvSpPr/>
            <p:nvPr/>
          </p:nvSpPr>
          <p:spPr bwMode="auto">
            <a:xfrm>
              <a:off x="2612436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BE16D1-6855-7042-B1DA-A68D42B812AC}"/>
                </a:ext>
              </a:extLst>
            </p:cNvPr>
            <p:cNvSpPr/>
            <p:nvPr/>
          </p:nvSpPr>
          <p:spPr bwMode="auto">
            <a:xfrm>
              <a:off x="2965375" y="4965993"/>
              <a:ext cx="381000" cy="4247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DC196D-D0E0-4649-9418-78F487E19A62}"/>
                </a:ext>
              </a:extLst>
            </p:cNvPr>
            <p:cNvSpPr/>
            <p:nvPr/>
          </p:nvSpPr>
          <p:spPr bwMode="auto">
            <a:xfrm>
              <a:off x="3346375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40E2EA-2B5A-8043-953E-2E769675B324}"/>
                </a:ext>
              </a:extLst>
            </p:cNvPr>
            <p:cNvSpPr/>
            <p:nvPr/>
          </p:nvSpPr>
          <p:spPr bwMode="auto">
            <a:xfrm>
              <a:off x="3699314" y="4965993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4927FA-32F4-F846-8AC3-73D9A39701F3}"/>
                </a:ext>
              </a:extLst>
            </p:cNvPr>
            <p:cNvSpPr/>
            <p:nvPr/>
          </p:nvSpPr>
          <p:spPr bwMode="auto">
            <a:xfrm>
              <a:off x="4080314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EE1560-B4F9-7D4B-BCC5-E161CF868E83}"/>
                </a:ext>
              </a:extLst>
            </p:cNvPr>
            <p:cNvSpPr/>
            <p:nvPr/>
          </p:nvSpPr>
          <p:spPr bwMode="auto">
            <a:xfrm>
              <a:off x="4433253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CE47A6-777D-4A4C-92EB-540E6338170D}"/>
                </a:ext>
              </a:extLst>
            </p:cNvPr>
            <p:cNvSpPr/>
            <p:nvPr/>
          </p:nvSpPr>
          <p:spPr bwMode="auto">
            <a:xfrm>
              <a:off x="4814253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1F5CBD-2F7F-DF47-AF57-306ABE12FDC0}"/>
                </a:ext>
              </a:extLst>
            </p:cNvPr>
            <p:cNvSpPr/>
            <p:nvPr/>
          </p:nvSpPr>
          <p:spPr bwMode="auto">
            <a:xfrm>
              <a:off x="5167192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500DCD-6880-1143-B5F9-DF3A35C258E4}"/>
                </a:ext>
              </a:extLst>
            </p:cNvPr>
            <p:cNvSpPr/>
            <p:nvPr/>
          </p:nvSpPr>
          <p:spPr bwMode="auto">
            <a:xfrm>
              <a:off x="5549750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942D9D-3782-DD48-A807-EDF08FABE1AA}"/>
                </a:ext>
              </a:extLst>
            </p:cNvPr>
            <p:cNvSpPr/>
            <p:nvPr/>
          </p:nvSpPr>
          <p:spPr bwMode="auto">
            <a:xfrm>
              <a:off x="5916720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B48F5A-8FC6-4842-B62C-CF7C629A2496}"/>
                </a:ext>
              </a:extLst>
            </p:cNvPr>
            <p:cNvSpPr/>
            <p:nvPr/>
          </p:nvSpPr>
          <p:spPr bwMode="auto">
            <a:xfrm>
              <a:off x="6283689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3EF462-C1CD-BA49-9614-B98549D9C98C}"/>
                </a:ext>
              </a:extLst>
            </p:cNvPr>
            <p:cNvSpPr/>
            <p:nvPr/>
          </p:nvSpPr>
          <p:spPr bwMode="auto">
            <a:xfrm>
              <a:off x="6653702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AB473C-51C9-7C49-B893-E43CF3D00ECC}"/>
                </a:ext>
              </a:extLst>
            </p:cNvPr>
            <p:cNvSpPr/>
            <p:nvPr/>
          </p:nvSpPr>
          <p:spPr bwMode="auto">
            <a:xfrm>
              <a:off x="1140887" y="5474816"/>
              <a:ext cx="6584731" cy="152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47CE3F-5AEF-044E-8B59-98D237F3A1B7}"/>
                </a:ext>
              </a:extLst>
            </p:cNvPr>
            <p:cNvSpPr/>
            <p:nvPr/>
          </p:nvSpPr>
          <p:spPr bwMode="auto">
            <a:xfrm>
              <a:off x="1140887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AC4D7F-D4A4-E548-9DA7-913C6DE8EC90}"/>
                </a:ext>
              </a:extLst>
            </p:cNvPr>
            <p:cNvSpPr/>
            <p:nvPr/>
          </p:nvSpPr>
          <p:spPr bwMode="auto">
            <a:xfrm>
              <a:off x="1493826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DF585B-19EE-DA45-9F49-A167A47DCEF1}"/>
                </a:ext>
              </a:extLst>
            </p:cNvPr>
            <p:cNvSpPr/>
            <p:nvPr/>
          </p:nvSpPr>
          <p:spPr bwMode="auto">
            <a:xfrm>
              <a:off x="1874826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82C7D6-232E-EB4D-83B5-ECE4BC972439}"/>
                </a:ext>
              </a:extLst>
            </p:cNvPr>
            <p:cNvSpPr/>
            <p:nvPr/>
          </p:nvSpPr>
          <p:spPr bwMode="auto">
            <a:xfrm>
              <a:off x="2227765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F18D0C-DF6C-0441-8770-ABF8427C8857}"/>
                </a:ext>
              </a:extLst>
            </p:cNvPr>
            <p:cNvSpPr/>
            <p:nvPr/>
          </p:nvSpPr>
          <p:spPr bwMode="auto">
            <a:xfrm>
              <a:off x="2610323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963262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B984D6-3B89-F447-8818-CBB7C9B3E9C4}"/>
                </a:ext>
              </a:extLst>
            </p:cNvPr>
            <p:cNvSpPr/>
            <p:nvPr/>
          </p:nvSpPr>
          <p:spPr bwMode="auto">
            <a:xfrm>
              <a:off x="3344262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B871635-961F-C744-8060-6BF922B44E44}"/>
                </a:ext>
              </a:extLst>
            </p:cNvPr>
            <p:cNvSpPr/>
            <p:nvPr/>
          </p:nvSpPr>
          <p:spPr bwMode="auto">
            <a:xfrm>
              <a:off x="3697201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601BBB-59BC-D244-99B2-4D18607FDF14}"/>
                </a:ext>
              </a:extLst>
            </p:cNvPr>
            <p:cNvSpPr/>
            <p:nvPr/>
          </p:nvSpPr>
          <p:spPr bwMode="auto">
            <a:xfrm>
              <a:off x="4078201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64F5837-2CE7-804A-8756-6C46A8E53CAE}"/>
                </a:ext>
              </a:extLst>
            </p:cNvPr>
            <p:cNvSpPr/>
            <p:nvPr/>
          </p:nvSpPr>
          <p:spPr bwMode="auto">
            <a:xfrm>
              <a:off x="4431140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0E61D9-9979-F64D-8309-1F836042E34C}"/>
                </a:ext>
              </a:extLst>
            </p:cNvPr>
            <p:cNvSpPr/>
            <p:nvPr/>
          </p:nvSpPr>
          <p:spPr bwMode="auto">
            <a:xfrm>
              <a:off x="481214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EC5CAE-BEDF-4943-AA32-EBE5BD46B3BC}"/>
                </a:ext>
              </a:extLst>
            </p:cNvPr>
            <p:cNvSpPr/>
            <p:nvPr/>
          </p:nvSpPr>
          <p:spPr bwMode="auto">
            <a:xfrm>
              <a:off x="5165079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B02E54-94DE-7C4E-836C-81AC4F08BFDC}"/>
                </a:ext>
              </a:extLst>
            </p:cNvPr>
            <p:cNvSpPr/>
            <p:nvPr/>
          </p:nvSpPr>
          <p:spPr bwMode="auto">
            <a:xfrm>
              <a:off x="5547637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E0C9350-4928-6F4C-86F9-9B9C0FAD3629}"/>
                </a:ext>
              </a:extLst>
            </p:cNvPr>
            <p:cNvSpPr/>
            <p:nvPr/>
          </p:nvSpPr>
          <p:spPr bwMode="auto">
            <a:xfrm>
              <a:off x="5928637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7D1C29-77C4-1844-986B-3D76B407C41F}"/>
                </a:ext>
              </a:extLst>
            </p:cNvPr>
            <p:cNvSpPr/>
            <p:nvPr/>
          </p:nvSpPr>
          <p:spPr bwMode="auto">
            <a:xfrm>
              <a:off x="629772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F6106C-F4F8-EF4F-9B49-7BBF55DD6836}"/>
                </a:ext>
              </a:extLst>
            </p:cNvPr>
            <p:cNvSpPr/>
            <p:nvPr/>
          </p:nvSpPr>
          <p:spPr bwMode="auto">
            <a:xfrm>
              <a:off x="667872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B29ED9-B4FD-7446-8126-6EE30C00A732}"/>
                </a:ext>
              </a:extLst>
            </p:cNvPr>
            <p:cNvSpPr txBox="1"/>
            <p:nvPr/>
          </p:nvSpPr>
          <p:spPr>
            <a:xfrm>
              <a:off x="261926" y="495322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Blocks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C5296F-B041-8B4F-A7F8-6210EBC0879F}"/>
                </a:ext>
              </a:extLst>
            </p:cNvPr>
            <p:cNvSpPr txBox="1"/>
            <p:nvPr/>
          </p:nvSpPr>
          <p:spPr>
            <a:xfrm>
              <a:off x="261925" y="5356297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State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F8476E-8504-394D-94BF-2E83C9CAC099}"/>
                </a:ext>
              </a:extLst>
            </p:cNvPr>
            <p:cNvSpPr txBox="1"/>
            <p:nvPr/>
          </p:nvSpPr>
          <p:spPr>
            <a:xfrm>
              <a:off x="1074828" y="5414237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 Light"/>
                </a:rPr>
                <a:t>free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1388225-B2EA-1E4C-979C-763A8401CC48}"/>
                </a:ext>
              </a:extLst>
            </p:cNvPr>
            <p:cNvSpPr txBox="1"/>
            <p:nvPr/>
          </p:nvSpPr>
          <p:spPr>
            <a:xfrm>
              <a:off x="2561815" y="5409124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 Light"/>
                </a:rPr>
                <a:t>free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283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3089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8FB434-2E37-D445-8B0D-7141935E4DBB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863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ZFS and </a:t>
            </a:r>
            <a:r>
              <a:rPr lang="en-US" dirty="0" err="1"/>
              <a:t>OpenZFS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972800" cy="5638800"/>
          </a:xfrm>
        </p:spPr>
        <p:txBody>
          <a:bodyPr>
            <a:normAutofit/>
          </a:bodyPr>
          <a:lstStyle/>
          <a:p>
            <a:r>
              <a:rPr lang="en-US" dirty="0"/>
              <a:t>Variable sized blocks: 512 B – 128 KB</a:t>
            </a:r>
          </a:p>
          <a:p>
            <a:r>
              <a:rPr lang="en-US" dirty="0"/>
              <a:t>Symmetric tree</a:t>
            </a:r>
          </a:p>
          <a:p>
            <a:pPr lvl="1"/>
            <a:r>
              <a:rPr lang="en-US" dirty="0"/>
              <a:t>Know if it is large or small when we make the copy</a:t>
            </a:r>
          </a:p>
          <a:p>
            <a:r>
              <a:rPr lang="en-US" dirty="0"/>
              <a:t>Store version number with pointers</a:t>
            </a:r>
          </a:p>
          <a:p>
            <a:pPr lvl="1"/>
            <a:r>
              <a:rPr lang="en-US" dirty="0"/>
              <a:t>Can create new version by adding blocks and new pointers</a:t>
            </a:r>
          </a:p>
          <a:p>
            <a:r>
              <a:rPr lang="en-US" dirty="0"/>
              <a:t>Buffers a collection of writes before creating a new version with them</a:t>
            </a:r>
          </a:p>
          <a:p>
            <a:r>
              <a:rPr lang="en-US" dirty="0"/>
              <a:t>Free space represented as tree of extents in each block group</a:t>
            </a:r>
          </a:p>
          <a:p>
            <a:pPr lvl="1"/>
            <a:r>
              <a:rPr lang="en-US" dirty="0"/>
              <a:t>Delay updates to </a:t>
            </a:r>
            <a:r>
              <a:rPr lang="en-US" dirty="0" err="1"/>
              <a:t>freespace</a:t>
            </a:r>
            <a:r>
              <a:rPr lang="en-US" dirty="0"/>
              <a:t> (in log) and do them all when block group is activated</a:t>
            </a:r>
          </a:p>
        </p:txBody>
      </p:sp>
    </p:spTree>
    <p:extLst>
      <p:ext uri="{BB962C8B-B14F-4D97-AF65-F5344CB8AC3E}">
        <p14:creationId xmlns:p14="http://schemas.microsoft.com/office/powerpoint/2010/main" val="8380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270000" y="152400"/>
            <a:ext cx="95504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Gill Sans Light" charset="0"/>
                <a:ea typeface="ＭＳ Ｐゴシック" charset="-128"/>
                <a:cs typeface="Gill Sans Light" charset="0"/>
              </a:rPr>
              <a:t>Recall: CS 162 Collaboration Policy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10972800" cy="5562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	Explaining a concept to someone in another group</a:t>
            </a: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	Discussing algorithms/testing strategies with other groups</a:t>
            </a: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	Discussing debugging approaches with other groups</a:t>
            </a: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	Searching online for generic algorithms (e.g., hash table) </a:t>
            </a:r>
          </a:p>
          <a:p>
            <a:pPr marL="0" indent="0">
              <a:buNone/>
              <a:defRPr/>
            </a:pPr>
            <a:endParaRPr lang="en-US" sz="1600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	Sharing code or test cases with another group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	Copying OR reading another group’s code or test cases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	Copying OR reading online code or test cases from prior years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	Helping someone in another group to debug their code</a:t>
            </a:r>
          </a:p>
          <a:p>
            <a:pPr marL="0" indent="0">
              <a:buNone/>
              <a:defRPr/>
            </a:pPr>
            <a:endParaRPr lang="en-US" sz="1100" dirty="0">
              <a:ea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charset="0"/>
              </a:rPr>
              <a:t>We compare all project submissions against prior year submissions and online solutions and will take actions (described on the course overview page) against offenders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charset="0"/>
              </a:rPr>
              <a:t>Don’t put a friend in a bad position by asking for help that they shouldn’t give!</a:t>
            </a:r>
          </a:p>
          <a:p>
            <a:pPr marL="0" indent="0">
              <a:buNone/>
              <a:defRPr/>
            </a:pPr>
            <a:endParaRPr lang="en-US" sz="1400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50179" name="Picture 3" descr="red x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3389314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 descr="green check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524000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671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General Reliability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1125200" cy="5410200"/>
          </a:xfrm>
        </p:spPr>
        <p:txBody>
          <a:bodyPr/>
          <a:lstStyle/>
          <a:p>
            <a:r>
              <a:rPr lang="en-US" dirty="0"/>
              <a:t>Use Transactions for atomic updates</a:t>
            </a:r>
          </a:p>
          <a:p>
            <a:pPr lvl="1"/>
            <a:r>
              <a:rPr lang="en-US" dirty="0"/>
              <a:t>Ensure that multiple related updates are performed atomically</a:t>
            </a:r>
          </a:p>
          <a:p>
            <a:pPr lvl="1"/>
            <a:r>
              <a:rPr lang="en-US" dirty="0"/>
              <a:t>i.e., if a crash occurs in the middle, the state of the systems reflects either all or none of the updates</a:t>
            </a:r>
          </a:p>
          <a:p>
            <a:pPr lvl="1"/>
            <a:r>
              <a:rPr lang="en-US" dirty="0"/>
              <a:t>Most modern file systems use transactions internally to update </a:t>
            </a:r>
            <a:r>
              <a:rPr lang="en-US" dirty="0" err="1"/>
              <a:t>filesystem</a:t>
            </a:r>
            <a:r>
              <a:rPr lang="en-US" dirty="0"/>
              <a:t> structures and metadata</a:t>
            </a:r>
          </a:p>
          <a:p>
            <a:pPr lvl="1"/>
            <a:r>
              <a:rPr lang="en-US" dirty="0"/>
              <a:t>Many applications implement their own transactions</a:t>
            </a:r>
          </a:p>
          <a:p>
            <a:pPr lvl="1"/>
            <a:endParaRPr lang="en-US" dirty="0"/>
          </a:p>
          <a:p>
            <a:r>
              <a:rPr lang="en-US" dirty="0"/>
              <a:t>Provide Redundancy for media failures</a:t>
            </a:r>
          </a:p>
          <a:p>
            <a:pPr lvl="1"/>
            <a:r>
              <a:rPr lang="en-US" dirty="0"/>
              <a:t>Redundant representation on media (Error Correcting Codes)</a:t>
            </a:r>
          </a:p>
          <a:p>
            <a:pPr lvl="1"/>
            <a:r>
              <a:rPr lang="en-US" dirty="0"/>
              <a:t>Replication across media (e.g., RAID disk array)</a:t>
            </a:r>
          </a:p>
        </p:txBody>
      </p:sp>
    </p:spTree>
    <p:extLst>
      <p:ext uri="{BB962C8B-B14F-4D97-AF65-F5344CB8AC3E}">
        <p14:creationId xmlns:p14="http://schemas.microsoft.com/office/powerpoint/2010/main" val="359717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439400" cy="5486400"/>
          </a:xfrm>
        </p:spPr>
        <p:txBody>
          <a:bodyPr/>
          <a:lstStyle/>
          <a:p>
            <a:r>
              <a:rPr lang="en-US" dirty="0"/>
              <a:t>Closely related to critical sections for manipulating shared data structures</a:t>
            </a:r>
          </a:p>
          <a:p>
            <a:endParaRPr lang="en-US" dirty="0"/>
          </a:p>
          <a:p>
            <a:r>
              <a:rPr lang="en-US" dirty="0"/>
              <a:t>They extend concept of atomic update from memory to stable storage</a:t>
            </a:r>
          </a:p>
          <a:p>
            <a:pPr lvl="1"/>
            <a:r>
              <a:rPr lang="en-US" dirty="0"/>
              <a:t>Atomically update multiple persistent data structures</a:t>
            </a:r>
          </a:p>
          <a:p>
            <a:endParaRPr lang="en-US" dirty="0"/>
          </a:p>
          <a:p>
            <a:r>
              <a:rPr lang="en-US" dirty="0"/>
              <a:t>Many ad-hoc approaches</a:t>
            </a:r>
          </a:p>
          <a:p>
            <a:pPr lvl="1"/>
            <a:r>
              <a:rPr lang="en-US" dirty="0"/>
              <a:t>FFS carefully ordered the sequence of updates so that if a crash occurred while manipulating directory or </a:t>
            </a:r>
            <a:r>
              <a:rPr lang="en-US" dirty="0" err="1"/>
              <a:t>inodes</a:t>
            </a:r>
            <a:r>
              <a:rPr lang="en-US" dirty="0"/>
              <a:t> the disk scan on reboot would detect and recover the error (</a:t>
            </a:r>
            <a:r>
              <a:rPr lang="en-US" dirty="0" err="1"/>
              <a:t>fsck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Applications use temporary files and rename </a:t>
            </a:r>
          </a:p>
        </p:txBody>
      </p:sp>
    </p:spTree>
    <p:extLst>
      <p:ext uri="{BB962C8B-B14F-4D97-AF65-F5344CB8AC3E}">
        <p14:creationId xmlns:p14="http://schemas.microsoft.com/office/powerpoint/2010/main" val="39056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-76200"/>
            <a:ext cx="7772400" cy="897236"/>
          </a:xfrm>
        </p:spPr>
        <p:txBody>
          <a:bodyPr/>
          <a:lstStyle/>
          <a:p>
            <a:pPr eaLnBrk="1" hangingPunct="1"/>
            <a:r>
              <a:rPr lang="en-US" sz="3600">
                <a:ea typeface="MS PGothic" charset="0"/>
              </a:rPr>
              <a:t>Key Concept: Transaction</a:t>
            </a:r>
            <a:endParaRPr lang="en-US" sz="3600" dirty="0">
              <a:ea typeface="MS PGothic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10972800" cy="528329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transaction</a:t>
            </a:r>
            <a:r>
              <a:rPr lang="en-US" dirty="0"/>
              <a:t> is an atomic sequence of reads and writes that takes the system from consistent state to another.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Recall: Code in a critical section appears atomic to other threads</a:t>
            </a:r>
          </a:p>
          <a:p>
            <a:r>
              <a:rPr lang="en-US" dirty="0">
                <a:solidFill>
                  <a:srgbClr val="FF0000"/>
                </a:solidFill>
              </a:rPr>
              <a:t>Transactions extend the concept of atomic updates from </a:t>
            </a:r>
            <a:r>
              <a:rPr lang="en-US" i="1" dirty="0">
                <a:solidFill>
                  <a:srgbClr val="FF0000"/>
                </a:solidFill>
              </a:rPr>
              <a:t>memory</a:t>
            </a:r>
            <a:r>
              <a:rPr lang="en-US" dirty="0">
                <a:solidFill>
                  <a:srgbClr val="FF0000"/>
                </a:solidFill>
              </a:rPr>
              <a:t> to </a:t>
            </a:r>
            <a:r>
              <a:rPr lang="en-US" i="1" dirty="0">
                <a:solidFill>
                  <a:srgbClr val="FF0000"/>
                </a:solidFill>
              </a:rPr>
              <a:t>persistent storage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33600" y="2057400"/>
            <a:ext cx="7848600" cy="1066800"/>
            <a:chOff x="609600" y="3471387"/>
            <a:chExt cx="7848600" cy="1066800"/>
          </a:xfrm>
        </p:grpSpPr>
        <p:sp>
          <p:nvSpPr>
            <p:cNvPr id="38915" name="AutoShape 4"/>
            <p:cNvSpPr>
              <a:spLocks noChangeArrowheads="1"/>
            </p:cNvSpPr>
            <p:nvPr/>
          </p:nvSpPr>
          <p:spPr bwMode="auto">
            <a:xfrm>
              <a:off x="6096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6" name="Text Box 5"/>
            <p:cNvSpPr txBox="1">
              <a:spLocks noChangeArrowheads="1"/>
            </p:cNvSpPr>
            <p:nvPr/>
          </p:nvSpPr>
          <p:spPr bwMode="auto">
            <a:xfrm>
              <a:off x="609600" y="3733800"/>
              <a:ext cx="25795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consistent state 1</a:t>
              </a:r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7" name="AutoShape 6"/>
            <p:cNvSpPr>
              <a:spLocks noChangeArrowheads="1"/>
            </p:cNvSpPr>
            <p:nvPr/>
          </p:nvSpPr>
          <p:spPr bwMode="auto">
            <a:xfrm>
              <a:off x="56388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8" name="Text Box 7"/>
            <p:cNvSpPr txBox="1">
              <a:spLocks noChangeArrowheads="1"/>
            </p:cNvSpPr>
            <p:nvPr/>
          </p:nvSpPr>
          <p:spPr bwMode="auto">
            <a:xfrm>
              <a:off x="5654227" y="3733800"/>
              <a:ext cx="25795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>
                  <a:latin typeface="Gill Sans" charset="0"/>
                  <a:ea typeface="Gill Sans" charset="0"/>
                  <a:cs typeface="Gill Sans" charset="0"/>
                </a:rPr>
                <a:t>consistent state 2</a:t>
              </a:r>
              <a:endParaRPr lang="en-US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9" name="Line 8"/>
            <p:cNvSpPr>
              <a:spLocks noChangeShapeType="1"/>
            </p:cNvSpPr>
            <p:nvPr/>
          </p:nvSpPr>
          <p:spPr bwMode="auto">
            <a:xfrm>
              <a:off x="3429000" y="4004787"/>
              <a:ext cx="22098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657600" y="3492025"/>
              <a:ext cx="16914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transaction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37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8204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Begin</a:t>
            </a:r>
            <a:r>
              <a:rPr lang="en-US" dirty="0"/>
              <a:t> a transaction – get transaction id</a:t>
            </a:r>
          </a:p>
          <a:p>
            <a:endParaRPr lang="en-US" dirty="0"/>
          </a:p>
          <a:p>
            <a:r>
              <a:rPr lang="en-US" dirty="0"/>
              <a:t>Do a bunch of updates</a:t>
            </a:r>
          </a:p>
          <a:p>
            <a:pPr lvl="1"/>
            <a:r>
              <a:rPr lang="en-US" sz="2000" dirty="0"/>
              <a:t>If any fail along the way, </a:t>
            </a:r>
            <a:r>
              <a:rPr lang="en-US" sz="2000" dirty="0">
                <a:solidFill>
                  <a:srgbClr val="0000FF"/>
                </a:solidFill>
              </a:rPr>
              <a:t>roll-back</a:t>
            </a:r>
          </a:p>
          <a:p>
            <a:pPr lvl="1"/>
            <a:r>
              <a:rPr lang="en-US" sz="2000" dirty="0"/>
              <a:t>Or, if any conflicts with other transactions, </a:t>
            </a:r>
            <a:r>
              <a:rPr lang="en-US" sz="2000" dirty="0">
                <a:solidFill>
                  <a:srgbClr val="0000FF"/>
                </a:solidFill>
              </a:rPr>
              <a:t>roll-back</a:t>
            </a:r>
          </a:p>
          <a:p>
            <a:pPr lvl="1"/>
            <a:endParaRPr lang="en-US" sz="2000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Commit</a:t>
            </a:r>
            <a:r>
              <a:rPr lang="en-US" dirty="0"/>
              <a:t>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39183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2590800" y="0"/>
            <a:ext cx="7010400" cy="838200"/>
          </a:xfrm>
        </p:spPr>
        <p:txBody>
          <a:bodyPr/>
          <a:lstStyle/>
          <a:p>
            <a:r>
              <a:rPr lang="en-US" dirty="0">
                <a:ea typeface="MS PGothic" charset="0"/>
              </a:rPr>
              <a:t>“Classic” Example: Transaction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2133600" y="1219200"/>
            <a:ext cx="7848600" cy="4572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accounts SET balance = balance - 100.00 WHERE name = 'Alice'; 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branches SET balance = balance - 100.00 WHERE name = (SELECT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branch_name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FROM accounts WHERE name = 'Alice');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accounts SET balance = balance + 100.00 WHERE name = 'Bob'; </a:t>
            </a:r>
          </a:p>
          <a:p>
            <a:pPr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branches SET balance = balance + 100.00 WHERE name = (SELECT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branch_name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FROM accounts WHERE name = 'Bob');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2157413" y="6453189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latin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81200" y="889000"/>
            <a:ext cx="3857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BEGIN;    --BEGIN TRANSACTION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57401" y="4724400"/>
            <a:ext cx="3223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COMMIT;    --COMMIT WORK</a:t>
            </a: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2209800" y="5867400"/>
            <a:ext cx="7848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400" b="0" dirty="0">
                <a:latin typeface="Gill Sans Light"/>
                <a:cs typeface="Gill Sans Light"/>
              </a:rPr>
              <a:t>Transfer $100 from Alice’</a:t>
            </a:r>
            <a:r>
              <a:rPr lang="en-US" altLang="ja-JP" sz="2400" b="0" dirty="0">
                <a:latin typeface="Gill Sans Light"/>
                <a:cs typeface="Gill Sans Light"/>
              </a:rPr>
              <a:t>s account to Bob’s account</a:t>
            </a:r>
            <a:endParaRPr lang="en-US" sz="2400" b="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543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0B43E1-1ADD-7143-8DB7-4BFC71D3E84B}"/>
              </a:ext>
            </a:extLst>
          </p:cNvPr>
          <p:cNvSpPr/>
          <p:nvPr/>
        </p:nvSpPr>
        <p:spPr bwMode="auto">
          <a:xfrm>
            <a:off x="2286000" y="2209800"/>
            <a:ext cx="7620000" cy="317765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3ABD3-CD2A-2F47-91B7-5CE26BCF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Concept of a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D5C0-14E8-5141-9D31-FA73D670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51025"/>
            <a:ext cx="10668000" cy="13716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One simple action is atomic – write/append a basic item</a:t>
            </a:r>
          </a:p>
          <a:p>
            <a:r>
              <a:rPr lang="en-US" dirty="0">
                <a:latin typeface="Gill Sans Light"/>
              </a:rPr>
              <a:t>Use that to seal the commitment to a whole series of 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DFA8-5A97-8947-9406-DD3467063A7C}"/>
              </a:ext>
            </a:extLst>
          </p:cNvPr>
          <p:cNvSpPr txBox="1"/>
          <p:nvPr/>
        </p:nvSpPr>
        <p:spPr>
          <a:xfrm rot="16200000">
            <a:off x="2992404" y="3652845"/>
            <a:ext cx="276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Get 10$ from account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E39E4-BC22-FB4B-98EE-E7B61363B921}"/>
              </a:ext>
            </a:extLst>
          </p:cNvPr>
          <p:cNvSpPr txBox="1"/>
          <p:nvPr/>
        </p:nvSpPr>
        <p:spPr>
          <a:xfrm rot="16200000">
            <a:off x="4195227" y="365284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Get 7$ from account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7A47E-FAB1-DC40-A050-AD54C21612C0}"/>
              </a:ext>
            </a:extLst>
          </p:cNvPr>
          <p:cNvSpPr txBox="1"/>
          <p:nvPr/>
        </p:nvSpPr>
        <p:spPr>
          <a:xfrm rot="16200000">
            <a:off x="4997380" y="3652845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Get 13$ from account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F25E3-25CA-374B-9CA8-BE27737391B0}"/>
              </a:ext>
            </a:extLst>
          </p:cNvPr>
          <p:cNvSpPr txBox="1"/>
          <p:nvPr/>
        </p:nvSpPr>
        <p:spPr>
          <a:xfrm rot="16200000">
            <a:off x="6390227" y="3652845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Put 15$ into account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F4C8D-B643-BF41-A2E3-A2105B86F55C}"/>
              </a:ext>
            </a:extLst>
          </p:cNvPr>
          <p:cNvSpPr txBox="1"/>
          <p:nvPr/>
        </p:nvSpPr>
        <p:spPr>
          <a:xfrm rot="16200000">
            <a:off x="6741591" y="3652845"/>
            <a:ext cx="26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Put 15$ into account 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181C4-B74B-DB40-9435-731A5842B3D7}"/>
              </a:ext>
            </a:extLst>
          </p:cNvPr>
          <p:cNvSpPr/>
          <p:nvPr/>
        </p:nvSpPr>
        <p:spPr bwMode="auto">
          <a:xfrm>
            <a:off x="4724400" y="2430715"/>
            <a:ext cx="381000" cy="281359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110EB-9378-DD4F-9D2A-8CA347730D22}"/>
              </a:ext>
            </a:extLst>
          </p:cNvPr>
          <p:cNvSpPr/>
          <p:nvPr/>
        </p:nvSpPr>
        <p:spPr bwMode="auto">
          <a:xfrm>
            <a:off x="6669138" y="2428283"/>
            <a:ext cx="381000" cy="2813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7BCA9-35F3-EB4C-B5A7-AC06CBFFBBA2}"/>
              </a:ext>
            </a:extLst>
          </p:cNvPr>
          <p:cNvSpPr/>
          <p:nvPr/>
        </p:nvSpPr>
        <p:spPr bwMode="auto">
          <a:xfrm>
            <a:off x="7102274" y="2428283"/>
            <a:ext cx="381000" cy="2813592"/>
          </a:xfrm>
          <a:prstGeom prst="rect">
            <a:avLst/>
          </a:prstGeom>
          <a:solidFill>
            <a:srgbClr val="ECE2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668E52-8272-C146-BC6F-44DBE83EB36D}"/>
              </a:ext>
            </a:extLst>
          </p:cNvPr>
          <p:cNvSpPr/>
          <p:nvPr/>
        </p:nvSpPr>
        <p:spPr bwMode="auto">
          <a:xfrm>
            <a:off x="4179333" y="2348962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1337A8-8B2F-0742-8E86-BF3B18BB4160}"/>
              </a:ext>
            </a:extLst>
          </p:cNvPr>
          <p:cNvSpPr/>
          <p:nvPr/>
        </p:nvSpPr>
        <p:spPr bwMode="auto">
          <a:xfrm>
            <a:off x="5359888" y="23601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ABF3DB-039D-4447-8D17-8E6B94672F41}"/>
              </a:ext>
            </a:extLst>
          </p:cNvPr>
          <p:cNvSpPr/>
          <p:nvPr/>
        </p:nvSpPr>
        <p:spPr bwMode="auto">
          <a:xfrm>
            <a:off x="6162174" y="2332109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B67E9D-0516-E643-9CA5-63C67B35964A}"/>
              </a:ext>
            </a:extLst>
          </p:cNvPr>
          <p:cNvSpPr/>
          <p:nvPr/>
        </p:nvSpPr>
        <p:spPr bwMode="auto">
          <a:xfrm>
            <a:off x="7519551" y="2344951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E7C984-412F-904F-8706-4998B9445A0E}"/>
              </a:ext>
            </a:extLst>
          </p:cNvPr>
          <p:cNvSpPr/>
          <p:nvPr/>
        </p:nvSpPr>
        <p:spPr bwMode="auto">
          <a:xfrm>
            <a:off x="7936828" y="23601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83B2CD-AE19-D04E-A571-00BEEDC49E93}"/>
              </a:ext>
            </a:extLst>
          </p:cNvPr>
          <p:cNvSpPr/>
          <p:nvPr/>
        </p:nvSpPr>
        <p:spPr bwMode="auto">
          <a:xfrm>
            <a:off x="3144527" y="2312867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56362D-9A4F-A24B-9B7B-10F68BFFEE58}"/>
              </a:ext>
            </a:extLst>
          </p:cNvPr>
          <p:cNvSpPr/>
          <p:nvPr/>
        </p:nvSpPr>
        <p:spPr bwMode="auto">
          <a:xfrm>
            <a:off x="8540414" y="23601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6D3B4C-913C-E14A-978B-C4682F6F024F}"/>
              </a:ext>
            </a:extLst>
          </p:cNvPr>
          <p:cNvSpPr txBox="1"/>
          <p:nvPr/>
        </p:nvSpPr>
        <p:spPr>
          <a:xfrm rot="16200000">
            <a:off x="2596569" y="3613960"/>
            <a:ext cx="14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Start Tran 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6FBDE-D96D-E944-B7FB-7FF81147C2AE}"/>
              </a:ext>
            </a:extLst>
          </p:cNvPr>
          <p:cNvSpPr txBox="1"/>
          <p:nvPr/>
        </p:nvSpPr>
        <p:spPr>
          <a:xfrm rot="16200000">
            <a:off x="7787388" y="346619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Commit Tran N</a:t>
            </a:r>
          </a:p>
        </p:txBody>
      </p:sp>
    </p:spTree>
    <p:extLst>
      <p:ext uri="{BB962C8B-B14F-4D97-AF65-F5344CB8AC3E}">
        <p14:creationId xmlns:p14="http://schemas.microsoft.com/office/powerpoint/2010/main" val="1689939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8" grpId="0" animBg="1"/>
      <p:bldP spid="19" grpId="0" animBg="1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Transactional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762000"/>
            <a:ext cx="10845800" cy="5105400"/>
          </a:xfrm>
        </p:spPr>
        <p:txBody>
          <a:bodyPr/>
          <a:lstStyle/>
          <a:p>
            <a:r>
              <a:rPr lang="en-US" altLang="ko-KR" dirty="0"/>
              <a:t>Better reliability through use of log</a:t>
            </a:r>
          </a:p>
          <a:p>
            <a:pPr lvl="1"/>
            <a:r>
              <a:rPr lang="en-US" altLang="ko-KR" dirty="0"/>
              <a:t>Changes are treated as transactions </a:t>
            </a:r>
          </a:p>
          <a:p>
            <a:pPr lvl="1"/>
            <a:r>
              <a:rPr lang="en-US" altLang="ko-KR" dirty="0"/>
              <a:t>A transaction is committed once it is written to the log</a:t>
            </a:r>
          </a:p>
          <a:p>
            <a:pPr lvl="2"/>
            <a:r>
              <a:rPr lang="en-US" altLang="ko-KR" dirty="0"/>
              <a:t>Data forced to disk for reliability</a:t>
            </a:r>
          </a:p>
          <a:p>
            <a:pPr lvl="2"/>
            <a:r>
              <a:rPr lang="en-US" altLang="ko-KR" dirty="0"/>
              <a:t>Process can be accelerated with NVRAM</a:t>
            </a:r>
          </a:p>
          <a:p>
            <a:pPr lvl="1"/>
            <a:r>
              <a:rPr lang="en-US" altLang="ko-KR" dirty="0"/>
              <a:t>Although File system may not be updated immediately, data preserved in the log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Difference between “Log Structured” and “</a:t>
            </a:r>
            <a:r>
              <a:rPr lang="en-US" altLang="ko-KR" dirty="0" err="1"/>
              <a:t>Journaled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In a Log Structured </a:t>
            </a:r>
            <a:r>
              <a:rPr lang="en-US" altLang="ko-KR" dirty="0" err="1"/>
              <a:t>filesystem</a:t>
            </a:r>
            <a:r>
              <a:rPr lang="en-US" altLang="ko-KR" dirty="0"/>
              <a:t>, data stays in log form</a:t>
            </a:r>
          </a:p>
          <a:p>
            <a:pPr lvl="1"/>
            <a:r>
              <a:rPr lang="en-US" altLang="ko-KR" dirty="0"/>
              <a:t>In a </a:t>
            </a:r>
            <a:r>
              <a:rPr lang="en-US" altLang="ko-KR" dirty="0" err="1"/>
              <a:t>Journaled</a:t>
            </a:r>
            <a:r>
              <a:rPr lang="en-US" altLang="ko-KR" dirty="0"/>
              <a:t> </a:t>
            </a:r>
            <a:r>
              <a:rPr lang="en-US" altLang="ko-KR" dirty="0" err="1"/>
              <a:t>filesystem</a:t>
            </a:r>
            <a:r>
              <a:rPr lang="en-US" altLang="ko-KR" dirty="0"/>
              <a:t>, Log used for recovery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0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742A-801D-4AB2-AC76-5BE433B8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Journaling File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675D-E821-4D2D-8916-A6743FFAD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201400" cy="5715000"/>
          </a:xfrm>
        </p:spPr>
        <p:txBody>
          <a:bodyPr>
            <a:normAutofit/>
          </a:bodyPr>
          <a:lstStyle/>
          <a:p>
            <a:r>
              <a:rPr lang="en-US" dirty="0"/>
              <a:t>Don’t modify data structures on disk directly</a:t>
            </a:r>
          </a:p>
          <a:p>
            <a:r>
              <a:rPr lang="en-US" dirty="0"/>
              <a:t>Write each update as transaction recorded in a log</a:t>
            </a:r>
          </a:p>
          <a:p>
            <a:pPr lvl="1"/>
            <a:r>
              <a:rPr lang="en-US" dirty="0"/>
              <a:t>Commonly called a journal or intention list</a:t>
            </a:r>
          </a:p>
          <a:p>
            <a:pPr lvl="1"/>
            <a:r>
              <a:rPr lang="en-US" dirty="0"/>
              <a:t>Also maintained on disk (allocate blocks for it when formatting)</a:t>
            </a:r>
          </a:p>
          <a:p>
            <a:r>
              <a:rPr lang="en-US" dirty="0"/>
              <a:t>Once changes are in the log, they can be safely applied to file system </a:t>
            </a:r>
          </a:p>
          <a:p>
            <a:pPr lvl="1"/>
            <a:r>
              <a:rPr lang="en-US" dirty="0"/>
              <a:t>e.g. modify </a:t>
            </a:r>
            <a:r>
              <a:rPr lang="en-US" dirty="0" err="1"/>
              <a:t>inode</a:t>
            </a:r>
            <a:r>
              <a:rPr lang="en-US" dirty="0"/>
              <a:t> pointers and directory mapping</a:t>
            </a:r>
          </a:p>
          <a:p>
            <a:r>
              <a:rPr lang="en-US" dirty="0"/>
              <a:t>Garbage collection: once a change is applied, remove its entry from the log</a:t>
            </a:r>
          </a:p>
          <a:p>
            <a:endParaRPr lang="en-US" dirty="0"/>
          </a:p>
          <a:p>
            <a:r>
              <a:rPr lang="en-US" dirty="0"/>
              <a:t>Linux took original FFS-like file system (ext2) and added a journal to get ext3!</a:t>
            </a:r>
          </a:p>
          <a:p>
            <a:pPr lvl="1"/>
            <a:r>
              <a:rPr lang="en-US" dirty="0"/>
              <a:t>Some options: whether or not to write all data to journal or just metadata</a:t>
            </a:r>
          </a:p>
          <a:p>
            <a:endParaRPr lang="en-US" dirty="0"/>
          </a:p>
          <a:p>
            <a:r>
              <a:rPr lang="en-US" dirty="0"/>
              <a:t>Other examples: NTFS, Apple HFS+/</a:t>
            </a:r>
            <a:r>
              <a:rPr lang="en-US" dirty="0" err="1"/>
              <a:t>apfs</a:t>
            </a:r>
            <a:r>
              <a:rPr lang="en-US" dirty="0"/>
              <a:t>, Linux XFS, JFS, ext4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06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Important “ilities”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111252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Availability:</a:t>
            </a:r>
            <a:r>
              <a:rPr lang="en-US" altLang="ko-KR" dirty="0">
                <a:ea typeface="굴림" panose="020B0600000101010101" pitchFamily="34" charset="-127"/>
              </a:rPr>
              <a:t> the probability that the system can accept and process requests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Measured in “nines” of probability: e.g. 99.9% probability is “3-nines of availability”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Key idea here is independence of failures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Durability:</a:t>
            </a:r>
            <a:r>
              <a:rPr lang="en-US" altLang="ko-KR" dirty="0">
                <a:ea typeface="굴림" panose="020B0600000101010101" pitchFamily="34" charset="-127"/>
              </a:rPr>
              <a:t> the ability of a system to recover data despite faults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This idea is fault tolerance applied to data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Doesn’t necessarily imply availability: information on pyramids was very durable, but could not be accessed until discovery of Rosetta Stone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Reliability: </a:t>
            </a:r>
            <a:r>
              <a:rPr lang="en-US" altLang="ko-KR" dirty="0">
                <a:ea typeface="굴림" panose="020B0600000101010101" pitchFamily="34" charset="-127"/>
              </a:rPr>
              <a:t>the ability of a system or component to perform its required functions under stated conditions for a specified period of time (IEEE definition)</a:t>
            </a: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Usually stronger than simply availability: means that the system is not only “up”, but also working correctly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Includes availability, security, fault tolerance/durability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Must make sure data survives system crashes, disk crashes, other problems</a:t>
            </a:r>
          </a:p>
        </p:txBody>
      </p:sp>
    </p:spTree>
    <p:extLst>
      <p:ext uri="{BB962C8B-B14F-4D97-AF65-F5344CB8AC3E}">
        <p14:creationId xmlns:p14="http://schemas.microsoft.com/office/powerpoint/2010/main" val="2056486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Creating a File (No Journaling Yet)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149"/>
            <a:ext cx="6846934" cy="3245288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Find free data block(s)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Find free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entry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Find </a:t>
            </a:r>
            <a:r>
              <a:rPr lang="en-US" dirty="0" err="1">
                <a:latin typeface="Gill Sans Light"/>
              </a:rPr>
              <a:t>dirent</a:t>
            </a:r>
            <a:r>
              <a:rPr lang="en-US" dirty="0">
                <a:latin typeface="Gill Sans Light"/>
              </a:rPr>
              <a:t> insertion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Gill Sans Light"/>
              </a:rPr>
              <a:t>-----------------------------------------</a:t>
            </a:r>
          </a:p>
          <a:p>
            <a:r>
              <a:rPr lang="en-US" dirty="0">
                <a:latin typeface="Gill Sans Light"/>
              </a:rPr>
              <a:t>Write map (i.e., mark used)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Write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entry to point to block(s)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Write </a:t>
            </a:r>
            <a:r>
              <a:rPr lang="en-US" dirty="0" err="1">
                <a:latin typeface="Gill Sans Light"/>
              </a:rPr>
              <a:t>dirent</a:t>
            </a:r>
            <a:r>
              <a:rPr lang="en-US" dirty="0">
                <a:latin typeface="Gill Sans Light"/>
              </a:rPr>
              <a:t> to point to </a:t>
            </a:r>
            <a:r>
              <a:rPr lang="en-US" dirty="0" err="1">
                <a:latin typeface="Gill Sans Light"/>
              </a:rPr>
              <a:t>inode</a:t>
            </a:r>
            <a:endParaRPr lang="en-US" dirty="0">
              <a:latin typeface="Gill Sans Light"/>
            </a:endParaRP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3" name="Freeform 86">
            <a:extLst>
              <a:ext uri="{FF2B5EF4-FFF2-40B4-BE49-F238E27FC236}">
                <a16:creationId xmlns:a16="http://schemas.microsoft.com/office/drawing/2014/main" id="{5AE76CBC-92C8-430D-980A-D8D0A1F99BC8}"/>
              </a:ext>
            </a:extLst>
          </p:cNvPr>
          <p:cNvSpPr/>
          <p:nvPr/>
        </p:nvSpPr>
        <p:spPr>
          <a:xfrm>
            <a:off x="8575177" y="2859007"/>
            <a:ext cx="314088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5" name="Freeform 88">
            <a:extLst>
              <a:ext uri="{FF2B5EF4-FFF2-40B4-BE49-F238E27FC236}">
                <a16:creationId xmlns:a16="http://schemas.microsoft.com/office/drawing/2014/main" id="{397B1789-3646-403D-AC83-EF0DA0C6AADB}"/>
              </a:ext>
            </a:extLst>
          </p:cNvPr>
          <p:cNvSpPr/>
          <p:nvPr/>
        </p:nvSpPr>
        <p:spPr>
          <a:xfrm flipH="1">
            <a:off x="8597751" y="3460931"/>
            <a:ext cx="663309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DA8AD7-FA5A-4FE9-AF77-2AF860E72986}"/>
              </a:ext>
            </a:extLst>
          </p:cNvPr>
          <p:cNvSpPr/>
          <p:nvPr/>
        </p:nvSpPr>
        <p:spPr>
          <a:xfrm rot="16200000">
            <a:off x="8191976" y="2162803"/>
            <a:ext cx="1524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74659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Creating a File (With Journaling)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149"/>
            <a:ext cx="6846934" cy="3245288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Find free data block(s)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Find free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entry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Find </a:t>
            </a:r>
            <a:r>
              <a:rPr lang="en-US" dirty="0" err="1">
                <a:latin typeface="Gill Sans Light"/>
              </a:rPr>
              <a:t>dirent</a:t>
            </a:r>
            <a:r>
              <a:rPr lang="en-US" dirty="0">
                <a:latin typeface="Gill Sans Light"/>
              </a:rPr>
              <a:t> insertion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Gill Sans Light"/>
              </a:rPr>
              <a:t>-----------------------------------------</a:t>
            </a:r>
          </a:p>
          <a:p>
            <a:r>
              <a:rPr lang="en-US" dirty="0">
                <a:latin typeface="Gill Sans Light"/>
              </a:rPr>
              <a:t>[log] Write map (i.e., mark used)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[log] Write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entry to point to block(s)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[log] Write </a:t>
            </a:r>
            <a:r>
              <a:rPr lang="en-US" dirty="0" err="1">
                <a:latin typeface="Gill Sans Light"/>
              </a:rPr>
              <a:t>dirent</a:t>
            </a:r>
            <a:r>
              <a:rPr lang="en-US" dirty="0">
                <a:latin typeface="Gill Sans Light"/>
              </a:rPr>
              <a:t> to point to </a:t>
            </a:r>
            <a:r>
              <a:rPr lang="en-US" dirty="0" err="1">
                <a:latin typeface="Gill Sans Light"/>
              </a:rPr>
              <a:t>inode</a:t>
            </a:r>
            <a:endParaRPr lang="en-US" dirty="0">
              <a:latin typeface="Gill Sans Light"/>
            </a:endParaRP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3158624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3123460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6783401" y="45057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stCxn id="109" idx="2"/>
          </p:cNvCxnSpPr>
          <p:nvPr/>
        </p:nvCxnSpPr>
        <p:spPr>
          <a:xfrm flipH="1">
            <a:off x="7097359" y="4875110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BFDCA36-C9BD-4A65-ABC1-593540A39E3D}"/>
              </a:ext>
            </a:extLst>
          </p:cNvPr>
          <p:cNvSpPr txBox="1"/>
          <p:nvPr/>
        </p:nvSpPr>
        <p:spPr>
          <a:xfrm>
            <a:off x="5200151" y="4505778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42BDFA3-E3EB-4EBB-99E1-6C74A0416B5A}"/>
              </a:ext>
            </a:extLst>
          </p:cNvPr>
          <p:cNvCxnSpPr>
            <a:stCxn id="111" idx="2"/>
          </p:cNvCxnSpPr>
          <p:nvPr/>
        </p:nvCxnSpPr>
        <p:spPr>
          <a:xfrm>
            <a:off x="5437749" y="4875110"/>
            <a:ext cx="76360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5514108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5837146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4428723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AD0D5F-9A89-4CCA-A560-56A5D8E1E046}"/>
              </a:ext>
            </a:extLst>
          </p:cNvPr>
          <p:cNvGrpSpPr/>
          <p:nvPr/>
        </p:nvGrpSpPr>
        <p:grpSpPr>
          <a:xfrm>
            <a:off x="7109723" y="4875109"/>
            <a:ext cx="393295" cy="926832"/>
            <a:chOff x="4707450" y="5039628"/>
            <a:chExt cx="393295" cy="92683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10A2651-810F-40B8-B10F-42EEBCDC2A5D}"/>
                </a:ext>
              </a:extLst>
            </p:cNvPr>
            <p:cNvSpPr txBox="1"/>
            <p:nvPr/>
          </p:nvSpPr>
          <p:spPr>
            <a:xfrm rot="16200000">
              <a:off x="4575362" y="5465041"/>
              <a:ext cx="63350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start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8945A8D-4BAC-4A46-A734-761EBE43DF23}"/>
                </a:ext>
              </a:extLst>
            </p:cNvPr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EF87FB-4993-4342-A261-9A329D96D7A1}"/>
              </a:ext>
            </a:extLst>
          </p:cNvPr>
          <p:cNvGrpSpPr/>
          <p:nvPr/>
        </p:nvGrpSpPr>
        <p:grpSpPr>
          <a:xfrm>
            <a:off x="7479055" y="2265294"/>
            <a:ext cx="816104" cy="3530236"/>
            <a:chOff x="5076782" y="2429813"/>
            <a:chExt cx="816104" cy="353023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E5291DF-99AB-4DDF-96F0-21D8AD943F39}"/>
                </a:ext>
              </a:extLst>
            </p:cNvPr>
            <p:cNvGrpSpPr/>
            <p:nvPr/>
          </p:nvGrpSpPr>
          <p:grpSpPr>
            <a:xfrm>
              <a:off x="5076782" y="2429813"/>
              <a:ext cx="816104" cy="3530236"/>
              <a:chOff x="5076782" y="2429813"/>
              <a:chExt cx="816104" cy="3530236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15D4856-1664-4365-A284-CE5EA912CF8B}"/>
                  </a:ext>
                </a:extLst>
              </p:cNvPr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DC6AA099-217F-49FE-A80D-D9DF5748F005}"/>
                    </a:ext>
                  </a:extLst>
                </p:cNvPr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3C9B80B8-22B6-4041-80A4-AA7D3746242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FA689DAD-E539-40C5-B08A-6300C97E5E9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7F78DE5D-A765-463A-BB34-09051B1272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68D869F6-09BA-4293-9ADB-EED54DFD61A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5B6CAA1-8C58-4F9C-8DD6-E916E7239991}"/>
                    </a:ext>
                  </a:extLst>
                </p:cNvPr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B7AA19F-6283-406E-8BF2-681EF47D0956}"/>
                  </a:ext>
                </a:extLst>
              </p:cNvPr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Freeform 97">
                <a:extLst>
                  <a:ext uri="{FF2B5EF4-FFF2-40B4-BE49-F238E27FC236}">
                    <a16:creationId xmlns:a16="http://schemas.microsoft.com/office/drawing/2014/main" id="{8E7398A5-E7C0-41D6-9845-62EC377CE8E4}"/>
                  </a:ext>
                </a:extLst>
              </p:cNvPr>
              <p:cNvSpPr/>
              <p:nvPr/>
            </p:nvSpPr>
            <p:spPr>
              <a:xfrm>
                <a:off x="5190856" y="2429813"/>
                <a:ext cx="702030" cy="3236095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C1A2F0B-7CDB-4F60-AF11-E8956EC214DB}"/>
                </a:ext>
              </a:extLst>
            </p:cNvPr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8188295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58E9298-8D3C-41F1-A1D4-4B6A829F06D8}"/>
                </a:ext>
              </a:extLst>
            </p:cNvPr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BB5CA9-467E-4209-9F1B-729C6F9C31D2}"/>
              </a:ext>
            </a:extLst>
          </p:cNvPr>
          <p:cNvGrpSpPr/>
          <p:nvPr/>
        </p:nvGrpSpPr>
        <p:grpSpPr>
          <a:xfrm>
            <a:off x="9012166" y="4350194"/>
            <a:ext cx="820478" cy="1435913"/>
            <a:chOff x="6609893" y="4514713"/>
            <a:chExt cx="820478" cy="143591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C14C385-80C3-4EE3-A95A-D43FD199D193}"/>
                </a:ext>
              </a:extLst>
            </p:cNvPr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0C61EA3-0F67-426E-A24B-C41F5585D460}"/>
                </a:ext>
              </a:extLst>
            </p:cNvPr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6487C49-E28F-4C47-8735-FC9E6A1CB72A}"/>
                </a:ext>
              </a:extLst>
            </p:cNvPr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4" name="Freeform 109">
              <a:extLst>
                <a:ext uri="{FF2B5EF4-FFF2-40B4-BE49-F238E27FC236}">
                  <a16:creationId xmlns:a16="http://schemas.microsoft.com/office/drawing/2014/main" id="{C1B1997B-BF65-41A9-B24B-3B88C3206ACE}"/>
                </a:ext>
              </a:extLst>
            </p:cNvPr>
            <p:cNvSpPr/>
            <p:nvPr/>
          </p:nvSpPr>
          <p:spPr>
            <a:xfrm flipH="1">
              <a:off x="6741788" y="4514713"/>
              <a:ext cx="469611" cy="107487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B783516-E117-427F-9898-A03D5E022DB3}"/>
                </a:ext>
              </a:extLst>
            </p:cNvPr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48A8301-20C4-436A-BB85-D0E3AF81D1EA}"/>
              </a:ext>
            </a:extLst>
          </p:cNvPr>
          <p:cNvGrpSpPr/>
          <p:nvPr/>
        </p:nvGrpSpPr>
        <p:grpSpPr>
          <a:xfrm>
            <a:off x="9851187" y="4916850"/>
            <a:ext cx="386686" cy="1042980"/>
            <a:chOff x="7448914" y="5081369"/>
            <a:chExt cx="386686" cy="1042980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47E697A-B051-4B15-8681-D821F313880D}"/>
                </a:ext>
              </a:extLst>
            </p:cNvPr>
            <p:cNvSpPr txBox="1"/>
            <p:nvPr/>
          </p:nvSpPr>
          <p:spPr>
            <a:xfrm rot="16200000">
              <a:off x="7169350" y="5475454"/>
              <a:ext cx="928459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commit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3019753-7D55-430C-B591-B51C5FA5112C}"/>
                </a:ext>
              </a:extLst>
            </p:cNvPr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601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2" grpId="0" animBg="1"/>
      <p:bldP spid="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After Commit, Eventually Replay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462"/>
            <a:ext cx="6442537" cy="2965638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All accesses to the file system first looks in the log</a:t>
            </a:r>
          </a:p>
          <a:p>
            <a:pPr lvl="1"/>
            <a:r>
              <a:rPr lang="en-US" dirty="0">
                <a:latin typeface="Gill Sans Light"/>
              </a:rPr>
              <a:t>Actual on-disk data structure might be stale</a:t>
            </a:r>
          </a:p>
          <a:p>
            <a:pPr lvl="1"/>
            <a:endParaRPr lang="en-US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Eventually, copy changes to disk and discard transaction from the log</a:t>
            </a: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3158624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3123460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10340117" y="45057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10654075" y="4875110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5514108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5837146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4428723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0A2651-810F-40B8-B10F-42EEBCDC2A5D}"/>
              </a:ext>
            </a:extLst>
          </p:cNvPr>
          <p:cNvSpPr txBox="1"/>
          <p:nvPr/>
        </p:nvSpPr>
        <p:spPr>
          <a:xfrm rot="16200000">
            <a:off x="6977635" y="5300522"/>
            <a:ext cx="6335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start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E5291DF-99AB-4DDF-96F0-21D8AD943F39}"/>
              </a:ext>
            </a:extLst>
          </p:cNvPr>
          <p:cNvGrpSpPr/>
          <p:nvPr/>
        </p:nvGrpSpPr>
        <p:grpSpPr>
          <a:xfrm>
            <a:off x="7479055" y="2265294"/>
            <a:ext cx="816104" cy="3530236"/>
            <a:chOff x="5076782" y="2429813"/>
            <a:chExt cx="816104" cy="353023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15D4856-1664-4365-A284-CE5EA912CF8B}"/>
                </a:ext>
              </a:extLst>
            </p:cNvPr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DC6AA099-217F-49FE-A80D-D9DF5748F005}"/>
                  </a:ext>
                </a:extLst>
              </p:cNvPr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C9B80B8-22B6-4041-80A4-AA7D3746242F}"/>
                    </a:ext>
                  </a:extLst>
                </p:cNvPr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FA689DAD-E539-40C5-B08A-6300C97E5E98}"/>
                    </a:ext>
                  </a:extLst>
                </p:cNvPr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F78DE5D-A765-463A-BB34-09051B1272DE}"/>
                    </a:ext>
                  </a:extLst>
                </p:cNvPr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8D869F6-09BA-4293-9ADB-EED54DFD61A9}"/>
                    </a:ext>
                  </a:extLst>
                </p:cNvPr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B6CAA1-8C58-4F9C-8DD6-E916E7239991}"/>
                  </a:ext>
                </a:extLst>
              </p:cNvPr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B7AA19F-6283-406E-8BF2-681EF47D0956}"/>
                </a:ext>
              </a:extLst>
            </p:cNvPr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8E7398A5-E7C0-41D6-9845-62EC377CE8E4}"/>
                </a:ext>
              </a:extLst>
            </p:cNvPr>
            <p:cNvSpPr/>
            <p:nvPr/>
          </p:nvSpPr>
          <p:spPr>
            <a:xfrm>
              <a:off x="5190856" y="2429813"/>
              <a:ext cx="702030" cy="323609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8188295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BB5CA9-467E-4209-9F1B-729C6F9C31D2}"/>
              </a:ext>
            </a:extLst>
          </p:cNvPr>
          <p:cNvGrpSpPr/>
          <p:nvPr/>
        </p:nvGrpSpPr>
        <p:grpSpPr>
          <a:xfrm>
            <a:off x="9012166" y="4350194"/>
            <a:ext cx="818671" cy="1435913"/>
            <a:chOff x="6609893" y="4514713"/>
            <a:chExt cx="818671" cy="143591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C14C385-80C3-4EE3-A95A-D43FD199D193}"/>
                </a:ext>
              </a:extLst>
            </p:cNvPr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0C61EA3-0F67-426E-A24B-C41F5585D460}"/>
                </a:ext>
              </a:extLst>
            </p:cNvPr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6487C49-E28F-4C47-8735-FC9E6A1CB72A}"/>
                </a:ext>
              </a:extLst>
            </p:cNvPr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4" name="Freeform 109">
              <a:extLst>
                <a:ext uri="{FF2B5EF4-FFF2-40B4-BE49-F238E27FC236}">
                  <a16:creationId xmlns:a16="http://schemas.microsoft.com/office/drawing/2014/main" id="{C1B1997B-BF65-41A9-B24B-3B88C3206ACE}"/>
                </a:ext>
              </a:extLst>
            </p:cNvPr>
            <p:cNvSpPr/>
            <p:nvPr/>
          </p:nvSpPr>
          <p:spPr>
            <a:xfrm flipH="1">
              <a:off x="6741788" y="4514713"/>
              <a:ext cx="469611" cy="107487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F47E697A-B051-4B15-8681-D821F313880D}"/>
              </a:ext>
            </a:extLst>
          </p:cNvPr>
          <p:cNvSpPr txBox="1"/>
          <p:nvPr/>
        </p:nvSpPr>
        <p:spPr>
          <a:xfrm rot="16200000">
            <a:off x="9571623" y="5310935"/>
            <a:ext cx="9284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commit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FB27C9-A3EB-4156-BE94-4468116F7659}"/>
              </a:ext>
            </a:extLst>
          </p:cNvPr>
          <p:cNvGrpSpPr/>
          <p:nvPr/>
        </p:nvGrpSpPr>
        <p:grpSpPr>
          <a:xfrm>
            <a:off x="6776496" y="4566598"/>
            <a:ext cx="479618" cy="666279"/>
            <a:chOff x="4430844" y="4700815"/>
            <a:chExt cx="479618" cy="66627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01668F6-4439-4406-9915-4FD16C285357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2CD0AFC3-D849-4D00-BF74-5C896FDE36C2}"/>
                </a:ext>
              </a:extLst>
            </p:cNvPr>
            <p:cNvCxnSpPr>
              <a:stCxn id="177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DAF62D7-5822-4998-9889-843341FC0F08}"/>
              </a:ext>
            </a:extLst>
          </p:cNvPr>
          <p:cNvGrpSpPr/>
          <p:nvPr/>
        </p:nvGrpSpPr>
        <p:grpSpPr>
          <a:xfrm>
            <a:off x="8194081" y="2180462"/>
            <a:ext cx="640069" cy="131108"/>
            <a:chOff x="5941596" y="1148673"/>
            <a:chExt cx="640069" cy="131108"/>
          </a:xfrm>
          <a:effectLst>
            <a:glow rad="165100">
              <a:schemeClr val="accent3">
                <a:satMod val="175000"/>
                <a:alpha val="52000"/>
              </a:schemeClr>
            </a:glow>
          </a:effectLst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553E1DE-DDC5-4E22-AA75-1C822DA9854B}"/>
                </a:ext>
              </a:extLst>
            </p:cNvPr>
            <p:cNvSpPr/>
            <p:nvPr/>
          </p:nvSpPr>
          <p:spPr>
            <a:xfrm rot="16200000">
              <a:off x="5961825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65E8B8F4-0C53-4352-AA1B-353A6BF2E38D}"/>
                </a:ext>
              </a:extLst>
            </p:cNvPr>
            <p:cNvSpPr/>
            <p:nvPr/>
          </p:nvSpPr>
          <p:spPr>
            <a:xfrm rot="16200000">
              <a:off x="6123681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07053365-4275-46A0-A608-5BF2D955DBF4}"/>
                </a:ext>
              </a:extLst>
            </p:cNvPr>
            <p:cNvSpPr/>
            <p:nvPr/>
          </p:nvSpPr>
          <p:spPr>
            <a:xfrm rot="16200000">
              <a:off x="6278181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6DFEF940-E8D7-4513-AF74-045EFAC3B54E}"/>
                </a:ext>
              </a:extLst>
            </p:cNvPr>
            <p:cNvSpPr/>
            <p:nvPr/>
          </p:nvSpPr>
          <p:spPr>
            <a:xfrm rot="16200000">
              <a:off x="6440038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05DC5FB-8A7D-4D6B-B8E2-271470C928D2}"/>
                </a:ext>
              </a:extLst>
            </p:cNvPr>
            <p:cNvSpPr/>
            <p:nvPr/>
          </p:nvSpPr>
          <p:spPr>
            <a:xfrm rot="16200000">
              <a:off x="5971515" y="1138154"/>
              <a:ext cx="121398" cy="161856"/>
            </a:xfrm>
            <a:prstGeom prst="rect">
              <a:avLst/>
            </a:prstGeom>
            <a:solidFill>
              <a:srgbClr val="C0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8614A89-DD27-4DED-BDC8-E35FC11B786E}"/>
              </a:ext>
            </a:extLst>
          </p:cNvPr>
          <p:cNvGrpSpPr/>
          <p:nvPr/>
        </p:nvGrpSpPr>
        <p:grpSpPr>
          <a:xfrm>
            <a:off x="7756690" y="4608154"/>
            <a:ext cx="479618" cy="607407"/>
            <a:chOff x="5411038" y="4742371"/>
            <a:chExt cx="479618" cy="607407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C7DC9080-CB6C-4E04-87E7-4138A8E81076}"/>
                </a:ext>
              </a:extLst>
            </p:cNvPr>
            <p:cNvCxnSpPr/>
            <p:nvPr/>
          </p:nvCxnSpPr>
          <p:spPr>
            <a:xfrm>
              <a:off x="5696019" y="5052831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12DFC22-8B40-4858-8597-E647C54EC6E0}"/>
                </a:ext>
              </a:extLst>
            </p:cNvPr>
            <p:cNvSpPr txBox="1"/>
            <p:nvPr/>
          </p:nvSpPr>
          <p:spPr>
            <a:xfrm>
              <a:off x="5411038" y="474237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8483D41-861C-4131-8085-462214BFF41D}"/>
              </a:ext>
            </a:extLst>
          </p:cNvPr>
          <p:cNvGrpSpPr/>
          <p:nvPr/>
        </p:nvGrpSpPr>
        <p:grpSpPr>
          <a:xfrm>
            <a:off x="8436993" y="3212772"/>
            <a:ext cx="730659" cy="252059"/>
            <a:chOff x="5874034" y="5589588"/>
            <a:chExt cx="730659" cy="252059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B76267D-0B01-4F89-8AA9-F30848B31CAE}"/>
                </a:ext>
              </a:extLst>
            </p:cNvPr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1041DFC9-7BEE-4DD1-82A3-362C58FA19AB}"/>
                </a:ext>
              </a:extLst>
            </p:cNvPr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6E47941-9B3B-462F-B6D8-05BF6C193DAB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5BCCA04-97D9-4285-B5A5-68521BB6C119}"/>
              </a:ext>
            </a:extLst>
          </p:cNvPr>
          <p:cNvGrpSpPr/>
          <p:nvPr/>
        </p:nvGrpSpPr>
        <p:grpSpPr>
          <a:xfrm>
            <a:off x="8643863" y="4549282"/>
            <a:ext cx="479618" cy="666279"/>
            <a:chOff x="4430844" y="4700815"/>
            <a:chExt cx="479618" cy="666279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AC7A9E5-284C-43A5-AF29-FB9A5FF59175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4BB78BA0-4250-45F9-AEE8-4A968DA5E840}"/>
                </a:ext>
              </a:extLst>
            </p:cNvPr>
            <p:cNvCxnSpPr>
              <a:stCxn id="193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ED81B9E-611C-44D0-A4C6-362BF9C11E9A}"/>
              </a:ext>
            </a:extLst>
          </p:cNvPr>
          <p:cNvGrpSpPr/>
          <p:nvPr/>
        </p:nvGrpSpPr>
        <p:grpSpPr>
          <a:xfrm>
            <a:off x="9441243" y="4526698"/>
            <a:ext cx="479618" cy="666279"/>
            <a:chOff x="4430844" y="4700815"/>
            <a:chExt cx="479618" cy="666279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8ED14E2-2A62-40E5-B27F-85BF64CE2A03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5DDFF0F-9AF6-478E-8A46-469F084EBFE2}"/>
                </a:ext>
              </a:extLst>
            </p:cNvPr>
            <p:cNvCxnSpPr>
              <a:stCxn id="196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DFDB4096-0ADF-47B1-BA0C-38236713D2A5}"/>
              </a:ext>
            </a:extLst>
          </p:cNvPr>
          <p:cNvGrpSpPr/>
          <p:nvPr/>
        </p:nvGrpSpPr>
        <p:grpSpPr>
          <a:xfrm>
            <a:off x="9896902" y="4566598"/>
            <a:ext cx="479618" cy="666279"/>
            <a:chOff x="4430844" y="4700815"/>
            <a:chExt cx="479618" cy="666279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826795C-5ADF-45EA-A65C-E92AD978785B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4F7F69F3-BEA2-4E08-AA0D-D5093626BA4F}"/>
                </a:ext>
              </a:extLst>
            </p:cNvPr>
            <p:cNvCxnSpPr>
              <a:stCxn id="199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F5B4484-DB3E-4872-92E8-A518DA3DD619}"/>
              </a:ext>
            </a:extLst>
          </p:cNvPr>
          <p:cNvGrpSpPr/>
          <p:nvPr/>
        </p:nvGrpSpPr>
        <p:grpSpPr>
          <a:xfrm>
            <a:off x="8766046" y="4044646"/>
            <a:ext cx="644624" cy="313341"/>
            <a:chOff x="6684331" y="5509964"/>
            <a:chExt cx="644624" cy="313341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4F351D8-A249-4BE7-856D-0D0EFDBF231D}"/>
                </a:ext>
              </a:extLst>
            </p:cNvPr>
            <p:cNvSpPr/>
            <p:nvPr/>
          </p:nvSpPr>
          <p:spPr>
            <a:xfrm rot="16200000">
              <a:off x="6696766" y="549752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4CB41A9-B836-4DA3-8E5E-73456292CA0A}"/>
                </a:ext>
              </a:extLst>
            </p:cNvPr>
            <p:cNvSpPr/>
            <p:nvPr/>
          </p:nvSpPr>
          <p:spPr>
            <a:xfrm rot="16200000">
              <a:off x="7014123" y="5508473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8A1FA36-B80B-4216-9ACF-C95E56FE9438}"/>
              </a:ext>
            </a:extLst>
          </p:cNvPr>
          <p:cNvGrpSpPr/>
          <p:nvPr/>
        </p:nvGrpSpPr>
        <p:grpSpPr>
          <a:xfrm>
            <a:off x="7053101" y="5074359"/>
            <a:ext cx="3143405" cy="903088"/>
            <a:chOff x="4707449" y="5208576"/>
            <a:chExt cx="3143405" cy="903088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CD27B02-7187-4E84-B257-590B222B7D71}"/>
                </a:ext>
              </a:extLst>
            </p:cNvPr>
            <p:cNvCxnSpPr/>
            <p:nvPr/>
          </p:nvCxnSpPr>
          <p:spPr>
            <a:xfrm flipH="1" flipV="1">
              <a:off x="4707449" y="5208576"/>
              <a:ext cx="3143405" cy="90308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C5D1B91C-876C-4FF3-B464-CD72BBE0922F}"/>
                </a:ext>
              </a:extLst>
            </p:cNvPr>
            <p:cNvCxnSpPr/>
            <p:nvPr/>
          </p:nvCxnSpPr>
          <p:spPr>
            <a:xfrm flipH="1">
              <a:off x="4859850" y="5208577"/>
              <a:ext cx="2773730" cy="8657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Freeform 86">
            <a:extLst>
              <a:ext uri="{FF2B5EF4-FFF2-40B4-BE49-F238E27FC236}">
                <a16:creationId xmlns:a16="http://schemas.microsoft.com/office/drawing/2014/main" id="{BBABCE86-F436-4888-BB89-1422705971AE}"/>
              </a:ext>
            </a:extLst>
          </p:cNvPr>
          <p:cNvSpPr/>
          <p:nvPr/>
        </p:nvSpPr>
        <p:spPr>
          <a:xfrm>
            <a:off x="8575177" y="2859007"/>
            <a:ext cx="314088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208" name="Freeform 88">
            <a:extLst>
              <a:ext uri="{FF2B5EF4-FFF2-40B4-BE49-F238E27FC236}">
                <a16:creationId xmlns:a16="http://schemas.microsoft.com/office/drawing/2014/main" id="{06C9C0C8-DB0B-4514-A0CD-868453A7FB2C}"/>
              </a:ext>
            </a:extLst>
          </p:cNvPr>
          <p:cNvSpPr/>
          <p:nvPr/>
        </p:nvSpPr>
        <p:spPr>
          <a:xfrm flipH="1">
            <a:off x="8597751" y="3460931"/>
            <a:ext cx="663309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9488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7" grpId="0" animBg="1"/>
      <p:bldP spid="20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Crash Recovery: Discard Partial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37"/>
            <a:ext cx="6846934" cy="30480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>
                <a:latin typeface="Gill Sans Light"/>
              </a:rPr>
              <a:t>Upon recovery, scan the log</a:t>
            </a:r>
          </a:p>
          <a:p>
            <a:pPr>
              <a:spcAft>
                <a:spcPts val="1800"/>
              </a:spcAft>
            </a:pPr>
            <a:r>
              <a:rPr lang="en-US" dirty="0">
                <a:latin typeface="Gill Sans Light"/>
              </a:rPr>
              <a:t>Detect transaction start with no commit</a:t>
            </a:r>
          </a:p>
          <a:p>
            <a:pPr>
              <a:spcAft>
                <a:spcPts val="1800"/>
              </a:spcAft>
            </a:pPr>
            <a:r>
              <a:rPr lang="en-US" dirty="0">
                <a:latin typeface="Gill Sans Light"/>
              </a:rPr>
              <a:t>Discard log entries</a:t>
            </a:r>
          </a:p>
          <a:p>
            <a:pPr>
              <a:spcAft>
                <a:spcPts val="1800"/>
              </a:spcAft>
            </a:pPr>
            <a:r>
              <a:rPr lang="en-US" dirty="0">
                <a:latin typeface="Gill Sans Light"/>
              </a:rPr>
              <a:t>Disk remains unchanged</a:t>
            </a: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3158624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3123460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8703819" y="452893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stCxn id="109" idx="2"/>
          </p:cNvCxnSpPr>
          <p:nvPr/>
        </p:nvCxnSpPr>
        <p:spPr>
          <a:xfrm flipH="1">
            <a:off x="9017777" y="4898271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BFDCA36-C9BD-4A65-ABC1-593540A39E3D}"/>
              </a:ext>
            </a:extLst>
          </p:cNvPr>
          <p:cNvSpPr txBox="1"/>
          <p:nvPr/>
        </p:nvSpPr>
        <p:spPr>
          <a:xfrm>
            <a:off x="5200151" y="4505778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42BDFA3-E3EB-4EBB-99E1-6C74A0416B5A}"/>
              </a:ext>
            </a:extLst>
          </p:cNvPr>
          <p:cNvCxnSpPr>
            <a:stCxn id="111" idx="2"/>
          </p:cNvCxnSpPr>
          <p:nvPr/>
        </p:nvCxnSpPr>
        <p:spPr>
          <a:xfrm>
            <a:off x="5437749" y="4875110"/>
            <a:ext cx="76360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5514108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5837146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4428723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0A2651-810F-40B8-B10F-42EEBCDC2A5D}"/>
              </a:ext>
            </a:extLst>
          </p:cNvPr>
          <p:cNvSpPr txBox="1"/>
          <p:nvPr/>
        </p:nvSpPr>
        <p:spPr>
          <a:xfrm rot="16200000">
            <a:off x="6977635" y="5300522"/>
            <a:ext cx="6335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start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E5291DF-99AB-4DDF-96F0-21D8AD943F39}"/>
              </a:ext>
            </a:extLst>
          </p:cNvPr>
          <p:cNvGrpSpPr/>
          <p:nvPr/>
        </p:nvGrpSpPr>
        <p:grpSpPr>
          <a:xfrm>
            <a:off x="7479055" y="2265294"/>
            <a:ext cx="816104" cy="3530236"/>
            <a:chOff x="5076782" y="2429813"/>
            <a:chExt cx="816104" cy="353023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15D4856-1664-4365-A284-CE5EA912CF8B}"/>
                </a:ext>
              </a:extLst>
            </p:cNvPr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DC6AA099-217F-49FE-A80D-D9DF5748F005}"/>
                  </a:ext>
                </a:extLst>
              </p:cNvPr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C9B80B8-22B6-4041-80A4-AA7D3746242F}"/>
                    </a:ext>
                  </a:extLst>
                </p:cNvPr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FA689DAD-E539-40C5-B08A-6300C97E5E98}"/>
                    </a:ext>
                  </a:extLst>
                </p:cNvPr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F78DE5D-A765-463A-BB34-09051B1272DE}"/>
                    </a:ext>
                  </a:extLst>
                </p:cNvPr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8D869F6-09BA-4293-9ADB-EED54DFD61A9}"/>
                    </a:ext>
                  </a:extLst>
                </p:cNvPr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B6CAA1-8C58-4F9C-8DD6-E916E7239991}"/>
                  </a:ext>
                </a:extLst>
              </p:cNvPr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B7AA19F-6283-406E-8BF2-681EF47D0956}"/>
                </a:ext>
              </a:extLst>
            </p:cNvPr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8E7398A5-E7C0-41D6-9845-62EC377CE8E4}"/>
                </a:ext>
              </a:extLst>
            </p:cNvPr>
            <p:cNvSpPr/>
            <p:nvPr/>
          </p:nvSpPr>
          <p:spPr>
            <a:xfrm>
              <a:off x="5190856" y="2429813"/>
              <a:ext cx="702030" cy="323609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8188295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AE57C18-8D04-46D4-B703-D098B3C89817}"/>
              </a:ext>
            </a:extLst>
          </p:cNvPr>
          <p:cNvGrpSpPr/>
          <p:nvPr/>
        </p:nvGrpSpPr>
        <p:grpSpPr>
          <a:xfrm>
            <a:off x="9134889" y="4903253"/>
            <a:ext cx="283215" cy="1175415"/>
            <a:chOff x="6749201" y="5060103"/>
            <a:chExt cx="283215" cy="1175415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3CB96D2-8DB0-4E9F-9683-E70A6D98AE30}"/>
                </a:ext>
              </a:extLst>
            </p:cNvPr>
            <p:cNvCxnSpPr/>
            <p:nvPr/>
          </p:nvCxnSpPr>
          <p:spPr>
            <a:xfrm flipH="1" flipV="1">
              <a:off x="6749201" y="5060103"/>
              <a:ext cx="283215" cy="1175415"/>
            </a:xfrm>
            <a:prstGeom prst="line">
              <a:avLst/>
            </a:prstGeom>
            <a:ln w="38100">
              <a:solidFill>
                <a:srgbClr val="FC230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6732CD6-23F2-4411-BCE8-ABFA3EE9D90C}"/>
                </a:ext>
              </a:extLst>
            </p:cNvPr>
            <p:cNvCxnSpPr/>
            <p:nvPr/>
          </p:nvCxnSpPr>
          <p:spPr>
            <a:xfrm flipV="1">
              <a:off x="6764076" y="5060103"/>
              <a:ext cx="268340" cy="11754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897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37"/>
            <a:ext cx="6846934" cy="30480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Scan log, find start</a:t>
            </a:r>
          </a:p>
          <a:p>
            <a:endParaRPr lang="en-US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Find matching commit</a:t>
            </a:r>
          </a:p>
          <a:p>
            <a:endParaRPr lang="en-US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Redo it as usual</a:t>
            </a:r>
          </a:p>
          <a:p>
            <a:pPr lvl="1"/>
            <a:r>
              <a:rPr lang="en-US" dirty="0">
                <a:latin typeface="Gill Sans Light"/>
              </a:rPr>
              <a:t>Or just let it happen later</a:t>
            </a: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3158624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3123460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6783401" y="45057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stCxn id="109" idx="2"/>
          </p:cNvCxnSpPr>
          <p:nvPr/>
        </p:nvCxnSpPr>
        <p:spPr>
          <a:xfrm flipH="1">
            <a:off x="7097359" y="4875110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BFDCA36-C9BD-4A65-ABC1-593540A39E3D}"/>
              </a:ext>
            </a:extLst>
          </p:cNvPr>
          <p:cNvSpPr txBox="1"/>
          <p:nvPr/>
        </p:nvSpPr>
        <p:spPr>
          <a:xfrm>
            <a:off x="5200151" y="4505778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42BDFA3-E3EB-4EBB-99E1-6C74A0416B5A}"/>
              </a:ext>
            </a:extLst>
          </p:cNvPr>
          <p:cNvCxnSpPr>
            <a:stCxn id="111" idx="2"/>
          </p:cNvCxnSpPr>
          <p:nvPr/>
        </p:nvCxnSpPr>
        <p:spPr>
          <a:xfrm>
            <a:off x="5437749" y="4875110"/>
            <a:ext cx="76360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5514108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5837146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4428723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AD0D5F-9A89-4CCA-A560-56A5D8E1E046}"/>
              </a:ext>
            </a:extLst>
          </p:cNvPr>
          <p:cNvGrpSpPr/>
          <p:nvPr/>
        </p:nvGrpSpPr>
        <p:grpSpPr>
          <a:xfrm>
            <a:off x="7109723" y="4875109"/>
            <a:ext cx="393295" cy="926832"/>
            <a:chOff x="4707450" y="5039628"/>
            <a:chExt cx="393295" cy="92683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10A2651-810F-40B8-B10F-42EEBCDC2A5D}"/>
                </a:ext>
              </a:extLst>
            </p:cNvPr>
            <p:cNvSpPr txBox="1"/>
            <p:nvPr/>
          </p:nvSpPr>
          <p:spPr>
            <a:xfrm rot="16200000">
              <a:off x="4575362" y="5465041"/>
              <a:ext cx="63350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start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8945A8D-4BAC-4A46-A734-761EBE43DF23}"/>
                </a:ext>
              </a:extLst>
            </p:cNvPr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EF87FB-4993-4342-A261-9A329D96D7A1}"/>
              </a:ext>
            </a:extLst>
          </p:cNvPr>
          <p:cNvGrpSpPr/>
          <p:nvPr/>
        </p:nvGrpSpPr>
        <p:grpSpPr>
          <a:xfrm>
            <a:off x="7479055" y="2265294"/>
            <a:ext cx="816104" cy="3530236"/>
            <a:chOff x="5076782" y="2429813"/>
            <a:chExt cx="816104" cy="353023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E5291DF-99AB-4DDF-96F0-21D8AD943F39}"/>
                </a:ext>
              </a:extLst>
            </p:cNvPr>
            <p:cNvGrpSpPr/>
            <p:nvPr/>
          </p:nvGrpSpPr>
          <p:grpSpPr>
            <a:xfrm>
              <a:off x="5076782" y="2429813"/>
              <a:ext cx="816104" cy="3530236"/>
              <a:chOff x="5076782" y="2429813"/>
              <a:chExt cx="816104" cy="3530236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15D4856-1664-4365-A284-CE5EA912CF8B}"/>
                  </a:ext>
                </a:extLst>
              </p:cNvPr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DC6AA099-217F-49FE-A80D-D9DF5748F005}"/>
                    </a:ext>
                  </a:extLst>
                </p:cNvPr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3C9B80B8-22B6-4041-80A4-AA7D3746242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FA689DAD-E539-40C5-B08A-6300C97E5E9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7F78DE5D-A765-463A-BB34-09051B1272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68D869F6-09BA-4293-9ADB-EED54DFD61A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5B6CAA1-8C58-4F9C-8DD6-E916E7239991}"/>
                    </a:ext>
                  </a:extLst>
                </p:cNvPr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B7AA19F-6283-406E-8BF2-681EF47D0956}"/>
                  </a:ext>
                </a:extLst>
              </p:cNvPr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Freeform 97">
                <a:extLst>
                  <a:ext uri="{FF2B5EF4-FFF2-40B4-BE49-F238E27FC236}">
                    <a16:creationId xmlns:a16="http://schemas.microsoft.com/office/drawing/2014/main" id="{8E7398A5-E7C0-41D6-9845-62EC377CE8E4}"/>
                  </a:ext>
                </a:extLst>
              </p:cNvPr>
              <p:cNvSpPr/>
              <p:nvPr/>
            </p:nvSpPr>
            <p:spPr>
              <a:xfrm>
                <a:off x="5190856" y="2429813"/>
                <a:ext cx="702030" cy="3236095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C1A2F0B-7CDB-4F60-AF11-E8956EC214DB}"/>
                </a:ext>
              </a:extLst>
            </p:cNvPr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8188295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58E9298-8D3C-41F1-A1D4-4B6A829F06D8}"/>
                </a:ext>
              </a:extLst>
            </p:cNvPr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BB5CA9-467E-4209-9F1B-729C6F9C31D2}"/>
              </a:ext>
            </a:extLst>
          </p:cNvPr>
          <p:cNvGrpSpPr/>
          <p:nvPr/>
        </p:nvGrpSpPr>
        <p:grpSpPr>
          <a:xfrm>
            <a:off x="9012166" y="4350194"/>
            <a:ext cx="820478" cy="1435913"/>
            <a:chOff x="6609893" y="4514713"/>
            <a:chExt cx="820478" cy="143591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C14C385-80C3-4EE3-A95A-D43FD199D193}"/>
                </a:ext>
              </a:extLst>
            </p:cNvPr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0C61EA3-0F67-426E-A24B-C41F5585D460}"/>
                </a:ext>
              </a:extLst>
            </p:cNvPr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6487C49-E28F-4C47-8735-FC9E6A1CB72A}"/>
                </a:ext>
              </a:extLst>
            </p:cNvPr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4" name="Freeform 109">
              <a:extLst>
                <a:ext uri="{FF2B5EF4-FFF2-40B4-BE49-F238E27FC236}">
                  <a16:creationId xmlns:a16="http://schemas.microsoft.com/office/drawing/2014/main" id="{C1B1997B-BF65-41A9-B24B-3B88C3206ACE}"/>
                </a:ext>
              </a:extLst>
            </p:cNvPr>
            <p:cNvSpPr/>
            <p:nvPr/>
          </p:nvSpPr>
          <p:spPr>
            <a:xfrm flipH="1">
              <a:off x="6741788" y="4514713"/>
              <a:ext cx="469611" cy="107487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B783516-E117-427F-9898-A03D5E022DB3}"/>
                </a:ext>
              </a:extLst>
            </p:cNvPr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48A8301-20C4-436A-BB85-D0E3AF81D1EA}"/>
              </a:ext>
            </a:extLst>
          </p:cNvPr>
          <p:cNvGrpSpPr/>
          <p:nvPr/>
        </p:nvGrpSpPr>
        <p:grpSpPr>
          <a:xfrm>
            <a:off x="9851187" y="4916850"/>
            <a:ext cx="386686" cy="1042980"/>
            <a:chOff x="7448914" y="5081369"/>
            <a:chExt cx="386686" cy="1042980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47E697A-B051-4B15-8681-D821F313880D}"/>
                </a:ext>
              </a:extLst>
            </p:cNvPr>
            <p:cNvSpPr txBox="1"/>
            <p:nvPr/>
          </p:nvSpPr>
          <p:spPr>
            <a:xfrm rot="16200000">
              <a:off x="7169350" y="5475454"/>
              <a:ext cx="928459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commit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3019753-7D55-430C-B591-B51C5FA5112C}"/>
                </a:ext>
              </a:extLst>
            </p:cNvPr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Crash Recovery: Keep Complete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137010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786D-7095-47F4-BB1F-22DD73B5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C825-386D-4541-AD94-57B79250E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go through all this trouble?</a:t>
            </a:r>
          </a:p>
          <a:p>
            <a:r>
              <a:rPr lang="en-US" dirty="0"/>
              <a:t>Updates atomic, even if we crash:</a:t>
            </a:r>
          </a:p>
          <a:p>
            <a:pPr lvl="1"/>
            <a:r>
              <a:rPr lang="en-US" dirty="0"/>
              <a:t>Update either gets fully applied or discarded</a:t>
            </a:r>
          </a:p>
          <a:p>
            <a:pPr lvl="1"/>
            <a:r>
              <a:rPr lang="en-US" dirty="0"/>
              <a:t>All physical operations </a:t>
            </a:r>
            <a:r>
              <a:rPr lang="en-US" i="1" dirty="0"/>
              <a:t>treated as a logical unit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Isn’t this expensive?</a:t>
            </a:r>
          </a:p>
          <a:p>
            <a:r>
              <a:rPr lang="en-US" dirty="0"/>
              <a:t>Yes! We're now writing all data twice (once to log, once to actual data blocks in target file)</a:t>
            </a:r>
          </a:p>
          <a:p>
            <a:r>
              <a:rPr lang="en-US" dirty="0"/>
              <a:t>Modern filesystems journal metadata updates only</a:t>
            </a:r>
          </a:p>
          <a:p>
            <a:pPr lvl="1"/>
            <a:r>
              <a:rPr lang="en-US" dirty="0"/>
              <a:t>Record modifications to file system data structures</a:t>
            </a:r>
          </a:p>
          <a:p>
            <a:pPr lvl="1"/>
            <a:r>
              <a:rPr lang="en-US" dirty="0"/>
              <a:t>But apply updates to a file’s contents directly</a:t>
            </a:r>
          </a:p>
        </p:txBody>
      </p:sp>
    </p:spTree>
    <p:extLst>
      <p:ext uri="{BB962C8B-B14F-4D97-AF65-F5344CB8AC3E}">
        <p14:creationId xmlns:p14="http://schemas.microsoft.com/office/powerpoint/2010/main" val="4016735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7C6C-BC3D-0848-A5F0-9AE9173F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3605-5A73-134D-8E8D-D25B52AA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0972800" cy="5562600"/>
          </a:xfrm>
        </p:spPr>
        <p:txBody>
          <a:bodyPr>
            <a:normAutofit/>
          </a:bodyPr>
          <a:lstStyle/>
          <a:p>
            <a:pPr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Important system properties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Availability</a:t>
            </a:r>
            <a:r>
              <a:rPr lang="en-US" altLang="ko-KR" dirty="0">
                <a:ea typeface="굴림" panose="020B0600000101010101" pitchFamily="34" charset="-127"/>
              </a:rPr>
              <a:t>: how often is the resource available?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Durability</a:t>
            </a:r>
            <a:r>
              <a:rPr lang="en-US" altLang="ko-KR" dirty="0">
                <a:ea typeface="굴림" panose="020B0600000101010101" pitchFamily="34" charset="-127"/>
              </a:rPr>
              <a:t>: how well is data preserved against faults?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Reliability</a:t>
            </a:r>
            <a:r>
              <a:rPr lang="en-US" altLang="ko-KR" dirty="0">
                <a:ea typeface="굴림" panose="020B0600000101010101" pitchFamily="34" charset="-127"/>
              </a:rPr>
              <a:t>: how often is resource performing correctly?</a:t>
            </a:r>
          </a:p>
          <a:p>
            <a:pPr>
              <a:spcBef>
                <a:spcPct val="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RAID</a:t>
            </a:r>
            <a:r>
              <a:rPr lang="en-US" altLang="ko-KR" dirty="0">
                <a:ea typeface="굴림" panose="020B0600000101010101" pitchFamily="34" charset="-127"/>
              </a:rPr>
              <a:t>: Redundant Arrays of Inexpensive Disks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RAID1: mirroring, RAID5: Parity block</a:t>
            </a:r>
          </a:p>
          <a:p>
            <a:r>
              <a:rPr lang="en-US" dirty="0"/>
              <a:t>Copy-on-write provides richer function (versions) with much simpler recovery</a:t>
            </a:r>
          </a:p>
          <a:p>
            <a:pPr lvl="1"/>
            <a:r>
              <a:rPr lang="en-US" dirty="0"/>
              <a:t>Little performance impact since sequential write to storage device is nearly free</a:t>
            </a:r>
          </a:p>
          <a:p>
            <a:pPr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of Log to improve Reliability</a:t>
            </a:r>
          </a:p>
          <a:p>
            <a:pPr lvl="1">
              <a:spcBef>
                <a:spcPct val="5000"/>
              </a:spcBef>
            </a:pPr>
            <a:r>
              <a:rPr lang="en-US" altLang="ko-KR" dirty="0" err="1">
                <a:ea typeface="굴림" panose="020B0600000101010101" pitchFamily="34" charset="-127"/>
              </a:rPr>
              <a:t>Journaled</a:t>
            </a:r>
            <a:r>
              <a:rPr lang="en-US" altLang="ko-KR" dirty="0">
                <a:ea typeface="굴림" panose="020B0600000101010101" pitchFamily="34" charset="-127"/>
              </a:rPr>
              <a:t> file systems such as ext3, NTFS</a:t>
            </a:r>
            <a:endParaRPr lang="en-US" dirty="0"/>
          </a:p>
          <a:p>
            <a:r>
              <a:rPr lang="en-US" dirty="0"/>
              <a:t>Transactions over a log provide a general solution</a:t>
            </a:r>
          </a:p>
          <a:p>
            <a:pPr lvl="1"/>
            <a:r>
              <a:rPr lang="en-US" dirty="0"/>
              <a:t>Commit sequence to durable log, then update the disk</a:t>
            </a:r>
          </a:p>
          <a:p>
            <a:pPr lvl="1"/>
            <a:r>
              <a:rPr lang="en-US" dirty="0"/>
              <a:t>Log takes precedence over disk</a:t>
            </a:r>
          </a:p>
          <a:p>
            <a:pPr lvl="1"/>
            <a:r>
              <a:rPr lang="en-US" dirty="0"/>
              <a:t>Replay committed transactions, discard partials</a:t>
            </a:r>
          </a:p>
        </p:txBody>
      </p:sp>
    </p:spTree>
    <p:extLst>
      <p:ext uri="{BB962C8B-B14F-4D97-AF65-F5344CB8AC3E}">
        <p14:creationId xmlns:p14="http://schemas.microsoft.com/office/powerpoint/2010/main" val="3984132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4061-9F36-4F45-A732-7FF44C9C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File Systems more </a:t>
            </a:r>
            <a:r>
              <a:rPr lang="en-US" i="1" dirty="0"/>
              <a:t>Durable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F6EC-E95C-4D30-9CCE-95B8EF2F4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91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872A-05CA-492C-9359-86AA5191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File Systems more Durable?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72A3F-85A5-4DCE-B58F-2AD42A0E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353800" cy="559572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Disk blocks contain Reed-Solomon error correcting codes (ECC) to deal with small defects in disk drive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allow recovery of data from small media defects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Make sure writes survive in short term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Either abandon delayed writes 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special, battery-backed RAM (called non-volatile RAM or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NVRAM</a:t>
            </a:r>
            <a:r>
              <a:rPr lang="en-US" altLang="ko-KR" dirty="0">
                <a:ea typeface="굴림" panose="020B0600000101010101" pitchFamily="34" charset="-127"/>
              </a:rPr>
              <a:t>) for dirty blocks in buffer cache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Make sure that data survives in long term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replicate</a:t>
            </a:r>
            <a:r>
              <a:rPr lang="en-US" altLang="ko-KR" dirty="0">
                <a:ea typeface="굴림" panose="020B0600000101010101" pitchFamily="34" charset="-127"/>
              </a:rPr>
              <a:t>!  More than one copy of data!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Important element: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independence of failure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Could put copies on one disk, but if disk head fails…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Could put copies on different disks, but if server fails…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Could put copies on different servers, but if building is struck by lightning….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Could put copies on servers in different continents…</a:t>
            </a:r>
          </a:p>
        </p:txBody>
      </p:sp>
    </p:spTree>
    <p:extLst>
      <p:ext uri="{BB962C8B-B14F-4D97-AF65-F5344CB8AC3E}">
        <p14:creationId xmlns:p14="http://schemas.microsoft.com/office/powerpoint/2010/main" val="3151087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RAID 1: Disk Mirroring/Shadowing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22526"/>
            <a:ext cx="11201400" cy="42830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Each disk is fully duplicated onto its “shadow”</a:t>
            </a:r>
          </a:p>
          <a:p>
            <a:pPr lvl="1"/>
            <a:r>
              <a:rPr lang="en-US" altLang="ko-KR" dirty="0"/>
              <a:t>For high I/O rate, high availability environments</a:t>
            </a:r>
          </a:p>
          <a:p>
            <a:pPr lvl="1"/>
            <a:r>
              <a:rPr lang="en-US" altLang="ko-KR" dirty="0"/>
              <a:t>Most expensive solution: 100% capacity overhead</a:t>
            </a:r>
          </a:p>
          <a:p>
            <a:r>
              <a:rPr lang="en-US" altLang="ko-KR" dirty="0"/>
              <a:t>Bandwidth sacrificed on write:</a:t>
            </a:r>
          </a:p>
          <a:p>
            <a:pPr lvl="1"/>
            <a:r>
              <a:rPr lang="en-US" altLang="ko-KR" dirty="0"/>
              <a:t>Logical write = two physical writes</a:t>
            </a:r>
          </a:p>
          <a:p>
            <a:pPr lvl="1"/>
            <a:r>
              <a:rPr lang="en-US" altLang="ko-KR" dirty="0"/>
              <a:t>Highest bandwidth when disk heads and rotation synchronized (challenging)</a:t>
            </a:r>
          </a:p>
          <a:p>
            <a:r>
              <a:rPr lang="en-US" altLang="ko-KR" dirty="0"/>
              <a:t>Reads may be optimized</a:t>
            </a:r>
          </a:p>
          <a:p>
            <a:pPr lvl="1"/>
            <a:r>
              <a:rPr lang="en-US" altLang="ko-KR" dirty="0"/>
              <a:t>Can have two independent reads to same data</a:t>
            </a:r>
          </a:p>
          <a:p>
            <a:r>
              <a:rPr lang="en-US" altLang="ko-KR" dirty="0"/>
              <a:t>Recovery: </a:t>
            </a:r>
          </a:p>
          <a:p>
            <a:pPr lvl="1"/>
            <a:r>
              <a:rPr lang="en-US" altLang="ko-KR" dirty="0"/>
              <a:t>Disk failure </a:t>
            </a:r>
            <a:r>
              <a:rPr lang="en-US" altLang="ko-KR" dirty="0">
                <a:sym typeface="Symbol" panose="05050102010706020507" pitchFamily="18" charset="2"/>
              </a:rPr>
              <a:t></a:t>
            </a:r>
            <a:r>
              <a:rPr lang="en-US" altLang="ko-KR" dirty="0"/>
              <a:t> replace disk and copy data to new disk</a:t>
            </a:r>
          </a:p>
          <a:p>
            <a:pPr lvl="1"/>
            <a:r>
              <a:rPr lang="en-US" altLang="ko-KR" dirty="0"/>
              <a:t>Hot Spare: idle disk attached to system for immediate replacement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609600" y="762000"/>
            <a:ext cx="7658100" cy="1584326"/>
            <a:chOff x="532" y="444"/>
            <a:chExt cx="4824" cy="998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3700" y="444"/>
              <a:ext cx="1656" cy="9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532" y="444"/>
              <a:ext cx="1656" cy="9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2540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2812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3076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 flipH="1" flipV="1">
              <a:off x="2208" y="1200"/>
              <a:ext cx="43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2568" y="1056"/>
              <a:ext cx="734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recovery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group</a:t>
              </a:r>
            </a:p>
          </p:txBody>
        </p:sp>
        <p:sp>
          <p:nvSpPr>
            <p:cNvPr id="18444" name="AutoShape 12"/>
            <p:cNvSpPr>
              <a:spLocks noChangeArrowheads="1"/>
            </p:cNvSpPr>
            <p:nvPr/>
          </p:nvSpPr>
          <p:spPr bwMode="auto">
            <a:xfrm>
              <a:off x="1488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5" name="AutoShape 13"/>
            <p:cNvSpPr>
              <a:spLocks noChangeArrowheads="1"/>
            </p:cNvSpPr>
            <p:nvPr/>
          </p:nvSpPr>
          <p:spPr bwMode="auto">
            <a:xfrm>
              <a:off x="720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53FB2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6" name="AutoShape 14"/>
            <p:cNvSpPr>
              <a:spLocks noChangeArrowheads="1"/>
            </p:cNvSpPr>
            <p:nvPr/>
          </p:nvSpPr>
          <p:spPr bwMode="auto">
            <a:xfrm>
              <a:off x="4656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7" name="AutoShape 15"/>
            <p:cNvSpPr>
              <a:spLocks noChangeArrowheads="1"/>
            </p:cNvSpPr>
            <p:nvPr/>
          </p:nvSpPr>
          <p:spPr bwMode="auto">
            <a:xfrm>
              <a:off x="3888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53FB2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3BBCB2-C337-4FB1-3EB1-3C8B09BF415A}"/>
              </a:ext>
            </a:extLst>
          </p:cNvPr>
          <p:cNvSpPr txBox="1"/>
          <p:nvPr/>
        </p:nvSpPr>
        <p:spPr>
          <a:xfrm>
            <a:off x="8382000" y="990600"/>
            <a:ext cx="3642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Redundant Array of Inexpensive Disks</a:t>
            </a:r>
          </a:p>
          <a:p>
            <a:pPr algn="ctr"/>
            <a:r>
              <a:rPr lang="en-US" dirty="0">
                <a:latin typeface="Gill Sans Light"/>
              </a:rPr>
              <a:t>(developed here at Berkeley!)</a:t>
            </a:r>
          </a:p>
        </p:txBody>
      </p:sp>
    </p:spTree>
    <p:extLst>
      <p:ext uri="{BB962C8B-B14F-4D97-AF65-F5344CB8AC3E}">
        <p14:creationId xmlns:p14="http://schemas.microsoft.com/office/powerpoint/2010/main" val="244425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787400"/>
            <a:ext cx="10287000" cy="607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Data stripped across multiple disks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Successive blocks stored on successive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(non-parity) disks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Increased bandwidth over single disk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Parity block (in green) constructed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by XORing data blocks in stripe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P0=D0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D1D2D3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destroy any one disk and still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reconstruct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Suppose Disk 3 fails, then can reconstruct: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D2=D0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D1D3P0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Can spread information widely across internet for durability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RAID algorithms work over geographic scale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RAID 5+: High I/O Rate Parity</a:t>
            </a:r>
          </a:p>
        </p:txBody>
      </p:sp>
      <p:grpSp>
        <p:nvGrpSpPr>
          <p:cNvPr id="953348" name="Group 4"/>
          <p:cNvGrpSpPr>
            <a:grpSpLocks/>
          </p:cNvGrpSpPr>
          <p:nvPr/>
        </p:nvGrpSpPr>
        <p:grpSpPr bwMode="auto">
          <a:xfrm>
            <a:off x="10864849" y="1679574"/>
            <a:ext cx="1273176" cy="2289175"/>
            <a:chOff x="5127" y="710"/>
            <a:chExt cx="802" cy="1442"/>
          </a:xfrm>
        </p:grpSpPr>
        <p:sp>
          <p:nvSpPr>
            <p:cNvPr id="19502" name="Rectangle 5"/>
            <p:cNvSpPr>
              <a:spLocks noChangeArrowheads="1"/>
            </p:cNvSpPr>
            <p:nvPr/>
          </p:nvSpPr>
          <p:spPr bwMode="auto">
            <a:xfrm>
              <a:off x="5127" y="710"/>
              <a:ext cx="802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Increasing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Logical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Disk 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  <p:sp>
          <p:nvSpPr>
            <p:cNvPr id="19503" name="Line 6"/>
            <p:cNvSpPr>
              <a:spLocks noChangeShapeType="1"/>
            </p:cNvSpPr>
            <p:nvPr/>
          </p:nvSpPr>
          <p:spPr bwMode="auto">
            <a:xfrm>
              <a:off x="5568" y="1408"/>
              <a:ext cx="0" cy="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53351" name="Group 7"/>
          <p:cNvGrpSpPr>
            <a:grpSpLocks/>
          </p:cNvGrpSpPr>
          <p:nvPr/>
        </p:nvGrpSpPr>
        <p:grpSpPr bwMode="auto">
          <a:xfrm>
            <a:off x="6561136" y="609600"/>
            <a:ext cx="5707064" cy="1020763"/>
            <a:chOff x="2533" y="416"/>
            <a:chExt cx="3595" cy="643"/>
          </a:xfrm>
        </p:grpSpPr>
        <p:sp>
          <p:nvSpPr>
            <p:cNvPr id="19499" name="Rectangle 8"/>
            <p:cNvSpPr>
              <a:spLocks noChangeArrowheads="1"/>
            </p:cNvSpPr>
            <p:nvPr/>
          </p:nvSpPr>
          <p:spPr bwMode="auto">
            <a:xfrm>
              <a:off x="2533" y="640"/>
              <a:ext cx="2465" cy="419"/>
            </a:xfrm>
            <a:prstGeom prst="rect">
              <a:avLst/>
            </a:prstGeom>
            <a:noFill/>
            <a:ln w="25400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500" name="Line 9"/>
            <p:cNvSpPr>
              <a:spLocks noChangeShapeType="1"/>
            </p:cNvSpPr>
            <p:nvPr/>
          </p:nvSpPr>
          <p:spPr bwMode="auto">
            <a:xfrm flipV="1">
              <a:off x="4992" y="52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501" name="Rectangle 10"/>
            <p:cNvSpPr>
              <a:spLocks noChangeArrowheads="1"/>
            </p:cNvSpPr>
            <p:nvPr/>
          </p:nvSpPr>
          <p:spPr bwMode="auto">
            <a:xfrm>
              <a:off x="5218" y="416"/>
              <a:ext cx="91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Stripe Unit</a:t>
              </a:r>
            </a:p>
          </p:txBody>
        </p:sp>
      </p:grpSp>
      <p:grpSp>
        <p:nvGrpSpPr>
          <p:cNvPr id="953355" name="Group 11"/>
          <p:cNvGrpSpPr>
            <a:grpSpLocks/>
          </p:cNvGrpSpPr>
          <p:nvPr/>
        </p:nvGrpSpPr>
        <p:grpSpPr bwMode="auto">
          <a:xfrm>
            <a:off x="6496047" y="901699"/>
            <a:ext cx="4127500" cy="4591050"/>
            <a:chOff x="2492" y="600"/>
            <a:chExt cx="2600" cy="2892"/>
          </a:xfrm>
        </p:grpSpPr>
        <p:sp>
          <p:nvSpPr>
            <p:cNvPr id="19463" name="Rectangle 12"/>
            <p:cNvSpPr>
              <a:spLocks noChangeArrowheads="1"/>
            </p:cNvSpPr>
            <p:nvPr/>
          </p:nvSpPr>
          <p:spPr bwMode="auto">
            <a:xfrm>
              <a:off x="2492" y="600"/>
              <a:ext cx="2600" cy="28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464" name="Rectangle 13"/>
            <p:cNvSpPr>
              <a:spLocks noChangeArrowheads="1"/>
            </p:cNvSpPr>
            <p:nvPr/>
          </p:nvSpPr>
          <p:spPr bwMode="auto">
            <a:xfrm>
              <a:off x="2578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D0</a:t>
              </a:r>
            </a:p>
          </p:txBody>
        </p:sp>
        <p:sp>
          <p:nvSpPr>
            <p:cNvPr id="19465" name="Rectangle 14"/>
            <p:cNvSpPr>
              <a:spLocks noChangeArrowheads="1"/>
            </p:cNvSpPr>
            <p:nvPr/>
          </p:nvSpPr>
          <p:spPr bwMode="auto">
            <a:xfrm>
              <a:off x="3071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</a:t>
              </a:r>
            </a:p>
          </p:txBody>
        </p:sp>
        <p:sp>
          <p:nvSpPr>
            <p:cNvPr id="19466" name="Rectangle 15"/>
            <p:cNvSpPr>
              <a:spLocks noChangeArrowheads="1"/>
            </p:cNvSpPr>
            <p:nvPr/>
          </p:nvSpPr>
          <p:spPr bwMode="auto">
            <a:xfrm>
              <a:off x="3578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</a:t>
              </a:r>
            </a:p>
          </p:txBody>
        </p:sp>
        <p:sp>
          <p:nvSpPr>
            <p:cNvPr id="19467" name="Rectangle 16"/>
            <p:cNvSpPr>
              <a:spLocks noChangeArrowheads="1"/>
            </p:cNvSpPr>
            <p:nvPr/>
          </p:nvSpPr>
          <p:spPr bwMode="auto">
            <a:xfrm>
              <a:off x="4099" y="691"/>
              <a:ext cx="322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D3</a:t>
              </a:r>
            </a:p>
          </p:txBody>
        </p:sp>
        <p:sp>
          <p:nvSpPr>
            <p:cNvPr id="19468" name="Rectangle 17" descr="10%"/>
            <p:cNvSpPr>
              <a:spLocks noChangeArrowheads="1"/>
            </p:cNvSpPr>
            <p:nvPr/>
          </p:nvSpPr>
          <p:spPr bwMode="auto">
            <a:xfrm>
              <a:off x="4635" y="705"/>
              <a:ext cx="321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P0</a:t>
              </a:r>
            </a:p>
          </p:txBody>
        </p:sp>
        <p:sp>
          <p:nvSpPr>
            <p:cNvPr id="19469" name="Rectangle 18"/>
            <p:cNvSpPr>
              <a:spLocks noChangeArrowheads="1"/>
            </p:cNvSpPr>
            <p:nvPr/>
          </p:nvSpPr>
          <p:spPr bwMode="auto">
            <a:xfrm>
              <a:off x="2578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D4</a:t>
              </a:r>
            </a:p>
          </p:txBody>
        </p:sp>
        <p:sp>
          <p:nvSpPr>
            <p:cNvPr id="19470" name="Rectangle 19"/>
            <p:cNvSpPr>
              <a:spLocks noChangeArrowheads="1"/>
            </p:cNvSpPr>
            <p:nvPr/>
          </p:nvSpPr>
          <p:spPr bwMode="auto">
            <a:xfrm>
              <a:off x="3071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D5</a:t>
              </a:r>
            </a:p>
          </p:txBody>
        </p:sp>
        <p:sp>
          <p:nvSpPr>
            <p:cNvPr id="19471" name="Rectangle 20"/>
            <p:cNvSpPr>
              <a:spLocks noChangeArrowheads="1"/>
            </p:cNvSpPr>
            <p:nvPr/>
          </p:nvSpPr>
          <p:spPr bwMode="auto">
            <a:xfrm>
              <a:off x="3578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D6</a:t>
              </a:r>
            </a:p>
          </p:txBody>
        </p:sp>
        <p:sp>
          <p:nvSpPr>
            <p:cNvPr id="19472" name="Rectangle 21" descr="10%"/>
            <p:cNvSpPr>
              <a:spLocks noChangeArrowheads="1"/>
            </p:cNvSpPr>
            <p:nvPr/>
          </p:nvSpPr>
          <p:spPr bwMode="auto">
            <a:xfrm>
              <a:off x="4099" y="1103"/>
              <a:ext cx="322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P1</a:t>
              </a:r>
            </a:p>
          </p:txBody>
        </p:sp>
        <p:sp>
          <p:nvSpPr>
            <p:cNvPr id="19473" name="Rectangle 22"/>
            <p:cNvSpPr>
              <a:spLocks noChangeArrowheads="1"/>
            </p:cNvSpPr>
            <p:nvPr/>
          </p:nvSpPr>
          <p:spPr bwMode="auto">
            <a:xfrm>
              <a:off x="4635" y="1117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D7</a:t>
              </a:r>
            </a:p>
          </p:txBody>
        </p:sp>
        <p:sp>
          <p:nvSpPr>
            <p:cNvPr id="19474" name="Rectangle 23"/>
            <p:cNvSpPr>
              <a:spLocks noChangeArrowheads="1"/>
            </p:cNvSpPr>
            <p:nvPr/>
          </p:nvSpPr>
          <p:spPr bwMode="auto">
            <a:xfrm>
              <a:off x="2578" y="1501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D8</a:t>
              </a:r>
            </a:p>
          </p:txBody>
        </p:sp>
        <p:sp>
          <p:nvSpPr>
            <p:cNvPr id="19475" name="Rectangle 24"/>
            <p:cNvSpPr>
              <a:spLocks noChangeArrowheads="1"/>
            </p:cNvSpPr>
            <p:nvPr/>
          </p:nvSpPr>
          <p:spPr bwMode="auto">
            <a:xfrm>
              <a:off x="3071" y="1501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D9</a:t>
              </a:r>
            </a:p>
          </p:txBody>
        </p:sp>
        <p:sp>
          <p:nvSpPr>
            <p:cNvPr id="19476" name="Rectangle 25" descr="10%"/>
            <p:cNvSpPr>
              <a:spLocks noChangeArrowheads="1"/>
            </p:cNvSpPr>
            <p:nvPr/>
          </p:nvSpPr>
          <p:spPr bwMode="auto">
            <a:xfrm>
              <a:off x="3578" y="1501"/>
              <a:ext cx="321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P2</a:t>
              </a:r>
            </a:p>
          </p:txBody>
        </p:sp>
        <p:sp>
          <p:nvSpPr>
            <p:cNvPr id="19477" name="Rectangle 26"/>
            <p:cNvSpPr>
              <a:spLocks noChangeArrowheads="1"/>
            </p:cNvSpPr>
            <p:nvPr/>
          </p:nvSpPr>
          <p:spPr bwMode="auto">
            <a:xfrm>
              <a:off x="4099" y="1508"/>
              <a:ext cx="322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D10</a:t>
              </a:r>
            </a:p>
          </p:txBody>
        </p:sp>
        <p:sp>
          <p:nvSpPr>
            <p:cNvPr id="19478" name="Rectangle 27"/>
            <p:cNvSpPr>
              <a:spLocks noChangeArrowheads="1"/>
            </p:cNvSpPr>
            <p:nvPr/>
          </p:nvSpPr>
          <p:spPr bwMode="auto">
            <a:xfrm>
              <a:off x="4635" y="1522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D11</a:t>
              </a:r>
            </a:p>
          </p:txBody>
        </p:sp>
        <p:sp>
          <p:nvSpPr>
            <p:cNvPr id="19479" name="Rectangle 28"/>
            <p:cNvSpPr>
              <a:spLocks noChangeArrowheads="1"/>
            </p:cNvSpPr>
            <p:nvPr/>
          </p:nvSpPr>
          <p:spPr bwMode="auto">
            <a:xfrm>
              <a:off x="2578" y="1913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D12</a:t>
              </a:r>
            </a:p>
          </p:txBody>
        </p:sp>
        <p:sp>
          <p:nvSpPr>
            <p:cNvPr id="19480" name="Rectangle 29" descr="10%"/>
            <p:cNvSpPr>
              <a:spLocks noChangeArrowheads="1"/>
            </p:cNvSpPr>
            <p:nvPr/>
          </p:nvSpPr>
          <p:spPr bwMode="auto">
            <a:xfrm>
              <a:off x="3071" y="1913"/>
              <a:ext cx="321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P3</a:t>
              </a:r>
            </a:p>
          </p:txBody>
        </p:sp>
        <p:sp>
          <p:nvSpPr>
            <p:cNvPr id="19481" name="Rectangle 30"/>
            <p:cNvSpPr>
              <a:spLocks noChangeArrowheads="1"/>
            </p:cNvSpPr>
            <p:nvPr/>
          </p:nvSpPr>
          <p:spPr bwMode="auto">
            <a:xfrm>
              <a:off x="3578" y="1913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D13</a:t>
              </a:r>
            </a:p>
          </p:txBody>
        </p:sp>
        <p:sp>
          <p:nvSpPr>
            <p:cNvPr id="19482" name="Rectangle 31"/>
            <p:cNvSpPr>
              <a:spLocks noChangeArrowheads="1"/>
            </p:cNvSpPr>
            <p:nvPr/>
          </p:nvSpPr>
          <p:spPr bwMode="auto">
            <a:xfrm>
              <a:off x="4099" y="1920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D14</a:t>
              </a:r>
            </a:p>
          </p:txBody>
        </p:sp>
        <p:sp>
          <p:nvSpPr>
            <p:cNvPr id="19483" name="Rectangle 32"/>
            <p:cNvSpPr>
              <a:spLocks noChangeArrowheads="1"/>
            </p:cNvSpPr>
            <p:nvPr/>
          </p:nvSpPr>
          <p:spPr bwMode="auto">
            <a:xfrm>
              <a:off x="4635" y="1934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D15</a:t>
              </a:r>
            </a:p>
          </p:txBody>
        </p:sp>
        <p:sp>
          <p:nvSpPr>
            <p:cNvPr id="19484" name="Rectangle 33" descr="10%"/>
            <p:cNvSpPr>
              <a:spLocks noChangeArrowheads="1"/>
            </p:cNvSpPr>
            <p:nvPr/>
          </p:nvSpPr>
          <p:spPr bwMode="auto">
            <a:xfrm>
              <a:off x="2578" y="2339"/>
              <a:ext cx="321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P4</a:t>
              </a:r>
            </a:p>
          </p:txBody>
        </p:sp>
        <p:sp>
          <p:nvSpPr>
            <p:cNvPr id="19485" name="Rectangle 34"/>
            <p:cNvSpPr>
              <a:spLocks noChangeArrowheads="1"/>
            </p:cNvSpPr>
            <p:nvPr/>
          </p:nvSpPr>
          <p:spPr bwMode="auto">
            <a:xfrm>
              <a:off x="3071" y="2339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D16</a:t>
              </a:r>
            </a:p>
          </p:txBody>
        </p:sp>
        <p:sp>
          <p:nvSpPr>
            <p:cNvPr id="19486" name="Rectangle 35"/>
            <p:cNvSpPr>
              <a:spLocks noChangeArrowheads="1"/>
            </p:cNvSpPr>
            <p:nvPr/>
          </p:nvSpPr>
          <p:spPr bwMode="auto">
            <a:xfrm>
              <a:off x="3578" y="2339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D17</a:t>
              </a:r>
            </a:p>
          </p:txBody>
        </p:sp>
        <p:sp>
          <p:nvSpPr>
            <p:cNvPr id="19487" name="Rectangle 36"/>
            <p:cNvSpPr>
              <a:spLocks noChangeArrowheads="1"/>
            </p:cNvSpPr>
            <p:nvPr/>
          </p:nvSpPr>
          <p:spPr bwMode="auto">
            <a:xfrm>
              <a:off x="4099" y="2346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D18</a:t>
              </a:r>
            </a:p>
          </p:txBody>
        </p:sp>
        <p:sp>
          <p:nvSpPr>
            <p:cNvPr id="19488" name="Rectangle 37"/>
            <p:cNvSpPr>
              <a:spLocks noChangeArrowheads="1"/>
            </p:cNvSpPr>
            <p:nvPr/>
          </p:nvSpPr>
          <p:spPr bwMode="auto">
            <a:xfrm>
              <a:off x="4635" y="2360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D19</a:t>
              </a:r>
            </a:p>
          </p:txBody>
        </p:sp>
        <p:sp>
          <p:nvSpPr>
            <p:cNvPr id="19489" name="Rectangle 38"/>
            <p:cNvSpPr>
              <a:spLocks noChangeArrowheads="1"/>
            </p:cNvSpPr>
            <p:nvPr/>
          </p:nvSpPr>
          <p:spPr bwMode="auto">
            <a:xfrm>
              <a:off x="2585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D20</a:t>
              </a:r>
            </a:p>
          </p:txBody>
        </p:sp>
        <p:sp>
          <p:nvSpPr>
            <p:cNvPr id="19490" name="Rectangle 39"/>
            <p:cNvSpPr>
              <a:spLocks noChangeArrowheads="1"/>
            </p:cNvSpPr>
            <p:nvPr/>
          </p:nvSpPr>
          <p:spPr bwMode="auto">
            <a:xfrm>
              <a:off x="3078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D21</a:t>
              </a:r>
            </a:p>
          </p:txBody>
        </p:sp>
        <p:sp>
          <p:nvSpPr>
            <p:cNvPr id="19491" name="Rectangle 40"/>
            <p:cNvSpPr>
              <a:spLocks noChangeArrowheads="1"/>
            </p:cNvSpPr>
            <p:nvPr/>
          </p:nvSpPr>
          <p:spPr bwMode="auto">
            <a:xfrm>
              <a:off x="3585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D22</a:t>
              </a:r>
            </a:p>
          </p:txBody>
        </p:sp>
        <p:sp>
          <p:nvSpPr>
            <p:cNvPr id="19492" name="Rectangle 41"/>
            <p:cNvSpPr>
              <a:spLocks noChangeArrowheads="1"/>
            </p:cNvSpPr>
            <p:nvPr/>
          </p:nvSpPr>
          <p:spPr bwMode="auto">
            <a:xfrm>
              <a:off x="4106" y="2779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D23</a:t>
              </a:r>
            </a:p>
          </p:txBody>
        </p:sp>
        <p:sp>
          <p:nvSpPr>
            <p:cNvPr id="19493" name="Rectangle 42" descr="10%"/>
            <p:cNvSpPr>
              <a:spLocks noChangeArrowheads="1"/>
            </p:cNvSpPr>
            <p:nvPr/>
          </p:nvSpPr>
          <p:spPr bwMode="auto">
            <a:xfrm>
              <a:off x="4642" y="2793"/>
              <a:ext cx="322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P5</a:t>
              </a:r>
            </a:p>
          </p:txBody>
        </p:sp>
        <p:sp>
          <p:nvSpPr>
            <p:cNvPr id="19494" name="Text Box 43"/>
            <p:cNvSpPr txBox="1">
              <a:spLocks noChangeArrowheads="1"/>
            </p:cNvSpPr>
            <p:nvPr/>
          </p:nvSpPr>
          <p:spPr bwMode="auto">
            <a:xfrm>
              <a:off x="2517" y="3216"/>
              <a:ext cx="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1</a:t>
              </a:r>
            </a:p>
          </p:txBody>
        </p:sp>
        <p:sp>
          <p:nvSpPr>
            <p:cNvPr id="19495" name="Text Box 44"/>
            <p:cNvSpPr txBox="1">
              <a:spLocks noChangeArrowheads="1"/>
            </p:cNvSpPr>
            <p:nvPr/>
          </p:nvSpPr>
          <p:spPr bwMode="auto">
            <a:xfrm>
              <a:off x="2997" y="3216"/>
              <a:ext cx="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2</a:t>
              </a:r>
            </a:p>
          </p:txBody>
        </p:sp>
        <p:sp>
          <p:nvSpPr>
            <p:cNvPr id="19496" name="Text Box 45"/>
            <p:cNvSpPr txBox="1">
              <a:spLocks noChangeArrowheads="1"/>
            </p:cNvSpPr>
            <p:nvPr/>
          </p:nvSpPr>
          <p:spPr bwMode="auto">
            <a:xfrm>
              <a:off x="3504" y="3216"/>
              <a:ext cx="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3</a:t>
              </a:r>
            </a:p>
          </p:txBody>
        </p:sp>
        <p:sp>
          <p:nvSpPr>
            <p:cNvPr id="19497" name="Text Box 46"/>
            <p:cNvSpPr txBox="1">
              <a:spLocks noChangeArrowheads="1"/>
            </p:cNvSpPr>
            <p:nvPr/>
          </p:nvSpPr>
          <p:spPr bwMode="auto">
            <a:xfrm>
              <a:off x="4005" y="3216"/>
              <a:ext cx="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4</a:t>
              </a:r>
            </a:p>
          </p:txBody>
        </p:sp>
        <p:sp>
          <p:nvSpPr>
            <p:cNvPr id="19498" name="Text Box 47"/>
            <p:cNvSpPr txBox="1">
              <a:spLocks noChangeArrowheads="1"/>
            </p:cNvSpPr>
            <p:nvPr/>
          </p:nvSpPr>
          <p:spPr bwMode="auto">
            <a:xfrm>
              <a:off x="4533" y="3216"/>
              <a:ext cx="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5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150222" y="863599"/>
            <a:ext cx="646113" cy="4270248"/>
            <a:chOff x="5610224" y="914400"/>
            <a:chExt cx="646113" cy="4270248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5610224" y="914400"/>
              <a:ext cx="638176" cy="426720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V="1">
              <a:off x="5618161" y="914400"/>
              <a:ext cx="638176" cy="4270248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3552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95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5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5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6D40-125B-4B0E-AFA2-B81E3076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6 and other Erasure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C6396-D54A-4350-A49C-3E1C9398B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11582400" cy="57149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ym typeface="Symbol" pitchFamily="18" charset="2"/>
                  </a:rPr>
                  <a:t>In general: RAIDX is an “erasure code”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Must have ability to know which disks are bad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Treat missing disk as an “Erasure”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Today, disks so big that: RAID 5 not sufficient!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Time to repair disk </a:t>
                </a:r>
                <a:r>
                  <a:rPr lang="en-US" dirty="0" err="1">
                    <a:sym typeface="Symbol" pitchFamily="18" charset="2"/>
                  </a:rPr>
                  <a:t>sooooo</a:t>
                </a:r>
                <a:r>
                  <a:rPr lang="en-US" dirty="0">
                    <a:sym typeface="Symbol" pitchFamily="18" charset="2"/>
                  </a:rPr>
                  <a:t> long, another disk might fail in process!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“RAID 6” – allow 2 disks in replication stripe to fail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Requires more complex erasure code, such as </a:t>
                </a:r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EVENODD</a:t>
                </a:r>
                <a:r>
                  <a:rPr lang="en-US" dirty="0">
                    <a:sym typeface="Symbol" pitchFamily="18" charset="2"/>
                  </a:rPr>
                  <a:t> code (see readings)</a:t>
                </a:r>
                <a:endParaRPr lang="en-US" dirty="0">
                  <a:solidFill>
                    <a:srgbClr val="FF0000"/>
                  </a:solidFill>
                  <a:sym typeface="Symbol" pitchFamily="18" charset="2"/>
                </a:endParaRPr>
              </a:p>
              <a:p>
                <a:r>
                  <a:rPr lang="en-US" dirty="0">
                    <a:sym typeface="Symbol" pitchFamily="18" charset="2"/>
                  </a:rPr>
                  <a:t>More general option for general erasure code: </a:t>
                </a:r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Reed-Solomon codes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Based on polynomials in GF(2</a:t>
                </a:r>
                <a:r>
                  <a:rPr lang="en-US" baseline="30000" dirty="0">
                    <a:sym typeface="Symbol" pitchFamily="18" charset="2"/>
                  </a:rPr>
                  <a:t>k</a:t>
                </a:r>
                <a:r>
                  <a:rPr lang="en-US" dirty="0">
                    <a:sym typeface="Symbol" pitchFamily="18" charset="2"/>
                  </a:rPr>
                  <a:t>) (I.e. k-bit symbols)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data points define a degree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polynomial; encoding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points on the polynomial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points can be used to recover the polynomial;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failures tolerated</a:t>
                </a:r>
              </a:p>
              <a:p>
                <a:r>
                  <a:rPr lang="en-US" dirty="0">
                    <a:sym typeface="Symbol" pitchFamily="18" charset="2"/>
                  </a:rPr>
                  <a:t>Erasure codes not just for disk arrays. For example, geographic replication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E.g., split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=4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chunks,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=16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fragments and distribute across the Internet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Any 4 fragments can be used to recover the original data --- very durable!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C6396-D54A-4350-A49C-3E1C9398B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11582400" cy="5714999"/>
              </a:xfrm>
              <a:blipFill>
                <a:blip r:embed="rId2"/>
                <a:stretch>
                  <a:fillRect l="-737" t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145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38200"/>
            <a:ext cx="6096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4800600"/>
            <a:ext cx="10134600" cy="1752600"/>
          </a:xfrm>
        </p:spPr>
        <p:txBody>
          <a:bodyPr>
            <a:normAutofit/>
          </a:bodyPr>
          <a:lstStyle/>
          <a:p>
            <a:r>
              <a:rPr lang="en-US" dirty="0"/>
              <a:t>Exploit law of large numbers for durability!</a:t>
            </a:r>
          </a:p>
          <a:p>
            <a:r>
              <a:rPr lang="en-US" dirty="0"/>
              <a:t>6 month repair, FBLPY with 4x increase in total size of data:</a:t>
            </a:r>
          </a:p>
          <a:p>
            <a:pPr lvl="1"/>
            <a:r>
              <a:rPr lang="en-US" dirty="0"/>
              <a:t>Replication (4 copies): 0.03</a:t>
            </a:r>
          </a:p>
          <a:p>
            <a:pPr lvl="1"/>
            <a:r>
              <a:rPr lang="en-US" dirty="0"/>
              <a:t>Fragmentation (16 of 64 fragments needed): 10</a:t>
            </a:r>
            <a:r>
              <a:rPr lang="en-US" baseline="30000" dirty="0"/>
              <a:t>-35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4953000" y="2590800"/>
            <a:ext cx="3312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Fraction Blocks Lost </a:t>
            </a:r>
          </a:p>
          <a:p>
            <a:r>
              <a:rPr lang="en-US" sz="2400" dirty="0"/>
              <a:t>Per Year (FBLPY)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11125200" cy="533400"/>
          </a:xfrm>
        </p:spPr>
        <p:txBody>
          <a:bodyPr/>
          <a:lstStyle/>
          <a:p>
            <a:r>
              <a:rPr lang="en-US" dirty="0"/>
              <a:t>Use of Erasure Coding for High Durability/overhead ratio!</a:t>
            </a:r>
          </a:p>
        </p:txBody>
      </p:sp>
    </p:spTree>
    <p:extLst>
      <p:ext uri="{BB962C8B-B14F-4D97-AF65-F5344CB8AC3E}">
        <p14:creationId xmlns:p14="http://schemas.microsoft.com/office/powerpoint/2010/main" val="1773585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102072</TotalTime>
  <Pages>60</Pages>
  <Words>2906</Words>
  <Application>Microsoft Office PowerPoint</Application>
  <PresentationFormat>Widescreen</PresentationFormat>
  <Paragraphs>466</Paragraphs>
  <Slides>36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1" baseType="lpstr">
      <vt:lpstr>Gill Sans</vt:lpstr>
      <vt:lpstr>Gill Sans Light</vt:lpstr>
      <vt:lpstr>굴림</vt:lpstr>
      <vt:lpstr>MS PGothic</vt:lpstr>
      <vt:lpstr>MS PGothic</vt:lpstr>
      <vt:lpstr>Aptos</vt:lpstr>
      <vt:lpstr>Aptos Display</vt:lpstr>
      <vt:lpstr>Arial</vt:lpstr>
      <vt:lpstr>Cambria Math</vt:lpstr>
      <vt:lpstr>Comic Sans MS</vt:lpstr>
      <vt:lpstr>Consolas</vt:lpstr>
      <vt:lpstr>Symbol</vt:lpstr>
      <vt:lpstr>Times New Roman</vt:lpstr>
      <vt:lpstr>Office</vt:lpstr>
      <vt:lpstr>Custom Design</vt:lpstr>
      <vt:lpstr>CSC 112: Computer Operating Systems Lecture 22  Reliability, Transactions, End-to-End Arguments, Distributed Decision Making</vt:lpstr>
      <vt:lpstr>Recall: File System Buffer Cache</vt:lpstr>
      <vt:lpstr>Important “ilities”</vt:lpstr>
      <vt:lpstr>How to make File Systems more Durable?</vt:lpstr>
      <vt:lpstr>How to Make File Systems more Durable?</vt:lpstr>
      <vt:lpstr>RAID 1: Disk Mirroring/Shadowing</vt:lpstr>
      <vt:lpstr>RAID 5+: High I/O Rate Parity</vt:lpstr>
      <vt:lpstr>RAID 6 and other Erasure Codes</vt:lpstr>
      <vt:lpstr>Use of Erasure Coding for High Durability/overhead ratio!</vt:lpstr>
      <vt:lpstr>Higher Durability through Geographic Replication</vt:lpstr>
      <vt:lpstr>How to make File Systems more Reliable?</vt:lpstr>
      <vt:lpstr>File System Reliability: (Difference from Block-level reliability)</vt:lpstr>
      <vt:lpstr>Storage Reliability Problem</vt:lpstr>
      <vt:lpstr>Threats to Reliability</vt:lpstr>
      <vt:lpstr>Two Reliability Approaches</vt:lpstr>
      <vt:lpstr>Reliability Approach #1: Careful Ordering</vt:lpstr>
      <vt:lpstr>Berkeley FFS: Create a File</vt:lpstr>
      <vt:lpstr>Reliability Approach #2: Copy on Write File Layout</vt:lpstr>
      <vt:lpstr>COW with Smaller-Radix Blocks</vt:lpstr>
      <vt:lpstr>Example: ZFS and OpenZFS</vt:lpstr>
      <vt:lpstr>Recall: CS 162 Collaboration Policy</vt:lpstr>
      <vt:lpstr>More General Reliability Solutions</vt:lpstr>
      <vt:lpstr>Transactions</vt:lpstr>
      <vt:lpstr>Key Concept: Transaction</vt:lpstr>
      <vt:lpstr>Typical Structure</vt:lpstr>
      <vt:lpstr>“Classic” Example: Transaction</vt:lpstr>
      <vt:lpstr>Concept of a log</vt:lpstr>
      <vt:lpstr>Transactional File Systems</vt:lpstr>
      <vt:lpstr>Journaling File Systems</vt:lpstr>
      <vt:lpstr>Creating a File (No Journaling Yet)</vt:lpstr>
      <vt:lpstr>Creating a File (With Journaling)</vt:lpstr>
      <vt:lpstr>After Commit, Eventually Replay Transaction</vt:lpstr>
      <vt:lpstr>Crash Recovery: Discard Partial Transactions</vt:lpstr>
      <vt:lpstr>Crash Recovery: Keep Complete Transactions</vt:lpstr>
      <vt:lpstr>Journaling Summary</vt:lpstr>
      <vt:lpstr>Summary 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1147</cp:revision>
  <cp:lastPrinted>2020-11-17T01:14:20Z</cp:lastPrinted>
  <dcterms:created xsi:type="dcterms:W3CDTF">1995-08-12T11:37:26Z</dcterms:created>
  <dcterms:modified xsi:type="dcterms:W3CDTF">2025-01-27T13:07:42Z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