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7"/>
  </p:notesMasterIdLst>
  <p:handoutMasterIdLst>
    <p:handoutMasterId r:id="rId58"/>
  </p:handoutMasterIdLst>
  <p:sldIdLst>
    <p:sldId id="256" r:id="rId2"/>
    <p:sldId id="2108" r:id="rId3"/>
    <p:sldId id="2112" r:id="rId4"/>
    <p:sldId id="2130" r:id="rId5"/>
    <p:sldId id="2131" r:id="rId6"/>
    <p:sldId id="2132" r:id="rId7"/>
    <p:sldId id="2140" r:id="rId8"/>
    <p:sldId id="2141" r:id="rId9"/>
    <p:sldId id="2142" r:id="rId10"/>
    <p:sldId id="2143" r:id="rId11"/>
    <p:sldId id="2309" r:id="rId12"/>
    <p:sldId id="2145" r:id="rId13"/>
    <p:sldId id="2146" r:id="rId14"/>
    <p:sldId id="2147" r:id="rId15"/>
    <p:sldId id="2148" r:id="rId16"/>
    <p:sldId id="2149" r:id="rId17"/>
    <p:sldId id="2150" r:id="rId18"/>
    <p:sldId id="2151" r:id="rId19"/>
    <p:sldId id="2152" r:id="rId20"/>
    <p:sldId id="2153" r:id="rId21"/>
    <p:sldId id="2154" r:id="rId22"/>
    <p:sldId id="2155" r:id="rId23"/>
    <p:sldId id="2156" r:id="rId24"/>
    <p:sldId id="2157" r:id="rId25"/>
    <p:sldId id="2158" r:id="rId26"/>
    <p:sldId id="2159" r:id="rId27"/>
    <p:sldId id="2160" r:id="rId28"/>
    <p:sldId id="2161" r:id="rId29"/>
    <p:sldId id="2162" r:id="rId30"/>
    <p:sldId id="2163" r:id="rId31"/>
    <p:sldId id="2306" r:id="rId32"/>
    <p:sldId id="2164" r:id="rId33"/>
    <p:sldId id="2231" r:id="rId34"/>
    <p:sldId id="2232" r:id="rId35"/>
    <p:sldId id="2233" r:id="rId36"/>
    <p:sldId id="2166" r:id="rId37"/>
    <p:sldId id="2225" r:id="rId38"/>
    <p:sldId id="2167" r:id="rId39"/>
    <p:sldId id="2226" r:id="rId40"/>
    <p:sldId id="2212" r:id="rId41"/>
    <p:sldId id="2168" r:id="rId42"/>
    <p:sldId id="2194" r:id="rId43"/>
    <p:sldId id="2195" r:id="rId44"/>
    <p:sldId id="2196" r:id="rId45"/>
    <p:sldId id="2197" r:id="rId46"/>
    <p:sldId id="2229" r:id="rId47"/>
    <p:sldId id="2198" r:id="rId48"/>
    <p:sldId id="2213" r:id="rId49"/>
    <p:sldId id="2214" r:id="rId50"/>
    <p:sldId id="2215" r:id="rId51"/>
    <p:sldId id="2216" r:id="rId52"/>
    <p:sldId id="2217" r:id="rId53"/>
    <p:sldId id="2172" r:id="rId54"/>
    <p:sldId id="2173" r:id="rId55"/>
    <p:sldId id="2302" r:id="rId5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DBDBD"/>
    <a:srgbClr val="BCFFBC"/>
    <a:srgbClr val="FFFFAA"/>
    <a:srgbClr val="FF0000"/>
    <a:srgbClr val="2A40E2"/>
    <a:srgbClr val="F430AB"/>
    <a:srgbClr val="A18623"/>
    <a:srgbClr val="9E7800"/>
    <a:srgbClr val="C49500"/>
    <a:srgbClr val="E6E7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5005" autoAdjust="0"/>
  </p:normalViewPr>
  <p:slideViewPr>
    <p:cSldViewPr>
      <p:cViewPr varScale="1">
        <p:scale>
          <a:sx n="82" d="100"/>
          <a:sy n="82" d="100"/>
        </p:scale>
        <p:origin x="490" y="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-1215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8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049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8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2" tIns="46972" rIns="92262" bIns="46972">
            <a:spAutoFit/>
          </a:bodyPr>
          <a:lstStyle/>
          <a:p>
            <a:pPr algn="ctr" defTabSz="917049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049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4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16" tIns="46972" rIns="95616" bIns="4697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51882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1297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27650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67523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304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FEBC4A3-0924-A44F-9CC4-BBE69F2B6E5B}" type="slidenum">
              <a:rPr lang="en-US">
                <a:latin typeface="Times New Roman" charset="0"/>
              </a:rPr>
              <a:pPr eaLnBrk="1" hangingPunct="1"/>
              <a:t>17</a:t>
            </a:fld>
            <a:endParaRPr lang="en-US">
              <a:latin typeface="Times New Roman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06083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10586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696731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634961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E36E3A16-2D0C-5647-97F3-E453D93248C3}" type="slidenum">
              <a:rPr lang="en-US">
                <a:latin typeface="Times New Roman" charset="0"/>
              </a:rPr>
              <a:pPr eaLnBrk="1" hangingPunct="1"/>
              <a:t>22</a:t>
            </a:fld>
            <a:endParaRPr 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78730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169488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0135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750711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167056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4336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4294967295"/>
          </p:nvPr>
        </p:nvSpPr>
        <p:spPr bwMode="auto">
          <a:xfrm>
            <a:off x="5438775" y="6948488"/>
            <a:ext cx="4160838" cy="365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fld id="{200DF466-3E82-4A46-81A3-6A5A71EC0F8C}" type="slidenum">
              <a:rPr lang="en-US">
                <a:latin typeface="Times New Roman" charset="0"/>
              </a:rPr>
              <a:pPr eaLnBrk="1" hangingPunct="1"/>
              <a:t>36</a:t>
            </a:fld>
            <a:endParaRPr lang="en-US">
              <a:latin typeface="Times New Roman" charset="0"/>
            </a:endParaRPr>
          </a:p>
        </p:txBody>
      </p:sp>
      <p:sp>
        <p:nvSpPr>
          <p:cNvPr id="5427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40329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8041547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42187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- So how can we ensure delivery of packets over an unreliable network?</a:t>
            </a:r>
            <a:endParaRPr lang="ko-KR" altLang="en-US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6370772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707697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2635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74084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2152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6585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333685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337085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9634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ko-KR" altLang="en-US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0801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296175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0761661" y="6551613"/>
            <a:ext cx="987431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 err="1">
                <a:solidFill>
                  <a:srgbClr val="2A40E2"/>
                </a:solidFill>
                <a:latin typeface="Gill Sans" charset="0"/>
                <a:cs typeface="Gill Sans" charset="0"/>
              </a:rPr>
              <a:t>Lec</a:t>
            </a:r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 24.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wmf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wmf"/><Relationship Id="rId5" Type="http://schemas.openxmlformats.org/officeDocument/2006/relationships/image" Target="../media/image14.png"/><Relationship Id="rId4" Type="http://schemas.openxmlformats.org/officeDocument/2006/relationships/oleObject" Target="../embeddings/oleObject1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wmf"/><Relationship Id="rId4" Type="http://schemas.openxmlformats.org/officeDocument/2006/relationships/image" Target="../media/image2.w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24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/>
              <a:t>Networking and TCP/IP (</a:t>
            </a:r>
            <a:r>
              <a:rPr lang="en-US" sz="3000" dirty="0" err="1"/>
              <a:t>Con’t</a:t>
            </a:r>
            <a:r>
              <a:rPr lang="en-US" sz="3000" dirty="0"/>
              <a:t>), RPC,</a:t>
            </a:r>
            <a:br>
              <a:rPr lang="en-US" sz="3000" dirty="0"/>
            </a:br>
            <a:r>
              <a:rPr lang="en-US" sz="3000" dirty="0"/>
              <a:t>Distributed File Systems</a:t>
            </a:r>
            <a:br>
              <a:rPr lang="en-US" sz="3000" dirty="0"/>
            </a:b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68A278-DDBB-CAAD-5E15-C0DC282795D1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Cloud 273"/>
          <p:cNvSpPr/>
          <p:nvPr/>
        </p:nvSpPr>
        <p:spPr bwMode="auto">
          <a:xfrm>
            <a:off x="3383598" y="1994169"/>
            <a:ext cx="5962926" cy="3000047"/>
          </a:xfrm>
          <a:prstGeom prst="cloud">
            <a:avLst/>
          </a:prstGeom>
          <a:solidFill>
            <a:schemeClr val="accent1">
              <a:lumMod val="40000"/>
              <a:lumOff val="60000"/>
            </a:schemeClr>
          </a:solidFill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290" y="77242"/>
            <a:ext cx="7162800" cy="533400"/>
          </a:xfrm>
        </p:spPr>
        <p:txBody>
          <a:bodyPr/>
          <a:lstStyle/>
          <a:p>
            <a:r>
              <a:rPr lang="en-US" sz="2800" dirty="0"/>
              <a:t>Is a </a:t>
            </a:r>
            <a:r>
              <a:rPr lang="en-US" sz="2800" dirty="0" err="1"/>
              <a:t>Blockchain</a:t>
            </a:r>
            <a:r>
              <a:rPr lang="en-US" sz="2800" dirty="0"/>
              <a:t> a Distributed Decision Making Algorithm? (</a:t>
            </a:r>
            <a:r>
              <a:rPr lang="en-US" sz="2800" dirty="0" err="1"/>
              <a:t>Con’t</a:t>
            </a:r>
            <a:r>
              <a:rPr lang="en-US" sz="2800" dirty="0"/>
              <a:t>)</a:t>
            </a:r>
          </a:p>
        </p:txBody>
      </p:sp>
      <p:sp>
        <p:nvSpPr>
          <p:cNvPr id="343" name="Content Placeholder 342"/>
          <p:cNvSpPr>
            <a:spLocks noGrp="1"/>
          </p:cNvSpPr>
          <p:nvPr>
            <p:ph idx="1"/>
          </p:nvPr>
        </p:nvSpPr>
        <p:spPr>
          <a:xfrm>
            <a:off x="1130072" y="5012115"/>
            <a:ext cx="10604728" cy="1729009"/>
          </a:xfrm>
        </p:spPr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Decision means: Proposal is locked into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endParaRPr lang="en-US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Could be Commit/Abort decision</a:t>
            </a:r>
          </a:p>
          <a:p>
            <a:pPr lvl="1"/>
            <a:r>
              <a:rPr lang="en-US" dirty="0"/>
              <a:t>Could be Choice of Value, State Transition, ….</a:t>
            </a:r>
          </a:p>
          <a:p>
            <a:r>
              <a:rPr lang="en-US" dirty="0"/>
              <a:t>NAK: Didn’t make it into the block chain (must retry!)</a:t>
            </a:r>
          </a:p>
          <a:p>
            <a:r>
              <a:rPr lang="en-US" dirty="0">
                <a:solidFill>
                  <a:srgbClr val="FF0000"/>
                </a:solidFill>
              </a:rPr>
              <a:t>Anyone in world can verify the result of decision making!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682289" y="557708"/>
            <a:ext cx="2209800" cy="1652954"/>
            <a:chOff x="588498" y="2416160"/>
            <a:chExt cx="2209800" cy="1652954"/>
          </a:xfrm>
        </p:grpSpPr>
        <p:grpSp>
          <p:nvGrpSpPr>
            <p:cNvPr id="55" name="Group 54"/>
            <p:cNvGrpSpPr/>
            <p:nvPr/>
          </p:nvGrpSpPr>
          <p:grpSpPr>
            <a:xfrm>
              <a:off x="588498" y="3320472"/>
              <a:ext cx="2209800" cy="748642"/>
              <a:chOff x="533400" y="1981939"/>
              <a:chExt cx="4267200" cy="1509449"/>
            </a:xfrm>
          </p:grpSpPr>
          <p:sp>
            <p:nvSpPr>
              <p:cNvPr id="56" name="Rounded Rectangle 55"/>
              <p:cNvSpPr/>
              <p:nvPr/>
            </p:nvSpPr>
            <p:spPr bwMode="auto">
              <a:xfrm>
                <a:off x="533400" y="1981939"/>
                <a:ext cx="4267200" cy="1509449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8" name="Right Arrow 57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59" name="Rounded Rectangle 58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0" name="Rounded Rectangle 59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1" name="Right Arrow 60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2" name="Right Arrow 61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3" name="Right Arrow 62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66" name="TextBox 65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67" name="Straight Arrow Connector 66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69" name="Right Arrow 68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4" name="Rectangle 3"/>
            <p:cNvSpPr/>
            <p:nvPr/>
          </p:nvSpPr>
          <p:spPr bwMode="auto">
            <a:xfrm>
              <a:off x="808934" y="2416160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5676473" y="786308"/>
            <a:ext cx="2209800" cy="1622522"/>
            <a:chOff x="588498" y="2380295"/>
            <a:chExt cx="2209800" cy="1622522"/>
          </a:xfrm>
        </p:grpSpPr>
        <p:grpSp>
          <p:nvGrpSpPr>
            <p:cNvPr id="128" name="Group 127"/>
            <p:cNvGrpSpPr/>
            <p:nvPr/>
          </p:nvGrpSpPr>
          <p:grpSpPr>
            <a:xfrm>
              <a:off x="588498" y="3320472"/>
              <a:ext cx="2209800" cy="682345"/>
              <a:chOff x="533400" y="1981939"/>
              <a:chExt cx="4267200" cy="1375777"/>
            </a:xfrm>
          </p:grpSpPr>
          <p:sp>
            <p:nvSpPr>
              <p:cNvPr id="130" name="Rounded Rectangle 129"/>
              <p:cNvSpPr/>
              <p:nvPr/>
            </p:nvSpPr>
            <p:spPr bwMode="auto">
              <a:xfrm>
                <a:off x="533400" y="1981939"/>
                <a:ext cx="4267200" cy="1375777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131" name="Rounded Rectangle 130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2" name="Right Arrow 131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3" name="Rounded Rectangle 132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4" name="Rounded Rectangle 133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5" name="Right Arrow 134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6" name="Right Arrow 135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7" name="Right Arrow 136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8" name="Rounded Rectangle 137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39" name="Rounded Rectangle 138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0" name="TextBox 139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41" name="Straight Arrow Connector 140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2" name="TextBox 141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143" name="Right Arrow 142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44" name="Rounded Rectangle 143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29" name="Rectangle 128"/>
            <p:cNvSpPr/>
            <p:nvPr/>
          </p:nvSpPr>
          <p:spPr bwMode="auto">
            <a:xfrm>
              <a:off x="808934" y="2380295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146" name="Group 145"/>
          <p:cNvGrpSpPr/>
          <p:nvPr/>
        </p:nvGrpSpPr>
        <p:grpSpPr>
          <a:xfrm>
            <a:off x="7904445" y="3224708"/>
            <a:ext cx="2209800" cy="1641086"/>
            <a:chOff x="588498" y="2389889"/>
            <a:chExt cx="2209800" cy="1641086"/>
          </a:xfrm>
        </p:grpSpPr>
        <p:grpSp>
          <p:nvGrpSpPr>
            <p:cNvPr id="147" name="Group 146"/>
            <p:cNvGrpSpPr/>
            <p:nvPr/>
          </p:nvGrpSpPr>
          <p:grpSpPr>
            <a:xfrm>
              <a:off x="588498" y="3320472"/>
              <a:ext cx="2209800" cy="710503"/>
              <a:chOff x="533400" y="1981939"/>
              <a:chExt cx="4267200" cy="1432551"/>
            </a:xfrm>
          </p:grpSpPr>
          <p:sp>
            <p:nvSpPr>
              <p:cNvPr id="149" name="Rounded Rectangle 148"/>
              <p:cNvSpPr/>
              <p:nvPr/>
            </p:nvSpPr>
            <p:spPr bwMode="auto">
              <a:xfrm>
                <a:off x="533400" y="1981939"/>
                <a:ext cx="4267200" cy="1432551"/>
              </a:xfrm>
              <a:prstGeom prst="round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endParaRPr lang="en-US" sz="700">
                  <a:latin typeface="Comic Sans MS" pitchFamily="66" charset="0"/>
                </a:endParaRPr>
              </a:p>
            </p:txBody>
          </p:sp>
          <p:sp>
            <p:nvSpPr>
              <p:cNvPr id="150" name="Rounded Rectangle 149"/>
              <p:cNvSpPr/>
              <p:nvPr/>
            </p:nvSpPr>
            <p:spPr>
              <a:xfrm>
                <a:off x="838293" y="2397428"/>
                <a:ext cx="458249" cy="296039"/>
              </a:xfrm>
              <a:prstGeom prst="roundRect">
                <a:avLst/>
              </a:prstGeom>
              <a:solidFill>
                <a:srgbClr val="FF00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1" name="Right Arrow 150"/>
              <p:cNvSpPr/>
              <p:nvPr/>
            </p:nvSpPr>
            <p:spPr>
              <a:xfrm rot="10800000">
                <a:off x="1254725" y="2435398"/>
                <a:ext cx="393495" cy="2200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2" name="Rounded Rectangle 151"/>
              <p:cNvSpPr/>
              <p:nvPr/>
            </p:nvSpPr>
            <p:spPr>
              <a:xfrm>
                <a:off x="1624096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3" name="Rounded Rectangle 152"/>
              <p:cNvSpPr/>
              <p:nvPr/>
            </p:nvSpPr>
            <p:spPr>
              <a:xfrm>
                <a:off x="2435624" y="2397428"/>
                <a:ext cx="458249" cy="296039"/>
              </a:xfrm>
              <a:prstGeom prst="roundRect">
                <a:avLst/>
              </a:prstGeom>
              <a:solidFill>
                <a:schemeClr val="accent2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4" name="Right Arrow 153"/>
              <p:cNvSpPr/>
              <p:nvPr/>
            </p:nvSpPr>
            <p:spPr>
              <a:xfrm rot="10800000">
                <a:off x="2040529" y="2446797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5" name="Right Arrow 154"/>
              <p:cNvSpPr/>
              <p:nvPr/>
            </p:nvSpPr>
            <p:spPr>
              <a:xfrm rot="9513157">
                <a:off x="2793597" y="2265827"/>
                <a:ext cx="779426" cy="219257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6" name="Right Arrow 155"/>
              <p:cNvSpPr/>
              <p:nvPr/>
            </p:nvSpPr>
            <p:spPr>
              <a:xfrm rot="11515972">
                <a:off x="2823098" y="2637936"/>
                <a:ext cx="1057676" cy="23491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7" name="Rounded Rectangle 156"/>
              <p:cNvSpPr/>
              <p:nvPr/>
            </p:nvSpPr>
            <p:spPr>
              <a:xfrm>
                <a:off x="3211410" y="2151721"/>
                <a:ext cx="458249" cy="296039"/>
              </a:xfrm>
              <a:prstGeom prst="roundRect">
                <a:avLst/>
              </a:prstGeom>
              <a:pattFill prst="wdDnDiag">
                <a:fgClr>
                  <a:schemeClr val="accent2"/>
                </a:fgClr>
                <a:bgClr>
                  <a:schemeClr val="bg1"/>
                </a:bgClr>
              </a:patt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8" name="Rounded Rectangle 157"/>
              <p:cNvSpPr/>
              <p:nvPr/>
            </p:nvSpPr>
            <p:spPr>
              <a:xfrm>
                <a:off x="3810000" y="2743200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59" name="TextBox 158"/>
              <p:cNvSpPr txBox="1"/>
              <p:nvPr/>
            </p:nvSpPr>
            <p:spPr>
              <a:xfrm>
                <a:off x="2681095" y="2954355"/>
                <a:ext cx="1099506" cy="4033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Hash </a:t>
                </a:r>
                <a:r>
                  <a:rPr lang="en-US" sz="700" dirty="0" err="1">
                    <a:solidFill>
                      <a:prstClr val="black"/>
                    </a:solidFill>
                  </a:rPr>
                  <a:t>Ptr</a:t>
                </a:r>
                <a:endParaRPr lang="en-US" sz="700" dirty="0">
                  <a:solidFill>
                    <a:prstClr val="black"/>
                  </a:solidFill>
                </a:endParaRPr>
              </a:p>
            </p:txBody>
          </p:sp>
          <p:cxnSp>
            <p:nvCxnSpPr>
              <p:cNvPr id="160" name="Straight Arrow Connector 159"/>
              <p:cNvCxnSpPr/>
              <p:nvPr/>
            </p:nvCxnSpPr>
            <p:spPr>
              <a:xfrm flipV="1">
                <a:off x="3253979" y="2865330"/>
                <a:ext cx="195869" cy="196738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1" name="TextBox 160"/>
              <p:cNvSpPr txBox="1"/>
              <p:nvPr/>
            </p:nvSpPr>
            <p:spPr>
              <a:xfrm>
                <a:off x="683024" y="2653180"/>
                <a:ext cx="783768" cy="620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Root</a:t>
                </a:r>
              </a:p>
              <a:p>
                <a:pPr algn="ctr"/>
                <a:r>
                  <a:rPr lang="en-US" sz="700" dirty="0">
                    <a:solidFill>
                      <a:prstClr val="black"/>
                    </a:solidFill>
                  </a:rPr>
                  <a:t>Block</a:t>
                </a:r>
              </a:p>
            </p:txBody>
          </p:sp>
          <p:sp>
            <p:nvSpPr>
              <p:cNvPr id="162" name="Right Arrow 161"/>
              <p:cNvSpPr/>
              <p:nvPr/>
            </p:nvSpPr>
            <p:spPr>
              <a:xfrm rot="10800000">
                <a:off x="3582376" y="2201090"/>
                <a:ext cx="395093" cy="197299"/>
              </a:xfrm>
              <a:prstGeom prst="rightArrow">
                <a:avLst/>
              </a:prstGeom>
              <a:solidFill>
                <a:srgbClr val="00B0F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  <p:sp>
            <p:nvSpPr>
              <p:cNvPr id="163" name="Rounded Rectangle 162"/>
              <p:cNvSpPr/>
              <p:nvPr/>
            </p:nvSpPr>
            <p:spPr>
              <a:xfrm>
                <a:off x="3937937" y="2151721"/>
                <a:ext cx="458249" cy="296039"/>
              </a:xfrm>
              <a:prstGeom prst="roundRect">
                <a:avLst/>
              </a:prstGeom>
              <a:solidFill>
                <a:srgbClr val="FFFF00"/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500">
                  <a:solidFill>
                    <a:prstClr val="black"/>
                  </a:solidFill>
                </a:endParaRPr>
              </a:p>
            </p:txBody>
          </p:sp>
        </p:grpSp>
        <p:sp>
          <p:nvSpPr>
            <p:cNvPr id="148" name="Rectangle 147"/>
            <p:cNvSpPr/>
            <p:nvPr/>
          </p:nvSpPr>
          <p:spPr bwMode="auto">
            <a:xfrm>
              <a:off x="808934" y="2389889"/>
              <a:ext cx="1734819" cy="890092"/>
            </a:xfrm>
            <a:prstGeom prst="rect">
              <a:avLst/>
            </a:prstGeom>
            <a:solidFill>
              <a:srgbClr val="FC230C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sz="1600" dirty="0">
                  <a:latin typeface="Gill Sans"/>
                </a:rPr>
                <a:t>Miner:</a:t>
              </a:r>
            </a:p>
            <a:p>
              <a:pPr algn="ctr"/>
              <a:r>
                <a:rPr lang="en-US" sz="1600" dirty="0">
                  <a:latin typeface="Gill Sans"/>
                </a:rPr>
                <a:t>Tries to solve POW problem</a:t>
              </a: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48520" y="2538908"/>
            <a:ext cx="2971800" cy="2365192"/>
            <a:chOff x="449445" y="4097708"/>
            <a:chExt cx="2971800" cy="2365192"/>
          </a:xfrm>
        </p:grpSpPr>
        <p:grpSp>
          <p:nvGrpSpPr>
            <p:cNvPr id="165" name="Group 164"/>
            <p:cNvGrpSpPr/>
            <p:nvPr/>
          </p:nvGrpSpPr>
          <p:grpSpPr>
            <a:xfrm>
              <a:off x="449445" y="4097708"/>
              <a:ext cx="2209800" cy="1603192"/>
              <a:chOff x="588498" y="2399625"/>
              <a:chExt cx="2209800" cy="160319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68" name="Rounded Rectangle 16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169" name="Rounded Rectangle 16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0" name="Right Arrow 16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1" name="Rounded Rectangle 17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2" name="Rounded Rectangle 17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3" name="Right Arrow 17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4" name="Right Arrow 17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5" name="Right Arrow 17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6" name="Rounded Rectangle 17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7" name="Rounded Rectangle 17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78" name="TextBox 17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79" name="Straight Arrow Connector 17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0" name="TextBox 17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181" name="Right Arrow 18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2" name="Rounded Rectangle 18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67" name="Rectangle 166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184" name="Group 183"/>
            <p:cNvGrpSpPr/>
            <p:nvPr/>
          </p:nvGrpSpPr>
          <p:grpSpPr>
            <a:xfrm>
              <a:off x="601845" y="4250108"/>
              <a:ext cx="2209800" cy="1603192"/>
              <a:chOff x="588498" y="2399625"/>
              <a:chExt cx="2209800" cy="1603192"/>
            </a:xfrm>
          </p:grpSpPr>
          <p:grpSp>
            <p:nvGrpSpPr>
              <p:cNvPr id="185" name="Group 184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187" name="Rounded Rectangle 186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188" name="Rounded Rectangle 187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89" name="Right Arrow 188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0" name="Rounded Rectangle 189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1" name="Rounded Rectangle 190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2" name="Right Arrow 191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3" name="Right Arrow 192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4" name="Right Arrow 193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5" name="Rounded Rectangle 194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6" name="Rounded Rectangle 195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197" name="TextBox 196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198" name="Straight Arrow Connector 197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9" name="TextBox 198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00" name="Right Arrow 199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1" name="Rounded Rectangle 200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186" name="Rectangle 185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02" name="Group 201"/>
            <p:cNvGrpSpPr/>
            <p:nvPr/>
          </p:nvGrpSpPr>
          <p:grpSpPr>
            <a:xfrm>
              <a:off x="754245" y="4402508"/>
              <a:ext cx="2209800" cy="1603192"/>
              <a:chOff x="588498" y="2399625"/>
              <a:chExt cx="2209800" cy="1603192"/>
            </a:xfrm>
          </p:grpSpPr>
          <p:grpSp>
            <p:nvGrpSpPr>
              <p:cNvPr id="203" name="Group 202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05" name="Rounded Rectangle 204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06" name="Rounded Rectangle 205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7" name="Right Arrow 206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8" name="Rounded Rectangle 207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09" name="Rounded Rectangle 208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0" name="Right Arrow 209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1" name="Right Arrow 210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2" name="Right Arrow 211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3" name="Rounded Rectangle 212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4" name="Rounded Rectangle 213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5" name="TextBox 214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16" name="Straight Arrow Connector 215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17" name="TextBox 216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18" name="Right Arrow 217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19" name="Rounded Rectangle 218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04" name="Rectangle 203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20" name="Group 219"/>
            <p:cNvGrpSpPr/>
            <p:nvPr/>
          </p:nvGrpSpPr>
          <p:grpSpPr>
            <a:xfrm>
              <a:off x="906645" y="4554908"/>
              <a:ext cx="2209800" cy="1603192"/>
              <a:chOff x="588498" y="2399625"/>
              <a:chExt cx="2209800" cy="1603192"/>
            </a:xfrm>
          </p:grpSpPr>
          <p:grpSp>
            <p:nvGrpSpPr>
              <p:cNvPr id="221" name="Group 220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23" name="Rounded Rectangle 222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24" name="Rounded Rectangle 223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5" name="Right Arrow 224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6" name="Rounded Rectangle 225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7" name="Rounded Rectangle 226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8" name="Right Arrow 227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29" name="Right Arrow 228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0" name="Right Arrow 229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1" name="Rounded Rectangle 230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2" name="Rounded Rectangle 231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3" name="TextBox 232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34" name="Straight Arrow Connector 233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5" name="TextBox 234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36" name="Right Arrow 235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37" name="Rounded Rectangle 236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22" name="Rectangle 221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38" name="Group 237"/>
            <p:cNvGrpSpPr/>
            <p:nvPr/>
          </p:nvGrpSpPr>
          <p:grpSpPr>
            <a:xfrm>
              <a:off x="1059045" y="4707308"/>
              <a:ext cx="2209800" cy="1603192"/>
              <a:chOff x="588498" y="2399625"/>
              <a:chExt cx="2209800" cy="1603192"/>
            </a:xfrm>
          </p:grpSpPr>
          <p:grpSp>
            <p:nvGrpSpPr>
              <p:cNvPr id="239" name="Group 238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41" name="Rounded Rectangle 240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42" name="Rounded Rectangle 241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3" name="Right Arrow 242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4" name="Rounded Rectangle 243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5" name="Rounded Rectangle 244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6" name="Right Arrow 245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7" name="Right Arrow 246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8" name="Right Arrow 247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49" name="Rounded Rectangle 248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0" name="Rounded Rectangle 249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1" name="TextBox 250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52" name="Straight Arrow Connector 251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3" name="TextBox 252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54" name="Right Arrow 253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55" name="Rounded Rectangle 254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40" name="Rectangle 239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256" name="Group 255"/>
            <p:cNvGrpSpPr/>
            <p:nvPr/>
          </p:nvGrpSpPr>
          <p:grpSpPr>
            <a:xfrm>
              <a:off x="1211445" y="4859708"/>
              <a:ext cx="2209800" cy="1603192"/>
              <a:chOff x="588498" y="2399625"/>
              <a:chExt cx="2209800" cy="1603192"/>
            </a:xfrm>
          </p:grpSpPr>
          <p:grpSp>
            <p:nvGrpSpPr>
              <p:cNvPr id="257" name="Group 256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59" name="Rounded Rectangle 258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60" name="Rounded Rectangle 259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1" name="Right Arrow 260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2" name="Rounded Rectangle 261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3" name="Rounded Rectangle 262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4" name="Right Arrow 263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5" name="Right Arrow 264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6" name="Right Arrow 265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7" name="Rounded Rectangle 266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8" name="Rounded Rectangle 267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69" name="TextBox 268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70" name="Straight Arrow Connector 269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1" name="TextBox 270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272" name="Right Arrow 271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73" name="Rounded Rectangle 272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58" name="Rectangle 257"/>
              <p:cNvSpPr/>
              <p:nvPr/>
            </p:nvSpPr>
            <p:spPr bwMode="auto">
              <a:xfrm>
                <a:off x="808934" y="2399625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</p:grpSp>
      <p:grpSp>
        <p:nvGrpSpPr>
          <p:cNvPr id="340" name="Group 339"/>
          <p:cNvGrpSpPr/>
          <p:nvPr/>
        </p:nvGrpSpPr>
        <p:grpSpPr>
          <a:xfrm>
            <a:off x="8912803" y="4826211"/>
            <a:ext cx="1366246" cy="1591873"/>
            <a:chOff x="7484328" y="2345024"/>
            <a:chExt cx="1366246" cy="1591873"/>
          </a:xfrm>
        </p:grpSpPr>
        <p:sp>
          <p:nvSpPr>
            <p:cNvPr id="17" name="Down Arrow 16"/>
            <p:cNvSpPr/>
            <p:nvPr/>
          </p:nvSpPr>
          <p:spPr bwMode="auto">
            <a:xfrm rot="9503393">
              <a:off x="7660721" y="2345024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18" name="Group 17"/>
            <p:cNvGrpSpPr/>
            <p:nvPr/>
          </p:nvGrpSpPr>
          <p:grpSpPr>
            <a:xfrm>
              <a:off x="7484328" y="2952629"/>
              <a:ext cx="1366246" cy="984268"/>
              <a:chOff x="7403905" y="1102601"/>
              <a:chExt cx="1366246" cy="984268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latin typeface="Gill Sans"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Proposal</a:t>
                </a:r>
              </a:p>
            </p:txBody>
          </p:sp>
        </p:grpSp>
      </p:grpSp>
      <p:grpSp>
        <p:nvGrpSpPr>
          <p:cNvPr id="25" name="Group 24"/>
          <p:cNvGrpSpPr/>
          <p:nvPr/>
        </p:nvGrpSpPr>
        <p:grpSpPr>
          <a:xfrm>
            <a:off x="3637544" y="783289"/>
            <a:ext cx="2059052" cy="984268"/>
            <a:chOff x="2197787" y="1088914"/>
            <a:chExt cx="2059052" cy="984268"/>
          </a:xfrm>
        </p:grpSpPr>
        <p:sp>
          <p:nvSpPr>
            <p:cNvPr id="284" name="Down Arrow 283"/>
            <p:cNvSpPr/>
            <p:nvPr/>
          </p:nvSpPr>
          <p:spPr bwMode="auto">
            <a:xfrm rot="5943123">
              <a:off x="2515136" y="977836"/>
              <a:ext cx="376237" cy="1010936"/>
            </a:xfrm>
            <a:prstGeom prst="downArrow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grpSp>
          <p:nvGrpSpPr>
            <p:cNvPr id="281" name="Group 280"/>
            <p:cNvGrpSpPr/>
            <p:nvPr/>
          </p:nvGrpSpPr>
          <p:grpSpPr>
            <a:xfrm>
              <a:off x="2890593" y="1088914"/>
              <a:ext cx="1366246" cy="984268"/>
              <a:chOff x="7403905" y="1102601"/>
              <a:chExt cx="1366246" cy="984268"/>
            </a:xfrm>
          </p:grpSpPr>
          <p:sp>
            <p:nvSpPr>
              <p:cNvPr id="282" name="Oval 281"/>
              <p:cNvSpPr/>
              <p:nvPr/>
            </p:nvSpPr>
            <p:spPr bwMode="auto">
              <a:xfrm>
                <a:off x="7403905" y="1102601"/>
                <a:ext cx="1366246" cy="984268"/>
              </a:xfrm>
              <a:prstGeom prst="ellipse">
                <a:avLst/>
              </a:prstGeom>
              <a:solidFill>
                <a:srgbClr val="FF79DC"/>
              </a:solidFill>
              <a:ln w="2857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endParaRPr lang="en-US" sz="1600" dirty="0">
                  <a:latin typeface="Gill Sans"/>
                </a:endParaRPr>
              </a:p>
            </p:txBody>
          </p:sp>
          <p:sp>
            <p:nvSpPr>
              <p:cNvPr id="283" name="TextBox 282"/>
              <p:cNvSpPr txBox="1"/>
              <p:nvPr/>
            </p:nvSpPr>
            <p:spPr>
              <a:xfrm>
                <a:off x="7452780" y="1394680"/>
                <a:ext cx="126849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latin typeface="Gill Sans"/>
                  </a:rPr>
                  <a:t>Proposal</a:t>
                </a:r>
              </a:p>
            </p:txBody>
          </p:sp>
        </p:grpSp>
      </p:grpSp>
      <p:sp>
        <p:nvSpPr>
          <p:cNvPr id="20" name="TextBox 19"/>
          <p:cNvSpPr txBox="1"/>
          <p:nvPr/>
        </p:nvSpPr>
        <p:spPr>
          <a:xfrm>
            <a:off x="5572040" y="2429989"/>
            <a:ext cx="15664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latin typeface="Gill Sans"/>
              </a:rPr>
              <a:t>Epidemic </a:t>
            </a:r>
          </a:p>
          <a:p>
            <a:pPr algn="ctr"/>
            <a:r>
              <a:rPr lang="en-US" sz="2000" dirty="0">
                <a:latin typeface="Gill Sans"/>
              </a:rPr>
              <a:t>Replication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8102550" y="633908"/>
            <a:ext cx="2514600" cy="1914724"/>
            <a:chOff x="6597157" y="825819"/>
            <a:chExt cx="2514600" cy="1914724"/>
          </a:xfrm>
        </p:grpSpPr>
        <p:grpSp>
          <p:nvGrpSpPr>
            <p:cNvPr id="285" name="Group 284"/>
            <p:cNvGrpSpPr/>
            <p:nvPr/>
          </p:nvGrpSpPr>
          <p:grpSpPr>
            <a:xfrm>
              <a:off x="6597157" y="825819"/>
              <a:ext cx="2209800" cy="1609924"/>
              <a:chOff x="588498" y="2392893"/>
              <a:chExt cx="2209800" cy="1609924"/>
            </a:xfrm>
          </p:grpSpPr>
          <p:grpSp>
            <p:nvGrpSpPr>
              <p:cNvPr id="286" name="Group 285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288" name="Rounded Rectangle 287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289" name="Rounded Rectangle 288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0" name="Right Arrow 289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1" name="Rounded Rectangle 290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2" name="Rounded Rectangle 291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3" name="Right Arrow 292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4" name="Right Arrow 293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5" name="Right Arrow 294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6" name="Rounded Rectangle 295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7" name="Rounded Rectangle 296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298" name="TextBox 297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299" name="Straight Arrow Connector 298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00" name="TextBox 299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01" name="Right Arrow 300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2" name="Rounded Rectangle 301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287" name="Rectangle 286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303" name="Group 302"/>
            <p:cNvGrpSpPr/>
            <p:nvPr/>
          </p:nvGrpSpPr>
          <p:grpSpPr>
            <a:xfrm>
              <a:off x="6749557" y="978219"/>
              <a:ext cx="2209800" cy="1609924"/>
              <a:chOff x="588498" y="2392893"/>
              <a:chExt cx="2209800" cy="1609924"/>
            </a:xfrm>
          </p:grpSpPr>
          <p:grpSp>
            <p:nvGrpSpPr>
              <p:cNvPr id="304" name="Group 303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06" name="Rounded Rectangle 305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307" name="Rounded Rectangle 306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8" name="Right Arrow 307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09" name="Rounded Rectangle 308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0" name="Rounded Rectangle 309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1" name="Right Arrow 310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2" name="Right Arrow 311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3" name="Right Arrow 312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4" name="Rounded Rectangle 313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5" name="Rounded Rectangle 314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16" name="TextBox 315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17" name="Straight Arrow Connector 316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18" name="TextBox 317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19" name="Right Arrow 318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0" name="Rounded Rectangle 319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05" name="Rectangle 304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  <p:grpSp>
          <p:nvGrpSpPr>
            <p:cNvPr id="321" name="Group 320"/>
            <p:cNvGrpSpPr/>
            <p:nvPr/>
          </p:nvGrpSpPr>
          <p:grpSpPr>
            <a:xfrm>
              <a:off x="6901957" y="1130619"/>
              <a:ext cx="2209800" cy="1609924"/>
              <a:chOff x="588498" y="2392893"/>
              <a:chExt cx="2209800" cy="1609924"/>
            </a:xfrm>
          </p:grpSpPr>
          <p:grpSp>
            <p:nvGrpSpPr>
              <p:cNvPr id="322" name="Group 321"/>
              <p:cNvGrpSpPr/>
              <p:nvPr/>
            </p:nvGrpSpPr>
            <p:grpSpPr>
              <a:xfrm>
                <a:off x="588498" y="3320472"/>
                <a:ext cx="2209800" cy="682345"/>
                <a:chOff x="533400" y="1981939"/>
                <a:chExt cx="4267200" cy="1375777"/>
              </a:xfrm>
            </p:grpSpPr>
            <p:sp>
              <p:nvSpPr>
                <p:cNvPr id="324" name="Rounded Rectangle 323"/>
                <p:cNvSpPr/>
                <p:nvPr/>
              </p:nvSpPr>
              <p:spPr bwMode="auto">
                <a:xfrm>
                  <a:off x="533400" y="1981939"/>
                  <a:ext cx="4267200" cy="1375777"/>
                </a:xfrm>
                <a:prstGeom prst="roundRect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2857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700">
                    <a:latin typeface="Comic Sans MS" pitchFamily="66" charset="0"/>
                  </a:endParaRPr>
                </a:p>
              </p:txBody>
            </p:sp>
            <p:sp>
              <p:nvSpPr>
                <p:cNvPr id="325" name="Rounded Rectangle 324"/>
                <p:cNvSpPr/>
                <p:nvPr/>
              </p:nvSpPr>
              <p:spPr>
                <a:xfrm>
                  <a:off x="838293" y="2397428"/>
                  <a:ext cx="458249" cy="296039"/>
                </a:xfrm>
                <a:prstGeom prst="roundRect">
                  <a:avLst/>
                </a:prstGeom>
                <a:solidFill>
                  <a:srgbClr val="FF00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6" name="Right Arrow 325"/>
                <p:cNvSpPr/>
                <p:nvPr/>
              </p:nvSpPr>
              <p:spPr>
                <a:xfrm rot="10800000">
                  <a:off x="1254725" y="2435398"/>
                  <a:ext cx="393495" cy="2200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7" name="Rounded Rectangle 326"/>
                <p:cNvSpPr/>
                <p:nvPr/>
              </p:nvSpPr>
              <p:spPr>
                <a:xfrm>
                  <a:off x="1624096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8" name="Rounded Rectangle 327"/>
                <p:cNvSpPr/>
                <p:nvPr/>
              </p:nvSpPr>
              <p:spPr>
                <a:xfrm>
                  <a:off x="2435624" y="2397428"/>
                  <a:ext cx="458249" cy="296039"/>
                </a:xfrm>
                <a:prstGeom prst="round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29" name="Right Arrow 328"/>
                <p:cNvSpPr/>
                <p:nvPr/>
              </p:nvSpPr>
              <p:spPr>
                <a:xfrm rot="10800000">
                  <a:off x="2040529" y="2446797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0" name="Right Arrow 329"/>
                <p:cNvSpPr/>
                <p:nvPr/>
              </p:nvSpPr>
              <p:spPr>
                <a:xfrm rot="9513157">
                  <a:off x="2793597" y="2265827"/>
                  <a:ext cx="779426" cy="219257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1" name="Right Arrow 330"/>
                <p:cNvSpPr/>
                <p:nvPr/>
              </p:nvSpPr>
              <p:spPr>
                <a:xfrm rot="11515972">
                  <a:off x="2823098" y="2637936"/>
                  <a:ext cx="1057676" cy="23491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2" name="Rounded Rectangle 331"/>
                <p:cNvSpPr/>
                <p:nvPr/>
              </p:nvSpPr>
              <p:spPr>
                <a:xfrm>
                  <a:off x="3211410" y="2151721"/>
                  <a:ext cx="458249" cy="296039"/>
                </a:xfrm>
                <a:prstGeom prst="roundRect">
                  <a:avLst/>
                </a:prstGeom>
                <a:pattFill prst="wdDnDiag">
                  <a:fgClr>
                    <a:schemeClr val="accent2"/>
                  </a:fgClr>
                  <a:bgClr>
                    <a:schemeClr val="bg1"/>
                  </a:bgClr>
                </a:patt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3" name="Rounded Rectangle 332"/>
                <p:cNvSpPr/>
                <p:nvPr/>
              </p:nvSpPr>
              <p:spPr>
                <a:xfrm>
                  <a:off x="3810000" y="2743200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4" name="TextBox 333"/>
                <p:cNvSpPr txBox="1"/>
                <p:nvPr/>
              </p:nvSpPr>
              <p:spPr>
                <a:xfrm>
                  <a:off x="2681095" y="2954355"/>
                  <a:ext cx="1099506" cy="40336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Hash </a:t>
                  </a:r>
                  <a:r>
                    <a:rPr lang="en-US" sz="700" dirty="0" err="1">
                      <a:solidFill>
                        <a:prstClr val="black"/>
                      </a:solidFill>
                    </a:rPr>
                    <a:t>Ptr</a:t>
                  </a:r>
                  <a:endParaRPr lang="en-US" sz="700" dirty="0">
                    <a:solidFill>
                      <a:prstClr val="black"/>
                    </a:solidFill>
                  </a:endParaRPr>
                </a:p>
              </p:txBody>
            </p:sp>
            <p:cxnSp>
              <p:nvCxnSpPr>
                <p:cNvPr id="335" name="Straight Arrow Connector 334"/>
                <p:cNvCxnSpPr/>
                <p:nvPr/>
              </p:nvCxnSpPr>
              <p:spPr>
                <a:xfrm flipV="1">
                  <a:off x="3253979" y="2865330"/>
                  <a:ext cx="195869" cy="19673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6" name="TextBox 335"/>
                <p:cNvSpPr txBox="1"/>
                <p:nvPr/>
              </p:nvSpPr>
              <p:spPr>
                <a:xfrm>
                  <a:off x="683024" y="2653180"/>
                  <a:ext cx="783768" cy="6205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Root</a:t>
                  </a:r>
                </a:p>
                <a:p>
                  <a:pPr algn="ctr"/>
                  <a:r>
                    <a:rPr lang="en-US" sz="700" dirty="0">
                      <a:solidFill>
                        <a:prstClr val="black"/>
                      </a:solidFill>
                    </a:rPr>
                    <a:t>Block</a:t>
                  </a:r>
                </a:p>
              </p:txBody>
            </p:sp>
            <p:sp>
              <p:nvSpPr>
                <p:cNvPr id="337" name="Right Arrow 336"/>
                <p:cNvSpPr/>
                <p:nvPr/>
              </p:nvSpPr>
              <p:spPr>
                <a:xfrm rot="10800000">
                  <a:off x="3582376" y="2201090"/>
                  <a:ext cx="395093" cy="197299"/>
                </a:xfrm>
                <a:prstGeom prst="rightArrow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  <p:sp>
              <p:nvSpPr>
                <p:cNvPr id="338" name="Rounded Rectangle 337"/>
                <p:cNvSpPr/>
                <p:nvPr/>
              </p:nvSpPr>
              <p:spPr>
                <a:xfrm>
                  <a:off x="3937937" y="2151721"/>
                  <a:ext cx="458249" cy="296039"/>
                </a:xfrm>
                <a:prstGeom prst="round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sz="500">
                    <a:solidFill>
                      <a:prstClr val="black"/>
                    </a:solidFill>
                  </a:endParaRPr>
                </a:p>
              </p:txBody>
            </p:sp>
          </p:grpSp>
          <p:sp>
            <p:nvSpPr>
              <p:cNvPr id="323" name="Rectangle 322"/>
              <p:cNvSpPr/>
              <p:nvPr/>
            </p:nvSpPr>
            <p:spPr bwMode="auto">
              <a:xfrm>
                <a:off x="808934" y="2392893"/>
                <a:ext cx="1734819" cy="890092"/>
              </a:xfrm>
              <a:prstGeom prst="rect">
                <a:avLst/>
              </a:prstGeom>
              <a:solidFill>
                <a:srgbClr val="FFFF00"/>
              </a:solidFill>
              <a:ln w="19050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sz="1600" dirty="0">
                    <a:latin typeface="Gill Sans"/>
                  </a:rPr>
                  <a:t>Observer:</a:t>
                </a:r>
              </a:p>
              <a:p>
                <a:pPr algn="ctr"/>
                <a:r>
                  <a:rPr lang="en-US" sz="1600" dirty="0">
                    <a:latin typeface="Gill Sans"/>
                  </a:rPr>
                  <a:t>Tracks state of</a:t>
                </a:r>
                <a:br>
                  <a:rPr lang="en-US" sz="1600" dirty="0">
                    <a:latin typeface="Gill Sans"/>
                  </a:rPr>
                </a:br>
                <a:r>
                  <a:rPr lang="en-US" sz="1600" dirty="0" err="1">
                    <a:latin typeface="Gill Sans"/>
                  </a:rPr>
                  <a:t>BlockChain</a:t>
                </a:r>
                <a:endParaRPr lang="en-US" sz="1600" dirty="0">
                  <a:latin typeface="Gill Sans"/>
                </a:endParaRPr>
              </a:p>
            </p:txBody>
          </p:sp>
        </p:grpSp>
      </p:grpSp>
      <p:sp>
        <p:nvSpPr>
          <p:cNvPr id="344" name="Down Arrow 343"/>
          <p:cNvSpPr/>
          <p:nvPr/>
        </p:nvSpPr>
        <p:spPr bwMode="auto">
          <a:xfrm>
            <a:off x="2462768" y="2108719"/>
            <a:ext cx="339159" cy="499107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5" name="Down Arrow 344"/>
          <p:cNvSpPr/>
          <p:nvPr/>
        </p:nvSpPr>
        <p:spPr bwMode="auto">
          <a:xfrm rot="6161706">
            <a:off x="5973982" y="2496863"/>
            <a:ext cx="408816" cy="3627153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6" name="Down Arrow 345"/>
          <p:cNvSpPr/>
          <p:nvPr/>
        </p:nvSpPr>
        <p:spPr bwMode="auto">
          <a:xfrm rot="3157062">
            <a:off x="4861736" y="1890345"/>
            <a:ext cx="339159" cy="1775790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sp>
        <p:nvSpPr>
          <p:cNvPr id="347" name="Down Arrow 346"/>
          <p:cNvSpPr/>
          <p:nvPr/>
        </p:nvSpPr>
        <p:spPr bwMode="auto">
          <a:xfrm rot="10800000">
            <a:off x="8888159" y="2489172"/>
            <a:ext cx="339159" cy="725821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Comic Sans MS" pitchFamily="66" charset="0"/>
            </a:endParaRPr>
          </a:p>
        </p:txBody>
      </p:sp>
      <p:grpSp>
        <p:nvGrpSpPr>
          <p:cNvPr id="24" name="Group 23"/>
          <p:cNvGrpSpPr/>
          <p:nvPr/>
        </p:nvGrpSpPr>
        <p:grpSpPr>
          <a:xfrm>
            <a:off x="3396079" y="1780597"/>
            <a:ext cx="4841248" cy="2648681"/>
            <a:chOff x="1849339" y="2088624"/>
            <a:chExt cx="4841248" cy="2648681"/>
          </a:xfrm>
        </p:grpSpPr>
        <p:sp>
          <p:nvSpPr>
            <p:cNvPr id="7" name="Up-Down Arrow 6"/>
            <p:cNvSpPr/>
            <p:nvPr/>
          </p:nvSpPr>
          <p:spPr bwMode="auto">
            <a:xfrm rot="18005100">
              <a:off x="4034490" y="1305414"/>
              <a:ext cx="470945" cy="4841248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5" name="Up-Down Arrow 274"/>
            <p:cNvSpPr/>
            <p:nvPr/>
          </p:nvSpPr>
          <p:spPr bwMode="auto">
            <a:xfrm rot="20198877">
              <a:off x="5791645" y="2601442"/>
              <a:ext cx="432987" cy="2135863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278" name="Up-Down Arrow 277"/>
            <p:cNvSpPr/>
            <p:nvPr/>
          </p:nvSpPr>
          <p:spPr bwMode="auto">
            <a:xfrm rot="5562560">
              <a:off x="3028868" y="1355780"/>
              <a:ext cx="407187" cy="1872875"/>
            </a:xfrm>
            <a:prstGeom prst="upDownArrow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93447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000"/>
                            </p:stCondLst>
                            <p:childTnLst>
                              <p:par>
                                <p:cTn id="6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5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8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2500"/>
                            </p:stCondLst>
                            <p:childTnLst>
                              <p:par>
                                <p:cTn id="80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3" grpId="0" uiExpand="1" build="p"/>
      <p:bldP spid="20" grpId="0"/>
      <p:bldP spid="344" grpId="0" animBg="1"/>
      <p:bldP spid="345" grpId="0" animBg="1"/>
      <p:bldP spid="346" grpId="0" animBg="1"/>
      <p:bldP spid="34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Network Protocols</a:t>
            </a:r>
          </a:p>
        </p:txBody>
      </p:sp>
      <p:sp>
        <p:nvSpPr>
          <p:cNvPr id="1053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838200"/>
            <a:ext cx="10363200" cy="5334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Networking protocols: many levels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level: mechanical and electrical network (e.g., how are 0 and 1 represented)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Link level: packet formats/error control (for instance, the CSMA/CD protocol)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Network level: network routing, addressing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Transport Level: reliable message delivery 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Protocols on today’s Internet: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  <a:buFontTx/>
              <a:buNone/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pSp>
        <p:nvGrpSpPr>
          <p:cNvPr id="1053700" name="Group 4"/>
          <p:cNvGrpSpPr>
            <a:grpSpLocks/>
          </p:cNvGrpSpPr>
          <p:nvPr/>
        </p:nvGrpSpPr>
        <p:grpSpPr bwMode="auto">
          <a:xfrm>
            <a:off x="2057400" y="3200400"/>
            <a:ext cx="8001000" cy="2514600"/>
            <a:chOff x="192" y="2544"/>
            <a:chExt cx="5040" cy="1584"/>
          </a:xfrm>
        </p:grpSpPr>
        <p:grpSp>
          <p:nvGrpSpPr>
            <p:cNvPr id="18437" name="Group 5"/>
            <p:cNvGrpSpPr>
              <a:grpSpLocks/>
            </p:cNvGrpSpPr>
            <p:nvPr/>
          </p:nvGrpSpPr>
          <p:grpSpPr bwMode="auto">
            <a:xfrm>
              <a:off x="192" y="3072"/>
              <a:ext cx="5040" cy="1056"/>
              <a:chOff x="528" y="3072"/>
              <a:chExt cx="4800" cy="1056"/>
            </a:xfrm>
          </p:grpSpPr>
          <p:sp>
            <p:nvSpPr>
              <p:cNvPr id="18465" name="Rectangle 6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4748" cy="384"/>
              </a:xfrm>
              <a:prstGeom prst="rect">
                <a:avLst/>
              </a:prstGeom>
              <a:solidFill>
                <a:srgbClr val="53FB25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6" name="Rectangle 7"/>
              <p:cNvSpPr>
                <a:spLocks noChangeArrowheads="1"/>
              </p:cNvSpPr>
              <p:nvPr/>
            </p:nvSpPr>
            <p:spPr bwMode="auto">
              <a:xfrm>
                <a:off x="528" y="3744"/>
                <a:ext cx="4748" cy="384"/>
              </a:xfrm>
              <a:prstGeom prst="rect">
                <a:avLst/>
              </a:prstGeom>
              <a:solidFill>
                <a:srgbClr val="99FFCC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7" name="Rectangle 8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4748" cy="288"/>
              </a:xfrm>
              <a:prstGeom prst="rect">
                <a:avLst/>
              </a:prstGeom>
              <a:solidFill>
                <a:srgbClr val="00FFFF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eaLnBrk="1" hangingPunct="1"/>
                <a:endParaRPr lang="en-US" alt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8" name="Line 9"/>
              <p:cNvSpPr>
                <a:spLocks noChangeShapeType="1"/>
              </p:cNvSpPr>
              <p:nvPr/>
            </p:nvSpPr>
            <p:spPr bwMode="auto">
              <a:xfrm>
                <a:off x="528" y="3744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9" name="Line 10"/>
              <p:cNvSpPr>
                <a:spLocks noChangeShapeType="1"/>
              </p:cNvSpPr>
              <p:nvPr/>
            </p:nvSpPr>
            <p:spPr bwMode="auto">
              <a:xfrm>
                <a:off x="528" y="3456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70" name="Line 11"/>
              <p:cNvSpPr>
                <a:spLocks noChangeShapeType="1"/>
              </p:cNvSpPr>
              <p:nvPr/>
            </p:nvSpPr>
            <p:spPr bwMode="auto">
              <a:xfrm>
                <a:off x="528" y="3072"/>
                <a:ext cx="4800" cy="0"/>
              </a:xfrm>
              <a:prstGeom prst="line">
                <a:avLst/>
              </a:prstGeom>
              <a:noFill/>
              <a:ln w="38100" cap="rnd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grpSp>
          <p:nvGrpSpPr>
            <p:cNvPr id="18438" name="Group 12"/>
            <p:cNvGrpSpPr>
              <a:grpSpLocks/>
            </p:cNvGrpSpPr>
            <p:nvPr/>
          </p:nvGrpSpPr>
          <p:grpSpPr bwMode="auto">
            <a:xfrm>
              <a:off x="1680" y="2544"/>
              <a:ext cx="3490" cy="1571"/>
              <a:chOff x="1152" y="2511"/>
              <a:chExt cx="3490" cy="1571"/>
            </a:xfrm>
          </p:grpSpPr>
          <p:sp>
            <p:nvSpPr>
              <p:cNvPr id="18442" name="Text Box 13"/>
              <p:cNvSpPr txBox="1">
                <a:spLocks noChangeArrowheads="1"/>
              </p:cNvSpPr>
              <p:nvPr/>
            </p:nvSpPr>
            <p:spPr bwMode="auto">
              <a:xfrm>
                <a:off x="1152" y="3792"/>
                <a:ext cx="837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Ethernet</a:t>
                </a:r>
              </a:p>
            </p:txBody>
          </p:sp>
          <p:sp>
            <p:nvSpPr>
              <p:cNvPr id="18443" name="Text Box 14"/>
              <p:cNvSpPr txBox="1">
                <a:spLocks noChangeArrowheads="1"/>
              </p:cNvSpPr>
              <p:nvPr/>
            </p:nvSpPr>
            <p:spPr bwMode="auto">
              <a:xfrm>
                <a:off x="2329" y="3855"/>
                <a:ext cx="489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 dirty="0" err="1">
                    <a:latin typeface="Gill Sans Light"/>
                    <a:ea typeface="굴림" panose="020B0600000101010101" pitchFamily="34" charset="-127"/>
                    <a:cs typeface="Gill Sans Light"/>
                  </a:rPr>
                  <a:t>WiFi</a:t>
                </a:r>
                <a:endParaRPr lang="en-US" altLang="ko-KR" sz="2200" dirty="0">
                  <a:latin typeface="Gill Sans Light"/>
                  <a:ea typeface="굴림" panose="020B0600000101010101" pitchFamily="34" charset="-127"/>
                  <a:cs typeface="Gill Sans Light"/>
                </a:endParaRPr>
              </a:p>
            </p:txBody>
          </p:sp>
          <p:sp>
            <p:nvSpPr>
              <p:cNvPr id="18444" name="Text Box 15"/>
              <p:cNvSpPr txBox="1">
                <a:spLocks noChangeArrowheads="1"/>
              </p:cNvSpPr>
              <p:nvPr/>
            </p:nvSpPr>
            <p:spPr bwMode="auto">
              <a:xfrm>
                <a:off x="3251" y="3807"/>
                <a:ext cx="43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 dirty="0">
                    <a:latin typeface="Gill Sans Light"/>
                    <a:ea typeface="굴림" panose="020B0600000101010101" pitchFamily="34" charset="-127"/>
                    <a:cs typeface="Gill Sans Light"/>
                  </a:rPr>
                  <a:t>LTE</a:t>
                </a:r>
              </a:p>
            </p:txBody>
          </p:sp>
          <p:sp>
            <p:nvSpPr>
              <p:cNvPr id="18445" name="Text Box 16"/>
              <p:cNvSpPr txBox="1">
                <a:spLocks noChangeArrowheads="1"/>
              </p:cNvSpPr>
              <p:nvPr/>
            </p:nvSpPr>
            <p:spPr bwMode="auto">
              <a:xfrm>
                <a:off x="2436" y="3438"/>
                <a:ext cx="283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IP</a:t>
                </a:r>
              </a:p>
            </p:txBody>
          </p:sp>
          <p:sp>
            <p:nvSpPr>
              <p:cNvPr id="18446" name="Text Box 17"/>
              <p:cNvSpPr txBox="1">
                <a:spLocks noChangeArrowheads="1"/>
              </p:cNvSpPr>
              <p:nvPr/>
            </p:nvSpPr>
            <p:spPr bwMode="auto">
              <a:xfrm>
                <a:off x="1787" y="3150"/>
                <a:ext cx="49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UDP</a:t>
                </a:r>
              </a:p>
            </p:txBody>
          </p:sp>
          <p:sp>
            <p:nvSpPr>
              <p:cNvPr id="18447" name="Text Box 18"/>
              <p:cNvSpPr txBox="1">
                <a:spLocks noChangeArrowheads="1"/>
              </p:cNvSpPr>
              <p:nvPr/>
            </p:nvSpPr>
            <p:spPr bwMode="auto">
              <a:xfrm>
                <a:off x="2924" y="3150"/>
                <a:ext cx="47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TCP</a:t>
                </a:r>
              </a:p>
            </p:txBody>
          </p:sp>
          <p:sp>
            <p:nvSpPr>
              <p:cNvPr id="18448" name="Text Box 19"/>
              <p:cNvSpPr txBox="1">
                <a:spLocks noChangeArrowheads="1"/>
              </p:cNvSpPr>
              <p:nvPr/>
            </p:nvSpPr>
            <p:spPr bwMode="auto">
              <a:xfrm>
                <a:off x="2158" y="2799"/>
                <a:ext cx="490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RPC</a:t>
                </a:r>
              </a:p>
            </p:txBody>
          </p:sp>
          <p:sp>
            <p:nvSpPr>
              <p:cNvPr id="18449" name="Line 20"/>
              <p:cNvSpPr>
                <a:spLocks noChangeShapeType="1"/>
              </p:cNvSpPr>
              <p:nvPr/>
            </p:nvSpPr>
            <p:spPr bwMode="auto">
              <a:xfrm flipH="1">
                <a:off x="2060" y="3615"/>
                <a:ext cx="33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0" name="Line 21"/>
              <p:cNvSpPr>
                <a:spLocks noChangeShapeType="1"/>
              </p:cNvSpPr>
              <p:nvPr/>
            </p:nvSpPr>
            <p:spPr bwMode="auto">
              <a:xfrm>
                <a:off x="2732" y="3567"/>
                <a:ext cx="528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1" name="Line 22"/>
              <p:cNvSpPr>
                <a:spLocks noChangeShapeType="1"/>
              </p:cNvSpPr>
              <p:nvPr/>
            </p:nvSpPr>
            <p:spPr bwMode="auto">
              <a:xfrm>
                <a:off x="2588" y="3663"/>
                <a:ext cx="0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2" name="Line 23"/>
              <p:cNvSpPr>
                <a:spLocks noChangeShapeType="1"/>
              </p:cNvSpPr>
              <p:nvPr/>
            </p:nvSpPr>
            <p:spPr bwMode="auto">
              <a:xfrm>
                <a:off x="2156" y="3327"/>
                <a:ext cx="33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3" name="Line 24"/>
              <p:cNvSpPr>
                <a:spLocks noChangeShapeType="1"/>
              </p:cNvSpPr>
              <p:nvPr/>
            </p:nvSpPr>
            <p:spPr bwMode="auto">
              <a:xfrm flipH="1">
                <a:off x="2684" y="3279"/>
                <a:ext cx="24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4" name="Line 25"/>
              <p:cNvSpPr>
                <a:spLocks noChangeShapeType="1"/>
              </p:cNvSpPr>
              <p:nvPr/>
            </p:nvSpPr>
            <p:spPr bwMode="auto">
              <a:xfrm flipH="1">
                <a:off x="2060" y="2991"/>
                <a:ext cx="14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5" name="Line 26"/>
              <p:cNvSpPr>
                <a:spLocks noChangeShapeType="1"/>
              </p:cNvSpPr>
              <p:nvPr/>
            </p:nvSpPr>
            <p:spPr bwMode="auto">
              <a:xfrm>
                <a:off x="2540" y="2943"/>
                <a:ext cx="432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56" name="Text Box 27"/>
              <p:cNvSpPr txBox="1">
                <a:spLocks noChangeArrowheads="1"/>
              </p:cNvSpPr>
              <p:nvPr/>
            </p:nvSpPr>
            <p:spPr bwMode="auto">
              <a:xfrm>
                <a:off x="1360" y="2607"/>
                <a:ext cx="471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NFS</a:t>
                </a:r>
              </a:p>
            </p:txBody>
          </p:sp>
          <p:sp>
            <p:nvSpPr>
              <p:cNvPr id="18457" name="Text Box 28"/>
              <p:cNvSpPr txBox="1">
                <a:spLocks noChangeArrowheads="1"/>
              </p:cNvSpPr>
              <p:nvPr/>
            </p:nvSpPr>
            <p:spPr bwMode="auto">
              <a:xfrm>
                <a:off x="2687" y="2559"/>
                <a:ext cx="618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WWW</a:t>
                </a:r>
              </a:p>
            </p:txBody>
          </p:sp>
          <p:sp>
            <p:nvSpPr>
              <p:cNvPr id="18458" name="Text Box 29"/>
              <p:cNvSpPr txBox="1">
                <a:spLocks noChangeArrowheads="1"/>
              </p:cNvSpPr>
              <p:nvPr/>
            </p:nvSpPr>
            <p:spPr bwMode="auto">
              <a:xfrm>
                <a:off x="3462" y="2511"/>
                <a:ext cx="629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e-mail</a:t>
                </a:r>
              </a:p>
            </p:txBody>
          </p:sp>
          <p:sp>
            <p:nvSpPr>
              <p:cNvPr id="18459" name="Text Box 30"/>
              <p:cNvSpPr txBox="1">
                <a:spLocks noChangeArrowheads="1"/>
              </p:cNvSpPr>
              <p:nvPr/>
            </p:nvSpPr>
            <p:spPr bwMode="auto">
              <a:xfrm>
                <a:off x="4220" y="2607"/>
                <a:ext cx="422" cy="22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sz="2200">
                    <a:latin typeface="Gill Sans Light"/>
                    <a:ea typeface="굴림" panose="020B0600000101010101" pitchFamily="34" charset="-127"/>
                    <a:cs typeface="Gill Sans Light"/>
                  </a:rPr>
                  <a:t>ssh</a:t>
                </a:r>
              </a:p>
            </p:txBody>
          </p:sp>
          <p:sp>
            <p:nvSpPr>
              <p:cNvPr id="18460" name="Line 31"/>
              <p:cNvSpPr>
                <a:spLocks noChangeShapeType="1"/>
              </p:cNvSpPr>
              <p:nvPr/>
            </p:nvSpPr>
            <p:spPr bwMode="auto">
              <a:xfrm>
                <a:off x="1820" y="2703"/>
                <a:ext cx="384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1" name="Line 32"/>
              <p:cNvSpPr>
                <a:spLocks noChangeShapeType="1"/>
              </p:cNvSpPr>
              <p:nvPr/>
            </p:nvSpPr>
            <p:spPr bwMode="auto">
              <a:xfrm flipH="1">
                <a:off x="2588" y="2751"/>
                <a:ext cx="192" cy="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2" name="Line 33"/>
              <p:cNvSpPr>
                <a:spLocks noChangeShapeType="1"/>
              </p:cNvSpPr>
              <p:nvPr/>
            </p:nvSpPr>
            <p:spPr bwMode="auto">
              <a:xfrm>
                <a:off x="3116" y="2751"/>
                <a:ext cx="0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3" name="Line 34"/>
              <p:cNvSpPr>
                <a:spLocks noChangeShapeType="1"/>
              </p:cNvSpPr>
              <p:nvPr/>
            </p:nvSpPr>
            <p:spPr bwMode="auto">
              <a:xfrm flipH="1">
                <a:off x="3260" y="2751"/>
                <a:ext cx="384" cy="33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18464" name="Line 35"/>
              <p:cNvSpPr>
                <a:spLocks noChangeShapeType="1"/>
              </p:cNvSpPr>
              <p:nvPr/>
            </p:nvSpPr>
            <p:spPr bwMode="auto">
              <a:xfrm flipH="1">
                <a:off x="3308" y="2799"/>
                <a:ext cx="912" cy="38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8439" name="Text Box 36"/>
            <p:cNvSpPr txBox="1">
              <a:spLocks noChangeArrowheads="1"/>
            </p:cNvSpPr>
            <p:nvPr/>
          </p:nvSpPr>
          <p:spPr bwMode="auto">
            <a:xfrm>
              <a:off x="239" y="3807"/>
              <a:ext cx="1253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Physical/Link</a:t>
              </a:r>
            </a:p>
          </p:txBody>
        </p:sp>
        <p:sp>
          <p:nvSpPr>
            <p:cNvPr id="18440" name="Text Box 37"/>
            <p:cNvSpPr txBox="1">
              <a:spLocks noChangeArrowheads="1"/>
            </p:cNvSpPr>
            <p:nvPr/>
          </p:nvSpPr>
          <p:spPr bwMode="auto">
            <a:xfrm>
              <a:off x="424" y="3471"/>
              <a:ext cx="817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Network</a:t>
              </a:r>
            </a:p>
          </p:txBody>
        </p:sp>
        <p:sp>
          <p:nvSpPr>
            <p:cNvPr id="18441" name="Text Box 38"/>
            <p:cNvSpPr txBox="1">
              <a:spLocks noChangeArrowheads="1"/>
            </p:cNvSpPr>
            <p:nvPr/>
          </p:nvSpPr>
          <p:spPr bwMode="auto">
            <a:xfrm>
              <a:off x="364" y="3135"/>
              <a:ext cx="936" cy="2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sz="2200">
                  <a:latin typeface="Gill Sans Light"/>
                  <a:ea typeface="굴림" panose="020B0600000101010101" pitchFamily="34" charset="-127"/>
                  <a:cs typeface="Gill Sans Light"/>
                </a:rPr>
                <a:t>Transport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508435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6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053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3699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9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66800" y="685800"/>
            <a:ext cx="10058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Broadcast Network:</a:t>
            </a:r>
            <a:r>
              <a:rPr lang="en-US" altLang="ko-KR" dirty="0">
                <a:ea typeface="굴림" panose="020B0600000101010101" pitchFamily="34" charset="-127"/>
              </a:rPr>
              <a:t> Shared Communication Medium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Shared Medium can be a set of wires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Inside a computer, this is called a bus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devices simultaneously connected to devices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 lvl="1">
              <a:lnSpc>
                <a:spcPct val="7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Originally, Ethernet was a broadcast network</a:t>
            </a:r>
          </a:p>
          <a:p>
            <a:pPr lvl="2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computers on local subnet connected to one another</a:t>
            </a:r>
          </a:p>
          <a:p>
            <a:pPr lvl="1">
              <a:lnSpc>
                <a:spcPct val="80000"/>
              </a:lnSpc>
              <a:spcBef>
                <a:spcPct val="2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More examples (wireless: medium is air): cellular phones (GSM, CDMA, and LTE), </a:t>
            </a:r>
            <a:r>
              <a:rPr lang="en-US" altLang="ko-KR" dirty="0" err="1">
                <a:ea typeface="굴림" panose="020B0600000101010101" pitchFamily="34" charset="-127"/>
              </a:rPr>
              <a:t>WiFi</a:t>
            </a:r>
            <a:endParaRPr lang="en-US" altLang="ko-KR" dirty="0">
              <a:ea typeface="굴림" panose="020B0600000101010101" pitchFamily="34" charset="-127"/>
            </a:endParaRP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Broadcast Networks</a:t>
            </a:r>
          </a:p>
        </p:txBody>
      </p:sp>
      <p:grpSp>
        <p:nvGrpSpPr>
          <p:cNvPr id="1022980" name="Group 4"/>
          <p:cNvGrpSpPr>
            <a:grpSpLocks/>
          </p:cNvGrpSpPr>
          <p:nvPr/>
        </p:nvGrpSpPr>
        <p:grpSpPr bwMode="auto">
          <a:xfrm>
            <a:off x="3124200" y="1219200"/>
            <a:ext cx="5105400" cy="1219200"/>
            <a:chOff x="960" y="912"/>
            <a:chExt cx="3216" cy="768"/>
          </a:xfrm>
        </p:grpSpPr>
        <p:sp>
          <p:nvSpPr>
            <p:cNvPr id="17429" name="Rectangle 5"/>
            <p:cNvSpPr>
              <a:spLocks noChangeArrowheads="1"/>
            </p:cNvSpPr>
            <p:nvPr/>
          </p:nvSpPr>
          <p:spPr bwMode="auto">
            <a:xfrm>
              <a:off x="3605" y="1218"/>
              <a:ext cx="519" cy="422"/>
            </a:xfrm>
            <a:prstGeom prst="rect">
              <a:avLst/>
            </a:prstGeom>
            <a:solidFill>
              <a:srgbClr val="FF66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800" dirty="0">
                  <a:latin typeface="Gill Sans Light"/>
                  <a:ea typeface="굴림" panose="020B0600000101010101" pitchFamily="34" charset="-127"/>
                  <a:cs typeface="Gill Sans Light"/>
                </a:rPr>
                <a:t>Memory</a:t>
              </a:r>
            </a:p>
          </p:txBody>
        </p:sp>
        <p:sp>
          <p:nvSpPr>
            <p:cNvPr id="17430" name="Rectangle 6"/>
            <p:cNvSpPr>
              <a:spLocks noChangeArrowheads="1"/>
            </p:cNvSpPr>
            <p:nvPr/>
          </p:nvSpPr>
          <p:spPr bwMode="auto">
            <a:xfrm>
              <a:off x="1019" y="1218"/>
              <a:ext cx="733" cy="462"/>
            </a:xfrm>
            <a:prstGeom prst="rect">
              <a:avLst/>
            </a:prstGeom>
            <a:solidFill>
              <a:srgbClr val="00FFF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2000">
                  <a:latin typeface="Gill Sans Light"/>
                  <a:ea typeface="굴림" panose="020B0600000101010101" pitchFamily="34" charset="-127"/>
                  <a:cs typeface="Gill Sans Light"/>
                </a:rPr>
                <a:t>Processor</a:t>
              </a:r>
            </a:p>
          </p:txBody>
        </p:sp>
        <p:sp>
          <p:nvSpPr>
            <p:cNvPr id="17431" name="Rectangle 7"/>
            <p:cNvSpPr>
              <a:spLocks noChangeArrowheads="1"/>
            </p:cNvSpPr>
            <p:nvPr/>
          </p:nvSpPr>
          <p:spPr bwMode="auto">
            <a:xfrm>
              <a:off x="1927" y="1200"/>
              <a:ext cx="443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  <p:grpSp>
          <p:nvGrpSpPr>
            <p:cNvPr id="17432" name="Group 8"/>
            <p:cNvGrpSpPr>
              <a:grpSpLocks/>
            </p:cNvGrpSpPr>
            <p:nvPr/>
          </p:nvGrpSpPr>
          <p:grpSpPr bwMode="auto">
            <a:xfrm>
              <a:off x="960" y="912"/>
              <a:ext cx="3216" cy="300"/>
              <a:chOff x="960" y="816"/>
              <a:chExt cx="3216" cy="396"/>
            </a:xfrm>
          </p:grpSpPr>
          <p:sp>
            <p:nvSpPr>
              <p:cNvPr id="17435" name="Line 9"/>
              <p:cNvSpPr>
                <a:spLocks noChangeShapeType="1"/>
              </p:cNvSpPr>
              <p:nvPr/>
            </p:nvSpPr>
            <p:spPr bwMode="auto">
              <a:xfrm>
                <a:off x="960" y="816"/>
                <a:ext cx="3216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6" name="Line 10"/>
              <p:cNvSpPr>
                <a:spLocks noChangeShapeType="1"/>
              </p:cNvSpPr>
              <p:nvPr/>
            </p:nvSpPr>
            <p:spPr bwMode="auto">
              <a:xfrm>
                <a:off x="1414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7" name="Line 11"/>
              <p:cNvSpPr>
                <a:spLocks noChangeShapeType="1"/>
              </p:cNvSpPr>
              <p:nvPr/>
            </p:nvSpPr>
            <p:spPr bwMode="auto">
              <a:xfrm>
                <a:off x="3861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8" name="Line 12"/>
              <p:cNvSpPr>
                <a:spLocks noChangeShapeType="1"/>
              </p:cNvSpPr>
              <p:nvPr/>
            </p:nvSpPr>
            <p:spPr bwMode="auto">
              <a:xfrm>
                <a:off x="2148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39" name="Line 13"/>
              <p:cNvSpPr>
                <a:spLocks noChangeShapeType="1"/>
              </p:cNvSpPr>
              <p:nvPr/>
            </p:nvSpPr>
            <p:spPr bwMode="auto">
              <a:xfrm>
                <a:off x="2673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  <p:sp>
            <p:nvSpPr>
              <p:cNvPr id="17440" name="Line 14"/>
              <p:cNvSpPr>
                <a:spLocks noChangeShapeType="1"/>
              </p:cNvSpPr>
              <p:nvPr/>
            </p:nvSpPr>
            <p:spPr bwMode="auto">
              <a:xfrm>
                <a:off x="3197" y="816"/>
                <a:ext cx="0" cy="396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2000">
                  <a:latin typeface="Gill Sans Light"/>
                  <a:cs typeface="Gill Sans Light"/>
                </a:endParaRPr>
              </a:p>
            </p:txBody>
          </p:sp>
        </p:grpSp>
        <p:sp>
          <p:nvSpPr>
            <p:cNvPr id="17433" name="Rectangle 15"/>
            <p:cNvSpPr>
              <a:spLocks noChangeArrowheads="1"/>
            </p:cNvSpPr>
            <p:nvPr/>
          </p:nvSpPr>
          <p:spPr bwMode="auto">
            <a:xfrm>
              <a:off x="2439" y="1200"/>
              <a:ext cx="442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  <p:sp>
          <p:nvSpPr>
            <p:cNvPr id="17434" name="Rectangle 16"/>
            <p:cNvSpPr>
              <a:spLocks noChangeArrowheads="1"/>
            </p:cNvSpPr>
            <p:nvPr/>
          </p:nvSpPr>
          <p:spPr bwMode="auto">
            <a:xfrm>
              <a:off x="2956" y="1200"/>
              <a:ext cx="443" cy="282"/>
            </a:xfrm>
            <a:prstGeom prst="rect">
              <a:avLst/>
            </a:prstGeom>
            <a:solidFill>
              <a:srgbClr val="53FB25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I/O</a:t>
              </a:r>
            </a:p>
            <a:p>
              <a:pPr algn="ctr"/>
              <a:r>
                <a:rPr lang="en-US" altLang="ko-KR" sz="1600" dirty="0">
                  <a:latin typeface="Gill Sans Light"/>
                  <a:ea typeface="굴림" panose="020B0600000101010101" pitchFamily="34" charset="-127"/>
                  <a:cs typeface="Gill Sans Light"/>
                </a:rPr>
                <a:t>Device</a:t>
              </a:r>
            </a:p>
          </p:txBody>
        </p:sp>
      </p:grpSp>
      <p:grpSp>
        <p:nvGrpSpPr>
          <p:cNvPr id="1022993" name="Group 17"/>
          <p:cNvGrpSpPr>
            <a:grpSpLocks/>
          </p:cNvGrpSpPr>
          <p:nvPr/>
        </p:nvGrpSpPr>
        <p:grpSpPr bwMode="auto">
          <a:xfrm>
            <a:off x="2743200" y="3165476"/>
            <a:ext cx="6096000" cy="2092326"/>
            <a:chOff x="768" y="1994"/>
            <a:chExt cx="3840" cy="1318"/>
          </a:xfrm>
        </p:grpSpPr>
        <p:pic>
          <p:nvPicPr>
            <p:cNvPr id="17419" name="Picture 18"/>
            <p:cNvPicPr>
              <a:picLocks noChangeAspect="1" noChangeArrowheads="1"/>
            </p:cNvPicPr>
            <p:nvPr/>
          </p:nvPicPr>
          <p:blipFill>
            <a:blip r:embed="rId3" cstate="email">
              <a:clrChange>
                <a:clrFrom>
                  <a:srgbClr val="FBFDFC"/>
                </a:clrFrom>
                <a:clrTo>
                  <a:srgbClr val="FBFDFC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832" r="6494" b="62292"/>
            <a:stretch>
              <a:fillRect/>
            </a:stretch>
          </p:blipFill>
          <p:spPr bwMode="auto">
            <a:xfrm>
              <a:off x="2991" y="2286"/>
              <a:ext cx="873" cy="3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0" name="Picture 19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1" y="2825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1" name="Picture 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07" y="2800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2" name="Picture 2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68" y="2247"/>
              <a:ext cx="525" cy="4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3" name="Picture 22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2" y="2287"/>
              <a:ext cx="918" cy="25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4" name="Picture 23"/>
            <p:cNvPicPr>
              <a:picLocks noChangeAspect="1" noChangeArrowheads="1"/>
            </p:cNvPicPr>
            <p:nvPr/>
          </p:nvPicPr>
          <p:blipFill>
            <a:blip r:embed="rId5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 flipH="1">
              <a:off x="1284" y="2286"/>
              <a:ext cx="918" cy="2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5" name="Picture 24"/>
            <p:cNvPicPr>
              <a:picLocks noChangeAspect="1" noChangeArrowheads="1"/>
            </p:cNvPicPr>
            <p:nvPr/>
          </p:nvPicPr>
          <p:blipFill>
            <a:blip r:embed="rId6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1796" y="2484"/>
              <a:ext cx="395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7426" name="Picture 25"/>
            <p:cNvPicPr>
              <a:picLocks noChangeAspect="1" noChangeArrowheads="1"/>
            </p:cNvPicPr>
            <p:nvPr/>
          </p:nvPicPr>
          <p:blipFill>
            <a:blip r:embed="rId7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8598"/>
            <a:stretch>
              <a:fillRect/>
            </a:stretch>
          </p:blipFill>
          <p:spPr bwMode="auto">
            <a:xfrm rot="5400000">
              <a:off x="2312" y="2473"/>
              <a:ext cx="396" cy="30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27" name="Text Box 26"/>
            <p:cNvSpPr txBox="1">
              <a:spLocks noChangeArrowheads="1"/>
            </p:cNvSpPr>
            <p:nvPr/>
          </p:nvSpPr>
          <p:spPr bwMode="auto">
            <a:xfrm rot="5400000">
              <a:off x="3971" y="2303"/>
              <a:ext cx="94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dirty="0">
                  <a:latin typeface="Gill Sans Light"/>
                  <a:ea typeface="굴림" panose="020B0600000101010101" pitchFamily="34" charset="-127"/>
                  <a:cs typeface="Gill Sans Light"/>
                </a:rPr>
                <a:t>Internet</a:t>
              </a:r>
            </a:p>
          </p:txBody>
        </p:sp>
        <p:sp>
          <p:nvSpPr>
            <p:cNvPr id="17428" name="AutoShape 27"/>
            <p:cNvSpPr>
              <a:spLocks noChangeArrowheads="1"/>
            </p:cNvSpPr>
            <p:nvPr/>
          </p:nvSpPr>
          <p:spPr bwMode="auto">
            <a:xfrm>
              <a:off x="3888" y="2324"/>
              <a:ext cx="397" cy="270"/>
            </a:xfrm>
            <a:prstGeom prst="leftRightArrow">
              <a:avLst>
                <a:gd name="adj1" fmla="val 50000"/>
                <a:gd name="adj2" fmla="val 29407"/>
              </a:avLst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  <p:grpSp>
        <p:nvGrpSpPr>
          <p:cNvPr id="17414" name="Group 28"/>
          <p:cNvGrpSpPr>
            <a:grpSpLocks/>
          </p:cNvGrpSpPr>
          <p:nvPr/>
        </p:nvGrpSpPr>
        <p:grpSpPr bwMode="auto">
          <a:xfrm>
            <a:off x="9753600" y="0"/>
            <a:ext cx="914400" cy="1295400"/>
            <a:chOff x="4704" y="1848"/>
            <a:chExt cx="720" cy="984"/>
          </a:xfrm>
        </p:grpSpPr>
        <p:sp>
          <p:nvSpPr>
            <p:cNvPr id="17415" name="AutoShape 29"/>
            <p:cNvSpPr>
              <a:spLocks noChangeArrowheads="1"/>
            </p:cNvSpPr>
            <p:nvPr/>
          </p:nvSpPr>
          <p:spPr bwMode="auto">
            <a:xfrm rot="4500000">
              <a:off x="5160" y="2040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7416" name="AutoShape 30"/>
            <p:cNvSpPr>
              <a:spLocks noChangeArrowheads="1"/>
            </p:cNvSpPr>
            <p:nvPr/>
          </p:nvSpPr>
          <p:spPr bwMode="auto">
            <a:xfrm rot="16257231" flipH="1">
              <a:off x="4680" y="1992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pic>
          <p:nvPicPr>
            <p:cNvPr id="17417" name="Picture 31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" y="2064"/>
              <a:ext cx="555" cy="7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7418" name="AutoShape 32"/>
            <p:cNvSpPr>
              <a:spLocks noChangeArrowheads="1"/>
            </p:cNvSpPr>
            <p:nvPr/>
          </p:nvSpPr>
          <p:spPr bwMode="auto">
            <a:xfrm rot="2903538">
              <a:off x="4896" y="1872"/>
              <a:ext cx="288" cy="240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60567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29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297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02297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02297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29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297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2297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0229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02297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7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438400" y="76200"/>
            <a:ext cx="7162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Broadcast Networks Details</a:t>
            </a:r>
          </a:p>
        </p:txBody>
      </p:sp>
      <p:sp>
        <p:nvSpPr>
          <p:cNvPr id="10250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0900" y="3945201"/>
            <a:ext cx="10731500" cy="2684199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Media Access Control (MAC) Address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48-bit physical address for hardware interface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device (in the world!?) has a unique address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Delivery:</a:t>
            </a:r>
            <a:r>
              <a:rPr lang="en-US" altLang="ko-KR" dirty="0">
                <a:ea typeface="굴림" panose="020B0600000101010101" pitchFamily="34" charset="-127"/>
              </a:rPr>
              <a:t> When you broadcast a packet, how does a receiver know who it is for? (packet goes to everyone!)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Put header on front of packet: [ Destination MAC </a:t>
            </a:r>
            <a:r>
              <a:rPr lang="en-US" altLang="ko-KR" dirty="0" err="1">
                <a:ea typeface="굴림" panose="020B0600000101010101" pitchFamily="34" charset="-127"/>
              </a:rPr>
              <a:t>Addr</a:t>
            </a:r>
            <a:r>
              <a:rPr lang="en-US" altLang="ko-KR" dirty="0">
                <a:ea typeface="굴림" panose="020B0600000101010101" pitchFamily="34" charset="-127"/>
              </a:rPr>
              <a:t> | Packet ]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Everyone gets packet, discards if not the target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Ethernet, this check is done in hardware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OS interrupt if not for particular destination</a:t>
            </a:r>
          </a:p>
        </p:txBody>
      </p:sp>
      <p:grpSp>
        <p:nvGrpSpPr>
          <p:cNvPr id="1025028" name="Group 4"/>
          <p:cNvGrpSpPr>
            <a:grpSpLocks/>
          </p:cNvGrpSpPr>
          <p:nvPr/>
        </p:nvGrpSpPr>
        <p:grpSpPr bwMode="auto">
          <a:xfrm>
            <a:off x="3581400" y="457200"/>
            <a:ext cx="3327400" cy="1347788"/>
            <a:chOff x="1200" y="336"/>
            <a:chExt cx="2096" cy="849"/>
          </a:xfrm>
        </p:grpSpPr>
        <p:grpSp>
          <p:nvGrpSpPr>
            <p:cNvPr id="18452" name="Group 5"/>
            <p:cNvGrpSpPr>
              <a:grpSpLocks/>
            </p:cNvGrpSpPr>
            <p:nvPr/>
          </p:nvGrpSpPr>
          <p:grpSpPr bwMode="auto">
            <a:xfrm>
              <a:off x="1200" y="336"/>
              <a:ext cx="2096" cy="752"/>
              <a:chOff x="1200" y="336"/>
              <a:chExt cx="2096" cy="752"/>
            </a:xfrm>
          </p:grpSpPr>
          <p:sp>
            <p:nvSpPr>
              <p:cNvPr id="18454" name="AutoShape 6"/>
              <p:cNvSpPr>
                <a:spLocks noChangeArrowheads="1"/>
              </p:cNvSpPr>
              <p:nvPr/>
            </p:nvSpPr>
            <p:spPr bwMode="auto">
              <a:xfrm>
                <a:off x="2624" y="336"/>
                <a:ext cx="672" cy="752"/>
              </a:xfrm>
              <a:prstGeom prst="rightArrow">
                <a:avLst>
                  <a:gd name="adj1" fmla="val 50000"/>
                  <a:gd name="adj2" fmla="val 38420"/>
                </a:avLst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Header</a:t>
                </a:r>
              </a:p>
              <a:p>
                <a:r>
                  <a:rPr lang="en-US" altLang="en-US" sz="1800" dirty="0">
                    <a:latin typeface="Gill Sans Light"/>
                    <a:cs typeface="Gill Sans Light"/>
                  </a:rPr>
                  <a:t>(Dest:2)</a:t>
                </a:r>
              </a:p>
            </p:txBody>
          </p:sp>
          <p:sp>
            <p:nvSpPr>
              <p:cNvPr id="18455" name="Rectangle 7"/>
              <p:cNvSpPr>
                <a:spLocks noChangeArrowheads="1"/>
              </p:cNvSpPr>
              <p:nvPr/>
            </p:nvSpPr>
            <p:spPr bwMode="auto">
              <a:xfrm>
                <a:off x="1200" y="524"/>
                <a:ext cx="1415" cy="376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>
                    <a:latin typeface="Gill Sans Light"/>
                    <a:cs typeface="Gill Sans Light"/>
                  </a:rPr>
                  <a:t>Body</a:t>
                </a:r>
              </a:p>
              <a:p>
                <a:r>
                  <a:rPr lang="en-US" altLang="en-US" sz="1800">
                    <a:latin typeface="Gill Sans Light"/>
                    <a:cs typeface="Gill Sans Light"/>
                  </a:rPr>
                  <a:t>(Data)</a:t>
                </a:r>
              </a:p>
            </p:txBody>
          </p:sp>
        </p:grpSp>
        <p:sp>
          <p:nvSpPr>
            <p:cNvPr id="18453" name="Text Box 8"/>
            <p:cNvSpPr txBox="1">
              <a:spLocks noChangeArrowheads="1"/>
            </p:cNvSpPr>
            <p:nvPr/>
          </p:nvSpPr>
          <p:spPr bwMode="auto">
            <a:xfrm>
              <a:off x="1826" y="954"/>
              <a:ext cx="729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>
                  <a:latin typeface="Gill Sans Light"/>
                  <a:cs typeface="Gill Sans Light"/>
                </a:rPr>
                <a:t>Message</a:t>
              </a:r>
            </a:p>
          </p:txBody>
        </p:sp>
      </p:grpSp>
      <p:pic>
        <p:nvPicPr>
          <p:cNvPr id="18437" name="Picture 9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6800" y="1295401"/>
            <a:ext cx="1447800" cy="1343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1025034" name="Group 10"/>
          <p:cNvGrpSpPr>
            <a:grpSpLocks/>
          </p:cNvGrpSpPr>
          <p:nvPr/>
        </p:nvGrpSpPr>
        <p:grpSpPr bwMode="auto">
          <a:xfrm>
            <a:off x="4648200" y="76201"/>
            <a:ext cx="5334000" cy="3857625"/>
            <a:chOff x="1872" y="96"/>
            <a:chExt cx="3360" cy="2430"/>
          </a:xfrm>
        </p:grpSpPr>
        <p:pic>
          <p:nvPicPr>
            <p:cNvPr id="18449" name="Picture 11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0" y="96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50" name="Picture 1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36" y="1200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8451" name="Picture 1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72" y="1680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grpSp>
        <p:nvGrpSpPr>
          <p:cNvPr id="1025038" name="Group 14"/>
          <p:cNvGrpSpPr>
            <a:grpSpLocks/>
          </p:cNvGrpSpPr>
          <p:nvPr/>
        </p:nvGrpSpPr>
        <p:grpSpPr bwMode="auto">
          <a:xfrm>
            <a:off x="5562601" y="519114"/>
            <a:ext cx="2805113" cy="1919287"/>
            <a:chOff x="2448" y="375"/>
            <a:chExt cx="1767" cy="1209"/>
          </a:xfrm>
        </p:grpSpPr>
        <p:sp>
          <p:nvSpPr>
            <p:cNvPr id="18446" name="AutoShape 15"/>
            <p:cNvSpPr>
              <a:spLocks noChangeArrowheads="1"/>
            </p:cNvSpPr>
            <p:nvPr/>
          </p:nvSpPr>
          <p:spPr bwMode="auto">
            <a:xfrm rot="-1342252">
              <a:off x="3216" y="816"/>
              <a:ext cx="576" cy="672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8447" name="AutoShape 16"/>
            <p:cNvSpPr>
              <a:spLocks noChangeArrowheads="1"/>
            </p:cNvSpPr>
            <p:nvPr/>
          </p:nvSpPr>
          <p:spPr bwMode="auto">
            <a:xfrm rot="6842941" flipH="1" flipV="1">
              <a:off x="3495" y="231"/>
              <a:ext cx="576" cy="864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  <p:sp>
          <p:nvSpPr>
            <p:cNvPr id="18448" name="AutoShape 17"/>
            <p:cNvSpPr>
              <a:spLocks noChangeArrowheads="1"/>
            </p:cNvSpPr>
            <p:nvPr/>
          </p:nvSpPr>
          <p:spPr bwMode="auto">
            <a:xfrm rot="4333377">
              <a:off x="2496" y="960"/>
              <a:ext cx="576" cy="672"/>
            </a:xfrm>
            <a:prstGeom prst="lightningBolt">
              <a:avLst/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>
                <a:latin typeface="Gill Sans Light"/>
                <a:cs typeface="Gill Sans Light"/>
              </a:endParaRPr>
            </a:p>
          </p:txBody>
        </p:sp>
      </p:grpSp>
      <p:sp>
        <p:nvSpPr>
          <p:cNvPr id="1025042" name="Text Box 18"/>
          <p:cNvSpPr txBox="1">
            <a:spLocks noChangeArrowheads="1"/>
          </p:cNvSpPr>
          <p:nvPr/>
        </p:nvSpPr>
        <p:spPr bwMode="auto">
          <a:xfrm>
            <a:off x="9626601" y="1143001"/>
            <a:ext cx="123589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ID:1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(ignore)</a:t>
            </a:r>
          </a:p>
        </p:txBody>
      </p:sp>
      <p:sp>
        <p:nvSpPr>
          <p:cNvPr id="1025043" name="Text Box 19"/>
          <p:cNvSpPr txBox="1">
            <a:spLocks noChangeArrowheads="1"/>
          </p:cNvSpPr>
          <p:nvPr/>
        </p:nvSpPr>
        <p:spPr bwMode="auto">
          <a:xfrm>
            <a:off x="7972426" y="3200401"/>
            <a:ext cx="1344901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ID:2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(receive)</a:t>
            </a:r>
          </a:p>
        </p:txBody>
      </p:sp>
      <p:sp>
        <p:nvSpPr>
          <p:cNvPr id="1025044" name="Text Box 20"/>
          <p:cNvSpPr txBox="1">
            <a:spLocks noChangeArrowheads="1"/>
          </p:cNvSpPr>
          <p:nvPr/>
        </p:nvSpPr>
        <p:spPr bwMode="auto">
          <a:xfrm>
            <a:off x="6096001" y="2895601"/>
            <a:ext cx="1235897" cy="7668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=""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en-US">
                <a:latin typeface="Gill Sans Light"/>
                <a:cs typeface="Gill Sans Light"/>
              </a:rPr>
              <a:t>ID:4</a:t>
            </a:r>
          </a:p>
          <a:p>
            <a:pPr>
              <a:spcBef>
                <a:spcPct val="0"/>
              </a:spcBef>
            </a:pPr>
            <a:r>
              <a:rPr lang="en-US" altLang="en-US">
                <a:solidFill>
                  <a:schemeClr val="hlink"/>
                </a:solidFill>
                <a:latin typeface="Gill Sans Light"/>
                <a:cs typeface="Gill Sans Light"/>
              </a:rPr>
              <a:t>(ignore)</a:t>
            </a:r>
          </a:p>
        </p:txBody>
      </p:sp>
      <p:grpSp>
        <p:nvGrpSpPr>
          <p:cNvPr id="1025045" name="Group 21"/>
          <p:cNvGrpSpPr>
            <a:grpSpLocks/>
          </p:cNvGrpSpPr>
          <p:nvPr/>
        </p:nvGrpSpPr>
        <p:grpSpPr bwMode="auto">
          <a:xfrm>
            <a:off x="2057400" y="457201"/>
            <a:ext cx="1447800" cy="2138363"/>
            <a:chOff x="240" y="336"/>
            <a:chExt cx="912" cy="1347"/>
          </a:xfrm>
        </p:grpSpPr>
        <p:pic>
          <p:nvPicPr>
            <p:cNvPr id="18444" name="Picture 22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0" y="336"/>
              <a:ext cx="912" cy="84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8445" name="Text Box 23"/>
            <p:cNvSpPr txBox="1">
              <a:spLocks noChangeArrowheads="1"/>
            </p:cNvSpPr>
            <p:nvPr/>
          </p:nvSpPr>
          <p:spPr bwMode="auto">
            <a:xfrm>
              <a:off x="300" y="1200"/>
              <a:ext cx="818" cy="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>
                  <a:latin typeface="Gill Sans Light"/>
                  <a:cs typeface="Gill Sans Light"/>
                </a:rPr>
                <a:t>ID:3</a:t>
              </a:r>
            </a:p>
            <a:p>
              <a:pPr>
                <a:spcBef>
                  <a:spcPct val="0"/>
                </a:spcBef>
              </a:pPr>
              <a:r>
                <a:rPr lang="en-US" altLang="en-US">
                  <a:solidFill>
                    <a:schemeClr val="hlink"/>
                  </a:solidFill>
                  <a:latin typeface="Gill Sans Light"/>
                  <a:cs typeface="Gill Sans Light"/>
                </a:rPr>
                <a:t>(sender)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86656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25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0" dur="500"/>
                                        <p:tgtEl>
                                          <p:spTgt spid="10250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50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152400"/>
            <a:ext cx="91440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Carrier Sense, </a:t>
            </a:r>
            <a:r>
              <a:rPr lang="en-US" altLang="ko-KR" sz="2800" dirty="0">
                <a:ea typeface="굴림" panose="020B0600000101010101" pitchFamily="34" charset="-127"/>
              </a:rPr>
              <a:t>Multiple</a:t>
            </a:r>
            <a:r>
              <a:rPr lang="en-US" altLang="ko-KR" dirty="0">
                <a:ea typeface="굴림" panose="020B0600000101010101" pitchFamily="34" charset="-127"/>
              </a:rPr>
              <a:t> Access/Collision Detection</a:t>
            </a:r>
          </a:p>
        </p:txBody>
      </p:sp>
      <p:sp>
        <p:nvSpPr>
          <p:cNvPr id="1029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0820400" cy="6019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Ethernet (early 80’s): first practical local area network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It is the most common LAN for UNIX, PC, and Mac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Use wire instead of radio, but still broadcast medium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Key advance was in arbitration called CSMA/CD: Carrier sense, multiple access/collision detection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Carrier Sense: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don’t send unless idle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Don’t mess up communications already in process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Collision Detect: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sender checks if packet trampled. </a:t>
            </a:r>
          </a:p>
          <a:p>
            <a:pPr lvl="2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If so, abort, wait, and retry.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 err="1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Backoff</a:t>
            </a: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 Scheme: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Choose wait time before trying again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How long to wait after trying to send and failing?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What if everyone waits the same length of time? Then, they all collide again at some time!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Must find way to break up shared behavior with nothing more than shared communication channel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Adaptive randomized waiting strategy: 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Adaptive and Random: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First time, pick random wait time with some initial mean. If collide again, pick random value from bigger mean wait time. Etc.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Randomness is important to decouple colliding senders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Scheme figures out how many people are trying to send!</a:t>
            </a: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63049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>
          <a:xfrm>
            <a:off x="2514600" y="76200"/>
            <a:ext cx="7162800" cy="533400"/>
          </a:xfrm>
        </p:spPr>
        <p:txBody>
          <a:bodyPr/>
          <a:lstStyle/>
          <a:p>
            <a:pPr>
              <a:lnSpc>
                <a:spcPct val="85000"/>
              </a:lnSpc>
            </a:pP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MAC Address: </a:t>
            </a:r>
            <a:b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</a:br>
            <a:r>
              <a:rPr lang="en-US" sz="2800" dirty="0">
                <a:latin typeface="Helvetica" charset="0"/>
                <a:ea typeface="ＭＳ Ｐゴシック" charset="0"/>
                <a:cs typeface="ＭＳ Ｐゴシック" charset="0"/>
              </a:rPr>
              <a:t>Unique Physical Address of Interface</a:t>
            </a:r>
          </a:p>
        </p:txBody>
      </p:sp>
      <p:sp>
        <p:nvSpPr>
          <p:cNvPr id="26626" name="Content Placeholder 2"/>
          <p:cNvSpPr>
            <a:spLocks noGrp="1"/>
          </p:cNvSpPr>
          <p:nvPr>
            <p:ph idx="1"/>
          </p:nvPr>
        </p:nvSpPr>
        <p:spPr>
          <a:xfrm>
            <a:off x="1524000" y="762000"/>
            <a:ext cx="7848600" cy="11430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Can easily find MAC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. on your machine/device: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ifconfig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(Linux, Mac OS X), 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ipconfig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(Windows)</a:t>
            </a:r>
          </a:p>
          <a:p>
            <a:pPr>
              <a:buFontTx/>
              <a:buNone/>
            </a:pPr>
            <a:endParaRPr lang="en-US" dirty="0">
              <a:latin typeface="Gill Sans Light"/>
              <a:ea typeface="ＭＳ Ｐゴシック" charset="0"/>
              <a:cs typeface="Gill Sans Light"/>
            </a:endParaRPr>
          </a:p>
        </p:txBody>
      </p:sp>
      <p:sp>
        <p:nvSpPr>
          <p:cNvPr id="26627" name="Rectangle 4"/>
          <p:cNvSpPr>
            <a:spLocks noChangeArrowheads="1"/>
          </p:cNvSpPr>
          <p:nvPr/>
        </p:nvSpPr>
        <p:spPr bwMode="auto">
          <a:xfrm>
            <a:off x="9296400" y="795339"/>
            <a:ext cx="1322388" cy="238125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9296400" y="103346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26629" name="Rectangle 8"/>
          <p:cNvSpPr>
            <a:spLocks noChangeArrowheads="1"/>
          </p:cNvSpPr>
          <p:nvPr/>
        </p:nvSpPr>
        <p:spPr bwMode="auto">
          <a:xfrm>
            <a:off x="9296400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26630" name="Rectangle 9"/>
          <p:cNvSpPr>
            <a:spLocks noChangeArrowheads="1"/>
          </p:cNvSpPr>
          <p:nvPr/>
        </p:nvSpPr>
        <p:spPr bwMode="auto">
          <a:xfrm>
            <a:off x="9296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26631" name="Rectangle 10"/>
          <p:cNvSpPr>
            <a:spLocks noChangeArrowheads="1"/>
          </p:cNvSpPr>
          <p:nvPr/>
        </p:nvSpPr>
        <p:spPr bwMode="auto">
          <a:xfrm>
            <a:off x="9296400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590800"/>
            <a:ext cx="254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4" name="Rectangle 6"/>
          <p:cNvSpPr>
            <a:spLocks noChangeArrowheads="1"/>
          </p:cNvSpPr>
          <p:nvPr/>
        </p:nvSpPr>
        <p:spPr bwMode="auto">
          <a:xfrm>
            <a:off x="9296400" y="1273176"/>
            <a:ext cx="1322388" cy="239713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26635" name="Rectangle 7"/>
          <p:cNvSpPr>
            <a:spLocks noChangeArrowheads="1"/>
          </p:cNvSpPr>
          <p:nvPr/>
        </p:nvSpPr>
        <p:spPr bwMode="auto">
          <a:xfrm>
            <a:off x="9296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038600" y="1752600"/>
            <a:ext cx="7620000" cy="4902200"/>
            <a:chOff x="2438400" y="1574800"/>
            <a:chExt cx="7620000" cy="4902200"/>
          </a:xfrm>
        </p:grpSpPr>
        <p:pic>
          <p:nvPicPr>
            <p:cNvPr id="26636" name="Picture 32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38400" y="1574800"/>
              <a:ext cx="7620000" cy="4902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637" name="Rectangle 34"/>
            <p:cNvSpPr>
              <a:spLocks noChangeArrowheads="1"/>
            </p:cNvSpPr>
            <p:nvPr/>
          </p:nvSpPr>
          <p:spPr bwMode="auto">
            <a:xfrm>
              <a:off x="2819400" y="4572000"/>
              <a:ext cx="5486400" cy="177800"/>
            </a:xfrm>
            <a:prstGeom prst="rect">
              <a:avLst/>
            </a:prstGeom>
            <a:noFill/>
            <a:ln w="25400">
              <a:solidFill>
                <a:srgbClr val="FAF55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26638" name="Rounded Rectangle 36"/>
            <p:cNvSpPr>
              <a:spLocks noChangeArrowheads="1"/>
            </p:cNvSpPr>
            <p:nvPr/>
          </p:nvSpPr>
          <p:spPr bwMode="auto">
            <a:xfrm>
              <a:off x="5943600" y="25146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b="0">
                  <a:latin typeface="Helvetica" charset="0"/>
                  <a:cs typeface="Helvetica" charset="0"/>
                </a:rPr>
                <a:t>Wi-Fi MAC address</a:t>
              </a:r>
            </a:p>
          </p:txBody>
        </p:sp>
        <p:cxnSp>
          <p:nvCxnSpPr>
            <p:cNvPr id="26639" name="Straight Arrow Connector 38"/>
            <p:cNvCxnSpPr>
              <a:cxnSpLocks noChangeShapeType="1"/>
            </p:cNvCxnSpPr>
            <p:nvPr/>
          </p:nvCxnSpPr>
          <p:spPr bwMode="auto">
            <a:xfrm rot="10800000" flipV="1">
              <a:off x="5334000" y="2971800"/>
              <a:ext cx="6096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0" name="Straight Arrow Connector 39"/>
            <p:cNvCxnSpPr>
              <a:cxnSpLocks noChangeShapeType="1"/>
            </p:cNvCxnSpPr>
            <p:nvPr/>
          </p:nvCxnSpPr>
          <p:spPr bwMode="auto">
            <a:xfrm rot="10800000">
              <a:off x="4800600" y="2895600"/>
              <a:ext cx="1143000" cy="762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26641" name="Rounded Rectangle 42"/>
            <p:cNvSpPr>
              <a:spLocks noChangeArrowheads="1"/>
            </p:cNvSpPr>
            <p:nvPr/>
          </p:nvSpPr>
          <p:spPr bwMode="auto">
            <a:xfrm>
              <a:off x="6096000" y="3733800"/>
              <a:ext cx="1981200" cy="609600"/>
            </a:xfrm>
            <a:prstGeom prst="roundRect">
              <a:avLst>
                <a:gd name="adj" fmla="val 16667"/>
              </a:avLst>
            </a:prstGeom>
            <a:solidFill>
              <a:srgbClr val="FFFFAA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b="0">
                  <a:latin typeface="Helvetica" charset="0"/>
                  <a:cs typeface="Helvetica" charset="0"/>
                </a:rPr>
                <a:t>Wired/Ethernet MAC address</a:t>
              </a:r>
            </a:p>
          </p:txBody>
        </p:sp>
        <p:cxnSp>
          <p:nvCxnSpPr>
            <p:cNvPr id="26642" name="Straight Arrow Connector 43"/>
            <p:cNvCxnSpPr>
              <a:cxnSpLocks noChangeShapeType="1"/>
              <a:endCxn id="26637" idx="0"/>
            </p:cNvCxnSpPr>
            <p:nvPr/>
          </p:nvCxnSpPr>
          <p:spPr bwMode="auto">
            <a:xfrm rot="10800000" flipV="1">
              <a:off x="5562600" y="4191000"/>
              <a:ext cx="533400" cy="381000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6643" name="Straight Arrow Connector 44"/>
            <p:cNvCxnSpPr>
              <a:cxnSpLocks noChangeShapeType="1"/>
            </p:cNvCxnSpPr>
            <p:nvPr/>
          </p:nvCxnSpPr>
          <p:spPr bwMode="auto">
            <a:xfrm rot="10800000">
              <a:off x="3352800" y="4038600"/>
              <a:ext cx="2743200" cy="153988"/>
            </a:xfrm>
            <a:prstGeom prst="straightConnector1">
              <a:avLst/>
            </a:prstGeom>
            <a:noFill/>
            <a:ln w="38100">
              <a:solidFill>
                <a:srgbClr val="FAF55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6607015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Point-to-point networks</a:t>
            </a:r>
          </a:p>
        </p:txBody>
      </p:sp>
      <p:sp>
        <p:nvSpPr>
          <p:cNvPr id="992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299251"/>
            <a:ext cx="10515600" cy="3578225"/>
          </a:xfrm>
        </p:spPr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Why have a shared bus at all?  Why not simplify and only have point-to-point links + routers/switches?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Originally wasn’t cost-effective, now hardware is cheap!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Point-to-point network:</a:t>
            </a:r>
            <a:r>
              <a:rPr lang="en-US" altLang="ko-KR" dirty="0">
                <a:ea typeface="굴림" panose="020B0600000101010101" pitchFamily="34" charset="-127"/>
              </a:rPr>
              <a:t> a network in which every physical wire is connected to only two computers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Switch:</a:t>
            </a:r>
            <a:r>
              <a:rPr lang="en-US" altLang="ko-KR" dirty="0">
                <a:ea typeface="굴림" panose="020B0600000101010101" pitchFamily="34" charset="-127"/>
              </a:rPr>
              <a:t> a bridge that transforms a shared-bus (broadcast) configuration into a point-to-point network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Adaptively figures out which ports have which MAC addresses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Router:</a:t>
            </a:r>
            <a:r>
              <a:rPr lang="en-US" altLang="ko-KR" dirty="0">
                <a:ea typeface="굴림" panose="020B0600000101010101" pitchFamily="34" charset="-127"/>
              </a:rPr>
              <a:t> a device that acts as a junction between physical  networks to transfer data packets among them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Routes between switching domains using (for instance)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IP addresses</a:t>
            </a:r>
          </a:p>
        </p:txBody>
      </p:sp>
      <p:grpSp>
        <p:nvGrpSpPr>
          <p:cNvPr id="992260" name="Group 4"/>
          <p:cNvGrpSpPr>
            <a:grpSpLocks/>
          </p:cNvGrpSpPr>
          <p:nvPr/>
        </p:nvGrpSpPr>
        <p:grpSpPr bwMode="auto">
          <a:xfrm>
            <a:off x="4953001" y="685801"/>
            <a:ext cx="4759325" cy="2505075"/>
            <a:chOff x="2160" y="432"/>
            <a:chExt cx="2998" cy="1578"/>
          </a:xfrm>
        </p:grpSpPr>
        <p:pic>
          <p:nvPicPr>
            <p:cNvPr id="21523" name="Picture 5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92" y="864"/>
              <a:ext cx="1366" cy="85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grpSp>
          <p:nvGrpSpPr>
            <p:cNvPr id="21524" name="Group 6"/>
            <p:cNvGrpSpPr>
              <a:grpSpLocks/>
            </p:cNvGrpSpPr>
            <p:nvPr/>
          </p:nvGrpSpPr>
          <p:grpSpPr bwMode="auto">
            <a:xfrm>
              <a:off x="2160" y="432"/>
              <a:ext cx="1924" cy="1578"/>
              <a:chOff x="2160" y="432"/>
              <a:chExt cx="1924" cy="1578"/>
            </a:xfrm>
          </p:grpSpPr>
          <p:sp>
            <p:nvSpPr>
              <p:cNvPr id="21525" name="Oval 7"/>
              <p:cNvSpPr>
                <a:spLocks noChangeArrowheads="1"/>
              </p:cNvSpPr>
              <p:nvPr/>
            </p:nvSpPr>
            <p:spPr bwMode="auto">
              <a:xfrm>
                <a:off x="2972" y="971"/>
                <a:ext cx="564" cy="530"/>
              </a:xfrm>
              <a:prstGeom prst="ellipse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>
                    <a:latin typeface="Gill Sans Light"/>
                    <a:cs typeface="Gill Sans Light"/>
                  </a:rPr>
                  <a:t>Router</a:t>
                </a:r>
              </a:p>
            </p:txBody>
          </p:sp>
          <p:sp>
            <p:nvSpPr>
              <p:cNvPr id="21526" name="Line 8"/>
              <p:cNvSpPr>
                <a:spLocks noChangeShapeType="1"/>
              </p:cNvSpPr>
              <p:nvPr/>
            </p:nvSpPr>
            <p:spPr bwMode="auto">
              <a:xfrm>
                <a:off x="2160" y="1236"/>
                <a:ext cx="8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7" name="Line 9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6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8" name="Line 10"/>
              <p:cNvSpPr>
                <a:spLocks noChangeShapeType="1"/>
              </p:cNvSpPr>
              <p:nvPr/>
            </p:nvSpPr>
            <p:spPr bwMode="auto">
              <a:xfrm>
                <a:off x="3536" y="1254"/>
                <a:ext cx="28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  <p:sp>
            <p:nvSpPr>
              <p:cNvPr id="21529" name="Text Box 11"/>
              <p:cNvSpPr txBox="1">
                <a:spLocks noChangeArrowheads="1"/>
              </p:cNvSpPr>
              <p:nvPr/>
            </p:nvSpPr>
            <p:spPr bwMode="auto">
              <a:xfrm rot="5400000">
                <a:off x="3447" y="1103"/>
                <a:ext cx="946" cy="32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en-US" sz="2800" dirty="0">
                    <a:latin typeface="Gill Sans Light"/>
                    <a:cs typeface="Gill Sans Light"/>
                  </a:rPr>
                  <a:t>Internet</a:t>
                </a:r>
              </a:p>
            </p:txBody>
          </p:sp>
          <p:pic>
            <p:nvPicPr>
              <p:cNvPr id="21530" name="Picture 12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6" y="1584"/>
                <a:ext cx="459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21531" name="Picture 13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84" y="432"/>
                <a:ext cx="459" cy="42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1532" name="Line 14"/>
              <p:cNvSpPr>
                <a:spLocks noChangeShapeType="1"/>
              </p:cNvSpPr>
              <p:nvPr/>
            </p:nvSpPr>
            <p:spPr bwMode="auto">
              <a:xfrm flipH="1">
                <a:off x="3072" y="1488"/>
                <a:ext cx="96" cy="144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pPr algn="ctr"/>
                <a:endParaRPr lang="en-US">
                  <a:latin typeface="Gill Sans Light"/>
                  <a:cs typeface="Gill Sans Light"/>
                </a:endParaRPr>
              </a:p>
            </p:txBody>
          </p:sp>
        </p:grpSp>
      </p:grpSp>
      <p:grpSp>
        <p:nvGrpSpPr>
          <p:cNvPr id="992271" name="Group 15"/>
          <p:cNvGrpSpPr>
            <a:grpSpLocks/>
          </p:cNvGrpSpPr>
          <p:nvPr/>
        </p:nvGrpSpPr>
        <p:grpSpPr bwMode="auto">
          <a:xfrm>
            <a:off x="3048001" y="588964"/>
            <a:ext cx="2689225" cy="2636837"/>
            <a:chOff x="960" y="371"/>
            <a:chExt cx="1694" cy="1661"/>
          </a:xfrm>
        </p:grpSpPr>
        <p:pic>
          <p:nvPicPr>
            <p:cNvPr id="21510" name="Picture 16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31" y="371"/>
              <a:ext cx="45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1" name="Oval 17"/>
            <p:cNvSpPr>
              <a:spLocks noChangeArrowheads="1"/>
            </p:cNvSpPr>
            <p:nvPr/>
          </p:nvSpPr>
          <p:spPr bwMode="auto">
            <a:xfrm>
              <a:off x="1595" y="971"/>
              <a:ext cx="565" cy="530"/>
            </a:xfrm>
            <a:prstGeom prst="ellipse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en-US">
                  <a:latin typeface="Gill Sans Light"/>
                  <a:cs typeface="Gill Sans Light"/>
                </a:rPr>
                <a:t>Switch</a:t>
              </a:r>
            </a:p>
          </p:txBody>
        </p:sp>
        <p:pic>
          <p:nvPicPr>
            <p:cNvPr id="21512" name="Picture 18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6" y="654"/>
              <a:ext cx="45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3" name="Picture 19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60" y="1183"/>
              <a:ext cx="4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4" name="Picture 20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4" y="1607"/>
              <a:ext cx="459" cy="4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5" name="Picture 21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25" y="1501"/>
              <a:ext cx="458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516" name="Picture 22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" y="689"/>
              <a:ext cx="459" cy="42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1517" name="Line 23"/>
            <p:cNvSpPr>
              <a:spLocks noChangeShapeType="1"/>
            </p:cNvSpPr>
            <p:nvPr/>
          </p:nvSpPr>
          <p:spPr bwMode="auto">
            <a:xfrm>
              <a:off x="2089" y="1430"/>
              <a:ext cx="141" cy="14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18" name="Line 24"/>
            <p:cNvSpPr>
              <a:spLocks noChangeShapeType="1"/>
            </p:cNvSpPr>
            <p:nvPr/>
          </p:nvSpPr>
          <p:spPr bwMode="auto">
            <a:xfrm flipH="1">
              <a:off x="1383" y="1289"/>
              <a:ext cx="212" cy="3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19" name="Line 25"/>
            <p:cNvSpPr>
              <a:spLocks noChangeShapeType="1"/>
            </p:cNvSpPr>
            <p:nvPr/>
          </p:nvSpPr>
          <p:spPr bwMode="auto">
            <a:xfrm flipH="1" flipV="1">
              <a:off x="1454" y="971"/>
              <a:ext cx="177" cy="14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0" name="Line 26"/>
            <p:cNvSpPr>
              <a:spLocks noChangeShapeType="1"/>
            </p:cNvSpPr>
            <p:nvPr/>
          </p:nvSpPr>
          <p:spPr bwMode="auto">
            <a:xfrm flipH="1" flipV="1">
              <a:off x="1878" y="795"/>
              <a:ext cx="0" cy="17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1" name="Line 27"/>
            <p:cNvSpPr>
              <a:spLocks noChangeShapeType="1"/>
            </p:cNvSpPr>
            <p:nvPr/>
          </p:nvSpPr>
          <p:spPr bwMode="auto">
            <a:xfrm flipV="1">
              <a:off x="1776" y="1501"/>
              <a:ext cx="31" cy="17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  <p:sp>
          <p:nvSpPr>
            <p:cNvPr id="21522" name="Line 28"/>
            <p:cNvSpPr>
              <a:spLocks noChangeShapeType="1"/>
            </p:cNvSpPr>
            <p:nvPr/>
          </p:nvSpPr>
          <p:spPr bwMode="auto">
            <a:xfrm flipV="1">
              <a:off x="2089" y="971"/>
              <a:ext cx="141" cy="10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pPr algn="ctr"/>
              <a:endParaRPr lang="en-US">
                <a:latin typeface="Gill Sans Light"/>
                <a:cs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952812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2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2259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/>
          </p:nvPr>
        </p:nvSpPr>
        <p:spPr>
          <a:xfrm>
            <a:off x="1905000" y="-304800"/>
            <a:ext cx="8534400" cy="1371600"/>
          </a:xfrm>
        </p:spPr>
        <p:txBody>
          <a:bodyPr/>
          <a:lstStyle/>
          <a:p>
            <a:pPr eaLnBrk="1" hangingPunct="1"/>
            <a:r>
              <a:rPr lang="en-US" sz="3500" dirty="0">
                <a:latin typeface="Helvetica" charset="0"/>
                <a:ea typeface="ＭＳ Ｐゴシック" charset="0"/>
                <a:cs typeface="ＭＳ Ｐゴシック" charset="0"/>
              </a:rPr>
              <a:t>The Internet Protocol (IP)</a:t>
            </a:r>
          </a:p>
        </p:txBody>
      </p:sp>
      <p:sp>
        <p:nvSpPr>
          <p:cNvPr id="471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62074" y="771526"/>
            <a:ext cx="9256714" cy="3154362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Internet Protocol: Internet’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network layer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Service it provides: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Packet Delivery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Tries it’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to deliver packet to its destination 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lost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corrupted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Packets may be delivered out of order</a:t>
            </a:r>
          </a:p>
          <a:p>
            <a:pPr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IP Is a Datagram service!</a:t>
            </a:r>
          </a:p>
          <a:p>
            <a:pPr lvl="1" eaLnBrk="1" hangingPunct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Routes across many physical switching domains (subnets)</a:t>
            </a:r>
          </a:p>
        </p:txBody>
      </p:sp>
      <p:pic>
        <p:nvPicPr>
          <p:cNvPr id="47107" name="Picture 4" descr="j0285750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37626" y="4651375"/>
            <a:ext cx="1730375" cy="1062038"/>
          </a:xfrm>
          <a:noFill/>
        </p:spPr>
      </p:pic>
      <p:graphicFrame>
        <p:nvGraphicFramePr>
          <p:cNvPr id="47108" name="Object 2"/>
          <p:cNvGraphicFramePr>
            <a:graphicFrameLocks noChangeAspect="1"/>
          </p:cNvGraphicFramePr>
          <p:nvPr/>
        </p:nvGraphicFramePr>
        <p:xfrm>
          <a:off x="4248150" y="4186238"/>
          <a:ext cx="3608388" cy="2062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hoto Editor Photo" r:id="rId4" imgW="1905266" imgH="1390844" progId="MSPhotoEd.3">
                  <p:embed/>
                </p:oleObj>
              </mc:Choice>
              <mc:Fallback>
                <p:oleObj name="Photo Editor Photo" r:id="rId4" imgW="1905266" imgH="1390844" progId="MSPhotoEd.3">
                  <p:embed/>
                  <p:pic>
                    <p:nvPicPr>
                      <p:cNvPr id="471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48150" y="4186238"/>
                        <a:ext cx="3608388" cy="2062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7109" name="Line 6"/>
          <p:cNvSpPr>
            <a:spLocks noChangeShapeType="1"/>
          </p:cNvSpPr>
          <p:nvPr/>
        </p:nvSpPr>
        <p:spPr bwMode="auto">
          <a:xfrm flipV="1">
            <a:off x="3238501" y="5308601"/>
            <a:ext cx="1344613" cy="158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0" name="Line 7"/>
          <p:cNvSpPr>
            <a:spLocks noChangeShapeType="1"/>
          </p:cNvSpPr>
          <p:nvPr/>
        </p:nvSpPr>
        <p:spPr bwMode="auto">
          <a:xfrm flipV="1">
            <a:off x="7646989" y="5160963"/>
            <a:ext cx="10953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111" name="Text Box 8"/>
          <p:cNvSpPr txBox="1">
            <a:spLocks noChangeArrowheads="1"/>
          </p:cNvSpPr>
          <p:nvPr/>
        </p:nvSpPr>
        <p:spPr bwMode="auto">
          <a:xfrm>
            <a:off x="1524001" y="4002088"/>
            <a:ext cx="11080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source</a:t>
            </a:r>
          </a:p>
        </p:txBody>
      </p:sp>
      <p:sp>
        <p:nvSpPr>
          <p:cNvPr id="47112" name="Text Box 9"/>
          <p:cNvSpPr txBox="1">
            <a:spLocks noChangeArrowheads="1"/>
          </p:cNvSpPr>
          <p:nvPr/>
        </p:nvSpPr>
        <p:spPr bwMode="auto">
          <a:xfrm>
            <a:off x="8748714" y="4084638"/>
            <a:ext cx="167322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destination</a:t>
            </a:r>
          </a:p>
        </p:txBody>
      </p:sp>
      <p:pic>
        <p:nvPicPr>
          <p:cNvPr id="47113" name="Picture 10" descr="MCj02957280000[1]"/>
          <p:cNvPicPr>
            <a:picLocks noGrp="1" noChangeAspect="1" noChangeArrowheads="1"/>
          </p:cNvPicPr>
          <p:nvPr>
            <p:ph sz="quarter" idx="4294967295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24001" y="4433888"/>
            <a:ext cx="1928813" cy="1630362"/>
          </a:xfrm>
          <a:noFill/>
        </p:spPr>
      </p:pic>
      <p:sp>
        <p:nvSpPr>
          <p:cNvPr id="47114" name="Text Box 11"/>
          <p:cNvSpPr txBox="1">
            <a:spLocks noChangeArrowheads="1"/>
          </p:cNvSpPr>
          <p:nvPr/>
        </p:nvSpPr>
        <p:spPr bwMode="auto">
          <a:xfrm>
            <a:off x="5045076" y="4876801"/>
            <a:ext cx="18907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0">
                <a:latin typeface="Helvetica" charset="0"/>
                <a:cs typeface="Helvetica" charset="0"/>
              </a:rPr>
              <a:t>IP network</a:t>
            </a:r>
          </a:p>
        </p:txBody>
      </p:sp>
      <p:grpSp>
        <p:nvGrpSpPr>
          <p:cNvPr id="47115" name="Group 12"/>
          <p:cNvGrpSpPr>
            <a:grpSpLocks/>
          </p:cNvGrpSpPr>
          <p:nvPr/>
        </p:nvGrpSpPr>
        <p:grpSpPr bwMode="auto">
          <a:xfrm>
            <a:off x="3613151" y="4770438"/>
            <a:ext cx="327025" cy="457200"/>
            <a:chOff x="4505" y="1615"/>
            <a:chExt cx="206" cy="288"/>
          </a:xfrm>
        </p:grpSpPr>
        <p:sp>
          <p:nvSpPr>
            <p:cNvPr id="47129" name="Rectangle 13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30" name="Rectangle 14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6" name="Group 15"/>
          <p:cNvGrpSpPr>
            <a:grpSpLocks/>
          </p:cNvGrpSpPr>
          <p:nvPr/>
        </p:nvGrpSpPr>
        <p:grpSpPr bwMode="auto">
          <a:xfrm>
            <a:off x="4108451" y="4775200"/>
            <a:ext cx="327025" cy="457200"/>
            <a:chOff x="4505" y="1615"/>
            <a:chExt cx="206" cy="288"/>
          </a:xfrm>
        </p:grpSpPr>
        <p:sp>
          <p:nvSpPr>
            <p:cNvPr id="47127" name="Rectangle 16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8" name="Rectangle 17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grpSp>
        <p:nvGrpSpPr>
          <p:cNvPr id="47117" name="Group 18"/>
          <p:cNvGrpSpPr>
            <a:grpSpLocks/>
          </p:cNvGrpSpPr>
          <p:nvPr/>
        </p:nvGrpSpPr>
        <p:grpSpPr bwMode="auto">
          <a:xfrm>
            <a:off x="7962901" y="4629150"/>
            <a:ext cx="327025" cy="457200"/>
            <a:chOff x="4505" y="1615"/>
            <a:chExt cx="206" cy="288"/>
          </a:xfrm>
        </p:grpSpPr>
        <p:sp>
          <p:nvSpPr>
            <p:cNvPr id="47125" name="Rectangle 19"/>
            <p:cNvSpPr>
              <a:spLocks noChangeArrowheads="1"/>
            </p:cNvSpPr>
            <p:nvPr/>
          </p:nvSpPr>
          <p:spPr bwMode="auto">
            <a:xfrm>
              <a:off x="4506" y="1615"/>
              <a:ext cx="205" cy="288"/>
            </a:xfrm>
            <a:prstGeom prst="rect">
              <a:avLst/>
            </a:prstGeom>
            <a:solidFill>
              <a:schemeClr val="bg2"/>
            </a:solidFill>
            <a:ln w="38100">
              <a:solidFill>
                <a:schemeClr val="bg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  <p:sp>
          <p:nvSpPr>
            <p:cNvPr id="47126" name="Rectangle 20"/>
            <p:cNvSpPr>
              <a:spLocks noChangeArrowheads="1"/>
            </p:cNvSpPr>
            <p:nvPr/>
          </p:nvSpPr>
          <p:spPr bwMode="auto">
            <a:xfrm>
              <a:off x="4505" y="1615"/>
              <a:ext cx="205" cy="56"/>
            </a:xfrm>
            <a:prstGeom prst="rect">
              <a:avLst/>
            </a:prstGeom>
            <a:solidFill>
              <a:schemeClr val="accent2"/>
            </a:solidFill>
            <a:ln w="381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7118" name="Rectangle 4"/>
          <p:cNvSpPr>
            <a:spLocks noChangeArrowheads="1"/>
          </p:cNvSpPr>
          <p:nvPr/>
        </p:nvSpPr>
        <p:spPr bwMode="auto">
          <a:xfrm>
            <a:off x="9296400" y="795339"/>
            <a:ext cx="1322388" cy="2381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47119" name="Rectangle 5"/>
          <p:cNvSpPr>
            <a:spLocks noChangeArrowheads="1"/>
          </p:cNvSpPr>
          <p:nvPr/>
        </p:nvSpPr>
        <p:spPr bwMode="auto">
          <a:xfrm>
            <a:off x="9296400" y="1033463"/>
            <a:ext cx="1322388" cy="239712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bg1"/>
                </a:solidFill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47120" name="Rectangle 6"/>
          <p:cNvSpPr>
            <a:spLocks noChangeArrowheads="1"/>
          </p:cNvSpPr>
          <p:nvPr/>
        </p:nvSpPr>
        <p:spPr bwMode="auto">
          <a:xfrm>
            <a:off x="9296400" y="1273176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47121" name="Rectangle 7"/>
          <p:cNvSpPr>
            <a:spLocks noChangeArrowheads="1"/>
          </p:cNvSpPr>
          <p:nvPr/>
        </p:nvSpPr>
        <p:spPr bwMode="auto">
          <a:xfrm>
            <a:off x="9296400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47122" name="Rectangle 8"/>
          <p:cNvSpPr>
            <a:spLocks noChangeArrowheads="1"/>
          </p:cNvSpPr>
          <p:nvPr/>
        </p:nvSpPr>
        <p:spPr bwMode="auto">
          <a:xfrm>
            <a:off x="9296400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47123" name="Rectangle 9"/>
          <p:cNvSpPr>
            <a:spLocks noChangeArrowheads="1"/>
          </p:cNvSpPr>
          <p:nvPr/>
        </p:nvSpPr>
        <p:spPr bwMode="auto">
          <a:xfrm>
            <a:off x="9296400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47124" name="Rectangle 10"/>
          <p:cNvSpPr>
            <a:spLocks noChangeArrowheads="1"/>
          </p:cNvSpPr>
          <p:nvPr/>
        </p:nvSpPr>
        <p:spPr bwMode="auto">
          <a:xfrm>
            <a:off x="9296400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807003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6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IPv4 Address Space</a:t>
            </a:r>
          </a:p>
        </p:txBody>
      </p:sp>
      <p:sp>
        <p:nvSpPr>
          <p:cNvPr id="9390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06200"/>
            <a:ext cx="11125200" cy="61722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IP Address:</a:t>
            </a:r>
            <a:r>
              <a:rPr lang="en-US" altLang="ko-KR" dirty="0">
                <a:ea typeface="굴림" panose="020B0600000101010101" pitchFamily="34" charset="-127"/>
              </a:rPr>
              <a:t> a 32-bit integer used as destination of IP packet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Often written as four dot-separated integers, with each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integer from 0—255 (thus representing 8x4=32 bits)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Example CS file server is: 169.229.60.83 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 0xA9E53C53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Internet Host:</a:t>
            </a:r>
            <a:r>
              <a:rPr lang="en-US" altLang="ko-KR" dirty="0">
                <a:ea typeface="굴림" panose="020B0600000101010101" pitchFamily="34" charset="-127"/>
              </a:rPr>
              <a:t> a computer connected to the Internet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Host has one or more IP addresses used for routing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of these may be private and unavailable for routing 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Not every computer has a unique IP address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Groups of machines may share a single IP address 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this case, machines have private addresses behind a “Network Address Translation” (NAT) gateway</a:t>
            </a:r>
            <a:endParaRPr lang="en-US" altLang="ko-KR" dirty="0">
              <a:solidFill>
                <a:schemeClr val="hlink"/>
              </a:solidFill>
              <a:ea typeface="굴림" panose="020B0600000101010101" pitchFamily="34" charset="-127"/>
            </a:endParaRPr>
          </a:p>
          <a:p>
            <a:pPr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Subnet:</a:t>
            </a:r>
            <a:r>
              <a:rPr lang="en-US" altLang="ko-KR" dirty="0">
                <a:ea typeface="굴림" panose="020B0600000101010101" pitchFamily="34" charset="-127"/>
              </a:rPr>
              <a:t> network connecting hosts with related IP addresses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A subnet is identified by 32-bit value, with the bits which differ set to zero, followed by a slash and a mask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Example: 128.32.131.0/24 designates a subnet in which all the addresses look like 128.32.131.XX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Same subnet: 128.32.131.0/255.255.255.0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Mask:</a:t>
            </a:r>
            <a:r>
              <a:rPr lang="en-US" altLang="ko-KR" dirty="0">
                <a:ea typeface="굴림" panose="020B0600000101010101" pitchFamily="34" charset="-127"/>
              </a:rPr>
              <a:t> The number of matching prefix bits </a:t>
            </a:r>
          </a:p>
          <a:p>
            <a:pPr lvl="2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ea typeface="굴림" panose="020B0600000101010101" pitchFamily="34" charset="-127"/>
              </a:rPr>
              <a:t>Expressed as a single value (e.g., 24) or a set of ones in a 32-bit value (e.g., 255.255.255.0)</a:t>
            </a:r>
          </a:p>
          <a:p>
            <a:pPr lvl="1">
              <a:lnSpc>
                <a:spcPct val="85000"/>
              </a:lnSpc>
              <a:spcBef>
                <a:spcPct val="20000"/>
              </a:spcBef>
              <a:tabLst>
                <a:tab pos="3606800" algn="l"/>
              </a:tabLst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Often routing </a:t>
            </a:r>
            <a:r>
              <a:rPr lang="en-US" altLang="ko-KR" i="1" dirty="0">
                <a:solidFill>
                  <a:srgbClr val="FF0000"/>
                </a:solidFill>
                <a:ea typeface="굴림" panose="020B0600000101010101" pitchFamily="34" charset="-127"/>
              </a:rPr>
              <a:t>within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subnet is by MAC address (smart switches)</a:t>
            </a:r>
          </a:p>
          <a:p>
            <a:pPr marL="457200" lvl="1" indent="0">
              <a:lnSpc>
                <a:spcPct val="85000"/>
              </a:lnSpc>
              <a:spcBef>
                <a:spcPct val="20000"/>
              </a:spcBef>
              <a:buNone/>
              <a:tabLst>
                <a:tab pos="3606800" algn="l"/>
              </a:tabLst>
            </a:pPr>
            <a:endParaRPr lang="en-US" altLang="ko-KR" dirty="0">
              <a:ea typeface="굴림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77367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9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9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9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39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39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39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939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939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39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39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39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39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390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93901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93901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93901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9011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Address Ranges in IPv4</a:t>
            </a:r>
          </a:p>
        </p:txBody>
      </p:sp>
      <p:sp>
        <p:nvSpPr>
          <p:cNvPr id="968709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09600" y="762000"/>
            <a:ext cx="11049000" cy="5410200"/>
          </a:xfrm>
        </p:spPr>
        <p:txBody>
          <a:bodyPr>
            <a:normAutofit/>
          </a:bodyPr>
          <a:lstStyle/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address space divided into prefix-delimited ranges: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A: NN.0.0.0/8 	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1–126 (126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16,777,214 IP addresses per network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10.xx.yy.zz is private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127.xx.yy.zz is loopback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B: NN.MM.0.0/16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128–191, MM is 0-255 (16,384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65,534 IP addresses per network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172.[16-31].</a:t>
            </a:r>
            <a:r>
              <a:rPr lang="en-US" altLang="ko-KR" dirty="0" err="1">
                <a:solidFill>
                  <a:srgbClr val="FF0000"/>
                </a:solidFill>
                <a:ea typeface="굴림" panose="020B0600000101010101" pitchFamily="34" charset="-127"/>
              </a:rPr>
              <a:t>xx.yy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 are private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Class C: NN.MM.LL.0/24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NN is 192–223, MM and LL 0-255 (2,097,151 of these networks)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254 IP addresses per networks</a:t>
            </a:r>
          </a:p>
          <a:p>
            <a:pPr lvl="2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192.168.xx.yy are private</a:t>
            </a:r>
          </a:p>
          <a:p>
            <a:pPr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Address ranges are often owned by organizations</a:t>
            </a:r>
          </a:p>
          <a:p>
            <a:pPr lvl="1">
              <a:lnSpc>
                <a:spcPct val="85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be further divided into subnets</a:t>
            </a:r>
          </a:p>
        </p:txBody>
      </p:sp>
    </p:spTree>
    <p:extLst>
      <p:ext uri="{BB962C8B-B14F-4D97-AF65-F5344CB8AC3E}">
        <p14:creationId xmlns:p14="http://schemas.microsoft.com/office/powerpoint/2010/main" val="26684215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870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6870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687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687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687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687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687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9687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9687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9687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687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96870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9687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9687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96870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96870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8709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Distributed Consensus Making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762000"/>
            <a:ext cx="10744200" cy="5638800"/>
          </a:xfrm>
        </p:spPr>
        <p:txBody>
          <a:bodyPr>
            <a:normAutofit/>
          </a:bodyPr>
          <a:lstStyle/>
          <a:p>
            <a:r>
              <a:rPr lang="en-US" dirty="0"/>
              <a:t>Consensus problem</a:t>
            </a:r>
          </a:p>
          <a:p>
            <a:pPr lvl="1"/>
            <a:r>
              <a:rPr lang="en-US" dirty="0"/>
              <a:t>All nodes propose a value</a:t>
            </a:r>
          </a:p>
          <a:p>
            <a:pPr lvl="1"/>
            <a:r>
              <a:rPr lang="en-US" dirty="0"/>
              <a:t>Some nodes might crash and stop responding</a:t>
            </a:r>
          </a:p>
          <a:p>
            <a:pPr lvl="1"/>
            <a:r>
              <a:rPr lang="en-US" dirty="0"/>
              <a:t>Eventually, all remaining nodes decide on the same value from set of proposed values</a:t>
            </a:r>
          </a:p>
          <a:p>
            <a:r>
              <a:rPr lang="en-US" dirty="0"/>
              <a:t>Distributed Decision Making</a:t>
            </a:r>
          </a:p>
          <a:p>
            <a:pPr lvl="1"/>
            <a:r>
              <a:rPr lang="en-US" dirty="0"/>
              <a:t>Choose between “true” and “false”</a:t>
            </a:r>
          </a:p>
          <a:p>
            <a:pPr lvl="1"/>
            <a:r>
              <a:rPr lang="en-US" dirty="0"/>
              <a:t>Or Choose between “commit” and “abort”</a:t>
            </a:r>
          </a:p>
          <a:p>
            <a:r>
              <a:rPr lang="en-US" dirty="0"/>
              <a:t>Equally important (but often forgotten!): make it durable!</a:t>
            </a:r>
          </a:p>
          <a:p>
            <a:pPr lvl="1"/>
            <a:r>
              <a:rPr lang="en-US" dirty="0"/>
              <a:t>How do we make sure that decisions cannot be forgotten?</a:t>
            </a:r>
          </a:p>
          <a:p>
            <a:pPr lvl="2"/>
            <a:r>
              <a:rPr lang="en-US" dirty="0"/>
              <a:t>This is the “D” of “ACID” in a regular database</a:t>
            </a:r>
          </a:p>
          <a:p>
            <a:pPr lvl="1"/>
            <a:r>
              <a:rPr lang="en-US" dirty="0"/>
              <a:t>In a global-scale system?</a:t>
            </a:r>
          </a:p>
          <a:p>
            <a:pPr lvl="2"/>
            <a:r>
              <a:rPr lang="en-US" dirty="0"/>
              <a:t>What about erasure coding or massive replication?</a:t>
            </a:r>
          </a:p>
          <a:p>
            <a:pPr lvl="2"/>
            <a:r>
              <a:rPr lang="en-US" dirty="0"/>
              <a:t>Like </a:t>
            </a:r>
            <a:r>
              <a:rPr lang="en-US" dirty="0" err="1">
                <a:solidFill>
                  <a:srgbClr val="FF0000"/>
                </a:solidFill>
              </a:rPr>
              <a:t>BlockChain</a:t>
            </a:r>
            <a:r>
              <a:rPr lang="en-US" dirty="0"/>
              <a:t> applications! 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087099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IPv4 Packet Format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685800"/>
            <a:ext cx="9804400" cy="589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Packet Format: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Datagram: </a:t>
            </a:r>
            <a:r>
              <a:rPr lang="en-US" altLang="ko-KR" dirty="0">
                <a:ea typeface="굴림" panose="020B0600000101010101" pitchFamily="34" charset="-127"/>
              </a:rPr>
              <a:t>an unreliable, unordered, packet sent from source to destination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Function of network – deliver datagrams!</a:t>
            </a:r>
          </a:p>
        </p:txBody>
      </p:sp>
      <p:grpSp>
        <p:nvGrpSpPr>
          <p:cNvPr id="1059844" name="Group 4"/>
          <p:cNvGrpSpPr>
            <a:grpSpLocks/>
          </p:cNvGrpSpPr>
          <p:nvPr/>
        </p:nvGrpSpPr>
        <p:grpSpPr bwMode="auto">
          <a:xfrm>
            <a:off x="1647826" y="1168400"/>
            <a:ext cx="8982075" cy="3556000"/>
            <a:chOff x="78" y="1984"/>
            <a:chExt cx="5658" cy="224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018" y="2512"/>
              <a:ext cx="3557" cy="1712"/>
              <a:chOff x="1104" y="2016"/>
              <a:chExt cx="3360" cy="1824"/>
            </a:xfrm>
          </p:grpSpPr>
          <p:sp>
            <p:nvSpPr>
              <p:cNvPr id="21528" name="Freeform 6"/>
              <p:cNvSpPr>
                <a:spLocks/>
              </p:cNvSpPr>
              <p:nvPr/>
            </p:nvSpPr>
            <p:spPr bwMode="auto">
              <a:xfrm>
                <a:off x="1104" y="2976"/>
                <a:ext cx="3360" cy="240"/>
              </a:xfrm>
              <a:custGeom>
                <a:avLst/>
                <a:gdLst>
                  <a:gd name="T0" fmla="*/ 48 w 3360"/>
                  <a:gd name="T1" fmla="*/ 240 h 336"/>
                  <a:gd name="T2" fmla="*/ 3312 w 3360"/>
                  <a:gd name="T3" fmla="*/ 240 h 336"/>
                  <a:gd name="T4" fmla="*/ 3312 w 3360"/>
                  <a:gd name="T5" fmla="*/ 137 h 336"/>
                  <a:gd name="T6" fmla="*/ 3251 w 3360"/>
                  <a:gd name="T7" fmla="*/ 103 h 336"/>
                  <a:gd name="T8" fmla="*/ 3360 w 3360"/>
                  <a:gd name="T9" fmla="*/ 58 h 336"/>
                  <a:gd name="T10" fmla="*/ 3312 w 3360"/>
                  <a:gd name="T11" fmla="*/ 24 h 336"/>
                  <a:gd name="T12" fmla="*/ 3312 w 3360"/>
                  <a:gd name="T13" fmla="*/ 0 h 336"/>
                  <a:gd name="T14" fmla="*/ 48 w 3360"/>
                  <a:gd name="T15" fmla="*/ 0 h 336"/>
                  <a:gd name="T16" fmla="*/ 48 w 3360"/>
                  <a:gd name="T17" fmla="*/ 34 h 336"/>
                  <a:gd name="T18" fmla="*/ 96 w 3360"/>
                  <a:gd name="T19" fmla="*/ 69 h 336"/>
                  <a:gd name="T20" fmla="*/ 0 w 3360"/>
                  <a:gd name="T21" fmla="*/ 108 h 336"/>
                  <a:gd name="T22" fmla="*/ 48 w 3360"/>
                  <a:gd name="T23" fmla="*/ 142 h 336"/>
                  <a:gd name="T24" fmla="*/ 48 w 3360"/>
                  <a:gd name="T25" fmla="*/ 240 h 3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336">
                    <a:moveTo>
                      <a:pt x="48" y="336"/>
                    </a:moveTo>
                    <a:lnTo>
                      <a:pt x="3312" y="33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8" y="33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29" name="Rectangle 7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identification</a:t>
                </a:r>
              </a:p>
            </p:txBody>
          </p:sp>
          <p:sp>
            <p:nvSpPr>
              <p:cNvPr id="21530" name="Rectangle 8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ToS</a:t>
                </a:r>
              </a:p>
            </p:txBody>
          </p:sp>
          <p:sp>
            <p:nvSpPr>
              <p:cNvPr id="21531" name="Rectangle 9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98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532" name="Rectangle 10"/>
              <p:cNvSpPr>
                <a:spLocks noChangeArrowheads="1"/>
              </p:cNvSpPr>
              <p:nvPr/>
            </p:nvSpPr>
            <p:spPr bwMode="auto">
              <a:xfrm>
                <a:off x="3161" y="2208"/>
                <a:ext cx="1255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13-bit frag off</a:t>
                </a:r>
              </a:p>
            </p:txBody>
          </p:sp>
          <p:sp>
            <p:nvSpPr>
              <p:cNvPr id="21533" name="Rectangle 11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Total length(16-bits)</a:t>
                </a:r>
              </a:p>
            </p:txBody>
          </p:sp>
          <p:sp>
            <p:nvSpPr>
              <p:cNvPr id="21534" name="Rectangle 12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protocol</a:t>
                </a:r>
              </a:p>
            </p:txBody>
          </p:sp>
          <p:sp>
            <p:nvSpPr>
              <p:cNvPr id="21535" name="Rectangle 1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TTL</a:t>
                </a:r>
              </a:p>
            </p:txBody>
          </p:sp>
          <p:sp>
            <p:nvSpPr>
              <p:cNvPr id="21536" name="Rectangle 14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header checksum</a:t>
                </a:r>
              </a:p>
            </p:txBody>
          </p:sp>
          <p:sp>
            <p:nvSpPr>
              <p:cNvPr id="21537" name="Rectangle 15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source IP address</a:t>
                </a:r>
              </a:p>
            </p:txBody>
          </p:sp>
          <p:sp>
            <p:nvSpPr>
              <p:cNvPr id="21538" name="Rectangle 1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destination IP address</a:t>
                </a:r>
              </a:p>
            </p:txBody>
          </p:sp>
          <p:sp>
            <p:nvSpPr>
              <p:cNvPr id="21539" name="Rectangle 17"/>
              <p:cNvSpPr>
                <a:spLocks noChangeArrowheads="1"/>
              </p:cNvSpPr>
              <p:nvPr/>
            </p:nvSpPr>
            <p:spPr bwMode="auto">
              <a:xfrm>
                <a:off x="1539" y="2016"/>
                <a:ext cx="429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IHL</a:t>
                </a:r>
              </a:p>
            </p:txBody>
          </p:sp>
          <p:sp>
            <p:nvSpPr>
              <p:cNvPr id="21540" name="Rectangle 18"/>
              <p:cNvSpPr>
                <a:spLocks noChangeArrowheads="1"/>
              </p:cNvSpPr>
              <p:nvPr/>
            </p:nvSpPr>
            <p:spPr bwMode="auto">
              <a:xfrm>
                <a:off x="2784" y="2208"/>
                <a:ext cx="377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flags</a:t>
                </a:r>
              </a:p>
            </p:txBody>
          </p:sp>
          <p:sp>
            <p:nvSpPr>
              <p:cNvPr id="21541" name="Freeform 19"/>
              <p:cNvSpPr>
                <a:spLocks/>
              </p:cNvSpPr>
              <p:nvPr/>
            </p:nvSpPr>
            <p:spPr bwMode="auto">
              <a:xfrm>
                <a:off x="1104" y="3216"/>
                <a:ext cx="3360" cy="624"/>
              </a:xfrm>
              <a:custGeom>
                <a:avLst/>
                <a:gdLst>
                  <a:gd name="T0" fmla="*/ 44 w 3360"/>
                  <a:gd name="T1" fmla="*/ 624 h 716"/>
                  <a:gd name="T2" fmla="*/ 3312 w 3360"/>
                  <a:gd name="T3" fmla="*/ 624 h 716"/>
                  <a:gd name="T4" fmla="*/ 3312 w 3360"/>
                  <a:gd name="T5" fmla="*/ 167 h 716"/>
                  <a:gd name="T6" fmla="*/ 3251 w 3360"/>
                  <a:gd name="T7" fmla="*/ 125 h 716"/>
                  <a:gd name="T8" fmla="*/ 3360 w 3360"/>
                  <a:gd name="T9" fmla="*/ 71 h 716"/>
                  <a:gd name="T10" fmla="*/ 3312 w 3360"/>
                  <a:gd name="T11" fmla="*/ 29 h 716"/>
                  <a:gd name="T12" fmla="*/ 3312 w 3360"/>
                  <a:gd name="T13" fmla="*/ 0 h 716"/>
                  <a:gd name="T14" fmla="*/ 48 w 3360"/>
                  <a:gd name="T15" fmla="*/ 0 h 716"/>
                  <a:gd name="T16" fmla="*/ 48 w 3360"/>
                  <a:gd name="T17" fmla="*/ 42 h 716"/>
                  <a:gd name="T18" fmla="*/ 96 w 3360"/>
                  <a:gd name="T19" fmla="*/ 84 h 716"/>
                  <a:gd name="T20" fmla="*/ 0 w 3360"/>
                  <a:gd name="T21" fmla="*/ 132 h 716"/>
                  <a:gd name="T22" fmla="*/ 48 w 3360"/>
                  <a:gd name="T23" fmla="*/ 173 h 716"/>
                  <a:gd name="T24" fmla="*/ 44 w 3360"/>
                  <a:gd name="T25" fmla="*/ 624 h 7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716">
                    <a:moveTo>
                      <a:pt x="44" y="716"/>
                    </a:moveTo>
                    <a:lnTo>
                      <a:pt x="3312" y="71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4" y="71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42" name="Text Box 20"/>
              <p:cNvSpPr txBox="1">
                <a:spLocks noChangeArrowheads="1"/>
              </p:cNvSpPr>
              <p:nvPr/>
            </p:nvSpPr>
            <p:spPr bwMode="auto">
              <a:xfrm>
                <a:off x="2230" y="2995"/>
                <a:ext cx="110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options (if any)</a:t>
                </a:r>
              </a:p>
            </p:txBody>
          </p:sp>
          <p:sp>
            <p:nvSpPr>
              <p:cNvPr id="21543" name="Text Box 21"/>
              <p:cNvSpPr txBox="1">
                <a:spLocks noChangeArrowheads="1"/>
              </p:cNvSpPr>
              <p:nvPr/>
            </p:nvSpPr>
            <p:spPr bwMode="auto">
              <a:xfrm>
                <a:off x="2574" y="3427"/>
                <a:ext cx="4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Data</a:t>
                </a:r>
              </a:p>
            </p:txBody>
          </p:sp>
        </p:grpSp>
        <p:sp>
          <p:nvSpPr>
            <p:cNvPr id="21510" name="Text Box 22"/>
            <p:cNvSpPr txBox="1">
              <a:spLocks noChangeArrowheads="1"/>
            </p:cNvSpPr>
            <p:nvPr/>
          </p:nvSpPr>
          <p:spPr bwMode="auto">
            <a:xfrm>
              <a:off x="996" y="2323"/>
              <a:ext cx="1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511" name="Text Box 23"/>
            <p:cNvSpPr txBox="1">
              <a:spLocks noChangeArrowheads="1"/>
            </p:cNvSpPr>
            <p:nvPr/>
          </p:nvSpPr>
          <p:spPr bwMode="auto">
            <a:xfrm>
              <a:off x="2484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15</a:t>
              </a:r>
            </a:p>
          </p:txBody>
        </p:sp>
        <p:sp>
          <p:nvSpPr>
            <p:cNvPr id="21512" name="Text Box 24"/>
            <p:cNvSpPr txBox="1">
              <a:spLocks noChangeArrowheads="1"/>
            </p:cNvSpPr>
            <p:nvPr/>
          </p:nvSpPr>
          <p:spPr bwMode="auto">
            <a:xfrm>
              <a:off x="2773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</a:t>
              </a:r>
            </a:p>
          </p:txBody>
        </p:sp>
        <p:sp>
          <p:nvSpPr>
            <p:cNvPr id="21513" name="Text Box 25"/>
            <p:cNvSpPr txBox="1">
              <a:spLocks noChangeArrowheads="1"/>
            </p:cNvSpPr>
            <p:nvPr/>
          </p:nvSpPr>
          <p:spPr bwMode="auto">
            <a:xfrm>
              <a:off x="4291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126" y="2467"/>
              <a:ext cx="59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IP Ver4</a:t>
              </a:r>
            </a:p>
          </p:txBody>
        </p:sp>
        <p:sp>
          <p:nvSpPr>
            <p:cNvPr id="21515" name="Line 27"/>
            <p:cNvSpPr>
              <a:spLocks noChangeShapeType="1"/>
            </p:cNvSpPr>
            <p:nvPr/>
          </p:nvSpPr>
          <p:spPr bwMode="auto">
            <a:xfrm>
              <a:off x="831" y="255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266" y="2016"/>
              <a:ext cx="78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Length</a:t>
              </a:r>
            </a:p>
          </p:txBody>
        </p:sp>
        <p:sp>
          <p:nvSpPr>
            <p:cNvPr id="21517" name="Line 29"/>
            <p:cNvSpPr>
              <a:spLocks noChangeShapeType="1"/>
            </p:cNvSpPr>
            <p:nvPr/>
          </p:nvSpPr>
          <p:spPr bwMode="auto">
            <a:xfrm>
              <a:off x="1673" y="23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8" name="Text Box 30"/>
            <p:cNvSpPr txBox="1">
              <a:spLocks noChangeArrowheads="1"/>
            </p:cNvSpPr>
            <p:nvPr/>
          </p:nvSpPr>
          <p:spPr bwMode="auto">
            <a:xfrm>
              <a:off x="3023" y="2016"/>
              <a:ext cx="1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Size of datagram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(header+data)</a:t>
              </a:r>
            </a:p>
          </p:txBody>
        </p:sp>
        <p:sp>
          <p:nvSpPr>
            <p:cNvPr id="21519" name="Line 31"/>
            <p:cNvSpPr>
              <a:spLocks noChangeShapeType="1"/>
            </p:cNvSpPr>
            <p:nvPr/>
          </p:nvSpPr>
          <p:spPr bwMode="auto">
            <a:xfrm flipH="1">
              <a:off x="3639" y="2331"/>
              <a:ext cx="47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4611" y="1984"/>
              <a:ext cx="1125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Flags &amp;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Fragmentation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to split large 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messages</a:t>
              </a:r>
            </a:p>
          </p:txBody>
        </p: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 flipH="1">
              <a:off x="4435" y="2448"/>
              <a:ext cx="365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2" name="Text Box 34"/>
            <p:cNvSpPr txBox="1">
              <a:spLocks noChangeArrowheads="1"/>
            </p:cNvSpPr>
            <p:nvPr/>
          </p:nvSpPr>
          <p:spPr bwMode="auto">
            <a:xfrm>
              <a:off x="78" y="2782"/>
              <a:ext cx="891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Time to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Live (hops)</a:t>
              </a:r>
            </a:p>
          </p:txBody>
        </p:sp>
        <p:sp>
          <p:nvSpPr>
            <p:cNvPr id="21523" name="Line 35"/>
            <p:cNvSpPr>
              <a:spLocks noChangeShapeType="1"/>
            </p:cNvSpPr>
            <p:nvPr/>
          </p:nvSpPr>
          <p:spPr bwMode="auto">
            <a:xfrm>
              <a:off x="831" y="291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4" name="Text Box 36"/>
            <p:cNvSpPr txBox="1">
              <a:spLocks noChangeArrowheads="1"/>
            </p:cNvSpPr>
            <p:nvPr/>
          </p:nvSpPr>
          <p:spPr bwMode="auto">
            <a:xfrm>
              <a:off x="120" y="3278"/>
              <a:ext cx="765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Type of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transport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protocol</a:t>
              </a:r>
            </a:p>
          </p:txBody>
        </p:sp>
        <p:sp>
          <p:nvSpPr>
            <p:cNvPr id="21525" name="Line 37"/>
            <p:cNvSpPr>
              <a:spLocks noChangeShapeType="1"/>
            </p:cNvSpPr>
            <p:nvPr/>
          </p:nvSpPr>
          <p:spPr bwMode="auto">
            <a:xfrm flipV="1">
              <a:off x="831" y="2962"/>
              <a:ext cx="1217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6" name="AutoShape 38"/>
            <p:cNvSpPr>
              <a:spLocks/>
            </p:cNvSpPr>
            <p:nvPr/>
          </p:nvSpPr>
          <p:spPr bwMode="auto">
            <a:xfrm>
              <a:off x="4608" y="2527"/>
              <a:ext cx="240" cy="864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1527" name="Text Box 39"/>
            <p:cNvSpPr txBox="1">
              <a:spLocks noChangeArrowheads="1"/>
            </p:cNvSpPr>
            <p:nvPr/>
          </p:nvSpPr>
          <p:spPr bwMode="auto">
            <a:xfrm>
              <a:off x="4827" y="2756"/>
              <a:ext cx="8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20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6609651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61" name="Group 2"/>
          <p:cNvGrpSpPr>
            <a:grpSpLocks/>
          </p:cNvGrpSpPr>
          <p:nvPr/>
        </p:nvGrpSpPr>
        <p:grpSpPr bwMode="auto">
          <a:xfrm>
            <a:off x="4735514" y="4191000"/>
            <a:ext cx="2122487" cy="2057400"/>
            <a:chOff x="832" y="1344"/>
            <a:chExt cx="1136" cy="1024"/>
          </a:xfrm>
        </p:grpSpPr>
        <p:sp>
          <p:nvSpPr>
            <p:cNvPr id="41038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39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0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1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2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3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4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5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1046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Wide Area Network</a:t>
            </a:r>
          </a:p>
        </p:txBody>
      </p:sp>
      <p:sp>
        <p:nvSpPr>
          <p:cNvPr id="39940" name="Content Placeholder 2"/>
          <p:cNvSpPr>
            <a:spLocks noGrp="1"/>
          </p:cNvSpPr>
          <p:nvPr>
            <p:ph idx="1"/>
          </p:nvPr>
        </p:nvSpPr>
        <p:spPr>
          <a:xfrm>
            <a:off x="838200" y="914400"/>
            <a:ext cx="9753600" cy="2895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Wide Area Network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(WAN): network that covers a broad area (e.g., city, state, country, entire world)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E.g., Internet is a WAN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WAN connects multiple physical (datalink) layer networks (LANs)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Datalink layer networks are connected by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routers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Different LANs can use different communication technology (e.g., wireless, cellular, optics, wired)</a:t>
            </a:r>
          </a:p>
        </p:txBody>
      </p:sp>
      <p:grpSp>
        <p:nvGrpSpPr>
          <p:cNvPr id="40971" name="Group 14"/>
          <p:cNvGrpSpPr>
            <a:grpSpLocks/>
          </p:cNvGrpSpPr>
          <p:nvPr/>
        </p:nvGrpSpPr>
        <p:grpSpPr bwMode="auto">
          <a:xfrm>
            <a:off x="2611438" y="4191000"/>
            <a:ext cx="2417762" cy="1828800"/>
            <a:chOff x="832" y="1344"/>
            <a:chExt cx="1136" cy="1024"/>
          </a:xfrm>
        </p:grpSpPr>
        <p:sp>
          <p:nvSpPr>
            <p:cNvPr id="41029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0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1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2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3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4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5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6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37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2" name="Rectangle 24"/>
          <p:cNvSpPr>
            <a:spLocks noChangeArrowheads="1"/>
          </p:cNvSpPr>
          <p:nvPr/>
        </p:nvSpPr>
        <p:spPr bwMode="auto">
          <a:xfrm>
            <a:off x="2581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73" name="Rectangle 25"/>
          <p:cNvSpPr>
            <a:spLocks noChangeArrowheads="1"/>
          </p:cNvSpPr>
          <p:nvPr/>
        </p:nvSpPr>
        <p:spPr bwMode="auto">
          <a:xfrm>
            <a:off x="487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74" name="AutoShape 26"/>
          <p:cNvCxnSpPr>
            <a:cxnSpLocks noChangeShapeType="1"/>
            <a:endCxn id="40973" idx="1"/>
          </p:cNvCxnSpPr>
          <p:nvPr/>
        </p:nvCxnSpPr>
        <p:spPr bwMode="auto">
          <a:xfrm>
            <a:off x="2781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0975" name="Group 27"/>
          <p:cNvGrpSpPr>
            <a:grpSpLocks/>
          </p:cNvGrpSpPr>
          <p:nvPr/>
        </p:nvGrpSpPr>
        <p:grpSpPr bwMode="auto">
          <a:xfrm>
            <a:off x="1752601" y="4876800"/>
            <a:ext cx="523875" cy="488950"/>
            <a:chOff x="1014" y="912"/>
            <a:chExt cx="574" cy="596"/>
          </a:xfrm>
        </p:grpSpPr>
        <p:sp>
          <p:nvSpPr>
            <p:cNvPr id="41017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18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19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0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1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2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3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4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25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26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7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28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76" name="AutoShape 40"/>
          <p:cNvCxnSpPr>
            <a:cxnSpLocks noChangeShapeType="1"/>
            <a:endCxn id="40972" idx="1"/>
          </p:cNvCxnSpPr>
          <p:nvPr/>
        </p:nvCxnSpPr>
        <p:spPr bwMode="auto">
          <a:xfrm>
            <a:off x="2284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0977" name="Group 41"/>
          <p:cNvGrpSpPr>
            <a:grpSpLocks/>
          </p:cNvGrpSpPr>
          <p:nvPr/>
        </p:nvGrpSpPr>
        <p:grpSpPr bwMode="auto">
          <a:xfrm>
            <a:off x="6650038" y="4114800"/>
            <a:ext cx="2265362" cy="1828800"/>
            <a:chOff x="832" y="1344"/>
            <a:chExt cx="1136" cy="1024"/>
          </a:xfrm>
        </p:grpSpPr>
        <p:sp>
          <p:nvSpPr>
            <p:cNvPr id="41008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9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0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1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2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3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4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5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16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0978" name="Rectangle 51"/>
          <p:cNvSpPr>
            <a:spLocks noChangeArrowheads="1"/>
          </p:cNvSpPr>
          <p:nvPr/>
        </p:nvSpPr>
        <p:spPr bwMode="auto">
          <a:xfrm>
            <a:off x="868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0979" name="Group 52"/>
          <p:cNvGrpSpPr>
            <a:grpSpLocks/>
          </p:cNvGrpSpPr>
          <p:nvPr/>
        </p:nvGrpSpPr>
        <p:grpSpPr bwMode="auto">
          <a:xfrm>
            <a:off x="9305926" y="4978400"/>
            <a:ext cx="523875" cy="488950"/>
            <a:chOff x="1014" y="912"/>
            <a:chExt cx="574" cy="596"/>
          </a:xfrm>
        </p:grpSpPr>
        <p:sp>
          <p:nvSpPr>
            <p:cNvPr id="40996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997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8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999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0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1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2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3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1004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1005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6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1007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0980" name="AutoShape 65"/>
          <p:cNvCxnSpPr>
            <a:cxnSpLocks noChangeShapeType="1"/>
            <a:stCxn id="40978" idx="3"/>
          </p:cNvCxnSpPr>
          <p:nvPr/>
        </p:nvCxnSpPr>
        <p:spPr bwMode="auto">
          <a:xfrm flipV="1">
            <a:off x="8870951" y="5314951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981" name="AutoShape 66"/>
          <p:cNvCxnSpPr>
            <a:cxnSpLocks noChangeShapeType="1"/>
            <a:stCxn id="40982" idx="3"/>
            <a:endCxn id="40978" idx="1"/>
          </p:cNvCxnSpPr>
          <p:nvPr/>
        </p:nvCxnSpPr>
        <p:spPr bwMode="auto">
          <a:xfrm flipV="1">
            <a:off x="6934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82" name="Rectangle 67"/>
          <p:cNvSpPr>
            <a:spLocks noChangeArrowheads="1"/>
          </p:cNvSpPr>
          <p:nvPr/>
        </p:nvSpPr>
        <p:spPr bwMode="auto">
          <a:xfrm>
            <a:off x="6750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3" name="AutoShape 68"/>
          <p:cNvCxnSpPr>
            <a:cxnSpLocks noChangeShapeType="1"/>
            <a:stCxn id="40973" idx="3"/>
            <a:endCxn id="40982" idx="1"/>
          </p:cNvCxnSpPr>
          <p:nvPr/>
        </p:nvCxnSpPr>
        <p:spPr bwMode="auto">
          <a:xfrm>
            <a:off x="5060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84" name="Text Box 76"/>
          <p:cNvSpPr txBox="1">
            <a:spLocks noChangeArrowheads="1"/>
          </p:cNvSpPr>
          <p:nvPr/>
        </p:nvSpPr>
        <p:spPr bwMode="auto">
          <a:xfrm>
            <a:off x="1676401" y="3962401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0985" name="Text Box 77"/>
          <p:cNvSpPr txBox="1">
            <a:spLocks noChangeArrowheads="1"/>
          </p:cNvSpPr>
          <p:nvPr/>
        </p:nvSpPr>
        <p:spPr bwMode="auto">
          <a:xfrm>
            <a:off x="9067801" y="4114801"/>
            <a:ext cx="11929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0986" name="Text Box 78"/>
          <p:cNvSpPr txBox="1">
            <a:spLocks noChangeArrowheads="1"/>
          </p:cNvSpPr>
          <p:nvPr/>
        </p:nvSpPr>
        <p:spPr bwMode="auto">
          <a:xfrm>
            <a:off x="4705350" y="4724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0987" name="Text Box 79"/>
          <p:cNvSpPr txBox="1">
            <a:spLocks noChangeArrowheads="1"/>
          </p:cNvSpPr>
          <p:nvPr/>
        </p:nvSpPr>
        <p:spPr bwMode="auto">
          <a:xfrm>
            <a:off x="6610350" y="5105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0988" name="Rectangle 83"/>
          <p:cNvSpPr>
            <a:spLocks noChangeArrowheads="1"/>
          </p:cNvSpPr>
          <p:nvPr/>
        </p:nvSpPr>
        <p:spPr bwMode="auto">
          <a:xfrm>
            <a:off x="6705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0989" name="AutoShape 85"/>
          <p:cNvCxnSpPr>
            <a:cxnSpLocks noChangeShapeType="1"/>
            <a:stCxn id="40973" idx="3"/>
            <a:endCxn id="40988" idx="1"/>
          </p:cNvCxnSpPr>
          <p:nvPr/>
        </p:nvCxnSpPr>
        <p:spPr bwMode="auto">
          <a:xfrm flipV="1">
            <a:off x="5060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90" name="Text Box 86"/>
          <p:cNvSpPr txBox="1">
            <a:spLocks noChangeArrowheads="1"/>
          </p:cNvSpPr>
          <p:nvPr/>
        </p:nvSpPr>
        <p:spPr bwMode="auto">
          <a:xfrm>
            <a:off x="6553200" y="41910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0991" name="AutoShape 87"/>
          <p:cNvCxnSpPr>
            <a:cxnSpLocks noChangeShapeType="1"/>
            <a:stCxn id="40988" idx="3"/>
            <a:endCxn id="40978" idx="1"/>
          </p:cNvCxnSpPr>
          <p:nvPr/>
        </p:nvCxnSpPr>
        <p:spPr bwMode="auto">
          <a:xfrm>
            <a:off x="6889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992" name="AutoShape 26"/>
          <p:cNvCxnSpPr>
            <a:cxnSpLocks noChangeShapeType="1"/>
            <a:stCxn id="41037" idx="2"/>
            <a:endCxn id="40994" idx="1"/>
          </p:cNvCxnSpPr>
          <p:nvPr/>
        </p:nvCxnSpPr>
        <p:spPr bwMode="auto">
          <a:xfrm rot="10800000" flipH="1" flipV="1">
            <a:off x="2781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0993" name="AutoShape 26"/>
          <p:cNvCxnSpPr>
            <a:cxnSpLocks noChangeShapeType="1"/>
            <a:stCxn id="41033" idx="4"/>
            <a:endCxn id="41036" idx="6"/>
          </p:cNvCxnSpPr>
          <p:nvPr/>
        </p:nvCxnSpPr>
        <p:spPr bwMode="auto">
          <a:xfrm rot="5400000" flipH="1" flipV="1">
            <a:off x="4103689" y="5168901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0994" name="Rectangle 24"/>
          <p:cNvSpPr>
            <a:spLocks noChangeArrowheads="1"/>
          </p:cNvSpPr>
          <p:nvPr/>
        </p:nvSpPr>
        <p:spPr bwMode="auto">
          <a:xfrm>
            <a:off x="3778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0995" name="Text Box 78"/>
          <p:cNvSpPr txBox="1">
            <a:spLocks noChangeArrowheads="1"/>
          </p:cNvSpPr>
          <p:nvPr/>
        </p:nvSpPr>
        <p:spPr bwMode="auto">
          <a:xfrm>
            <a:off x="3657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22510392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0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Routers</a:t>
            </a:r>
          </a:p>
        </p:txBody>
      </p:sp>
      <p:sp>
        <p:nvSpPr>
          <p:cNvPr id="41986" name="Rectangle 15"/>
          <p:cNvSpPr>
            <a:spLocks noGrp="1" noChangeArrowheads="1"/>
          </p:cNvSpPr>
          <p:nvPr>
            <p:ph type="body" idx="1"/>
          </p:nvPr>
        </p:nvSpPr>
        <p:spPr>
          <a:xfrm>
            <a:off x="1066800" y="762000"/>
            <a:ext cx="10058400" cy="1835150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each packet received on an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incoming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to an </a:t>
            </a:r>
            <a:br>
              <a:rPr lang="en-US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outgoing link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based on packet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s destination IP address </a:t>
            </a:r>
            <a:br>
              <a:rPr lang="en-US" altLang="ja-JP" dirty="0">
                <a:latin typeface="Gill Sans Light"/>
                <a:ea typeface="ＭＳ Ｐゴシック" charset="0"/>
                <a:cs typeface="Gill Sans Light"/>
              </a:rPr>
            </a:b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(towards its destination)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Store &amp; forward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packets are buffered before being forwarded</a:t>
            </a:r>
          </a:p>
          <a:p>
            <a:pPr eaLnBrk="1" hangingPunct="1"/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Forwarding table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: mapping between IP address and the output link</a:t>
            </a:r>
          </a:p>
        </p:txBody>
      </p:sp>
      <p:grpSp>
        <p:nvGrpSpPr>
          <p:cNvPr id="2" name="Group 92"/>
          <p:cNvGrpSpPr>
            <a:grpSpLocks/>
          </p:cNvGrpSpPr>
          <p:nvPr/>
        </p:nvGrpSpPr>
        <p:grpSpPr bwMode="auto">
          <a:xfrm>
            <a:off x="4343400" y="2819400"/>
            <a:ext cx="6324600" cy="3505200"/>
            <a:chOff x="2819400" y="2819400"/>
            <a:chExt cx="6324600" cy="3505200"/>
          </a:xfrm>
        </p:grpSpPr>
        <p:sp>
          <p:nvSpPr>
            <p:cNvPr id="42023" name="Rounded Rectangle 111"/>
            <p:cNvSpPr>
              <a:spLocks noChangeArrowheads="1"/>
            </p:cNvSpPr>
            <p:nvPr/>
          </p:nvSpPr>
          <p:spPr bwMode="auto">
            <a:xfrm>
              <a:off x="2819400" y="2819400"/>
              <a:ext cx="6324600" cy="3505200"/>
            </a:xfrm>
            <a:prstGeom prst="roundRect">
              <a:avLst>
                <a:gd name="adj" fmla="val 16667"/>
              </a:avLst>
            </a:prstGeom>
            <a:solidFill>
              <a:srgbClr val="FFFFAA">
                <a:alpha val="32156"/>
              </a:srgbClr>
            </a:solidFill>
            <a:ln w="12700">
              <a:solidFill>
                <a:srgbClr val="BFBFBF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grpSp>
          <p:nvGrpSpPr>
            <p:cNvPr id="42024" name="Group 2"/>
            <p:cNvGrpSpPr>
              <a:grpSpLocks/>
            </p:cNvGrpSpPr>
            <p:nvPr/>
          </p:nvGrpSpPr>
          <p:grpSpPr bwMode="auto">
            <a:xfrm>
              <a:off x="6937375" y="5481638"/>
              <a:ext cx="1751013" cy="304800"/>
              <a:chOff x="1056" y="1872"/>
              <a:chExt cx="1104" cy="192"/>
            </a:xfrm>
          </p:grpSpPr>
          <p:sp>
            <p:nvSpPr>
              <p:cNvPr id="1069059" name="Oval 3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5" name="Rectangle 4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6" name="Oval 5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5" name="Group 6"/>
            <p:cNvGrpSpPr>
              <a:grpSpLocks/>
            </p:cNvGrpSpPr>
            <p:nvPr/>
          </p:nvGrpSpPr>
          <p:grpSpPr bwMode="auto">
            <a:xfrm>
              <a:off x="6937375" y="4568825"/>
              <a:ext cx="1751013" cy="304800"/>
              <a:chOff x="1056" y="1872"/>
              <a:chExt cx="1104" cy="192"/>
            </a:xfrm>
          </p:grpSpPr>
          <p:sp>
            <p:nvSpPr>
              <p:cNvPr id="1069063" name="Oval 7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72" name="Rectangle 8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3" name="Oval 9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6" name="Group 10"/>
            <p:cNvGrpSpPr>
              <a:grpSpLocks/>
            </p:cNvGrpSpPr>
            <p:nvPr/>
          </p:nvGrpSpPr>
          <p:grpSpPr bwMode="auto">
            <a:xfrm>
              <a:off x="6937375" y="3581400"/>
              <a:ext cx="1751013" cy="303213"/>
              <a:chOff x="1056" y="1872"/>
              <a:chExt cx="1104" cy="192"/>
            </a:xfrm>
          </p:grpSpPr>
          <p:sp>
            <p:nvSpPr>
              <p:cNvPr id="1069067" name="Oval 11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9" name="Rectangle 12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70" name="Oval 13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27" name="Rectangle 16"/>
            <p:cNvSpPr>
              <a:spLocks noChangeArrowheads="1"/>
            </p:cNvSpPr>
            <p:nvPr/>
          </p:nvSpPr>
          <p:spPr bwMode="auto">
            <a:xfrm>
              <a:off x="4962525" y="3503613"/>
              <a:ext cx="2127250" cy="2663825"/>
            </a:xfrm>
            <a:prstGeom prst="rect">
              <a:avLst/>
            </a:prstGeom>
            <a:solidFill>
              <a:schemeClr val="bg1"/>
            </a:solidFill>
            <a:ln w="9525">
              <a:miter lim="800000"/>
              <a:headEnd/>
              <a:tailEnd/>
            </a:ln>
            <a:scene3d>
              <a:camera prst="legacyObliqueTopLeft"/>
              <a:lightRig rig="legacyFlat3" dir="t"/>
            </a:scene3d>
            <a:sp3d extrusionH="430200" prstMaterial="legacyMatte">
              <a:bevelT w="13500" h="13500" prst="angle"/>
              <a:bevelB w="13500" h="13500" prst="angle"/>
              <a:extrusionClr>
                <a:schemeClr val="bg1"/>
              </a:extrusionClr>
            </a:sp3d>
          </p:spPr>
          <p:txBody>
            <a:bodyPr wrap="none" lIns="90343" tIns="44379" rIns="90343" bIns="44379" anchor="ctr">
              <a:flatTx/>
            </a:bodyPr>
            <a:lstStyle/>
            <a:p>
              <a:pPr algn="ctr" defTabSz="912813"/>
              <a:endParaRPr lang="en-US" sz="1600" b="0">
                <a:latin typeface="Arial" charset="0"/>
              </a:endParaRPr>
            </a:p>
          </p:txBody>
        </p:sp>
        <p:grpSp>
          <p:nvGrpSpPr>
            <p:cNvPr id="42028" name="Group 17"/>
            <p:cNvGrpSpPr>
              <a:grpSpLocks/>
            </p:cNvGrpSpPr>
            <p:nvPr/>
          </p:nvGrpSpPr>
          <p:grpSpPr bwMode="auto">
            <a:xfrm>
              <a:off x="3208338" y="3581400"/>
              <a:ext cx="1751012" cy="303213"/>
              <a:chOff x="1056" y="1872"/>
              <a:chExt cx="1104" cy="192"/>
            </a:xfrm>
          </p:grpSpPr>
          <p:sp>
            <p:nvSpPr>
              <p:cNvPr id="1069074" name="Oval 18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6" name="Rectangle 19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7" name="Oval 20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29" name="Group 21"/>
            <p:cNvGrpSpPr>
              <a:grpSpLocks/>
            </p:cNvGrpSpPr>
            <p:nvPr/>
          </p:nvGrpSpPr>
          <p:grpSpPr bwMode="auto">
            <a:xfrm>
              <a:off x="3208338" y="4568825"/>
              <a:ext cx="1751012" cy="304800"/>
              <a:chOff x="1056" y="1872"/>
              <a:chExt cx="1104" cy="192"/>
            </a:xfrm>
          </p:grpSpPr>
          <p:sp>
            <p:nvSpPr>
              <p:cNvPr id="1069078" name="Oval 22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3" name="Rectangle 23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4" name="Oval 24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grpSp>
          <p:nvGrpSpPr>
            <p:cNvPr id="42030" name="Group 25"/>
            <p:cNvGrpSpPr>
              <a:grpSpLocks/>
            </p:cNvGrpSpPr>
            <p:nvPr/>
          </p:nvGrpSpPr>
          <p:grpSpPr bwMode="auto">
            <a:xfrm>
              <a:off x="3208338" y="5481638"/>
              <a:ext cx="1751012" cy="304800"/>
              <a:chOff x="1056" y="1872"/>
              <a:chExt cx="1104" cy="192"/>
            </a:xfrm>
          </p:grpSpPr>
          <p:sp>
            <p:nvSpPr>
              <p:cNvPr id="1069082" name="Oval 26"/>
              <p:cNvSpPr>
                <a:spLocks noChangeArrowheads="1"/>
              </p:cNvSpPr>
              <p:nvPr/>
            </p:nvSpPr>
            <p:spPr bwMode="auto">
              <a:xfrm>
                <a:off x="2064" y="1872"/>
                <a:ext cx="96" cy="192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45882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45882"/>
                      <a:invGamma/>
                    </a:schemeClr>
                  </a:gs>
                </a:gsLst>
                <a:lin ang="5400000" scaled="1"/>
              </a:gradFill>
              <a:ln w="12700">
                <a:noFill/>
                <a:round/>
                <a:headEnd/>
                <a:tailEnd/>
              </a:ln>
              <a:effectLst/>
            </p:spPr>
            <p:txBody>
              <a:bodyPr wrap="none" lIns="90488" tIns="44450" rIns="90488" bIns="44450" anchor="ctr"/>
              <a:lstStyle/>
              <a:p>
                <a:pPr>
                  <a:defRPr/>
                </a:pPr>
                <a:endParaRPr lang="en-US">
                  <a:latin typeface="Courier New" pitchFamily="-107" charset="0"/>
                  <a:ea typeface="ＭＳ Ｐゴシック" charset="-128"/>
                  <a:cs typeface="ＭＳ Ｐゴシック" charset="-128"/>
                </a:endParaRPr>
              </a:p>
            </p:txBody>
          </p:sp>
          <p:sp>
            <p:nvSpPr>
              <p:cNvPr id="42060" name="Rectangle 27"/>
              <p:cNvSpPr>
                <a:spLocks noChangeArrowheads="1"/>
              </p:cNvSpPr>
              <p:nvPr/>
            </p:nvSpPr>
            <p:spPr bwMode="auto">
              <a:xfrm>
                <a:off x="1104" y="1872"/>
                <a:ext cx="1008" cy="192"/>
              </a:xfrm>
              <a:prstGeom prst="rect">
                <a:avLst/>
              </a:prstGeom>
              <a:gradFill rotWithShape="0">
                <a:gsLst>
                  <a:gs pos="0">
                    <a:srgbClr val="7A7A7A"/>
                  </a:gs>
                  <a:gs pos="50000">
                    <a:srgbClr val="C0C0C0"/>
                  </a:gs>
                  <a:gs pos="100000">
                    <a:srgbClr val="7A7A7A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  <p:sp>
            <p:nvSpPr>
              <p:cNvPr id="42061" name="Oval 28"/>
              <p:cNvSpPr>
                <a:spLocks noChangeArrowheads="1"/>
              </p:cNvSpPr>
              <p:nvPr/>
            </p:nvSpPr>
            <p:spPr bwMode="auto">
              <a:xfrm>
                <a:off x="1056" y="1872"/>
                <a:ext cx="96" cy="192"/>
              </a:xfrm>
              <a:prstGeom prst="ellipse">
                <a:avLst/>
              </a:prstGeom>
              <a:solidFill>
                <a:srgbClr val="C0C0C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1270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lIns="90488" tIns="44450" rIns="90488" bIns="44450" anchor="ctr"/>
              <a:lstStyle/>
              <a:p>
                <a:endParaRPr lang="en-US"/>
              </a:p>
            </p:txBody>
          </p:sp>
        </p:grpSp>
        <p:sp>
          <p:nvSpPr>
            <p:cNvPr id="42031" name="Rectangle 29"/>
            <p:cNvSpPr>
              <a:spLocks noChangeArrowheads="1"/>
            </p:cNvSpPr>
            <p:nvPr/>
          </p:nvSpPr>
          <p:spPr bwMode="auto">
            <a:xfrm>
              <a:off x="3197225" y="3001963"/>
              <a:ext cx="1609725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incoming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2" name="Rectangle 30"/>
            <p:cNvSpPr>
              <a:spLocks noChangeArrowheads="1"/>
            </p:cNvSpPr>
            <p:nvPr/>
          </p:nvSpPr>
          <p:spPr bwMode="auto">
            <a:xfrm>
              <a:off x="6959600" y="3001963"/>
              <a:ext cx="1566863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outgoing links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3" name="Line 31"/>
            <p:cNvSpPr>
              <a:spLocks noChangeShapeType="1"/>
            </p:cNvSpPr>
            <p:nvPr/>
          </p:nvSpPr>
          <p:spPr bwMode="auto">
            <a:xfrm flipV="1">
              <a:off x="3132138" y="5697538"/>
              <a:ext cx="5783262" cy="12700"/>
            </a:xfrm>
            <a:prstGeom prst="line">
              <a:avLst/>
            </a:prstGeom>
            <a:noFill/>
            <a:ln w="12700">
              <a:solidFill>
                <a:srgbClr val="FF0000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4" name="Freeform 32"/>
            <p:cNvSpPr>
              <a:spLocks/>
            </p:cNvSpPr>
            <p:nvPr/>
          </p:nvSpPr>
          <p:spPr bwMode="auto">
            <a:xfrm flipV="1">
              <a:off x="3132138" y="3732213"/>
              <a:ext cx="5783262" cy="1825625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96" y="0"/>
                  </a:lnTo>
                  <a:lnTo>
                    <a:pt x="2400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rgbClr val="00CC66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5" name="Freeform 33"/>
            <p:cNvSpPr>
              <a:spLocks/>
            </p:cNvSpPr>
            <p:nvPr/>
          </p:nvSpPr>
          <p:spPr bwMode="auto">
            <a:xfrm>
              <a:off x="3132138" y="3732213"/>
              <a:ext cx="5783262" cy="989012"/>
            </a:xfrm>
            <a:custGeom>
              <a:avLst/>
              <a:gdLst>
                <a:gd name="T0" fmla="*/ 0 w 3600"/>
                <a:gd name="T1" fmla="*/ 0 h 576"/>
                <a:gd name="T2" fmla="*/ 2147483647 w 3600"/>
                <a:gd name="T3" fmla="*/ 0 h 576"/>
                <a:gd name="T4" fmla="*/ 2147483647 w 3600"/>
                <a:gd name="T5" fmla="*/ 2147483647 h 576"/>
                <a:gd name="T6" fmla="*/ 2147483647 w 3600"/>
                <a:gd name="T7" fmla="*/ 2147483647 h 5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00"/>
                <a:gd name="T13" fmla="*/ 0 h 576"/>
                <a:gd name="T14" fmla="*/ 3600 w 3600"/>
                <a:gd name="T15" fmla="*/ 576 h 5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00" h="576">
                  <a:moveTo>
                    <a:pt x="0" y="0"/>
                  </a:moveTo>
                  <a:lnTo>
                    <a:pt x="1248" y="0"/>
                  </a:lnTo>
                  <a:lnTo>
                    <a:pt x="2400" y="576"/>
                  </a:lnTo>
                  <a:lnTo>
                    <a:pt x="3600" y="576"/>
                  </a:lnTo>
                </a:path>
              </a:pathLst>
            </a:custGeom>
            <a:noFill/>
            <a:ln w="12700">
              <a:solidFill>
                <a:srgbClr val="0000FF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6" name="Freeform 34"/>
            <p:cNvSpPr>
              <a:spLocks/>
            </p:cNvSpPr>
            <p:nvPr/>
          </p:nvSpPr>
          <p:spPr bwMode="auto">
            <a:xfrm>
              <a:off x="3132138" y="4721225"/>
              <a:ext cx="5783262" cy="836613"/>
            </a:xfrm>
            <a:custGeom>
              <a:avLst/>
              <a:gdLst>
                <a:gd name="T0" fmla="*/ 0 w 3648"/>
                <a:gd name="T1" fmla="*/ 0 h 528"/>
                <a:gd name="T2" fmla="*/ 2147483647 w 3648"/>
                <a:gd name="T3" fmla="*/ 0 h 528"/>
                <a:gd name="T4" fmla="*/ 2147483647 w 3648"/>
                <a:gd name="T5" fmla="*/ 2147483647 h 528"/>
                <a:gd name="T6" fmla="*/ 2147483647 w 3648"/>
                <a:gd name="T7" fmla="*/ 2147483647 h 528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648"/>
                <a:gd name="T13" fmla="*/ 0 h 528"/>
                <a:gd name="T14" fmla="*/ 3648 w 3648"/>
                <a:gd name="T15" fmla="*/ 528 h 528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648" h="528">
                  <a:moveTo>
                    <a:pt x="0" y="0"/>
                  </a:moveTo>
                  <a:lnTo>
                    <a:pt x="1248" y="0"/>
                  </a:lnTo>
                  <a:lnTo>
                    <a:pt x="2448" y="528"/>
                  </a:lnTo>
                  <a:lnTo>
                    <a:pt x="3648" y="528"/>
                  </a:lnTo>
                </a:path>
              </a:pathLst>
            </a:custGeom>
            <a:noFill/>
            <a:ln w="127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lIns="90488" tIns="44450" rIns="90488" bIns="44450"/>
            <a:lstStyle/>
            <a:p>
              <a:endParaRPr lang="en-US"/>
            </a:p>
          </p:txBody>
        </p:sp>
        <p:sp>
          <p:nvSpPr>
            <p:cNvPr id="42037" name="Rectangle 35"/>
            <p:cNvSpPr>
              <a:spLocks noChangeArrowheads="1"/>
            </p:cNvSpPr>
            <p:nvPr/>
          </p:nvSpPr>
          <p:spPr bwMode="auto">
            <a:xfrm>
              <a:off x="5380038" y="2971800"/>
              <a:ext cx="76835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algn="ctr" defTabSz="912813"/>
              <a:r>
                <a:rPr lang="en-US" sz="2000" b="0">
                  <a:solidFill>
                    <a:srgbClr val="000000"/>
                  </a:solidFill>
                  <a:latin typeface="Arial" charset="0"/>
                </a:rPr>
                <a:t>Router</a:t>
              </a:r>
              <a:endParaRPr lang="en-US" sz="2000" b="0">
                <a:latin typeface="Arial" charset="0"/>
              </a:endParaRPr>
            </a:p>
          </p:txBody>
        </p:sp>
        <p:sp>
          <p:nvSpPr>
            <p:cNvPr id="42038" name="Rectangle 36"/>
            <p:cNvSpPr>
              <a:spLocks noChangeArrowheads="1"/>
            </p:cNvSpPr>
            <p:nvPr/>
          </p:nvSpPr>
          <p:spPr bwMode="auto">
            <a:xfrm>
              <a:off x="3436938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1069093" name="Rectangle 37"/>
            <p:cNvSpPr>
              <a:spLocks noChangeArrowheads="1"/>
            </p:cNvSpPr>
            <p:nvPr/>
          </p:nvSpPr>
          <p:spPr bwMode="auto">
            <a:xfrm>
              <a:off x="5491163" y="3808413"/>
              <a:ext cx="1141412" cy="2054225"/>
            </a:xfrm>
            <a:prstGeom prst="rect">
              <a:avLst/>
            </a:prstGeom>
            <a:solidFill>
              <a:schemeClr val="bg1"/>
            </a:solidFill>
            <a:ln w="12700">
              <a:noFill/>
              <a:miter lim="800000"/>
              <a:headEnd/>
              <a:tailEnd/>
            </a:ln>
            <a:effectLst>
              <a:prstShdw prst="shdw18" dist="17961" dir="13500000">
                <a:schemeClr val="bg1">
                  <a:gamma/>
                  <a:shade val="60000"/>
                  <a:invGamma/>
                  <a:alpha val="74998"/>
                </a:schemeClr>
              </a:prstShdw>
            </a:effectLst>
          </p:spPr>
          <p:txBody>
            <a:bodyPr wrap="none" lIns="90343" tIns="44379" rIns="90343" bIns="44379" anchor="ctr"/>
            <a:lstStyle/>
            <a:p>
              <a:pPr algn="ctr" defTabSz="912813">
                <a:defRPr/>
              </a:pPr>
              <a:endParaRPr lang="en-US" sz="1600" b="0">
                <a:latin typeface="Arial" pitchFamily="-107" charset="0"/>
                <a:ea typeface="ＭＳ Ｐゴシック" charset="-128"/>
                <a:cs typeface="ＭＳ Ｐゴシック" charset="-128"/>
              </a:endParaRPr>
            </a:p>
          </p:txBody>
        </p:sp>
        <p:sp>
          <p:nvSpPr>
            <p:cNvPr id="42040" name="Rectangle 38"/>
            <p:cNvSpPr>
              <a:spLocks noChangeArrowheads="1"/>
            </p:cNvSpPr>
            <p:nvPr/>
          </p:nvSpPr>
          <p:spPr bwMode="auto">
            <a:xfrm>
              <a:off x="4273550" y="36560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1" name="Rectangle 39"/>
            <p:cNvSpPr>
              <a:spLocks noChangeArrowheads="1"/>
            </p:cNvSpPr>
            <p:nvPr/>
          </p:nvSpPr>
          <p:spPr bwMode="auto">
            <a:xfrm>
              <a:off x="5643563" y="38846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2" name="Rectangle 40"/>
            <p:cNvSpPr>
              <a:spLocks noChangeArrowheads="1"/>
            </p:cNvSpPr>
            <p:nvPr/>
          </p:nvSpPr>
          <p:spPr bwMode="auto">
            <a:xfrm>
              <a:off x="5643563" y="4189413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3" name="Rectangle 41"/>
            <p:cNvSpPr>
              <a:spLocks noChangeArrowheads="1"/>
            </p:cNvSpPr>
            <p:nvPr/>
          </p:nvSpPr>
          <p:spPr bwMode="auto">
            <a:xfrm>
              <a:off x="6784975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4" name="Rectangle 42"/>
            <p:cNvSpPr>
              <a:spLocks noChangeArrowheads="1"/>
            </p:cNvSpPr>
            <p:nvPr/>
          </p:nvSpPr>
          <p:spPr bwMode="auto">
            <a:xfrm>
              <a:off x="7697788" y="4645025"/>
              <a:ext cx="304800" cy="152400"/>
            </a:xfrm>
            <a:prstGeom prst="rect">
              <a:avLst/>
            </a:prstGeom>
            <a:solidFill>
              <a:srgbClr val="0000FF"/>
            </a:solidFill>
            <a:ln w="12700">
              <a:solidFill>
                <a:schemeClr val="tx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5" name="Rectangle 43"/>
            <p:cNvSpPr>
              <a:spLocks noChangeArrowheads="1"/>
            </p:cNvSpPr>
            <p:nvPr/>
          </p:nvSpPr>
          <p:spPr bwMode="auto">
            <a:xfrm>
              <a:off x="3817938" y="46450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6" name="Rectangle 44"/>
            <p:cNvSpPr>
              <a:spLocks noChangeArrowheads="1"/>
            </p:cNvSpPr>
            <p:nvPr/>
          </p:nvSpPr>
          <p:spPr bwMode="auto">
            <a:xfrm>
              <a:off x="5643563" y="4568825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7" name="Rectangle 45"/>
            <p:cNvSpPr>
              <a:spLocks noChangeArrowheads="1"/>
            </p:cNvSpPr>
            <p:nvPr/>
          </p:nvSpPr>
          <p:spPr bwMode="auto">
            <a:xfrm>
              <a:off x="7013575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8" name="Rectangle 46"/>
            <p:cNvSpPr>
              <a:spLocks noChangeArrowheads="1"/>
            </p:cNvSpPr>
            <p:nvPr/>
          </p:nvSpPr>
          <p:spPr bwMode="auto">
            <a:xfrm>
              <a:off x="8231188" y="5481638"/>
              <a:ext cx="304800" cy="152400"/>
            </a:xfrm>
            <a:prstGeom prst="rect">
              <a:avLst/>
            </a:prstGeom>
            <a:solidFill>
              <a:schemeClr val="tx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49" name="Rectangle 47"/>
            <p:cNvSpPr>
              <a:spLocks noChangeArrowheads="1"/>
            </p:cNvSpPr>
            <p:nvPr/>
          </p:nvSpPr>
          <p:spPr bwMode="auto">
            <a:xfrm>
              <a:off x="3436938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0" name="Rectangle 48"/>
            <p:cNvSpPr>
              <a:spLocks noChangeArrowheads="1"/>
            </p:cNvSpPr>
            <p:nvPr/>
          </p:nvSpPr>
          <p:spPr bwMode="auto">
            <a:xfrm>
              <a:off x="4502150" y="5481638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1" name="Rectangle 49"/>
            <p:cNvSpPr>
              <a:spLocks noChangeArrowheads="1"/>
            </p:cNvSpPr>
            <p:nvPr/>
          </p:nvSpPr>
          <p:spPr bwMode="auto">
            <a:xfrm>
              <a:off x="5643563" y="4873625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2" name="Rectangle 50"/>
            <p:cNvSpPr>
              <a:spLocks noChangeArrowheads="1"/>
            </p:cNvSpPr>
            <p:nvPr/>
          </p:nvSpPr>
          <p:spPr bwMode="auto">
            <a:xfrm>
              <a:off x="6784975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3" name="Rectangle 51"/>
            <p:cNvSpPr>
              <a:spLocks noChangeArrowheads="1"/>
            </p:cNvSpPr>
            <p:nvPr/>
          </p:nvSpPr>
          <p:spPr bwMode="auto">
            <a:xfrm>
              <a:off x="8154988" y="3656013"/>
              <a:ext cx="304800" cy="152400"/>
            </a:xfrm>
            <a:prstGeom prst="rect">
              <a:avLst/>
            </a:prstGeom>
            <a:solidFill>
              <a:srgbClr val="00FF00"/>
            </a:solidFill>
            <a:ln w="12700">
              <a:solidFill>
                <a:srgbClr val="00FF00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4" name="Rectangle 52"/>
            <p:cNvSpPr>
              <a:spLocks noChangeArrowheads="1"/>
            </p:cNvSpPr>
            <p:nvPr/>
          </p:nvSpPr>
          <p:spPr bwMode="auto">
            <a:xfrm>
              <a:off x="389413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5" name="Rectangle 53"/>
            <p:cNvSpPr>
              <a:spLocks noChangeArrowheads="1"/>
            </p:cNvSpPr>
            <p:nvPr/>
          </p:nvSpPr>
          <p:spPr bwMode="auto">
            <a:xfrm>
              <a:off x="5643563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6" name="Rectangle 54"/>
            <p:cNvSpPr>
              <a:spLocks noChangeArrowheads="1"/>
            </p:cNvSpPr>
            <p:nvPr/>
          </p:nvSpPr>
          <p:spPr bwMode="auto">
            <a:xfrm>
              <a:off x="5643563" y="53292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7" name="Rectangle 55"/>
            <p:cNvSpPr>
              <a:spLocks noChangeArrowheads="1"/>
            </p:cNvSpPr>
            <p:nvPr/>
          </p:nvSpPr>
          <p:spPr bwMode="auto">
            <a:xfrm>
              <a:off x="7697788" y="5634038"/>
              <a:ext cx="304800" cy="152400"/>
            </a:xfrm>
            <a:prstGeom prst="rect">
              <a:avLst/>
            </a:prstGeom>
            <a:solidFill>
              <a:srgbClr val="FF0000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en-US"/>
            </a:p>
          </p:txBody>
        </p:sp>
        <p:sp>
          <p:nvSpPr>
            <p:cNvPr id="42058" name="Text Box 56"/>
            <p:cNvSpPr txBox="1">
              <a:spLocks noChangeArrowheads="1"/>
            </p:cNvSpPr>
            <p:nvPr/>
          </p:nvSpPr>
          <p:spPr bwMode="auto">
            <a:xfrm>
              <a:off x="5409843" y="3505200"/>
              <a:ext cx="924641" cy="335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343" tIns="44379" rIns="90343" bIns="44379">
              <a:spAutoFit/>
            </a:bodyPr>
            <a:lstStyle>
              <a:lvl1pPr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912813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600" b="0">
                  <a:latin typeface="Arial" charset="0"/>
                </a:rPr>
                <a:t>Memory</a:t>
              </a:r>
            </a:p>
          </p:txBody>
        </p:sp>
      </p:grpSp>
      <p:grpSp>
        <p:nvGrpSpPr>
          <p:cNvPr id="41988" name="Group 2"/>
          <p:cNvGrpSpPr>
            <a:grpSpLocks/>
          </p:cNvGrpSpPr>
          <p:nvPr/>
        </p:nvGrpSpPr>
        <p:grpSpPr bwMode="auto">
          <a:xfrm>
            <a:off x="1524000" y="3505200"/>
            <a:ext cx="1447800" cy="2057400"/>
            <a:chOff x="832" y="1344"/>
            <a:chExt cx="1136" cy="1024"/>
          </a:xfrm>
        </p:grpSpPr>
        <p:sp>
          <p:nvSpPr>
            <p:cNvPr id="420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20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1989" name="Oval 42"/>
          <p:cNvSpPr>
            <a:spLocks noChangeArrowheads="1"/>
          </p:cNvSpPr>
          <p:nvPr/>
        </p:nvSpPr>
        <p:spPr bwMode="auto">
          <a:xfrm>
            <a:off x="3313114" y="3733800"/>
            <a:ext cx="631825" cy="757238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0" name="Oval 43"/>
          <p:cNvSpPr>
            <a:spLocks noChangeArrowheads="1"/>
          </p:cNvSpPr>
          <p:nvPr/>
        </p:nvSpPr>
        <p:spPr bwMode="auto">
          <a:xfrm>
            <a:off x="2967038" y="3932239"/>
            <a:ext cx="482600" cy="75723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1" name="Oval 44"/>
          <p:cNvSpPr>
            <a:spLocks noChangeArrowheads="1"/>
          </p:cNvSpPr>
          <p:nvPr/>
        </p:nvSpPr>
        <p:spPr bwMode="auto">
          <a:xfrm>
            <a:off x="2819401" y="4387850"/>
            <a:ext cx="327025" cy="546100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2" name="Oval 45"/>
          <p:cNvSpPr>
            <a:spLocks noChangeArrowheads="1"/>
          </p:cNvSpPr>
          <p:nvPr/>
        </p:nvSpPr>
        <p:spPr bwMode="auto">
          <a:xfrm>
            <a:off x="2917825" y="4659314"/>
            <a:ext cx="554038" cy="7889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3" name="Oval 46"/>
          <p:cNvSpPr>
            <a:spLocks noChangeArrowheads="1"/>
          </p:cNvSpPr>
          <p:nvPr/>
        </p:nvSpPr>
        <p:spPr bwMode="auto">
          <a:xfrm>
            <a:off x="3143251" y="4770438"/>
            <a:ext cx="855663" cy="79216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4" name="Oval 47"/>
          <p:cNvSpPr>
            <a:spLocks noChangeArrowheads="1"/>
          </p:cNvSpPr>
          <p:nvPr/>
        </p:nvSpPr>
        <p:spPr bwMode="auto">
          <a:xfrm>
            <a:off x="3805239" y="3990976"/>
            <a:ext cx="395287" cy="5572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5" name="Oval 48"/>
          <p:cNvSpPr>
            <a:spLocks noChangeArrowheads="1"/>
          </p:cNvSpPr>
          <p:nvPr/>
        </p:nvSpPr>
        <p:spPr bwMode="auto">
          <a:xfrm>
            <a:off x="3800476" y="4335463"/>
            <a:ext cx="466725" cy="595312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6" name="Oval 49"/>
          <p:cNvSpPr>
            <a:spLocks noChangeArrowheads="1"/>
          </p:cNvSpPr>
          <p:nvPr/>
        </p:nvSpPr>
        <p:spPr bwMode="auto">
          <a:xfrm>
            <a:off x="3759200" y="4460876"/>
            <a:ext cx="463550" cy="976313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7" name="Oval 50"/>
          <p:cNvSpPr>
            <a:spLocks noChangeArrowheads="1"/>
          </p:cNvSpPr>
          <p:nvPr/>
        </p:nvSpPr>
        <p:spPr bwMode="auto">
          <a:xfrm>
            <a:off x="2921000" y="3894139"/>
            <a:ext cx="1284288" cy="1639887"/>
          </a:xfrm>
          <a:prstGeom prst="ellipse">
            <a:avLst/>
          </a:prstGeom>
          <a:solidFill>
            <a:srgbClr val="CCFFCC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8" name="Rectangle 51"/>
          <p:cNvSpPr>
            <a:spLocks noChangeArrowheads="1"/>
          </p:cNvSpPr>
          <p:nvPr/>
        </p:nvSpPr>
        <p:spPr bwMode="auto">
          <a:xfrm>
            <a:off x="3733800" y="4114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1999" name="Rectangle 67"/>
          <p:cNvSpPr>
            <a:spLocks noChangeArrowheads="1"/>
          </p:cNvSpPr>
          <p:nvPr/>
        </p:nvSpPr>
        <p:spPr bwMode="auto">
          <a:xfrm>
            <a:off x="3321050" y="5391150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0" name="AutoShape 68"/>
          <p:cNvCxnSpPr>
            <a:cxnSpLocks noChangeShapeType="1"/>
            <a:stCxn id="41991" idx="2"/>
            <a:endCxn id="41999" idx="0"/>
          </p:cNvCxnSpPr>
          <p:nvPr/>
        </p:nvCxnSpPr>
        <p:spPr bwMode="auto">
          <a:xfrm rot="10800000" flipH="1" flipV="1">
            <a:off x="2819401" y="4660900"/>
            <a:ext cx="593725" cy="7302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1" name="Rectangle 83"/>
          <p:cNvSpPr>
            <a:spLocks noChangeArrowheads="1"/>
          </p:cNvSpPr>
          <p:nvPr/>
        </p:nvSpPr>
        <p:spPr bwMode="auto">
          <a:xfrm>
            <a:off x="2432050" y="3938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2" name="AutoShape 85"/>
          <p:cNvCxnSpPr>
            <a:cxnSpLocks noChangeShapeType="1"/>
            <a:stCxn id="42012" idx="0"/>
            <a:endCxn id="42001" idx="1"/>
          </p:cNvCxnSpPr>
          <p:nvPr/>
        </p:nvCxnSpPr>
        <p:spPr bwMode="auto">
          <a:xfrm rot="16200000" flipV="1">
            <a:off x="2322514" y="4135439"/>
            <a:ext cx="547687" cy="32543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3" name="AutoShape 68"/>
          <p:cNvCxnSpPr>
            <a:cxnSpLocks noChangeShapeType="1"/>
            <a:stCxn id="41991" idx="2"/>
            <a:endCxn id="41998" idx="1"/>
          </p:cNvCxnSpPr>
          <p:nvPr/>
        </p:nvCxnSpPr>
        <p:spPr bwMode="auto">
          <a:xfrm rot="10800000" flipH="1">
            <a:off x="2819400" y="4200526"/>
            <a:ext cx="914400" cy="4603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2004" name="Rectangle 25"/>
          <p:cNvSpPr>
            <a:spLocks noChangeArrowheads="1"/>
          </p:cNvSpPr>
          <p:nvPr/>
        </p:nvSpPr>
        <p:spPr bwMode="auto">
          <a:xfrm>
            <a:off x="1600200" y="48577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2005" name="Rectangle 25"/>
          <p:cNvSpPr>
            <a:spLocks noChangeArrowheads="1"/>
          </p:cNvSpPr>
          <p:nvPr/>
        </p:nvSpPr>
        <p:spPr bwMode="auto">
          <a:xfrm>
            <a:off x="2406650" y="53911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2006" name="AutoShape 68"/>
          <p:cNvCxnSpPr>
            <a:cxnSpLocks noChangeShapeType="1"/>
            <a:endCxn id="42001" idx="1"/>
          </p:cNvCxnSpPr>
          <p:nvPr/>
        </p:nvCxnSpPr>
        <p:spPr bwMode="auto">
          <a:xfrm rot="5400000" flipH="1" flipV="1">
            <a:off x="1666082" y="4110832"/>
            <a:ext cx="852487" cy="679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7" name="AutoShape 68"/>
          <p:cNvCxnSpPr>
            <a:cxnSpLocks noChangeShapeType="1"/>
            <a:stCxn id="42004" idx="2"/>
            <a:endCxn id="42005" idx="0"/>
          </p:cNvCxnSpPr>
          <p:nvPr/>
        </p:nvCxnSpPr>
        <p:spPr bwMode="auto">
          <a:xfrm rot="16200000" flipH="1">
            <a:off x="1914525" y="4806950"/>
            <a:ext cx="361950" cy="806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8" name="AutoShape 68"/>
          <p:cNvCxnSpPr>
            <a:cxnSpLocks noChangeShapeType="1"/>
            <a:stCxn id="42004" idx="3"/>
            <a:endCxn id="42012" idx="1"/>
          </p:cNvCxnSpPr>
          <p:nvPr/>
        </p:nvCxnSpPr>
        <p:spPr bwMode="auto">
          <a:xfrm flipV="1">
            <a:off x="1784350" y="4657725"/>
            <a:ext cx="882650" cy="2857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09" name="AutoShape 68"/>
          <p:cNvCxnSpPr>
            <a:cxnSpLocks noChangeShapeType="1"/>
            <a:endCxn id="41999" idx="1"/>
          </p:cNvCxnSpPr>
          <p:nvPr/>
        </p:nvCxnSpPr>
        <p:spPr bwMode="auto">
          <a:xfrm>
            <a:off x="2590800" y="5391151"/>
            <a:ext cx="730250" cy="857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2010" name="AutoShape 68"/>
          <p:cNvCxnSpPr>
            <a:cxnSpLocks noChangeShapeType="1"/>
            <a:endCxn id="41998" idx="2"/>
          </p:cNvCxnSpPr>
          <p:nvPr/>
        </p:nvCxnSpPr>
        <p:spPr bwMode="auto">
          <a:xfrm rot="5400000" flipH="1" flipV="1">
            <a:off x="3103563" y="4611688"/>
            <a:ext cx="1047750" cy="3968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1" name="Oval 110"/>
          <p:cNvSpPr/>
          <p:nvPr/>
        </p:nvSpPr>
        <p:spPr bwMode="auto">
          <a:xfrm>
            <a:off x="2438400" y="4343400"/>
            <a:ext cx="685800" cy="533400"/>
          </a:xfrm>
          <a:prstGeom prst="ellipse">
            <a:avLst/>
          </a:prstGeom>
          <a:solidFill>
            <a:srgbClr val="FFFFAA">
              <a:alpha val="49000"/>
            </a:srgbClr>
          </a:solidFill>
          <a:ln w="12700" cap="flat" cmpd="sng" algn="ctr">
            <a:solidFill>
              <a:schemeClr val="bg1">
                <a:lumMod val="75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</p:spPr>
        <p:txBody>
          <a:bodyPr anchor="ctr"/>
          <a:lstStyle/>
          <a:p>
            <a:pPr algn="ctr">
              <a:defRPr/>
            </a:pPr>
            <a:endParaRPr lang="en-US" b="0" dirty="0">
              <a:latin typeface="Helvetica"/>
              <a:ea typeface="ＭＳ Ｐゴシック" pitchFamily="1" charset="-128"/>
              <a:cs typeface="Helvetica"/>
            </a:endParaRPr>
          </a:p>
        </p:txBody>
      </p:sp>
      <p:sp>
        <p:nvSpPr>
          <p:cNvPr id="42012" name="Rectangle 25"/>
          <p:cNvSpPr>
            <a:spLocks noChangeArrowheads="1"/>
          </p:cNvSpPr>
          <p:nvPr/>
        </p:nvSpPr>
        <p:spPr bwMode="auto">
          <a:xfrm>
            <a:off x="2667000" y="45720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3073" name="Curved Connector 115"/>
          <p:cNvCxnSpPr>
            <a:cxnSpLocks noChangeShapeType="1"/>
            <a:stCxn id="111" idx="0"/>
          </p:cNvCxnSpPr>
          <p:nvPr/>
        </p:nvCxnSpPr>
        <p:spPr bwMode="auto">
          <a:xfrm rot="5400000" flipH="1" flipV="1">
            <a:off x="3181350" y="3181350"/>
            <a:ext cx="762000" cy="1562100"/>
          </a:xfrm>
          <a:prstGeom prst="curvedConnector2">
            <a:avLst/>
          </a:prstGeom>
          <a:noFill/>
          <a:ln w="76200">
            <a:solidFill>
              <a:srgbClr val="BFBFB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30701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3" name="Group 2"/>
          <p:cNvGrpSpPr>
            <a:grpSpLocks/>
          </p:cNvGrpSpPr>
          <p:nvPr/>
        </p:nvGrpSpPr>
        <p:grpSpPr bwMode="auto">
          <a:xfrm>
            <a:off x="4735514" y="4191000"/>
            <a:ext cx="2122487" cy="2057400"/>
            <a:chOff x="832" y="1344"/>
            <a:chExt cx="1136" cy="1024"/>
          </a:xfrm>
        </p:grpSpPr>
        <p:sp>
          <p:nvSpPr>
            <p:cNvPr id="44114" name="Oval 3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5" name="Oval 4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6" name="Oval 5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7" name="Oval 6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8" name="Oval 7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19" name="Oval 8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0" name="Oval 9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1" name="Oval 10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  <p:sp>
          <p:nvSpPr>
            <p:cNvPr id="44122" name="Oval 11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/>
            </a:p>
          </p:txBody>
        </p:sp>
      </p:grpSp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Packet Forwarding 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>
          <a:xfrm>
            <a:off x="785456" y="680642"/>
            <a:ext cx="9475300" cy="2607071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Upon receiving a packet, a router </a:t>
            </a:r>
          </a:p>
          <a:p>
            <a:pPr lvl="1"/>
            <a:r>
              <a:rPr lang="en-US" sz="2400" dirty="0">
                <a:latin typeface="Gill Sans Light"/>
                <a:ea typeface="ＭＳ Ｐゴシック" charset="0"/>
                <a:cs typeface="Gill Sans Light"/>
              </a:rPr>
              <a:t>read the IP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 destination address of the packet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</a:rPr>
              <a:t>consults its forwarding table </a:t>
            </a:r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output port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forwards packet to corresponding output port</a:t>
            </a:r>
          </a:p>
          <a:p>
            <a:r>
              <a:rPr lang="en-US" altLang="ja-JP" sz="26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Default route (for subnets without explicit entries)</a:t>
            </a:r>
          </a:p>
          <a:p>
            <a:pPr lvl="1"/>
            <a:r>
              <a:rPr lang="en-US" altLang="ja-JP" sz="2400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Forward to more authoritative router</a:t>
            </a:r>
            <a:endParaRPr lang="en-US" altLang="ja-JP" sz="2400" dirty="0">
              <a:latin typeface="Gill Sans Light"/>
              <a:ea typeface="ＭＳ Ｐゴシック" charset="0"/>
              <a:cs typeface="Gill Sans Light"/>
            </a:endParaRPr>
          </a:p>
        </p:txBody>
      </p:sp>
      <p:grpSp>
        <p:nvGrpSpPr>
          <p:cNvPr id="44043" name="Group 14"/>
          <p:cNvGrpSpPr>
            <a:grpSpLocks/>
          </p:cNvGrpSpPr>
          <p:nvPr/>
        </p:nvGrpSpPr>
        <p:grpSpPr bwMode="auto">
          <a:xfrm>
            <a:off x="2611438" y="4191000"/>
            <a:ext cx="2417762" cy="1828800"/>
            <a:chOff x="832" y="1344"/>
            <a:chExt cx="1136" cy="1024"/>
          </a:xfrm>
        </p:grpSpPr>
        <p:sp>
          <p:nvSpPr>
            <p:cNvPr id="44105" name="Oval 15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6" name="Oval 16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7" name="Oval 17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8" name="Oval 18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9" name="Oval 19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0" name="Oval 20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1" name="Oval 21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2" name="Oval 22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13" name="Oval 23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EAEAE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44" name="Rectangle 24"/>
          <p:cNvSpPr>
            <a:spLocks noChangeArrowheads="1"/>
          </p:cNvSpPr>
          <p:nvPr/>
        </p:nvSpPr>
        <p:spPr bwMode="auto">
          <a:xfrm>
            <a:off x="2581275" y="51244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45" name="Rectangle 25"/>
          <p:cNvSpPr>
            <a:spLocks noChangeArrowheads="1"/>
          </p:cNvSpPr>
          <p:nvPr/>
        </p:nvSpPr>
        <p:spPr bwMode="auto">
          <a:xfrm>
            <a:off x="487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46" name="AutoShape 26"/>
          <p:cNvCxnSpPr>
            <a:cxnSpLocks noChangeShapeType="1"/>
            <a:endCxn id="44045" idx="1"/>
          </p:cNvCxnSpPr>
          <p:nvPr/>
        </p:nvCxnSpPr>
        <p:spPr bwMode="auto">
          <a:xfrm>
            <a:off x="2781300" y="5172075"/>
            <a:ext cx="2095500" cy="1714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4047" name="Group 27"/>
          <p:cNvGrpSpPr>
            <a:grpSpLocks/>
          </p:cNvGrpSpPr>
          <p:nvPr/>
        </p:nvGrpSpPr>
        <p:grpSpPr bwMode="auto">
          <a:xfrm>
            <a:off x="1752601" y="4876800"/>
            <a:ext cx="523875" cy="488950"/>
            <a:chOff x="1014" y="912"/>
            <a:chExt cx="574" cy="596"/>
          </a:xfrm>
        </p:grpSpPr>
        <p:sp>
          <p:nvSpPr>
            <p:cNvPr id="44093" name="Freeform 28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4" name="Line 29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5" name="Line 30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6" name="Freeform 31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97" name="Line 32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8" name="Line 33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99" name="Line 34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0" name="Rectangle 35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101" name="Freeform 36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102" name="Line 37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3" name="Line 38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104" name="Line 39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48" name="AutoShape 40"/>
          <p:cNvCxnSpPr>
            <a:cxnSpLocks noChangeShapeType="1"/>
            <a:endCxn id="44044" idx="1"/>
          </p:cNvCxnSpPr>
          <p:nvPr/>
        </p:nvCxnSpPr>
        <p:spPr bwMode="auto">
          <a:xfrm>
            <a:off x="2284413" y="5197475"/>
            <a:ext cx="296862" cy="127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44049" name="Group 41"/>
          <p:cNvGrpSpPr>
            <a:grpSpLocks/>
          </p:cNvGrpSpPr>
          <p:nvPr/>
        </p:nvGrpSpPr>
        <p:grpSpPr bwMode="auto">
          <a:xfrm>
            <a:off x="6650038" y="4114800"/>
            <a:ext cx="2265362" cy="1828800"/>
            <a:chOff x="832" y="1344"/>
            <a:chExt cx="1136" cy="1024"/>
          </a:xfrm>
        </p:grpSpPr>
        <p:sp>
          <p:nvSpPr>
            <p:cNvPr id="44084" name="Oval 42"/>
            <p:cNvSpPr>
              <a:spLocks noChangeArrowheads="1"/>
            </p:cNvSpPr>
            <p:nvPr/>
          </p:nvSpPr>
          <p:spPr bwMode="auto">
            <a:xfrm>
              <a:off x="1220" y="1344"/>
              <a:ext cx="495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5" name="Oval 43"/>
            <p:cNvSpPr>
              <a:spLocks noChangeArrowheads="1"/>
            </p:cNvSpPr>
            <p:nvPr/>
          </p:nvSpPr>
          <p:spPr bwMode="auto">
            <a:xfrm>
              <a:off x="948" y="1455"/>
              <a:ext cx="379" cy="42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6" name="Oval 44"/>
            <p:cNvSpPr>
              <a:spLocks noChangeArrowheads="1"/>
            </p:cNvSpPr>
            <p:nvPr/>
          </p:nvSpPr>
          <p:spPr bwMode="auto">
            <a:xfrm>
              <a:off x="832" y="1710"/>
              <a:ext cx="256" cy="306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7" name="Oval 45"/>
            <p:cNvSpPr>
              <a:spLocks noChangeArrowheads="1"/>
            </p:cNvSpPr>
            <p:nvPr/>
          </p:nvSpPr>
          <p:spPr bwMode="auto">
            <a:xfrm>
              <a:off x="909" y="1862"/>
              <a:ext cx="435" cy="44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8" name="Oval 46"/>
            <p:cNvSpPr>
              <a:spLocks noChangeArrowheads="1"/>
            </p:cNvSpPr>
            <p:nvPr/>
          </p:nvSpPr>
          <p:spPr bwMode="auto">
            <a:xfrm>
              <a:off x="1086" y="1924"/>
              <a:ext cx="671" cy="444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9" name="Oval 47"/>
            <p:cNvSpPr>
              <a:spLocks noChangeArrowheads="1"/>
            </p:cNvSpPr>
            <p:nvPr/>
          </p:nvSpPr>
          <p:spPr bwMode="auto">
            <a:xfrm>
              <a:off x="1605" y="1488"/>
              <a:ext cx="311" cy="312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0" name="Oval 48"/>
            <p:cNvSpPr>
              <a:spLocks noChangeArrowheads="1"/>
            </p:cNvSpPr>
            <p:nvPr/>
          </p:nvSpPr>
          <p:spPr bwMode="auto">
            <a:xfrm>
              <a:off x="1602" y="1681"/>
              <a:ext cx="366" cy="333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1" name="Oval 49"/>
            <p:cNvSpPr>
              <a:spLocks noChangeArrowheads="1"/>
            </p:cNvSpPr>
            <p:nvPr/>
          </p:nvSpPr>
          <p:spPr bwMode="auto">
            <a:xfrm>
              <a:off x="1569" y="1751"/>
              <a:ext cx="364" cy="547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92" name="Oval 50"/>
            <p:cNvSpPr>
              <a:spLocks noChangeArrowheads="1"/>
            </p:cNvSpPr>
            <p:nvPr/>
          </p:nvSpPr>
          <p:spPr bwMode="auto">
            <a:xfrm>
              <a:off x="912" y="1434"/>
              <a:ext cx="1008" cy="918"/>
            </a:xfrm>
            <a:prstGeom prst="ellipse">
              <a:avLst/>
            </a:prstGeom>
            <a:solidFill>
              <a:srgbClr val="CCFF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</p:grpSp>
      <p:sp>
        <p:nvSpPr>
          <p:cNvPr id="44050" name="Rectangle 51"/>
          <p:cNvSpPr>
            <a:spLocks noChangeArrowheads="1"/>
          </p:cNvSpPr>
          <p:nvPr/>
        </p:nvSpPr>
        <p:spPr bwMode="auto">
          <a:xfrm>
            <a:off x="8686800" y="525780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grpSp>
        <p:nvGrpSpPr>
          <p:cNvPr id="44051" name="Group 52"/>
          <p:cNvGrpSpPr>
            <a:grpSpLocks/>
          </p:cNvGrpSpPr>
          <p:nvPr/>
        </p:nvGrpSpPr>
        <p:grpSpPr bwMode="auto">
          <a:xfrm>
            <a:off x="9305926" y="4978400"/>
            <a:ext cx="523875" cy="488950"/>
            <a:chOff x="1014" y="912"/>
            <a:chExt cx="574" cy="596"/>
          </a:xfrm>
        </p:grpSpPr>
        <p:sp>
          <p:nvSpPr>
            <p:cNvPr id="44072" name="Freeform 53"/>
            <p:cNvSpPr>
              <a:spLocks/>
            </p:cNvSpPr>
            <p:nvPr/>
          </p:nvSpPr>
          <p:spPr bwMode="auto">
            <a:xfrm>
              <a:off x="1014" y="912"/>
              <a:ext cx="574" cy="596"/>
            </a:xfrm>
            <a:custGeom>
              <a:avLst/>
              <a:gdLst>
                <a:gd name="T0" fmla="*/ 124 w 574"/>
                <a:gd name="T1" fmla="*/ 391 h 596"/>
                <a:gd name="T2" fmla="*/ 0 w 574"/>
                <a:gd name="T3" fmla="*/ 391 h 596"/>
                <a:gd name="T4" fmla="*/ 0 w 574"/>
                <a:gd name="T5" fmla="*/ 596 h 596"/>
                <a:gd name="T6" fmla="*/ 574 w 574"/>
                <a:gd name="T7" fmla="*/ 596 h 596"/>
                <a:gd name="T8" fmla="*/ 574 w 574"/>
                <a:gd name="T9" fmla="*/ 391 h 596"/>
                <a:gd name="T10" fmla="*/ 446 w 574"/>
                <a:gd name="T11" fmla="*/ 391 h 596"/>
                <a:gd name="T12" fmla="*/ 446 w 574"/>
                <a:gd name="T13" fmla="*/ 364 h 596"/>
                <a:gd name="T14" fmla="*/ 500 w 574"/>
                <a:gd name="T15" fmla="*/ 364 h 596"/>
                <a:gd name="T16" fmla="*/ 500 w 574"/>
                <a:gd name="T17" fmla="*/ 0 h 596"/>
                <a:gd name="T18" fmla="*/ 70 w 574"/>
                <a:gd name="T19" fmla="*/ 0 h 596"/>
                <a:gd name="T20" fmla="*/ 70 w 574"/>
                <a:gd name="T21" fmla="*/ 364 h 596"/>
                <a:gd name="T22" fmla="*/ 124 w 574"/>
                <a:gd name="T23" fmla="*/ 364 h 596"/>
                <a:gd name="T24" fmla="*/ 124 w 574"/>
                <a:gd name="T25" fmla="*/ 391 h 59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574"/>
                <a:gd name="T40" fmla="*/ 0 h 596"/>
                <a:gd name="T41" fmla="*/ 574 w 574"/>
                <a:gd name="T42" fmla="*/ 596 h 59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574" h="596">
                  <a:moveTo>
                    <a:pt x="124" y="391"/>
                  </a:moveTo>
                  <a:lnTo>
                    <a:pt x="0" y="391"/>
                  </a:lnTo>
                  <a:lnTo>
                    <a:pt x="0" y="596"/>
                  </a:lnTo>
                  <a:lnTo>
                    <a:pt x="574" y="596"/>
                  </a:lnTo>
                  <a:lnTo>
                    <a:pt x="574" y="391"/>
                  </a:lnTo>
                  <a:lnTo>
                    <a:pt x="446" y="391"/>
                  </a:lnTo>
                  <a:lnTo>
                    <a:pt x="446" y="364"/>
                  </a:lnTo>
                  <a:lnTo>
                    <a:pt x="500" y="364"/>
                  </a:lnTo>
                  <a:lnTo>
                    <a:pt x="500" y="0"/>
                  </a:lnTo>
                  <a:lnTo>
                    <a:pt x="70" y="0"/>
                  </a:lnTo>
                  <a:lnTo>
                    <a:pt x="70" y="364"/>
                  </a:lnTo>
                  <a:lnTo>
                    <a:pt x="124" y="364"/>
                  </a:lnTo>
                  <a:lnTo>
                    <a:pt x="124" y="391"/>
                  </a:lnTo>
                  <a:close/>
                </a:path>
              </a:pathLst>
            </a:custGeom>
            <a:solidFill>
              <a:srgbClr val="FFFFFF"/>
            </a:solidFill>
            <a:ln w="1587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3" name="Line 54"/>
            <p:cNvSpPr>
              <a:spLocks noChangeShapeType="1"/>
            </p:cNvSpPr>
            <p:nvPr/>
          </p:nvSpPr>
          <p:spPr bwMode="auto">
            <a:xfrm>
              <a:off x="1138" y="1303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4" name="Line 55"/>
            <p:cNvSpPr>
              <a:spLocks noChangeShapeType="1"/>
            </p:cNvSpPr>
            <p:nvPr/>
          </p:nvSpPr>
          <p:spPr bwMode="auto">
            <a:xfrm>
              <a:off x="1138" y="1276"/>
              <a:ext cx="322" cy="1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5" name="Freeform 56"/>
            <p:cNvSpPr>
              <a:spLocks noEditPoints="1"/>
            </p:cNvSpPr>
            <p:nvPr/>
          </p:nvSpPr>
          <p:spPr bwMode="auto">
            <a:xfrm>
              <a:off x="1310" y="1323"/>
              <a:ext cx="233" cy="168"/>
            </a:xfrm>
            <a:custGeom>
              <a:avLst/>
              <a:gdLst>
                <a:gd name="T0" fmla="*/ 0 w 233"/>
                <a:gd name="T1" fmla="*/ 168 h 168"/>
                <a:gd name="T2" fmla="*/ 188 w 233"/>
                <a:gd name="T3" fmla="*/ 168 h 168"/>
                <a:gd name="T4" fmla="*/ 188 w 233"/>
                <a:gd name="T5" fmla="*/ 0 h 168"/>
                <a:gd name="T6" fmla="*/ 0 w 233"/>
                <a:gd name="T7" fmla="*/ 0 h 168"/>
                <a:gd name="T8" fmla="*/ 0 w 233"/>
                <a:gd name="T9" fmla="*/ 168 h 168"/>
                <a:gd name="T10" fmla="*/ 204 w 233"/>
                <a:gd name="T11" fmla="*/ 26 h 168"/>
                <a:gd name="T12" fmla="*/ 233 w 233"/>
                <a:gd name="T13" fmla="*/ 26 h 168"/>
                <a:gd name="T14" fmla="*/ 233 w 233"/>
                <a:gd name="T15" fmla="*/ 0 h 168"/>
                <a:gd name="T16" fmla="*/ 204 w 233"/>
                <a:gd name="T17" fmla="*/ 0 h 168"/>
                <a:gd name="T18" fmla="*/ 204 w 233"/>
                <a:gd name="T19" fmla="*/ 26 h 168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233"/>
                <a:gd name="T31" fmla="*/ 0 h 168"/>
                <a:gd name="T32" fmla="*/ 233 w 233"/>
                <a:gd name="T33" fmla="*/ 168 h 168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233" h="168">
                  <a:moveTo>
                    <a:pt x="0" y="168"/>
                  </a:moveTo>
                  <a:lnTo>
                    <a:pt x="188" y="168"/>
                  </a:lnTo>
                  <a:lnTo>
                    <a:pt x="188" y="0"/>
                  </a:lnTo>
                  <a:lnTo>
                    <a:pt x="0" y="0"/>
                  </a:lnTo>
                  <a:lnTo>
                    <a:pt x="0" y="168"/>
                  </a:lnTo>
                  <a:close/>
                  <a:moveTo>
                    <a:pt x="204" y="26"/>
                  </a:moveTo>
                  <a:lnTo>
                    <a:pt x="233" y="26"/>
                  </a:lnTo>
                  <a:lnTo>
                    <a:pt x="233" y="0"/>
                  </a:lnTo>
                  <a:lnTo>
                    <a:pt x="204" y="0"/>
                  </a:lnTo>
                  <a:lnTo>
                    <a:pt x="204" y="26"/>
                  </a:lnTo>
                  <a:close/>
                </a:path>
              </a:pathLst>
            </a:custGeom>
            <a:solidFill>
              <a:srgbClr val="FFFFFF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76" name="Line 57"/>
            <p:cNvSpPr>
              <a:spLocks noChangeShapeType="1"/>
            </p:cNvSpPr>
            <p:nvPr/>
          </p:nvSpPr>
          <p:spPr bwMode="auto">
            <a:xfrm>
              <a:off x="1310" y="1379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7" name="Line 58"/>
            <p:cNvSpPr>
              <a:spLocks noChangeShapeType="1"/>
            </p:cNvSpPr>
            <p:nvPr/>
          </p:nvSpPr>
          <p:spPr bwMode="auto">
            <a:xfrm>
              <a:off x="1310" y="1435"/>
              <a:ext cx="188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8" name="Line 59"/>
            <p:cNvSpPr>
              <a:spLocks noChangeShapeType="1"/>
            </p:cNvSpPr>
            <p:nvPr/>
          </p:nvSpPr>
          <p:spPr bwMode="auto">
            <a:xfrm>
              <a:off x="1317" y="1405"/>
              <a:ext cx="172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79" name="Rectangle 60"/>
            <p:cNvSpPr>
              <a:spLocks noChangeArrowheads="1"/>
            </p:cNvSpPr>
            <p:nvPr/>
          </p:nvSpPr>
          <p:spPr bwMode="auto">
            <a:xfrm>
              <a:off x="1416" y="1389"/>
              <a:ext cx="54" cy="36"/>
            </a:xfrm>
            <a:prstGeom prst="rect">
              <a:avLst/>
            </a:prstGeom>
            <a:noFill/>
            <a:ln w="4763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80" name="Freeform 61"/>
            <p:cNvSpPr>
              <a:spLocks noEditPoints="1"/>
            </p:cNvSpPr>
            <p:nvPr/>
          </p:nvSpPr>
          <p:spPr bwMode="auto">
            <a:xfrm>
              <a:off x="1030" y="955"/>
              <a:ext cx="538" cy="401"/>
            </a:xfrm>
            <a:custGeom>
              <a:avLst/>
              <a:gdLst>
                <a:gd name="T0" fmla="*/ 452 w 538"/>
                <a:gd name="T1" fmla="*/ 285 h 401"/>
                <a:gd name="T2" fmla="*/ 472 w 538"/>
                <a:gd name="T3" fmla="*/ 285 h 401"/>
                <a:gd name="T4" fmla="*/ 472 w 538"/>
                <a:gd name="T5" fmla="*/ 278 h 401"/>
                <a:gd name="T6" fmla="*/ 452 w 538"/>
                <a:gd name="T7" fmla="*/ 278 h 401"/>
                <a:gd name="T8" fmla="*/ 452 w 538"/>
                <a:gd name="T9" fmla="*/ 285 h 401"/>
                <a:gd name="T10" fmla="*/ 121 w 538"/>
                <a:gd name="T11" fmla="*/ 239 h 401"/>
                <a:gd name="T12" fmla="*/ 121 w 538"/>
                <a:gd name="T13" fmla="*/ 27 h 401"/>
                <a:gd name="T14" fmla="*/ 417 w 538"/>
                <a:gd name="T15" fmla="*/ 27 h 401"/>
                <a:gd name="T16" fmla="*/ 417 w 538"/>
                <a:gd name="T17" fmla="*/ 239 h 401"/>
                <a:gd name="T18" fmla="*/ 121 w 538"/>
                <a:gd name="T19" fmla="*/ 239 h 401"/>
                <a:gd name="T20" fmla="*/ 108 w 538"/>
                <a:gd name="T21" fmla="*/ 252 h 401"/>
                <a:gd name="T22" fmla="*/ 430 w 538"/>
                <a:gd name="T23" fmla="*/ 252 h 401"/>
                <a:gd name="T24" fmla="*/ 430 w 538"/>
                <a:gd name="T25" fmla="*/ 14 h 401"/>
                <a:gd name="T26" fmla="*/ 446 w 538"/>
                <a:gd name="T27" fmla="*/ 14 h 401"/>
                <a:gd name="T28" fmla="*/ 446 w 538"/>
                <a:gd name="T29" fmla="*/ 0 h 401"/>
                <a:gd name="T30" fmla="*/ 96 w 538"/>
                <a:gd name="T31" fmla="*/ 0 h 401"/>
                <a:gd name="T32" fmla="*/ 96 w 538"/>
                <a:gd name="T33" fmla="*/ 265 h 401"/>
                <a:gd name="T34" fmla="*/ 108 w 538"/>
                <a:gd name="T35" fmla="*/ 265 h 401"/>
                <a:gd name="T36" fmla="*/ 108 w 538"/>
                <a:gd name="T37" fmla="*/ 252 h 401"/>
                <a:gd name="T38" fmla="*/ 0 w 538"/>
                <a:gd name="T39" fmla="*/ 388 h 401"/>
                <a:gd name="T40" fmla="*/ 54 w 538"/>
                <a:gd name="T41" fmla="*/ 388 h 401"/>
                <a:gd name="T42" fmla="*/ 54 w 538"/>
                <a:gd name="T43" fmla="*/ 368 h 401"/>
                <a:gd name="T44" fmla="*/ 0 w 538"/>
                <a:gd name="T45" fmla="*/ 368 h 401"/>
                <a:gd name="T46" fmla="*/ 0 w 538"/>
                <a:gd name="T47" fmla="*/ 388 h 401"/>
                <a:gd name="T48" fmla="*/ 316 w 538"/>
                <a:gd name="T49" fmla="*/ 401 h 401"/>
                <a:gd name="T50" fmla="*/ 430 w 538"/>
                <a:gd name="T51" fmla="*/ 401 h 401"/>
                <a:gd name="T52" fmla="*/ 430 w 538"/>
                <a:gd name="T53" fmla="*/ 391 h 401"/>
                <a:gd name="T54" fmla="*/ 316 w 538"/>
                <a:gd name="T55" fmla="*/ 391 h 401"/>
                <a:gd name="T56" fmla="*/ 316 w 538"/>
                <a:gd name="T57" fmla="*/ 401 h 401"/>
                <a:gd name="T58" fmla="*/ 523 w 538"/>
                <a:gd name="T59" fmla="*/ 378 h 401"/>
                <a:gd name="T60" fmla="*/ 538 w 538"/>
                <a:gd name="T61" fmla="*/ 378 h 401"/>
                <a:gd name="T62" fmla="*/ 538 w 538"/>
                <a:gd name="T63" fmla="*/ 368 h 401"/>
                <a:gd name="T64" fmla="*/ 523 w 538"/>
                <a:gd name="T65" fmla="*/ 368 h 401"/>
                <a:gd name="T66" fmla="*/ 523 w 538"/>
                <a:gd name="T67" fmla="*/ 378 h 401"/>
                <a:gd name="T68" fmla="*/ 523 w 538"/>
                <a:gd name="T69" fmla="*/ 394 h 401"/>
                <a:gd name="T70" fmla="*/ 538 w 538"/>
                <a:gd name="T71" fmla="*/ 394 h 401"/>
                <a:gd name="T72" fmla="*/ 538 w 538"/>
                <a:gd name="T73" fmla="*/ 388 h 401"/>
                <a:gd name="T74" fmla="*/ 523 w 538"/>
                <a:gd name="T75" fmla="*/ 388 h 401"/>
                <a:gd name="T76" fmla="*/ 523 w 538"/>
                <a:gd name="T77" fmla="*/ 394 h 401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w 538"/>
                <a:gd name="T118" fmla="*/ 0 h 401"/>
                <a:gd name="T119" fmla="*/ 538 w 538"/>
                <a:gd name="T120" fmla="*/ 401 h 401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T117" t="T118" r="T119" b="T120"/>
              <a:pathLst>
                <a:path w="538" h="401">
                  <a:moveTo>
                    <a:pt x="452" y="285"/>
                  </a:moveTo>
                  <a:lnTo>
                    <a:pt x="472" y="285"/>
                  </a:lnTo>
                  <a:lnTo>
                    <a:pt x="472" y="278"/>
                  </a:lnTo>
                  <a:lnTo>
                    <a:pt x="452" y="278"/>
                  </a:lnTo>
                  <a:lnTo>
                    <a:pt x="452" y="285"/>
                  </a:lnTo>
                  <a:close/>
                  <a:moveTo>
                    <a:pt x="121" y="239"/>
                  </a:moveTo>
                  <a:lnTo>
                    <a:pt x="121" y="27"/>
                  </a:lnTo>
                  <a:lnTo>
                    <a:pt x="417" y="27"/>
                  </a:lnTo>
                  <a:lnTo>
                    <a:pt x="417" y="239"/>
                  </a:lnTo>
                  <a:lnTo>
                    <a:pt x="121" y="239"/>
                  </a:lnTo>
                  <a:close/>
                  <a:moveTo>
                    <a:pt x="108" y="252"/>
                  </a:moveTo>
                  <a:lnTo>
                    <a:pt x="430" y="252"/>
                  </a:lnTo>
                  <a:lnTo>
                    <a:pt x="430" y="14"/>
                  </a:lnTo>
                  <a:lnTo>
                    <a:pt x="446" y="14"/>
                  </a:lnTo>
                  <a:lnTo>
                    <a:pt x="446" y="0"/>
                  </a:lnTo>
                  <a:lnTo>
                    <a:pt x="96" y="0"/>
                  </a:lnTo>
                  <a:lnTo>
                    <a:pt x="96" y="265"/>
                  </a:lnTo>
                  <a:lnTo>
                    <a:pt x="108" y="265"/>
                  </a:lnTo>
                  <a:lnTo>
                    <a:pt x="108" y="252"/>
                  </a:lnTo>
                  <a:close/>
                  <a:moveTo>
                    <a:pt x="0" y="388"/>
                  </a:moveTo>
                  <a:lnTo>
                    <a:pt x="54" y="388"/>
                  </a:lnTo>
                  <a:lnTo>
                    <a:pt x="54" y="368"/>
                  </a:lnTo>
                  <a:lnTo>
                    <a:pt x="0" y="368"/>
                  </a:lnTo>
                  <a:lnTo>
                    <a:pt x="0" y="388"/>
                  </a:lnTo>
                  <a:close/>
                  <a:moveTo>
                    <a:pt x="316" y="401"/>
                  </a:moveTo>
                  <a:lnTo>
                    <a:pt x="430" y="401"/>
                  </a:lnTo>
                  <a:lnTo>
                    <a:pt x="430" y="391"/>
                  </a:lnTo>
                  <a:lnTo>
                    <a:pt x="316" y="391"/>
                  </a:lnTo>
                  <a:lnTo>
                    <a:pt x="316" y="401"/>
                  </a:lnTo>
                  <a:close/>
                  <a:moveTo>
                    <a:pt x="523" y="378"/>
                  </a:moveTo>
                  <a:lnTo>
                    <a:pt x="538" y="378"/>
                  </a:lnTo>
                  <a:lnTo>
                    <a:pt x="538" y="368"/>
                  </a:lnTo>
                  <a:lnTo>
                    <a:pt x="523" y="368"/>
                  </a:lnTo>
                  <a:lnTo>
                    <a:pt x="523" y="378"/>
                  </a:lnTo>
                  <a:close/>
                  <a:moveTo>
                    <a:pt x="523" y="394"/>
                  </a:moveTo>
                  <a:lnTo>
                    <a:pt x="538" y="394"/>
                  </a:lnTo>
                  <a:lnTo>
                    <a:pt x="538" y="388"/>
                  </a:lnTo>
                  <a:lnTo>
                    <a:pt x="523" y="388"/>
                  </a:lnTo>
                  <a:lnTo>
                    <a:pt x="523" y="394"/>
                  </a:lnTo>
                  <a:close/>
                </a:path>
              </a:pathLst>
            </a:custGeom>
            <a:solidFill>
              <a:srgbClr val="000000"/>
            </a:solidFill>
            <a:ln w="4763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081" name="Line 62"/>
            <p:cNvSpPr>
              <a:spLocks noChangeShapeType="1"/>
            </p:cNvSpPr>
            <p:nvPr/>
          </p:nvSpPr>
          <p:spPr bwMode="auto">
            <a:xfrm>
              <a:off x="1084" y="1257"/>
              <a:ext cx="430" cy="1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2" name="Line 63"/>
            <p:cNvSpPr>
              <a:spLocks noChangeShapeType="1"/>
            </p:cNvSpPr>
            <p:nvPr/>
          </p:nvSpPr>
          <p:spPr bwMode="auto">
            <a:xfrm flipV="1">
              <a:off x="1193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4083" name="Line 64"/>
            <p:cNvSpPr>
              <a:spLocks noChangeShapeType="1"/>
            </p:cNvSpPr>
            <p:nvPr/>
          </p:nvSpPr>
          <p:spPr bwMode="auto">
            <a:xfrm flipV="1">
              <a:off x="1301" y="1257"/>
              <a:ext cx="1" cy="19"/>
            </a:xfrm>
            <a:prstGeom prst="line">
              <a:avLst/>
            </a:prstGeom>
            <a:noFill/>
            <a:ln w="47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cxnSp>
        <p:nvCxnSpPr>
          <p:cNvPr id="44052" name="AutoShape 65"/>
          <p:cNvCxnSpPr>
            <a:cxnSpLocks noChangeShapeType="1"/>
            <a:stCxn id="44050" idx="3"/>
          </p:cNvCxnSpPr>
          <p:nvPr/>
        </p:nvCxnSpPr>
        <p:spPr bwMode="auto">
          <a:xfrm flipV="1">
            <a:off x="8870951" y="5314951"/>
            <a:ext cx="449263" cy="285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53" name="AutoShape 66"/>
          <p:cNvCxnSpPr>
            <a:cxnSpLocks noChangeShapeType="1"/>
            <a:stCxn id="44054" idx="3"/>
            <a:endCxn id="44050" idx="1"/>
          </p:cNvCxnSpPr>
          <p:nvPr/>
        </p:nvCxnSpPr>
        <p:spPr bwMode="auto">
          <a:xfrm flipV="1">
            <a:off x="6934200" y="5343525"/>
            <a:ext cx="17526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4" name="Rectangle 67"/>
          <p:cNvSpPr>
            <a:spLocks noChangeArrowheads="1"/>
          </p:cNvSpPr>
          <p:nvPr/>
        </p:nvSpPr>
        <p:spPr bwMode="auto">
          <a:xfrm>
            <a:off x="6750050" y="56149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55" name="AutoShape 68"/>
          <p:cNvCxnSpPr>
            <a:cxnSpLocks noChangeShapeType="1"/>
            <a:stCxn id="44045" idx="3"/>
            <a:endCxn id="44054" idx="1"/>
          </p:cNvCxnSpPr>
          <p:nvPr/>
        </p:nvCxnSpPr>
        <p:spPr bwMode="auto">
          <a:xfrm>
            <a:off x="5060950" y="5343525"/>
            <a:ext cx="1689100" cy="357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56" name="Text Box 76"/>
          <p:cNvSpPr txBox="1">
            <a:spLocks noChangeArrowheads="1"/>
          </p:cNvSpPr>
          <p:nvPr/>
        </p:nvSpPr>
        <p:spPr bwMode="auto">
          <a:xfrm>
            <a:off x="1676401" y="3962401"/>
            <a:ext cx="1095375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A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A)</a:t>
            </a:r>
          </a:p>
        </p:txBody>
      </p:sp>
      <p:sp>
        <p:nvSpPr>
          <p:cNvPr id="44057" name="Text Box 77"/>
          <p:cNvSpPr txBox="1">
            <a:spLocks noChangeArrowheads="1"/>
          </p:cNvSpPr>
          <p:nvPr/>
        </p:nvSpPr>
        <p:spPr bwMode="auto">
          <a:xfrm>
            <a:off x="9067801" y="4114801"/>
            <a:ext cx="1192955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Host B </a:t>
            </a:r>
          </a:p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(IP B)</a:t>
            </a:r>
          </a:p>
        </p:txBody>
      </p:sp>
      <p:sp>
        <p:nvSpPr>
          <p:cNvPr id="44058" name="Text Box 78"/>
          <p:cNvSpPr txBox="1">
            <a:spLocks noChangeArrowheads="1"/>
          </p:cNvSpPr>
          <p:nvPr/>
        </p:nvSpPr>
        <p:spPr bwMode="auto">
          <a:xfrm>
            <a:off x="4705350" y="4724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R2</a:t>
            </a:r>
          </a:p>
        </p:txBody>
      </p:sp>
      <p:sp>
        <p:nvSpPr>
          <p:cNvPr id="44059" name="Text Box 79"/>
          <p:cNvSpPr txBox="1">
            <a:spLocks noChangeArrowheads="1"/>
          </p:cNvSpPr>
          <p:nvPr/>
        </p:nvSpPr>
        <p:spPr bwMode="auto">
          <a:xfrm>
            <a:off x="6610350" y="51054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R3</a:t>
            </a:r>
          </a:p>
        </p:txBody>
      </p:sp>
      <p:sp>
        <p:nvSpPr>
          <p:cNvPr id="44060" name="Rectangle 83"/>
          <p:cNvSpPr>
            <a:spLocks noChangeArrowheads="1"/>
          </p:cNvSpPr>
          <p:nvPr/>
        </p:nvSpPr>
        <p:spPr bwMode="auto">
          <a:xfrm>
            <a:off x="6705600" y="4700588"/>
            <a:ext cx="184150" cy="17145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cxnSp>
        <p:nvCxnSpPr>
          <p:cNvPr id="44061" name="AutoShape 85"/>
          <p:cNvCxnSpPr>
            <a:cxnSpLocks noChangeShapeType="1"/>
            <a:stCxn id="44045" idx="3"/>
            <a:endCxn id="44060" idx="1"/>
          </p:cNvCxnSpPr>
          <p:nvPr/>
        </p:nvCxnSpPr>
        <p:spPr bwMode="auto">
          <a:xfrm flipV="1">
            <a:off x="5060950" y="4786313"/>
            <a:ext cx="16446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62" name="Text Box 86"/>
          <p:cNvSpPr txBox="1">
            <a:spLocks noChangeArrowheads="1"/>
          </p:cNvSpPr>
          <p:nvPr/>
        </p:nvSpPr>
        <p:spPr bwMode="auto">
          <a:xfrm>
            <a:off x="6553200" y="4191001"/>
            <a:ext cx="57785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R4</a:t>
            </a:r>
          </a:p>
        </p:txBody>
      </p:sp>
      <p:cxnSp>
        <p:nvCxnSpPr>
          <p:cNvPr id="44063" name="AutoShape 87"/>
          <p:cNvCxnSpPr>
            <a:cxnSpLocks noChangeShapeType="1"/>
            <a:stCxn id="44060" idx="3"/>
            <a:endCxn id="44050" idx="1"/>
          </p:cNvCxnSpPr>
          <p:nvPr/>
        </p:nvCxnSpPr>
        <p:spPr bwMode="auto">
          <a:xfrm>
            <a:off x="6889750" y="4786313"/>
            <a:ext cx="1797050" cy="557212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64" name="AutoShape 26"/>
          <p:cNvCxnSpPr>
            <a:cxnSpLocks noChangeShapeType="1"/>
            <a:stCxn id="44113" idx="2"/>
            <a:endCxn id="44066" idx="1"/>
          </p:cNvCxnSpPr>
          <p:nvPr/>
        </p:nvCxnSpPr>
        <p:spPr bwMode="auto">
          <a:xfrm rot="10800000" flipH="1" flipV="1">
            <a:off x="2781300" y="5172075"/>
            <a:ext cx="996950" cy="838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44065" name="AutoShape 26"/>
          <p:cNvCxnSpPr>
            <a:cxnSpLocks noChangeShapeType="1"/>
            <a:stCxn id="44109" idx="4"/>
            <a:endCxn id="44112" idx="6"/>
          </p:cNvCxnSpPr>
          <p:nvPr/>
        </p:nvCxnSpPr>
        <p:spPr bwMode="auto">
          <a:xfrm rot="5400000" flipH="1" flipV="1">
            <a:off x="4103689" y="5168901"/>
            <a:ext cx="612775" cy="10890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44066" name="Rectangle 24"/>
          <p:cNvSpPr>
            <a:spLocks noChangeArrowheads="1"/>
          </p:cNvSpPr>
          <p:nvPr/>
        </p:nvSpPr>
        <p:spPr bwMode="auto">
          <a:xfrm>
            <a:off x="3778250" y="5924550"/>
            <a:ext cx="184150" cy="171450"/>
          </a:xfrm>
          <a:prstGeom prst="rect">
            <a:avLst/>
          </a:prstGeom>
          <a:solidFill>
            <a:srgbClr val="EAEAEA"/>
          </a:solidFill>
          <a:ln w="9525">
            <a:miter lim="800000"/>
            <a:headEnd/>
            <a:tailEnd/>
          </a:ln>
          <a:scene3d>
            <a:camera prst="legacyObliqueTopLeft"/>
            <a:lightRig rig="legacyFlat3" dir="t"/>
          </a:scene3d>
          <a:sp3d extrusionH="125400" prstMaterial="legacyMatte">
            <a:bevelT w="13500" h="13500" prst="angle"/>
            <a:bevelB w="13500" h="13500" prst="angle"/>
            <a:extrusionClr>
              <a:srgbClr val="EAEAEA"/>
            </a:extrusionClr>
          </a:sp3d>
        </p:spPr>
        <p:txBody>
          <a:bodyPr wrap="none" lIns="90488" tIns="44450" rIns="90488" bIns="44450" anchor="ctr">
            <a:flatTx/>
          </a:bodyPr>
          <a:lstStyle/>
          <a:p>
            <a:endParaRPr lang="en-US" b="0">
              <a:latin typeface="Helvetica" charset="0"/>
              <a:cs typeface="Helvetica" charset="0"/>
            </a:endParaRPr>
          </a:p>
        </p:txBody>
      </p:sp>
      <p:sp>
        <p:nvSpPr>
          <p:cNvPr id="44067" name="Text Box 78"/>
          <p:cNvSpPr txBox="1">
            <a:spLocks noChangeArrowheads="1"/>
          </p:cNvSpPr>
          <p:nvPr/>
        </p:nvSpPr>
        <p:spPr bwMode="auto">
          <a:xfrm>
            <a:off x="3657600" y="6015038"/>
            <a:ext cx="5778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Helvetica" charset="0"/>
                <a:cs typeface="Helvetica" charset="0"/>
              </a:rPr>
              <a:t>R1</a:t>
            </a:r>
          </a:p>
        </p:txBody>
      </p:sp>
      <p:sp>
        <p:nvSpPr>
          <p:cNvPr id="44068" name="Freeform 132"/>
          <p:cNvSpPr>
            <a:spLocks noChangeArrowheads="1"/>
          </p:cNvSpPr>
          <p:nvPr/>
        </p:nvSpPr>
        <p:spPr bwMode="auto">
          <a:xfrm>
            <a:off x="2370138" y="4506913"/>
            <a:ext cx="6926262" cy="722312"/>
          </a:xfrm>
          <a:custGeom>
            <a:avLst/>
            <a:gdLst>
              <a:gd name="T0" fmla="*/ 0 w 6925733"/>
              <a:gd name="T1" fmla="*/ 436481 h 722489"/>
              <a:gd name="T2" fmla="*/ 694743 w 6925733"/>
              <a:gd name="T3" fmla="*/ 453379 h 722489"/>
              <a:gd name="T4" fmla="*/ 2304517 w 6925733"/>
              <a:gd name="T5" fmla="*/ 622334 h 722489"/>
              <a:gd name="T6" fmla="*/ 2711196 w 6925733"/>
              <a:gd name="T7" fmla="*/ 605441 h 722489"/>
              <a:gd name="T8" fmla="*/ 4202355 w 6925733"/>
              <a:gd name="T9" fmla="*/ 98562 h 722489"/>
              <a:gd name="T10" fmla="*/ 4473476 w 6925733"/>
              <a:gd name="T11" fmla="*/ 14084 h 722489"/>
              <a:gd name="T12" fmla="*/ 4693755 w 6925733"/>
              <a:gd name="T13" fmla="*/ 98562 h 722489"/>
              <a:gd name="T14" fmla="*/ 6167972 w 6925733"/>
              <a:gd name="T15" fmla="*/ 622334 h 722489"/>
              <a:gd name="T16" fmla="*/ 6930494 w 6925733"/>
              <a:gd name="T17" fmla="*/ 689923 h 722489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6925733"/>
              <a:gd name="T28" fmla="*/ 0 h 722489"/>
              <a:gd name="T29" fmla="*/ 6925733 w 6925733"/>
              <a:gd name="T30" fmla="*/ 722489 h 722489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6925733" h="722489">
                <a:moveTo>
                  <a:pt x="0" y="437444"/>
                </a:moveTo>
                <a:cubicBezTo>
                  <a:pt x="155222" y="430389"/>
                  <a:pt x="310444" y="423334"/>
                  <a:pt x="694266" y="454378"/>
                </a:cubicBezTo>
                <a:cubicBezTo>
                  <a:pt x="1078088" y="485423"/>
                  <a:pt x="1967089" y="598311"/>
                  <a:pt x="2302933" y="623711"/>
                </a:cubicBezTo>
                <a:cubicBezTo>
                  <a:pt x="2638777" y="649111"/>
                  <a:pt x="2393244" y="694267"/>
                  <a:pt x="2709333" y="606778"/>
                </a:cubicBezTo>
                <a:cubicBezTo>
                  <a:pt x="3025422" y="519289"/>
                  <a:pt x="3905955" y="197556"/>
                  <a:pt x="4199466" y="98778"/>
                </a:cubicBezTo>
                <a:cubicBezTo>
                  <a:pt x="4492977" y="0"/>
                  <a:pt x="4388556" y="14111"/>
                  <a:pt x="4470400" y="14111"/>
                </a:cubicBezTo>
                <a:cubicBezTo>
                  <a:pt x="4552244" y="14111"/>
                  <a:pt x="4690533" y="98778"/>
                  <a:pt x="4690533" y="98778"/>
                </a:cubicBezTo>
                <a:cubicBezTo>
                  <a:pt x="4972755" y="200378"/>
                  <a:pt x="5791200" y="524933"/>
                  <a:pt x="6163733" y="623711"/>
                </a:cubicBezTo>
                <a:cubicBezTo>
                  <a:pt x="6536266" y="722489"/>
                  <a:pt x="6925733" y="691444"/>
                  <a:pt x="6925733" y="691444"/>
                </a:cubicBezTo>
              </a:path>
            </a:pathLst>
          </a:custGeom>
          <a:noFill/>
          <a:ln w="50800">
            <a:solidFill>
              <a:srgbClr val="008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anchor="ctr"/>
          <a:lstStyle/>
          <a:p>
            <a:endParaRPr lang="en-US"/>
          </a:p>
        </p:txBody>
      </p:sp>
      <p:grpSp>
        <p:nvGrpSpPr>
          <p:cNvPr id="7" name="Group 90"/>
          <p:cNvGrpSpPr>
            <a:grpSpLocks/>
          </p:cNvGrpSpPr>
          <p:nvPr/>
        </p:nvGrpSpPr>
        <p:grpSpPr bwMode="auto">
          <a:xfrm>
            <a:off x="2743200" y="4648200"/>
            <a:ext cx="1752600" cy="228600"/>
            <a:chOff x="1219200" y="4648200"/>
            <a:chExt cx="1752600" cy="228600"/>
          </a:xfrm>
        </p:grpSpPr>
        <p:sp>
          <p:nvSpPr>
            <p:cNvPr id="44070" name="Rectangle 133"/>
            <p:cNvSpPr>
              <a:spLocks noChangeArrowheads="1"/>
            </p:cNvSpPr>
            <p:nvPr/>
          </p:nvSpPr>
          <p:spPr bwMode="auto">
            <a:xfrm>
              <a:off x="1219200" y="4648200"/>
              <a:ext cx="990600" cy="228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b="0">
                <a:latin typeface="Helvetica" charset="0"/>
                <a:cs typeface="Helvetica" charset="0"/>
              </a:endParaRPr>
            </a:p>
          </p:txBody>
        </p:sp>
        <p:sp>
          <p:nvSpPr>
            <p:cNvPr id="44071" name="Rectangle 134"/>
            <p:cNvSpPr>
              <a:spLocks noChangeArrowheads="1"/>
            </p:cNvSpPr>
            <p:nvPr/>
          </p:nvSpPr>
          <p:spPr bwMode="auto">
            <a:xfrm>
              <a:off x="2209800" y="4648200"/>
              <a:ext cx="762000" cy="228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600" b="0">
                  <a:latin typeface="Helvetica" charset="0"/>
                  <a:cs typeface="Helvetica" charset="0"/>
                </a:rPr>
                <a:t>IP 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178813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4.44444E-6 L 0.1684 0.04213 L 0.37222 -0.05671 L 0.57031 0.03472 L 0.61476 0.03958 " pathEditMode="relative" ptsTypes="AAA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Content Placeholder 2"/>
          <p:cNvSpPr>
            <a:spLocks noGrp="1"/>
          </p:cNvSpPr>
          <p:nvPr>
            <p:ph idx="1"/>
          </p:nvPr>
        </p:nvSpPr>
        <p:spPr>
          <a:xfrm>
            <a:off x="381000" y="762000"/>
            <a:ext cx="11430000" cy="4038600"/>
          </a:xfrm>
        </p:spPr>
        <p:txBody>
          <a:bodyPr/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Why not use MAC addresses for routing?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Doesn’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t scale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MAC address </a:t>
            </a:r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 SSN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  (unreadable) home address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MAC address: uniquely associated with device for the entire lifetime of the device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IP address: changes as the device location changes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  <a:sym typeface="Wingdings" charset="0"/>
              </a:rPr>
              <a:t>Your notebook IP address at school is different from home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45066" name="Picture 9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4191000"/>
            <a:ext cx="6032500" cy="266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7924801" y="4267200"/>
            <a:ext cx="2608263" cy="1676400"/>
            <a:chOff x="6477000" y="4267200"/>
            <a:chExt cx="2607662" cy="1676400"/>
          </a:xfrm>
        </p:grpSpPr>
        <p:pic>
          <p:nvPicPr>
            <p:cNvPr id="45072" name="Picture 91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3" name="Picture 92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4" name="TextBox 93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5314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10 7</a:t>
              </a:r>
              <a:r>
                <a:rPr lang="en-US" sz="1800" b="0" baseline="30000">
                  <a:latin typeface="Helvetica" charset="0"/>
                  <a:cs typeface="Helvetica" charset="0"/>
                </a:rPr>
                <a:t>th</a:t>
              </a:r>
              <a:r>
                <a:rPr lang="en-US" sz="1800" b="0">
                  <a:latin typeface="Helvetica" charset="0"/>
                  <a:cs typeface="Helvetica" charset="0"/>
                </a:rPr>
                <a:t> Street NW</a:t>
              </a:r>
            </a:p>
            <a:p>
              <a:pPr eaLnBrk="1" hangingPunct="1"/>
              <a:r>
                <a:rPr lang="en-US" sz="1800" b="0">
                  <a:latin typeface="Helvetica" charset="0"/>
                  <a:cs typeface="Helvetica" charset="0"/>
                </a:rPr>
                <a:t>Washington, DC 21115</a:t>
              </a:r>
            </a:p>
          </p:txBody>
        </p:sp>
      </p:grpSp>
      <p:grpSp>
        <p:nvGrpSpPr>
          <p:cNvPr id="3" name="Group 95"/>
          <p:cNvGrpSpPr>
            <a:grpSpLocks/>
          </p:cNvGrpSpPr>
          <p:nvPr/>
        </p:nvGrpSpPr>
        <p:grpSpPr bwMode="auto">
          <a:xfrm>
            <a:off x="1828801" y="4267200"/>
            <a:ext cx="2366963" cy="1676400"/>
            <a:chOff x="6477000" y="4267200"/>
            <a:chExt cx="2367116" cy="1676400"/>
          </a:xfrm>
        </p:grpSpPr>
        <p:pic>
          <p:nvPicPr>
            <p:cNvPr id="45069" name="Picture 96"/>
            <p:cNvPicPr>
              <a:picLocks noChangeAspect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7000" y="4267200"/>
              <a:ext cx="1752600" cy="1079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70" name="Picture 97"/>
            <p:cNvPicPr>
              <a:picLocks noChangeAspect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3400" y="4267200"/>
              <a:ext cx="690716" cy="10706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5071" name="TextBox 98"/>
            <p:cNvSpPr txBox="1">
              <a:spLocks noChangeArrowheads="1"/>
            </p:cNvSpPr>
            <p:nvPr/>
          </p:nvSpPr>
          <p:spPr bwMode="auto">
            <a:xfrm>
              <a:off x="6553200" y="5297269"/>
              <a:ext cx="2210862" cy="64633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1051 Euclid Ave</a:t>
              </a:r>
            </a:p>
            <a:p>
              <a:pPr eaLnBrk="1" hangingPunct="1"/>
              <a:r>
                <a:rPr lang="en-US" sz="1800" b="0">
                  <a:solidFill>
                    <a:srgbClr val="FF0000"/>
                  </a:solidFill>
                  <a:latin typeface="Helvetica" charset="0"/>
                  <a:cs typeface="Helvetica" charset="0"/>
                </a:rPr>
                <a:t>Berkeley, CA 94722</a:t>
              </a:r>
            </a:p>
          </p:txBody>
        </p: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85497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5E-6 1.11111E-6 C -0.09235 0.03241 -0.18472 0.06505 -0.26857 0.07408 C -0.35242 0.08311 -0.43576 0.06667 -0.50364 0.0544 C -0.57152 0.04213 -0.62378 0.02107 -0.67586 1.11111E-6 " pathEditMode="relative" ptsTypes="aa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90" name="Content Placeholder 2"/>
          <p:cNvSpPr>
            <a:spLocks noGrp="1"/>
          </p:cNvSpPr>
          <p:nvPr>
            <p:ph idx="1"/>
          </p:nvPr>
        </p:nvSpPr>
        <p:spPr>
          <a:xfrm>
            <a:off x="609600" y="838200"/>
            <a:ext cx="10439400" cy="5715000"/>
          </a:xfrm>
        </p:spPr>
        <p:txBody>
          <a:bodyPr/>
          <a:lstStyle/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Why does packet forwarding using IP </a:t>
            </a:r>
            <a:r>
              <a:rPr lang="en-US" altLang="ja-JP" dirty="0" err="1">
                <a:latin typeface="Gill Sans Light"/>
                <a:ea typeface="ＭＳ Ｐゴシック" charset="0"/>
                <a:cs typeface="Gill Sans Light"/>
              </a:rPr>
              <a:t>addr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. scale?</a:t>
            </a:r>
          </a:p>
          <a:p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Because IP addresses can be aggregated</a:t>
            </a:r>
          </a:p>
          <a:p>
            <a:pPr lvl="1"/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E.g., all IP addresses at UC Berkeley start with </a:t>
            </a:r>
            <a:r>
              <a:rPr lang="en-US" altLang="ja-JP" b="1" dirty="0">
                <a:latin typeface="Gill Sans Light"/>
                <a:ea typeface="ＭＳ Ｐゴシック" charset="0"/>
                <a:cs typeface="Gill Sans Light"/>
              </a:rPr>
              <a:t>0xA9E5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, i.e., any address of form 0xA9E5**** belongs to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Thus, a router in NY needs to keep a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single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entry for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all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hosts at Berkeley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If we were using MAC addresses the NY router would need to maintain 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an entry for every 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Berkeley host!!</a:t>
            </a: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Analogy: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person with SSN: 123-45-6789 vs.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Give this letter to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John Smith, 123 First Street, LA, US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dirty="0">
              <a:latin typeface="Gill Sans Light"/>
              <a:ea typeface="ＭＳ Ｐゴシック" charset="0"/>
              <a:cs typeface="Gill Sans Light"/>
            </a:endParaRPr>
          </a:p>
          <a:p>
            <a:pPr lvl="1"/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  <a:p>
            <a:endParaRPr lang="en-US" altLang="ja-JP" dirty="0">
              <a:latin typeface="Gill Sans Light"/>
              <a:ea typeface="ＭＳ Ｐゴシック" charset="0"/>
              <a:cs typeface="Gill Sans Light"/>
            </a:endParaRPr>
          </a:p>
        </p:txBody>
      </p:sp>
      <p:pic>
        <p:nvPicPr>
          <p:cNvPr id="46089" name="Picture 1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276600"/>
            <a:ext cx="2857500" cy="2857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081" name="Title 1"/>
          <p:cNvSpPr>
            <a:spLocks noGrp="1"/>
          </p:cNvSpPr>
          <p:nvPr>
            <p:ph type="title"/>
          </p:nvPr>
        </p:nvSpPr>
        <p:spPr>
          <a:xfrm>
            <a:off x="2209800" y="152400"/>
            <a:ext cx="7162800" cy="533400"/>
          </a:xfrm>
        </p:spPr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IP Addresses vs. MAC Addresses</a:t>
            </a:r>
          </a:p>
        </p:txBody>
      </p:sp>
    </p:spTree>
    <p:extLst>
      <p:ext uri="{BB962C8B-B14F-4D97-AF65-F5344CB8AC3E}">
        <p14:creationId xmlns:p14="http://schemas.microsoft.com/office/powerpoint/2010/main" val="325194993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Setting up Routing Tables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2000"/>
            <a:ext cx="10820400" cy="5867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do you set up routing tables?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Internet has no centralized state!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single machine knows entire topology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Topology constantly changing (faults, reconfiguration, etc.)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dynamic algorithm that acquires routing tables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Ideally, have one entry per subnet or portion of address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Could have “default” routes that send packets for unknown subnets to a different router that has more information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Possible algorithm for acquiring routing table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Routing table has “cost” for each entry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Includes number of hops to destination, congestion, etc.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Entries for unknown subnets have infinite cost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Neighbors periodically exchange routing tables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neighbor knows cheaper route to a subnet, replace your entry with neighbors entry (+1 for hop to neighbor)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reality: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Internet has networks of many different scales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Different algorithms run at different scales</a:t>
            </a:r>
          </a:p>
        </p:txBody>
      </p:sp>
    </p:spTree>
    <p:extLst>
      <p:ext uri="{BB962C8B-B14F-4D97-AF65-F5344CB8AC3E}">
        <p14:creationId xmlns:p14="http://schemas.microsoft.com/office/powerpoint/2010/main" val="237035085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Naming in the Internet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2456" y="2205039"/>
            <a:ext cx="10682288" cy="44958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map human-readable names</a:t>
            </a: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 to IP addresses?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www.berkeley.edu  128.32.139.48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E.g. www.google.com  different addresses depending on location, and load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Why is this necessary?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are hard to remember</a:t>
            </a:r>
          </a:p>
          <a:p>
            <a:pPr lvl="1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IP addresses change: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Say, Server 1 crashes gets replaced by Server 2</a:t>
            </a:r>
          </a:p>
          <a:p>
            <a:pPr lvl="2"/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Or – google.com handled by different servers</a:t>
            </a:r>
          </a:p>
          <a:p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Mechanism: Domain Naming System (DNS)</a:t>
            </a:r>
          </a:p>
          <a:p>
            <a:pPr lvl="1"/>
            <a:endParaRPr lang="ko-KR" altLang="en-US" dirty="0">
              <a:ea typeface="굴림" panose="020B0600000101010101" pitchFamily="34" charset="-127"/>
              <a:sym typeface="Symbol" panose="05050102010706020507" pitchFamily="18" charset="2"/>
            </a:endParaRPr>
          </a:p>
        </p:txBody>
      </p:sp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4191000" y="990600"/>
            <a:ext cx="3733800" cy="990600"/>
            <a:chOff x="1680" y="624"/>
            <a:chExt cx="2352" cy="624"/>
          </a:xfrm>
        </p:grpSpPr>
        <p:sp>
          <p:nvSpPr>
            <p:cNvPr id="34010" name="Rectangle 5"/>
            <p:cNvSpPr>
              <a:spLocks noChangeArrowheads="1"/>
            </p:cNvSpPr>
            <p:nvPr/>
          </p:nvSpPr>
          <p:spPr bwMode="auto">
            <a:xfrm>
              <a:off x="1680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Name</a:t>
              </a:r>
            </a:p>
          </p:txBody>
        </p:sp>
        <p:sp>
          <p:nvSpPr>
            <p:cNvPr id="34011" name="Rectangle 6"/>
            <p:cNvSpPr>
              <a:spLocks noChangeArrowheads="1"/>
            </p:cNvSpPr>
            <p:nvPr/>
          </p:nvSpPr>
          <p:spPr bwMode="auto">
            <a:xfrm>
              <a:off x="3168" y="624"/>
              <a:ext cx="864" cy="624"/>
            </a:xfrm>
            <a:prstGeom prst="rect">
              <a:avLst/>
            </a:prstGeom>
            <a:solidFill>
              <a:srgbClr val="FF66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2400">
                  <a:ea typeface="굴림" panose="020B0600000101010101" pitchFamily="34" charset="-127"/>
                </a:rPr>
                <a:t>Address</a:t>
              </a:r>
            </a:p>
          </p:txBody>
        </p:sp>
        <p:sp>
          <p:nvSpPr>
            <p:cNvPr id="34012" name="Text Box 7"/>
            <p:cNvSpPr txBox="1">
              <a:spLocks noChangeArrowheads="1"/>
            </p:cNvSpPr>
            <p:nvPr/>
          </p:nvSpPr>
          <p:spPr bwMode="auto">
            <a:xfrm>
              <a:off x="2726" y="839"/>
              <a:ext cx="11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endParaRPr lang="ko-KR" altLang="en-US" sz="1800" b="0">
                <a:latin typeface="Arial" panose="020B0604020202020204" pitchFamily="34" charset="0"/>
                <a:ea typeface="굴림" panose="020B0600000101010101" pitchFamily="34" charset="-127"/>
              </a:endParaRPr>
            </a:p>
          </p:txBody>
        </p:sp>
        <p:sp>
          <p:nvSpPr>
            <p:cNvPr id="34013" name="Text Box 8"/>
            <p:cNvSpPr txBox="1">
              <a:spLocks noChangeArrowheads="1"/>
            </p:cNvSpPr>
            <p:nvPr/>
          </p:nvSpPr>
          <p:spPr bwMode="auto">
            <a:xfrm>
              <a:off x="2656" y="670"/>
              <a:ext cx="432" cy="4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ko-KR" altLang="en-US" sz="4000">
                  <a:ea typeface="굴림" panose="020B0600000101010101" pitchFamily="34" charset="-127"/>
                  <a:sym typeface="Symbol" panose="05050102010706020507" pitchFamily="18" charset="2"/>
                </a:rPr>
                <a:t></a:t>
              </a:r>
            </a:p>
          </p:txBody>
        </p:sp>
      </p:grpSp>
      <p:pic>
        <p:nvPicPr>
          <p:cNvPr id="33797" name="Picture 9"/>
          <p:cNvPicPr>
            <a:picLocks noChangeAspect="1" noChangeArrowheads="1"/>
          </p:cNvPicPr>
          <p:nvPr/>
        </p:nvPicPr>
        <p:blipFill>
          <a:blip r:embed="rId2" cstate="email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790575"/>
            <a:ext cx="1828800" cy="1289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33798" name="Group 10"/>
          <p:cNvGrpSpPr>
            <a:grpSpLocks/>
          </p:cNvGrpSpPr>
          <p:nvPr/>
        </p:nvGrpSpPr>
        <p:grpSpPr bwMode="auto">
          <a:xfrm>
            <a:off x="8229600" y="828676"/>
            <a:ext cx="1506538" cy="1228725"/>
            <a:chOff x="4237" y="549"/>
            <a:chExt cx="949" cy="774"/>
          </a:xfrm>
        </p:grpSpPr>
        <p:sp>
          <p:nvSpPr>
            <p:cNvPr id="33799" name="Freeform 11"/>
            <p:cNvSpPr>
              <a:spLocks/>
            </p:cNvSpPr>
            <p:nvPr/>
          </p:nvSpPr>
          <p:spPr bwMode="auto">
            <a:xfrm>
              <a:off x="4466" y="549"/>
              <a:ext cx="35" cy="102"/>
            </a:xfrm>
            <a:custGeom>
              <a:avLst/>
              <a:gdLst>
                <a:gd name="T0" fmla="*/ 35 w 174"/>
                <a:gd name="T1" fmla="*/ 4 h 510"/>
                <a:gd name="T2" fmla="*/ 25 w 174"/>
                <a:gd name="T3" fmla="*/ 0 h 510"/>
                <a:gd name="T4" fmla="*/ 0 w 174"/>
                <a:gd name="T5" fmla="*/ 97 h 510"/>
                <a:gd name="T6" fmla="*/ 12 w 174"/>
                <a:gd name="T7" fmla="*/ 102 h 510"/>
                <a:gd name="T8" fmla="*/ 35 w 174"/>
                <a:gd name="T9" fmla="*/ 4 h 5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4" h="510">
                  <a:moveTo>
                    <a:pt x="174" y="22"/>
                  </a:moveTo>
                  <a:lnTo>
                    <a:pt x="125" y="0"/>
                  </a:lnTo>
                  <a:lnTo>
                    <a:pt x="0" y="486"/>
                  </a:lnTo>
                  <a:lnTo>
                    <a:pt x="58" y="510"/>
                  </a:lnTo>
                  <a:lnTo>
                    <a:pt x="1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0" name="Freeform 12"/>
            <p:cNvSpPr>
              <a:spLocks/>
            </p:cNvSpPr>
            <p:nvPr/>
          </p:nvSpPr>
          <p:spPr bwMode="auto">
            <a:xfrm>
              <a:off x="4237" y="556"/>
              <a:ext cx="949" cy="767"/>
            </a:xfrm>
            <a:custGeom>
              <a:avLst/>
              <a:gdLst>
                <a:gd name="T0" fmla="*/ 544 w 4746"/>
                <a:gd name="T1" fmla="*/ 584 h 3835"/>
                <a:gd name="T2" fmla="*/ 581 w 4746"/>
                <a:gd name="T3" fmla="*/ 573 h 3835"/>
                <a:gd name="T4" fmla="*/ 626 w 4746"/>
                <a:gd name="T5" fmla="*/ 558 h 3835"/>
                <a:gd name="T6" fmla="*/ 678 w 4746"/>
                <a:gd name="T7" fmla="*/ 543 h 3835"/>
                <a:gd name="T8" fmla="*/ 731 w 4746"/>
                <a:gd name="T9" fmla="*/ 526 h 3835"/>
                <a:gd name="T10" fmla="*/ 786 w 4746"/>
                <a:gd name="T11" fmla="*/ 510 h 3835"/>
                <a:gd name="T12" fmla="*/ 837 w 4746"/>
                <a:gd name="T13" fmla="*/ 495 h 3835"/>
                <a:gd name="T14" fmla="*/ 881 w 4746"/>
                <a:gd name="T15" fmla="*/ 482 h 3835"/>
                <a:gd name="T16" fmla="*/ 917 w 4746"/>
                <a:gd name="T17" fmla="*/ 472 h 3835"/>
                <a:gd name="T18" fmla="*/ 941 w 4746"/>
                <a:gd name="T19" fmla="*/ 465 h 3835"/>
                <a:gd name="T20" fmla="*/ 949 w 4746"/>
                <a:gd name="T21" fmla="*/ 462 h 3835"/>
                <a:gd name="T22" fmla="*/ 900 w 4746"/>
                <a:gd name="T23" fmla="*/ 0 h 3835"/>
                <a:gd name="T24" fmla="*/ 887 w 4746"/>
                <a:gd name="T25" fmla="*/ 1 h 3835"/>
                <a:gd name="T26" fmla="*/ 864 w 4746"/>
                <a:gd name="T27" fmla="*/ 3 h 3835"/>
                <a:gd name="T28" fmla="*/ 831 w 4746"/>
                <a:gd name="T29" fmla="*/ 6 h 3835"/>
                <a:gd name="T30" fmla="*/ 791 w 4746"/>
                <a:gd name="T31" fmla="*/ 10 h 3835"/>
                <a:gd name="T32" fmla="*/ 742 w 4746"/>
                <a:gd name="T33" fmla="*/ 15 h 3835"/>
                <a:gd name="T34" fmla="*/ 689 w 4746"/>
                <a:gd name="T35" fmla="*/ 22 h 3835"/>
                <a:gd name="T36" fmla="*/ 629 w 4746"/>
                <a:gd name="T37" fmla="*/ 31 h 3835"/>
                <a:gd name="T38" fmla="*/ 566 w 4746"/>
                <a:gd name="T39" fmla="*/ 41 h 3835"/>
                <a:gd name="T40" fmla="*/ 500 w 4746"/>
                <a:gd name="T41" fmla="*/ 53 h 3835"/>
                <a:gd name="T42" fmla="*/ 432 w 4746"/>
                <a:gd name="T43" fmla="*/ 67 h 3835"/>
                <a:gd name="T44" fmla="*/ 361 w 4746"/>
                <a:gd name="T45" fmla="*/ 84 h 3835"/>
                <a:gd name="T46" fmla="*/ 295 w 4746"/>
                <a:gd name="T47" fmla="*/ 100 h 3835"/>
                <a:gd name="T48" fmla="*/ 235 w 4746"/>
                <a:gd name="T49" fmla="*/ 117 h 3835"/>
                <a:gd name="T50" fmla="*/ 181 w 4746"/>
                <a:gd name="T51" fmla="*/ 133 h 3835"/>
                <a:gd name="T52" fmla="*/ 133 w 4746"/>
                <a:gd name="T53" fmla="*/ 149 h 3835"/>
                <a:gd name="T54" fmla="*/ 92 w 4746"/>
                <a:gd name="T55" fmla="*/ 163 h 3835"/>
                <a:gd name="T56" fmla="*/ 58 w 4746"/>
                <a:gd name="T57" fmla="*/ 176 h 3835"/>
                <a:gd name="T58" fmla="*/ 31 w 4746"/>
                <a:gd name="T59" fmla="*/ 186 h 3835"/>
                <a:gd name="T60" fmla="*/ 12 w 4746"/>
                <a:gd name="T61" fmla="*/ 193 h 3835"/>
                <a:gd name="T62" fmla="*/ 2 w 4746"/>
                <a:gd name="T63" fmla="*/ 197 h 3835"/>
                <a:gd name="T64" fmla="*/ 137 w 4746"/>
                <a:gd name="T65" fmla="*/ 767 h 3835"/>
                <a:gd name="T66" fmla="*/ 145 w 4746"/>
                <a:gd name="T67" fmla="*/ 763 h 3835"/>
                <a:gd name="T68" fmla="*/ 166 w 4746"/>
                <a:gd name="T69" fmla="*/ 753 h 3835"/>
                <a:gd name="T70" fmla="*/ 199 w 4746"/>
                <a:gd name="T71" fmla="*/ 738 h 3835"/>
                <a:gd name="T72" fmla="*/ 239 w 4746"/>
                <a:gd name="T73" fmla="*/ 719 h 3835"/>
                <a:gd name="T74" fmla="*/ 285 w 4746"/>
                <a:gd name="T75" fmla="*/ 697 h 3835"/>
                <a:gd name="T76" fmla="*/ 334 w 4746"/>
                <a:gd name="T77" fmla="*/ 675 h 3835"/>
                <a:gd name="T78" fmla="*/ 384 w 4746"/>
                <a:gd name="T79" fmla="*/ 652 h 3835"/>
                <a:gd name="T80" fmla="*/ 431 w 4746"/>
                <a:gd name="T81" fmla="*/ 630 h 3835"/>
                <a:gd name="T82" fmla="*/ 474 w 4746"/>
                <a:gd name="T83" fmla="*/ 612 h 3835"/>
                <a:gd name="T84" fmla="*/ 508 w 4746"/>
                <a:gd name="T85" fmla="*/ 598 h 3835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</a:gdLst>
              <a:ahLst/>
              <a:cxnLst>
                <a:cxn ang="T86">
                  <a:pos x="T0" y="T1"/>
                </a:cxn>
                <a:cxn ang="T87">
                  <a:pos x="T2" y="T3"/>
                </a:cxn>
                <a:cxn ang="T88">
                  <a:pos x="T4" y="T5"/>
                </a:cxn>
                <a:cxn ang="T89">
                  <a:pos x="T6" y="T7"/>
                </a:cxn>
                <a:cxn ang="T90">
                  <a:pos x="T8" y="T9"/>
                </a:cxn>
                <a:cxn ang="T91">
                  <a:pos x="T10" y="T11"/>
                </a:cxn>
                <a:cxn ang="T92">
                  <a:pos x="T12" y="T13"/>
                </a:cxn>
                <a:cxn ang="T93">
                  <a:pos x="T14" y="T15"/>
                </a:cxn>
                <a:cxn ang="T94">
                  <a:pos x="T16" y="T17"/>
                </a:cxn>
                <a:cxn ang="T95">
                  <a:pos x="T18" y="T19"/>
                </a:cxn>
                <a:cxn ang="T96">
                  <a:pos x="T20" y="T21"/>
                </a:cxn>
                <a:cxn ang="T97">
                  <a:pos x="T22" y="T23"/>
                </a:cxn>
                <a:cxn ang="T98">
                  <a:pos x="T24" y="T25"/>
                </a:cxn>
                <a:cxn ang="T99">
                  <a:pos x="T26" y="T27"/>
                </a:cxn>
                <a:cxn ang="T100">
                  <a:pos x="T28" y="T29"/>
                </a:cxn>
                <a:cxn ang="T101">
                  <a:pos x="T30" y="T31"/>
                </a:cxn>
                <a:cxn ang="T102">
                  <a:pos x="T32" y="T33"/>
                </a:cxn>
                <a:cxn ang="T103">
                  <a:pos x="T34" y="T35"/>
                </a:cxn>
                <a:cxn ang="T104">
                  <a:pos x="T36" y="T37"/>
                </a:cxn>
                <a:cxn ang="T105">
                  <a:pos x="T38" y="T39"/>
                </a:cxn>
                <a:cxn ang="T106">
                  <a:pos x="T40" y="T41"/>
                </a:cxn>
                <a:cxn ang="T107">
                  <a:pos x="T42" y="T43"/>
                </a:cxn>
                <a:cxn ang="T108">
                  <a:pos x="T44" y="T45"/>
                </a:cxn>
                <a:cxn ang="T109">
                  <a:pos x="T46" y="T47"/>
                </a:cxn>
                <a:cxn ang="T110">
                  <a:pos x="T48" y="T49"/>
                </a:cxn>
                <a:cxn ang="T111">
                  <a:pos x="T50" y="T51"/>
                </a:cxn>
                <a:cxn ang="T112">
                  <a:pos x="T52" y="T53"/>
                </a:cxn>
                <a:cxn ang="T113">
                  <a:pos x="T54" y="T55"/>
                </a:cxn>
                <a:cxn ang="T114">
                  <a:pos x="T56" y="T57"/>
                </a:cxn>
                <a:cxn ang="T115">
                  <a:pos x="T58" y="T59"/>
                </a:cxn>
                <a:cxn ang="T116">
                  <a:pos x="T60" y="T61"/>
                </a:cxn>
                <a:cxn ang="T117">
                  <a:pos x="T62" y="T63"/>
                </a:cxn>
                <a:cxn ang="T118">
                  <a:pos x="T64" y="T65"/>
                </a:cxn>
                <a:cxn ang="T119">
                  <a:pos x="T66" y="T67"/>
                </a:cxn>
                <a:cxn ang="T120">
                  <a:pos x="T68" y="T69"/>
                </a:cxn>
                <a:cxn ang="T121">
                  <a:pos x="T70" y="T71"/>
                </a:cxn>
                <a:cxn ang="T122">
                  <a:pos x="T72" y="T73"/>
                </a:cxn>
                <a:cxn ang="T123">
                  <a:pos x="T74" y="T75"/>
                </a:cxn>
                <a:cxn ang="T124">
                  <a:pos x="T76" y="T77"/>
                </a:cxn>
                <a:cxn ang="T125">
                  <a:pos x="T78" y="T79"/>
                </a:cxn>
                <a:cxn ang="T126">
                  <a:pos x="T80" y="T81"/>
                </a:cxn>
                <a:cxn ang="T127">
                  <a:pos x="T82" y="T83"/>
                </a:cxn>
                <a:cxn ang="T128">
                  <a:pos x="T84" y="T85"/>
                </a:cxn>
              </a:cxnLst>
              <a:rect l="0" t="0" r="r" b="b"/>
              <a:pathLst>
                <a:path w="4746" h="3835">
                  <a:moveTo>
                    <a:pt x="2631" y="2954"/>
                  </a:moveTo>
                  <a:lnTo>
                    <a:pt x="2672" y="2938"/>
                  </a:lnTo>
                  <a:lnTo>
                    <a:pt x="2720" y="2921"/>
                  </a:lnTo>
                  <a:lnTo>
                    <a:pt x="2775" y="2904"/>
                  </a:lnTo>
                  <a:lnTo>
                    <a:pt x="2837" y="2885"/>
                  </a:lnTo>
                  <a:lnTo>
                    <a:pt x="2905" y="2864"/>
                  </a:lnTo>
                  <a:lnTo>
                    <a:pt x="2976" y="2840"/>
                  </a:lnTo>
                  <a:lnTo>
                    <a:pt x="3053" y="2816"/>
                  </a:lnTo>
                  <a:lnTo>
                    <a:pt x="3132" y="2792"/>
                  </a:lnTo>
                  <a:lnTo>
                    <a:pt x="3214" y="2766"/>
                  </a:lnTo>
                  <a:lnTo>
                    <a:pt x="3302" y="2739"/>
                  </a:lnTo>
                  <a:lnTo>
                    <a:pt x="3389" y="2713"/>
                  </a:lnTo>
                  <a:lnTo>
                    <a:pt x="3478" y="2686"/>
                  </a:lnTo>
                  <a:lnTo>
                    <a:pt x="3568" y="2660"/>
                  </a:lnTo>
                  <a:lnTo>
                    <a:pt x="3658" y="2631"/>
                  </a:lnTo>
                  <a:lnTo>
                    <a:pt x="3751" y="2605"/>
                  </a:lnTo>
                  <a:lnTo>
                    <a:pt x="3840" y="2578"/>
                  </a:lnTo>
                  <a:lnTo>
                    <a:pt x="3930" y="2552"/>
                  </a:lnTo>
                  <a:lnTo>
                    <a:pt x="4017" y="2525"/>
                  </a:lnTo>
                  <a:lnTo>
                    <a:pt x="4101" y="2502"/>
                  </a:lnTo>
                  <a:lnTo>
                    <a:pt x="4184" y="2475"/>
                  </a:lnTo>
                  <a:lnTo>
                    <a:pt x="4263" y="2454"/>
                  </a:lnTo>
                  <a:lnTo>
                    <a:pt x="4336" y="2430"/>
                  </a:lnTo>
                  <a:lnTo>
                    <a:pt x="4408" y="2410"/>
                  </a:lnTo>
                  <a:lnTo>
                    <a:pt x="4472" y="2391"/>
                  </a:lnTo>
                  <a:lnTo>
                    <a:pt x="4532" y="2375"/>
                  </a:lnTo>
                  <a:lnTo>
                    <a:pt x="4585" y="2359"/>
                  </a:lnTo>
                  <a:lnTo>
                    <a:pt x="4633" y="2346"/>
                  </a:lnTo>
                  <a:lnTo>
                    <a:pt x="4672" y="2333"/>
                  </a:lnTo>
                  <a:lnTo>
                    <a:pt x="4704" y="2324"/>
                  </a:lnTo>
                  <a:lnTo>
                    <a:pt x="4727" y="2317"/>
                  </a:lnTo>
                  <a:lnTo>
                    <a:pt x="4741" y="2314"/>
                  </a:lnTo>
                  <a:lnTo>
                    <a:pt x="4746" y="2312"/>
                  </a:lnTo>
                  <a:lnTo>
                    <a:pt x="4516" y="0"/>
                  </a:lnTo>
                  <a:lnTo>
                    <a:pt x="4514" y="0"/>
                  </a:lnTo>
                  <a:lnTo>
                    <a:pt x="4503" y="0"/>
                  </a:lnTo>
                  <a:lnTo>
                    <a:pt x="4487" y="3"/>
                  </a:lnTo>
                  <a:lnTo>
                    <a:pt x="4466" y="3"/>
                  </a:lnTo>
                  <a:lnTo>
                    <a:pt x="4437" y="6"/>
                  </a:lnTo>
                  <a:lnTo>
                    <a:pt x="4403" y="8"/>
                  </a:lnTo>
                  <a:lnTo>
                    <a:pt x="4366" y="11"/>
                  </a:lnTo>
                  <a:lnTo>
                    <a:pt x="4321" y="14"/>
                  </a:lnTo>
                  <a:lnTo>
                    <a:pt x="4271" y="19"/>
                  </a:lnTo>
                  <a:lnTo>
                    <a:pt x="4218" y="24"/>
                  </a:lnTo>
                  <a:lnTo>
                    <a:pt x="4158" y="29"/>
                  </a:lnTo>
                  <a:lnTo>
                    <a:pt x="4094" y="34"/>
                  </a:lnTo>
                  <a:lnTo>
                    <a:pt x="4025" y="43"/>
                  </a:lnTo>
                  <a:lnTo>
                    <a:pt x="3954" y="51"/>
                  </a:lnTo>
                  <a:lnTo>
                    <a:pt x="3877" y="58"/>
                  </a:lnTo>
                  <a:lnTo>
                    <a:pt x="3798" y="67"/>
                  </a:lnTo>
                  <a:lnTo>
                    <a:pt x="3713" y="77"/>
                  </a:lnTo>
                  <a:lnTo>
                    <a:pt x="3626" y="87"/>
                  </a:lnTo>
                  <a:lnTo>
                    <a:pt x="3537" y="98"/>
                  </a:lnTo>
                  <a:lnTo>
                    <a:pt x="3444" y="111"/>
                  </a:lnTo>
                  <a:lnTo>
                    <a:pt x="3349" y="125"/>
                  </a:lnTo>
                  <a:lnTo>
                    <a:pt x="3249" y="137"/>
                  </a:lnTo>
                  <a:lnTo>
                    <a:pt x="3148" y="154"/>
                  </a:lnTo>
                  <a:lnTo>
                    <a:pt x="3045" y="170"/>
                  </a:lnTo>
                  <a:lnTo>
                    <a:pt x="2940" y="188"/>
                  </a:lnTo>
                  <a:lnTo>
                    <a:pt x="2832" y="204"/>
                  </a:lnTo>
                  <a:lnTo>
                    <a:pt x="2723" y="225"/>
                  </a:lnTo>
                  <a:lnTo>
                    <a:pt x="2612" y="243"/>
                  </a:lnTo>
                  <a:lnTo>
                    <a:pt x="2499" y="264"/>
                  </a:lnTo>
                  <a:lnTo>
                    <a:pt x="2387" y="288"/>
                  </a:lnTo>
                  <a:lnTo>
                    <a:pt x="2271" y="312"/>
                  </a:lnTo>
                  <a:lnTo>
                    <a:pt x="2158" y="336"/>
                  </a:lnTo>
                  <a:lnTo>
                    <a:pt x="2036" y="362"/>
                  </a:lnTo>
                  <a:lnTo>
                    <a:pt x="1919" y="389"/>
                  </a:lnTo>
                  <a:lnTo>
                    <a:pt x="1804" y="418"/>
                  </a:lnTo>
                  <a:lnTo>
                    <a:pt x="1693" y="444"/>
                  </a:lnTo>
                  <a:lnTo>
                    <a:pt x="1585" y="473"/>
                  </a:lnTo>
                  <a:lnTo>
                    <a:pt x="1476" y="502"/>
                  </a:lnTo>
                  <a:lnTo>
                    <a:pt x="1373" y="528"/>
                  </a:lnTo>
                  <a:lnTo>
                    <a:pt x="1273" y="557"/>
                  </a:lnTo>
                  <a:lnTo>
                    <a:pt x="1175" y="584"/>
                  </a:lnTo>
                  <a:lnTo>
                    <a:pt x="1082" y="614"/>
                  </a:lnTo>
                  <a:lnTo>
                    <a:pt x="993" y="640"/>
                  </a:lnTo>
                  <a:lnTo>
                    <a:pt x="906" y="666"/>
                  </a:lnTo>
                  <a:lnTo>
                    <a:pt x="821" y="695"/>
                  </a:lnTo>
                  <a:lnTo>
                    <a:pt x="742" y="719"/>
                  </a:lnTo>
                  <a:lnTo>
                    <a:pt x="665" y="746"/>
                  </a:lnTo>
                  <a:lnTo>
                    <a:pt x="591" y="769"/>
                  </a:lnTo>
                  <a:lnTo>
                    <a:pt x="523" y="792"/>
                  </a:lnTo>
                  <a:lnTo>
                    <a:pt x="459" y="816"/>
                  </a:lnTo>
                  <a:lnTo>
                    <a:pt x="399" y="838"/>
                  </a:lnTo>
                  <a:lnTo>
                    <a:pt x="341" y="859"/>
                  </a:lnTo>
                  <a:lnTo>
                    <a:pt x="288" y="878"/>
                  </a:lnTo>
                  <a:lnTo>
                    <a:pt x="240" y="895"/>
                  </a:lnTo>
                  <a:lnTo>
                    <a:pt x="195" y="912"/>
                  </a:lnTo>
                  <a:lnTo>
                    <a:pt x="156" y="928"/>
                  </a:lnTo>
                  <a:lnTo>
                    <a:pt x="118" y="943"/>
                  </a:lnTo>
                  <a:lnTo>
                    <a:pt x="87" y="954"/>
                  </a:lnTo>
                  <a:lnTo>
                    <a:pt x="60" y="964"/>
                  </a:lnTo>
                  <a:lnTo>
                    <a:pt x="39" y="975"/>
                  </a:lnTo>
                  <a:lnTo>
                    <a:pt x="20" y="981"/>
                  </a:lnTo>
                  <a:lnTo>
                    <a:pt x="10" y="986"/>
                  </a:lnTo>
                  <a:lnTo>
                    <a:pt x="3" y="991"/>
                  </a:lnTo>
                  <a:lnTo>
                    <a:pt x="0" y="991"/>
                  </a:lnTo>
                  <a:lnTo>
                    <a:pt x="686" y="3835"/>
                  </a:lnTo>
                  <a:lnTo>
                    <a:pt x="691" y="3833"/>
                  </a:lnTo>
                  <a:lnTo>
                    <a:pt x="705" y="3828"/>
                  </a:lnTo>
                  <a:lnTo>
                    <a:pt x="727" y="3817"/>
                  </a:lnTo>
                  <a:lnTo>
                    <a:pt x="753" y="3804"/>
                  </a:lnTo>
                  <a:lnTo>
                    <a:pt x="789" y="3786"/>
                  </a:lnTo>
                  <a:lnTo>
                    <a:pt x="832" y="3767"/>
                  </a:lnTo>
                  <a:lnTo>
                    <a:pt x="880" y="3743"/>
                  </a:lnTo>
                  <a:lnTo>
                    <a:pt x="933" y="3719"/>
                  </a:lnTo>
                  <a:lnTo>
                    <a:pt x="993" y="3690"/>
                  </a:lnTo>
                  <a:lnTo>
                    <a:pt x="1056" y="3662"/>
                  </a:lnTo>
                  <a:lnTo>
                    <a:pt x="1125" y="3630"/>
                  </a:lnTo>
                  <a:lnTo>
                    <a:pt x="1197" y="3595"/>
                  </a:lnTo>
                  <a:lnTo>
                    <a:pt x="1271" y="3561"/>
                  </a:lnTo>
                  <a:lnTo>
                    <a:pt x="1346" y="3523"/>
                  </a:lnTo>
                  <a:lnTo>
                    <a:pt x="1427" y="3487"/>
                  </a:lnTo>
                  <a:lnTo>
                    <a:pt x="1508" y="3450"/>
                  </a:lnTo>
                  <a:lnTo>
                    <a:pt x="1590" y="3410"/>
                  </a:lnTo>
                  <a:lnTo>
                    <a:pt x="1672" y="3374"/>
                  </a:lnTo>
                  <a:lnTo>
                    <a:pt x="1756" y="3334"/>
                  </a:lnTo>
                  <a:lnTo>
                    <a:pt x="1838" y="3297"/>
                  </a:lnTo>
                  <a:lnTo>
                    <a:pt x="1919" y="3260"/>
                  </a:lnTo>
                  <a:lnTo>
                    <a:pt x="2002" y="3223"/>
                  </a:lnTo>
                  <a:lnTo>
                    <a:pt x="2079" y="3185"/>
                  </a:lnTo>
                  <a:lnTo>
                    <a:pt x="2156" y="3151"/>
                  </a:lnTo>
                  <a:lnTo>
                    <a:pt x="2229" y="3120"/>
                  </a:lnTo>
                  <a:lnTo>
                    <a:pt x="2300" y="3088"/>
                  </a:lnTo>
                  <a:lnTo>
                    <a:pt x="2369" y="3059"/>
                  </a:lnTo>
                  <a:lnTo>
                    <a:pt x="2430" y="3033"/>
                  </a:lnTo>
                  <a:lnTo>
                    <a:pt x="2488" y="3009"/>
                  </a:lnTo>
                  <a:lnTo>
                    <a:pt x="2543" y="2988"/>
                  </a:lnTo>
                  <a:lnTo>
                    <a:pt x="2588" y="2969"/>
                  </a:lnTo>
                  <a:lnTo>
                    <a:pt x="2631" y="29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1" name="Freeform 13"/>
            <p:cNvSpPr>
              <a:spLocks/>
            </p:cNvSpPr>
            <p:nvPr/>
          </p:nvSpPr>
          <p:spPr bwMode="auto">
            <a:xfrm>
              <a:off x="4260" y="575"/>
              <a:ext cx="910" cy="722"/>
            </a:xfrm>
            <a:custGeom>
              <a:avLst/>
              <a:gdLst>
                <a:gd name="T0" fmla="*/ 812 w 4548"/>
                <a:gd name="T1" fmla="*/ 224 h 3610"/>
                <a:gd name="T2" fmla="*/ 809 w 4548"/>
                <a:gd name="T3" fmla="*/ 210 h 3610"/>
                <a:gd name="T4" fmla="*/ 877 w 4548"/>
                <a:gd name="T5" fmla="*/ 110 h 3610"/>
                <a:gd name="T6" fmla="*/ 800 w 4548"/>
                <a:gd name="T7" fmla="*/ 131 h 3610"/>
                <a:gd name="T8" fmla="*/ 870 w 4548"/>
                <a:gd name="T9" fmla="*/ 33 h 3610"/>
                <a:gd name="T10" fmla="*/ 752 w 4548"/>
                <a:gd name="T11" fmla="*/ 86 h 3610"/>
                <a:gd name="T12" fmla="*/ 709 w 4548"/>
                <a:gd name="T13" fmla="*/ 96 h 3610"/>
                <a:gd name="T14" fmla="*/ 556 w 4548"/>
                <a:gd name="T15" fmla="*/ 119 h 3610"/>
                <a:gd name="T16" fmla="*/ 514 w 4548"/>
                <a:gd name="T17" fmla="*/ 133 h 3610"/>
                <a:gd name="T18" fmla="*/ 467 w 4548"/>
                <a:gd name="T19" fmla="*/ 139 h 3610"/>
                <a:gd name="T20" fmla="*/ 494 w 4548"/>
                <a:gd name="T21" fmla="*/ 55 h 3610"/>
                <a:gd name="T22" fmla="*/ 449 w 4548"/>
                <a:gd name="T23" fmla="*/ 64 h 3610"/>
                <a:gd name="T24" fmla="*/ 424 w 4548"/>
                <a:gd name="T25" fmla="*/ 142 h 3610"/>
                <a:gd name="T26" fmla="*/ 408 w 4548"/>
                <a:gd name="T27" fmla="*/ 147 h 3610"/>
                <a:gd name="T28" fmla="*/ 301 w 4548"/>
                <a:gd name="T29" fmla="*/ 98 h 3610"/>
                <a:gd name="T30" fmla="*/ 323 w 4548"/>
                <a:gd name="T31" fmla="*/ 169 h 3610"/>
                <a:gd name="T32" fmla="*/ 216 w 4548"/>
                <a:gd name="T33" fmla="*/ 120 h 3610"/>
                <a:gd name="T34" fmla="*/ 144 w 4548"/>
                <a:gd name="T35" fmla="*/ 224 h 3610"/>
                <a:gd name="T36" fmla="*/ 36 w 4548"/>
                <a:gd name="T37" fmla="*/ 176 h 3610"/>
                <a:gd name="T38" fmla="*/ 98 w 4548"/>
                <a:gd name="T39" fmla="*/ 285 h 3610"/>
                <a:gd name="T40" fmla="*/ 114 w 4548"/>
                <a:gd name="T41" fmla="*/ 329 h 3610"/>
                <a:gd name="T42" fmla="*/ 121 w 4548"/>
                <a:gd name="T43" fmla="*/ 380 h 3610"/>
                <a:gd name="T44" fmla="*/ 41 w 4548"/>
                <a:gd name="T45" fmla="*/ 365 h 3610"/>
                <a:gd name="T46" fmla="*/ 52 w 4548"/>
                <a:gd name="T47" fmla="*/ 415 h 3610"/>
                <a:gd name="T48" fmla="*/ 125 w 4548"/>
                <a:gd name="T49" fmla="*/ 429 h 3610"/>
                <a:gd name="T50" fmla="*/ 129 w 4548"/>
                <a:gd name="T51" fmla="*/ 446 h 3610"/>
                <a:gd name="T52" fmla="*/ 92 w 4548"/>
                <a:gd name="T53" fmla="*/ 580 h 3610"/>
                <a:gd name="T54" fmla="*/ 152 w 4548"/>
                <a:gd name="T55" fmla="*/ 541 h 3610"/>
                <a:gd name="T56" fmla="*/ 116 w 4548"/>
                <a:gd name="T57" fmla="*/ 678 h 3610"/>
                <a:gd name="T58" fmla="*/ 203 w 4548"/>
                <a:gd name="T59" fmla="*/ 594 h 3610"/>
                <a:gd name="T60" fmla="*/ 238 w 4548"/>
                <a:gd name="T61" fmla="*/ 575 h 3610"/>
                <a:gd name="T62" fmla="*/ 370 w 4548"/>
                <a:gd name="T63" fmla="*/ 525 h 3610"/>
                <a:gd name="T64" fmla="*/ 407 w 4548"/>
                <a:gd name="T65" fmla="*/ 505 h 3610"/>
                <a:gd name="T66" fmla="*/ 450 w 4548"/>
                <a:gd name="T67" fmla="*/ 494 h 3610"/>
                <a:gd name="T68" fmla="*/ 433 w 4548"/>
                <a:gd name="T69" fmla="*/ 580 h 3610"/>
                <a:gd name="T70" fmla="*/ 475 w 4548"/>
                <a:gd name="T71" fmla="*/ 564 h 3610"/>
                <a:gd name="T72" fmla="*/ 489 w 4548"/>
                <a:gd name="T73" fmla="*/ 480 h 3610"/>
                <a:gd name="T74" fmla="*/ 504 w 4548"/>
                <a:gd name="T75" fmla="*/ 474 h 3610"/>
                <a:gd name="T76" fmla="*/ 606 w 4548"/>
                <a:gd name="T77" fmla="*/ 518 h 3610"/>
                <a:gd name="T78" fmla="*/ 583 w 4548"/>
                <a:gd name="T79" fmla="*/ 447 h 3610"/>
                <a:gd name="T80" fmla="*/ 688 w 4548"/>
                <a:gd name="T81" fmla="*/ 492 h 3610"/>
                <a:gd name="T82" fmla="*/ 766 w 4548"/>
                <a:gd name="T83" fmla="*/ 395 h 3610"/>
                <a:gd name="T84" fmla="*/ 873 w 4548"/>
                <a:gd name="T85" fmla="*/ 442 h 3610"/>
                <a:gd name="T86" fmla="*/ 827 w 4548"/>
                <a:gd name="T87" fmla="*/ 344 h 3610"/>
                <a:gd name="T88" fmla="*/ 818 w 4548"/>
                <a:gd name="T89" fmla="*/ 306 h 3610"/>
                <a:gd name="T90" fmla="*/ 817 w 4548"/>
                <a:gd name="T91" fmla="*/ 263 h 3610"/>
                <a:gd name="T92" fmla="*/ 894 w 4548"/>
                <a:gd name="T93" fmla="*/ 280 h 3610"/>
                <a:gd name="T94" fmla="*/ 889 w 4548"/>
                <a:gd name="T95" fmla="*/ 238 h 3610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0" t="0" r="r" b="b"/>
              <a:pathLst>
                <a:path w="4548" h="3610">
                  <a:moveTo>
                    <a:pt x="4282" y="1082"/>
                  </a:moveTo>
                  <a:lnTo>
                    <a:pt x="4419" y="931"/>
                  </a:lnTo>
                  <a:lnTo>
                    <a:pt x="4406" y="797"/>
                  </a:lnTo>
                  <a:lnTo>
                    <a:pt x="4057" y="1120"/>
                  </a:lnTo>
                  <a:lnTo>
                    <a:pt x="4049" y="1053"/>
                  </a:lnTo>
                  <a:lnTo>
                    <a:pt x="4400" y="729"/>
                  </a:lnTo>
                  <a:lnTo>
                    <a:pt x="4400" y="723"/>
                  </a:lnTo>
                  <a:lnTo>
                    <a:pt x="4044" y="1048"/>
                  </a:lnTo>
                  <a:lnTo>
                    <a:pt x="4033" y="945"/>
                  </a:lnTo>
                  <a:lnTo>
                    <a:pt x="4020" y="959"/>
                  </a:lnTo>
                  <a:lnTo>
                    <a:pt x="4012" y="887"/>
                  </a:lnTo>
                  <a:lnTo>
                    <a:pt x="4385" y="552"/>
                  </a:lnTo>
                  <a:lnTo>
                    <a:pt x="4369" y="403"/>
                  </a:lnTo>
                  <a:lnTo>
                    <a:pt x="3975" y="753"/>
                  </a:lnTo>
                  <a:lnTo>
                    <a:pt x="3970" y="681"/>
                  </a:lnTo>
                  <a:lnTo>
                    <a:pt x="3999" y="655"/>
                  </a:lnTo>
                  <a:lnTo>
                    <a:pt x="3985" y="549"/>
                  </a:lnTo>
                  <a:lnTo>
                    <a:pt x="3983" y="552"/>
                  </a:lnTo>
                  <a:lnTo>
                    <a:pt x="3975" y="483"/>
                  </a:lnTo>
                  <a:lnTo>
                    <a:pt x="4347" y="163"/>
                  </a:lnTo>
                  <a:lnTo>
                    <a:pt x="4335" y="0"/>
                  </a:lnTo>
                  <a:lnTo>
                    <a:pt x="4136" y="20"/>
                  </a:lnTo>
                  <a:lnTo>
                    <a:pt x="3838" y="417"/>
                  </a:lnTo>
                  <a:lnTo>
                    <a:pt x="3756" y="430"/>
                  </a:lnTo>
                  <a:lnTo>
                    <a:pt x="3759" y="425"/>
                  </a:lnTo>
                  <a:lnTo>
                    <a:pt x="3640" y="444"/>
                  </a:lnTo>
                  <a:lnTo>
                    <a:pt x="3623" y="465"/>
                  </a:lnTo>
                  <a:lnTo>
                    <a:pt x="3544" y="478"/>
                  </a:lnTo>
                  <a:lnTo>
                    <a:pt x="3846" y="55"/>
                  </a:lnTo>
                  <a:lnTo>
                    <a:pt x="3122" y="158"/>
                  </a:lnTo>
                  <a:lnTo>
                    <a:pt x="2858" y="581"/>
                  </a:lnTo>
                  <a:lnTo>
                    <a:pt x="2779" y="597"/>
                  </a:lnTo>
                  <a:lnTo>
                    <a:pt x="2781" y="591"/>
                  </a:lnTo>
                  <a:lnTo>
                    <a:pt x="2665" y="615"/>
                  </a:lnTo>
                  <a:lnTo>
                    <a:pt x="2644" y="650"/>
                  </a:lnTo>
                  <a:lnTo>
                    <a:pt x="2567" y="665"/>
                  </a:lnTo>
                  <a:lnTo>
                    <a:pt x="2842" y="206"/>
                  </a:lnTo>
                  <a:lnTo>
                    <a:pt x="2671" y="237"/>
                  </a:lnTo>
                  <a:lnTo>
                    <a:pt x="2412" y="681"/>
                  </a:lnTo>
                  <a:lnTo>
                    <a:pt x="2335" y="696"/>
                  </a:lnTo>
                  <a:lnTo>
                    <a:pt x="2343" y="681"/>
                  </a:lnTo>
                  <a:lnTo>
                    <a:pt x="2232" y="708"/>
                  </a:lnTo>
                  <a:lnTo>
                    <a:pt x="2475" y="274"/>
                  </a:lnTo>
                  <a:lnTo>
                    <a:pt x="2470" y="274"/>
                  </a:lnTo>
                  <a:lnTo>
                    <a:pt x="2227" y="705"/>
                  </a:lnTo>
                  <a:lnTo>
                    <a:pt x="2150" y="723"/>
                  </a:lnTo>
                  <a:lnTo>
                    <a:pt x="2390" y="290"/>
                  </a:lnTo>
                  <a:lnTo>
                    <a:pt x="2242" y="319"/>
                  </a:lnTo>
                  <a:lnTo>
                    <a:pt x="2110" y="506"/>
                  </a:lnTo>
                  <a:lnTo>
                    <a:pt x="1930" y="388"/>
                  </a:lnTo>
                  <a:lnTo>
                    <a:pt x="1777" y="422"/>
                  </a:lnTo>
                  <a:lnTo>
                    <a:pt x="2119" y="710"/>
                  </a:lnTo>
                  <a:lnTo>
                    <a:pt x="2042" y="729"/>
                  </a:lnTo>
                  <a:lnTo>
                    <a:pt x="1701" y="441"/>
                  </a:lnTo>
                  <a:lnTo>
                    <a:pt x="1693" y="444"/>
                  </a:lnTo>
                  <a:lnTo>
                    <a:pt x="2040" y="734"/>
                  </a:lnTo>
                  <a:lnTo>
                    <a:pt x="1925" y="760"/>
                  </a:lnTo>
                  <a:lnTo>
                    <a:pt x="1942" y="773"/>
                  </a:lnTo>
                  <a:lnTo>
                    <a:pt x="1865" y="792"/>
                  </a:lnTo>
                  <a:lnTo>
                    <a:pt x="1505" y="488"/>
                  </a:lnTo>
                  <a:lnTo>
                    <a:pt x="1342" y="530"/>
                  </a:lnTo>
                  <a:lnTo>
                    <a:pt x="1719" y="850"/>
                  </a:lnTo>
                  <a:lnTo>
                    <a:pt x="1645" y="868"/>
                  </a:lnTo>
                  <a:lnTo>
                    <a:pt x="1616" y="845"/>
                  </a:lnTo>
                  <a:lnTo>
                    <a:pt x="1503" y="876"/>
                  </a:lnTo>
                  <a:lnTo>
                    <a:pt x="1508" y="879"/>
                  </a:lnTo>
                  <a:lnTo>
                    <a:pt x="1434" y="900"/>
                  </a:lnTo>
                  <a:lnTo>
                    <a:pt x="1081" y="602"/>
                  </a:lnTo>
                  <a:lnTo>
                    <a:pt x="431" y="797"/>
                  </a:lnTo>
                  <a:lnTo>
                    <a:pt x="808" y="1115"/>
                  </a:lnTo>
                  <a:lnTo>
                    <a:pt x="736" y="1137"/>
                  </a:lnTo>
                  <a:lnTo>
                    <a:pt x="719" y="1122"/>
                  </a:lnTo>
                  <a:lnTo>
                    <a:pt x="613" y="1156"/>
                  </a:lnTo>
                  <a:lnTo>
                    <a:pt x="616" y="1161"/>
                  </a:lnTo>
                  <a:lnTo>
                    <a:pt x="544" y="1185"/>
                  </a:lnTo>
                  <a:lnTo>
                    <a:pt x="182" y="879"/>
                  </a:lnTo>
                  <a:lnTo>
                    <a:pt x="0" y="943"/>
                  </a:lnTo>
                  <a:lnTo>
                    <a:pt x="42" y="1130"/>
                  </a:lnTo>
                  <a:lnTo>
                    <a:pt x="472" y="1339"/>
                  </a:lnTo>
                  <a:lnTo>
                    <a:pt x="491" y="1423"/>
                  </a:lnTo>
                  <a:lnTo>
                    <a:pt x="486" y="1420"/>
                  </a:lnTo>
                  <a:lnTo>
                    <a:pt x="515" y="1547"/>
                  </a:lnTo>
                  <a:lnTo>
                    <a:pt x="549" y="1563"/>
                  </a:lnTo>
                  <a:lnTo>
                    <a:pt x="568" y="1645"/>
                  </a:lnTo>
                  <a:lnTo>
                    <a:pt x="110" y="1425"/>
                  </a:lnTo>
                  <a:lnTo>
                    <a:pt x="153" y="1611"/>
                  </a:lnTo>
                  <a:lnTo>
                    <a:pt x="587" y="1817"/>
                  </a:lnTo>
                  <a:lnTo>
                    <a:pt x="604" y="1901"/>
                  </a:lnTo>
                  <a:lnTo>
                    <a:pt x="589" y="1893"/>
                  </a:lnTo>
                  <a:lnTo>
                    <a:pt x="618" y="2017"/>
                  </a:lnTo>
                  <a:lnTo>
                    <a:pt x="203" y="1820"/>
                  </a:lnTo>
                  <a:lnTo>
                    <a:pt x="206" y="1827"/>
                  </a:lnTo>
                  <a:lnTo>
                    <a:pt x="616" y="2022"/>
                  </a:lnTo>
                  <a:lnTo>
                    <a:pt x="634" y="2108"/>
                  </a:lnTo>
                  <a:lnTo>
                    <a:pt x="225" y="1912"/>
                  </a:lnTo>
                  <a:lnTo>
                    <a:pt x="261" y="2073"/>
                  </a:lnTo>
                  <a:lnTo>
                    <a:pt x="444" y="2189"/>
                  </a:lnTo>
                  <a:lnTo>
                    <a:pt x="346" y="2427"/>
                  </a:lnTo>
                  <a:lnTo>
                    <a:pt x="386" y="2599"/>
                  </a:lnTo>
                  <a:lnTo>
                    <a:pt x="626" y="2144"/>
                  </a:lnTo>
                  <a:lnTo>
                    <a:pt x="645" y="2228"/>
                  </a:lnTo>
                  <a:lnTo>
                    <a:pt x="407" y="2683"/>
                  </a:lnTo>
                  <a:lnTo>
                    <a:pt x="409" y="2691"/>
                  </a:lnTo>
                  <a:lnTo>
                    <a:pt x="647" y="2231"/>
                  </a:lnTo>
                  <a:lnTo>
                    <a:pt x="676" y="2355"/>
                  </a:lnTo>
                  <a:lnTo>
                    <a:pt x="684" y="2340"/>
                  </a:lnTo>
                  <a:lnTo>
                    <a:pt x="705" y="2422"/>
                  </a:lnTo>
                  <a:lnTo>
                    <a:pt x="460" y="2902"/>
                  </a:lnTo>
                  <a:lnTo>
                    <a:pt x="505" y="3089"/>
                  </a:lnTo>
                  <a:lnTo>
                    <a:pt x="758" y="2580"/>
                  </a:lnTo>
                  <a:lnTo>
                    <a:pt x="779" y="2664"/>
                  </a:lnTo>
                  <a:lnTo>
                    <a:pt x="758" y="2705"/>
                  </a:lnTo>
                  <a:lnTo>
                    <a:pt x="787" y="2831"/>
                  </a:lnTo>
                  <a:lnTo>
                    <a:pt x="793" y="2825"/>
                  </a:lnTo>
                  <a:lnTo>
                    <a:pt x="811" y="2911"/>
                  </a:lnTo>
                  <a:lnTo>
                    <a:pt x="578" y="3391"/>
                  </a:lnTo>
                  <a:lnTo>
                    <a:pt x="631" y="3610"/>
                  </a:lnTo>
                  <a:lnTo>
                    <a:pt x="800" y="3520"/>
                  </a:lnTo>
                  <a:lnTo>
                    <a:pt x="951" y="3000"/>
                  </a:lnTo>
                  <a:lnTo>
                    <a:pt x="1017" y="2971"/>
                  </a:lnTo>
                  <a:lnTo>
                    <a:pt x="1014" y="2976"/>
                  </a:lnTo>
                  <a:lnTo>
                    <a:pt x="1115" y="2931"/>
                  </a:lnTo>
                  <a:lnTo>
                    <a:pt x="1122" y="2905"/>
                  </a:lnTo>
                  <a:lnTo>
                    <a:pt x="1189" y="2873"/>
                  </a:lnTo>
                  <a:lnTo>
                    <a:pt x="1025" y="3407"/>
                  </a:lnTo>
                  <a:lnTo>
                    <a:pt x="1606" y="3132"/>
                  </a:lnTo>
                  <a:lnTo>
                    <a:pt x="1781" y="2654"/>
                  </a:lnTo>
                  <a:lnTo>
                    <a:pt x="1849" y="2625"/>
                  </a:lnTo>
                  <a:lnTo>
                    <a:pt x="1846" y="2633"/>
                  </a:lnTo>
                  <a:lnTo>
                    <a:pt x="1952" y="2590"/>
                  </a:lnTo>
                  <a:lnTo>
                    <a:pt x="1965" y="2551"/>
                  </a:lnTo>
                  <a:lnTo>
                    <a:pt x="2036" y="2525"/>
                  </a:lnTo>
                  <a:lnTo>
                    <a:pt x="1844" y="3032"/>
                  </a:lnTo>
                  <a:lnTo>
                    <a:pt x="1992" y="2969"/>
                  </a:lnTo>
                  <a:lnTo>
                    <a:pt x="2177" y="2496"/>
                  </a:lnTo>
                  <a:lnTo>
                    <a:pt x="2248" y="2470"/>
                  </a:lnTo>
                  <a:lnTo>
                    <a:pt x="2240" y="2487"/>
                  </a:lnTo>
                  <a:lnTo>
                    <a:pt x="2343" y="2451"/>
                  </a:lnTo>
                  <a:lnTo>
                    <a:pt x="2160" y="2902"/>
                  </a:lnTo>
                  <a:lnTo>
                    <a:pt x="2165" y="2900"/>
                  </a:lnTo>
                  <a:lnTo>
                    <a:pt x="2348" y="2453"/>
                  </a:lnTo>
                  <a:lnTo>
                    <a:pt x="2419" y="2427"/>
                  </a:lnTo>
                  <a:lnTo>
                    <a:pt x="2234" y="2873"/>
                  </a:lnTo>
                  <a:lnTo>
                    <a:pt x="2374" y="2818"/>
                  </a:lnTo>
                  <a:lnTo>
                    <a:pt x="2481" y="2623"/>
                  </a:lnTo>
                  <a:lnTo>
                    <a:pt x="2639" y="2720"/>
                  </a:lnTo>
                  <a:lnTo>
                    <a:pt x="2776" y="2672"/>
                  </a:lnTo>
                  <a:lnTo>
                    <a:pt x="2443" y="2398"/>
                  </a:lnTo>
                  <a:lnTo>
                    <a:pt x="2515" y="2374"/>
                  </a:lnTo>
                  <a:lnTo>
                    <a:pt x="2845" y="2649"/>
                  </a:lnTo>
                  <a:lnTo>
                    <a:pt x="2853" y="2646"/>
                  </a:lnTo>
                  <a:lnTo>
                    <a:pt x="2517" y="2372"/>
                  </a:lnTo>
                  <a:lnTo>
                    <a:pt x="2623" y="2334"/>
                  </a:lnTo>
                  <a:lnTo>
                    <a:pt x="2609" y="2324"/>
                  </a:lnTo>
                  <a:lnTo>
                    <a:pt x="2681" y="2300"/>
                  </a:lnTo>
                  <a:lnTo>
                    <a:pt x="3027" y="2588"/>
                  </a:lnTo>
                  <a:lnTo>
                    <a:pt x="3183" y="2538"/>
                  </a:lnTo>
                  <a:lnTo>
                    <a:pt x="2819" y="2237"/>
                  </a:lnTo>
                  <a:lnTo>
                    <a:pt x="2889" y="2213"/>
                  </a:lnTo>
                  <a:lnTo>
                    <a:pt x="2916" y="2237"/>
                  </a:lnTo>
                  <a:lnTo>
                    <a:pt x="3027" y="2202"/>
                  </a:lnTo>
                  <a:lnTo>
                    <a:pt x="3024" y="2199"/>
                  </a:lnTo>
                  <a:lnTo>
                    <a:pt x="3095" y="2178"/>
                  </a:lnTo>
                  <a:lnTo>
                    <a:pt x="3439" y="2458"/>
                  </a:lnTo>
                  <a:lnTo>
                    <a:pt x="4097" y="2274"/>
                  </a:lnTo>
                  <a:lnTo>
                    <a:pt x="3738" y="1981"/>
                  </a:lnTo>
                  <a:lnTo>
                    <a:pt x="3812" y="1959"/>
                  </a:lnTo>
                  <a:lnTo>
                    <a:pt x="3829" y="1976"/>
                  </a:lnTo>
                  <a:lnTo>
                    <a:pt x="3944" y="1947"/>
                  </a:lnTo>
                  <a:lnTo>
                    <a:pt x="3939" y="1943"/>
                  </a:lnTo>
                  <a:lnTo>
                    <a:pt x="4014" y="1925"/>
                  </a:lnTo>
                  <a:lnTo>
                    <a:pt x="4361" y="2208"/>
                  </a:lnTo>
                  <a:lnTo>
                    <a:pt x="4548" y="2165"/>
                  </a:lnTo>
                  <a:lnTo>
                    <a:pt x="4527" y="1976"/>
                  </a:lnTo>
                  <a:lnTo>
                    <a:pt x="4141" y="1793"/>
                  </a:lnTo>
                  <a:lnTo>
                    <a:pt x="4134" y="1722"/>
                  </a:lnTo>
                  <a:lnTo>
                    <a:pt x="4139" y="1724"/>
                  </a:lnTo>
                  <a:lnTo>
                    <a:pt x="4126" y="1616"/>
                  </a:lnTo>
                  <a:lnTo>
                    <a:pt x="4094" y="1600"/>
                  </a:lnTo>
                  <a:lnTo>
                    <a:pt x="4086" y="1528"/>
                  </a:lnTo>
                  <a:lnTo>
                    <a:pt x="4501" y="1727"/>
                  </a:lnTo>
                  <a:lnTo>
                    <a:pt x="4485" y="1576"/>
                  </a:lnTo>
                  <a:lnTo>
                    <a:pt x="4088" y="1386"/>
                  </a:lnTo>
                  <a:lnTo>
                    <a:pt x="4081" y="1315"/>
                  </a:lnTo>
                  <a:lnTo>
                    <a:pt x="4097" y="1323"/>
                  </a:lnTo>
                  <a:lnTo>
                    <a:pt x="4083" y="1217"/>
                  </a:lnTo>
                  <a:lnTo>
                    <a:pt x="4467" y="1405"/>
                  </a:lnTo>
                  <a:lnTo>
                    <a:pt x="4467" y="1399"/>
                  </a:lnTo>
                  <a:lnTo>
                    <a:pt x="4086" y="1214"/>
                  </a:lnTo>
                  <a:lnTo>
                    <a:pt x="4078" y="1144"/>
                  </a:lnTo>
                  <a:lnTo>
                    <a:pt x="4459" y="1328"/>
                  </a:lnTo>
                  <a:lnTo>
                    <a:pt x="4445" y="1188"/>
                  </a:lnTo>
                  <a:lnTo>
                    <a:pt x="4282" y="1082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2" name="Freeform 14"/>
            <p:cNvSpPr>
              <a:spLocks/>
            </p:cNvSpPr>
            <p:nvPr/>
          </p:nvSpPr>
          <p:spPr bwMode="auto">
            <a:xfrm>
              <a:off x="4296" y="746"/>
              <a:ext cx="87" cy="66"/>
            </a:xfrm>
            <a:custGeom>
              <a:avLst/>
              <a:gdLst>
                <a:gd name="T0" fmla="*/ 87 w 434"/>
                <a:gd name="T1" fmla="*/ 61 h 327"/>
                <a:gd name="T2" fmla="*/ 86 w 434"/>
                <a:gd name="T3" fmla="*/ 60 h 327"/>
                <a:gd name="T4" fmla="*/ 86 w 434"/>
                <a:gd name="T5" fmla="*/ 61 h 327"/>
                <a:gd name="T6" fmla="*/ 14 w 434"/>
                <a:gd name="T7" fmla="*/ 0 h 327"/>
                <a:gd name="T8" fmla="*/ 0 w 434"/>
                <a:gd name="T9" fmla="*/ 4 h 327"/>
                <a:gd name="T10" fmla="*/ 73 w 434"/>
                <a:gd name="T11" fmla="*/ 66 h 327"/>
                <a:gd name="T12" fmla="*/ 87 w 434"/>
                <a:gd name="T13" fmla="*/ 61 h 32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4" h="327">
                  <a:moveTo>
                    <a:pt x="434" y="303"/>
                  </a:moveTo>
                  <a:lnTo>
                    <a:pt x="431" y="298"/>
                  </a:lnTo>
                  <a:lnTo>
                    <a:pt x="429" y="301"/>
                  </a:lnTo>
                  <a:lnTo>
                    <a:pt x="69" y="0"/>
                  </a:lnTo>
                  <a:lnTo>
                    <a:pt x="0" y="21"/>
                  </a:lnTo>
                  <a:lnTo>
                    <a:pt x="362" y="327"/>
                  </a:lnTo>
                  <a:lnTo>
                    <a:pt x="434" y="3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3" name="Freeform 15"/>
            <p:cNvSpPr>
              <a:spLocks/>
            </p:cNvSpPr>
            <p:nvPr/>
          </p:nvSpPr>
          <p:spPr bwMode="auto">
            <a:xfrm>
              <a:off x="4311" y="739"/>
              <a:ext cx="93" cy="67"/>
            </a:xfrm>
            <a:custGeom>
              <a:avLst/>
              <a:gdLst>
                <a:gd name="T0" fmla="*/ 0 w 465"/>
                <a:gd name="T1" fmla="*/ 7 h 335"/>
                <a:gd name="T2" fmla="*/ 72 w 465"/>
                <a:gd name="T3" fmla="*/ 67 h 335"/>
                <a:gd name="T4" fmla="*/ 93 w 465"/>
                <a:gd name="T5" fmla="*/ 60 h 335"/>
                <a:gd name="T6" fmla="*/ 21 w 465"/>
                <a:gd name="T7" fmla="*/ 0 h 335"/>
                <a:gd name="T8" fmla="*/ 0 w 465"/>
                <a:gd name="T9" fmla="*/ 7 h 3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5" h="335">
                  <a:moveTo>
                    <a:pt x="0" y="35"/>
                  </a:moveTo>
                  <a:lnTo>
                    <a:pt x="359" y="335"/>
                  </a:lnTo>
                  <a:lnTo>
                    <a:pt x="465" y="301"/>
                  </a:lnTo>
                  <a:lnTo>
                    <a:pt x="105" y="0"/>
                  </a:lnTo>
                  <a:lnTo>
                    <a:pt x="0" y="3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4" name="Freeform 16"/>
            <p:cNvSpPr>
              <a:spLocks/>
            </p:cNvSpPr>
            <p:nvPr/>
          </p:nvSpPr>
          <p:spPr bwMode="auto">
            <a:xfrm>
              <a:off x="4310" y="746"/>
              <a:ext cx="73" cy="61"/>
            </a:xfrm>
            <a:custGeom>
              <a:avLst/>
              <a:gdLst>
                <a:gd name="T0" fmla="*/ 0 w 362"/>
                <a:gd name="T1" fmla="*/ 0 h 303"/>
                <a:gd name="T2" fmla="*/ 73 w 362"/>
                <a:gd name="T3" fmla="*/ 61 h 303"/>
                <a:gd name="T4" fmla="*/ 73 w 362"/>
                <a:gd name="T5" fmla="*/ 60 h 303"/>
                <a:gd name="T6" fmla="*/ 1 w 362"/>
                <a:gd name="T7" fmla="*/ 0 h 303"/>
                <a:gd name="T8" fmla="*/ 0 w 362"/>
                <a:gd name="T9" fmla="*/ 0 h 3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2" h="303">
                  <a:moveTo>
                    <a:pt x="0" y="2"/>
                  </a:moveTo>
                  <a:lnTo>
                    <a:pt x="360" y="303"/>
                  </a:lnTo>
                  <a:lnTo>
                    <a:pt x="362" y="300"/>
                  </a:lnTo>
                  <a:lnTo>
                    <a:pt x="3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5" name="Freeform 17"/>
            <p:cNvSpPr>
              <a:spLocks/>
            </p:cNvSpPr>
            <p:nvPr/>
          </p:nvSpPr>
          <p:spPr bwMode="auto">
            <a:xfrm>
              <a:off x="4336" y="734"/>
              <a:ext cx="86" cy="68"/>
            </a:xfrm>
            <a:custGeom>
              <a:avLst/>
              <a:gdLst>
                <a:gd name="T0" fmla="*/ 72 w 430"/>
                <a:gd name="T1" fmla="*/ 64 h 340"/>
                <a:gd name="T2" fmla="*/ 68 w 430"/>
                <a:gd name="T3" fmla="*/ 65 h 340"/>
                <a:gd name="T4" fmla="*/ 72 w 430"/>
                <a:gd name="T5" fmla="*/ 68 h 340"/>
                <a:gd name="T6" fmla="*/ 86 w 430"/>
                <a:gd name="T7" fmla="*/ 64 h 340"/>
                <a:gd name="T8" fmla="*/ 11 w 430"/>
                <a:gd name="T9" fmla="*/ 0 h 340"/>
                <a:gd name="T10" fmla="*/ 0 w 430"/>
                <a:gd name="T11" fmla="*/ 4 h 340"/>
                <a:gd name="T12" fmla="*/ 72 w 430"/>
                <a:gd name="T13" fmla="*/ 64 h 34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0" h="340">
                  <a:moveTo>
                    <a:pt x="358" y="320"/>
                  </a:moveTo>
                  <a:lnTo>
                    <a:pt x="341" y="325"/>
                  </a:lnTo>
                  <a:lnTo>
                    <a:pt x="358" y="340"/>
                  </a:lnTo>
                  <a:lnTo>
                    <a:pt x="430" y="318"/>
                  </a:lnTo>
                  <a:lnTo>
                    <a:pt x="53" y="0"/>
                  </a:lnTo>
                  <a:lnTo>
                    <a:pt x="0" y="19"/>
                  </a:lnTo>
                  <a:lnTo>
                    <a:pt x="358" y="3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6" name="Freeform 18"/>
            <p:cNvSpPr>
              <a:spLocks/>
            </p:cNvSpPr>
            <p:nvPr/>
          </p:nvSpPr>
          <p:spPr bwMode="auto">
            <a:xfrm>
              <a:off x="4332" y="738"/>
              <a:ext cx="75" cy="61"/>
            </a:xfrm>
            <a:custGeom>
              <a:avLst/>
              <a:gdLst>
                <a:gd name="T0" fmla="*/ 4 w 377"/>
                <a:gd name="T1" fmla="*/ 0 h 306"/>
                <a:gd name="T2" fmla="*/ 0 w 377"/>
                <a:gd name="T3" fmla="*/ 1 h 306"/>
                <a:gd name="T4" fmla="*/ 72 w 377"/>
                <a:gd name="T5" fmla="*/ 61 h 306"/>
                <a:gd name="T6" fmla="*/ 75 w 377"/>
                <a:gd name="T7" fmla="*/ 60 h 306"/>
                <a:gd name="T8" fmla="*/ 4 w 377"/>
                <a:gd name="T9" fmla="*/ 0 h 30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7" h="306">
                  <a:moveTo>
                    <a:pt x="19" y="0"/>
                  </a:moveTo>
                  <a:lnTo>
                    <a:pt x="0" y="5"/>
                  </a:lnTo>
                  <a:lnTo>
                    <a:pt x="360" y="306"/>
                  </a:lnTo>
                  <a:lnTo>
                    <a:pt x="377" y="301"/>
                  </a:lnTo>
                  <a:lnTo>
                    <a:pt x="19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7" name="Freeform 19"/>
            <p:cNvSpPr>
              <a:spLocks/>
            </p:cNvSpPr>
            <p:nvPr/>
          </p:nvSpPr>
          <p:spPr bwMode="auto">
            <a:xfrm>
              <a:off x="4476" y="691"/>
              <a:ext cx="86" cy="64"/>
            </a:xfrm>
            <a:custGeom>
              <a:avLst/>
              <a:gdLst>
                <a:gd name="T0" fmla="*/ 86 w 427"/>
                <a:gd name="T1" fmla="*/ 60 h 317"/>
                <a:gd name="T2" fmla="*/ 85 w 427"/>
                <a:gd name="T3" fmla="*/ 59 h 317"/>
                <a:gd name="T4" fmla="*/ 83 w 427"/>
                <a:gd name="T5" fmla="*/ 60 h 317"/>
                <a:gd name="T6" fmla="*/ 13 w 427"/>
                <a:gd name="T7" fmla="*/ 0 h 317"/>
                <a:gd name="T8" fmla="*/ 0 w 427"/>
                <a:gd name="T9" fmla="*/ 4 h 317"/>
                <a:gd name="T10" fmla="*/ 71 w 427"/>
                <a:gd name="T11" fmla="*/ 64 h 317"/>
                <a:gd name="T12" fmla="*/ 86 w 427"/>
                <a:gd name="T13" fmla="*/ 60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17">
                  <a:moveTo>
                    <a:pt x="427" y="296"/>
                  </a:moveTo>
                  <a:lnTo>
                    <a:pt x="422" y="293"/>
                  </a:lnTo>
                  <a:lnTo>
                    <a:pt x="414" y="296"/>
                  </a:lnTo>
                  <a:lnTo>
                    <a:pt x="63" y="0"/>
                  </a:lnTo>
                  <a:lnTo>
                    <a:pt x="0" y="19"/>
                  </a:lnTo>
                  <a:lnTo>
                    <a:pt x="353" y="317"/>
                  </a:lnTo>
                  <a:lnTo>
                    <a:pt x="427" y="2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8" name="Freeform 20"/>
            <p:cNvSpPr>
              <a:spLocks/>
            </p:cNvSpPr>
            <p:nvPr/>
          </p:nvSpPr>
          <p:spPr bwMode="auto">
            <a:xfrm>
              <a:off x="4516" y="681"/>
              <a:ext cx="88" cy="67"/>
            </a:xfrm>
            <a:custGeom>
              <a:avLst/>
              <a:gdLst>
                <a:gd name="T0" fmla="*/ 70 w 441"/>
                <a:gd name="T1" fmla="*/ 62 h 338"/>
                <a:gd name="T2" fmla="*/ 67 w 441"/>
                <a:gd name="T3" fmla="*/ 62 h 338"/>
                <a:gd name="T4" fmla="*/ 73 w 441"/>
                <a:gd name="T5" fmla="*/ 67 h 338"/>
                <a:gd name="T6" fmla="*/ 88 w 441"/>
                <a:gd name="T7" fmla="*/ 63 h 338"/>
                <a:gd name="T8" fmla="*/ 13 w 441"/>
                <a:gd name="T9" fmla="*/ 0 h 338"/>
                <a:gd name="T10" fmla="*/ 0 w 441"/>
                <a:gd name="T11" fmla="*/ 4 h 338"/>
                <a:gd name="T12" fmla="*/ 70 w 441"/>
                <a:gd name="T13" fmla="*/ 62 h 33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1" h="338">
                  <a:moveTo>
                    <a:pt x="349" y="312"/>
                  </a:moveTo>
                  <a:lnTo>
                    <a:pt x="338" y="315"/>
                  </a:lnTo>
                  <a:lnTo>
                    <a:pt x="367" y="338"/>
                  </a:lnTo>
                  <a:lnTo>
                    <a:pt x="441" y="320"/>
                  </a:lnTo>
                  <a:lnTo>
                    <a:pt x="64" y="0"/>
                  </a:lnTo>
                  <a:lnTo>
                    <a:pt x="0" y="19"/>
                  </a:lnTo>
                  <a:lnTo>
                    <a:pt x="349" y="3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09" name="Freeform 21"/>
            <p:cNvSpPr>
              <a:spLocks/>
            </p:cNvSpPr>
            <p:nvPr/>
          </p:nvSpPr>
          <p:spPr bwMode="auto">
            <a:xfrm>
              <a:off x="4561" y="670"/>
              <a:ext cx="87" cy="63"/>
            </a:xfrm>
            <a:custGeom>
              <a:avLst/>
              <a:gdLst>
                <a:gd name="T0" fmla="*/ 87 w 437"/>
                <a:gd name="T1" fmla="*/ 59 h 317"/>
                <a:gd name="T2" fmla="*/ 84 w 437"/>
                <a:gd name="T3" fmla="*/ 57 h 317"/>
                <a:gd name="T4" fmla="*/ 79 w 437"/>
                <a:gd name="T5" fmla="*/ 58 h 317"/>
                <a:gd name="T6" fmla="*/ 11 w 437"/>
                <a:gd name="T7" fmla="*/ 0 h 317"/>
                <a:gd name="T8" fmla="*/ 0 w 437"/>
                <a:gd name="T9" fmla="*/ 3 h 317"/>
                <a:gd name="T10" fmla="*/ 72 w 437"/>
                <a:gd name="T11" fmla="*/ 63 h 317"/>
                <a:gd name="T12" fmla="*/ 87 w 437"/>
                <a:gd name="T13" fmla="*/ 59 h 31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37" h="317">
                  <a:moveTo>
                    <a:pt x="437" y="298"/>
                  </a:moveTo>
                  <a:lnTo>
                    <a:pt x="420" y="285"/>
                  </a:lnTo>
                  <a:lnTo>
                    <a:pt x="399" y="290"/>
                  </a:lnTo>
                  <a:lnTo>
                    <a:pt x="53" y="0"/>
                  </a:lnTo>
                  <a:lnTo>
                    <a:pt x="0" y="13"/>
                  </a:lnTo>
                  <a:lnTo>
                    <a:pt x="360" y="317"/>
                  </a:lnTo>
                  <a:lnTo>
                    <a:pt x="437" y="2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0" name="Freeform 22"/>
            <p:cNvSpPr>
              <a:spLocks/>
            </p:cNvSpPr>
            <p:nvPr/>
          </p:nvSpPr>
          <p:spPr bwMode="auto">
            <a:xfrm>
              <a:off x="4600" y="659"/>
              <a:ext cx="84" cy="62"/>
            </a:xfrm>
            <a:custGeom>
              <a:avLst/>
              <a:gdLst>
                <a:gd name="T0" fmla="*/ 84 w 418"/>
                <a:gd name="T1" fmla="*/ 58 h 307"/>
                <a:gd name="T2" fmla="*/ 15 w 418"/>
                <a:gd name="T3" fmla="*/ 0 h 307"/>
                <a:gd name="T4" fmla="*/ 0 w 418"/>
                <a:gd name="T5" fmla="*/ 4 h 307"/>
                <a:gd name="T6" fmla="*/ 69 w 418"/>
                <a:gd name="T7" fmla="*/ 62 h 307"/>
                <a:gd name="T8" fmla="*/ 84 w 418"/>
                <a:gd name="T9" fmla="*/ 58 h 3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8" h="307">
                  <a:moveTo>
                    <a:pt x="418" y="288"/>
                  </a:moveTo>
                  <a:lnTo>
                    <a:pt x="76" y="0"/>
                  </a:lnTo>
                  <a:lnTo>
                    <a:pt x="0" y="19"/>
                  </a:lnTo>
                  <a:lnTo>
                    <a:pt x="341" y="307"/>
                  </a:lnTo>
                  <a:lnTo>
                    <a:pt x="418" y="2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1" name="Freeform 23"/>
            <p:cNvSpPr>
              <a:spLocks/>
            </p:cNvSpPr>
            <p:nvPr/>
          </p:nvSpPr>
          <p:spPr bwMode="auto">
            <a:xfrm>
              <a:off x="4491" y="685"/>
              <a:ext cx="92" cy="65"/>
            </a:xfrm>
            <a:custGeom>
              <a:avLst/>
              <a:gdLst>
                <a:gd name="T0" fmla="*/ 0 w 461"/>
                <a:gd name="T1" fmla="*/ 6 h 324"/>
                <a:gd name="T2" fmla="*/ 69 w 461"/>
                <a:gd name="T3" fmla="*/ 65 h 324"/>
                <a:gd name="T4" fmla="*/ 92 w 461"/>
                <a:gd name="T5" fmla="*/ 59 h 324"/>
                <a:gd name="T6" fmla="*/ 23 w 461"/>
                <a:gd name="T7" fmla="*/ 0 h 324"/>
                <a:gd name="T8" fmla="*/ 0 w 461"/>
                <a:gd name="T9" fmla="*/ 6 h 3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61" h="324">
                  <a:moveTo>
                    <a:pt x="0" y="29"/>
                  </a:moveTo>
                  <a:lnTo>
                    <a:pt x="348" y="324"/>
                  </a:lnTo>
                  <a:lnTo>
                    <a:pt x="461" y="293"/>
                  </a:lnTo>
                  <a:lnTo>
                    <a:pt x="113" y="0"/>
                  </a:lnTo>
                  <a:lnTo>
                    <a:pt x="0" y="2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2" name="Freeform 24"/>
            <p:cNvSpPr>
              <a:spLocks/>
            </p:cNvSpPr>
            <p:nvPr/>
          </p:nvSpPr>
          <p:spPr bwMode="auto">
            <a:xfrm>
              <a:off x="4489" y="691"/>
              <a:ext cx="72" cy="60"/>
            </a:xfrm>
            <a:custGeom>
              <a:avLst/>
              <a:gdLst>
                <a:gd name="T0" fmla="*/ 0 w 359"/>
                <a:gd name="T1" fmla="*/ 0 h 298"/>
                <a:gd name="T2" fmla="*/ 70 w 359"/>
                <a:gd name="T3" fmla="*/ 60 h 298"/>
                <a:gd name="T4" fmla="*/ 72 w 359"/>
                <a:gd name="T5" fmla="*/ 59 h 298"/>
                <a:gd name="T6" fmla="*/ 2 w 359"/>
                <a:gd name="T7" fmla="*/ 0 h 298"/>
                <a:gd name="T8" fmla="*/ 0 w 359"/>
                <a:gd name="T9" fmla="*/ 0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8">
                  <a:moveTo>
                    <a:pt x="0" y="2"/>
                  </a:moveTo>
                  <a:lnTo>
                    <a:pt x="351" y="298"/>
                  </a:lnTo>
                  <a:lnTo>
                    <a:pt x="359" y="295"/>
                  </a:lnTo>
                  <a:lnTo>
                    <a:pt x="11" y="0"/>
                  </a:lnTo>
                  <a:lnTo>
                    <a:pt x="0" y="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3" name="Freeform 25"/>
            <p:cNvSpPr>
              <a:spLocks/>
            </p:cNvSpPr>
            <p:nvPr/>
          </p:nvSpPr>
          <p:spPr bwMode="auto">
            <a:xfrm>
              <a:off x="4514" y="685"/>
              <a:ext cx="71" cy="59"/>
            </a:xfrm>
            <a:custGeom>
              <a:avLst/>
              <a:gdLst>
                <a:gd name="T0" fmla="*/ 2 w 359"/>
                <a:gd name="T1" fmla="*/ 0 h 296"/>
                <a:gd name="T2" fmla="*/ 0 w 359"/>
                <a:gd name="T3" fmla="*/ 1 h 296"/>
                <a:gd name="T4" fmla="*/ 69 w 359"/>
                <a:gd name="T5" fmla="*/ 59 h 296"/>
                <a:gd name="T6" fmla="*/ 71 w 359"/>
                <a:gd name="T7" fmla="*/ 58 h 296"/>
                <a:gd name="T8" fmla="*/ 2 w 359"/>
                <a:gd name="T9" fmla="*/ 0 h 2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296">
                  <a:moveTo>
                    <a:pt x="10" y="0"/>
                  </a:moveTo>
                  <a:lnTo>
                    <a:pt x="0" y="3"/>
                  </a:lnTo>
                  <a:lnTo>
                    <a:pt x="348" y="296"/>
                  </a:lnTo>
                  <a:lnTo>
                    <a:pt x="359" y="293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4" name="Freeform 26"/>
            <p:cNvSpPr>
              <a:spLocks/>
            </p:cNvSpPr>
            <p:nvPr/>
          </p:nvSpPr>
          <p:spPr bwMode="auto">
            <a:xfrm>
              <a:off x="4576" y="664"/>
              <a:ext cx="92" cy="63"/>
            </a:xfrm>
            <a:custGeom>
              <a:avLst/>
              <a:gdLst>
                <a:gd name="T0" fmla="*/ 69 w 458"/>
                <a:gd name="T1" fmla="*/ 63 h 316"/>
                <a:gd name="T2" fmla="*/ 92 w 458"/>
                <a:gd name="T3" fmla="*/ 58 h 316"/>
                <a:gd name="T4" fmla="*/ 22 w 458"/>
                <a:gd name="T5" fmla="*/ 0 h 316"/>
                <a:gd name="T6" fmla="*/ 0 w 458"/>
                <a:gd name="T7" fmla="*/ 5 h 316"/>
                <a:gd name="T8" fmla="*/ 69 w 458"/>
                <a:gd name="T9" fmla="*/ 63 h 3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8" h="316">
                  <a:moveTo>
                    <a:pt x="343" y="316"/>
                  </a:moveTo>
                  <a:lnTo>
                    <a:pt x="458" y="290"/>
                  </a:lnTo>
                  <a:lnTo>
                    <a:pt x="111" y="0"/>
                  </a:lnTo>
                  <a:lnTo>
                    <a:pt x="0" y="26"/>
                  </a:lnTo>
                  <a:lnTo>
                    <a:pt x="343" y="31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5" name="Freeform 27"/>
            <p:cNvSpPr>
              <a:spLocks/>
            </p:cNvSpPr>
            <p:nvPr/>
          </p:nvSpPr>
          <p:spPr bwMode="auto">
            <a:xfrm>
              <a:off x="4572" y="669"/>
              <a:ext cx="73" cy="59"/>
            </a:xfrm>
            <a:custGeom>
              <a:avLst/>
              <a:gdLst>
                <a:gd name="T0" fmla="*/ 0 w 367"/>
                <a:gd name="T1" fmla="*/ 1 h 295"/>
                <a:gd name="T2" fmla="*/ 69 w 367"/>
                <a:gd name="T3" fmla="*/ 59 h 295"/>
                <a:gd name="T4" fmla="*/ 73 w 367"/>
                <a:gd name="T5" fmla="*/ 58 h 295"/>
                <a:gd name="T6" fmla="*/ 5 w 367"/>
                <a:gd name="T7" fmla="*/ 0 h 295"/>
                <a:gd name="T8" fmla="*/ 0 w 367"/>
                <a:gd name="T9" fmla="*/ 1 h 2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295">
                  <a:moveTo>
                    <a:pt x="0" y="5"/>
                  </a:moveTo>
                  <a:lnTo>
                    <a:pt x="346" y="295"/>
                  </a:lnTo>
                  <a:lnTo>
                    <a:pt x="367" y="290"/>
                  </a:lnTo>
                  <a:lnTo>
                    <a:pt x="24" y="0"/>
                  </a:lnTo>
                  <a:lnTo>
                    <a:pt x="0" y="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6" name="Freeform 28"/>
            <p:cNvSpPr>
              <a:spLocks/>
            </p:cNvSpPr>
            <p:nvPr/>
          </p:nvSpPr>
          <p:spPr bwMode="auto">
            <a:xfrm>
              <a:off x="5011" y="579"/>
              <a:ext cx="76" cy="82"/>
            </a:xfrm>
            <a:custGeom>
              <a:avLst/>
              <a:gdLst>
                <a:gd name="T0" fmla="*/ 2 w 380"/>
                <a:gd name="T1" fmla="*/ 81 h 410"/>
                <a:gd name="T2" fmla="*/ 1 w 380"/>
                <a:gd name="T3" fmla="*/ 81 h 410"/>
                <a:gd name="T4" fmla="*/ 0 w 380"/>
                <a:gd name="T5" fmla="*/ 82 h 410"/>
                <a:gd name="T6" fmla="*/ 16 w 380"/>
                <a:gd name="T7" fmla="*/ 79 h 410"/>
                <a:gd name="T8" fmla="*/ 76 w 380"/>
                <a:gd name="T9" fmla="*/ 0 h 410"/>
                <a:gd name="T10" fmla="*/ 60 w 380"/>
                <a:gd name="T11" fmla="*/ 2 h 410"/>
                <a:gd name="T12" fmla="*/ 2 w 380"/>
                <a:gd name="T13" fmla="*/ 81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80" h="410">
                  <a:moveTo>
                    <a:pt x="8" y="405"/>
                  </a:moveTo>
                  <a:lnTo>
                    <a:pt x="3" y="405"/>
                  </a:lnTo>
                  <a:lnTo>
                    <a:pt x="0" y="410"/>
                  </a:lnTo>
                  <a:lnTo>
                    <a:pt x="82" y="397"/>
                  </a:lnTo>
                  <a:lnTo>
                    <a:pt x="380" y="0"/>
                  </a:lnTo>
                  <a:lnTo>
                    <a:pt x="301" y="9"/>
                  </a:lnTo>
                  <a:lnTo>
                    <a:pt x="8" y="4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7" name="Freeform 29"/>
            <p:cNvSpPr>
              <a:spLocks/>
            </p:cNvSpPr>
            <p:nvPr/>
          </p:nvSpPr>
          <p:spPr bwMode="auto">
            <a:xfrm>
              <a:off x="4988" y="581"/>
              <a:ext cx="83" cy="83"/>
            </a:xfrm>
            <a:custGeom>
              <a:avLst/>
              <a:gdLst>
                <a:gd name="T0" fmla="*/ 58 w 414"/>
                <a:gd name="T1" fmla="*/ 3 h 415"/>
                <a:gd name="T2" fmla="*/ 0 w 414"/>
                <a:gd name="T3" fmla="*/ 83 h 415"/>
                <a:gd name="T4" fmla="*/ 24 w 414"/>
                <a:gd name="T5" fmla="*/ 79 h 415"/>
                <a:gd name="T6" fmla="*/ 83 w 414"/>
                <a:gd name="T7" fmla="*/ 0 h 415"/>
                <a:gd name="T8" fmla="*/ 58 w 414"/>
                <a:gd name="T9" fmla="*/ 3 h 4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4" h="415">
                  <a:moveTo>
                    <a:pt x="290" y="15"/>
                  </a:moveTo>
                  <a:lnTo>
                    <a:pt x="0" y="415"/>
                  </a:lnTo>
                  <a:lnTo>
                    <a:pt x="119" y="396"/>
                  </a:lnTo>
                  <a:lnTo>
                    <a:pt x="414" y="0"/>
                  </a:lnTo>
                  <a:lnTo>
                    <a:pt x="290" y="1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8" name="Freeform 30"/>
            <p:cNvSpPr>
              <a:spLocks/>
            </p:cNvSpPr>
            <p:nvPr/>
          </p:nvSpPr>
          <p:spPr bwMode="auto">
            <a:xfrm>
              <a:off x="5012" y="581"/>
              <a:ext cx="59" cy="79"/>
            </a:xfrm>
            <a:custGeom>
              <a:avLst/>
              <a:gdLst>
                <a:gd name="T0" fmla="*/ 59 w 298"/>
                <a:gd name="T1" fmla="*/ 0 h 396"/>
                <a:gd name="T2" fmla="*/ 58 w 298"/>
                <a:gd name="T3" fmla="*/ 0 h 396"/>
                <a:gd name="T4" fmla="*/ 0 w 298"/>
                <a:gd name="T5" fmla="*/ 79 h 396"/>
                <a:gd name="T6" fmla="*/ 1 w 298"/>
                <a:gd name="T7" fmla="*/ 79 h 396"/>
                <a:gd name="T8" fmla="*/ 59 w 298"/>
                <a:gd name="T9" fmla="*/ 0 h 3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8" h="396">
                  <a:moveTo>
                    <a:pt x="298" y="0"/>
                  </a:moveTo>
                  <a:lnTo>
                    <a:pt x="295" y="0"/>
                  </a:lnTo>
                  <a:lnTo>
                    <a:pt x="0" y="396"/>
                  </a:lnTo>
                  <a:lnTo>
                    <a:pt x="5" y="396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19" name="Freeform 31"/>
            <p:cNvSpPr>
              <a:spLocks/>
            </p:cNvSpPr>
            <p:nvPr/>
          </p:nvSpPr>
          <p:spPr bwMode="auto">
            <a:xfrm>
              <a:off x="4969" y="584"/>
              <a:ext cx="73" cy="86"/>
            </a:xfrm>
            <a:custGeom>
              <a:avLst/>
              <a:gdLst>
                <a:gd name="T0" fmla="*/ 16 w 365"/>
                <a:gd name="T1" fmla="*/ 83 h 430"/>
                <a:gd name="T2" fmla="*/ 19 w 365"/>
                <a:gd name="T3" fmla="*/ 79 h 430"/>
                <a:gd name="T4" fmla="*/ 15 w 365"/>
                <a:gd name="T5" fmla="*/ 80 h 430"/>
                <a:gd name="T6" fmla="*/ 73 w 365"/>
                <a:gd name="T7" fmla="*/ 0 h 430"/>
                <a:gd name="T8" fmla="*/ 60 w 365"/>
                <a:gd name="T9" fmla="*/ 1 h 430"/>
                <a:gd name="T10" fmla="*/ 0 w 365"/>
                <a:gd name="T11" fmla="*/ 86 h 430"/>
                <a:gd name="T12" fmla="*/ 16 w 365"/>
                <a:gd name="T13" fmla="*/ 83 h 4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65" h="430">
                  <a:moveTo>
                    <a:pt x="79" y="417"/>
                  </a:moveTo>
                  <a:lnTo>
                    <a:pt x="96" y="396"/>
                  </a:lnTo>
                  <a:lnTo>
                    <a:pt x="74" y="401"/>
                  </a:lnTo>
                  <a:lnTo>
                    <a:pt x="365" y="0"/>
                  </a:lnTo>
                  <a:lnTo>
                    <a:pt x="302" y="7"/>
                  </a:lnTo>
                  <a:lnTo>
                    <a:pt x="0" y="430"/>
                  </a:lnTo>
                  <a:lnTo>
                    <a:pt x="79" y="4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0" name="Freeform 32"/>
            <p:cNvSpPr>
              <a:spLocks/>
            </p:cNvSpPr>
            <p:nvPr/>
          </p:nvSpPr>
          <p:spPr bwMode="auto">
            <a:xfrm>
              <a:off x="4984" y="584"/>
              <a:ext cx="62" cy="81"/>
            </a:xfrm>
            <a:custGeom>
              <a:avLst/>
              <a:gdLst>
                <a:gd name="T0" fmla="*/ 58 w 312"/>
                <a:gd name="T1" fmla="*/ 1 h 405"/>
                <a:gd name="T2" fmla="*/ 0 w 312"/>
                <a:gd name="T3" fmla="*/ 81 h 405"/>
                <a:gd name="T4" fmla="*/ 4 w 312"/>
                <a:gd name="T5" fmla="*/ 80 h 405"/>
                <a:gd name="T6" fmla="*/ 62 w 312"/>
                <a:gd name="T7" fmla="*/ 0 h 405"/>
                <a:gd name="T8" fmla="*/ 58 w 312"/>
                <a:gd name="T9" fmla="*/ 1 h 4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2" h="405">
                  <a:moveTo>
                    <a:pt x="291" y="4"/>
                  </a:moveTo>
                  <a:lnTo>
                    <a:pt x="0" y="405"/>
                  </a:lnTo>
                  <a:lnTo>
                    <a:pt x="22" y="400"/>
                  </a:lnTo>
                  <a:lnTo>
                    <a:pt x="312" y="0"/>
                  </a:lnTo>
                  <a:lnTo>
                    <a:pt x="291" y="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1" name="Freeform 33"/>
            <p:cNvSpPr>
              <a:spLocks/>
            </p:cNvSpPr>
            <p:nvPr/>
          </p:nvSpPr>
          <p:spPr bwMode="auto">
            <a:xfrm>
              <a:off x="4816" y="606"/>
              <a:ext cx="68" cy="88"/>
            </a:xfrm>
            <a:custGeom>
              <a:avLst/>
              <a:gdLst>
                <a:gd name="T0" fmla="*/ 2 w 343"/>
                <a:gd name="T1" fmla="*/ 86 h 439"/>
                <a:gd name="T2" fmla="*/ 0 w 343"/>
                <a:gd name="T3" fmla="*/ 87 h 439"/>
                <a:gd name="T4" fmla="*/ 0 w 343"/>
                <a:gd name="T5" fmla="*/ 88 h 439"/>
                <a:gd name="T6" fmla="*/ 16 w 343"/>
                <a:gd name="T7" fmla="*/ 85 h 439"/>
                <a:gd name="T8" fmla="*/ 68 w 343"/>
                <a:gd name="T9" fmla="*/ 0 h 439"/>
                <a:gd name="T10" fmla="*/ 55 w 343"/>
                <a:gd name="T11" fmla="*/ 2 h 439"/>
                <a:gd name="T12" fmla="*/ 2 w 343"/>
                <a:gd name="T13" fmla="*/ 86 h 43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3" h="439">
                  <a:moveTo>
                    <a:pt x="12" y="430"/>
                  </a:moveTo>
                  <a:lnTo>
                    <a:pt x="2" y="433"/>
                  </a:lnTo>
                  <a:lnTo>
                    <a:pt x="0" y="439"/>
                  </a:lnTo>
                  <a:lnTo>
                    <a:pt x="79" y="423"/>
                  </a:lnTo>
                  <a:lnTo>
                    <a:pt x="343" y="0"/>
                  </a:lnTo>
                  <a:lnTo>
                    <a:pt x="275" y="10"/>
                  </a:lnTo>
                  <a:lnTo>
                    <a:pt x="12" y="4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2" name="Freeform 34"/>
            <p:cNvSpPr>
              <a:spLocks/>
            </p:cNvSpPr>
            <p:nvPr/>
          </p:nvSpPr>
          <p:spPr bwMode="auto">
            <a:xfrm>
              <a:off x="4773" y="613"/>
              <a:ext cx="69" cy="95"/>
            </a:xfrm>
            <a:custGeom>
              <a:avLst/>
              <a:gdLst>
                <a:gd name="T0" fmla="*/ 15 w 344"/>
                <a:gd name="T1" fmla="*/ 92 h 473"/>
                <a:gd name="T2" fmla="*/ 20 w 344"/>
                <a:gd name="T3" fmla="*/ 85 h 473"/>
                <a:gd name="T4" fmla="*/ 17 w 344"/>
                <a:gd name="T5" fmla="*/ 85 h 473"/>
                <a:gd name="T6" fmla="*/ 69 w 344"/>
                <a:gd name="T7" fmla="*/ 0 h 473"/>
                <a:gd name="T8" fmla="*/ 55 w 344"/>
                <a:gd name="T9" fmla="*/ 3 h 473"/>
                <a:gd name="T10" fmla="*/ 0 w 344"/>
                <a:gd name="T11" fmla="*/ 95 h 473"/>
                <a:gd name="T12" fmla="*/ 15 w 344"/>
                <a:gd name="T13" fmla="*/ 92 h 47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44" h="473">
                  <a:moveTo>
                    <a:pt x="77" y="458"/>
                  </a:moveTo>
                  <a:lnTo>
                    <a:pt x="98" y="423"/>
                  </a:lnTo>
                  <a:lnTo>
                    <a:pt x="87" y="425"/>
                  </a:lnTo>
                  <a:lnTo>
                    <a:pt x="344" y="0"/>
                  </a:lnTo>
                  <a:lnTo>
                    <a:pt x="275" y="14"/>
                  </a:lnTo>
                  <a:lnTo>
                    <a:pt x="0" y="473"/>
                  </a:lnTo>
                  <a:lnTo>
                    <a:pt x="77" y="45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3" name="Freeform 35"/>
            <p:cNvSpPr>
              <a:spLocks/>
            </p:cNvSpPr>
            <p:nvPr/>
          </p:nvSpPr>
          <p:spPr bwMode="auto">
            <a:xfrm>
              <a:off x="4727" y="622"/>
              <a:ext cx="67" cy="92"/>
            </a:xfrm>
            <a:custGeom>
              <a:avLst/>
              <a:gdLst>
                <a:gd name="T0" fmla="*/ 6 w 336"/>
                <a:gd name="T1" fmla="*/ 88 h 459"/>
                <a:gd name="T2" fmla="*/ 2 w 336"/>
                <a:gd name="T3" fmla="*/ 89 h 459"/>
                <a:gd name="T4" fmla="*/ 0 w 336"/>
                <a:gd name="T5" fmla="*/ 92 h 459"/>
                <a:gd name="T6" fmla="*/ 15 w 336"/>
                <a:gd name="T7" fmla="*/ 89 h 459"/>
                <a:gd name="T8" fmla="*/ 67 w 336"/>
                <a:gd name="T9" fmla="*/ 0 h 459"/>
                <a:gd name="T10" fmla="*/ 56 w 336"/>
                <a:gd name="T11" fmla="*/ 2 h 459"/>
                <a:gd name="T12" fmla="*/ 6 w 336"/>
                <a:gd name="T13" fmla="*/ 88 h 4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36" h="459">
                  <a:moveTo>
                    <a:pt x="31" y="439"/>
                  </a:moveTo>
                  <a:lnTo>
                    <a:pt x="8" y="444"/>
                  </a:lnTo>
                  <a:lnTo>
                    <a:pt x="0" y="459"/>
                  </a:lnTo>
                  <a:lnTo>
                    <a:pt x="77" y="444"/>
                  </a:lnTo>
                  <a:lnTo>
                    <a:pt x="336" y="0"/>
                  </a:lnTo>
                  <a:lnTo>
                    <a:pt x="280" y="8"/>
                  </a:lnTo>
                  <a:lnTo>
                    <a:pt x="31" y="43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4" name="Freeform 36"/>
            <p:cNvSpPr>
              <a:spLocks/>
            </p:cNvSpPr>
            <p:nvPr/>
          </p:nvSpPr>
          <p:spPr bwMode="auto">
            <a:xfrm>
              <a:off x="4690" y="630"/>
              <a:ext cx="64" cy="89"/>
            </a:xfrm>
            <a:custGeom>
              <a:avLst/>
              <a:gdLst>
                <a:gd name="T0" fmla="*/ 15 w 320"/>
                <a:gd name="T1" fmla="*/ 85 h 449"/>
                <a:gd name="T2" fmla="*/ 64 w 320"/>
                <a:gd name="T3" fmla="*/ 0 h 449"/>
                <a:gd name="T4" fmla="*/ 48 w 320"/>
                <a:gd name="T5" fmla="*/ 3 h 449"/>
                <a:gd name="T6" fmla="*/ 0 w 320"/>
                <a:gd name="T7" fmla="*/ 89 h 449"/>
                <a:gd name="T8" fmla="*/ 15 w 320"/>
                <a:gd name="T9" fmla="*/ 85 h 44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20" h="449">
                  <a:moveTo>
                    <a:pt x="77" y="431"/>
                  </a:moveTo>
                  <a:lnTo>
                    <a:pt x="320" y="0"/>
                  </a:lnTo>
                  <a:lnTo>
                    <a:pt x="240" y="16"/>
                  </a:lnTo>
                  <a:lnTo>
                    <a:pt x="0" y="449"/>
                  </a:lnTo>
                  <a:lnTo>
                    <a:pt x="77" y="43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5" name="Freeform 37"/>
            <p:cNvSpPr>
              <a:spLocks/>
            </p:cNvSpPr>
            <p:nvPr/>
          </p:nvSpPr>
          <p:spPr bwMode="auto">
            <a:xfrm>
              <a:off x="4793" y="609"/>
              <a:ext cx="76" cy="89"/>
            </a:xfrm>
            <a:custGeom>
              <a:avLst/>
              <a:gdLst>
                <a:gd name="T0" fmla="*/ 51 w 378"/>
                <a:gd name="T1" fmla="*/ 4 h 444"/>
                <a:gd name="T2" fmla="*/ 0 w 378"/>
                <a:gd name="T3" fmla="*/ 89 h 444"/>
                <a:gd name="T4" fmla="*/ 23 w 378"/>
                <a:gd name="T5" fmla="*/ 84 h 444"/>
                <a:gd name="T6" fmla="*/ 76 w 378"/>
                <a:gd name="T7" fmla="*/ 0 h 444"/>
                <a:gd name="T8" fmla="*/ 51 w 378"/>
                <a:gd name="T9" fmla="*/ 4 h 44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8" h="444">
                  <a:moveTo>
                    <a:pt x="253" y="21"/>
                  </a:moveTo>
                  <a:lnTo>
                    <a:pt x="0" y="444"/>
                  </a:lnTo>
                  <a:lnTo>
                    <a:pt x="116" y="420"/>
                  </a:lnTo>
                  <a:lnTo>
                    <a:pt x="378" y="0"/>
                  </a:lnTo>
                  <a:lnTo>
                    <a:pt x="253" y="2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6" name="Freeform 38"/>
            <p:cNvSpPr>
              <a:spLocks/>
            </p:cNvSpPr>
            <p:nvPr/>
          </p:nvSpPr>
          <p:spPr bwMode="auto">
            <a:xfrm>
              <a:off x="4816" y="608"/>
              <a:ext cx="55" cy="85"/>
            </a:xfrm>
            <a:custGeom>
              <a:avLst/>
              <a:gdLst>
                <a:gd name="T0" fmla="*/ 55 w 273"/>
                <a:gd name="T1" fmla="*/ 0 h 423"/>
                <a:gd name="T2" fmla="*/ 53 w 273"/>
                <a:gd name="T3" fmla="*/ 1 h 423"/>
                <a:gd name="T4" fmla="*/ 0 w 273"/>
                <a:gd name="T5" fmla="*/ 85 h 423"/>
                <a:gd name="T6" fmla="*/ 2 w 273"/>
                <a:gd name="T7" fmla="*/ 84 h 423"/>
                <a:gd name="T8" fmla="*/ 55 w 273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3" h="423">
                  <a:moveTo>
                    <a:pt x="273" y="0"/>
                  </a:moveTo>
                  <a:lnTo>
                    <a:pt x="262" y="3"/>
                  </a:lnTo>
                  <a:lnTo>
                    <a:pt x="0" y="423"/>
                  </a:lnTo>
                  <a:lnTo>
                    <a:pt x="10" y="420"/>
                  </a:lnTo>
                  <a:lnTo>
                    <a:pt x="273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7" name="Freeform 39"/>
            <p:cNvSpPr>
              <a:spLocks/>
            </p:cNvSpPr>
            <p:nvPr/>
          </p:nvSpPr>
          <p:spPr bwMode="auto">
            <a:xfrm>
              <a:off x="4791" y="613"/>
              <a:ext cx="53" cy="85"/>
            </a:xfrm>
            <a:custGeom>
              <a:avLst/>
              <a:gdLst>
                <a:gd name="T0" fmla="*/ 52 w 264"/>
                <a:gd name="T1" fmla="*/ 0 h 425"/>
                <a:gd name="T2" fmla="*/ 0 w 264"/>
                <a:gd name="T3" fmla="*/ 85 h 425"/>
                <a:gd name="T4" fmla="*/ 2 w 264"/>
                <a:gd name="T5" fmla="*/ 85 h 425"/>
                <a:gd name="T6" fmla="*/ 53 w 264"/>
                <a:gd name="T7" fmla="*/ 0 h 425"/>
                <a:gd name="T8" fmla="*/ 52 w 264"/>
                <a:gd name="T9" fmla="*/ 0 h 42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4" h="425">
                  <a:moveTo>
                    <a:pt x="257" y="0"/>
                  </a:moveTo>
                  <a:lnTo>
                    <a:pt x="0" y="425"/>
                  </a:lnTo>
                  <a:lnTo>
                    <a:pt x="11" y="423"/>
                  </a:lnTo>
                  <a:lnTo>
                    <a:pt x="264" y="0"/>
                  </a:lnTo>
                  <a:lnTo>
                    <a:pt x="25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8" name="Freeform 40"/>
            <p:cNvSpPr>
              <a:spLocks/>
            </p:cNvSpPr>
            <p:nvPr/>
          </p:nvSpPr>
          <p:spPr bwMode="auto">
            <a:xfrm>
              <a:off x="4706" y="625"/>
              <a:ext cx="72" cy="91"/>
            </a:xfrm>
            <a:custGeom>
              <a:avLst/>
              <a:gdLst>
                <a:gd name="T0" fmla="*/ 22 w 359"/>
                <a:gd name="T1" fmla="*/ 86 h 458"/>
                <a:gd name="T2" fmla="*/ 72 w 359"/>
                <a:gd name="T3" fmla="*/ 0 h 458"/>
                <a:gd name="T4" fmla="*/ 49 w 359"/>
                <a:gd name="T5" fmla="*/ 5 h 458"/>
                <a:gd name="T6" fmla="*/ 0 w 359"/>
                <a:gd name="T7" fmla="*/ 91 h 458"/>
                <a:gd name="T8" fmla="*/ 22 w 359"/>
                <a:gd name="T9" fmla="*/ 86 h 4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458">
                  <a:moveTo>
                    <a:pt x="111" y="431"/>
                  </a:moveTo>
                  <a:lnTo>
                    <a:pt x="359" y="0"/>
                  </a:lnTo>
                  <a:lnTo>
                    <a:pt x="243" y="24"/>
                  </a:lnTo>
                  <a:lnTo>
                    <a:pt x="0" y="458"/>
                  </a:lnTo>
                  <a:lnTo>
                    <a:pt x="111" y="43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29" name="Freeform 41"/>
            <p:cNvSpPr>
              <a:spLocks/>
            </p:cNvSpPr>
            <p:nvPr/>
          </p:nvSpPr>
          <p:spPr bwMode="auto">
            <a:xfrm>
              <a:off x="4729" y="624"/>
              <a:ext cx="54" cy="87"/>
            </a:xfrm>
            <a:custGeom>
              <a:avLst/>
              <a:gdLst>
                <a:gd name="T0" fmla="*/ 54 w 272"/>
                <a:gd name="T1" fmla="*/ 0 h 436"/>
                <a:gd name="T2" fmla="*/ 49 w 272"/>
                <a:gd name="T3" fmla="*/ 1 h 436"/>
                <a:gd name="T4" fmla="*/ 0 w 272"/>
                <a:gd name="T5" fmla="*/ 87 h 436"/>
                <a:gd name="T6" fmla="*/ 5 w 272"/>
                <a:gd name="T7" fmla="*/ 86 h 436"/>
                <a:gd name="T8" fmla="*/ 54 w 272"/>
                <a:gd name="T9" fmla="*/ 0 h 43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2" h="436">
                  <a:moveTo>
                    <a:pt x="272" y="0"/>
                  </a:moveTo>
                  <a:lnTo>
                    <a:pt x="248" y="5"/>
                  </a:lnTo>
                  <a:lnTo>
                    <a:pt x="0" y="436"/>
                  </a:lnTo>
                  <a:lnTo>
                    <a:pt x="23" y="431"/>
                  </a:lnTo>
                  <a:lnTo>
                    <a:pt x="272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0" name="Freeform 42"/>
            <p:cNvSpPr>
              <a:spLocks/>
            </p:cNvSpPr>
            <p:nvPr/>
          </p:nvSpPr>
          <p:spPr bwMode="auto">
            <a:xfrm>
              <a:off x="4646" y="639"/>
              <a:ext cx="62" cy="37"/>
            </a:xfrm>
            <a:custGeom>
              <a:avLst/>
              <a:gdLst>
                <a:gd name="T0" fmla="*/ 62 w 312"/>
                <a:gd name="T1" fmla="*/ 0 h 187"/>
                <a:gd name="T2" fmla="*/ 50 w 312"/>
                <a:gd name="T3" fmla="*/ 3 h 187"/>
                <a:gd name="T4" fmla="*/ 35 w 312"/>
                <a:gd name="T5" fmla="*/ 23 h 187"/>
                <a:gd name="T6" fmla="*/ 15 w 312"/>
                <a:gd name="T7" fmla="*/ 10 h 187"/>
                <a:gd name="T8" fmla="*/ 0 w 312"/>
                <a:gd name="T9" fmla="*/ 14 h 187"/>
                <a:gd name="T10" fmla="*/ 36 w 312"/>
                <a:gd name="T11" fmla="*/ 37 h 187"/>
                <a:gd name="T12" fmla="*/ 62 w 312"/>
                <a:gd name="T13" fmla="*/ 0 h 1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12" h="187">
                  <a:moveTo>
                    <a:pt x="312" y="0"/>
                  </a:moveTo>
                  <a:lnTo>
                    <a:pt x="252" y="13"/>
                  </a:lnTo>
                  <a:lnTo>
                    <a:pt x="178" y="118"/>
                  </a:lnTo>
                  <a:lnTo>
                    <a:pt x="75" y="53"/>
                  </a:lnTo>
                  <a:lnTo>
                    <a:pt x="0" y="69"/>
                  </a:lnTo>
                  <a:lnTo>
                    <a:pt x="180" y="187"/>
                  </a:lnTo>
                  <a:lnTo>
                    <a:pt x="3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1" name="Freeform 43"/>
            <p:cNvSpPr>
              <a:spLocks/>
            </p:cNvSpPr>
            <p:nvPr/>
          </p:nvSpPr>
          <p:spPr bwMode="auto">
            <a:xfrm>
              <a:off x="4661" y="641"/>
              <a:ext cx="35" cy="21"/>
            </a:xfrm>
            <a:custGeom>
              <a:avLst/>
              <a:gdLst>
                <a:gd name="T0" fmla="*/ 20 w 177"/>
                <a:gd name="T1" fmla="*/ 21 h 105"/>
                <a:gd name="T2" fmla="*/ 35 w 177"/>
                <a:gd name="T3" fmla="*/ 0 h 105"/>
                <a:gd name="T4" fmla="*/ 0 w 177"/>
                <a:gd name="T5" fmla="*/ 8 h 105"/>
                <a:gd name="T6" fmla="*/ 20 w 177"/>
                <a:gd name="T7" fmla="*/ 21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77" h="105">
                  <a:moveTo>
                    <a:pt x="103" y="105"/>
                  </a:moveTo>
                  <a:lnTo>
                    <a:pt x="177" y="0"/>
                  </a:lnTo>
                  <a:lnTo>
                    <a:pt x="0" y="40"/>
                  </a:lnTo>
                  <a:lnTo>
                    <a:pt x="103" y="1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2" name="Freeform 44"/>
            <p:cNvSpPr>
              <a:spLocks/>
            </p:cNvSpPr>
            <p:nvPr/>
          </p:nvSpPr>
          <p:spPr bwMode="auto">
            <a:xfrm>
              <a:off x="4372" y="1140"/>
              <a:ext cx="50" cy="113"/>
            </a:xfrm>
            <a:custGeom>
              <a:avLst/>
              <a:gdLst>
                <a:gd name="T0" fmla="*/ 46 w 251"/>
                <a:gd name="T1" fmla="*/ 0 h 566"/>
                <a:gd name="T2" fmla="*/ 45 w 251"/>
                <a:gd name="T3" fmla="*/ 1 h 566"/>
                <a:gd name="T4" fmla="*/ 46 w 251"/>
                <a:gd name="T5" fmla="*/ 4 h 566"/>
                <a:gd name="T6" fmla="*/ 0 w 251"/>
                <a:gd name="T7" fmla="*/ 98 h 566"/>
                <a:gd name="T8" fmla="*/ 4 w 251"/>
                <a:gd name="T9" fmla="*/ 113 h 566"/>
                <a:gd name="T10" fmla="*/ 50 w 251"/>
                <a:gd name="T11" fmla="*/ 17 h 566"/>
                <a:gd name="T12" fmla="*/ 46 w 251"/>
                <a:gd name="T13" fmla="*/ 0 h 56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1" h="566">
                  <a:moveTo>
                    <a:pt x="233" y="0"/>
                  </a:moveTo>
                  <a:lnTo>
                    <a:pt x="227" y="6"/>
                  </a:lnTo>
                  <a:lnTo>
                    <a:pt x="230" y="19"/>
                  </a:lnTo>
                  <a:lnTo>
                    <a:pt x="0" y="492"/>
                  </a:lnTo>
                  <a:lnTo>
                    <a:pt x="18" y="566"/>
                  </a:lnTo>
                  <a:lnTo>
                    <a:pt x="251" y="86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3" name="Freeform 45"/>
            <p:cNvSpPr>
              <a:spLocks/>
            </p:cNvSpPr>
            <p:nvPr/>
          </p:nvSpPr>
          <p:spPr bwMode="auto">
            <a:xfrm>
              <a:off x="4361" y="1091"/>
              <a:ext cx="55" cy="117"/>
            </a:xfrm>
            <a:custGeom>
              <a:avLst/>
              <a:gdLst>
                <a:gd name="T0" fmla="*/ 50 w 274"/>
                <a:gd name="T1" fmla="*/ 23 h 584"/>
                <a:gd name="T2" fmla="*/ 51 w 274"/>
                <a:gd name="T3" fmla="*/ 25 h 584"/>
                <a:gd name="T4" fmla="*/ 55 w 274"/>
                <a:gd name="T5" fmla="*/ 17 h 584"/>
                <a:gd name="T6" fmla="*/ 51 w 274"/>
                <a:gd name="T7" fmla="*/ 0 h 584"/>
                <a:gd name="T8" fmla="*/ 0 w 274"/>
                <a:gd name="T9" fmla="*/ 102 h 584"/>
                <a:gd name="T10" fmla="*/ 4 w 274"/>
                <a:gd name="T11" fmla="*/ 117 h 584"/>
                <a:gd name="T12" fmla="*/ 50 w 274"/>
                <a:gd name="T13" fmla="*/ 23 h 5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74" h="584">
                  <a:moveTo>
                    <a:pt x="250" y="113"/>
                  </a:moveTo>
                  <a:lnTo>
                    <a:pt x="253" y="125"/>
                  </a:lnTo>
                  <a:lnTo>
                    <a:pt x="274" y="84"/>
                  </a:lnTo>
                  <a:lnTo>
                    <a:pt x="253" y="0"/>
                  </a:lnTo>
                  <a:lnTo>
                    <a:pt x="0" y="509"/>
                  </a:lnTo>
                  <a:lnTo>
                    <a:pt x="18" y="584"/>
                  </a:lnTo>
                  <a:lnTo>
                    <a:pt x="250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4" name="Freeform 46"/>
            <p:cNvSpPr>
              <a:spLocks/>
            </p:cNvSpPr>
            <p:nvPr/>
          </p:nvSpPr>
          <p:spPr bwMode="auto">
            <a:xfrm>
              <a:off x="4349" y="1043"/>
              <a:ext cx="52" cy="112"/>
            </a:xfrm>
            <a:custGeom>
              <a:avLst/>
              <a:gdLst>
                <a:gd name="T0" fmla="*/ 48 w 259"/>
                <a:gd name="T1" fmla="*/ 0 h 562"/>
                <a:gd name="T2" fmla="*/ 46 w 259"/>
                <a:gd name="T3" fmla="*/ 3 h 562"/>
                <a:gd name="T4" fmla="*/ 47 w 259"/>
                <a:gd name="T5" fmla="*/ 8 h 562"/>
                <a:gd name="T6" fmla="*/ 0 w 259"/>
                <a:gd name="T7" fmla="*/ 100 h 562"/>
                <a:gd name="T8" fmla="*/ 3 w 259"/>
                <a:gd name="T9" fmla="*/ 112 h 562"/>
                <a:gd name="T10" fmla="*/ 52 w 259"/>
                <a:gd name="T11" fmla="*/ 16 h 562"/>
                <a:gd name="T12" fmla="*/ 48 w 259"/>
                <a:gd name="T13" fmla="*/ 0 h 56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9" h="562">
                  <a:moveTo>
                    <a:pt x="238" y="0"/>
                  </a:moveTo>
                  <a:lnTo>
                    <a:pt x="230" y="15"/>
                  </a:lnTo>
                  <a:lnTo>
                    <a:pt x="235" y="42"/>
                  </a:lnTo>
                  <a:lnTo>
                    <a:pt x="0" y="504"/>
                  </a:lnTo>
                  <a:lnTo>
                    <a:pt x="14" y="562"/>
                  </a:lnTo>
                  <a:lnTo>
                    <a:pt x="259" y="82"/>
                  </a:lnTo>
                  <a:lnTo>
                    <a:pt x="23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5" name="Freeform 47"/>
            <p:cNvSpPr>
              <a:spLocks/>
            </p:cNvSpPr>
            <p:nvPr/>
          </p:nvSpPr>
          <p:spPr bwMode="auto">
            <a:xfrm>
              <a:off x="4337" y="1004"/>
              <a:ext cx="52" cy="107"/>
            </a:xfrm>
            <a:custGeom>
              <a:avLst/>
              <a:gdLst>
                <a:gd name="T0" fmla="*/ 48 w 259"/>
                <a:gd name="T1" fmla="*/ 0 h 539"/>
                <a:gd name="T2" fmla="*/ 0 w 259"/>
                <a:gd name="T3" fmla="*/ 90 h 539"/>
                <a:gd name="T4" fmla="*/ 4 w 259"/>
                <a:gd name="T5" fmla="*/ 107 h 539"/>
                <a:gd name="T6" fmla="*/ 52 w 259"/>
                <a:gd name="T7" fmla="*/ 17 h 539"/>
                <a:gd name="T8" fmla="*/ 48 w 259"/>
                <a:gd name="T9" fmla="*/ 0 h 53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9" h="539">
                  <a:moveTo>
                    <a:pt x="240" y="0"/>
                  </a:moveTo>
                  <a:lnTo>
                    <a:pt x="0" y="455"/>
                  </a:lnTo>
                  <a:lnTo>
                    <a:pt x="21" y="539"/>
                  </a:lnTo>
                  <a:lnTo>
                    <a:pt x="259" y="84"/>
                  </a:lnTo>
                  <a:lnTo>
                    <a:pt x="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6" name="Freeform 48"/>
            <p:cNvSpPr>
              <a:spLocks/>
            </p:cNvSpPr>
            <p:nvPr/>
          </p:nvSpPr>
          <p:spPr bwMode="auto">
            <a:xfrm>
              <a:off x="4365" y="1116"/>
              <a:ext cx="52" cy="120"/>
            </a:xfrm>
            <a:custGeom>
              <a:avLst/>
              <a:gdLst>
                <a:gd name="T0" fmla="*/ 7 w 262"/>
                <a:gd name="T1" fmla="*/ 120 h 602"/>
                <a:gd name="T2" fmla="*/ 52 w 262"/>
                <a:gd name="T3" fmla="*/ 25 h 602"/>
                <a:gd name="T4" fmla="*/ 46 w 262"/>
                <a:gd name="T5" fmla="*/ 0 h 602"/>
                <a:gd name="T6" fmla="*/ 0 w 262"/>
                <a:gd name="T7" fmla="*/ 94 h 602"/>
                <a:gd name="T8" fmla="*/ 7 w 262"/>
                <a:gd name="T9" fmla="*/ 120 h 60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2" h="602">
                  <a:moveTo>
                    <a:pt x="33" y="602"/>
                  </a:moveTo>
                  <a:lnTo>
                    <a:pt x="262" y="126"/>
                  </a:lnTo>
                  <a:lnTo>
                    <a:pt x="233" y="0"/>
                  </a:lnTo>
                  <a:lnTo>
                    <a:pt x="0" y="470"/>
                  </a:lnTo>
                  <a:lnTo>
                    <a:pt x="33" y="60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7" name="Freeform 49"/>
            <p:cNvSpPr>
              <a:spLocks/>
            </p:cNvSpPr>
            <p:nvPr/>
          </p:nvSpPr>
          <p:spPr bwMode="auto">
            <a:xfrm>
              <a:off x="4372" y="1141"/>
              <a:ext cx="46" cy="97"/>
            </a:xfrm>
            <a:custGeom>
              <a:avLst/>
              <a:gdLst>
                <a:gd name="T0" fmla="*/ 0 w 232"/>
                <a:gd name="T1" fmla="*/ 97 h 486"/>
                <a:gd name="T2" fmla="*/ 46 w 232"/>
                <a:gd name="T3" fmla="*/ 3 h 486"/>
                <a:gd name="T4" fmla="*/ 45 w 232"/>
                <a:gd name="T5" fmla="*/ 0 h 486"/>
                <a:gd name="T6" fmla="*/ 0 w 232"/>
                <a:gd name="T7" fmla="*/ 95 h 486"/>
                <a:gd name="T8" fmla="*/ 0 w 232"/>
                <a:gd name="T9" fmla="*/ 97 h 4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2" h="486">
                  <a:moveTo>
                    <a:pt x="2" y="486"/>
                  </a:moveTo>
                  <a:lnTo>
                    <a:pt x="232" y="13"/>
                  </a:lnTo>
                  <a:lnTo>
                    <a:pt x="229" y="0"/>
                  </a:lnTo>
                  <a:lnTo>
                    <a:pt x="0" y="476"/>
                  </a:lnTo>
                  <a:lnTo>
                    <a:pt x="2" y="48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8" name="Freeform 50"/>
            <p:cNvSpPr>
              <a:spLocks/>
            </p:cNvSpPr>
            <p:nvPr/>
          </p:nvSpPr>
          <p:spPr bwMode="auto">
            <a:xfrm>
              <a:off x="4365" y="1113"/>
              <a:ext cx="47" cy="97"/>
            </a:xfrm>
            <a:custGeom>
              <a:avLst/>
              <a:gdLst>
                <a:gd name="T0" fmla="*/ 0 w 235"/>
                <a:gd name="T1" fmla="*/ 95 h 482"/>
                <a:gd name="T2" fmla="*/ 0 w 235"/>
                <a:gd name="T3" fmla="*/ 97 h 482"/>
                <a:gd name="T4" fmla="*/ 47 w 235"/>
                <a:gd name="T5" fmla="*/ 2 h 482"/>
                <a:gd name="T6" fmla="*/ 46 w 235"/>
                <a:gd name="T7" fmla="*/ 0 h 482"/>
                <a:gd name="T8" fmla="*/ 0 w 235"/>
                <a:gd name="T9" fmla="*/ 95 h 4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35" h="482">
                  <a:moveTo>
                    <a:pt x="0" y="471"/>
                  </a:moveTo>
                  <a:lnTo>
                    <a:pt x="2" y="482"/>
                  </a:lnTo>
                  <a:lnTo>
                    <a:pt x="235" y="12"/>
                  </a:lnTo>
                  <a:lnTo>
                    <a:pt x="232" y="0"/>
                  </a:lnTo>
                  <a:lnTo>
                    <a:pt x="0" y="471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39" name="Freeform 51"/>
            <p:cNvSpPr>
              <a:spLocks/>
            </p:cNvSpPr>
            <p:nvPr/>
          </p:nvSpPr>
          <p:spPr bwMode="auto">
            <a:xfrm>
              <a:off x="4342" y="1021"/>
              <a:ext cx="53" cy="117"/>
            </a:xfrm>
            <a:custGeom>
              <a:avLst/>
              <a:gdLst>
                <a:gd name="T0" fmla="*/ 53 w 267"/>
                <a:gd name="T1" fmla="*/ 25 h 587"/>
                <a:gd name="T2" fmla="*/ 47 w 267"/>
                <a:gd name="T3" fmla="*/ 0 h 587"/>
                <a:gd name="T4" fmla="*/ 0 w 267"/>
                <a:gd name="T5" fmla="*/ 92 h 587"/>
                <a:gd name="T6" fmla="*/ 6 w 267"/>
                <a:gd name="T7" fmla="*/ 117 h 587"/>
                <a:gd name="T8" fmla="*/ 53 w 267"/>
                <a:gd name="T9" fmla="*/ 25 h 5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67" h="587">
                  <a:moveTo>
                    <a:pt x="267" y="124"/>
                  </a:moveTo>
                  <a:lnTo>
                    <a:pt x="238" y="0"/>
                  </a:lnTo>
                  <a:lnTo>
                    <a:pt x="0" y="460"/>
                  </a:lnTo>
                  <a:lnTo>
                    <a:pt x="29" y="587"/>
                  </a:lnTo>
                  <a:lnTo>
                    <a:pt x="267" y="1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0" name="Freeform 52"/>
            <p:cNvSpPr>
              <a:spLocks/>
            </p:cNvSpPr>
            <p:nvPr/>
          </p:nvSpPr>
          <p:spPr bwMode="auto">
            <a:xfrm>
              <a:off x="4348" y="1046"/>
              <a:ext cx="48" cy="98"/>
            </a:xfrm>
            <a:custGeom>
              <a:avLst/>
              <a:gdLst>
                <a:gd name="T0" fmla="*/ 2 w 243"/>
                <a:gd name="T1" fmla="*/ 98 h 489"/>
                <a:gd name="T2" fmla="*/ 48 w 243"/>
                <a:gd name="T3" fmla="*/ 5 h 489"/>
                <a:gd name="T4" fmla="*/ 47 w 243"/>
                <a:gd name="T5" fmla="*/ 0 h 489"/>
                <a:gd name="T6" fmla="*/ 0 w 243"/>
                <a:gd name="T7" fmla="*/ 93 h 489"/>
                <a:gd name="T8" fmla="*/ 2 w 243"/>
                <a:gd name="T9" fmla="*/ 98 h 48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3" h="489">
                  <a:moveTo>
                    <a:pt x="8" y="489"/>
                  </a:moveTo>
                  <a:lnTo>
                    <a:pt x="243" y="27"/>
                  </a:lnTo>
                  <a:lnTo>
                    <a:pt x="238" y="0"/>
                  </a:lnTo>
                  <a:lnTo>
                    <a:pt x="0" y="463"/>
                  </a:lnTo>
                  <a:lnTo>
                    <a:pt x="8" y="48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1" name="Freeform 53"/>
            <p:cNvSpPr>
              <a:spLocks/>
            </p:cNvSpPr>
            <p:nvPr/>
          </p:nvSpPr>
          <p:spPr bwMode="auto">
            <a:xfrm>
              <a:off x="4268" y="801"/>
              <a:ext cx="90" cy="58"/>
            </a:xfrm>
            <a:custGeom>
              <a:avLst/>
              <a:gdLst>
                <a:gd name="T0" fmla="*/ 89 w 449"/>
                <a:gd name="T1" fmla="*/ 55 h 293"/>
                <a:gd name="T2" fmla="*/ 89 w 449"/>
                <a:gd name="T3" fmla="*/ 57 h 293"/>
                <a:gd name="T4" fmla="*/ 90 w 449"/>
                <a:gd name="T5" fmla="*/ 58 h 293"/>
                <a:gd name="T6" fmla="*/ 86 w 449"/>
                <a:gd name="T7" fmla="*/ 41 h 293"/>
                <a:gd name="T8" fmla="*/ 0 w 449"/>
                <a:gd name="T9" fmla="*/ 0 h 293"/>
                <a:gd name="T10" fmla="*/ 4 w 449"/>
                <a:gd name="T11" fmla="*/ 15 h 293"/>
                <a:gd name="T12" fmla="*/ 89 w 449"/>
                <a:gd name="T13" fmla="*/ 55 h 29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49" h="293">
                  <a:moveTo>
                    <a:pt x="442" y="280"/>
                  </a:moveTo>
                  <a:lnTo>
                    <a:pt x="444" y="290"/>
                  </a:lnTo>
                  <a:lnTo>
                    <a:pt x="449" y="293"/>
                  </a:lnTo>
                  <a:lnTo>
                    <a:pt x="430" y="209"/>
                  </a:lnTo>
                  <a:lnTo>
                    <a:pt x="0" y="0"/>
                  </a:lnTo>
                  <a:lnTo>
                    <a:pt x="18" y="74"/>
                  </a:lnTo>
                  <a:lnTo>
                    <a:pt x="442" y="2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2" name="Freeform 54"/>
            <p:cNvSpPr>
              <a:spLocks/>
            </p:cNvSpPr>
            <p:nvPr/>
          </p:nvSpPr>
          <p:spPr bwMode="auto">
            <a:xfrm>
              <a:off x="4279" y="846"/>
              <a:ext cx="95" cy="58"/>
            </a:xfrm>
            <a:custGeom>
              <a:avLst/>
              <a:gdLst>
                <a:gd name="T0" fmla="*/ 91 w 473"/>
                <a:gd name="T1" fmla="*/ 42 h 290"/>
                <a:gd name="T2" fmla="*/ 84 w 473"/>
                <a:gd name="T3" fmla="*/ 38 h 290"/>
                <a:gd name="T4" fmla="*/ 85 w 473"/>
                <a:gd name="T5" fmla="*/ 41 h 290"/>
                <a:gd name="T6" fmla="*/ 0 w 473"/>
                <a:gd name="T7" fmla="*/ 0 h 290"/>
                <a:gd name="T8" fmla="*/ 3 w 473"/>
                <a:gd name="T9" fmla="*/ 14 h 290"/>
                <a:gd name="T10" fmla="*/ 95 w 473"/>
                <a:gd name="T11" fmla="*/ 58 h 290"/>
                <a:gd name="T12" fmla="*/ 91 w 473"/>
                <a:gd name="T13" fmla="*/ 42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73" h="290">
                  <a:moveTo>
                    <a:pt x="454" y="208"/>
                  </a:moveTo>
                  <a:lnTo>
                    <a:pt x="420" y="192"/>
                  </a:lnTo>
                  <a:lnTo>
                    <a:pt x="423" y="203"/>
                  </a:lnTo>
                  <a:lnTo>
                    <a:pt x="0" y="0"/>
                  </a:lnTo>
                  <a:lnTo>
                    <a:pt x="15" y="70"/>
                  </a:lnTo>
                  <a:lnTo>
                    <a:pt x="473" y="290"/>
                  </a:lnTo>
                  <a:lnTo>
                    <a:pt x="454" y="2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3" name="Freeform 55"/>
            <p:cNvSpPr>
              <a:spLocks/>
            </p:cNvSpPr>
            <p:nvPr/>
          </p:nvSpPr>
          <p:spPr bwMode="auto">
            <a:xfrm>
              <a:off x="4291" y="897"/>
              <a:ext cx="90" cy="58"/>
            </a:xfrm>
            <a:custGeom>
              <a:avLst/>
              <a:gdLst>
                <a:gd name="T0" fmla="*/ 86 w 451"/>
                <a:gd name="T1" fmla="*/ 51 h 290"/>
                <a:gd name="T2" fmla="*/ 87 w 451"/>
                <a:gd name="T3" fmla="*/ 56 h 290"/>
                <a:gd name="T4" fmla="*/ 90 w 451"/>
                <a:gd name="T5" fmla="*/ 58 h 290"/>
                <a:gd name="T6" fmla="*/ 87 w 451"/>
                <a:gd name="T7" fmla="*/ 41 h 290"/>
                <a:gd name="T8" fmla="*/ 0 w 451"/>
                <a:gd name="T9" fmla="*/ 0 h 290"/>
                <a:gd name="T10" fmla="*/ 3 w 451"/>
                <a:gd name="T11" fmla="*/ 12 h 290"/>
                <a:gd name="T12" fmla="*/ 86 w 451"/>
                <a:gd name="T13" fmla="*/ 51 h 29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1" h="290">
                  <a:moveTo>
                    <a:pt x="431" y="255"/>
                  </a:moveTo>
                  <a:lnTo>
                    <a:pt x="436" y="282"/>
                  </a:lnTo>
                  <a:lnTo>
                    <a:pt x="451" y="290"/>
                  </a:lnTo>
                  <a:lnTo>
                    <a:pt x="434" y="206"/>
                  </a:lnTo>
                  <a:lnTo>
                    <a:pt x="0" y="0"/>
                  </a:lnTo>
                  <a:lnTo>
                    <a:pt x="16" y="58"/>
                  </a:lnTo>
                  <a:lnTo>
                    <a:pt x="431" y="25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4" name="Freeform 56"/>
            <p:cNvSpPr>
              <a:spLocks/>
            </p:cNvSpPr>
            <p:nvPr/>
          </p:nvSpPr>
          <p:spPr bwMode="auto">
            <a:xfrm>
              <a:off x="4301" y="940"/>
              <a:ext cx="86" cy="56"/>
            </a:xfrm>
            <a:custGeom>
              <a:avLst/>
              <a:gdLst>
                <a:gd name="T0" fmla="*/ 82 w 428"/>
                <a:gd name="T1" fmla="*/ 39 h 281"/>
                <a:gd name="T2" fmla="*/ 0 w 428"/>
                <a:gd name="T3" fmla="*/ 0 h 281"/>
                <a:gd name="T4" fmla="*/ 4 w 428"/>
                <a:gd name="T5" fmla="*/ 17 h 281"/>
                <a:gd name="T6" fmla="*/ 86 w 428"/>
                <a:gd name="T7" fmla="*/ 56 h 281"/>
                <a:gd name="T8" fmla="*/ 82 w 428"/>
                <a:gd name="T9" fmla="*/ 39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8" h="281">
                  <a:moveTo>
                    <a:pt x="410" y="195"/>
                  </a:moveTo>
                  <a:lnTo>
                    <a:pt x="0" y="0"/>
                  </a:lnTo>
                  <a:lnTo>
                    <a:pt x="19" y="85"/>
                  </a:lnTo>
                  <a:lnTo>
                    <a:pt x="428" y="281"/>
                  </a:lnTo>
                  <a:lnTo>
                    <a:pt x="41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5" name="Freeform 57"/>
            <p:cNvSpPr>
              <a:spLocks/>
            </p:cNvSpPr>
            <p:nvPr/>
          </p:nvSpPr>
          <p:spPr bwMode="auto">
            <a:xfrm>
              <a:off x="4273" y="818"/>
              <a:ext cx="90" cy="66"/>
            </a:xfrm>
            <a:custGeom>
              <a:avLst/>
              <a:gdLst>
                <a:gd name="T0" fmla="*/ 6 w 451"/>
                <a:gd name="T1" fmla="*/ 25 h 333"/>
                <a:gd name="T2" fmla="*/ 90 w 451"/>
                <a:gd name="T3" fmla="*/ 66 h 333"/>
                <a:gd name="T4" fmla="*/ 84 w 451"/>
                <a:gd name="T5" fmla="*/ 41 h 333"/>
                <a:gd name="T6" fmla="*/ 0 w 451"/>
                <a:gd name="T7" fmla="*/ 0 h 333"/>
                <a:gd name="T8" fmla="*/ 6 w 451"/>
                <a:gd name="T9" fmla="*/ 25 h 33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1" h="333">
                  <a:moveTo>
                    <a:pt x="29" y="127"/>
                  </a:moveTo>
                  <a:lnTo>
                    <a:pt x="451" y="333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9" y="12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6" name="Freeform 58"/>
            <p:cNvSpPr>
              <a:spLocks/>
            </p:cNvSpPr>
            <p:nvPr/>
          </p:nvSpPr>
          <p:spPr bwMode="auto">
            <a:xfrm>
              <a:off x="4272" y="816"/>
              <a:ext cx="85" cy="43"/>
            </a:xfrm>
            <a:custGeom>
              <a:avLst/>
              <a:gdLst>
                <a:gd name="T0" fmla="*/ 0 w 426"/>
                <a:gd name="T1" fmla="*/ 0 h 216"/>
                <a:gd name="T2" fmla="*/ 1 w 426"/>
                <a:gd name="T3" fmla="*/ 2 h 216"/>
                <a:gd name="T4" fmla="*/ 85 w 426"/>
                <a:gd name="T5" fmla="*/ 43 h 216"/>
                <a:gd name="T6" fmla="*/ 85 w 426"/>
                <a:gd name="T7" fmla="*/ 41 h 216"/>
                <a:gd name="T8" fmla="*/ 0 w 426"/>
                <a:gd name="T9" fmla="*/ 0 h 2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6" h="216">
                  <a:moveTo>
                    <a:pt x="0" y="0"/>
                  </a:moveTo>
                  <a:lnTo>
                    <a:pt x="4" y="10"/>
                  </a:lnTo>
                  <a:lnTo>
                    <a:pt x="426" y="216"/>
                  </a:lnTo>
                  <a:lnTo>
                    <a:pt x="424" y="20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7" name="Freeform 59"/>
            <p:cNvSpPr>
              <a:spLocks/>
            </p:cNvSpPr>
            <p:nvPr/>
          </p:nvSpPr>
          <p:spPr bwMode="auto">
            <a:xfrm>
              <a:off x="4279" y="843"/>
              <a:ext cx="85" cy="43"/>
            </a:xfrm>
            <a:custGeom>
              <a:avLst/>
              <a:gdLst>
                <a:gd name="T0" fmla="*/ 0 w 425"/>
                <a:gd name="T1" fmla="*/ 3 h 217"/>
                <a:gd name="T2" fmla="*/ 85 w 425"/>
                <a:gd name="T3" fmla="*/ 43 h 217"/>
                <a:gd name="T4" fmla="*/ 84 w 425"/>
                <a:gd name="T5" fmla="*/ 41 h 217"/>
                <a:gd name="T6" fmla="*/ 0 w 425"/>
                <a:gd name="T7" fmla="*/ 0 h 217"/>
                <a:gd name="T8" fmla="*/ 0 w 425"/>
                <a:gd name="T9" fmla="*/ 3 h 2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5" h="217">
                  <a:moveTo>
                    <a:pt x="2" y="14"/>
                  </a:moveTo>
                  <a:lnTo>
                    <a:pt x="425" y="217"/>
                  </a:lnTo>
                  <a:lnTo>
                    <a:pt x="422" y="206"/>
                  </a:lnTo>
                  <a:lnTo>
                    <a:pt x="0" y="0"/>
                  </a:lnTo>
                  <a:lnTo>
                    <a:pt x="2" y="1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8" name="Freeform 60"/>
            <p:cNvSpPr>
              <a:spLocks/>
            </p:cNvSpPr>
            <p:nvPr/>
          </p:nvSpPr>
          <p:spPr bwMode="auto">
            <a:xfrm>
              <a:off x="4295" y="914"/>
              <a:ext cx="89" cy="64"/>
            </a:xfrm>
            <a:custGeom>
              <a:avLst/>
              <a:gdLst>
                <a:gd name="T0" fmla="*/ 83 w 444"/>
                <a:gd name="T1" fmla="*/ 39 h 322"/>
                <a:gd name="T2" fmla="*/ 0 w 444"/>
                <a:gd name="T3" fmla="*/ 0 h 322"/>
                <a:gd name="T4" fmla="*/ 6 w 444"/>
                <a:gd name="T5" fmla="*/ 25 h 322"/>
                <a:gd name="T6" fmla="*/ 89 w 444"/>
                <a:gd name="T7" fmla="*/ 64 h 322"/>
                <a:gd name="T8" fmla="*/ 83 w 444"/>
                <a:gd name="T9" fmla="*/ 39 h 3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4" h="322">
                  <a:moveTo>
                    <a:pt x="415" y="198"/>
                  </a:moveTo>
                  <a:lnTo>
                    <a:pt x="0" y="0"/>
                  </a:lnTo>
                  <a:lnTo>
                    <a:pt x="29" y="125"/>
                  </a:lnTo>
                  <a:lnTo>
                    <a:pt x="444" y="322"/>
                  </a:lnTo>
                  <a:lnTo>
                    <a:pt x="415" y="19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49" name="Freeform 61"/>
            <p:cNvSpPr>
              <a:spLocks/>
            </p:cNvSpPr>
            <p:nvPr/>
          </p:nvSpPr>
          <p:spPr bwMode="auto">
            <a:xfrm>
              <a:off x="4294" y="909"/>
              <a:ext cx="84" cy="44"/>
            </a:xfrm>
            <a:custGeom>
              <a:avLst/>
              <a:gdLst>
                <a:gd name="T0" fmla="*/ 0 w 420"/>
                <a:gd name="T1" fmla="*/ 0 h 224"/>
                <a:gd name="T2" fmla="*/ 1 w 420"/>
                <a:gd name="T3" fmla="*/ 5 h 224"/>
                <a:gd name="T4" fmla="*/ 84 w 420"/>
                <a:gd name="T5" fmla="*/ 44 h 224"/>
                <a:gd name="T6" fmla="*/ 83 w 420"/>
                <a:gd name="T7" fmla="*/ 39 h 224"/>
                <a:gd name="T8" fmla="*/ 0 w 420"/>
                <a:gd name="T9" fmla="*/ 0 h 22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20" h="224">
                  <a:moveTo>
                    <a:pt x="0" y="0"/>
                  </a:moveTo>
                  <a:lnTo>
                    <a:pt x="5" y="26"/>
                  </a:lnTo>
                  <a:lnTo>
                    <a:pt x="420" y="224"/>
                  </a:lnTo>
                  <a:lnTo>
                    <a:pt x="415" y="1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0" name="Freeform 62"/>
            <p:cNvSpPr>
              <a:spLocks/>
            </p:cNvSpPr>
            <p:nvPr/>
          </p:nvSpPr>
          <p:spPr bwMode="auto">
            <a:xfrm>
              <a:off x="4312" y="989"/>
              <a:ext cx="37" cy="71"/>
            </a:xfrm>
            <a:custGeom>
              <a:avLst/>
              <a:gdLst>
                <a:gd name="T0" fmla="*/ 0 w 183"/>
                <a:gd name="T1" fmla="*/ 0 h 354"/>
                <a:gd name="T2" fmla="*/ 3 w 183"/>
                <a:gd name="T3" fmla="*/ 13 h 354"/>
                <a:gd name="T4" fmla="*/ 25 w 183"/>
                <a:gd name="T5" fmla="*/ 26 h 354"/>
                <a:gd name="T6" fmla="*/ 14 w 183"/>
                <a:gd name="T7" fmla="*/ 54 h 354"/>
                <a:gd name="T8" fmla="*/ 17 w 183"/>
                <a:gd name="T9" fmla="*/ 71 h 354"/>
                <a:gd name="T10" fmla="*/ 37 w 183"/>
                <a:gd name="T11" fmla="*/ 23 h 354"/>
                <a:gd name="T12" fmla="*/ 0 w 183"/>
                <a:gd name="T13" fmla="*/ 0 h 3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83" h="354">
                  <a:moveTo>
                    <a:pt x="0" y="0"/>
                  </a:moveTo>
                  <a:lnTo>
                    <a:pt x="16" y="66"/>
                  </a:lnTo>
                  <a:lnTo>
                    <a:pt x="122" y="132"/>
                  </a:lnTo>
                  <a:lnTo>
                    <a:pt x="67" y="270"/>
                  </a:lnTo>
                  <a:lnTo>
                    <a:pt x="85" y="354"/>
                  </a:lnTo>
                  <a:lnTo>
                    <a:pt x="183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1" name="Freeform 63"/>
            <p:cNvSpPr>
              <a:spLocks/>
            </p:cNvSpPr>
            <p:nvPr/>
          </p:nvSpPr>
          <p:spPr bwMode="auto">
            <a:xfrm>
              <a:off x="4315" y="1003"/>
              <a:ext cx="22" cy="40"/>
            </a:xfrm>
            <a:custGeom>
              <a:avLst/>
              <a:gdLst>
                <a:gd name="T0" fmla="*/ 22 w 106"/>
                <a:gd name="T1" fmla="*/ 13 h 204"/>
                <a:gd name="T2" fmla="*/ 0 w 106"/>
                <a:gd name="T3" fmla="*/ 0 h 204"/>
                <a:gd name="T4" fmla="*/ 11 w 106"/>
                <a:gd name="T5" fmla="*/ 40 h 204"/>
                <a:gd name="T6" fmla="*/ 22 w 106"/>
                <a:gd name="T7" fmla="*/ 13 h 20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06" h="204">
                  <a:moveTo>
                    <a:pt x="106" y="66"/>
                  </a:moveTo>
                  <a:lnTo>
                    <a:pt x="0" y="0"/>
                  </a:lnTo>
                  <a:lnTo>
                    <a:pt x="51" y="204"/>
                  </a:lnTo>
                  <a:lnTo>
                    <a:pt x="106" y="6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2" name="Freeform 64"/>
            <p:cNvSpPr>
              <a:spLocks/>
            </p:cNvSpPr>
            <p:nvPr/>
          </p:nvSpPr>
          <p:spPr bwMode="auto">
            <a:xfrm>
              <a:off x="5087" y="919"/>
              <a:ext cx="78" cy="51"/>
            </a:xfrm>
            <a:custGeom>
              <a:avLst/>
              <a:gdLst>
                <a:gd name="T0" fmla="*/ 1 w 393"/>
                <a:gd name="T1" fmla="*/ 2 h 254"/>
                <a:gd name="T2" fmla="*/ 1 w 393"/>
                <a:gd name="T3" fmla="*/ 0 h 254"/>
                <a:gd name="T4" fmla="*/ 0 w 393"/>
                <a:gd name="T5" fmla="*/ 0 h 254"/>
                <a:gd name="T6" fmla="*/ 1 w 393"/>
                <a:gd name="T7" fmla="*/ 14 h 254"/>
                <a:gd name="T8" fmla="*/ 78 w 393"/>
                <a:gd name="T9" fmla="*/ 51 h 254"/>
                <a:gd name="T10" fmla="*/ 76 w 393"/>
                <a:gd name="T11" fmla="*/ 39 h 254"/>
                <a:gd name="T12" fmla="*/ 1 w 393"/>
                <a:gd name="T13" fmla="*/ 2 h 25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3" h="254">
                  <a:moveTo>
                    <a:pt x="7" y="10"/>
                  </a:moveTo>
                  <a:lnTo>
                    <a:pt x="5" y="2"/>
                  </a:lnTo>
                  <a:lnTo>
                    <a:pt x="0" y="0"/>
                  </a:lnTo>
                  <a:lnTo>
                    <a:pt x="7" y="71"/>
                  </a:lnTo>
                  <a:lnTo>
                    <a:pt x="393" y="254"/>
                  </a:lnTo>
                  <a:lnTo>
                    <a:pt x="385" y="192"/>
                  </a:lnTo>
                  <a:lnTo>
                    <a:pt x="7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3" name="Freeform 65"/>
            <p:cNvSpPr>
              <a:spLocks/>
            </p:cNvSpPr>
            <p:nvPr/>
          </p:nvSpPr>
          <p:spPr bwMode="auto">
            <a:xfrm>
              <a:off x="5077" y="880"/>
              <a:ext cx="84" cy="52"/>
            </a:xfrm>
            <a:custGeom>
              <a:avLst/>
              <a:gdLst>
                <a:gd name="T0" fmla="*/ 2 w 420"/>
                <a:gd name="T1" fmla="*/ 14 h 259"/>
                <a:gd name="T2" fmla="*/ 8 w 420"/>
                <a:gd name="T3" fmla="*/ 18 h 259"/>
                <a:gd name="T4" fmla="*/ 8 w 420"/>
                <a:gd name="T5" fmla="*/ 15 h 259"/>
                <a:gd name="T6" fmla="*/ 84 w 420"/>
                <a:gd name="T7" fmla="*/ 52 h 259"/>
                <a:gd name="T8" fmla="*/ 83 w 420"/>
                <a:gd name="T9" fmla="*/ 40 h 259"/>
                <a:gd name="T10" fmla="*/ 0 w 420"/>
                <a:gd name="T11" fmla="*/ 0 h 259"/>
                <a:gd name="T12" fmla="*/ 2 w 420"/>
                <a:gd name="T13" fmla="*/ 14 h 25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0" h="259">
                  <a:moveTo>
                    <a:pt x="8" y="72"/>
                  </a:moveTo>
                  <a:lnTo>
                    <a:pt x="40" y="88"/>
                  </a:lnTo>
                  <a:lnTo>
                    <a:pt x="40" y="77"/>
                  </a:lnTo>
                  <a:lnTo>
                    <a:pt x="420" y="259"/>
                  </a:lnTo>
                  <a:lnTo>
                    <a:pt x="415" y="199"/>
                  </a:lnTo>
                  <a:lnTo>
                    <a:pt x="0" y="0"/>
                  </a:lnTo>
                  <a:lnTo>
                    <a:pt x="8" y="7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4" name="Freeform 66"/>
            <p:cNvSpPr>
              <a:spLocks/>
            </p:cNvSpPr>
            <p:nvPr/>
          </p:nvSpPr>
          <p:spPr bwMode="auto">
            <a:xfrm>
              <a:off x="5076" y="838"/>
              <a:ext cx="81" cy="52"/>
            </a:xfrm>
            <a:custGeom>
              <a:avLst/>
              <a:gdLst>
                <a:gd name="T0" fmla="*/ 4 w 404"/>
                <a:gd name="T1" fmla="*/ 6 h 261"/>
                <a:gd name="T2" fmla="*/ 3 w 404"/>
                <a:gd name="T3" fmla="*/ 2 h 261"/>
                <a:gd name="T4" fmla="*/ 0 w 404"/>
                <a:gd name="T5" fmla="*/ 0 h 261"/>
                <a:gd name="T6" fmla="*/ 1 w 404"/>
                <a:gd name="T7" fmla="*/ 14 h 261"/>
                <a:gd name="T8" fmla="*/ 81 w 404"/>
                <a:gd name="T9" fmla="*/ 52 h 261"/>
                <a:gd name="T10" fmla="*/ 80 w 404"/>
                <a:gd name="T11" fmla="*/ 42 h 261"/>
                <a:gd name="T12" fmla="*/ 4 w 404"/>
                <a:gd name="T13" fmla="*/ 6 h 26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04" h="261">
                  <a:moveTo>
                    <a:pt x="19" y="29"/>
                  </a:moveTo>
                  <a:lnTo>
                    <a:pt x="16" y="8"/>
                  </a:lnTo>
                  <a:lnTo>
                    <a:pt x="0" y="0"/>
                  </a:lnTo>
                  <a:lnTo>
                    <a:pt x="7" y="71"/>
                  </a:lnTo>
                  <a:lnTo>
                    <a:pt x="404" y="261"/>
                  </a:lnTo>
                  <a:lnTo>
                    <a:pt x="398" y="213"/>
                  </a:lnTo>
                  <a:lnTo>
                    <a:pt x="19" y="2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5" name="Freeform 67"/>
            <p:cNvSpPr>
              <a:spLocks/>
            </p:cNvSpPr>
            <p:nvPr/>
          </p:nvSpPr>
          <p:spPr bwMode="auto">
            <a:xfrm>
              <a:off x="5076" y="804"/>
              <a:ext cx="77" cy="51"/>
            </a:xfrm>
            <a:custGeom>
              <a:avLst/>
              <a:gdLst>
                <a:gd name="T0" fmla="*/ 2 w 389"/>
                <a:gd name="T1" fmla="*/ 14 h 255"/>
                <a:gd name="T2" fmla="*/ 77 w 389"/>
                <a:gd name="T3" fmla="*/ 51 h 255"/>
                <a:gd name="T4" fmla="*/ 75 w 389"/>
                <a:gd name="T5" fmla="*/ 37 h 255"/>
                <a:gd name="T6" fmla="*/ 0 w 389"/>
                <a:gd name="T7" fmla="*/ 0 h 255"/>
                <a:gd name="T8" fmla="*/ 2 w 389"/>
                <a:gd name="T9" fmla="*/ 14 h 25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9" h="255">
                  <a:moveTo>
                    <a:pt x="8" y="70"/>
                  </a:moveTo>
                  <a:lnTo>
                    <a:pt x="389" y="255"/>
                  </a:lnTo>
                  <a:lnTo>
                    <a:pt x="381" y="184"/>
                  </a:lnTo>
                  <a:lnTo>
                    <a:pt x="0" y="0"/>
                  </a:lnTo>
                  <a:lnTo>
                    <a:pt x="8" y="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6" name="Freeform 68"/>
            <p:cNvSpPr>
              <a:spLocks/>
            </p:cNvSpPr>
            <p:nvPr/>
          </p:nvSpPr>
          <p:spPr bwMode="auto">
            <a:xfrm>
              <a:off x="5085" y="898"/>
              <a:ext cx="79" cy="58"/>
            </a:xfrm>
            <a:custGeom>
              <a:avLst/>
              <a:gdLst>
                <a:gd name="T0" fmla="*/ 77 w 393"/>
                <a:gd name="T1" fmla="*/ 37 h 288"/>
                <a:gd name="T2" fmla="*/ 0 w 393"/>
                <a:gd name="T3" fmla="*/ 0 h 288"/>
                <a:gd name="T4" fmla="*/ 3 w 393"/>
                <a:gd name="T5" fmla="*/ 22 h 288"/>
                <a:gd name="T6" fmla="*/ 79 w 393"/>
                <a:gd name="T7" fmla="*/ 58 h 288"/>
                <a:gd name="T8" fmla="*/ 77 w 393"/>
                <a:gd name="T9" fmla="*/ 37 h 2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3" h="288">
                  <a:moveTo>
                    <a:pt x="382" y="182"/>
                  </a:moveTo>
                  <a:lnTo>
                    <a:pt x="0" y="0"/>
                  </a:lnTo>
                  <a:lnTo>
                    <a:pt x="13" y="108"/>
                  </a:lnTo>
                  <a:lnTo>
                    <a:pt x="393" y="288"/>
                  </a:lnTo>
                  <a:lnTo>
                    <a:pt x="382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7" name="Freeform 69"/>
            <p:cNvSpPr>
              <a:spLocks/>
            </p:cNvSpPr>
            <p:nvPr/>
          </p:nvSpPr>
          <p:spPr bwMode="auto">
            <a:xfrm>
              <a:off x="5088" y="920"/>
              <a:ext cx="76" cy="38"/>
            </a:xfrm>
            <a:custGeom>
              <a:avLst/>
              <a:gdLst>
                <a:gd name="T0" fmla="*/ 76 w 380"/>
                <a:gd name="T1" fmla="*/ 38 h 190"/>
                <a:gd name="T2" fmla="*/ 76 w 380"/>
                <a:gd name="T3" fmla="*/ 36 h 190"/>
                <a:gd name="T4" fmla="*/ 0 w 380"/>
                <a:gd name="T5" fmla="*/ 0 h 190"/>
                <a:gd name="T6" fmla="*/ 0 w 380"/>
                <a:gd name="T7" fmla="*/ 2 h 190"/>
                <a:gd name="T8" fmla="*/ 76 w 380"/>
                <a:gd name="T9" fmla="*/ 38 h 1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0" h="190">
                  <a:moveTo>
                    <a:pt x="380" y="190"/>
                  </a:moveTo>
                  <a:lnTo>
                    <a:pt x="380" y="180"/>
                  </a:lnTo>
                  <a:lnTo>
                    <a:pt x="0" y="0"/>
                  </a:lnTo>
                  <a:lnTo>
                    <a:pt x="2" y="8"/>
                  </a:lnTo>
                  <a:lnTo>
                    <a:pt x="380" y="19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8" name="Freeform 70"/>
            <p:cNvSpPr>
              <a:spLocks/>
            </p:cNvSpPr>
            <p:nvPr/>
          </p:nvSpPr>
          <p:spPr bwMode="auto">
            <a:xfrm>
              <a:off x="5085" y="896"/>
              <a:ext cx="77" cy="38"/>
            </a:xfrm>
            <a:custGeom>
              <a:avLst/>
              <a:gdLst>
                <a:gd name="T0" fmla="*/ 77 w 382"/>
                <a:gd name="T1" fmla="*/ 36 h 193"/>
                <a:gd name="T2" fmla="*/ 0 w 382"/>
                <a:gd name="T3" fmla="*/ 0 h 193"/>
                <a:gd name="T4" fmla="*/ 0 w 382"/>
                <a:gd name="T5" fmla="*/ 2 h 193"/>
                <a:gd name="T6" fmla="*/ 77 w 382"/>
                <a:gd name="T7" fmla="*/ 38 h 193"/>
                <a:gd name="T8" fmla="*/ 77 w 382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193">
                  <a:moveTo>
                    <a:pt x="380" y="182"/>
                  </a:moveTo>
                  <a:lnTo>
                    <a:pt x="0" y="0"/>
                  </a:lnTo>
                  <a:lnTo>
                    <a:pt x="0" y="11"/>
                  </a:lnTo>
                  <a:lnTo>
                    <a:pt x="382" y="193"/>
                  </a:lnTo>
                  <a:lnTo>
                    <a:pt x="380" y="182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59" name="Freeform 71"/>
            <p:cNvSpPr>
              <a:spLocks/>
            </p:cNvSpPr>
            <p:nvPr/>
          </p:nvSpPr>
          <p:spPr bwMode="auto">
            <a:xfrm>
              <a:off x="5077" y="818"/>
              <a:ext cx="78" cy="58"/>
            </a:xfrm>
            <a:custGeom>
              <a:avLst/>
              <a:gdLst>
                <a:gd name="T0" fmla="*/ 3 w 394"/>
                <a:gd name="T1" fmla="*/ 21 h 291"/>
                <a:gd name="T2" fmla="*/ 78 w 394"/>
                <a:gd name="T3" fmla="*/ 58 h 291"/>
                <a:gd name="T4" fmla="*/ 76 w 394"/>
                <a:gd name="T5" fmla="*/ 37 h 291"/>
                <a:gd name="T6" fmla="*/ 0 w 394"/>
                <a:gd name="T7" fmla="*/ 0 h 291"/>
                <a:gd name="T8" fmla="*/ 3 w 394"/>
                <a:gd name="T9" fmla="*/ 21 h 2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94" h="291">
                  <a:moveTo>
                    <a:pt x="14" y="106"/>
                  </a:moveTo>
                  <a:lnTo>
                    <a:pt x="394" y="291"/>
                  </a:lnTo>
                  <a:lnTo>
                    <a:pt x="384" y="188"/>
                  </a:lnTo>
                  <a:lnTo>
                    <a:pt x="0" y="0"/>
                  </a:lnTo>
                  <a:lnTo>
                    <a:pt x="14" y="10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0" name="Freeform 72"/>
            <p:cNvSpPr>
              <a:spLocks/>
            </p:cNvSpPr>
            <p:nvPr/>
          </p:nvSpPr>
          <p:spPr bwMode="auto">
            <a:xfrm>
              <a:off x="5079" y="839"/>
              <a:ext cx="77" cy="41"/>
            </a:xfrm>
            <a:custGeom>
              <a:avLst/>
              <a:gdLst>
                <a:gd name="T0" fmla="*/ 77 w 382"/>
                <a:gd name="T1" fmla="*/ 41 h 205"/>
                <a:gd name="T2" fmla="*/ 77 w 382"/>
                <a:gd name="T3" fmla="*/ 37 h 205"/>
                <a:gd name="T4" fmla="*/ 0 w 382"/>
                <a:gd name="T5" fmla="*/ 0 h 205"/>
                <a:gd name="T6" fmla="*/ 1 w 382"/>
                <a:gd name="T7" fmla="*/ 4 h 205"/>
                <a:gd name="T8" fmla="*/ 77 w 382"/>
                <a:gd name="T9" fmla="*/ 41 h 2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2" h="205">
                  <a:moveTo>
                    <a:pt x="382" y="205"/>
                  </a:moveTo>
                  <a:lnTo>
                    <a:pt x="380" y="185"/>
                  </a:lnTo>
                  <a:lnTo>
                    <a:pt x="0" y="0"/>
                  </a:lnTo>
                  <a:lnTo>
                    <a:pt x="3" y="21"/>
                  </a:lnTo>
                  <a:lnTo>
                    <a:pt x="382" y="20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1" name="Freeform 73"/>
            <p:cNvSpPr>
              <a:spLocks/>
            </p:cNvSpPr>
            <p:nvPr/>
          </p:nvSpPr>
          <p:spPr bwMode="auto">
            <a:xfrm>
              <a:off x="5055" y="607"/>
              <a:ext cx="75" cy="78"/>
            </a:xfrm>
            <a:custGeom>
              <a:avLst/>
              <a:gdLst>
                <a:gd name="T0" fmla="*/ 2 w 377"/>
                <a:gd name="T1" fmla="*/ 78 h 389"/>
                <a:gd name="T2" fmla="*/ 2 w 377"/>
                <a:gd name="T3" fmla="*/ 77 h 389"/>
                <a:gd name="T4" fmla="*/ 2 w 377"/>
                <a:gd name="T5" fmla="*/ 75 h 389"/>
                <a:gd name="T6" fmla="*/ 75 w 377"/>
                <a:gd name="T7" fmla="*/ 12 h 389"/>
                <a:gd name="T8" fmla="*/ 74 w 377"/>
                <a:gd name="T9" fmla="*/ 0 h 389"/>
                <a:gd name="T10" fmla="*/ 0 w 377"/>
                <a:gd name="T11" fmla="*/ 64 h 389"/>
                <a:gd name="T12" fmla="*/ 2 w 377"/>
                <a:gd name="T13" fmla="*/ 78 h 38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7" h="389">
                  <a:moveTo>
                    <a:pt x="8" y="389"/>
                  </a:moveTo>
                  <a:lnTo>
                    <a:pt x="10" y="386"/>
                  </a:lnTo>
                  <a:lnTo>
                    <a:pt x="10" y="375"/>
                  </a:lnTo>
                  <a:lnTo>
                    <a:pt x="377" y="58"/>
                  </a:lnTo>
                  <a:lnTo>
                    <a:pt x="372" y="0"/>
                  </a:lnTo>
                  <a:lnTo>
                    <a:pt x="0" y="320"/>
                  </a:lnTo>
                  <a:lnTo>
                    <a:pt x="8" y="3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2" name="Freeform 74"/>
            <p:cNvSpPr>
              <a:spLocks/>
            </p:cNvSpPr>
            <p:nvPr/>
          </p:nvSpPr>
          <p:spPr bwMode="auto">
            <a:xfrm>
              <a:off x="5054" y="643"/>
              <a:ext cx="80" cy="82"/>
            </a:xfrm>
            <a:custGeom>
              <a:avLst/>
              <a:gdLst>
                <a:gd name="T0" fmla="*/ 6 w 399"/>
                <a:gd name="T1" fmla="*/ 64 h 410"/>
                <a:gd name="T2" fmla="*/ 6 w 399"/>
                <a:gd name="T3" fmla="*/ 62 h 410"/>
                <a:gd name="T4" fmla="*/ 0 w 399"/>
                <a:gd name="T5" fmla="*/ 68 h 410"/>
                <a:gd name="T6" fmla="*/ 1 w 399"/>
                <a:gd name="T7" fmla="*/ 82 h 410"/>
                <a:gd name="T8" fmla="*/ 80 w 399"/>
                <a:gd name="T9" fmla="*/ 12 h 410"/>
                <a:gd name="T10" fmla="*/ 79 w 399"/>
                <a:gd name="T11" fmla="*/ 0 h 410"/>
                <a:gd name="T12" fmla="*/ 6 w 399"/>
                <a:gd name="T13" fmla="*/ 64 h 4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99" h="410">
                  <a:moveTo>
                    <a:pt x="29" y="322"/>
                  </a:moveTo>
                  <a:lnTo>
                    <a:pt x="29" y="312"/>
                  </a:lnTo>
                  <a:lnTo>
                    <a:pt x="0" y="338"/>
                  </a:lnTo>
                  <a:lnTo>
                    <a:pt x="5" y="410"/>
                  </a:lnTo>
                  <a:lnTo>
                    <a:pt x="399" y="60"/>
                  </a:lnTo>
                  <a:lnTo>
                    <a:pt x="394" y="0"/>
                  </a:lnTo>
                  <a:lnTo>
                    <a:pt x="29" y="3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3" name="Freeform 75"/>
            <p:cNvSpPr>
              <a:spLocks/>
            </p:cNvSpPr>
            <p:nvPr/>
          </p:nvSpPr>
          <p:spPr bwMode="auto">
            <a:xfrm>
              <a:off x="5062" y="685"/>
              <a:ext cx="75" cy="82"/>
            </a:xfrm>
            <a:custGeom>
              <a:avLst/>
              <a:gdLst>
                <a:gd name="T0" fmla="*/ 2 w 375"/>
                <a:gd name="T1" fmla="*/ 82 h 407"/>
                <a:gd name="T2" fmla="*/ 4 w 375"/>
                <a:gd name="T3" fmla="*/ 79 h 407"/>
                <a:gd name="T4" fmla="*/ 4 w 375"/>
                <a:gd name="T5" fmla="*/ 75 h 407"/>
                <a:gd name="T6" fmla="*/ 75 w 375"/>
                <a:gd name="T7" fmla="*/ 9 h 407"/>
                <a:gd name="T8" fmla="*/ 75 w 375"/>
                <a:gd name="T9" fmla="*/ 0 h 407"/>
                <a:gd name="T10" fmla="*/ 0 w 375"/>
                <a:gd name="T11" fmla="*/ 67 h 407"/>
                <a:gd name="T12" fmla="*/ 2 w 375"/>
                <a:gd name="T13" fmla="*/ 82 h 4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375" h="407">
                  <a:moveTo>
                    <a:pt x="8" y="407"/>
                  </a:moveTo>
                  <a:lnTo>
                    <a:pt x="21" y="393"/>
                  </a:lnTo>
                  <a:lnTo>
                    <a:pt x="19" y="372"/>
                  </a:lnTo>
                  <a:lnTo>
                    <a:pt x="375" y="47"/>
                  </a:lnTo>
                  <a:lnTo>
                    <a:pt x="373" y="0"/>
                  </a:lnTo>
                  <a:lnTo>
                    <a:pt x="0" y="335"/>
                  </a:lnTo>
                  <a:lnTo>
                    <a:pt x="8" y="40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4" name="Freeform 76"/>
            <p:cNvSpPr>
              <a:spLocks/>
            </p:cNvSpPr>
            <p:nvPr/>
          </p:nvSpPr>
          <p:spPr bwMode="auto">
            <a:xfrm>
              <a:off x="5070" y="721"/>
              <a:ext cx="71" cy="78"/>
            </a:xfrm>
            <a:custGeom>
              <a:avLst/>
              <a:gdLst>
                <a:gd name="T0" fmla="*/ 2 w 357"/>
                <a:gd name="T1" fmla="*/ 78 h 391"/>
                <a:gd name="T2" fmla="*/ 71 w 357"/>
                <a:gd name="T3" fmla="*/ 14 h 391"/>
                <a:gd name="T4" fmla="*/ 70 w 357"/>
                <a:gd name="T5" fmla="*/ 0 h 391"/>
                <a:gd name="T6" fmla="*/ 0 w 357"/>
                <a:gd name="T7" fmla="*/ 65 h 391"/>
                <a:gd name="T8" fmla="*/ 2 w 357"/>
                <a:gd name="T9" fmla="*/ 78 h 3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7" h="391">
                  <a:moveTo>
                    <a:pt x="8" y="391"/>
                  </a:moveTo>
                  <a:lnTo>
                    <a:pt x="357" y="68"/>
                  </a:lnTo>
                  <a:lnTo>
                    <a:pt x="351" y="0"/>
                  </a:lnTo>
                  <a:lnTo>
                    <a:pt x="0" y="324"/>
                  </a:lnTo>
                  <a:lnTo>
                    <a:pt x="8" y="3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5" name="Freeform 77"/>
            <p:cNvSpPr>
              <a:spLocks/>
            </p:cNvSpPr>
            <p:nvPr/>
          </p:nvSpPr>
          <p:spPr bwMode="auto">
            <a:xfrm>
              <a:off x="5057" y="621"/>
              <a:ext cx="76" cy="85"/>
            </a:xfrm>
            <a:custGeom>
              <a:avLst/>
              <a:gdLst>
                <a:gd name="T0" fmla="*/ 74 w 379"/>
                <a:gd name="T1" fmla="*/ 0 h 423"/>
                <a:gd name="T2" fmla="*/ 0 w 379"/>
                <a:gd name="T3" fmla="*/ 64 h 423"/>
                <a:gd name="T4" fmla="*/ 3 w 379"/>
                <a:gd name="T5" fmla="*/ 85 h 423"/>
                <a:gd name="T6" fmla="*/ 76 w 379"/>
                <a:gd name="T7" fmla="*/ 21 h 423"/>
                <a:gd name="T8" fmla="*/ 74 w 379"/>
                <a:gd name="T9" fmla="*/ 0 h 42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79" h="423">
                  <a:moveTo>
                    <a:pt x="367" y="0"/>
                  </a:moveTo>
                  <a:lnTo>
                    <a:pt x="0" y="317"/>
                  </a:lnTo>
                  <a:lnTo>
                    <a:pt x="14" y="423"/>
                  </a:lnTo>
                  <a:lnTo>
                    <a:pt x="379" y="103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6" name="Freeform 78"/>
            <p:cNvSpPr>
              <a:spLocks/>
            </p:cNvSpPr>
            <p:nvPr/>
          </p:nvSpPr>
          <p:spPr bwMode="auto">
            <a:xfrm>
              <a:off x="5057" y="619"/>
              <a:ext cx="73" cy="66"/>
            </a:xfrm>
            <a:custGeom>
              <a:avLst/>
              <a:gdLst>
                <a:gd name="T0" fmla="*/ 73 w 367"/>
                <a:gd name="T1" fmla="*/ 0 h 328"/>
                <a:gd name="T2" fmla="*/ 0 w 367"/>
                <a:gd name="T3" fmla="*/ 64 h 328"/>
                <a:gd name="T4" fmla="*/ 0 w 367"/>
                <a:gd name="T5" fmla="*/ 66 h 328"/>
                <a:gd name="T6" fmla="*/ 73 w 367"/>
                <a:gd name="T7" fmla="*/ 2 h 328"/>
                <a:gd name="T8" fmla="*/ 73 w 367"/>
                <a:gd name="T9" fmla="*/ 0 h 3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28">
                  <a:moveTo>
                    <a:pt x="367" y="0"/>
                  </a:moveTo>
                  <a:lnTo>
                    <a:pt x="0" y="317"/>
                  </a:lnTo>
                  <a:lnTo>
                    <a:pt x="0" y="328"/>
                  </a:lnTo>
                  <a:lnTo>
                    <a:pt x="367" y="11"/>
                  </a:lnTo>
                  <a:lnTo>
                    <a:pt x="367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7" name="Freeform 79"/>
            <p:cNvSpPr>
              <a:spLocks/>
            </p:cNvSpPr>
            <p:nvPr/>
          </p:nvSpPr>
          <p:spPr bwMode="auto">
            <a:xfrm>
              <a:off x="5060" y="642"/>
              <a:ext cx="73" cy="66"/>
            </a:xfrm>
            <a:custGeom>
              <a:avLst/>
              <a:gdLst>
                <a:gd name="T0" fmla="*/ 73 w 365"/>
                <a:gd name="T1" fmla="*/ 2 h 330"/>
                <a:gd name="T2" fmla="*/ 73 w 365"/>
                <a:gd name="T3" fmla="*/ 0 h 330"/>
                <a:gd name="T4" fmla="*/ 0 w 365"/>
                <a:gd name="T5" fmla="*/ 64 h 330"/>
                <a:gd name="T6" fmla="*/ 0 w 365"/>
                <a:gd name="T7" fmla="*/ 66 h 330"/>
                <a:gd name="T8" fmla="*/ 73 w 365"/>
                <a:gd name="T9" fmla="*/ 2 h 3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5" h="330">
                  <a:moveTo>
                    <a:pt x="365" y="8"/>
                  </a:moveTo>
                  <a:lnTo>
                    <a:pt x="365" y="0"/>
                  </a:lnTo>
                  <a:lnTo>
                    <a:pt x="0" y="320"/>
                  </a:lnTo>
                  <a:lnTo>
                    <a:pt x="0" y="330"/>
                  </a:lnTo>
                  <a:lnTo>
                    <a:pt x="365" y="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8" name="Freeform 80"/>
            <p:cNvSpPr>
              <a:spLocks/>
            </p:cNvSpPr>
            <p:nvPr/>
          </p:nvSpPr>
          <p:spPr bwMode="auto">
            <a:xfrm>
              <a:off x="5067" y="699"/>
              <a:ext cx="73" cy="85"/>
            </a:xfrm>
            <a:custGeom>
              <a:avLst/>
              <a:gdLst>
                <a:gd name="T0" fmla="*/ 0 w 367"/>
                <a:gd name="T1" fmla="*/ 64 h 427"/>
                <a:gd name="T2" fmla="*/ 2 w 367"/>
                <a:gd name="T3" fmla="*/ 85 h 427"/>
                <a:gd name="T4" fmla="*/ 73 w 367"/>
                <a:gd name="T5" fmla="*/ 20 h 427"/>
                <a:gd name="T6" fmla="*/ 71 w 367"/>
                <a:gd name="T7" fmla="*/ 0 h 427"/>
                <a:gd name="T8" fmla="*/ 0 w 367"/>
                <a:gd name="T9" fmla="*/ 64 h 42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427">
                  <a:moveTo>
                    <a:pt x="0" y="324"/>
                  </a:moveTo>
                  <a:lnTo>
                    <a:pt x="11" y="427"/>
                  </a:lnTo>
                  <a:lnTo>
                    <a:pt x="367" y="102"/>
                  </a:lnTo>
                  <a:lnTo>
                    <a:pt x="357" y="0"/>
                  </a:lnTo>
                  <a:lnTo>
                    <a:pt x="0" y="324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69" name="Freeform 81"/>
            <p:cNvSpPr>
              <a:spLocks/>
            </p:cNvSpPr>
            <p:nvPr/>
          </p:nvSpPr>
          <p:spPr bwMode="auto">
            <a:xfrm>
              <a:off x="5066" y="695"/>
              <a:ext cx="72" cy="69"/>
            </a:xfrm>
            <a:custGeom>
              <a:avLst/>
              <a:gdLst>
                <a:gd name="T0" fmla="*/ 71 w 359"/>
                <a:gd name="T1" fmla="*/ 0 h 346"/>
                <a:gd name="T2" fmla="*/ 0 w 359"/>
                <a:gd name="T3" fmla="*/ 65 h 346"/>
                <a:gd name="T4" fmla="*/ 0 w 359"/>
                <a:gd name="T5" fmla="*/ 69 h 346"/>
                <a:gd name="T6" fmla="*/ 72 w 359"/>
                <a:gd name="T7" fmla="*/ 4 h 346"/>
                <a:gd name="T8" fmla="*/ 71 w 359"/>
                <a:gd name="T9" fmla="*/ 0 h 34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9" h="346">
                  <a:moveTo>
                    <a:pt x="356" y="0"/>
                  </a:moveTo>
                  <a:lnTo>
                    <a:pt x="0" y="325"/>
                  </a:lnTo>
                  <a:lnTo>
                    <a:pt x="2" y="346"/>
                  </a:lnTo>
                  <a:lnTo>
                    <a:pt x="359" y="22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0" name="Freeform 82"/>
            <p:cNvSpPr>
              <a:spLocks/>
            </p:cNvSpPr>
            <p:nvPr/>
          </p:nvSpPr>
          <p:spPr bwMode="auto">
            <a:xfrm>
              <a:off x="5116" y="761"/>
              <a:ext cx="33" cy="51"/>
            </a:xfrm>
            <a:custGeom>
              <a:avLst/>
              <a:gdLst>
                <a:gd name="T0" fmla="*/ 33 w 163"/>
                <a:gd name="T1" fmla="*/ 51 h 257"/>
                <a:gd name="T2" fmla="*/ 32 w 163"/>
                <a:gd name="T3" fmla="*/ 38 h 257"/>
                <a:gd name="T4" fmla="*/ 14 w 163"/>
                <a:gd name="T5" fmla="*/ 26 h 257"/>
                <a:gd name="T6" fmla="*/ 29 w 163"/>
                <a:gd name="T7" fmla="*/ 11 h 257"/>
                <a:gd name="T8" fmla="*/ 28 w 163"/>
                <a:gd name="T9" fmla="*/ 0 h 257"/>
                <a:gd name="T10" fmla="*/ 0 w 163"/>
                <a:gd name="T11" fmla="*/ 30 h 257"/>
                <a:gd name="T12" fmla="*/ 33 w 163"/>
                <a:gd name="T13" fmla="*/ 51 h 25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63" h="257">
                  <a:moveTo>
                    <a:pt x="163" y="257"/>
                  </a:moveTo>
                  <a:lnTo>
                    <a:pt x="156" y="189"/>
                  </a:lnTo>
                  <a:lnTo>
                    <a:pt x="68" y="133"/>
                  </a:lnTo>
                  <a:lnTo>
                    <a:pt x="142" y="54"/>
                  </a:lnTo>
                  <a:lnTo>
                    <a:pt x="137" y="0"/>
                  </a:lnTo>
                  <a:lnTo>
                    <a:pt x="0" y="151"/>
                  </a:lnTo>
                  <a:lnTo>
                    <a:pt x="163" y="25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1" name="Freeform 83"/>
            <p:cNvSpPr>
              <a:spLocks/>
            </p:cNvSpPr>
            <p:nvPr/>
          </p:nvSpPr>
          <p:spPr bwMode="auto">
            <a:xfrm>
              <a:off x="5130" y="772"/>
              <a:ext cx="18" cy="27"/>
            </a:xfrm>
            <a:custGeom>
              <a:avLst/>
              <a:gdLst>
                <a:gd name="T0" fmla="*/ 0 w 88"/>
                <a:gd name="T1" fmla="*/ 16 h 135"/>
                <a:gd name="T2" fmla="*/ 18 w 88"/>
                <a:gd name="T3" fmla="*/ 27 h 135"/>
                <a:gd name="T4" fmla="*/ 15 w 88"/>
                <a:gd name="T5" fmla="*/ 0 h 135"/>
                <a:gd name="T6" fmla="*/ 0 w 88"/>
                <a:gd name="T7" fmla="*/ 16 h 13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8" h="135">
                  <a:moveTo>
                    <a:pt x="0" y="79"/>
                  </a:moveTo>
                  <a:lnTo>
                    <a:pt x="88" y="135"/>
                  </a:lnTo>
                  <a:lnTo>
                    <a:pt x="74" y="0"/>
                  </a:lnTo>
                  <a:lnTo>
                    <a:pt x="0" y="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2" name="Freeform 84"/>
            <p:cNvSpPr>
              <a:spLocks/>
            </p:cNvSpPr>
            <p:nvPr/>
          </p:nvSpPr>
          <p:spPr bwMode="auto">
            <a:xfrm>
              <a:off x="4420" y="1169"/>
              <a:ext cx="43" cy="110"/>
            </a:xfrm>
            <a:custGeom>
              <a:avLst/>
              <a:gdLst>
                <a:gd name="T0" fmla="*/ 42 w 217"/>
                <a:gd name="T1" fmla="*/ 1 h 549"/>
                <a:gd name="T2" fmla="*/ 42 w 217"/>
                <a:gd name="T3" fmla="*/ 1 h 549"/>
                <a:gd name="T4" fmla="*/ 43 w 217"/>
                <a:gd name="T5" fmla="*/ 0 h 549"/>
                <a:gd name="T6" fmla="*/ 30 w 217"/>
                <a:gd name="T7" fmla="*/ 6 h 549"/>
                <a:gd name="T8" fmla="*/ 0 w 217"/>
                <a:gd name="T9" fmla="*/ 110 h 549"/>
                <a:gd name="T10" fmla="*/ 12 w 217"/>
                <a:gd name="T11" fmla="*/ 104 h 549"/>
                <a:gd name="T12" fmla="*/ 42 w 217"/>
                <a:gd name="T13" fmla="*/ 1 h 54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7" h="549">
                  <a:moveTo>
                    <a:pt x="212" y="5"/>
                  </a:moveTo>
                  <a:lnTo>
                    <a:pt x="214" y="5"/>
                  </a:lnTo>
                  <a:lnTo>
                    <a:pt x="217" y="0"/>
                  </a:lnTo>
                  <a:lnTo>
                    <a:pt x="151" y="29"/>
                  </a:lnTo>
                  <a:lnTo>
                    <a:pt x="0" y="549"/>
                  </a:lnTo>
                  <a:lnTo>
                    <a:pt x="61" y="518"/>
                  </a:lnTo>
                  <a:lnTo>
                    <a:pt x="212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3" name="Freeform 85"/>
            <p:cNvSpPr>
              <a:spLocks/>
            </p:cNvSpPr>
            <p:nvPr/>
          </p:nvSpPr>
          <p:spPr bwMode="auto">
            <a:xfrm>
              <a:off x="4433" y="1161"/>
              <a:ext cx="50" cy="112"/>
            </a:xfrm>
            <a:custGeom>
              <a:avLst/>
              <a:gdLst>
                <a:gd name="T0" fmla="*/ 19 w 252"/>
                <a:gd name="T1" fmla="*/ 102 h 558"/>
                <a:gd name="T2" fmla="*/ 50 w 252"/>
                <a:gd name="T3" fmla="*/ 0 h 558"/>
                <a:gd name="T4" fmla="*/ 30 w 252"/>
                <a:gd name="T5" fmla="*/ 9 h 558"/>
                <a:gd name="T6" fmla="*/ 0 w 252"/>
                <a:gd name="T7" fmla="*/ 112 h 558"/>
                <a:gd name="T8" fmla="*/ 19 w 252"/>
                <a:gd name="T9" fmla="*/ 102 h 5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2" h="558">
                  <a:moveTo>
                    <a:pt x="96" y="508"/>
                  </a:moveTo>
                  <a:lnTo>
                    <a:pt x="252" y="0"/>
                  </a:lnTo>
                  <a:lnTo>
                    <a:pt x="151" y="45"/>
                  </a:lnTo>
                  <a:lnTo>
                    <a:pt x="0" y="558"/>
                  </a:lnTo>
                  <a:lnTo>
                    <a:pt x="96" y="50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4" name="Freeform 86"/>
            <p:cNvSpPr>
              <a:spLocks/>
            </p:cNvSpPr>
            <p:nvPr/>
          </p:nvSpPr>
          <p:spPr bwMode="auto">
            <a:xfrm>
              <a:off x="4432" y="1170"/>
              <a:ext cx="31" cy="103"/>
            </a:xfrm>
            <a:custGeom>
              <a:avLst/>
              <a:gdLst>
                <a:gd name="T0" fmla="*/ 0 w 153"/>
                <a:gd name="T1" fmla="*/ 103 h 513"/>
                <a:gd name="T2" fmla="*/ 0 w 153"/>
                <a:gd name="T3" fmla="*/ 103 h 513"/>
                <a:gd name="T4" fmla="*/ 31 w 153"/>
                <a:gd name="T5" fmla="*/ 0 h 513"/>
                <a:gd name="T6" fmla="*/ 31 w 153"/>
                <a:gd name="T7" fmla="*/ 0 h 513"/>
                <a:gd name="T8" fmla="*/ 0 w 153"/>
                <a:gd name="T9" fmla="*/ 10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3" h="513">
                  <a:moveTo>
                    <a:pt x="0" y="513"/>
                  </a:moveTo>
                  <a:lnTo>
                    <a:pt x="2" y="513"/>
                  </a:lnTo>
                  <a:lnTo>
                    <a:pt x="153" y="0"/>
                  </a:lnTo>
                  <a:lnTo>
                    <a:pt x="151" y="0"/>
                  </a:lnTo>
                  <a:lnTo>
                    <a:pt x="0" y="51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5" name="Freeform 87"/>
            <p:cNvSpPr>
              <a:spLocks/>
            </p:cNvSpPr>
            <p:nvPr/>
          </p:nvSpPr>
          <p:spPr bwMode="auto">
            <a:xfrm>
              <a:off x="4455" y="1149"/>
              <a:ext cx="43" cy="112"/>
            </a:xfrm>
            <a:custGeom>
              <a:avLst/>
              <a:gdLst>
                <a:gd name="T0" fmla="*/ 30 w 214"/>
                <a:gd name="T1" fmla="*/ 6 h 558"/>
                <a:gd name="T2" fmla="*/ 28 w 214"/>
                <a:gd name="T3" fmla="*/ 12 h 558"/>
                <a:gd name="T4" fmla="*/ 31 w 214"/>
                <a:gd name="T5" fmla="*/ 10 h 558"/>
                <a:gd name="T6" fmla="*/ 0 w 214"/>
                <a:gd name="T7" fmla="*/ 112 h 558"/>
                <a:gd name="T8" fmla="*/ 10 w 214"/>
                <a:gd name="T9" fmla="*/ 107 h 558"/>
                <a:gd name="T10" fmla="*/ 43 w 214"/>
                <a:gd name="T11" fmla="*/ 0 h 558"/>
                <a:gd name="T12" fmla="*/ 30 w 214"/>
                <a:gd name="T13" fmla="*/ 6 h 55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14" h="558">
                  <a:moveTo>
                    <a:pt x="147" y="32"/>
                  </a:moveTo>
                  <a:lnTo>
                    <a:pt x="140" y="58"/>
                  </a:lnTo>
                  <a:lnTo>
                    <a:pt x="156" y="50"/>
                  </a:lnTo>
                  <a:lnTo>
                    <a:pt x="0" y="558"/>
                  </a:lnTo>
                  <a:lnTo>
                    <a:pt x="50" y="534"/>
                  </a:lnTo>
                  <a:lnTo>
                    <a:pt x="214" y="0"/>
                  </a:lnTo>
                  <a:lnTo>
                    <a:pt x="147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6" name="Freeform 88"/>
            <p:cNvSpPr>
              <a:spLocks/>
            </p:cNvSpPr>
            <p:nvPr/>
          </p:nvSpPr>
          <p:spPr bwMode="auto">
            <a:xfrm>
              <a:off x="4452" y="1159"/>
              <a:ext cx="34" cy="104"/>
            </a:xfrm>
            <a:custGeom>
              <a:avLst/>
              <a:gdLst>
                <a:gd name="T0" fmla="*/ 3 w 172"/>
                <a:gd name="T1" fmla="*/ 102 h 516"/>
                <a:gd name="T2" fmla="*/ 34 w 172"/>
                <a:gd name="T3" fmla="*/ 0 h 516"/>
                <a:gd name="T4" fmla="*/ 31 w 172"/>
                <a:gd name="T5" fmla="*/ 2 h 516"/>
                <a:gd name="T6" fmla="*/ 0 w 172"/>
                <a:gd name="T7" fmla="*/ 104 h 516"/>
                <a:gd name="T8" fmla="*/ 3 w 172"/>
                <a:gd name="T9" fmla="*/ 102 h 51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2" h="516">
                  <a:moveTo>
                    <a:pt x="16" y="508"/>
                  </a:moveTo>
                  <a:lnTo>
                    <a:pt x="172" y="0"/>
                  </a:lnTo>
                  <a:lnTo>
                    <a:pt x="156" y="8"/>
                  </a:lnTo>
                  <a:lnTo>
                    <a:pt x="0" y="516"/>
                  </a:lnTo>
                  <a:lnTo>
                    <a:pt x="16" y="50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7" name="Freeform 89"/>
            <p:cNvSpPr>
              <a:spLocks/>
            </p:cNvSpPr>
            <p:nvPr/>
          </p:nvSpPr>
          <p:spPr bwMode="auto">
            <a:xfrm>
              <a:off x="4581" y="1100"/>
              <a:ext cx="49" cy="101"/>
            </a:xfrm>
            <a:custGeom>
              <a:avLst/>
              <a:gdLst>
                <a:gd name="T0" fmla="*/ 46 w 243"/>
                <a:gd name="T1" fmla="*/ 2 h 507"/>
                <a:gd name="T2" fmla="*/ 48 w 243"/>
                <a:gd name="T3" fmla="*/ 2 h 507"/>
                <a:gd name="T4" fmla="*/ 49 w 243"/>
                <a:gd name="T5" fmla="*/ 0 h 507"/>
                <a:gd name="T6" fmla="*/ 35 w 243"/>
                <a:gd name="T7" fmla="*/ 6 h 507"/>
                <a:gd name="T8" fmla="*/ 0 w 243"/>
                <a:gd name="T9" fmla="*/ 101 h 507"/>
                <a:gd name="T10" fmla="*/ 12 w 243"/>
                <a:gd name="T11" fmla="*/ 96 h 507"/>
                <a:gd name="T12" fmla="*/ 46 w 243"/>
                <a:gd name="T13" fmla="*/ 2 h 5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43" h="507">
                  <a:moveTo>
                    <a:pt x="230" y="11"/>
                  </a:moveTo>
                  <a:lnTo>
                    <a:pt x="240" y="8"/>
                  </a:lnTo>
                  <a:lnTo>
                    <a:pt x="243" y="0"/>
                  </a:lnTo>
                  <a:lnTo>
                    <a:pt x="175" y="29"/>
                  </a:lnTo>
                  <a:lnTo>
                    <a:pt x="0" y="507"/>
                  </a:lnTo>
                  <a:lnTo>
                    <a:pt x="58" y="483"/>
                  </a:lnTo>
                  <a:lnTo>
                    <a:pt x="23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8" name="Freeform 90"/>
            <p:cNvSpPr>
              <a:spLocks/>
            </p:cNvSpPr>
            <p:nvPr/>
          </p:nvSpPr>
          <p:spPr bwMode="auto">
            <a:xfrm>
              <a:off x="4617" y="1080"/>
              <a:ext cx="50" cy="106"/>
            </a:xfrm>
            <a:custGeom>
              <a:avLst/>
              <a:gdLst>
                <a:gd name="T0" fmla="*/ 36 w 250"/>
                <a:gd name="T1" fmla="*/ 5 h 530"/>
                <a:gd name="T2" fmla="*/ 33 w 250"/>
                <a:gd name="T3" fmla="*/ 13 h 530"/>
                <a:gd name="T4" fmla="*/ 35 w 250"/>
                <a:gd name="T5" fmla="*/ 13 h 530"/>
                <a:gd name="T6" fmla="*/ 0 w 250"/>
                <a:gd name="T7" fmla="*/ 106 h 530"/>
                <a:gd name="T8" fmla="*/ 12 w 250"/>
                <a:gd name="T9" fmla="*/ 101 h 530"/>
                <a:gd name="T10" fmla="*/ 50 w 250"/>
                <a:gd name="T11" fmla="*/ 0 h 530"/>
                <a:gd name="T12" fmla="*/ 36 w 250"/>
                <a:gd name="T13" fmla="*/ 5 h 53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0" h="530">
                  <a:moveTo>
                    <a:pt x="179" y="26"/>
                  </a:moveTo>
                  <a:lnTo>
                    <a:pt x="166" y="65"/>
                  </a:lnTo>
                  <a:lnTo>
                    <a:pt x="173" y="63"/>
                  </a:lnTo>
                  <a:lnTo>
                    <a:pt x="0" y="530"/>
                  </a:lnTo>
                  <a:lnTo>
                    <a:pt x="58" y="507"/>
                  </a:lnTo>
                  <a:lnTo>
                    <a:pt x="250" y="0"/>
                  </a:lnTo>
                  <a:lnTo>
                    <a:pt x="179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79" name="Freeform 91"/>
            <p:cNvSpPr>
              <a:spLocks/>
            </p:cNvSpPr>
            <p:nvPr/>
          </p:nvSpPr>
          <p:spPr bwMode="auto">
            <a:xfrm>
              <a:off x="4658" y="1069"/>
              <a:ext cx="52" cy="100"/>
            </a:xfrm>
            <a:custGeom>
              <a:avLst/>
              <a:gdLst>
                <a:gd name="T0" fmla="*/ 46 w 256"/>
                <a:gd name="T1" fmla="*/ 5 h 499"/>
                <a:gd name="T2" fmla="*/ 50 w 256"/>
                <a:gd name="T3" fmla="*/ 3 h 499"/>
                <a:gd name="T4" fmla="*/ 52 w 256"/>
                <a:gd name="T5" fmla="*/ 0 h 499"/>
                <a:gd name="T6" fmla="*/ 38 w 256"/>
                <a:gd name="T7" fmla="*/ 5 h 499"/>
                <a:gd name="T8" fmla="*/ 0 w 256"/>
                <a:gd name="T9" fmla="*/ 100 h 499"/>
                <a:gd name="T10" fmla="*/ 9 w 256"/>
                <a:gd name="T11" fmla="*/ 96 h 499"/>
                <a:gd name="T12" fmla="*/ 46 w 256"/>
                <a:gd name="T13" fmla="*/ 5 h 4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56" h="499">
                  <a:moveTo>
                    <a:pt x="226" y="26"/>
                  </a:moveTo>
                  <a:lnTo>
                    <a:pt x="248" y="17"/>
                  </a:lnTo>
                  <a:lnTo>
                    <a:pt x="256" y="0"/>
                  </a:lnTo>
                  <a:lnTo>
                    <a:pt x="185" y="26"/>
                  </a:lnTo>
                  <a:lnTo>
                    <a:pt x="0" y="499"/>
                  </a:lnTo>
                  <a:lnTo>
                    <a:pt x="44" y="480"/>
                  </a:lnTo>
                  <a:lnTo>
                    <a:pt x="226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0" name="Freeform 92"/>
            <p:cNvSpPr>
              <a:spLocks/>
            </p:cNvSpPr>
            <p:nvPr/>
          </p:nvSpPr>
          <p:spPr bwMode="auto">
            <a:xfrm>
              <a:off x="4693" y="1060"/>
              <a:ext cx="51" cy="95"/>
            </a:xfrm>
            <a:custGeom>
              <a:avLst/>
              <a:gdLst>
                <a:gd name="T0" fmla="*/ 37 w 254"/>
                <a:gd name="T1" fmla="*/ 5 h 473"/>
                <a:gd name="T2" fmla="*/ 0 w 254"/>
                <a:gd name="T3" fmla="*/ 95 h 473"/>
                <a:gd name="T4" fmla="*/ 14 w 254"/>
                <a:gd name="T5" fmla="*/ 90 h 473"/>
                <a:gd name="T6" fmla="*/ 51 w 254"/>
                <a:gd name="T7" fmla="*/ 0 h 473"/>
                <a:gd name="T8" fmla="*/ 37 w 254"/>
                <a:gd name="T9" fmla="*/ 5 h 4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4" h="473">
                  <a:moveTo>
                    <a:pt x="183" y="26"/>
                  </a:moveTo>
                  <a:lnTo>
                    <a:pt x="0" y="473"/>
                  </a:lnTo>
                  <a:lnTo>
                    <a:pt x="69" y="446"/>
                  </a:lnTo>
                  <a:lnTo>
                    <a:pt x="254" y="0"/>
                  </a:lnTo>
                  <a:lnTo>
                    <a:pt x="183" y="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1" name="Freeform 93"/>
            <p:cNvSpPr>
              <a:spLocks/>
            </p:cNvSpPr>
            <p:nvPr/>
          </p:nvSpPr>
          <p:spPr bwMode="auto">
            <a:xfrm>
              <a:off x="4595" y="1093"/>
              <a:ext cx="55" cy="102"/>
            </a:xfrm>
            <a:custGeom>
              <a:avLst/>
              <a:gdLst>
                <a:gd name="T0" fmla="*/ 20 w 277"/>
                <a:gd name="T1" fmla="*/ 93 h 513"/>
                <a:gd name="T2" fmla="*/ 55 w 277"/>
                <a:gd name="T3" fmla="*/ 0 h 513"/>
                <a:gd name="T4" fmla="*/ 34 w 277"/>
                <a:gd name="T5" fmla="*/ 9 h 513"/>
                <a:gd name="T6" fmla="*/ 0 w 277"/>
                <a:gd name="T7" fmla="*/ 102 h 513"/>
                <a:gd name="T8" fmla="*/ 20 w 277"/>
                <a:gd name="T9" fmla="*/ 93 h 5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77" h="513">
                  <a:moveTo>
                    <a:pt x="100" y="470"/>
                  </a:moveTo>
                  <a:lnTo>
                    <a:pt x="277" y="0"/>
                  </a:lnTo>
                  <a:lnTo>
                    <a:pt x="171" y="43"/>
                  </a:lnTo>
                  <a:lnTo>
                    <a:pt x="0" y="513"/>
                  </a:lnTo>
                  <a:lnTo>
                    <a:pt x="100" y="47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2" name="Freeform 94"/>
            <p:cNvSpPr>
              <a:spLocks/>
            </p:cNvSpPr>
            <p:nvPr/>
          </p:nvSpPr>
          <p:spPr bwMode="auto">
            <a:xfrm>
              <a:off x="4593" y="1101"/>
              <a:ext cx="36" cy="95"/>
            </a:xfrm>
            <a:custGeom>
              <a:avLst/>
              <a:gdLst>
                <a:gd name="T0" fmla="*/ 0 w 182"/>
                <a:gd name="T1" fmla="*/ 95 h 475"/>
                <a:gd name="T2" fmla="*/ 2 w 182"/>
                <a:gd name="T3" fmla="*/ 94 h 475"/>
                <a:gd name="T4" fmla="*/ 36 w 182"/>
                <a:gd name="T5" fmla="*/ 0 h 475"/>
                <a:gd name="T6" fmla="*/ 34 w 182"/>
                <a:gd name="T7" fmla="*/ 1 h 475"/>
                <a:gd name="T8" fmla="*/ 0 w 182"/>
                <a:gd name="T9" fmla="*/ 95 h 4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2" h="475">
                  <a:moveTo>
                    <a:pt x="0" y="475"/>
                  </a:moveTo>
                  <a:lnTo>
                    <a:pt x="11" y="470"/>
                  </a:lnTo>
                  <a:lnTo>
                    <a:pt x="182" y="0"/>
                  </a:lnTo>
                  <a:lnTo>
                    <a:pt x="172" y="3"/>
                  </a:lnTo>
                  <a:lnTo>
                    <a:pt x="0" y="4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3" name="Freeform 95"/>
            <p:cNvSpPr>
              <a:spLocks/>
            </p:cNvSpPr>
            <p:nvPr/>
          </p:nvSpPr>
          <p:spPr bwMode="auto">
            <a:xfrm>
              <a:off x="4615" y="1092"/>
              <a:ext cx="37" cy="95"/>
            </a:xfrm>
            <a:custGeom>
              <a:avLst/>
              <a:gdLst>
                <a:gd name="T0" fmla="*/ 2 w 184"/>
                <a:gd name="T1" fmla="*/ 94 h 472"/>
                <a:gd name="T2" fmla="*/ 37 w 184"/>
                <a:gd name="T3" fmla="*/ 0 h 472"/>
                <a:gd name="T4" fmla="*/ 36 w 184"/>
                <a:gd name="T5" fmla="*/ 0 h 472"/>
                <a:gd name="T6" fmla="*/ 0 w 184"/>
                <a:gd name="T7" fmla="*/ 95 h 472"/>
                <a:gd name="T8" fmla="*/ 2 w 184"/>
                <a:gd name="T9" fmla="*/ 94 h 47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4" h="472">
                  <a:moveTo>
                    <a:pt x="11" y="467"/>
                  </a:moveTo>
                  <a:lnTo>
                    <a:pt x="184" y="0"/>
                  </a:lnTo>
                  <a:lnTo>
                    <a:pt x="177" y="2"/>
                  </a:lnTo>
                  <a:lnTo>
                    <a:pt x="0" y="472"/>
                  </a:lnTo>
                  <a:lnTo>
                    <a:pt x="11" y="467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4" name="Freeform 96"/>
            <p:cNvSpPr>
              <a:spLocks/>
            </p:cNvSpPr>
            <p:nvPr/>
          </p:nvSpPr>
          <p:spPr bwMode="auto">
            <a:xfrm>
              <a:off x="4672" y="1065"/>
              <a:ext cx="57" cy="98"/>
            </a:xfrm>
            <a:custGeom>
              <a:avLst/>
              <a:gdLst>
                <a:gd name="T0" fmla="*/ 36 w 283"/>
                <a:gd name="T1" fmla="*/ 7 h 491"/>
                <a:gd name="T2" fmla="*/ 0 w 283"/>
                <a:gd name="T3" fmla="*/ 98 h 491"/>
                <a:gd name="T4" fmla="*/ 20 w 283"/>
                <a:gd name="T5" fmla="*/ 90 h 491"/>
                <a:gd name="T6" fmla="*/ 57 w 283"/>
                <a:gd name="T7" fmla="*/ 0 h 491"/>
                <a:gd name="T8" fmla="*/ 36 w 283"/>
                <a:gd name="T9" fmla="*/ 7 h 4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83" h="491">
                  <a:moveTo>
                    <a:pt x="180" y="36"/>
                  </a:moveTo>
                  <a:lnTo>
                    <a:pt x="0" y="491"/>
                  </a:lnTo>
                  <a:lnTo>
                    <a:pt x="100" y="451"/>
                  </a:lnTo>
                  <a:lnTo>
                    <a:pt x="283" y="0"/>
                  </a:lnTo>
                  <a:lnTo>
                    <a:pt x="180" y="36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5" name="Freeform 97"/>
            <p:cNvSpPr>
              <a:spLocks/>
            </p:cNvSpPr>
            <p:nvPr/>
          </p:nvSpPr>
          <p:spPr bwMode="auto">
            <a:xfrm>
              <a:off x="4667" y="1072"/>
              <a:ext cx="41" cy="93"/>
            </a:xfrm>
            <a:custGeom>
              <a:avLst/>
              <a:gdLst>
                <a:gd name="T0" fmla="*/ 0 w 204"/>
                <a:gd name="T1" fmla="*/ 93 h 463"/>
                <a:gd name="T2" fmla="*/ 5 w 204"/>
                <a:gd name="T3" fmla="*/ 91 h 463"/>
                <a:gd name="T4" fmla="*/ 41 w 204"/>
                <a:gd name="T5" fmla="*/ 0 h 463"/>
                <a:gd name="T6" fmla="*/ 37 w 204"/>
                <a:gd name="T7" fmla="*/ 2 h 463"/>
                <a:gd name="T8" fmla="*/ 0 w 204"/>
                <a:gd name="T9" fmla="*/ 93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4" h="463">
                  <a:moveTo>
                    <a:pt x="0" y="463"/>
                  </a:moveTo>
                  <a:lnTo>
                    <a:pt x="24" y="455"/>
                  </a:lnTo>
                  <a:lnTo>
                    <a:pt x="204" y="0"/>
                  </a:lnTo>
                  <a:lnTo>
                    <a:pt x="182" y="9"/>
                  </a:lnTo>
                  <a:lnTo>
                    <a:pt x="0" y="463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6" name="Freeform 98"/>
            <p:cNvSpPr>
              <a:spLocks/>
            </p:cNvSpPr>
            <p:nvPr/>
          </p:nvSpPr>
          <p:spPr bwMode="auto">
            <a:xfrm>
              <a:off x="5048" y="960"/>
              <a:ext cx="84" cy="60"/>
            </a:xfrm>
            <a:custGeom>
              <a:avLst/>
              <a:gdLst>
                <a:gd name="T0" fmla="*/ 0 w 422"/>
                <a:gd name="T1" fmla="*/ 4 h 301"/>
                <a:gd name="T2" fmla="*/ 1 w 422"/>
                <a:gd name="T3" fmla="*/ 4 h 301"/>
                <a:gd name="T4" fmla="*/ 1 w 422"/>
                <a:gd name="T5" fmla="*/ 4 h 301"/>
                <a:gd name="T6" fmla="*/ 69 w 422"/>
                <a:gd name="T7" fmla="*/ 60 h 301"/>
                <a:gd name="T8" fmla="*/ 84 w 422"/>
                <a:gd name="T9" fmla="*/ 56 h 301"/>
                <a:gd name="T10" fmla="*/ 15 w 422"/>
                <a:gd name="T11" fmla="*/ 0 h 301"/>
                <a:gd name="T12" fmla="*/ 0 w 422"/>
                <a:gd name="T13" fmla="*/ 4 h 3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2" h="301">
                  <a:moveTo>
                    <a:pt x="0" y="18"/>
                  </a:moveTo>
                  <a:lnTo>
                    <a:pt x="5" y="22"/>
                  </a:lnTo>
                  <a:lnTo>
                    <a:pt x="7" y="22"/>
                  </a:lnTo>
                  <a:lnTo>
                    <a:pt x="348" y="301"/>
                  </a:lnTo>
                  <a:lnTo>
                    <a:pt x="422" y="283"/>
                  </a:lnTo>
                  <a:lnTo>
                    <a:pt x="75" y="0"/>
                  </a:lnTo>
                  <a:lnTo>
                    <a:pt x="0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7" name="Freeform 99"/>
            <p:cNvSpPr>
              <a:spLocks/>
            </p:cNvSpPr>
            <p:nvPr/>
          </p:nvSpPr>
          <p:spPr bwMode="auto">
            <a:xfrm>
              <a:off x="5026" y="964"/>
              <a:ext cx="91" cy="62"/>
            </a:xfrm>
            <a:custGeom>
              <a:avLst/>
              <a:gdLst>
                <a:gd name="T0" fmla="*/ 91 w 455"/>
                <a:gd name="T1" fmla="*/ 56 h 308"/>
                <a:gd name="T2" fmla="*/ 23 w 455"/>
                <a:gd name="T3" fmla="*/ 0 h 308"/>
                <a:gd name="T4" fmla="*/ 0 w 455"/>
                <a:gd name="T5" fmla="*/ 6 h 308"/>
                <a:gd name="T6" fmla="*/ 68 w 455"/>
                <a:gd name="T7" fmla="*/ 62 h 308"/>
                <a:gd name="T8" fmla="*/ 91 w 455"/>
                <a:gd name="T9" fmla="*/ 56 h 30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5" h="308">
                  <a:moveTo>
                    <a:pt x="455" y="279"/>
                  </a:moveTo>
                  <a:lnTo>
                    <a:pt x="115" y="0"/>
                  </a:lnTo>
                  <a:lnTo>
                    <a:pt x="0" y="29"/>
                  </a:lnTo>
                  <a:lnTo>
                    <a:pt x="341" y="308"/>
                  </a:lnTo>
                  <a:lnTo>
                    <a:pt x="455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8" name="Freeform 100"/>
            <p:cNvSpPr>
              <a:spLocks/>
            </p:cNvSpPr>
            <p:nvPr/>
          </p:nvSpPr>
          <p:spPr bwMode="auto">
            <a:xfrm>
              <a:off x="5049" y="964"/>
              <a:ext cx="68" cy="56"/>
            </a:xfrm>
            <a:custGeom>
              <a:avLst/>
              <a:gdLst>
                <a:gd name="T0" fmla="*/ 68 w 343"/>
                <a:gd name="T1" fmla="*/ 56 h 279"/>
                <a:gd name="T2" fmla="*/ 0 w 343"/>
                <a:gd name="T3" fmla="*/ 0 h 279"/>
                <a:gd name="T4" fmla="*/ 0 w 343"/>
                <a:gd name="T5" fmla="*/ 0 h 279"/>
                <a:gd name="T6" fmla="*/ 67 w 343"/>
                <a:gd name="T7" fmla="*/ 56 h 279"/>
                <a:gd name="T8" fmla="*/ 68 w 343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3" h="279">
                  <a:moveTo>
                    <a:pt x="343" y="279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340" y="279"/>
                  </a:lnTo>
                  <a:lnTo>
                    <a:pt x="343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89" name="Freeform 101"/>
            <p:cNvSpPr>
              <a:spLocks/>
            </p:cNvSpPr>
            <p:nvPr/>
          </p:nvSpPr>
          <p:spPr bwMode="auto">
            <a:xfrm>
              <a:off x="5008" y="967"/>
              <a:ext cx="82" cy="63"/>
            </a:xfrm>
            <a:custGeom>
              <a:avLst/>
              <a:gdLst>
                <a:gd name="T0" fmla="*/ 15 w 414"/>
                <a:gd name="T1" fmla="*/ 4 h 315"/>
                <a:gd name="T2" fmla="*/ 18 w 414"/>
                <a:gd name="T3" fmla="*/ 3 h 315"/>
                <a:gd name="T4" fmla="*/ 15 w 414"/>
                <a:gd name="T5" fmla="*/ 0 h 315"/>
                <a:gd name="T6" fmla="*/ 0 w 414"/>
                <a:gd name="T7" fmla="*/ 4 h 315"/>
                <a:gd name="T8" fmla="*/ 71 w 414"/>
                <a:gd name="T9" fmla="*/ 63 h 315"/>
                <a:gd name="T10" fmla="*/ 82 w 414"/>
                <a:gd name="T11" fmla="*/ 60 h 315"/>
                <a:gd name="T12" fmla="*/ 15 w 414"/>
                <a:gd name="T13" fmla="*/ 4 h 31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4" h="315">
                  <a:moveTo>
                    <a:pt x="74" y="22"/>
                  </a:moveTo>
                  <a:lnTo>
                    <a:pt x="91" y="17"/>
                  </a:lnTo>
                  <a:lnTo>
                    <a:pt x="74" y="0"/>
                  </a:lnTo>
                  <a:lnTo>
                    <a:pt x="0" y="22"/>
                  </a:lnTo>
                  <a:lnTo>
                    <a:pt x="359" y="315"/>
                  </a:lnTo>
                  <a:lnTo>
                    <a:pt x="414" y="302"/>
                  </a:lnTo>
                  <a:lnTo>
                    <a:pt x="74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0" name="Freeform 102"/>
            <p:cNvSpPr>
              <a:spLocks/>
            </p:cNvSpPr>
            <p:nvPr/>
          </p:nvSpPr>
          <p:spPr bwMode="auto">
            <a:xfrm>
              <a:off x="5022" y="970"/>
              <a:ext cx="72" cy="57"/>
            </a:xfrm>
            <a:custGeom>
              <a:avLst/>
              <a:gdLst>
                <a:gd name="T0" fmla="*/ 68 w 358"/>
                <a:gd name="T1" fmla="*/ 57 h 285"/>
                <a:gd name="T2" fmla="*/ 72 w 358"/>
                <a:gd name="T3" fmla="*/ 56 h 285"/>
                <a:gd name="T4" fmla="*/ 3 w 358"/>
                <a:gd name="T5" fmla="*/ 0 h 285"/>
                <a:gd name="T6" fmla="*/ 0 w 358"/>
                <a:gd name="T7" fmla="*/ 1 h 285"/>
                <a:gd name="T8" fmla="*/ 68 w 358"/>
                <a:gd name="T9" fmla="*/ 57 h 28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8" h="285">
                  <a:moveTo>
                    <a:pt x="340" y="285"/>
                  </a:moveTo>
                  <a:lnTo>
                    <a:pt x="358" y="279"/>
                  </a:lnTo>
                  <a:lnTo>
                    <a:pt x="17" y="0"/>
                  </a:lnTo>
                  <a:lnTo>
                    <a:pt x="0" y="5"/>
                  </a:lnTo>
                  <a:lnTo>
                    <a:pt x="340" y="28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1" name="Freeform 103"/>
            <p:cNvSpPr>
              <a:spLocks/>
            </p:cNvSpPr>
            <p:nvPr/>
          </p:nvSpPr>
          <p:spPr bwMode="auto">
            <a:xfrm>
              <a:off x="4865" y="1010"/>
              <a:ext cx="83" cy="60"/>
            </a:xfrm>
            <a:custGeom>
              <a:avLst/>
              <a:gdLst>
                <a:gd name="T0" fmla="*/ 0 w 415"/>
                <a:gd name="T1" fmla="*/ 4 h 299"/>
                <a:gd name="T2" fmla="*/ 1 w 415"/>
                <a:gd name="T3" fmla="*/ 5 h 299"/>
                <a:gd name="T4" fmla="*/ 3 w 415"/>
                <a:gd name="T5" fmla="*/ 4 h 299"/>
                <a:gd name="T6" fmla="*/ 70 w 415"/>
                <a:gd name="T7" fmla="*/ 60 h 299"/>
                <a:gd name="T8" fmla="*/ 83 w 415"/>
                <a:gd name="T9" fmla="*/ 56 h 299"/>
                <a:gd name="T10" fmla="*/ 14 w 415"/>
                <a:gd name="T11" fmla="*/ 0 h 299"/>
                <a:gd name="T12" fmla="*/ 0 w 415"/>
                <a:gd name="T13" fmla="*/ 4 h 299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5" h="299">
                  <a:moveTo>
                    <a:pt x="0" y="21"/>
                  </a:moveTo>
                  <a:lnTo>
                    <a:pt x="3" y="24"/>
                  </a:lnTo>
                  <a:lnTo>
                    <a:pt x="14" y="21"/>
                  </a:lnTo>
                  <a:lnTo>
                    <a:pt x="352" y="299"/>
                  </a:lnTo>
                  <a:lnTo>
                    <a:pt x="415" y="280"/>
                  </a:lnTo>
                  <a:lnTo>
                    <a:pt x="71" y="0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2" name="Freeform 104"/>
            <p:cNvSpPr>
              <a:spLocks/>
            </p:cNvSpPr>
            <p:nvPr/>
          </p:nvSpPr>
          <p:spPr bwMode="auto">
            <a:xfrm>
              <a:off x="4824" y="1017"/>
              <a:ext cx="85" cy="65"/>
            </a:xfrm>
            <a:custGeom>
              <a:avLst/>
              <a:gdLst>
                <a:gd name="T0" fmla="*/ 18 w 427"/>
                <a:gd name="T1" fmla="*/ 5 h 325"/>
                <a:gd name="T2" fmla="*/ 19 w 427"/>
                <a:gd name="T3" fmla="*/ 5 h 325"/>
                <a:gd name="T4" fmla="*/ 14 w 427"/>
                <a:gd name="T5" fmla="*/ 0 h 325"/>
                <a:gd name="T6" fmla="*/ 0 w 427"/>
                <a:gd name="T7" fmla="*/ 5 h 325"/>
                <a:gd name="T8" fmla="*/ 72 w 427"/>
                <a:gd name="T9" fmla="*/ 65 h 325"/>
                <a:gd name="T10" fmla="*/ 85 w 427"/>
                <a:gd name="T11" fmla="*/ 61 h 325"/>
                <a:gd name="T12" fmla="*/ 18 w 427"/>
                <a:gd name="T13" fmla="*/ 5 h 32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27" h="325">
                  <a:moveTo>
                    <a:pt x="89" y="27"/>
                  </a:moveTo>
                  <a:lnTo>
                    <a:pt x="97" y="24"/>
                  </a:lnTo>
                  <a:lnTo>
                    <a:pt x="70" y="0"/>
                  </a:lnTo>
                  <a:lnTo>
                    <a:pt x="0" y="24"/>
                  </a:lnTo>
                  <a:lnTo>
                    <a:pt x="364" y="325"/>
                  </a:lnTo>
                  <a:lnTo>
                    <a:pt x="427" y="303"/>
                  </a:lnTo>
                  <a:lnTo>
                    <a:pt x="89" y="2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3" name="Freeform 105"/>
            <p:cNvSpPr>
              <a:spLocks/>
            </p:cNvSpPr>
            <p:nvPr/>
          </p:nvSpPr>
          <p:spPr bwMode="auto">
            <a:xfrm>
              <a:off x="4782" y="1035"/>
              <a:ext cx="83" cy="61"/>
            </a:xfrm>
            <a:custGeom>
              <a:avLst/>
              <a:gdLst>
                <a:gd name="T0" fmla="*/ 0 w 418"/>
                <a:gd name="T1" fmla="*/ 5 h 304"/>
                <a:gd name="T2" fmla="*/ 3 w 418"/>
                <a:gd name="T3" fmla="*/ 7 h 304"/>
                <a:gd name="T4" fmla="*/ 7 w 418"/>
                <a:gd name="T5" fmla="*/ 6 h 304"/>
                <a:gd name="T6" fmla="*/ 73 w 418"/>
                <a:gd name="T7" fmla="*/ 61 h 304"/>
                <a:gd name="T8" fmla="*/ 83 w 418"/>
                <a:gd name="T9" fmla="*/ 58 h 304"/>
                <a:gd name="T10" fmla="*/ 14 w 418"/>
                <a:gd name="T11" fmla="*/ 0 h 304"/>
                <a:gd name="T12" fmla="*/ 0 w 418"/>
                <a:gd name="T13" fmla="*/ 5 h 3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18" h="304">
                  <a:moveTo>
                    <a:pt x="0" y="24"/>
                  </a:moveTo>
                  <a:lnTo>
                    <a:pt x="14" y="34"/>
                  </a:lnTo>
                  <a:lnTo>
                    <a:pt x="35" y="29"/>
                  </a:lnTo>
                  <a:lnTo>
                    <a:pt x="368" y="304"/>
                  </a:lnTo>
                  <a:lnTo>
                    <a:pt x="418" y="288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4" name="Freeform 106"/>
            <p:cNvSpPr>
              <a:spLocks/>
            </p:cNvSpPr>
            <p:nvPr/>
          </p:nvSpPr>
          <p:spPr bwMode="auto">
            <a:xfrm>
              <a:off x="4749" y="1050"/>
              <a:ext cx="80" cy="59"/>
            </a:xfrm>
            <a:custGeom>
              <a:avLst/>
              <a:gdLst>
                <a:gd name="T0" fmla="*/ 0 w 402"/>
                <a:gd name="T1" fmla="*/ 5 h 298"/>
                <a:gd name="T2" fmla="*/ 66 w 402"/>
                <a:gd name="T3" fmla="*/ 59 h 298"/>
                <a:gd name="T4" fmla="*/ 80 w 402"/>
                <a:gd name="T5" fmla="*/ 54 h 298"/>
                <a:gd name="T6" fmla="*/ 14 w 402"/>
                <a:gd name="T7" fmla="*/ 0 h 298"/>
                <a:gd name="T8" fmla="*/ 0 w 402"/>
                <a:gd name="T9" fmla="*/ 5 h 29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2" h="298">
                  <a:moveTo>
                    <a:pt x="0" y="24"/>
                  </a:moveTo>
                  <a:lnTo>
                    <a:pt x="333" y="298"/>
                  </a:lnTo>
                  <a:lnTo>
                    <a:pt x="402" y="275"/>
                  </a:lnTo>
                  <a:lnTo>
                    <a:pt x="72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5" name="Freeform 107"/>
            <p:cNvSpPr>
              <a:spLocks/>
            </p:cNvSpPr>
            <p:nvPr/>
          </p:nvSpPr>
          <p:spPr bwMode="auto">
            <a:xfrm>
              <a:off x="4843" y="1015"/>
              <a:ext cx="90" cy="63"/>
            </a:xfrm>
            <a:custGeom>
              <a:avLst/>
              <a:gdLst>
                <a:gd name="T0" fmla="*/ 90 w 449"/>
                <a:gd name="T1" fmla="*/ 56 h 312"/>
                <a:gd name="T2" fmla="*/ 22 w 449"/>
                <a:gd name="T3" fmla="*/ 0 h 312"/>
                <a:gd name="T4" fmla="*/ 0 w 449"/>
                <a:gd name="T5" fmla="*/ 7 h 312"/>
                <a:gd name="T6" fmla="*/ 68 w 449"/>
                <a:gd name="T7" fmla="*/ 63 h 312"/>
                <a:gd name="T8" fmla="*/ 90 w 449"/>
                <a:gd name="T9" fmla="*/ 56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9" h="312">
                  <a:moveTo>
                    <a:pt x="449" y="278"/>
                  </a:moveTo>
                  <a:lnTo>
                    <a:pt x="111" y="0"/>
                  </a:lnTo>
                  <a:lnTo>
                    <a:pt x="0" y="35"/>
                  </a:lnTo>
                  <a:lnTo>
                    <a:pt x="338" y="312"/>
                  </a:lnTo>
                  <a:lnTo>
                    <a:pt x="4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6" name="Freeform 108"/>
            <p:cNvSpPr>
              <a:spLocks/>
            </p:cNvSpPr>
            <p:nvPr/>
          </p:nvSpPr>
          <p:spPr bwMode="auto">
            <a:xfrm>
              <a:off x="4865" y="1015"/>
              <a:ext cx="70" cy="56"/>
            </a:xfrm>
            <a:custGeom>
              <a:avLst/>
              <a:gdLst>
                <a:gd name="T0" fmla="*/ 70 w 349"/>
                <a:gd name="T1" fmla="*/ 55 h 281"/>
                <a:gd name="T2" fmla="*/ 2 w 349"/>
                <a:gd name="T3" fmla="*/ 0 h 281"/>
                <a:gd name="T4" fmla="*/ 0 w 349"/>
                <a:gd name="T5" fmla="*/ 1 h 281"/>
                <a:gd name="T6" fmla="*/ 68 w 349"/>
                <a:gd name="T7" fmla="*/ 56 h 281"/>
                <a:gd name="T8" fmla="*/ 70 w 349"/>
                <a:gd name="T9" fmla="*/ 55 h 28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9" h="281">
                  <a:moveTo>
                    <a:pt x="349" y="278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338" y="281"/>
                  </a:lnTo>
                  <a:lnTo>
                    <a:pt x="349" y="278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7" name="Freeform 109"/>
            <p:cNvSpPr>
              <a:spLocks/>
            </p:cNvSpPr>
            <p:nvPr/>
          </p:nvSpPr>
          <p:spPr bwMode="auto">
            <a:xfrm>
              <a:off x="4842" y="1022"/>
              <a:ext cx="69" cy="56"/>
            </a:xfrm>
            <a:custGeom>
              <a:avLst/>
              <a:gdLst>
                <a:gd name="T0" fmla="*/ 67 w 346"/>
                <a:gd name="T1" fmla="*/ 56 h 279"/>
                <a:gd name="T2" fmla="*/ 69 w 346"/>
                <a:gd name="T3" fmla="*/ 56 h 279"/>
                <a:gd name="T4" fmla="*/ 2 w 346"/>
                <a:gd name="T5" fmla="*/ 0 h 279"/>
                <a:gd name="T6" fmla="*/ 0 w 346"/>
                <a:gd name="T7" fmla="*/ 1 h 279"/>
                <a:gd name="T8" fmla="*/ 67 w 346"/>
                <a:gd name="T9" fmla="*/ 56 h 2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46" h="279">
                  <a:moveTo>
                    <a:pt x="338" y="279"/>
                  </a:moveTo>
                  <a:lnTo>
                    <a:pt x="346" y="277"/>
                  </a:lnTo>
                  <a:lnTo>
                    <a:pt x="8" y="0"/>
                  </a:lnTo>
                  <a:lnTo>
                    <a:pt x="0" y="3"/>
                  </a:lnTo>
                  <a:lnTo>
                    <a:pt x="338" y="279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8" name="Freeform 110"/>
            <p:cNvSpPr>
              <a:spLocks/>
            </p:cNvSpPr>
            <p:nvPr/>
          </p:nvSpPr>
          <p:spPr bwMode="auto">
            <a:xfrm>
              <a:off x="4763" y="1042"/>
              <a:ext cx="88" cy="62"/>
            </a:xfrm>
            <a:custGeom>
              <a:avLst/>
              <a:gdLst>
                <a:gd name="T0" fmla="*/ 21 w 439"/>
                <a:gd name="T1" fmla="*/ 0 h 312"/>
                <a:gd name="T2" fmla="*/ 0 w 439"/>
                <a:gd name="T3" fmla="*/ 8 h 312"/>
                <a:gd name="T4" fmla="*/ 67 w 439"/>
                <a:gd name="T5" fmla="*/ 62 h 312"/>
                <a:gd name="T6" fmla="*/ 88 w 439"/>
                <a:gd name="T7" fmla="*/ 55 h 312"/>
                <a:gd name="T8" fmla="*/ 21 w 439"/>
                <a:gd name="T9" fmla="*/ 0 h 3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9" h="312">
                  <a:moveTo>
                    <a:pt x="106" y="0"/>
                  </a:moveTo>
                  <a:lnTo>
                    <a:pt x="0" y="38"/>
                  </a:lnTo>
                  <a:lnTo>
                    <a:pt x="336" y="312"/>
                  </a:lnTo>
                  <a:lnTo>
                    <a:pt x="439" y="278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899" name="Freeform 111"/>
            <p:cNvSpPr>
              <a:spLocks/>
            </p:cNvSpPr>
            <p:nvPr/>
          </p:nvSpPr>
          <p:spPr bwMode="auto">
            <a:xfrm>
              <a:off x="4785" y="1041"/>
              <a:ext cx="70" cy="56"/>
            </a:xfrm>
            <a:custGeom>
              <a:avLst/>
              <a:gdLst>
                <a:gd name="T0" fmla="*/ 70 w 354"/>
                <a:gd name="T1" fmla="*/ 54 h 283"/>
                <a:gd name="T2" fmla="*/ 4 w 354"/>
                <a:gd name="T3" fmla="*/ 0 h 283"/>
                <a:gd name="T4" fmla="*/ 0 w 354"/>
                <a:gd name="T5" fmla="*/ 1 h 283"/>
                <a:gd name="T6" fmla="*/ 66 w 354"/>
                <a:gd name="T7" fmla="*/ 56 h 283"/>
                <a:gd name="T8" fmla="*/ 70 w 354"/>
                <a:gd name="T9" fmla="*/ 54 h 2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54" h="283">
                  <a:moveTo>
                    <a:pt x="354" y="275"/>
                  </a:moveTo>
                  <a:lnTo>
                    <a:pt x="21" y="0"/>
                  </a:lnTo>
                  <a:lnTo>
                    <a:pt x="0" y="5"/>
                  </a:lnTo>
                  <a:lnTo>
                    <a:pt x="333" y="283"/>
                  </a:lnTo>
                  <a:lnTo>
                    <a:pt x="354" y="275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0" name="Freeform 112"/>
            <p:cNvSpPr>
              <a:spLocks/>
            </p:cNvSpPr>
            <p:nvPr/>
          </p:nvSpPr>
          <p:spPr bwMode="auto">
            <a:xfrm>
              <a:off x="4735" y="1099"/>
              <a:ext cx="53" cy="39"/>
            </a:xfrm>
            <a:custGeom>
              <a:avLst/>
              <a:gdLst>
                <a:gd name="T0" fmla="*/ 0 w 265"/>
                <a:gd name="T1" fmla="*/ 39 h 195"/>
                <a:gd name="T2" fmla="*/ 14 w 265"/>
                <a:gd name="T3" fmla="*/ 34 h 195"/>
                <a:gd name="T4" fmla="*/ 25 w 265"/>
                <a:gd name="T5" fmla="*/ 13 h 195"/>
                <a:gd name="T6" fmla="*/ 42 w 265"/>
                <a:gd name="T7" fmla="*/ 24 h 195"/>
                <a:gd name="T8" fmla="*/ 53 w 265"/>
                <a:gd name="T9" fmla="*/ 19 h 195"/>
                <a:gd name="T10" fmla="*/ 21 w 265"/>
                <a:gd name="T11" fmla="*/ 0 h 195"/>
                <a:gd name="T12" fmla="*/ 0 w 265"/>
                <a:gd name="T13" fmla="*/ 39 h 19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265" h="195">
                  <a:moveTo>
                    <a:pt x="0" y="195"/>
                  </a:moveTo>
                  <a:lnTo>
                    <a:pt x="69" y="168"/>
                  </a:lnTo>
                  <a:lnTo>
                    <a:pt x="124" y="63"/>
                  </a:lnTo>
                  <a:lnTo>
                    <a:pt x="212" y="118"/>
                  </a:lnTo>
                  <a:lnTo>
                    <a:pt x="265" y="97"/>
                  </a:lnTo>
                  <a:lnTo>
                    <a:pt x="107" y="0"/>
                  </a:lnTo>
                  <a:lnTo>
                    <a:pt x="0" y="1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1" name="Freeform 113"/>
            <p:cNvSpPr>
              <a:spLocks/>
            </p:cNvSpPr>
            <p:nvPr/>
          </p:nvSpPr>
          <p:spPr bwMode="auto">
            <a:xfrm>
              <a:off x="4749" y="1112"/>
              <a:ext cx="28" cy="21"/>
            </a:xfrm>
            <a:custGeom>
              <a:avLst/>
              <a:gdLst>
                <a:gd name="T0" fmla="*/ 11 w 143"/>
                <a:gd name="T1" fmla="*/ 0 h 105"/>
                <a:gd name="T2" fmla="*/ 0 w 143"/>
                <a:gd name="T3" fmla="*/ 21 h 105"/>
                <a:gd name="T4" fmla="*/ 28 w 143"/>
                <a:gd name="T5" fmla="*/ 11 h 105"/>
                <a:gd name="T6" fmla="*/ 11 w 143"/>
                <a:gd name="T7" fmla="*/ 0 h 105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43" h="105">
                  <a:moveTo>
                    <a:pt x="55" y="0"/>
                  </a:moveTo>
                  <a:lnTo>
                    <a:pt x="0" y="105"/>
                  </a:lnTo>
                  <a:lnTo>
                    <a:pt x="143" y="55"/>
                  </a:lnTo>
                  <a:lnTo>
                    <a:pt x="55" y="0"/>
                  </a:lnTo>
                  <a:close/>
                </a:path>
              </a:pathLst>
            </a:custGeom>
            <a:solidFill>
              <a:srgbClr val="0000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2" name="Freeform 114"/>
            <p:cNvSpPr>
              <a:spLocks/>
            </p:cNvSpPr>
            <p:nvPr/>
          </p:nvSpPr>
          <p:spPr bwMode="auto">
            <a:xfrm>
              <a:off x="4330" y="634"/>
              <a:ext cx="773" cy="572"/>
            </a:xfrm>
            <a:custGeom>
              <a:avLst/>
              <a:gdLst>
                <a:gd name="T0" fmla="*/ 773 w 3861"/>
                <a:gd name="T1" fmla="*/ 334 h 2858"/>
                <a:gd name="T2" fmla="*/ 736 w 3861"/>
                <a:gd name="T3" fmla="*/ 0 h 2858"/>
                <a:gd name="T4" fmla="*/ 0 w 3861"/>
                <a:gd name="T5" fmla="*/ 172 h 2858"/>
                <a:gd name="T6" fmla="*/ 91 w 3861"/>
                <a:gd name="T7" fmla="*/ 572 h 2858"/>
                <a:gd name="T8" fmla="*/ 773 w 3861"/>
                <a:gd name="T9" fmla="*/ 334 h 28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861" h="2858">
                  <a:moveTo>
                    <a:pt x="3861" y="1669"/>
                  </a:moveTo>
                  <a:lnTo>
                    <a:pt x="3676" y="0"/>
                  </a:lnTo>
                  <a:lnTo>
                    <a:pt x="0" y="861"/>
                  </a:lnTo>
                  <a:lnTo>
                    <a:pt x="456" y="2858"/>
                  </a:lnTo>
                  <a:lnTo>
                    <a:pt x="3861" y="166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3" name="Freeform 115"/>
            <p:cNvSpPr>
              <a:spLocks/>
            </p:cNvSpPr>
            <p:nvPr/>
          </p:nvSpPr>
          <p:spPr bwMode="auto">
            <a:xfrm>
              <a:off x="4400" y="738"/>
              <a:ext cx="16" cy="23"/>
            </a:xfrm>
            <a:custGeom>
              <a:avLst/>
              <a:gdLst>
                <a:gd name="T0" fmla="*/ 2 w 80"/>
                <a:gd name="T1" fmla="*/ 10 h 113"/>
                <a:gd name="T2" fmla="*/ 4 w 80"/>
                <a:gd name="T3" fmla="*/ 10 h 113"/>
                <a:gd name="T4" fmla="*/ 5 w 80"/>
                <a:gd name="T5" fmla="*/ 5 h 113"/>
                <a:gd name="T6" fmla="*/ 10 w 80"/>
                <a:gd name="T7" fmla="*/ 12 h 113"/>
                <a:gd name="T8" fmla="*/ 4 w 80"/>
                <a:gd name="T9" fmla="*/ 14 h 113"/>
                <a:gd name="T10" fmla="*/ 4 w 80"/>
                <a:gd name="T11" fmla="*/ 11 h 113"/>
                <a:gd name="T12" fmla="*/ 2 w 80"/>
                <a:gd name="T13" fmla="*/ 11 h 113"/>
                <a:gd name="T14" fmla="*/ 0 w 80"/>
                <a:gd name="T15" fmla="*/ 23 h 113"/>
                <a:gd name="T16" fmla="*/ 2 w 80"/>
                <a:gd name="T17" fmla="*/ 22 h 113"/>
                <a:gd name="T18" fmla="*/ 3 w 80"/>
                <a:gd name="T19" fmla="*/ 16 h 113"/>
                <a:gd name="T20" fmla="*/ 11 w 80"/>
                <a:gd name="T21" fmla="*/ 14 h 113"/>
                <a:gd name="T22" fmla="*/ 14 w 80"/>
                <a:gd name="T23" fmla="*/ 19 h 113"/>
                <a:gd name="T24" fmla="*/ 16 w 80"/>
                <a:gd name="T25" fmla="*/ 18 h 113"/>
                <a:gd name="T26" fmla="*/ 4 w 80"/>
                <a:gd name="T27" fmla="*/ 0 h 113"/>
                <a:gd name="T28" fmla="*/ 2 w 80"/>
                <a:gd name="T29" fmla="*/ 10 h 11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0" h="113">
                  <a:moveTo>
                    <a:pt x="12" y="47"/>
                  </a:moveTo>
                  <a:lnTo>
                    <a:pt x="22" y="50"/>
                  </a:lnTo>
                  <a:lnTo>
                    <a:pt x="24" y="26"/>
                  </a:lnTo>
                  <a:lnTo>
                    <a:pt x="48" y="58"/>
                  </a:lnTo>
                  <a:lnTo>
                    <a:pt x="19" y="69"/>
                  </a:lnTo>
                  <a:lnTo>
                    <a:pt x="22" y="52"/>
                  </a:lnTo>
                  <a:lnTo>
                    <a:pt x="12" y="55"/>
                  </a:lnTo>
                  <a:lnTo>
                    <a:pt x="0" y="113"/>
                  </a:lnTo>
                  <a:lnTo>
                    <a:pt x="12" y="110"/>
                  </a:lnTo>
                  <a:lnTo>
                    <a:pt x="17" y="79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80" y="89"/>
                  </a:lnTo>
                  <a:lnTo>
                    <a:pt x="19" y="0"/>
                  </a:lnTo>
                  <a:lnTo>
                    <a:pt x="12" y="4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4" name="Freeform 116"/>
            <p:cNvSpPr>
              <a:spLocks/>
            </p:cNvSpPr>
            <p:nvPr/>
          </p:nvSpPr>
          <p:spPr bwMode="auto">
            <a:xfrm>
              <a:off x="4403" y="747"/>
              <a:ext cx="2" cy="2"/>
            </a:xfrm>
            <a:custGeom>
              <a:avLst/>
              <a:gdLst>
                <a:gd name="T0" fmla="*/ 2 w 10"/>
                <a:gd name="T1" fmla="*/ 1 h 8"/>
                <a:gd name="T2" fmla="*/ 0 w 10"/>
                <a:gd name="T3" fmla="*/ 0 h 8"/>
                <a:gd name="T4" fmla="*/ 0 w 10"/>
                <a:gd name="T5" fmla="*/ 2 h 8"/>
                <a:gd name="T6" fmla="*/ 2 w 10"/>
                <a:gd name="T7" fmla="*/ 1 h 8"/>
                <a:gd name="T8" fmla="*/ 2 w 10"/>
                <a:gd name="T9" fmla="*/ 1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10" y="5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5" name="Freeform 117"/>
            <p:cNvSpPr>
              <a:spLocks/>
            </p:cNvSpPr>
            <p:nvPr/>
          </p:nvSpPr>
          <p:spPr bwMode="auto">
            <a:xfrm>
              <a:off x="4414" y="735"/>
              <a:ext cx="6" cy="20"/>
            </a:xfrm>
            <a:custGeom>
              <a:avLst/>
              <a:gdLst>
                <a:gd name="T0" fmla="*/ 4 w 29"/>
                <a:gd name="T1" fmla="*/ 20 h 97"/>
                <a:gd name="T2" fmla="*/ 6 w 29"/>
                <a:gd name="T3" fmla="*/ 19 h 97"/>
                <a:gd name="T4" fmla="*/ 2 w 29"/>
                <a:gd name="T5" fmla="*/ 0 h 97"/>
                <a:gd name="T6" fmla="*/ 0 w 29"/>
                <a:gd name="T7" fmla="*/ 0 h 97"/>
                <a:gd name="T8" fmla="*/ 4 w 29"/>
                <a:gd name="T9" fmla="*/ 20 h 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7">
                  <a:moveTo>
                    <a:pt x="19" y="97"/>
                  </a:moveTo>
                  <a:lnTo>
                    <a:pt x="29" y="94"/>
                  </a:lnTo>
                  <a:lnTo>
                    <a:pt x="11" y="0"/>
                  </a:lnTo>
                  <a:lnTo>
                    <a:pt x="0" y="2"/>
                  </a:lnTo>
                  <a:lnTo>
                    <a:pt x="1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6" name="Freeform 118"/>
            <p:cNvSpPr>
              <a:spLocks/>
            </p:cNvSpPr>
            <p:nvPr/>
          </p:nvSpPr>
          <p:spPr bwMode="auto">
            <a:xfrm>
              <a:off x="4424" y="733"/>
              <a:ext cx="3" cy="2"/>
            </a:xfrm>
            <a:custGeom>
              <a:avLst/>
              <a:gdLst>
                <a:gd name="T0" fmla="*/ 2 w 15"/>
                <a:gd name="T1" fmla="*/ 2 h 11"/>
                <a:gd name="T2" fmla="*/ 3 w 15"/>
                <a:gd name="T3" fmla="*/ 0 h 11"/>
                <a:gd name="T4" fmla="*/ 3 w 15"/>
                <a:gd name="T5" fmla="*/ 0 h 11"/>
                <a:gd name="T6" fmla="*/ 2 w 15"/>
                <a:gd name="T7" fmla="*/ 0 h 11"/>
                <a:gd name="T8" fmla="*/ 1 w 15"/>
                <a:gd name="T9" fmla="*/ 0 h 11"/>
                <a:gd name="T10" fmla="*/ 0 w 15"/>
                <a:gd name="T11" fmla="*/ 0 h 11"/>
                <a:gd name="T12" fmla="*/ 1 w 15"/>
                <a:gd name="T13" fmla="*/ 2 h 11"/>
                <a:gd name="T14" fmla="*/ 1 w 15"/>
                <a:gd name="T15" fmla="*/ 2 h 11"/>
                <a:gd name="T16" fmla="*/ 2 w 15"/>
                <a:gd name="T17" fmla="*/ 2 h 11"/>
                <a:gd name="T18" fmla="*/ 2 w 15"/>
                <a:gd name="T19" fmla="*/ 2 h 11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5" h="11">
                  <a:moveTo>
                    <a:pt x="10" y="11"/>
                  </a:moveTo>
                  <a:lnTo>
                    <a:pt x="15" y="0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0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7" name="Freeform 119"/>
            <p:cNvSpPr>
              <a:spLocks/>
            </p:cNvSpPr>
            <p:nvPr/>
          </p:nvSpPr>
          <p:spPr bwMode="auto">
            <a:xfrm>
              <a:off x="4420" y="733"/>
              <a:ext cx="13" cy="20"/>
            </a:xfrm>
            <a:custGeom>
              <a:avLst/>
              <a:gdLst>
                <a:gd name="T0" fmla="*/ 10 w 68"/>
                <a:gd name="T1" fmla="*/ 4 h 100"/>
                <a:gd name="T2" fmla="*/ 9 w 68"/>
                <a:gd name="T3" fmla="*/ 2 h 100"/>
                <a:gd name="T4" fmla="*/ 9 w 68"/>
                <a:gd name="T5" fmla="*/ 1 h 100"/>
                <a:gd name="T6" fmla="*/ 7 w 68"/>
                <a:gd name="T7" fmla="*/ 0 h 100"/>
                <a:gd name="T8" fmla="*/ 7 w 68"/>
                <a:gd name="T9" fmla="*/ 0 h 100"/>
                <a:gd name="T10" fmla="*/ 6 w 68"/>
                <a:gd name="T11" fmla="*/ 2 h 100"/>
                <a:gd name="T12" fmla="*/ 7 w 68"/>
                <a:gd name="T13" fmla="*/ 3 h 100"/>
                <a:gd name="T14" fmla="*/ 7 w 68"/>
                <a:gd name="T15" fmla="*/ 3 h 100"/>
                <a:gd name="T16" fmla="*/ 7 w 68"/>
                <a:gd name="T17" fmla="*/ 4 h 100"/>
                <a:gd name="T18" fmla="*/ 7 w 68"/>
                <a:gd name="T19" fmla="*/ 4 h 100"/>
                <a:gd name="T20" fmla="*/ 7 w 68"/>
                <a:gd name="T21" fmla="*/ 6 h 100"/>
                <a:gd name="T22" fmla="*/ 7 w 68"/>
                <a:gd name="T23" fmla="*/ 7 h 100"/>
                <a:gd name="T24" fmla="*/ 6 w 68"/>
                <a:gd name="T25" fmla="*/ 8 h 100"/>
                <a:gd name="T26" fmla="*/ 4 w 68"/>
                <a:gd name="T27" fmla="*/ 9 h 100"/>
                <a:gd name="T28" fmla="*/ 4 w 68"/>
                <a:gd name="T29" fmla="*/ 10 h 100"/>
                <a:gd name="T30" fmla="*/ 2 w 68"/>
                <a:gd name="T31" fmla="*/ 3 h 100"/>
                <a:gd name="T32" fmla="*/ 3 w 68"/>
                <a:gd name="T33" fmla="*/ 2 h 100"/>
                <a:gd name="T34" fmla="*/ 4 w 68"/>
                <a:gd name="T35" fmla="*/ 2 h 100"/>
                <a:gd name="T36" fmla="*/ 4 w 68"/>
                <a:gd name="T37" fmla="*/ 2 h 100"/>
                <a:gd name="T38" fmla="*/ 5 w 68"/>
                <a:gd name="T39" fmla="*/ 2 h 100"/>
                <a:gd name="T40" fmla="*/ 4 w 68"/>
                <a:gd name="T41" fmla="*/ 0 h 100"/>
                <a:gd name="T42" fmla="*/ 4 w 68"/>
                <a:gd name="T43" fmla="*/ 0 h 100"/>
                <a:gd name="T44" fmla="*/ 3 w 68"/>
                <a:gd name="T45" fmla="*/ 0 h 100"/>
                <a:gd name="T46" fmla="*/ 2 w 68"/>
                <a:gd name="T47" fmla="*/ 0 h 100"/>
                <a:gd name="T48" fmla="*/ 0 w 68"/>
                <a:gd name="T49" fmla="*/ 1 h 100"/>
                <a:gd name="T50" fmla="*/ 4 w 68"/>
                <a:gd name="T51" fmla="*/ 20 h 100"/>
                <a:gd name="T52" fmla="*/ 6 w 68"/>
                <a:gd name="T53" fmla="*/ 20 h 100"/>
                <a:gd name="T54" fmla="*/ 4 w 68"/>
                <a:gd name="T55" fmla="*/ 11 h 100"/>
                <a:gd name="T56" fmla="*/ 5 w 68"/>
                <a:gd name="T57" fmla="*/ 11 h 100"/>
                <a:gd name="T58" fmla="*/ 11 w 68"/>
                <a:gd name="T59" fmla="*/ 18 h 100"/>
                <a:gd name="T60" fmla="*/ 13 w 68"/>
                <a:gd name="T61" fmla="*/ 17 h 100"/>
                <a:gd name="T62" fmla="*/ 7 w 68"/>
                <a:gd name="T63" fmla="*/ 10 h 100"/>
                <a:gd name="T64" fmla="*/ 8 w 68"/>
                <a:gd name="T65" fmla="*/ 9 h 100"/>
                <a:gd name="T66" fmla="*/ 9 w 68"/>
                <a:gd name="T67" fmla="*/ 7 h 100"/>
                <a:gd name="T68" fmla="*/ 10 w 68"/>
                <a:gd name="T69" fmla="*/ 6 h 100"/>
                <a:gd name="T70" fmla="*/ 10 w 68"/>
                <a:gd name="T71" fmla="*/ 4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0">
                  <a:moveTo>
                    <a:pt x="50" y="19"/>
                  </a:moveTo>
                  <a:lnTo>
                    <a:pt x="48" y="11"/>
                  </a:lnTo>
                  <a:lnTo>
                    <a:pt x="45" y="5"/>
                  </a:lnTo>
                  <a:lnTo>
                    <a:pt x="39" y="2"/>
                  </a:lnTo>
                  <a:lnTo>
                    <a:pt x="36" y="0"/>
                  </a:lnTo>
                  <a:lnTo>
                    <a:pt x="31" y="11"/>
                  </a:lnTo>
                  <a:lnTo>
                    <a:pt x="34" y="13"/>
                  </a:lnTo>
                  <a:lnTo>
                    <a:pt x="36" y="16"/>
                  </a:lnTo>
                  <a:lnTo>
                    <a:pt x="39" y="19"/>
                  </a:lnTo>
                  <a:lnTo>
                    <a:pt x="39" y="21"/>
                  </a:lnTo>
                  <a:lnTo>
                    <a:pt x="39" y="31"/>
                  </a:lnTo>
                  <a:lnTo>
                    <a:pt x="34" y="37"/>
                  </a:lnTo>
                  <a:lnTo>
                    <a:pt x="29" y="42"/>
                  </a:lnTo>
                  <a:lnTo>
                    <a:pt x="21" y="45"/>
                  </a:lnTo>
                  <a:lnTo>
                    <a:pt x="19" y="48"/>
                  </a:lnTo>
                  <a:lnTo>
                    <a:pt x="13" y="13"/>
                  </a:lnTo>
                  <a:lnTo>
                    <a:pt x="15" y="11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4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5" y="0"/>
                  </a:lnTo>
                  <a:lnTo>
                    <a:pt x="13" y="2"/>
                  </a:lnTo>
                  <a:lnTo>
                    <a:pt x="0" y="5"/>
                  </a:lnTo>
                  <a:lnTo>
                    <a:pt x="21" y="100"/>
                  </a:lnTo>
                  <a:lnTo>
                    <a:pt x="29" y="98"/>
                  </a:lnTo>
                  <a:lnTo>
                    <a:pt x="21" y="55"/>
                  </a:lnTo>
                  <a:lnTo>
                    <a:pt x="24" y="55"/>
                  </a:lnTo>
                  <a:lnTo>
                    <a:pt x="58" y="90"/>
                  </a:lnTo>
                  <a:lnTo>
                    <a:pt x="68" y="84"/>
                  </a:lnTo>
                  <a:lnTo>
                    <a:pt x="34" y="50"/>
                  </a:lnTo>
                  <a:lnTo>
                    <a:pt x="41" y="45"/>
                  </a:lnTo>
                  <a:lnTo>
                    <a:pt x="48" y="37"/>
                  </a:lnTo>
                  <a:lnTo>
                    <a:pt x="50" y="29"/>
                  </a:lnTo>
                  <a:lnTo>
                    <a:pt x="50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8" name="Freeform 120"/>
            <p:cNvSpPr>
              <a:spLocks/>
            </p:cNvSpPr>
            <p:nvPr/>
          </p:nvSpPr>
          <p:spPr bwMode="auto">
            <a:xfrm>
              <a:off x="4441" y="723"/>
              <a:ext cx="20" cy="25"/>
            </a:xfrm>
            <a:custGeom>
              <a:avLst/>
              <a:gdLst>
                <a:gd name="T0" fmla="*/ 10 w 100"/>
                <a:gd name="T1" fmla="*/ 18 h 124"/>
                <a:gd name="T2" fmla="*/ 0 w 100"/>
                <a:gd name="T3" fmla="*/ 4 h 124"/>
                <a:gd name="T4" fmla="*/ 1 w 100"/>
                <a:gd name="T5" fmla="*/ 25 h 124"/>
                <a:gd name="T6" fmla="*/ 3 w 100"/>
                <a:gd name="T7" fmla="*/ 24 h 124"/>
                <a:gd name="T8" fmla="*/ 2 w 100"/>
                <a:gd name="T9" fmla="*/ 10 h 124"/>
                <a:gd name="T10" fmla="*/ 11 w 100"/>
                <a:gd name="T11" fmla="*/ 23 h 124"/>
                <a:gd name="T12" fmla="*/ 13 w 100"/>
                <a:gd name="T13" fmla="*/ 7 h 124"/>
                <a:gd name="T14" fmla="*/ 18 w 100"/>
                <a:gd name="T15" fmla="*/ 20 h 124"/>
                <a:gd name="T16" fmla="*/ 20 w 100"/>
                <a:gd name="T17" fmla="*/ 19 h 124"/>
                <a:gd name="T18" fmla="*/ 13 w 100"/>
                <a:gd name="T19" fmla="*/ 0 h 124"/>
                <a:gd name="T20" fmla="*/ 10 w 100"/>
                <a:gd name="T21" fmla="*/ 18 h 12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0" h="124">
                  <a:moveTo>
                    <a:pt x="48" y="87"/>
                  </a:moveTo>
                  <a:lnTo>
                    <a:pt x="0" y="18"/>
                  </a:lnTo>
                  <a:lnTo>
                    <a:pt x="3" y="124"/>
                  </a:lnTo>
                  <a:lnTo>
                    <a:pt x="13" y="121"/>
                  </a:lnTo>
                  <a:lnTo>
                    <a:pt x="10" y="52"/>
                  </a:lnTo>
                  <a:lnTo>
                    <a:pt x="53" y="114"/>
                  </a:lnTo>
                  <a:lnTo>
                    <a:pt x="65" y="37"/>
                  </a:lnTo>
                  <a:lnTo>
                    <a:pt x="89" y="98"/>
                  </a:lnTo>
                  <a:lnTo>
                    <a:pt x="100" y="95"/>
                  </a:lnTo>
                  <a:lnTo>
                    <a:pt x="63" y="0"/>
                  </a:lnTo>
                  <a:lnTo>
                    <a:pt x="48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09" name="Freeform 121"/>
            <p:cNvSpPr>
              <a:spLocks/>
            </p:cNvSpPr>
            <p:nvPr/>
          </p:nvSpPr>
          <p:spPr bwMode="auto">
            <a:xfrm>
              <a:off x="4462" y="719"/>
              <a:ext cx="16" cy="23"/>
            </a:xfrm>
            <a:custGeom>
              <a:avLst/>
              <a:gdLst>
                <a:gd name="T0" fmla="*/ 3 w 79"/>
                <a:gd name="T1" fmla="*/ 9 h 111"/>
                <a:gd name="T2" fmla="*/ 4 w 79"/>
                <a:gd name="T3" fmla="*/ 10 h 111"/>
                <a:gd name="T4" fmla="*/ 5 w 79"/>
                <a:gd name="T5" fmla="*/ 5 h 111"/>
                <a:gd name="T6" fmla="*/ 10 w 79"/>
                <a:gd name="T7" fmla="*/ 12 h 111"/>
                <a:gd name="T8" fmla="*/ 4 w 79"/>
                <a:gd name="T9" fmla="*/ 14 h 111"/>
                <a:gd name="T10" fmla="*/ 4 w 79"/>
                <a:gd name="T11" fmla="*/ 11 h 111"/>
                <a:gd name="T12" fmla="*/ 2 w 79"/>
                <a:gd name="T13" fmla="*/ 12 h 111"/>
                <a:gd name="T14" fmla="*/ 0 w 79"/>
                <a:gd name="T15" fmla="*/ 23 h 111"/>
                <a:gd name="T16" fmla="*/ 2 w 79"/>
                <a:gd name="T17" fmla="*/ 23 h 111"/>
                <a:gd name="T18" fmla="*/ 3 w 79"/>
                <a:gd name="T19" fmla="*/ 17 h 111"/>
                <a:gd name="T20" fmla="*/ 11 w 79"/>
                <a:gd name="T21" fmla="*/ 14 h 111"/>
                <a:gd name="T22" fmla="*/ 14 w 79"/>
                <a:gd name="T23" fmla="*/ 19 h 111"/>
                <a:gd name="T24" fmla="*/ 16 w 79"/>
                <a:gd name="T25" fmla="*/ 18 h 111"/>
                <a:gd name="T26" fmla="*/ 4 w 79"/>
                <a:gd name="T27" fmla="*/ 0 h 111"/>
                <a:gd name="T28" fmla="*/ 3 w 79"/>
                <a:gd name="T29" fmla="*/ 9 h 11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11">
                  <a:moveTo>
                    <a:pt x="13" y="45"/>
                  </a:moveTo>
                  <a:lnTo>
                    <a:pt x="21" y="47"/>
                  </a:lnTo>
                  <a:lnTo>
                    <a:pt x="24" y="26"/>
                  </a:lnTo>
                  <a:lnTo>
                    <a:pt x="48" y="59"/>
                  </a:lnTo>
                  <a:lnTo>
                    <a:pt x="19" y="69"/>
                  </a:lnTo>
                  <a:lnTo>
                    <a:pt x="21" y="54"/>
                  </a:lnTo>
                  <a:lnTo>
                    <a:pt x="10" y="56"/>
                  </a:lnTo>
                  <a:lnTo>
                    <a:pt x="0" y="111"/>
                  </a:lnTo>
                  <a:lnTo>
                    <a:pt x="10" y="109"/>
                  </a:lnTo>
                  <a:lnTo>
                    <a:pt x="16" y="80"/>
                  </a:lnTo>
                  <a:lnTo>
                    <a:pt x="53" y="69"/>
                  </a:lnTo>
                  <a:lnTo>
                    <a:pt x="69" y="93"/>
                  </a:lnTo>
                  <a:lnTo>
                    <a:pt x="79" y="88"/>
                  </a:lnTo>
                  <a:lnTo>
                    <a:pt x="21" y="0"/>
                  </a:lnTo>
                  <a:lnTo>
                    <a:pt x="13" y="4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0" name="Freeform 122"/>
            <p:cNvSpPr>
              <a:spLocks/>
            </p:cNvSpPr>
            <p:nvPr/>
          </p:nvSpPr>
          <p:spPr bwMode="auto">
            <a:xfrm>
              <a:off x="4464" y="728"/>
              <a:ext cx="2" cy="3"/>
            </a:xfrm>
            <a:custGeom>
              <a:avLst/>
              <a:gdLst>
                <a:gd name="T0" fmla="*/ 2 w 11"/>
                <a:gd name="T1" fmla="*/ 1 h 11"/>
                <a:gd name="T2" fmla="*/ 1 w 11"/>
                <a:gd name="T3" fmla="*/ 0 h 11"/>
                <a:gd name="T4" fmla="*/ 0 w 11"/>
                <a:gd name="T5" fmla="*/ 3 h 11"/>
                <a:gd name="T6" fmla="*/ 2 w 11"/>
                <a:gd name="T7" fmla="*/ 2 h 11"/>
                <a:gd name="T8" fmla="*/ 2 w 11"/>
                <a:gd name="T9" fmla="*/ 1 h 1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1">
                  <a:moveTo>
                    <a:pt x="11" y="2"/>
                  </a:moveTo>
                  <a:lnTo>
                    <a:pt x="3" y="0"/>
                  </a:lnTo>
                  <a:lnTo>
                    <a:pt x="0" y="11"/>
                  </a:lnTo>
                  <a:lnTo>
                    <a:pt x="11" y="9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1" name="Freeform 123"/>
            <p:cNvSpPr>
              <a:spLocks/>
            </p:cNvSpPr>
            <p:nvPr/>
          </p:nvSpPr>
          <p:spPr bwMode="auto">
            <a:xfrm>
              <a:off x="4476" y="717"/>
              <a:ext cx="5" cy="19"/>
            </a:xfrm>
            <a:custGeom>
              <a:avLst/>
              <a:gdLst>
                <a:gd name="T0" fmla="*/ 3 w 29"/>
                <a:gd name="T1" fmla="*/ 19 h 95"/>
                <a:gd name="T2" fmla="*/ 5 w 29"/>
                <a:gd name="T3" fmla="*/ 18 h 95"/>
                <a:gd name="T4" fmla="*/ 2 w 29"/>
                <a:gd name="T5" fmla="*/ 0 h 95"/>
                <a:gd name="T6" fmla="*/ 0 w 29"/>
                <a:gd name="T7" fmla="*/ 0 h 95"/>
                <a:gd name="T8" fmla="*/ 3 w 29"/>
                <a:gd name="T9" fmla="*/ 19 h 9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95">
                  <a:moveTo>
                    <a:pt x="20" y="95"/>
                  </a:moveTo>
                  <a:lnTo>
                    <a:pt x="29" y="92"/>
                  </a:lnTo>
                  <a:lnTo>
                    <a:pt x="10" y="0"/>
                  </a:lnTo>
                  <a:lnTo>
                    <a:pt x="0" y="2"/>
                  </a:lnTo>
                  <a:lnTo>
                    <a:pt x="20" y="9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2" name="Freeform 124"/>
            <p:cNvSpPr>
              <a:spLocks/>
            </p:cNvSpPr>
            <p:nvPr/>
          </p:nvSpPr>
          <p:spPr bwMode="auto">
            <a:xfrm>
              <a:off x="4481" y="716"/>
              <a:ext cx="11" cy="19"/>
            </a:xfrm>
            <a:custGeom>
              <a:avLst/>
              <a:gdLst>
                <a:gd name="T0" fmla="*/ 5 w 53"/>
                <a:gd name="T1" fmla="*/ 17 h 94"/>
                <a:gd name="T2" fmla="*/ 2 w 53"/>
                <a:gd name="T3" fmla="*/ 0 h 94"/>
                <a:gd name="T4" fmla="*/ 0 w 53"/>
                <a:gd name="T5" fmla="*/ 1 h 94"/>
                <a:gd name="T6" fmla="*/ 4 w 53"/>
                <a:gd name="T7" fmla="*/ 19 h 94"/>
                <a:gd name="T8" fmla="*/ 11 w 53"/>
                <a:gd name="T9" fmla="*/ 18 h 94"/>
                <a:gd name="T10" fmla="*/ 10 w 53"/>
                <a:gd name="T11" fmla="*/ 16 h 94"/>
                <a:gd name="T12" fmla="*/ 5 w 53"/>
                <a:gd name="T13" fmla="*/ 17 h 9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94">
                  <a:moveTo>
                    <a:pt x="26" y="84"/>
                  </a:moveTo>
                  <a:lnTo>
                    <a:pt x="8" y="0"/>
                  </a:lnTo>
                  <a:lnTo>
                    <a:pt x="0" y="3"/>
                  </a:lnTo>
                  <a:lnTo>
                    <a:pt x="18" y="94"/>
                  </a:lnTo>
                  <a:lnTo>
                    <a:pt x="53" y="87"/>
                  </a:lnTo>
                  <a:lnTo>
                    <a:pt x="50" y="77"/>
                  </a:lnTo>
                  <a:lnTo>
                    <a:pt x="26" y="8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3" name="Freeform 125"/>
            <p:cNvSpPr>
              <a:spLocks/>
            </p:cNvSpPr>
            <p:nvPr/>
          </p:nvSpPr>
          <p:spPr bwMode="auto">
            <a:xfrm>
              <a:off x="4880" y="625"/>
              <a:ext cx="17" cy="19"/>
            </a:xfrm>
            <a:custGeom>
              <a:avLst/>
              <a:gdLst>
                <a:gd name="T0" fmla="*/ 4 w 85"/>
                <a:gd name="T1" fmla="*/ 8 h 96"/>
                <a:gd name="T2" fmla="*/ 5 w 85"/>
                <a:gd name="T3" fmla="*/ 9 h 96"/>
                <a:gd name="T4" fmla="*/ 7 w 85"/>
                <a:gd name="T5" fmla="*/ 4 h 96"/>
                <a:gd name="T6" fmla="*/ 10 w 85"/>
                <a:gd name="T7" fmla="*/ 10 h 96"/>
                <a:gd name="T8" fmla="*/ 4 w 85"/>
                <a:gd name="T9" fmla="*/ 12 h 96"/>
                <a:gd name="T10" fmla="*/ 5 w 85"/>
                <a:gd name="T11" fmla="*/ 10 h 96"/>
                <a:gd name="T12" fmla="*/ 3 w 85"/>
                <a:gd name="T13" fmla="*/ 10 h 96"/>
                <a:gd name="T14" fmla="*/ 0 w 85"/>
                <a:gd name="T15" fmla="*/ 19 h 96"/>
                <a:gd name="T16" fmla="*/ 2 w 85"/>
                <a:gd name="T17" fmla="*/ 19 h 96"/>
                <a:gd name="T18" fmla="*/ 4 w 85"/>
                <a:gd name="T19" fmla="*/ 14 h 96"/>
                <a:gd name="T20" fmla="*/ 12 w 85"/>
                <a:gd name="T21" fmla="*/ 12 h 96"/>
                <a:gd name="T22" fmla="*/ 15 w 85"/>
                <a:gd name="T23" fmla="*/ 17 h 96"/>
                <a:gd name="T24" fmla="*/ 17 w 85"/>
                <a:gd name="T25" fmla="*/ 16 h 96"/>
                <a:gd name="T26" fmla="*/ 6 w 85"/>
                <a:gd name="T27" fmla="*/ 0 h 96"/>
                <a:gd name="T28" fmla="*/ 4 w 85"/>
                <a:gd name="T29" fmla="*/ 8 h 9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5" h="96">
                  <a:moveTo>
                    <a:pt x="18" y="40"/>
                  </a:moveTo>
                  <a:lnTo>
                    <a:pt x="26" y="43"/>
                  </a:lnTo>
                  <a:lnTo>
                    <a:pt x="35" y="21"/>
                  </a:lnTo>
                  <a:lnTo>
                    <a:pt x="52" y="53"/>
                  </a:lnTo>
                  <a:lnTo>
                    <a:pt x="21" y="59"/>
                  </a:lnTo>
                  <a:lnTo>
                    <a:pt x="26" y="48"/>
                  </a:lnTo>
                  <a:lnTo>
                    <a:pt x="13" y="50"/>
                  </a:lnTo>
                  <a:lnTo>
                    <a:pt x="0" y="96"/>
                  </a:lnTo>
                  <a:lnTo>
                    <a:pt x="11" y="96"/>
                  </a:lnTo>
                  <a:lnTo>
                    <a:pt x="18" y="69"/>
                  </a:lnTo>
                  <a:lnTo>
                    <a:pt x="58" y="62"/>
                  </a:lnTo>
                  <a:lnTo>
                    <a:pt x="74" y="85"/>
                  </a:lnTo>
                  <a:lnTo>
                    <a:pt x="85" y="82"/>
                  </a:lnTo>
                  <a:lnTo>
                    <a:pt x="32" y="0"/>
                  </a:lnTo>
                  <a:lnTo>
                    <a:pt x="18" y="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4" name="Freeform 126"/>
            <p:cNvSpPr>
              <a:spLocks/>
            </p:cNvSpPr>
            <p:nvPr/>
          </p:nvSpPr>
          <p:spPr bwMode="auto">
            <a:xfrm>
              <a:off x="4883" y="633"/>
              <a:ext cx="2" cy="2"/>
            </a:xfrm>
            <a:custGeom>
              <a:avLst/>
              <a:gdLst>
                <a:gd name="T0" fmla="*/ 2 w 13"/>
                <a:gd name="T1" fmla="*/ 1 h 10"/>
                <a:gd name="T2" fmla="*/ 1 w 13"/>
                <a:gd name="T3" fmla="*/ 0 h 10"/>
                <a:gd name="T4" fmla="*/ 0 w 13"/>
                <a:gd name="T5" fmla="*/ 2 h 10"/>
                <a:gd name="T6" fmla="*/ 2 w 13"/>
                <a:gd name="T7" fmla="*/ 2 h 10"/>
                <a:gd name="T8" fmla="*/ 2 w 13"/>
                <a:gd name="T9" fmla="*/ 1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" h="10">
                  <a:moveTo>
                    <a:pt x="13" y="3"/>
                  </a:moveTo>
                  <a:lnTo>
                    <a:pt x="5" y="0"/>
                  </a:lnTo>
                  <a:lnTo>
                    <a:pt x="0" y="10"/>
                  </a:lnTo>
                  <a:lnTo>
                    <a:pt x="13" y="8"/>
                  </a:lnTo>
                  <a:lnTo>
                    <a:pt x="13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5" name="Freeform 127"/>
            <p:cNvSpPr>
              <a:spLocks/>
            </p:cNvSpPr>
            <p:nvPr/>
          </p:nvSpPr>
          <p:spPr bwMode="auto">
            <a:xfrm>
              <a:off x="4897" y="623"/>
              <a:ext cx="4" cy="18"/>
            </a:xfrm>
            <a:custGeom>
              <a:avLst/>
              <a:gdLst>
                <a:gd name="T0" fmla="*/ 2 w 20"/>
                <a:gd name="T1" fmla="*/ 18 h 86"/>
                <a:gd name="T2" fmla="*/ 4 w 20"/>
                <a:gd name="T3" fmla="*/ 18 h 86"/>
                <a:gd name="T4" fmla="*/ 2 w 20"/>
                <a:gd name="T5" fmla="*/ 0 h 86"/>
                <a:gd name="T6" fmla="*/ 0 w 20"/>
                <a:gd name="T7" fmla="*/ 0 h 86"/>
                <a:gd name="T8" fmla="*/ 2 w 20"/>
                <a:gd name="T9" fmla="*/ 18 h 8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6">
                  <a:moveTo>
                    <a:pt x="10" y="86"/>
                  </a:moveTo>
                  <a:lnTo>
                    <a:pt x="20" y="86"/>
                  </a:lnTo>
                  <a:lnTo>
                    <a:pt x="10" y="0"/>
                  </a:lnTo>
                  <a:lnTo>
                    <a:pt x="0" y="2"/>
                  </a:lnTo>
                  <a:lnTo>
                    <a:pt x="10" y="8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6" name="Freeform 128"/>
            <p:cNvSpPr>
              <a:spLocks/>
            </p:cNvSpPr>
            <p:nvPr/>
          </p:nvSpPr>
          <p:spPr bwMode="auto">
            <a:xfrm>
              <a:off x="4903" y="622"/>
              <a:ext cx="13" cy="18"/>
            </a:xfrm>
            <a:custGeom>
              <a:avLst/>
              <a:gdLst>
                <a:gd name="T0" fmla="*/ 11 w 65"/>
                <a:gd name="T1" fmla="*/ 4 h 87"/>
                <a:gd name="T2" fmla="*/ 10 w 65"/>
                <a:gd name="T3" fmla="*/ 3 h 87"/>
                <a:gd name="T4" fmla="*/ 10 w 65"/>
                <a:gd name="T5" fmla="*/ 2 h 87"/>
                <a:gd name="T6" fmla="*/ 9 w 65"/>
                <a:gd name="T7" fmla="*/ 2 h 87"/>
                <a:gd name="T8" fmla="*/ 9 w 65"/>
                <a:gd name="T9" fmla="*/ 1 h 87"/>
                <a:gd name="T10" fmla="*/ 7 w 65"/>
                <a:gd name="T11" fmla="*/ 3 h 87"/>
                <a:gd name="T12" fmla="*/ 8 w 65"/>
                <a:gd name="T13" fmla="*/ 3 h 87"/>
                <a:gd name="T14" fmla="*/ 8 w 65"/>
                <a:gd name="T15" fmla="*/ 4 h 87"/>
                <a:gd name="T16" fmla="*/ 8 w 65"/>
                <a:gd name="T17" fmla="*/ 5 h 87"/>
                <a:gd name="T18" fmla="*/ 8 w 65"/>
                <a:gd name="T19" fmla="*/ 6 h 87"/>
                <a:gd name="T20" fmla="*/ 7 w 65"/>
                <a:gd name="T21" fmla="*/ 7 h 87"/>
                <a:gd name="T22" fmla="*/ 6 w 65"/>
                <a:gd name="T23" fmla="*/ 8 h 87"/>
                <a:gd name="T24" fmla="*/ 4 w 65"/>
                <a:gd name="T25" fmla="*/ 8 h 87"/>
                <a:gd name="T26" fmla="*/ 3 w 65"/>
                <a:gd name="T27" fmla="*/ 8 h 87"/>
                <a:gd name="T28" fmla="*/ 2 w 65"/>
                <a:gd name="T29" fmla="*/ 2 h 87"/>
                <a:gd name="T30" fmla="*/ 3 w 65"/>
                <a:gd name="T31" fmla="*/ 2 h 87"/>
                <a:gd name="T32" fmla="*/ 4 w 65"/>
                <a:gd name="T33" fmla="*/ 2 h 87"/>
                <a:gd name="T34" fmla="*/ 4 w 65"/>
                <a:gd name="T35" fmla="*/ 2 h 87"/>
                <a:gd name="T36" fmla="*/ 5 w 65"/>
                <a:gd name="T37" fmla="*/ 2 h 87"/>
                <a:gd name="T38" fmla="*/ 5 w 65"/>
                <a:gd name="T39" fmla="*/ 0 h 87"/>
                <a:gd name="T40" fmla="*/ 5 w 65"/>
                <a:gd name="T41" fmla="*/ 0 h 87"/>
                <a:gd name="T42" fmla="*/ 4 w 65"/>
                <a:gd name="T43" fmla="*/ 0 h 87"/>
                <a:gd name="T44" fmla="*/ 3 w 65"/>
                <a:gd name="T45" fmla="*/ 0 h 87"/>
                <a:gd name="T46" fmla="*/ 2 w 65"/>
                <a:gd name="T47" fmla="*/ 0 h 87"/>
                <a:gd name="T48" fmla="*/ 0 w 65"/>
                <a:gd name="T49" fmla="*/ 1 h 87"/>
                <a:gd name="T50" fmla="*/ 2 w 65"/>
                <a:gd name="T51" fmla="*/ 18 h 87"/>
                <a:gd name="T52" fmla="*/ 4 w 65"/>
                <a:gd name="T53" fmla="*/ 18 h 87"/>
                <a:gd name="T54" fmla="*/ 3 w 65"/>
                <a:gd name="T55" fmla="*/ 11 h 87"/>
                <a:gd name="T56" fmla="*/ 4 w 65"/>
                <a:gd name="T57" fmla="*/ 10 h 87"/>
                <a:gd name="T58" fmla="*/ 11 w 65"/>
                <a:gd name="T59" fmla="*/ 17 h 87"/>
                <a:gd name="T60" fmla="*/ 13 w 65"/>
                <a:gd name="T61" fmla="*/ 17 h 87"/>
                <a:gd name="T62" fmla="*/ 6 w 65"/>
                <a:gd name="T63" fmla="*/ 10 h 87"/>
                <a:gd name="T64" fmla="*/ 8 w 65"/>
                <a:gd name="T65" fmla="*/ 9 h 87"/>
                <a:gd name="T66" fmla="*/ 9 w 65"/>
                <a:gd name="T67" fmla="*/ 7 h 87"/>
                <a:gd name="T68" fmla="*/ 10 w 65"/>
                <a:gd name="T69" fmla="*/ 6 h 87"/>
                <a:gd name="T70" fmla="*/ 11 w 65"/>
                <a:gd name="T71" fmla="*/ 4 h 8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5" h="87">
                  <a:moveTo>
                    <a:pt x="53" y="19"/>
                  </a:moveTo>
                  <a:lnTo>
                    <a:pt x="50" y="16"/>
                  </a:lnTo>
                  <a:lnTo>
                    <a:pt x="50" y="11"/>
                  </a:lnTo>
                  <a:lnTo>
                    <a:pt x="47" y="8"/>
                  </a:lnTo>
                  <a:lnTo>
                    <a:pt x="44" y="6"/>
                  </a:lnTo>
                  <a:lnTo>
                    <a:pt x="36" y="13"/>
                  </a:lnTo>
                  <a:lnTo>
                    <a:pt x="39" y="16"/>
                  </a:lnTo>
                  <a:lnTo>
                    <a:pt x="39" y="19"/>
                  </a:lnTo>
                  <a:lnTo>
                    <a:pt x="41" y="22"/>
                  </a:lnTo>
                  <a:lnTo>
                    <a:pt x="39" y="29"/>
                  </a:lnTo>
                  <a:lnTo>
                    <a:pt x="34" y="34"/>
                  </a:lnTo>
                  <a:lnTo>
                    <a:pt x="29" y="37"/>
                  </a:lnTo>
                  <a:lnTo>
                    <a:pt x="18" y="40"/>
                  </a:lnTo>
                  <a:lnTo>
                    <a:pt x="15" y="40"/>
                  </a:lnTo>
                  <a:lnTo>
                    <a:pt x="12" y="11"/>
                  </a:lnTo>
                  <a:lnTo>
                    <a:pt x="15" y="11"/>
                  </a:lnTo>
                  <a:lnTo>
                    <a:pt x="18" y="8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6" y="0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5" y="0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0" y="87"/>
                  </a:lnTo>
                  <a:lnTo>
                    <a:pt x="21" y="87"/>
                  </a:lnTo>
                  <a:lnTo>
                    <a:pt x="15" y="51"/>
                  </a:lnTo>
                  <a:lnTo>
                    <a:pt x="18" y="48"/>
                  </a:lnTo>
                  <a:lnTo>
                    <a:pt x="53" y="82"/>
                  </a:lnTo>
                  <a:lnTo>
                    <a:pt x="65" y="80"/>
                  </a:lnTo>
                  <a:lnTo>
                    <a:pt x="31" y="46"/>
                  </a:lnTo>
                  <a:lnTo>
                    <a:pt x="39" y="42"/>
                  </a:lnTo>
                  <a:lnTo>
                    <a:pt x="47" y="34"/>
                  </a:lnTo>
                  <a:lnTo>
                    <a:pt x="50" y="29"/>
                  </a:lnTo>
                  <a:lnTo>
                    <a:pt x="53" y="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7" name="Freeform 129"/>
            <p:cNvSpPr>
              <a:spLocks/>
            </p:cNvSpPr>
            <p:nvPr/>
          </p:nvSpPr>
          <p:spPr bwMode="auto">
            <a:xfrm>
              <a:off x="4908" y="622"/>
              <a:ext cx="4" cy="3"/>
            </a:xfrm>
            <a:custGeom>
              <a:avLst/>
              <a:gdLst>
                <a:gd name="T0" fmla="*/ 2 w 20"/>
                <a:gd name="T1" fmla="*/ 3 h 13"/>
                <a:gd name="T2" fmla="*/ 4 w 20"/>
                <a:gd name="T3" fmla="*/ 1 h 13"/>
                <a:gd name="T4" fmla="*/ 3 w 20"/>
                <a:gd name="T5" fmla="*/ 1 h 13"/>
                <a:gd name="T6" fmla="*/ 2 w 20"/>
                <a:gd name="T7" fmla="*/ 0 h 13"/>
                <a:gd name="T8" fmla="*/ 1 w 20"/>
                <a:gd name="T9" fmla="*/ 0 h 13"/>
                <a:gd name="T10" fmla="*/ 0 w 20"/>
                <a:gd name="T11" fmla="*/ 0 h 13"/>
                <a:gd name="T12" fmla="*/ 0 w 20"/>
                <a:gd name="T13" fmla="*/ 2 h 13"/>
                <a:gd name="T14" fmla="*/ 0 w 20"/>
                <a:gd name="T15" fmla="*/ 2 h 13"/>
                <a:gd name="T16" fmla="*/ 1 w 20"/>
                <a:gd name="T17" fmla="*/ 3 h 13"/>
                <a:gd name="T18" fmla="*/ 2 w 20"/>
                <a:gd name="T19" fmla="*/ 3 h 13"/>
                <a:gd name="T20" fmla="*/ 2 w 20"/>
                <a:gd name="T21" fmla="*/ 3 h 13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20" h="13">
                  <a:moveTo>
                    <a:pt x="12" y="13"/>
                  </a:moveTo>
                  <a:lnTo>
                    <a:pt x="20" y="6"/>
                  </a:lnTo>
                  <a:lnTo>
                    <a:pt x="15" y="3"/>
                  </a:lnTo>
                  <a:lnTo>
                    <a:pt x="12" y="0"/>
                  </a:lnTo>
                  <a:lnTo>
                    <a:pt x="7" y="0"/>
                  </a:lnTo>
                  <a:lnTo>
                    <a:pt x="2" y="0"/>
                  </a:lnTo>
                  <a:lnTo>
                    <a:pt x="0" y="8"/>
                  </a:lnTo>
                  <a:lnTo>
                    <a:pt x="2" y="8"/>
                  </a:lnTo>
                  <a:lnTo>
                    <a:pt x="7" y="11"/>
                  </a:lnTo>
                  <a:lnTo>
                    <a:pt x="10" y="11"/>
                  </a:lnTo>
                  <a:lnTo>
                    <a:pt x="12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8" name="Freeform 130"/>
            <p:cNvSpPr>
              <a:spLocks/>
            </p:cNvSpPr>
            <p:nvPr/>
          </p:nvSpPr>
          <p:spPr bwMode="auto">
            <a:xfrm>
              <a:off x="4925" y="616"/>
              <a:ext cx="22" cy="21"/>
            </a:xfrm>
            <a:custGeom>
              <a:avLst/>
              <a:gdLst>
                <a:gd name="T0" fmla="*/ 11 w 109"/>
                <a:gd name="T1" fmla="*/ 16 h 103"/>
                <a:gd name="T2" fmla="*/ 2 w 109"/>
                <a:gd name="T3" fmla="*/ 2 h 103"/>
                <a:gd name="T4" fmla="*/ 0 w 109"/>
                <a:gd name="T5" fmla="*/ 21 h 103"/>
                <a:gd name="T6" fmla="*/ 2 w 109"/>
                <a:gd name="T7" fmla="*/ 20 h 103"/>
                <a:gd name="T8" fmla="*/ 3 w 109"/>
                <a:gd name="T9" fmla="*/ 9 h 103"/>
                <a:gd name="T10" fmla="*/ 11 w 109"/>
                <a:gd name="T11" fmla="*/ 20 h 103"/>
                <a:gd name="T12" fmla="*/ 16 w 109"/>
                <a:gd name="T13" fmla="*/ 6 h 103"/>
                <a:gd name="T14" fmla="*/ 16 w 109"/>
                <a:gd name="T15" fmla="*/ 6 h 103"/>
                <a:gd name="T16" fmla="*/ 20 w 109"/>
                <a:gd name="T17" fmla="*/ 18 h 103"/>
                <a:gd name="T18" fmla="*/ 22 w 109"/>
                <a:gd name="T19" fmla="*/ 18 h 103"/>
                <a:gd name="T20" fmla="*/ 16 w 109"/>
                <a:gd name="T21" fmla="*/ 0 h 103"/>
                <a:gd name="T22" fmla="*/ 11 w 109"/>
                <a:gd name="T23" fmla="*/ 16 h 10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09" h="103">
                  <a:moveTo>
                    <a:pt x="53" y="77"/>
                  </a:moveTo>
                  <a:lnTo>
                    <a:pt x="8" y="10"/>
                  </a:lnTo>
                  <a:lnTo>
                    <a:pt x="0" y="103"/>
                  </a:lnTo>
                  <a:lnTo>
                    <a:pt x="11" y="99"/>
                  </a:lnTo>
                  <a:lnTo>
                    <a:pt x="17" y="42"/>
                  </a:lnTo>
                  <a:lnTo>
                    <a:pt x="56" y="97"/>
                  </a:lnTo>
                  <a:lnTo>
                    <a:pt x="77" y="31"/>
                  </a:lnTo>
                  <a:lnTo>
                    <a:pt x="80" y="31"/>
                  </a:lnTo>
                  <a:lnTo>
                    <a:pt x="98" y="87"/>
                  </a:lnTo>
                  <a:lnTo>
                    <a:pt x="109" y="87"/>
                  </a:lnTo>
                  <a:lnTo>
                    <a:pt x="77" y="0"/>
                  </a:lnTo>
                  <a:lnTo>
                    <a:pt x="53" y="7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19" name="Freeform 131"/>
            <p:cNvSpPr>
              <a:spLocks/>
            </p:cNvSpPr>
            <p:nvPr/>
          </p:nvSpPr>
          <p:spPr bwMode="auto">
            <a:xfrm>
              <a:off x="4950" y="621"/>
              <a:ext cx="4" cy="3"/>
            </a:xfrm>
            <a:custGeom>
              <a:avLst/>
              <a:gdLst>
                <a:gd name="T0" fmla="*/ 4 w 17"/>
                <a:gd name="T1" fmla="*/ 1 h 13"/>
                <a:gd name="T2" fmla="*/ 1 w 17"/>
                <a:gd name="T3" fmla="*/ 0 h 13"/>
                <a:gd name="T4" fmla="*/ 0 w 17"/>
                <a:gd name="T5" fmla="*/ 3 h 13"/>
                <a:gd name="T6" fmla="*/ 2 w 17"/>
                <a:gd name="T7" fmla="*/ 3 h 13"/>
                <a:gd name="T8" fmla="*/ 4 w 17"/>
                <a:gd name="T9" fmla="*/ 1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7" h="13">
                  <a:moveTo>
                    <a:pt x="17" y="3"/>
                  </a:moveTo>
                  <a:lnTo>
                    <a:pt x="5" y="0"/>
                  </a:lnTo>
                  <a:lnTo>
                    <a:pt x="0" y="13"/>
                  </a:lnTo>
                  <a:lnTo>
                    <a:pt x="10" y="13"/>
                  </a:lnTo>
                  <a:lnTo>
                    <a:pt x="17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0" name="Freeform 132"/>
            <p:cNvSpPr>
              <a:spLocks/>
            </p:cNvSpPr>
            <p:nvPr/>
          </p:nvSpPr>
          <p:spPr bwMode="auto">
            <a:xfrm>
              <a:off x="4947" y="614"/>
              <a:ext cx="18" cy="19"/>
            </a:xfrm>
            <a:custGeom>
              <a:avLst/>
              <a:gdLst>
                <a:gd name="T0" fmla="*/ 4 w 88"/>
                <a:gd name="T1" fmla="*/ 7 h 93"/>
                <a:gd name="T2" fmla="*/ 7 w 88"/>
                <a:gd name="T3" fmla="*/ 8 h 93"/>
                <a:gd name="T4" fmla="*/ 8 w 88"/>
                <a:gd name="T5" fmla="*/ 4 h 93"/>
                <a:gd name="T6" fmla="*/ 11 w 88"/>
                <a:gd name="T7" fmla="*/ 11 h 93"/>
                <a:gd name="T8" fmla="*/ 5 w 88"/>
                <a:gd name="T9" fmla="*/ 11 h 93"/>
                <a:gd name="T10" fmla="*/ 5 w 88"/>
                <a:gd name="T11" fmla="*/ 10 h 93"/>
                <a:gd name="T12" fmla="*/ 3 w 88"/>
                <a:gd name="T13" fmla="*/ 10 h 93"/>
                <a:gd name="T14" fmla="*/ 0 w 88"/>
                <a:gd name="T15" fmla="*/ 19 h 93"/>
                <a:gd name="T16" fmla="*/ 3 w 88"/>
                <a:gd name="T17" fmla="*/ 19 h 93"/>
                <a:gd name="T18" fmla="*/ 4 w 88"/>
                <a:gd name="T19" fmla="*/ 14 h 93"/>
                <a:gd name="T20" fmla="*/ 12 w 88"/>
                <a:gd name="T21" fmla="*/ 13 h 93"/>
                <a:gd name="T22" fmla="*/ 16 w 88"/>
                <a:gd name="T23" fmla="*/ 17 h 93"/>
                <a:gd name="T24" fmla="*/ 18 w 88"/>
                <a:gd name="T25" fmla="*/ 16 h 93"/>
                <a:gd name="T26" fmla="*/ 7 w 88"/>
                <a:gd name="T27" fmla="*/ 0 h 93"/>
                <a:gd name="T28" fmla="*/ 4 w 88"/>
                <a:gd name="T29" fmla="*/ 7 h 93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88" h="93">
                  <a:moveTo>
                    <a:pt x="21" y="35"/>
                  </a:moveTo>
                  <a:lnTo>
                    <a:pt x="33" y="38"/>
                  </a:lnTo>
                  <a:lnTo>
                    <a:pt x="38" y="22"/>
                  </a:lnTo>
                  <a:lnTo>
                    <a:pt x="55" y="53"/>
                  </a:lnTo>
                  <a:lnTo>
                    <a:pt x="24" y="56"/>
                  </a:lnTo>
                  <a:lnTo>
                    <a:pt x="26" y="48"/>
                  </a:lnTo>
                  <a:lnTo>
                    <a:pt x="16" y="48"/>
                  </a:lnTo>
                  <a:lnTo>
                    <a:pt x="0" y="93"/>
                  </a:lnTo>
                  <a:lnTo>
                    <a:pt x="14" y="93"/>
                  </a:lnTo>
                  <a:lnTo>
                    <a:pt x="21" y="67"/>
                  </a:lnTo>
                  <a:lnTo>
                    <a:pt x="61" y="62"/>
                  </a:lnTo>
                  <a:lnTo>
                    <a:pt x="77" y="82"/>
                  </a:lnTo>
                  <a:lnTo>
                    <a:pt x="88" y="80"/>
                  </a:lnTo>
                  <a:lnTo>
                    <a:pt x="35" y="0"/>
                  </a:lnTo>
                  <a:lnTo>
                    <a:pt x="21" y="3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1" name="Freeform 133"/>
            <p:cNvSpPr>
              <a:spLocks/>
            </p:cNvSpPr>
            <p:nvPr/>
          </p:nvSpPr>
          <p:spPr bwMode="auto">
            <a:xfrm>
              <a:off x="4965" y="613"/>
              <a:ext cx="4" cy="17"/>
            </a:xfrm>
            <a:custGeom>
              <a:avLst/>
              <a:gdLst>
                <a:gd name="T0" fmla="*/ 2 w 20"/>
                <a:gd name="T1" fmla="*/ 17 h 87"/>
                <a:gd name="T2" fmla="*/ 4 w 20"/>
                <a:gd name="T3" fmla="*/ 16 h 87"/>
                <a:gd name="T4" fmla="*/ 3 w 20"/>
                <a:gd name="T5" fmla="*/ 0 h 87"/>
                <a:gd name="T6" fmla="*/ 0 w 20"/>
                <a:gd name="T7" fmla="*/ 0 h 87"/>
                <a:gd name="T8" fmla="*/ 2 w 20"/>
                <a:gd name="T9" fmla="*/ 17 h 8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" h="87">
                  <a:moveTo>
                    <a:pt x="10" y="87"/>
                  </a:moveTo>
                  <a:lnTo>
                    <a:pt x="20" y="84"/>
                  </a:lnTo>
                  <a:lnTo>
                    <a:pt x="13" y="0"/>
                  </a:lnTo>
                  <a:lnTo>
                    <a:pt x="0" y="2"/>
                  </a:lnTo>
                  <a:lnTo>
                    <a:pt x="10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2" name="Freeform 134"/>
            <p:cNvSpPr>
              <a:spLocks/>
            </p:cNvSpPr>
            <p:nvPr/>
          </p:nvSpPr>
          <p:spPr bwMode="auto">
            <a:xfrm>
              <a:off x="4971" y="612"/>
              <a:ext cx="10" cy="17"/>
            </a:xfrm>
            <a:custGeom>
              <a:avLst/>
              <a:gdLst>
                <a:gd name="T0" fmla="*/ 4 w 48"/>
                <a:gd name="T1" fmla="*/ 15 h 84"/>
                <a:gd name="T2" fmla="*/ 2 w 48"/>
                <a:gd name="T3" fmla="*/ 0 h 84"/>
                <a:gd name="T4" fmla="*/ 0 w 48"/>
                <a:gd name="T5" fmla="*/ 0 h 84"/>
                <a:gd name="T6" fmla="*/ 2 w 48"/>
                <a:gd name="T7" fmla="*/ 17 h 84"/>
                <a:gd name="T8" fmla="*/ 10 w 48"/>
                <a:gd name="T9" fmla="*/ 16 h 84"/>
                <a:gd name="T10" fmla="*/ 10 w 48"/>
                <a:gd name="T11" fmla="*/ 15 h 84"/>
                <a:gd name="T12" fmla="*/ 4 w 48"/>
                <a:gd name="T13" fmla="*/ 15 h 8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8" h="84">
                  <a:moveTo>
                    <a:pt x="19" y="74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11" y="84"/>
                  </a:lnTo>
                  <a:lnTo>
                    <a:pt x="48" y="79"/>
                  </a:lnTo>
                  <a:lnTo>
                    <a:pt x="46" y="72"/>
                  </a:lnTo>
                  <a:lnTo>
                    <a:pt x="19" y="7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3" name="Freeform 135"/>
            <p:cNvSpPr>
              <a:spLocks/>
            </p:cNvSpPr>
            <p:nvPr/>
          </p:nvSpPr>
          <p:spPr bwMode="auto">
            <a:xfrm>
              <a:off x="4499" y="1189"/>
              <a:ext cx="15" cy="24"/>
            </a:xfrm>
            <a:custGeom>
              <a:avLst/>
              <a:gdLst>
                <a:gd name="T0" fmla="*/ 2 w 72"/>
                <a:gd name="T1" fmla="*/ 10 h 120"/>
                <a:gd name="T2" fmla="*/ 4 w 72"/>
                <a:gd name="T3" fmla="*/ 10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4 w 72"/>
                <a:gd name="T11" fmla="*/ 11 h 120"/>
                <a:gd name="T12" fmla="*/ 1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7 h 120"/>
                <a:gd name="T20" fmla="*/ 10 w 72"/>
                <a:gd name="T21" fmla="*/ 14 h 120"/>
                <a:gd name="T22" fmla="*/ 13 w 72"/>
                <a:gd name="T23" fmla="*/ 18 h 120"/>
                <a:gd name="T24" fmla="*/ 15 w 72"/>
                <a:gd name="T25" fmla="*/ 17 h 120"/>
                <a:gd name="T26" fmla="*/ 3 w 72"/>
                <a:gd name="T27" fmla="*/ 0 h 120"/>
                <a:gd name="T28" fmla="*/ 2 w 72"/>
                <a:gd name="T29" fmla="*/ 10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8" y="50"/>
                  </a:moveTo>
                  <a:lnTo>
                    <a:pt x="17" y="50"/>
                  </a:lnTo>
                  <a:lnTo>
                    <a:pt x="19" y="26"/>
                  </a:lnTo>
                  <a:lnTo>
                    <a:pt x="40" y="60"/>
                  </a:lnTo>
                  <a:lnTo>
                    <a:pt x="14" y="70"/>
                  </a:lnTo>
                  <a:lnTo>
                    <a:pt x="17" y="55"/>
                  </a:lnTo>
                  <a:lnTo>
                    <a:pt x="5" y="60"/>
                  </a:lnTo>
                  <a:lnTo>
                    <a:pt x="0" y="120"/>
                  </a:lnTo>
                  <a:lnTo>
                    <a:pt x="11" y="115"/>
                  </a:lnTo>
                  <a:lnTo>
                    <a:pt x="14" y="84"/>
                  </a:lnTo>
                  <a:lnTo>
                    <a:pt x="46" y="68"/>
                  </a:lnTo>
                  <a:lnTo>
                    <a:pt x="61" y="92"/>
                  </a:lnTo>
                  <a:lnTo>
                    <a:pt x="72" y="86"/>
                  </a:lnTo>
                  <a:lnTo>
                    <a:pt x="14" y="0"/>
                  </a:lnTo>
                  <a:lnTo>
                    <a:pt x="8" y="5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4" name="Freeform 136"/>
            <p:cNvSpPr>
              <a:spLocks/>
            </p:cNvSpPr>
            <p:nvPr/>
          </p:nvSpPr>
          <p:spPr bwMode="auto">
            <a:xfrm>
              <a:off x="4500" y="1199"/>
              <a:ext cx="3" cy="2"/>
            </a:xfrm>
            <a:custGeom>
              <a:avLst/>
              <a:gdLst>
                <a:gd name="T0" fmla="*/ 3 w 12"/>
                <a:gd name="T1" fmla="*/ 0 h 10"/>
                <a:gd name="T2" fmla="*/ 1 w 12"/>
                <a:gd name="T3" fmla="*/ 0 h 10"/>
                <a:gd name="T4" fmla="*/ 0 w 12"/>
                <a:gd name="T5" fmla="*/ 2 h 10"/>
                <a:gd name="T6" fmla="*/ 3 w 12"/>
                <a:gd name="T7" fmla="*/ 1 h 10"/>
                <a:gd name="T8" fmla="*/ 3 w 12"/>
                <a:gd name="T9" fmla="*/ 0 h 1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2" h="10">
                  <a:moveTo>
                    <a:pt x="12" y="0"/>
                  </a:moveTo>
                  <a:lnTo>
                    <a:pt x="3" y="0"/>
                  </a:lnTo>
                  <a:lnTo>
                    <a:pt x="0" y="10"/>
                  </a:lnTo>
                  <a:lnTo>
                    <a:pt x="12" y="5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5" name="Freeform 137"/>
            <p:cNvSpPr>
              <a:spLocks/>
            </p:cNvSpPr>
            <p:nvPr/>
          </p:nvSpPr>
          <p:spPr bwMode="auto">
            <a:xfrm>
              <a:off x="4511" y="1185"/>
              <a:ext cx="6" cy="21"/>
            </a:xfrm>
            <a:custGeom>
              <a:avLst/>
              <a:gdLst>
                <a:gd name="T0" fmla="*/ 5 w 29"/>
                <a:gd name="T1" fmla="*/ 21 h 103"/>
                <a:gd name="T2" fmla="*/ 6 w 29"/>
                <a:gd name="T3" fmla="*/ 20 h 103"/>
                <a:gd name="T4" fmla="*/ 2 w 29"/>
                <a:gd name="T5" fmla="*/ 0 h 103"/>
                <a:gd name="T6" fmla="*/ 0 w 29"/>
                <a:gd name="T7" fmla="*/ 0 h 103"/>
                <a:gd name="T8" fmla="*/ 5 w 29"/>
                <a:gd name="T9" fmla="*/ 21 h 1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3">
                  <a:moveTo>
                    <a:pt x="22" y="103"/>
                  </a:moveTo>
                  <a:lnTo>
                    <a:pt x="29" y="98"/>
                  </a:lnTo>
                  <a:lnTo>
                    <a:pt x="9" y="0"/>
                  </a:lnTo>
                  <a:lnTo>
                    <a:pt x="0" y="2"/>
                  </a:lnTo>
                  <a:lnTo>
                    <a:pt x="22" y="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6" name="Freeform 138"/>
            <p:cNvSpPr>
              <a:spLocks/>
            </p:cNvSpPr>
            <p:nvPr/>
          </p:nvSpPr>
          <p:spPr bwMode="auto">
            <a:xfrm>
              <a:off x="4520" y="1182"/>
              <a:ext cx="3" cy="2"/>
            </a:xfrm>
            <a:custGeom>
              <a:avLst/>
              <a:gdLst>
                <a:gd name="T0" fmla="*/ 2 w 17"/>
                <a:gd name="T1" fmla="*/ 2 h 11"/>
                <a:gd name="T2" fmla="*/ 3 w 17"/>
                <a:gd name="T3" fmla="*/ 1 h 11"/>
                <a:gd name="T4" fmla="*/ 2 w 17"/>
                <a:gd name="T5" fmla="*/ 0 h 11"/>
                <a:gd name="T6" fmla="*/ 2 w 17"/>
                <a:gd name="T7" fmla="*/ 0 h 11"/>
                <a:gd name="T8" fmla="*/ 1 w 17"/>
                <a:gd name="T9" fmla="*/ 0 h 11"/>
                <a:gd name="T10" fmla="*/ 0 w 17"/>
                <a:gd name="T11" fmla="*/ 0 h 11"/>
                <a:gd name="T12" fmla="*/ 0 w 17"/>
                <a:gd name="T13" fmla="*/ 2 h 11"/>
                <a:gd name="T14" fmla="*/ 1 w 17"/>
                <a:gd name="T15" fmla="*/ 2 h 11"/>
                <a:gd name="T16" fmla="*/ 1 w 17"/>
                <a:gd name="T17" fmla="*/ 2 h 11"/>
                <a:gd name="T18" fmla="*/ 1 w 17"/>
                <a:gd name="T19" fmla="*/ 2 h 11"/>
                <a:gd name="T20" fmla="*/ 2 w 17"/>
                <a:gd name="T21" fmla="*/ 2 h 11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" h="11">
                  <a:moveTo>
                    <a:pt x="12" y="11"/>
                  </a:moveTo>
                  <a:lnTo>
                    <a:pt x="17" y="3"/>
                  </a:lnTo>
                  <a:lnTo>
                    <a:pt x="14" y="0"/>
                  </a:lnTo>
                  <a:lnTo>
                    <a:pt x="12" y="0"/>
                  </a:lnTo>
                  <a:lnTo>
                    <a:pt x="5" y="0"/>
                  </a:lnTo>
                  <a:lnTo>
                    <a:pt x="0" y="0"/>
                  </a:lnTo>
                  <a:lnTo>
                    <a:pt x="0" y="11"/>
                  </a:lnTo>
                  <a:lnTo>
                    <a:pt x="3" y="11"/>
                  </a:lnTo>
                  <a:lnTo>
                    <a:pt x="5" y="11"/>
                  </a:lnTo>
                  <a:lnTo>
                    <a:pt x="8" y="11"/>
                  </a:lnTo>
                  <a:lnTo>
                    <a:pt x="12" y="1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7" name="Freeform 139"/>
            <p:cNvSpPr>
              <a:spLocks/>
            </p:cNvSpPr>
            <p:nvPr/>
          </p:nvSpPr>
          <p:spPr bwMode="auto">
            <a:xfrm>
              <a:off x="4516" y="1182"/>
              <a:ext cx="13" cy="21"/>
            </a:xfrm>
            <a:custGeom>
              <a:avLst/>
              <a:gdLst>
                <a:gd name="T0" fmla="*/ 9 w 67"/>
                <a:gd name="T1" fmla="*/ 4 h 105"/>
                <a:gd name="T2" fmla="*/ 9 w 67"/>
                <a:gd name="T3" fmla="*/ 3 h 105"/>
                <a:gd name="T4" fmla="*/ 8 w 67"/>
                <a:gd name="T5" fmla="*/ 2 h 105"/>
                <a:gd name="T6" fmla="*/ 8 w 67"/>
                <a:gd name="T7" fmla="*/ 1 h 105"/>
                <a:gd name="T8" fmla="*/ 7 w 67"/>
                <a:gd name="T9" fmla="*/ 1 h 105"/>
                <a:gd name="T10" fmla="*/ 6 w 67"/>
                <a:gd name="T11" fmla="*/ 2 h 105"/>
                <a:gd name="T12" fmla="*/ 7 w 67"/>
                <a:gd name="T13" fmla="*/ 3 h 105"/>
                <a:gd name="T14" fmla="*/ 7 w 67"/>
                <a:gd name="T15" fmla="*/ 3 h 105"/>
                <a:gd name="T16" fmla="*/ 7 w 67"/>
                <a:gd name="T17" fmla="*/ 4 h 105"/>
                <a:gd name="T18" fmla="*/ 7 w 67"/>
                <a:gd name="T19" fmla="*/ 4 h 105"/>
                <a:gd name="T20" fmla="*/ 7 w 67"/>
                <a:gd name="T21" fmla="*/ 6 h 105"/>
                <a:gd name="T22" fmla="*/ 7 w 67"/>
                <a:gd name="T23" fmla="*/ 8 h 105"/>
                <a:gd name="T24" fmla="*/ 6 w 67"/>
                <a:gd name="T25" fmla="*/ 9 h 105"/>
                <a:gd name="T26" fmla="*/ 4 w 67"/>
                <a:gd name="T27" fmla="*/ 9 h 105"/>
                <a:gd name="T28" fmla="*/ 4 w 67"/>
                <a:gd name="T29" fmla="*/ 10 h 105"/>
                <a:gd name="T30" fmla="*/ 2 w 67"/>
                <a:gd name="T31" fmla="*/ 3 h 105"/>
                <a:gd name="T32" fmla="*/ 3 w 67"/>
                <a:gd name="T33" fmla="*/ 3 h 105"/>
                <a:gd name="T34" fmla="*/ 3 w 67"/>
                <a:gd name="T35" fmla="*/ 3 h 105"/>
                <a:gd name="T36" fmla="*/ 4 w 67"/>
                <a:gd name="T37" fmla="*/ 2 h 105"/>
                <a:gd name="T38" fmla="*/ 4 w 67"/>
                <a:gd name="T39" fmla="*/ 2 h 105"/>
                <a:gd name="T40" fmla="*/ 4 w 67"/>
                <a:gd name="T41" fmla="*/ 0 h 105"/>
                <a:gd name="T42" fmla="*/ 4 w 67"/>
                <a:gd name="T43" fmla="*/ 0 h 105"/>
                <a:gd name="T44" fmla="*/ 3 w 67"/>
                <a:gd name="T45" fmla="*/ 0 h 105"/>
                <a:gd name="T46" fmla="*/ 3 w 67"/>
                <a:gd name="T47" fmla="*/ 1 h 105"/>
                <a:gd name="T48" fmla="*/ 2 w 67"/>
                <a:gd name="T49" fmla="*/ 1 h 105"/>
                <a:gd name="T50" fmla="*/ 0 w 67"/>
                <a:gd name="T51" fmla="*/ 2 h 105"/>
                <a:gd name="T52" fmla="*/ 4 w 67"/>
                <a:gd name="T53" fmla="*/ 21 h 105"/>
                <a:gd name="T54" fmla="*/ 6 w 67"/>
                <a:gd name="T55" fmla="*/ 21 h 105"/>
                <a:gd name="T56" fmla="*/ 4 w 67"/>
                <a:gd name="T57" fmla="*/ 12 h 105"/>
                <a:gd name="T58" fmla="*/ 5 w 67"/>
                <a:gd name="T59" fmla="*/ 12 h 105"/>
                <a:gd name="T60" fmla="*/ 11 w 67"/>
                <a:gd name="T61" fmla="*/ 18 h 105"/>
                <a:gd name="T62" fmla="*/ 13 w 67"/>
                <a:gd name="T63" fmla="*/ 17 h 105"/>
                <a:gd name="T64" fmla="*/ 6 w 67"/>
                <a:gd name="T65" fmla="*/ 10 h 105"/>
                <a:gd name="T66" fmla="*/ 8 w 67"/>
                <a:gd name="T67" fmla="*/ 9 h 105"/>
                <a:gd name="T68" fmla="*/ 9 w 67"/>
                <a:gd name="T69" fmla="*/ 8 h 105"/>
                <a:gd name="T70" fmla="*/ 9 w 67"/>
                <a:gd name="T71" fmla="*/ 6 h 105"/>
                <a:gd name="T72" fmla="*/ 9 w 67"/>
                <a:gd name="T73" fmla="*/ 4 h 10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0" t="0" r="r" b="b"/>
              <a:pathLst>
                <a:path w="67" h="105">
                  <a:moveTo>
                    <a:pt x="48" y="18"/>
                  </a:moveTo>
                  <a:lnTo>
                    <a:pt x="45" y="13"/>
                  </a:lnTo>
                  <a:lnTo>
                    <a:pt x="43" y="8"/>
                  </a:lnTo>
                  <a:lnTo>
                    <a:pt x="40" y="6"/>
                  </a:lnTo>
                  <a:lnTo>
                    <a:pt x="38" y="3"/>
                  </a:lnTo>
                  <a:lnTo>
                    <a:pt x="33" y="11"/>
                  </a:lnTo>
                  <a:lnTo>
                    <a:pt x="35" y="13"/>
                  </a:lnTo>
                  <a:lnTo>
                    <a:pt x="35" y="16"/>
                  </a:lnTo>
                  <a:lnTo>
                    <a:pt x="38" y="18"/>
                  </a:lnTo>
                  <a:lnTo>
                    <a:pt x="38" y="21"/>
                  </a:lnTo>
                  <a:lnTo>
                    <a:pt x="38" y="32"/>
                  </a:lnTo>
                  <a:lnTo>
                    <a:pt x="35" y="40"/>
                  </a:lnTo>
                  <a:lnTo>
                    <a:pt x="29" y="45"/>
                  </a:lnTo>
                  <a:lnTo>
                    <a:pt x="21" y="47"/>
                  </a:lnTo>
                  <a:lnTo>
                    <a:pt x="19" y="50"/>
                  </a:lnTo>
                  <a:lnTo>
                    <a:pt x="11" y="16"/>
                  </a:lnTo>
                  <a:lnTo>
                    <a:pt x="14" y="13"/>
                  </a:lnTo>
                  <a:lnTo>
                    <a:pt x="16" y="13"/>
                  </a:lnTo>
                  <a:lnTo>
                    <a:pt x="19" y="11"/>
                  </a:lnTo>
                  <a:lnTo>
                    <a:pt x="21" y="11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3"/>
                  </a:lnTo>
                  <a:lnTo>
                    <a:pt x="11" y="3"/>
                  </a:lnTo>
                  <a:lnTo>
                    <a:pt x="0" y="8"/>
                  </a:lnTo>
                  <a:lnTo>
                    <a:pt x="21" y="105"/>
                  </a:lnTo>
                  <a:lnTo>
                    <a:pt x="33" y="103"/>
                  </a:lnTo>
                  <a:lnTo>
                    <a:pt x="21" y="61"/>
                  </a:lnTo>
                  <a:lnTo>
                    <a:pt x="24" y="58"/>
                  </a:lnTo>
                  <a:lnTo>
                    <a:pt x="55" y="90"/>
                  </a:lnTo>
                  <a:lnTo>
                    <a:pt x="67" y="87"/>
                  </a:lnTo>
                  <a:lnTo>
                    <a:pt x="33" y="52"/>
                  </a:lnTo>
                  <a:lnTo>
                    <a:pt x="40" y="47"/>
                  </a:lnTo>
                  <a:lnTo>
                    <a:pt x="45" y="40"/>
                  </a:lnTo>
                  <a:lnTo>
                    <a:pt x="48" y="30"/>
                  </a:lnTo>
                  <a:lnTo>
                    <a:pt x="48" y="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8" name="Freeform 140"/>
            <p:cNvSpPr>
              <a:spLocks/>
            </p:cNvSpPr>
            <p:nvPr/>
          </p:nvSpPr>
          <p:spPr bwMode="auto">
            <a:xfrm>
              <a:off x="4535" y="1169"/>
              <a:ext cx="19" cy="27"/>
            </a:xfrm>
            <a:custGeom>
              <a:avLst/>
              <a:gdLst>
                <a:gd name="T0" fmla="*/ 10 w 95"/>
                <a:gd name="T1" fmla="*/ 19 h 135"/>
                <a:gd name="T2" fmla="*/ 0 w 95"/>
                <a:gd name="T3" fmla="*/ 5 h 135"/>
                <a:gd name="T4" fmla="*/ 2 w 95"/>
                <a:gd name="T5" fmla="*/ 27 h 135"/>
                <a:gd name="T6" fmla="*/ 3 w 95"/>
                <a:gd name="T7" fmla="*/ 26 h 135"/>
                <a:gd name="T8" fmla="*/ 2 w 95"/>
                <a:gd name="T9" fmla="*/ 12 h 135"/>
                <a:gd name="T10" fmla="*/ 11 w 95"/>
                <a:gd name="T11" fmla="*/ 24 h 135"/>
                <a:gd name="T12" fmla="*/ 12 w 95"/>
                <a:gd name="T13" fmla="*/ 7 h 135"/>
                <a:gd name="T14" fmla="*/ 13 w 95"/>
                <a:gd name="T15" fmla="*/ 7 h 135"/>
                <a:gd name="T16" fmla="*/ 17 w 95"/>
                <a:gd name="T17" fmla="*/ 20 h 135"/>
                <a:gd name="T18" fmla="*/ 19 w 95"/>
                <a:gd name="T19" fmla="*/ 19 h 135"/>
                <a:gd name="T20" fmla="*/ 12 w 95"/>
                <a:gd name="T21" fmla="*/ 0 h 135"/>
                <a:gd name="T22" fmla="*/ 10 w 95"/>
                <a:gd name="T23" fmla="*/ 19 h 1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95" h="135">
                  <a:moveTo>
                    <a:pt x="48" y="96"/>
                  </a:moveTo>
                  <a:lnTo>
                    <a:pt x="0" y="24"/>
                  </a:lnTo>
                  <a:lnTo>
                    <a:pt x="8" y="135"/>
                  </a:lnTo>
                  <a:lnTo>
                    <a:pt x="16" y="132"/>
                  </a:lnTo>
                  <a:lnTo>
                    <a:pt x="10" y="61"/>
                  </a:lnTo>
                  <a:lnTo>
                    <a:pt x="53" y="118"/>
                  </a:lnTo>
                  <a:lnTo>
                    <a:pt x="60" y="37"/>
                  </a:lnTo>
                  <a:lnTo>
                    <a:pt x="63" y="37"/>
                  </a:lnTo>
                  <a:lnTo>
                    <a:pt x="87" y="101"/>
                  </a:lnTo>
                  <a:lnTo>
                    <a:pt x="95" y="96"/>
                  </a:lnTo>
                  <a:lnTo>
                    <a:pt x="58" y="0"/>
                  </a:lnTo>
                  <a:lnTo>
                    <a:pt x="48" y="9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29" name="Freeform 141"/>
            <p:cNvSpPr>
              <a:spLocks/>
            </p:cNvSpPr>
            <p:nvPr/>
          </p:nvSpPr>
          <p:spPr bwMode="auto">
            <a:xfrm>
              <a:off x="4555" y="1164"/>
              <a:ext cx="14" cy="24"/>
            </a:xfrm>
            <a:custGeom>
              <a:avLst/>
              <a:gdLst>
                <a:gd name="T0" fmla="*/ 2 w 72"/>
                <a:gd name="T1" fmla="*/ 9 h 120"/>
                <a:gd name="T2" fmla="*/ 4 w 72"/>
                <a:gd name="T3" fmla="*/ 9 h 120"/>
                <a:gd name="T4" fmla="*/ 4 w 72"/>
                <a:gd name="T5" fmla="*/ 5 h 120"/>
                <a:gd name="T6" fmla="*/ 8 w 72"/>
                <a:gd name="T7" fmla="*/ 12 h 120"/>
                <a:gd name="T8" fmla="*/ 3 w 72"/>
                <a:gd name="T9" fmla="*/ 14 h 120"/>
                <a:gd name="T10" fmla="*/ 3 w 72"/>
                <a:gd name="T11" fmla="*/ 11 h 120"/>
                <a:gd name="T12" fmla="*/ 2 w 72"/>
                <a:gd name="T13" fmla="*/ 12 h 120"/>
                <a:gd name="T14" fmla="*/ 0 w 72"/>
                <a:gd name="T15" fmla="*/ 24 h 120"/>
                <a:gd name="T16" fmla="*/ 2 w 72"/>
                <a:gd name="T17" fmla="*/ 23 h 120"/>
                <a:gd name="T18" fmla="*/ 3 w 72"/>
                <a:gd name="T19" fmla="*/ 16 h 120"/>
                <a:gd name="T20" fmla="*/ 9 w 72"/>
                <a:gd name="T21" fmla="*/ 13 h 120"/>
                <a:gd name="T22" fmla="*/ 12 w 72"/>
                <a:gd name="T23" fmla="*/ 18 h 120"/>
                <a:gd name="T24" fmla="*/ 14 w 72"/>
                <a:gd name="T25" fmla="*/ 17 h 120"/>
                <a:gd name="T26" fmla="*/ 3 w 72"/>
                <a:gd name="T27" fmla="*/ 0 h 120"/>
                <a:gd name="T28" fmla="*/ 2 w 72"/>
                <a:gd name="T29" fmla="*/ 9 h 1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2" h="120">
                  <a:moveTo>
                    <a:pt x="10" y="43"/>
                  </a:moveTo>
                  <a:lnTo>
                    <a:pt x="19" y="45"/>
                  </a:lnTo>
                  <a:lnTo>
                    <a:pt x="21" y="27"/>
                  </a:lnTo>
                  <a:lnTo>
                    <a:pt x="42" y="58"/>
                  </a:lnTo>
                  <a:lnTo>
                    <a:pt x="15" y="69"/>
                  </a:lnTo>
                  <a:lnTo>
                    <a:pt x="15" y="56"/>
                  </a:lnTo>
                  <a:lnTo>
                    <a:pt x="8" y="61"/>
                  </a:lnTo>
                  <a:lnTo>
                    <a:pt x="0" y="120"/>
                  </a:lnTo>
                  <a:lnTo>
                    <a:pt x="10" y="113"/>
                  </a:lnTo>
                  <a:lnTo>
                    <a:pt x="13" y="82"/>
                  </a:lnTo>
                  <a:lnTo>
                    <a:pt x="48" y="67"/>
                  </a:lnTo>
                  <a:lnTo>
                    <a:pt x="63" y="90"/>
                  </a:lnTo>
                  <a:lnTo>
                    <a:pt x="72" y="87"/>
                  </a:lnTo>
                  <a:lnTo>
                    <a:pt x="15" y="0"/>
                  </a:lnTo>
                  <a:lnTo>
                    <a:pt x="1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0" name="Freeform 142"/>
            <p:cNvSpPr>
              <a:spLocks/>
            </p:cNvSpPr>
            <p:nvPr/>
          </p:nvSpPr>
          <p:spPr bwMode="auto">
            <a:xfrm>
              <a:off x="4556" y="1173"/>
              <a:ext cx="3" cy="3"/>
            </a:xfrm>
            <a:custGeom>
              <a:avLst/>
              <a:gdLst>
                <a:gd name="T0" fmla="*/ 3 w 11"/>
                <a:gd name="T1" fmla="*/ 0 h 18"/>
                <a:gd name="T2" fmla="*/ 1 w 11"/>
                <a:gd name="T3" fmla="*/ 0 h 18"/>
                <a:gd name="T4" fmla="*/ 0 w 11"/>
                <a:gd name="T5" fmla="*/ 3 h 18"/>
                <a:gd name="T6" fmla="*/ 2 w 11"/>
                <a:gd name="T7" fmla="*/ 2 h 18"/>
                <a:gd name="T8" fmla="*/ 3 w 11"/>
                <a:gd name="T9" fmla="*/ 0 h 1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" h="18">
                  <a:moveTo>
                    <a:pt x="11" y="2"/>
                  </a:moveTo>
                  <a:lnTo>
                    <a:pt x="2" y="0"/>
                  </a:lnTo>
                  <a:lnTo>
                    <a:pt x="0" y="18"/>
                  </a:lnTo>
                  <a:lnTo>
                    <a:pt x="7" y="13"/>
                  </a:lnTo>
                  <a:lnTo>
                    <a:pt x="11" y="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1" name="Freeform 143"/>
            <p:cNvSpPr>
              <a:spLocks/>
            </p:cNvSpPr>
            <p:nvPr/>
          </p:nvSpPr>
          <p:spPr bwMode="auto">
            <a:xfrm>
              <a:off x="4567" y="1160"/>
              <a:ext cx="6" cy="21"/>
            </a:xfrm>
            <a:custGeom>
              <a:avLst/>
              <a:gdLst>
                <a:gd name="T0" fmla="*/ 5 w 29"/>
                <a:gd name="T1" fmla="*/ 21 h 101"/>
                <a:gd name="T2" fmla="*/ 6 w 29"/>
                <a:gd name="T3" fmla="*/ 20 h 101"/>
                <a:gd name="T4" fmla="*/ 2 w 29"/>
                <a:gd name="T5" fmla="*/ 0 h 101"/>
                <a:gd name="T6" fmla="*/ 0 w 29"/>
                <a:gd name="T7" fmla="*/ 1 h 101"/>
                <a:gd name="T8" fmla="*/ 5 w 29"/>
                <a:gd name="T9" fmla="*/ 21 h 10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9" h="101">
                  <a:moveTo>
                    <a:pt x="22" y="101"/>
                  </a:moveTo>
                  <a:lnTo>
                    <a:pt x="29" y="98"/>
                  </a:lnTo>
                  <a:lnTo>
                    <a:pt x="8" y="0"/>
                  </a:lnTo>
                  <a:lnTo>
                    <a:pt x="0" y="3"/>
                  </a:lnTo>
                  <a:lnTo>
                    <a:pt x="22" y="10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2" name="Freeform 144"/>
            <p:cNvSpPr>
              <a:spLocks/>
            </p:cNvSpPr>
            <p:nvPr/>
          </p:nvSpPr>
          <p:spPr bwMode="auto">
            <a:xfrm>
              <a:off x="4572" y="1158"/>
              <a:ext cx="10" cy="21"/>
            </a:xfrm>
            <a:custGeom>
              <a:avLst/>
              <a:gdLst>
                <a:gd name="T0" fmla="*/ 5 w 53"/>
                <a:gd name="T1" fmla="*/ 18 h 101"/>
                <a:gd name="T2" fmla="*/ 2 w 53"/>
                <a:gd name="T3" fmla="*/ 0 h 101"/>
                <a:gd name="T4" fmla="*/ 0 w 53"/>
                <a:gd name="T5" fmla="*/ 1 h 101"/>
                <a:gd name="T6" fmla="*/ 4 w 53"/>
                <a:gd name="T7" fmla="*/ 21 h 101"/>
                <a:gd name="T8" fmla="*/ 10 w 53"/>
                <a:gd name="T9" fmla="*/ 18 h 101"/>
                <a:gd name="T10" fmla="*/ 10 w 53"/>
                <a:gd name="T11" fmla="*/ 16 h 101"/>
                <a:gd name="T12" fmla="*/ 5 w 53"/>
                <a:gd name="T13" fmla="*/ 18 h 10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3" h="101">
                  <a:moveTo>
                    <a:pt x="29" y="87"/>
                  </a:moveTo>
                  <a:lnTo>
                    <a:pt x="10" y="0"/>
                  </a:lnTo>
                  <a:lnTo>
                    <a:pt x="0" y="3"/>
                  </a:lnTo>
                  <a:lnTo>
                    <a:pt x="22" y="101"/>
                  </a:lnTo>
                  <a:lnTo>
                    <a:pt x="53" y="87"/>
                  </a:lnTo>
                  <a:lnTo>
                    <a:pt x="51" y="77"/>
                  </a:lnTo>
                  <a:lnTo>
                    <a:pt x="29" y="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3" name="Freeform 145"/>
            <p:cNvSpPr>
              <a:spLocks/>
            </p:cNvSpPr>
            <p:nvPr/>
          </p:nvSpPr>
          <p:spPr bwMode="auto">
            <a:xfrm>
              <a:off x="4937" y="1026"/>
              <a:ext cx="16" cy="22"/>
            </a:xfrm>
            <a:custGeom>
              <a:avLst/>
              <a:gdLst>
                <a:gd name="T0" fmla="*/ 3 w 79"/>
                <a:gd name="T1" fmla="*/ 9 h 107"/>
                <a:gd name="T2" fmla="*/ 5 w 79"/>
                <a:gd name="T3" fmla="*/ 9 h 107"/>
                <a:gd name="T4" fmla="*/ 6 w 79"/>
                <a:gd name="T5" fmla="*/ 5 h 107"/>
                <a:gd name="T6" fmla="*/ 10 w 79"/>
                <a:gd name="T7" fmla="*/ 12 h 107"/>
                <a:gd name="T8" fmla="*/ 4 w 79"/>
                <a:gd name="T9" fmla="*/ 13 h 107"/>
                <a:gd name="T10" fmla="*/ 5 w 79"/>
                <a:gd name="T11" fmla="*/ 10 h 107"/>
                <a:gd name="T12" fmla="*/ 3 w 79"/>
                <a:gd name="T13" fmla="*/ 10 h 107"/>
                <a:gd name="T14" fmla="*/ 0 w 79"/>
                <a:gd name="T15" fmla="*/ 22 h 107"/>
                <a:gd name="T16" fmla="*/ 2 w 79"/>
                <a:gd name="T17" fmla="*/ 21 h 107"/>
                <a:gd name="T18" fmla="*/ 4 w 79"/>
                <a:gd name="T19" fmla="*/ 15 h 107"/>
                <a:gd name="T20" fmla="*/ 11 w 79"/>
                <a:gd name="T21" fmla="*/ 13 h 107"/>
                <a:gd name="T22" fmla="*/ 14 w 79"/>
                <a:gd name="T23" fmla="*/ 18 h 107"/>
                <a:gd name="T24" fmla="*/ 16 w 79"/>
                <a:gd name="T25" fmla="*/ 17 h 107"/>
                <a:gd name="T26" fmla="*/ 5 w 79"/>
                <a:gd name="T27" fmla="*/ 0 h 107"/>
                <a:gd name="T28" fmla="*/ 3 w 79"/>
                <a:gd name="T29" fmla="*/ 9 h 107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7">
                  <a:moveTo>
                    <a:pt x="16" y="43"/>
                  </a:moveTo>
                  <a:lnTo>
                    <a:pt x="26" y="46"/>
                  </a:lnTo>
                  <a:lnTo>
                    <a:pt x="32" y="24"/>
                  </a:lnTo>
                  <a:lnTo>
                    <a:pt x="50" y="57"/>
                  </a:lnTo>
                  <a:lnTo>
                    <a:pt x="21" y="64"/>
                  </a:lnTo>
                  <a:lnTo>
                    <a:pt x="24" y="51"/>
                  </a:lnTo>
                  <a:lnTo>
                    <a:pt x="16" y="51"/>
                  </a:lnTo>
                  <a:lnTo>
                    <a:pt x="0" y="107"/>
                  </a:lnTo>
                  <a:lnTo>
                    <a:pt x="11" y="101"/>
                  </a:lnTo>
                  <a:lnTo>
                    <a:pt x="19" y="74"/>
                  </a:lnTo>
                  <a:lnTo>
                    <a:pt x="55" y="64"/>
                  </a:lnTo>
                  <a:lnTo>
                    <a:pt x="69" y="86"/>
                  </a:lnTo>
                  <a:lnTo>
                    <a:pt x="79" y="83"/>
                  </a:lnTo>
                  <a:lnTo>
                    <a:pt x="26" y="0"/>
                  </a:lnTo>
                  <a:lnTo>
                    <a:pt x="16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4" name="Freeform 146"/>
            <p:cNvSpPr>
              <a:spLocks/>
            </p:cNvSpPr>
            <p:nvPr/>
          </p:nvSpPr>
          <p:spPr bwMode="auto">
            <a:xfrm>
              <a:off x="4940" y="1035"/>
              <a:ext cx="2" cy="1"/>
            </a:xfrm>
            <a:custGeom>
              <a:avLst/>
              <a:gdLst>
                <a:gd name="T0" fmla="*/ 2 w 10"/>
                <a:gd name="T1" fmla="*/ 0 h 8"/>
                <a:gd name="T2" fmla="*/ 0 w 10"/>
                <a:gd name="T3" fmla="*/ 0 h 8"/>
                <a:gd name="T4" fmla="*/ 0 w 10"/>
                <a:gd name="T5" fmla="*/ 1 h 8"/>
                <a:gd name="T6" fmla="*/ 2 w 10"/>
                <a:gd name="T7" fmla="*/ 1 h 8"/>
                <a:gd name="T8" fmla="*/ 2 w 10"/>
                <a:gd name="T9" fmla="*/ 0 h 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8">
                  <a:moveTo>
                    <a:pt x="10" y="3"/>
                  </a:moveTo>
                  <a:lnTo>
                    <a:pt x="0" y="0"/>
                  </a:lnTo>
                  <a:lnTo>
                    <a:pt x="0" y="8"/>
                  </a:lnTo>
                  <a:lnTo>
                    <a:pt x="8" y="8"/>
                  </a:lnTo>
                  <a:lnTo>
                    <a:pt x="10" y="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5" name="Freeform 147"/>
            <p:cNvSpPr>
              <a:spLocks/>
            </p:cNvSpPr>
            <p:nvPr/>
          </p:nvSpPr>
          <p:spPr bwMode="auto">
            <a:xfrm>
              <a:off x="4952" y="1024"/>
              <a:ext cx="5" cy="18"/>
            </a:xfrm>
            <a:custGeom>
              <a:avLst/>
              <a:gdLst>
                <a:gd name="T0" fmla="*/ 3 w 24"/>
                <a:gd name="T1" fmla="*/ 18 h 91"/>
                <a:gd name="T2" fmla="*/ 5 w 24"/>
                <a:gd name="T3" fmla="*/ 17 h 91"/>
                <a:gd name="T4" fmla="*/ 3 w 24"/>
                <a:gd name="T5" fmla="*/ 0 h 91"/>
                <a:gd name="T6" fmla="*/ 0 w 24"/>
                <a:gd name="T7" fmla="*/ 1 h 91"/>
                <a:gd name="T8" fmla="*/ 3 w 24"/>
                <a:gd name="T9" fmla="*/ 18 h 9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1">
                  <a:moveTo>
                    <a:pt x="14" y="91"/>
                  </a:moveTo>
                  <a:lnTo>
                    <a:pt x="24" y="87"/>
                  </a:lnTo>
                  <a:lnTo>
                    <a:pt x="12" y="0"/>
                  </a:lnTo>
                  <a:lnTo>
                    <a:pt x="0" y="3"/>
                  </a:lnTo>
                  <a:lnTo>
                    <a:pt x="14" y="9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6" name="Freeform 148"/>
            <p:cNvSpPr>
              <a:spLocks/>
            </p:cNvSpPr>
            <p:nvPr/>
          </p:nvSpPr>
          <p:spPr bwMode="auto">
            <a:xfrm>
              <a:off x="4963" y="1022"/>
              <a:ext cx="3" cy="2"/>
            </a:xfrm>
            <a:custGeom>
              <a:avLst/>
              <a:gdLst>
                <a:gd name="T0" fmla="*/ 2 w 16"/>
                <a:gd name="T1" fmla="*/ 2 h 12"/>
                <a:gd name="T2" fmla="*/ 3 w 16"/>
                <a:gd name="T3" fmla="*/ 0 h 12"/>
                <a:gd name="T4" fmla="*/ 2 w 16"/>
                <a:gd name="T5" fmla="*/ 0 h 12"/>
                <a:gd name="T6" fmla="*/ 2 w 16"/>
                <a:gd name="T7" fmla="*/ 0 h 12"/>
                <a:gd name="T8" fmla="*/ 1 w 16"/>
                <a:gd name="T9" fmla="*/ 0 h 12"/>
                <a:gd name="T10" fmla="*/ 0 w 16"/>
                <a:gd name="T11" fmla="*/ 0 h 12"/>
                <a:gd name="T12" fmla="*/ 0 w 16"/>
                <a:gd name="T13" fmla="*/ 2 h 12"/>
                <a:gd name="T14" fmla="*/ 0 w 16"/>
                <a:gd name="T15" fmla="*/ 2 h 12"/>
                <a:gd name="T16" fmla="*/ 1 w 16"/>
                <a:gd name="T17" fmla="*/ 2 h 12"/>
                <a:gd name="T18" fmla="*/ 2 w 16"/>
                <a:gd name="T19" fmla="*/ 2 h 12"/>
                <a:gd name="T20" fmla="*/ 2 w 16"/>
                <a:gd name="T21" fmla="*/ 2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6" h="12">
                  <a:moveTo>
                    <a:pt x="11" y="12"/>
                  </a:moveTo>
                  <a:lnTo>
                    <a:pt x="16" y="2"/>
                  </a:lnTo>
                  <a:lnTo>
                    <a:pt x="13" y="0"/>
                  </a:lnTo>
                  <a:lnTo>
                    <a:pt x="8" y="0"/>
                  </a:lnTo>
                  <a:lnTo>
                    <a:pt x="5" y="0"/>
                  </a:lnTo>
                  <a:lnTo>
                    <a:pt x="0" y="2"/>
                  </a:lnTo>
                  <a:lnTo>
                    <a:pt x="0" y="10"/>
                  </a:lnTo>
                  <a:lnTo>
                    <a:pt x="2" y="10"/>
                  </a:lnTo>
                  <a:lnTo>
                    <a:pt x="5" y="10"/>
                  </a:lnTo>
                  <a:lnTo>
                    <a:pt x="8" y="10"/>
                  </a:lnTo>
                  <a:lnTo>
                    <a:pt x="11" y="1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7" name="Freeform 149"/>
            <p:cNvSpPr>
              <a:spLocks/>
            </p:cNvSpPr>
            <p:nvPr/>
          </p:nvSpPr>
          <p:spPr bwMode="auto">
            <a:xfrm>
              <a:off x="4958" y="1022"/>
              <a:ext cx="13" cy="19"/>
            </a:xfrm>
            <a:custGeom>
              <a:avLst/>
              <a:gdLst>
                <a:gd name="T0" fmla="*/ 10 w 64"/>
                <a:gd name="T1" fmla="*/ 3 h 92"/>
                <a:gd name="T2" fmla="*/ 10 w 64"/>
                <a:gd name="T3" fmla="*/ 2 h 92"/>
                <a:gd name="T4" fmla="*/ 9 w 64"/>
                <a:gd name="T5" fmla="*/ 1 h 92"/>
                <a:gd name="T6" fmla="*/ 9 w 64"/>
                <a:gd name="T7" fmla="*/ 1 h 92"/>
                <a:gd name="T8" fmla="*/ 8 w 64"/>
                <a:gd name="T9" fmla="*/ 0 h 92"/>
                <a:gd name="T10" fmla="*/ 7 w 64"/>
                <a:gd name="T11" fmla="*/ 2 h 92"/>
                <a:gd name="T12" fmla="*/ 8 w 64"/>
                <a:gd name="T13" fmla="*/ 3 h 92"/>
                <a:gd name="T14" fmla="*/ 8 w 64"/>
                <a:gd name="T15" fmla="*/ 3 h 92"/>
                <a:gd name="T16" fmla="*/ 8 w 64"/>
                <a:gd name="T17" fmla="*/ 4 h 92"/>
                <a:gd name="T18" fmla="*/ 8 w 64"/>
                <a:gd name="T19" fmla="*/ 6 h 92"/>
                <a:gd name="T20" fmla="*/ 7 w 64"/>
                <a:gd name="T21" fmla="*/ 7 h 92"/>
                <a:gd name="T22" fmla="*/ 6 w 64"/>
                <a:gd name="T23" fmla="*/ 8 h 92"/>
                <a:gd name="T24" fmla="*/ 4 w 64"/>
                <a:gd name="T25" fmla="*/ 9 h 92"/>
                <a:gd name="T26" fmla="*/ 3 w 64"/>
                <a:gd name="T27" fmla="*/ 9 h 92"/>
                <a:gd name="T28" fmla="*/ 3 w 64"/>
                <a:gd name="T29" fmla="*/ 2 h 92"/>
                <a:gd name="T30" fmla="*/ 3 w 64"/>
                <a:gd name="T31" fmla="*/ 2 h 92"/>
                <a:gd name="T32" fmla="*/ 4 w 64"/>
                <a:gd name="T33" fmla="*/ 2 h 92"/>
                <a:gd name="T34" fmla="*/ 4 w 64"/>
                <a:gd name="T35" fmla="*/ 2 h 92"/>
                <a:gd name="T36" fmla="*/ 5 w 64"/>
                <a:gd name="T37" fmla="*/ 2 h 92"/>
                <a:gd name="T38" fmla="*/ 5 w 64"/>
                <a:gd name="T39" fmla="*/ 0 h 92"/>
                <a:gd name="T40" fmla="*/ 4 w 64"/>
                <a:gd name="T41" fmla="*/ 0 h 92"/>
                <a:gd name="T42" fmla="*/ 4 w 64"/>
                <a:gd name="T43" fmla="*/ 0 h 92"/>
                <a:gd name="T44" fmla="*/ 3 w 64"/>
                <a:gd name="T45" fmla="*/ 0 h 92"/>
                <a:gd name="T46" fmla="*/ 3 w 64"/>
                <a:gd name="T47" fmla="*/ 0 h 92"/>
                <a:gd name="T48" fmla="*/ 0 w 64"/>
                <a:gd name="T49" fmla="*/ 1 h 92"/>
                <a:gd name="T50" fmla="*/ 3 w 64"/>
                <a:gd name="T51" fmla="*/ 19 h 92"/>
                <a:gd name="T52" fmla="*/ 5 w 64"/>
                <a:gd name="T53" fmla="*/ 18 h 92"/>
                <a:gd name="T54" fmla="*/ 4 w 64"/>
                <a:gd name="T55" fmla="*/ 10 h 92"/>
                <a:gd name="T56" fmla="*/ 4 w 64"/>
                <a:gd name="T57" fmla="*/ 10 h 92"/>
                <a:gd name="T58" fmla="*/ 11 w 64"/>
                <a:gd name="T59" fmla="*/ 17 h 92"/>
                <a:gd name="T60" fmla="*/ 13 w 64"/>
                <a:gd name="T61" fmla="*/ 16 h 92"/>
                <a:gd name="T62" fmla="*/ 7 w 64"/>
                <a:gd name="T63" fmla="*/ 10 h 92"/>
                <a:gd name="T64" fmla="*/ 8 w 64"/>
                <a:gd name="T65" fmla="*/ 9 h 92"/>
                <a:gd name="T66" fmla="*/ 9 w 64"/>
                <a:gd name="T67" fmla="*/ 7 h 92"/>
                <a:gd name="T68" fmla="*/ 10 w 64"/>
                <a:gd name="T69" fmla="*/ 5 h 92"/>
                <a:gd name="T70" fmla="*/ 10 w 64"/>
                <a:gd name="T71" fmla="*/ 3 h 92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4" h="92">
                  <a:moveTo>
                    <a:pt x="50" y="15"/>
                  </a:moveTo>
                  <a:lnTo>
                    <a:pt x="48" y="10"/>
                  </a:lnTo>
                  <a:lnTo>
                    <a:pt x="45" y="5"/>
                  </a:lnTo>
                  <a:lnTo>
                    <a:pt x="42" y="3"/>
                  </a:lnTo>
                  <a:lnTo>
                    <a:pt x="40" y="0"/>
                  </a:lnTo>
                  <a:lnTo>
                    <a:pt x="35" y="10"/>
                  </a:lnTo>
                  <a:lnTo>
                    <a:pt x="37" y="13"/>
                  </a:lnTo>
                  <a:lnTo>
                    <a:pt x="40" y="15"/>
                  </a:lnTo>
                  <a:lnTo>
                    <a:pt x="40" y="18"/>
                  </a:lnTo>
                  <a:lnTo>
                    <a:pt x="40" y="29"/>
                  </a:lnTo>
                  <a:lnTo>
                    <a:pt x="35" y="34"/>
                  </a:lnTo>
                  <a:lnTo>
                    <a:pt x="29" y="39"/>
                  </a:lnTo>
                  <a:lnTo>
                    <a:pt x="19" y="42"/>
                  </a:lnTo>
                  <a:lnTo>
                    <a:pt x="16" y="42"/>
                  </a:lnTo>
                  <a:lnTo>
                    <a:pt x="14" y="10"/>
                  </a:lnTo>
                  <a:lnTo>
                    <a:pt x="16" y="10"/>
                  </a:lnTo>
                  <a:lnTo>
                    <a:pt x="19" y="10"/>
                  </a:lnTo>
                  <a:lnTo>
                    <a:pt x="21" y="8"/>
                  </a:lnTo>
                  <a:lnTo>
                    <a:pt x="24" y="8"/>
                  </a:lnTo>
                  <a:lnTo>
                    <a:pt x="24" y="0"/>
                  </a:lnTo>
                  <a:lnTo>
                    <a:pt x="21" y="0"/>
                  </a:lnTo>
                  <a:lnTo>
                    <a:pt x="19" y="0"/>
                  </a:lnTo>
                  <a:lnTo>
                    <a:pt x="16" y="0"/>
                  </a:lnTo>
                  <a:lnTo>
                    <a:pt x="14" y="0"/>
                  </a:lnTo>
                  <a:lnTo>
                    <a:pt x="0" y="5"/>
                  </a:lnTo>
                  <a:lnTo>
                    <a:pt x="14" y="92"/>
                  </a:lnTo>
                  <a:lnTo>
                    <a:pt x="24" y="89"/>
                  </a:lnTo>
                  <a:lnTo>
                    <a:pt x="19" y="50"/>
                  </a:lnTo>
                  <a:lnTo>
                    <a:pt x="21" y="50"/>
                  </a:lnTo>
                  <a:lnTo>
                    <a:pt x="53" y="82"/>
                  </a:lnTo>
                  <a:lnTo>
                    <a:pt x="64" y="77"/>
                  </a:lnTo>
                  <a:lnTo>
                    <a:pt x="32" y="48"/>
                  </a:lnTo>
                  <a:lnTo>
                    <a:pt x="40" y="42"/>
                  </a:lnTo>
                  <a:lnTo>
                    <a:pt x="45" y="34"/>
                  </a:lnTo>
                  <a:lnTo>
                    <a:pt x="50" y="26"/>
                  </a:lnTo>
                  <a:lnTo>
                    <a:pt x="50" y="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8" name="Freeform 150"/>
            <p:cNvSpPr>
              <a:spLocks/>
            </p:cNvSpPr>
            <p:nvPr/>
          </p:nvSpPr>
          <p:spPr bwMode="auto">
            <a:xfrm>
              <a:off x="4979" y="1013"/>
              <a:ext cx="20" cy="22"/>
            </a:xfrm>
            <a:custGeom>
              <a:avLst/>
              <a:gdLst>
                <a:gd name="T0" fmla="*/ 10 w 101"/>
                <a:gd name="T1" fmla="*/ 16 h 114"/>
                <a:gd name="T2" fmla="*/ 1 w 101"/>
                <a:gd name="T3" fmla="*/ 3 h 114"/>
                <a:gd name="T4" fmla="*/ 0 w 101"/>
                <a:gd name="T5" fmla="*/ 22 h 114"/>
                <a:gd name="T6" fmla="*/ 2 w 101"/>
                <a:gd name="T7" fmla="*/ 21 h 114"/>
                <a:gd name="T8" fmla="*/ 3 w 101"/>
                <a:gd name="T9" fmla="*/ 9 h 114"/>
                <a:gd name="T10" fmla="*/ 10 w 101"/>
                <a:gd name="T11" fmla="*/ 20 h 114"/>
                <a:gd name="T12" fmla="*/ 14 w 101"/>
                <a:gd name="T13" fmla="*/ 7 h 114"/>
                <a:gd name="T14" fmla="*/ 18 w 101"/>
                <a:gd name="T15" fmla="*/ 17 h 114"/>
                <a:gd name="T16" fmla="*/ 20 w 101"/>
                <a:gd name="T17" fmla="*/ 16 h 114"/>
                <a:gd name="T18" fmla="*/ 14 w 101"/>
                <a:gd name="T19" fmla="*/ 0 h 114"/>
                <a:gd name="T20" fmla="*/ 10 w 101"/>
                <a:gd name="T21" fmla="*/ 16 h 114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01" h="114">
                  <a:moveTo>
                    <a:pt x="48" y="82"/>
                  </a:moveTo>
                  <a:lnTo>
                    <a:pt x="7" y="16"/>
                  </a:lnTo>
                  <a:lnTo>
                    <a:pt x="0" y="114"/>
                  </a:lnTo>
                  <a:lnTo>
                    <a:pt x="12" y="111"/>
                  </a:lnTo>
                  <a:lnTo>
                    <a:pt x="14" y="48"/>
                  </a:lnTo>
                  <a:lnTo>
                    <a:pt x="51" y="103"/>
                  </a:lnTo>
                  <a:lnTo>
                    <a:pt x="69" y="34"/>
                  </a:lnTo>
                  <a:lnTo>
                    <a:pt x="91" y="90"/>
                  </a:lnTo>
                  <a:lnTo>
                    <a:pt x="101" y="85"/>
                  </a:lnTo>
                  <a:lnTo>
                    <a:pt x="69" y="0"/>
                  </a:lnTo>
                  <a:lnTo>
                    <a:pt x="48" y="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39" name="Freeform 151"/>
            <p:cNvSpPr>
              <a:spLocks/>
            </p:cNvSpPr>
            <p:nvPr/>
          </p:nvSpPr>
          <p:spPr bwMode="auto">
            <a:xfrm>
              <a:off x="5000" y="1009"/>
              <a:ext cx="15" cy="21"/>
            </a:xfrm>
            <a:custGeom>
              <a:avLst/>
              <a:gdLst>
                <a:gd name="T0" fmla="*/ 3 w 79"/>
                <a:gd name="T1" fmla="*/ 8 h 101"/>
                <a:gd name="T2" fmla="*/ 4 w 79"/>
                <a:gd name="T3" fmla="*/ 9 h 101"/>
                <a:gd name="T4" fmla="*/ 5 w 79"/>
                <a:gd name="T5" fmla="*/ 4 h 101"/>
                <a:gd name="T6" fmla="*/ 9 w 79"/>
                <a:gd name="T7" fmla="*/ 11 h 101"/>
                <a:gd name="T8" fmla="*/ 4 w 79"/>
                <a:gd name="T9" fmla="*/ 13 h 101"/>
                <a:gd name="T10" fmla="*/ 4 w 79"/>
                <a:gd name="T11" fmla="*/ 10 h 101"/>
                <a:gd name="T12" fmla="*/ 2 w 79"/>
                <a:gd name="T13" fmla="*/ 10 h 101"/>
                <a:gd name="T14" fmla="*/ 0 w 79"/>
                <a:gd name="T15" fmla="*/ 21 h 101"/>
                <a:gd name="T16" fmla="*/ 2 w 79"/>
                <a:gd name="T17" fmla="*/ 20 h 101"/>
                <a:gd name="T18" fmla="*/ 3 w 79"/>
                <a:gd name="T19" fmla="*/ 15 h 101"/>
                <a:gd name="T20" fmla="*/ 10 w 79"/>
                <a:gd name="T21" fmla="*/ 13 h 101"/>
                <a:gd name="T22" fmla="*/ 13 w 79"/>
                <a:gd name="T23" fmla="*/ 17 h 101"/>
                <a:gd name="T24" fmla="*/ 15 w 79"/>
                <a:gd name="T25" fmla="*/ 16 h 101"/>
                <a:gd name="T26" fmla="*/ 5 w 79"/>
                <a:gd name="T27" fmla="*/ 0 h 101"/>
                <a:gd name="T28" fmla="*/ 3 w 79"/>
                <a:gd name="T29" fmla="*/ 8 h 101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79" h="101">
                  <a:moveTo>
                    <a:pt x="16" y="38"/>
                  </a:moveTo>
                  <a:lnTo>
                    <a:pt x="23" y="43"/>
                  </a:lnTo>
                  <a:lnTo>
                    <a:pt x="28" y="21"/>
                  </a:lnTo>
                  <a:lnTo>
                    <a:pt x="50" y="53"/>
                  </a:lnTo>
                  <a:lnTo>
                    <a:pt x="21" y="62"/>
                  </a:lnTo>
                  <a:lnTo>
                    <a:pt x="23" y="48"/>
                  </a:lnTo>
                  <a:lnTo>
                    <a:pt x="13" y="50"/>
                  </a:lnTo>
                  <a:lnTo>
                    <a:pt x="0" y="101"/>
                  </a:lnTo>
                  <a:lnTo>
                    <a:pt x="11" y="98"/>
                  </a:lnTo>
                  <a:lnTo>
                    <a:pt x="18" y="72"/>
                  </a:lnTo>
                  <a:lnTo>
                    <a:pt x="55" y="62"/>
                  </a:lnTo>
                  <a:lnTo>
                    <a:pt x="69" y="82"/>
                  </a:lnTo>
                  <a:lnTo>
                    <a:pt x="79" y="79"/>
                  </a:lnTo>
                  <a:lnTo>
                    <a:pt x="26" y="0"/>
                  </a:lnTo>
                  <a:lnTo>
                    <a:pt x="16" y="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0" name="Freeform 152"/>
            <p:cNvSpPr>
              <a:spLocks/>
            </p:cNvSpPr>
            <p:nvPr/>
          </p:nvSpPr>
          <p:spPr bwMode="auto">
            <a:xfrm>
              <a:off x="5002" y="1017"/>
              <a:ext cx="2" cy="2"/>
            </a:xfrm>
            <a:custGeom>
              <a:avLst/>
              <a:gdLst>
                <a:gd name="T0" fmla="*/ 2 w 10"/>
                <a:gd name="T1" fmla="*/ 1 h 12"/>
                <a:gd name="T2" fmla="*/ 1 w 10"/>
                <a:gd name="T3" fmla="*/ 0 h 12"/>
                <a:gd name="T4" fmla="*/ 0 w 10"/>
                <a:gd name="T5" fmla="*/ 2 h 12"/>
                <a:gd name="T6" fmla="*/ 2 w 10"/>
                <a:gd name="T7" fmla="*/ 2 h 12"/>
                <a:gd name="T8" fmla="*/ 2 w 10"/>
                <a:gd name="T9" fmla="*/ 1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" h="12">
                  <a:moveTo>
                    <a:pt x="10" y="5"/>
                  </a:moveTo>
                  <a:lnTo>
                    <a:pt x="3" y="0"/>
                  </a:lnTo>
                  <a:lnTo>
                    <a:pt x="0" y="12"/>
                  </a:lnTo>
                  <a:lnTo>
                    <a:pt x="10" y="10"/>
                  </a:lnTo>
                  <a:lnTo>
                    <a:pt x="10" y="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1" name="Freeform 153"/>
            <p:cNvSpPr>
              <a:spLocks/>
            </p:cNvSpPr>
            <p:nvPr/>
          </p:nvSpPr>
          <p:spPr bwMode="auto">
            <a:xfrm>
              <a:off x="5015" y="1007"/>
              <a:ext cx="5" cy="18"/>
            </a:xfrm>
            <a:custGeom>
              <a:avLst/>
              <a:gdLst>
                <a:gd name="T0" fmla="*/ 3 w 24"/>
                <a:gd name="T1" fmla="*/ 18 h 90"/>
                <a:gd name="T2" fmla="*/ 5 w 24"/>
                <a:gd name="T3" fmla="*/ 17 h 90"/>
                <a:gd name="T4" fmla="*/ 2 w 24"/>
                <a:gd name="T5" fmla="*/ 0 h 90"/>
                <a:gd name="T6" fmla="*/ 0 w 24"/>
                <a:gd name="T7" fmla="*/ 1 h 90"/>
                <a:gd name="T8" fmla="*/ 3 w 24"/>
                <a:gd name="T9" fmla="*/ 18 h 9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90">
                  <a:moveTo>
                    <a:pt x="14" y="90"/>
                  </a:moveTo>
                  <a:lnTo>
                    <a:pt x="24" y="87"/>
                  </a:lnTo>
                  <a:lnTo>
                    <a:pt x="11" y="0"/>
                  </a:lnTo>
                  <a:lnTo>
                    <a:pt x="0" y="3"/>
                  </a:lnTo>
                  <a:lnTo>
                    <a:pt x="14" y="9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2" name="Freeform 154"/>
            <p:cNvSpPr>
              <a:spLocks/>
            </p:cNvSpPr>
            <p:nvPr/>
          </p:nvSpPr>
          <p:spPr bwMode="auto">
            <a:xfrm>
              <a:off x="5021" y="1006"/>
              <a:ext cx="9" cy="17"/>
            </a:xfrm>
            <a:custGeom>
              <a:avLst/>
              <a:gdLst>
                <a:gd name="T0" fmla="*/ 4 w 45"/>
                <a:gd name="T1" fmla="*/ 15 h 87"/>
                <a:gd name="T2" fmla="*/ 2 w 45"/>
                <a:gd name="T3" fmla="*/ 0 h 87"/>
                <a:gd name="T4" fmla="*/ 0 w 45"/>
                <a:gd name="T5" fmla="*/ 1 h 87"/>
                <a:gd name="T6" fmla="*/ 2 w 45"/>
                <a:gd name="T7" fmla="*/ 17 h 87"/>
                <a:gd name="T8" fmla="*/ 9 w 45"/>
                <a:gd name="T9" fmla="*/ 16 h 87"/>
                <a:gd name="T10" fmla="*/ 9 w 45"/>
                <a:gd name="T11" fmla="*/ 13 h 87"/>
                <a:gd name="T12" fmla="*/ 4 w 45"/>
                <a:gd name="T13" fmla="*/ 15 h 8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45" h="87">
                  <a:moveTo>
                    <a:pt x="21" y="76"/>
                  </a:moveTo>
                  <a:lnTo>
                    <a:pt x="11" y="0"/>
                  </a:lnTo>
                  <a:lnTo>
                    <a:pt x="0" y="3"/>
                  </a:lnTo>
                  <a:lnTo>
                    <a:pt x="11" y="87"/>
                  </a:lnTo>
                  <a:lnTo>
                    <a:pt x="45" y="80"/>
                  </a:lnTo>
                  <a:lnTo>
                    <a:pt x="45" y="68"/>
                  </a:lnTo>
                  <a:lnTo>
                    <a:pt x="21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3" name="Freeform 155"/>
            <p:cNvSpPr>
              <a:spLocks/>
            </p:cNvSpPr>
            <p:nvPr/>
          </p:nvSpPr>
          <p:spPr bwMode="auto">
            <a:xfrm>
              <a:off x="4926" y="646"/>
              <a:ext cx="119" cy="142"/>
            </a:xfrm>
            <a:custGeom>
              <a:avLst/>
              <a:gdLst>
                <a:gd name="T0" fmla="*/ 119 w 595"/>
                <a:gd name="T1" fmla="*/ 123 h 709"/>
                <a:gd name="T2" fmla="*/ 105 w 595"/>
                <a:gd name="T3" fmla="*/ 0 h 709"/>
                <a:gd name="T4" fmla="*/ 0 w 595"/>
                <a:gd name="T5" fmla="*/ 17 h 709"/>
                <a:gd name="T6" fmla="*/ 16 w 595"/>
                <a:gd name="T7" fmla="*/ 142 h 709"/>
                <a:gd name="T8" fmla="*/ 119 w 595"/>
                <a:gd name="T9" fmla="*/ 123 h 70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95" h="709">
                  <a:moveTo>
                    <a:pt x="595" y="613"/>
                  </a:moveTo>
                  <a:lnTo>
                    <a:pt x="526" y="0"/>
                  </a:lnTo>
                  <a:lnTo>
                    <a:pt x="0" y="83"/>
                  </a:lnTo>
                  <a:lnTo>
                    <a:pt x="82" y="709"/>
                  </a:lnTo>
                  <a:lnTo>
                    <a:pt x="595" y="613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4" name="Freeform 156"/>
            <p:cNvSpPr>
              <a:spLocks/>
            </p:cNvSpPr>
            <p:nvPr/>
          </p:nvSpPr>
          <p:spPr bwMode="auto">
            <a:xfrm>
              <a:off x="4931" y="653"/>
              <a:ext cx="109" cy="129"/>
            </a:xfrm>
            <a:custGeom>
              <a:avLst/>
              <a:gdLst>
                <a:gd name="T0" fmla="*/ 109 w 542"/>
                <a:gd name="T1" fmla="*/ 111 h 647"/>
                <a:gd name="T2" fmla="*/ 96 w 542"/>
                <a:gd name="T3" fmla="*/ 0 h 647"/>
                <a:gd name="T4" fmla="*/ 0 w 542"/>
                <a:gd name="T5" fmla="*/ 15 h 647"/>
                <a:gd name="T6" fmla="*/ 15 w 542"/>
                <a:gd name="T7" fmla="*/ 129 h 647"/>
                <a:gd name="T8" fmla="*/ 109 w 542"/>
                <a:gd name="T9" fmla="*/ 111 h 64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42" h="647">
                  <a:moveTo>
                    <a:pt x="542" y="557"/>
                  </a:moveTo>
                  <a:lnTo>
                    <a:pt x="479" y="0"/>
                  </a:lnTo>
                  <a:lnTo>
                    <a:pt x="0" y="76"/>
                  </a:lnTo>
                  <a:lnTo>
                    <a:pt x="74" y="647"/>
                  </a:lnTo>
                  <a:lnTo>
                    <a:pt x="542" y="557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5" name="Freeform 157"/>
            <p:cNvSpPr>
              <a:spLocks/>
            </p:cNvSpPr>
            <p:nvPr/>
          </p:nvSpPr>
          <p:spPr bwMode="auto">
            <a:xfrm>
              <a:off x="4942" y="666"/>
              <a:ext cx="87" cy="103"/>
            </a:xfrm>
            <a:custGeom>
              <a:avLst/>
              <a:gdLst>
                <a:gd name="T0" fmla="*/ 87 w 434"/>
                <a:gd name="T1" fmla="*/ 89 h 515"/>
                <a:gd name="T2" fmla="*/ 76 w 434"/>
                <a:gd name="T3" fmla="*/ 0 h 515"/>
                <a:gd name="T4" fmla="*/ 0 w 434"/>
                <a:gd name="T5" fmla="*/ 12 h 515"/>
                <a:gd name="T6" fmla="*/ 12 w 434"/>
                <a:gd name="T7" fmla="*/ 103 h 515"/>
                <a:gd name="T8" fmla="*/ 87 w 434"/>
                <a:gd name="T9" fmla="*/ 89 h 51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4" h="515">
                  <a:moveTo>
                    <a:pt x="434" y="446"/>
                  </a:moveTo>
                  <a:lnTo>
                    <a:pt x="381" y="0"/>
                  </a:lnTo>
                  <a:lnTo>
                    <a:pt x="0" y="60"/>
                  </a:lnTo>
                  <a:lnTo>
                    <a:pt x="59" y="515"/>
                  </a:lnTo>
                  <a:lnTo>
                    <a:pt x="434" y="446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6" name="Freeform 158"/>
            <p:cNvSpPr>
              <a:spLocks/>
            </p:cNvSpPr>
            <p:nvPr/>
          </p:nvSpPr>
          <p:spPr bwMode="auto">
            <a:xfrm>
              <a:off x="4955" y="688"/>
              <a:ext cx="65" cy="67"/>
            </a:xfrm>
            <a:custGeom>
              <a:avLst/>
              <a:gdLst>
                <a:gd name="T0" fmla="*/ 0 w 322"/>
                <a:gd name="T1" fmla="*/ 30 h 335"/>
                <a:gd name="T2" fmla="*/ 5 w 322"/>
                <a:gd name="T3" fmla="*/ 67 h 335"/>
                <a:gd name="T4" fmla="*/ 65 w 322"/>
                <a:gd name="T5" fmla="*/ 56 h 335"/>
                <a:gd name="T6" fmla="*/ 59 w 322"/>
                <a:gd name="T7" fmla="*/ 0 h 335"/>
                <a:gd name="T8" fmla="*/ 49 w 322"/>
                <a:gd name="T9" fmla="*/ 0 h 335"/>
                <a:gd name="T10" fmla="*/ 41 w 322"/>
                <a:gd name="T11" fmla="*/ 2 h 335"/>
                <a:gd name="T12" fmla="*/ 33 w 322"/>
                <a:gd name="T13" fmla="*/ 5 h 335"/>
                <a:gd name="T14" fmla="*/ 25 w 322"/>
                <a:gd name="T15" fmla="*/ 9 h 335"/>
                <a:gd name="T16" fmla="*/ 18 w 322"/>
                <a:gd name="T17" fmla="*/ 14 h 335"/>
                <a:gd name="T18" fmla="*/ 11 w 322"/>
                <a:gd name="T19" fmla="*/ 19 h 335"/>
                <a:gd name="T20" fmla="*/ 5 w 322"/>
                <a:gd name="T21" fmla="*/ 25 h 335"/>
                <a:gd name="T22" fmla="*/ 0 w 322"/>
                <a:gd name="T23" fmla="*/ 30 h 33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22" h="335">
                  <a:moveTo>
                    <a:pt x="0" y="151"/>
                  </a:moveTo>
                  <a:lnTo>
                    <a:pt x="24" y="335"/>
                  </a:lnTo>
                  <a:lnTo>
                    <a:pt x="322" y="280"/>
                  </a:lnTo>
                  <a:lnTo>
                    <a:pt x="291" y="0"/>
                  </a:lnTo>
                  <a:lnTo>
                    <a:pt x="245" y="0"/>
                  </a:lnTo>
                  <a:lnTo>
                    <a:pt x="204" y="9"/>
                  </a:lnTo>
                  <a:lnTo>
                    <a:pt x="164" y="24"/>
                  </a:lnTo>
                  <a:lnTo>
                    <a:pt x="125" y="45"/>
                  </a:lnTo>
                  <a:lnTo>
                    <a:pt x="87" y="69"/>
                  </a:lnTo>
                  <a:lnTo>
                    <a:pt x="55" y="95"/>
                  </a:lnTo>
                  <a:lnTo>
                    <a:pt x="27" y="124"/>
                  </a:lnTo>
                  <a:lnTo>
                    <a:pt x="0" y="15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7" name="Freeform 159"/>
            <p:cNvSpPr>
              <a:spLocks/>
            </p:cNvSpPr>
            <p:nvPr/>
          </p:nvSpPr>
          <p:spPr bwMode="auto">
            <a:xfrm>
              <a:off x="4953" y="702"/>
              <a:ext cx="13" cy="16"/>
            </a:xfrm>
            <a:custGeom>
              <a:avLst/>
              <a:gdLst>
                <a:gd name="T0" fmla="*/ 2 w 66"/>
                <a:gd name="T1" fmla="*/ 16 h 82"/>
                <a:gd name="T2" fmla="*/ 5 w 66"/>
                <a:gd name="T3" fmla="*/ 13 h 82"/>
                <a:gd name="T4" fmla="*/ 7 w 66"/>
                <a:gd name="T5" fmla="*/ 11 h 82"/>
                <a:gd name="T6" fmla="*/ 10 w 66"/>
                <a:gd name="T7" fmla="*/ 8 h 82"/>
                <a:gd name="T8" fmla="*/ 13 w 66"/>
                <a:gd name="T9" fmla="*/ 5 h 82"/>
                <a:gd name="T10" fmla="*/ 0 w 66"/>
                <a:gd name="T11" fmla="*/ 0 h 82"/>
                <a:gd name="T12" fmla="*/ 2 w 66"/>
                <a:gd name="T13" fmla="*/ 16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6" h="82">
                  <a:moveTo>
                    <a:pt x="11" y="82"/>
                  </a:moveTo>
                  <a:lnTo>
                    <a:pt x="24" y="69"/>
                  </a:lnTo>
                  <a:lnTo>
                    <a:pt x="38" y="55"/>
                  </a:lnTo>
                  <a:lnTo>
                    <a:pt x="50" y="40"/>
                  </a:lnTo>
                  <a:lnTo>
                    <a:pt x="66" y="26"/>
                  </a:lnTo>
                  <a:lnTo>
                    <a:pt x="0" y="0"/>
                  </a:lnTo>
                  <a:lnTo>
                    <a:pt x="11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8" name="Freeform 160"/>
            <p:cNvSpPr>
              <a:spLocks/>
            </p:cNvSpPr>
            <p:nvPr/>
          </p:nvSpPr>
          <p:spPr bwMode="auto">
            <a:xfrm>
              <a:off x="4950" y="680"/>
              <a:ext cx="24" cy="27"/>
            </a:xfrm>
            <a:custGeom>
              <a:avLst/>
              <a:gdLst>
                <a:gd name="T0" fmla="*/ 0 w 119"/>
                <a:gd name="T1" fmla="*/ 3 h 134"/>
                <a:gd name="T2" fmla="*/ 3 w 119"/>
                <a:gd name="T3" fmla="*/ 22 h 134"/>
                <a:gd name="T4" fmla="*/ 16 w 119"/>
                <a:gd name="T5" fmla="*/ 27 h 134"/>
                <a:gd name="T6" fmla="*/ 18 w 119"/>
                <a:gd name="T7" fmla="*/ 26 h 134"/>
                <a:gd name="T8" fmla="*/ 20 w 119"/>
                <a:gd name="T9" fmla="*/ 24 h 134"/>
                <a:gd name="T10" fmla="*/ 22 w 119"/>
                <a:gd name="T11" fmla="*/ 22 h 134"/>
                <a:gd name="T12" fmla="*/ 24 w 119"/>
                <a:gd name="T13" fmla="*/ 21 h 134"/>
                <a:gd name="T14" fmla="*/ 15 w 119"/>
                <a:gd name="T15" fmla="*/ 0 h 134"/>
                <a:gd name="T16" fmla="*/ 0 w 119"/>
                <a:gd name="T17" fmla="*/ 3 h 13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19" h="134">
                  <a:moveTo>
                    <a:pt x="0" y="13"/>
                  </a:moveTo>
                  <a:lnTo>
                    <a:pt x="13" y="108"/>
                  </a:lnTo>
                  <a:lnTo>
                    <a:pt x="79" y="134"/>
                  </a:lnTo>
                  <a:lnTo>
                    <a:pt x="87" y="127"/>
                  </a:lnTo>
                  <a:lnTo>
                    <a:pt x="98" y="119"/>
                  </a:lnTo>
                  <a:lnTo>
                    <a:pt x="108" y="110"/>
                  </a:lnTo>
                  <a:lnTo>
                    <a:pt x="119" y="103"/>
                  </a:lnTo>
                  <a:lnTo>
                    <a:pt x="74" y="0"/>
                  </a:lnTo>
                  <a:lnTo>
                    <a:pt x="0" y="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49" name="Freeform 161"/>
            <p:cNvSpPr>
              <a:spLocks/>
            </p:cNvSpPr>
            <p:nvPr/>
          </p:nvSpPr>
          <p:spPr bwMode="auto">
            <a:xfrm>
              <a:off x="4989" y="674"/>
              <a:ext cx="17" cy="18"/>
            </a:xfrm>
            <a:custGeom>
              <a:avLst/>
              <a:gdLst>
                <a:gd name="T0" fmla="*/ 0 w 83"/>
                <a:gd name="T1" fmla="*/ 2 h 90"/>
                <a:gd name="T2" fmla="*/ 1 w 83"/>
                <a:gd name="T3" fmla="*/ 18 h 90"/>
                <a:gd name="T4" fmla="*/ 5 w 83"/>
                <a:gd name="T5" fmla="*/ 16 h 90"/>
                <a:gd name="T6" fmla="*/ 9 w 83"/>
                <a:gd name="T7" fmla="*/ 15 h 90"/>
                <a:gd name="T8" fmla="*/ 13 w 83"/>
                <a:gd name="T9" fmla="*/ 15 h 90"/>
                <a:gd name="T10" fmla="*/ 17 w 83"/>
                <a:gd name="T11" fmla="*/ 14 h 90"/>
                <a:gd name="T12" fmla="*/ 15 w 83"/>
                <a:gd name="T13" fmla="*/ 0 h 90"/>
                <a:gd name="T14" fmla="*/ 0 w 83"/>
                <a:gd name="T15" fmla="*/ 2 h 9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3" h="90">
                  <a:moveTo>
                    <a:pt x="0" y="10"/>
                  </a:moveTo>
                  <a:lnTo>
                    <a:pt x="6" y="90"/>
                  </a:lnTo>
                  <a:lnTo>
                    <a:pt x="24" y="82"/>
                  </a:lnTo>
                  <a:lnTo>
                    <a:pt x="43" y="77"/>
                  </a:lnTo>
                  <a:lnTo>
                    <a:pt x="64" y="74"/>
                  </a:lnTo>
                  <a:lnTo>
                    <a:pt x="83" y="71"/>
                  </a:lnTo>
                  <a:lnTo>
                    <a:pt x="74" y="0"/>
                  </a:lnTo>
                  <a:lnTo>
                    <a:pt x="0" y="1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0" name="Freeform 162"/>
            <p:cNvSpPr>
              <a:spLocks/>
            </p:cNvSpPr>
            <p:nvPr/>
          </p:nvSpPr>
          <p:spPr bwMode="auto">
            <a:xfrm>
              <a:off x="5004" y="673"/>
              <a:ext cx="9" cy="15"/>
            </a:xfrm>
            <a:custGeom>
              <a:avLst/>
              <a:gdLst>
                <a:gd name="T0" fmla="*/ 7 w 46"/>
                <a:gd name="T1" fmla="*/ 0 h 76"/>
                <a:gd name="T2" fmla="*/ 0 w 46"/>
                <a:gd name="T3" fmla="*/ 1 h 76"/>
                <a:gd name="T4" fmla="*/ 2 w 46"/>
                <a:gd name="T5" fmla="*/ 15 h 76"/>
                <a:gd name="T6" fmla="*/ 4 w 46"/>
                <a:gd name="T7" fmla="*/ 15 h 76"/>
                <a:gd name="T8" fmla="*/ 5 w 46"/>
                <a:gd name="T9" fmla="*/ 15 h 76"/>
                <a:gd name="T10" fmla="*/ 7 w 46"/>
                <a:gd name="T11" fmla="*/ 15 h 76"/>
                <a:gd name="T12" fmla="*/ 9 w 46"/>
                <a:gd name="T13" fmla="*/ 15 h 76"/>
                <a:gd name="T14" fmla="*/ 7 w 46"/>
                <a:gd name="T15" fmla="*/ 0 h 7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6" h="76">
                  <a:moveTo>
                    <a:pt x="38" y="0"/>
                  </a:moveTo>
                  <a:lnTo>
                    <a:pt x="0" y="5"/>
                  </a:lnTo>
                  <a:lnTo>
                    <a:pt x="9" y="76"/>
                  </a:lnTo>
                  <a:lnTo>
                    <a:pt x="19" y="76"/>
                  </a:lnTo>
                  <a:lnTo>
                    <a:pt x="27" y="76"/>
                  </a:lnTo>
                  <a:lnTo>
                    <a:pt x="35" y="76"/>
                  </a:lnTo>
                  <a:lnTo>
                    <a:pt x="46" y="76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1" name="Freeform 163"/>
            <p:cNvSpPr>
              <a:spLocks/>
            </p:cNvSpPr>
            <p:nvPr/>
          </p:nvSpPr>
          <p:spPr bwMode="auto">
            <a:xfrm>
              <a:off x="4965" y="676"/>
              <a:ext cx="26" cy="25"/>
            </a:xfrm>
            <a:custGeom>
              <a:avLst/>
              <a:gdLst>
                <a:gd name="T0" fmla="*/ 0 w 127"/>
                <a:gd name="T1" fmla="*/ 4 h 125"/>
                <a:gd name="T2" fmla="*/ 9 w 127"/>
                <a:gd name="T3" fmla="*/ 25 h 125"/>
                <a:gd name="T4" fmla="*/ 11 w 127"/>
                <a:gd name="T5" fmla="*/ 23 h 125"/>
                <a:gd name="T6" fmla="*/ 14 w 127"/>
                <a:gd name="T7" fmla="*/ 22 h 125"/>
                <a:gd name="T8" fmla="*/ 15 w 127"/>
                <a:gd name="T9" fmla="*/ 21 h 125"/>
                <a:gd name="T10" fmla="*/ 17 w 127"/>
                <a:gd name="T11" fmla="*/ 20 h 125"/>
                <a:gd name="T12" fmla="*/ 19 w 127"/>
                <a:gd name="T13" fmla="*/ 19 h 125"/>
                <a:gd name="T14" fmla="*/ 22 w 127"/>
                <a:gd name="T15" fmla="*/ 17 h 125"/>
                <a:gd name="T16" fmla="*/ 24 w 127"/>
                <a:gd name="T17" fmla="*/ 17 h 125"/>
                <a:gd name="T18" fmla="*/ 26 w 127"/>
                <a:gd name="T19" fmla="*/ 16 h 125"/>
                <a:gd name="T20" fmla="*/ 25 w 127"/>
                <a:gd name="T21" fmla="*/ 0 h 125"/>
                <a:gd name="T22" fmla="*/ 0 w 127"/>
                <a:gd name="T23" fmla="*/ 4 h 125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127" h="125">
                  <a:moveTo>
                    <a:pt x="0" y="22"/>
                  </a:moveTo>
                  <a:lnTo>
                    <a:pt x="45" y="125"/>
                  </a:lnTo>
                  <a:lnTo>
                    <a:pt x="56" y="117"/>
                  </a:lnTo>
                  <a:lnTo>
                    <a:pt x="66" y="111"/>
                  </a:lnTo>
                  <a:lnTo>
                    <a:pt x="75" y="106"/>
                  </a:lnTo>
                  <a:lnTo>
                    <a:pt x="85" y="98"/>
                  </a:lnTo>
                  <a:lnTo>
                    <a:pt x="95" y="93"/>
                  </a:lnTo>
                  <a:lnTo>
                    <a:pt x="106" y="87"/>
                  </a:lnTo>
                  <a:lnTo>
                    <a:pt x="116" y="85"/>
                  </a:lnTo>
                  <a:lnTo>
                    <a:pt x="127" y="80"/>
                  </a:lnTo>
                  <a:lnTo>
                    <a:pt x="12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2" name="Freeform 164"/>
            <p:cNvSpPr>
              <a:spLocks/>
            </p:cNvSpPr>
            <p:nvPr/>
          </p:nvSpPr>
          <p:spPr bwMode="auto">
            <a:xfrm>
              <a:off x="4965" y="729"/>
              <a:ext cx="51" cy="25"/>
            </a:xfrm>
            <a:custGeom>
              <a:avLst/>
              <a:gdLst>
                <a:gd name="T0" fmla="*/ 30 w 253"/>
                <a:gd name="T1" fmla="*/ 19 h 122"/>
                <a:gd name="T2" fmla="*/ 24 w 253"/>
                <a:gd name="T3" fmla="*/ 20 h 122"/>
                <a:gd name="T4" fmla="*/ 19 w 253"/>
                <a:gd name="T5" fmla="*/ 21 h 122"/>
                <a:gd name="T6" fmla="*/ 14 w 253"/>
                <a:gd name="T7" fmla="*/ 22 h 122"/>
                <a:gd name="T8" fmla="*/ 10 w 253"/>
                <a:gd name="T9" fmla="*/ 23 h 122"/>
                <a:gd name="T10" fmla="*/ 6 w 253"/>
                <a:gd name="T11" fmla="*/ 24 h 122"/>
                <a:gd name="T12" fmla="*/ 3 w 253"/>
                <a:gd name="T13" fmla="*/ 24 h 122"/>
                <a:gd name="T14" fmla="*/ 1 w 253"/>
                <a:gd name="T15" fmla="*/ 25 h 122"/>
                <a:gd name="T16" fmla="*/ 0 w 253"/>
                <a:gd name="T17" fmla="*/ 25 h 122"/>
                <a:gd name="T18" fmla="*/ 1 w 253"/>
                <a:gd name="T19" fmla="*/ 24 h 122"/>
                <a:gd name="T20" fmla="*/ 2 w 253"/>
                <a:gd name="T21" fmla="*/ 22 h 122"/>
                <a:gd name="T22" fmla="*/ 4 w 253"/>
                <a:gd name="T23" fmla="*/ 19 h 122"/>
                <a:gd name="T24" fmla="*/ 7 w 253"/>
                <a:gd name="T25" fmla="*/ 15 h 122"/>
                <a:gd name="T26" fmla="*/ 11 w 253"/>
                <a:gd name="T27" fmla="*/ 11 h 122"/>
                <a:gd name="T28" fmla="*/ 16 w 253"/>
                <a:gd name="T29" fmla="*/ 8 h 122"/>
                <a:gd name="T30" fmla="*/ 20 w 253"/>
                <a:gd name="T31" fmla="*/ 5 h 122"/>
                <a:gd name="T32" fmla="*/ 24 w 253"/>
                <a:gd name="T33" fmla="*/ 4 h 122"/>
                <a:gd name="T34" fmla="*/ 29 w 253"/>
                <a:gd name="T35" fmla="*/ 3 h 122"/>
                <a:gd name="T36" fmla="*/ 33 w 253"/>
                <a:gd name="T37" fmla="*/ 2 h 122"/>
                <a:gd name="T38" fmla="*/ 38 w 253"/>
                <a:gd name="T39" fmla="*/ 1 h 122"/>
                <a:gd name="T40" fmla="*/ 42 w 253"/>
                <a:gd name="T41" fmla="*/ 0 h 122"/>
                <a:gd name="T42" fmla="*/ 45 w 253"/>
                <a:gd name="T43" fmla="*/ 0 h 122"/>
                <a:gd name="T44" fmla="*/ 47 w 253"/>
                <a:gd name="T45" fmla="*/ 1 h 122"/>
                <a:gd name="T46" fmla="*/ 50 w 253"/>
                <a:gd name="T47" fmla="*/ 4 h 122"/>
                <a:gd name="T48" fmla="*/ 51 w 253"/>
                <a:gd name="T49" fmla="*/ 8 h 122"/>
                <a:gd name="T50" fmla="*/ 51 w 253"/>
                <a:gd name="T51" fmla="*/ 11 h 122"/>
                <a:gd name="T52" fmla="*/ 50 w 253"/>
                <a:gd name="T53" fmla="*/ 14 h 122"/>
                <a:gd name="T54" fmla="*/ 48 w 253"/>
                <a:gd name="T55" fmla="*/ 15 h 122"/>
                <a:gd name="T56" fmla="*/ 45 w 253"/>
                <a:gd name="T57" fmla="*/ 16 h 122"/>
                <a:gd name="T58" fmla="*/ 42 w 253"/>
                <a:gd name="T59" fmla="*/ 17 h 122"/>
                <a:gd name="T60" fmla="*/ 38 w 253"/>
                <a:gd name="T61" fmla="*/ 18 h 122"/>
                <a:gd name="T62" fmla="*/ 34 w 253"/>
                <a:gd name="T63" fmla="*/ 18 h 122"/>
                <a:gd name="T64" fmla="*/ 30 w 253"/>
                <a:gd name="T65" fmla="*/ 19 h 122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53" h="122">
                  <a:moveTo>
                    <a:pt x="148" y="93"/>
                  </a:moveTo>
                  <a:lnTo>
                    <a:pt x="121" y="98"/>
                  </a:lnTo>
                  <a:lnTo>
                    <a:pt x="95" y="101"/>
                  </a:lnTo>
                  <a:lnTo>
                    <a:pt x="71" y="106"/>
                  </a:lnTo>
                  <a:lnTo>
                    <a:pt x="48" y="112"/>
                  </a:lnTo>
                  <a:lnTo>
                    <a:pt x="29" y="117"/>
                  </a:lnTo>
                  <a:lnTo>
                    <a:pt x="13" y="119"/>
                  </a:lnTo>
                  <a:lnTo>
                    <a:pt x="3" y="122"/>
                  </a:lnTo>
                  <a:lnTo>
                    <a:pt x="0" y="122"/>
                  </a:lnTo>
                  <a:lnTo>
                    <a:pt x="3" y="117"/>
                  </a:lnTo>
                  <a:lnTo>
                    <a:pt x="11" y="106"/>
                  </a:lnTo>
                  <a:lnTo>
                    <a:pt x="22" y="93"/>
                  </a:lnTo>
                  <a:lnTo>
                    <a:pt x="37" y="74"/>
                  </a:lnTo>
                  <a:lnTo>
                    <a:pt x="56" y="56"/>
                  </a:lnTo>
                  <a:lnTo>
                    <a:pt x="77" y="40"/>
                  </a:lnTo>
                  <a:lnTo>
                    <a:pt x="97" y="26"/>
                  </a:lnTo>
                  <a:lnTo>
                    <a:pt x="121" y="19"/>
                  </a:lnTo>
                  <a:lnTo>
                    <a:pt x="145" y="14"/>
                  </a:lnTo>
                  <a:lnTo>
                    <a:pt x="166" y="9"/>
                  </a:lnTo>
                  <a:lnTo>
                    <a:pt x="188" y="4"/>
                  </a:lnTo>
                  <a:lnTo>
                    <a:pt x="207" y="0"/>
                  </a:lnTo>
                  <a:lnTo>
                    <a:pt x="222" y="0"/>
                  </a:lnTo>
                  <a:lnTo>
                    <a:pt x="235" y="6"/>
                  </a:lnTo>
                  <a:lnTo>
                    <a:pt x="246" y="19"/>
                  </a:lnTo>
                  <a:lnTo>
                    <a:pt x="253" y="40"/>
                  </a:lnTo>
                  <a:lnTo>
                    <a:pt x="253" y="56"/>
                  </a:lnTo>
                  <a:lnTo>
                    <a:pt x="248" y="67"/>
                  </a:lnTo>
                  <a:lnTo>
                    <a:pt x="238" y="74"/>
                  </a:lnTo>
                  <a:lnTo>
                    <a:pt x="224" y="79"/>
                  </a:lnTo>
                  <a:lnTo>
                    <a:pt x="209" y="83"/>
                  </a:lnTo>
                  <a:lnTo>
                    <a:pt x="190" y="88"/>
                  </a:lnTo>
                  <a:lnTo>
                    <a:pt x="169" y="90"/>
                  </a:lnTo>
                  <a:lnTo>
                    <a:pt x="148" y="93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3" name="Freeform 165"/>
            <p:cNvSpPr>
              <a:spLocks/>
            </p:cNvSpPr>
            <p:nvPr/>
          </p:nvSpPr>
          <p:spPr bwMode="auto">
            <a:xfrm>
              <a:off x="4971" y="688"/>
              <a:ext cx="36" cy="42"/>
            </a:xfrm>
            <a:custGeom>
              <a:avLst/>
              <a:gdLst>
                <a:gd name="T0" fmla="*/ 10 w 180"/>
                <a:gd name="T1" fmla="*/ 5 h 213"/>
                <a:gd name="T2" fmla="*/ 7 w 180"/>
                <a:gd name="T3" fmla="*/ 9 h 213"/>
                <a:gd name="T4" fmla="*/ 4 w 180"/>
                <a:gd name="T5" fmla="*/ 15 h 213"/>
                <a:gd name="T6" fmla="*/ 1 w 180"/>
                <a:gd name="T7" fmla="*/ 20 h 213"/>
                <a:gd name="T8" fmla="*/ 0 w 180"/>
                <a:gd name="T9" fmla="*/ 22 h 213"/>
                <a:gd name="T10" fmla="*/ 4 w 180"/>
                <a:gd name="T11" fmla="*/ 33 h 213"/>
                <a:gd name="T12" fmla="*/ 6 w 180"/>
                <a:gd name="T13" fmla="*/ 35 h 213"/>
                <a:gd name="T14" fmla="*/ 10 w 180"/>
                <a:gd name="T15" fmla="*/ 39 h 213"/>
                <a:gd name="T16" fmla="*/ 14 w 180"/>
                <a:gd name="T17" fmla="*/ 42 h 213"/>
                <a:gd name="T18" fmla="*/ 18 w 180"/>
                <a:gd name="T19" fmla="*/ 42 h 213"/>
                <a:gd name="T20" fmla="*/ 20 w 180"/>
                <a:gd name="T21" fmla="*/ 40 h 213"/>
                <a:gd name="T22" fmla="*/ 23 w 180"/>
                <a:gd name="T23" fmla="*/ 38 h 213"/>
                <a:gd name="T24" fmla="*/ 26 w 180"/>
                <a:gd name="T25" fmla="*/ 35 h 213"/>
                <a:gd name="T26" fmla="*/ 29 w 180"/>
                <a:gd name="T27" fmla="*/ 31 h 213"/>
                <a:gd name="T28" fmla="*/ 32 w 180"/>
                <a:gd name="T29" fmla="*/ 27 h 213"/>
                <a:gd name="T30" fmla="*/ 34 w 180"/>
                <a:gd name="T31" fmla="*/ 24 h 213"/>
                <a:gd name="T32" fmla="*/ 35 w 180"/>
                <a:gd name="T33" fmla="*/ 21 h 213"/>
                <a:gd name="T34" fmla="*/ 36 w 180"/>
                <a:gd name="T35" fmla="*/ 18 h 213"/>
                <a:gd name="T36" fmla="*/ 35 w 180"/>
                <a:gd name="T37" fmla="*/ 13 h 213"/>
                <a:gd name="T38" fmla="*/ 33 w 180"/>
                <a:gd name="T39" fmla="*/ 7 h 213"/>
                <a:gd name="T40" fmla="*/ 31 w 180"/>
                <a:gd name="T41" fmla="*/ 2 h 213"/>
                <a:gd name="T42" fmla="*/ 29 w 180"/>
                <a:gd name="T43" fmla="*/ 0 h 213"/>
                <a:gd name="T44" fmla="*/ 29 w 180"/>
                <a:gd name="T45" fmla="*/ 0 h 213"/>
                <a:gd name="T46" fmla="*/ 27 w 180"/>
                <a:gd name="T47" fmla="*/ 0 h 213"/>
                <a:gd name="T48" fmla="*/ 24 w 180"/>
                <a:gd name="T49" fmla="*/ 0 h 213"/>
                <a:gd name="T50" fmla="*/ 21 w 180"/>
                <a:gd name="T51" fmla="*/ 0 h 213"/>
                <a:gd name="T52" fmla="*/ 17 w 180"/>
                <a:gd name="T53" fmla="*/ 1 h 213"/>
                <a:gd name="T54" fmla="*/ 14 w 180"/>
                <a:gd name="T55" fmla="*/ 2 h 213"/>
                <a:gd name="T56" fmla="*/ 12 w 180"/>
                <a:gd name="T57" fmla="*/ 3 h 213"/>
                <a:gd name="T58" fmla="*/ 10 w 180"/>
                <a:gd name="T59" fmla="*/ 5 h 213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180" h="213">
                  <a:moveTo>
                    <a:pt x="48" y="24"/>
                  </a:moveTo>
                  <a:lnTo>
                    <a:pt x="36" y="46"/>
                  </a:lnTo>
                  <a:lnTo>
                    <a:pt x="21" y="74"/>
                  </a:lnTo>
                  <a:lnTo>
                    <a:pt x="5" y="101"/>
                  </a:lnTo>
                  <a:lnTo>
                    <a:pt x="0" y="112"/>
                  </a:lnTo>
                  <a:lnTo>
                    <a:pt x="21" y="167"/>
                  </a:lnTo>
                  <a:lnTo>
                    <a:pt x="29" y="178"/>
                  </a:lnTo>
                  <a:lnTo>
                    <a:pt x="50" y="196"/>
                  </a:lnTo>
                  <a:lnTo>
                    <a:pt x="70" y="213"/>
                  </a:lnTo>
                  <a:lnTo>
                    <a:pt x="92" y="213"/>
                  </a:lnTo>
                  <a:lnTo>
                    <a:pt x="100" y="204"/>
                  </a:lnTo>
                  <a:lnTo>
                    <a:pt x="113" y="191"/>
                  </a:lnTo>
                  <a:lnTo>
                    <a:pt x="129" y="175"/>
                  </a:lnTo>
                  <a:lnTo>
                    <a:pt x="145" y="156"/>
                  </a:lnTo>
                  <a:lnTo>
                    <a:pt x="158" y="138"/>
                  </a:lnTo>
                  <a:lnTo>
                    <a:pt x="168" y="120"/>
                  </a:lnTo>
                  <a:lnTo>
                    <a:pt x="177" y="106"/>
                  </a:lnTo>
                  <a:lnTo>
                    <a:pt x="180" y="93"/>
                  </a:lnTo>
                  <a:lnTo>
                    <a:pt x="173" y="67"/>
                  </a:lnTo>
                  <a:lnTo>
                    <a:pt x="163" y="38"/>
                  </a:lnTo>
                  <a:lnTo>
                    <a:pt x="153" y="12"/>
                  </a:lnTo>
                  <a:lnTo>
                    <a:pt x="147" y="0"/>
                  </a:lnTo>
                  <a:lnTo>
                    <a:pt x="145" y="0"/>
                  </a:lnTo>
                  <a:lnTo>
                    <a:pt x="134" y="0"/>
                  </a:lnTo>
                  <a:lnTo>
                    <a:pt x="121" y="0"/>
                  </a:lnTo>
                  <a:lnTo>
                    <a:pt x="105" y="0"/>
                  </a:lnTo>
                  <a:lnTo>
                    <a:pt x="87" y="3"/>
                  </a:lnTo>
                  <a:lnTo>
                    <a:pt x="70" y="9"/>
                  </a:lnTo>
                  <a:lnTo>
                    <a:pt x="58" y="14"/>
                  </a:lnTo>
                  <a:lnTo>
                    <a:pt x="48" y="2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4" name="Freeform 166"/>
            <p:cNvSpPr>
              <a:spLocks/>
            </p:cNvSpPr>
            <p:nvPr/>
          </p:nvSpPr>
          <p:spPr bwMode="auto">
            <a:xfrm>
              <a:off x="4982" y="712"/>
              <a:ext cx="20" cy="31"/>
            </a:xfrm>
            <a:custGeom>
              <a:avLst/>
              <a:gdLst>
                <a:gd name="T0" fmla="*/ 3 w 103"/>
                <a:gd name="T1" fmla="*/ 12 h 156"/>
                <a:gd name="T2" fmla="*/ 0 w 103"/>
                <a:gd name="T3" fmla="*/ 29 h 156"/>
                <a:gd name="T4" fmla="*/ 10 w 103"/>
                <a:gd name="T5" fmla="*/ 31 h 156"/>
                <a:gd name="T6" fmla="*/ 20 w 103"/>
                <a:gd name="T7" fmla="*/ 20 h 156"/>
                <a:gd name="T8" fmla="*/ 15 w 103"/>
                <a:gd name="T9" fmla="*/ 0 h 156"/>
                <a:gd name="T10" fmla="*/ 3 w 103"/>
                <a:gd name="T11" fmla="*/ 12 h 15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03" h="156">
                  <a:moveTo>
                    <a:pt x="15" y="58"/>
                  </a:moveTo>
                  <a:lnTo>
                    <a:pt x="0" y="145"/>
                  </a:lnTo>
                  <a:lnTo>
                    <a:pt x="50" y="156"/>
                  </a:lnTo>
                  <a:lnTo>
                    <a:pt x="103" y="100"/>
                  </a:lnTo>
                  <a:lnTo>
                    <a:pt x="77" y="0"/>
                  </a:lnTo>
                  <a:lnTo>
                    <a:pt x="15" y="58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5" name="Freeform 167"/>
            <p:cNvSpPr>
              <a:spLocks/>
            </p:cNvSpPr>
            <p:nvPr/>
          </p:nvSpPr>
          <p:spPr bwMode="auto">
            <a:xfrm>
              <a:off x="4971" y="685"/>
              <a:ext cx="37" cy="25"/>
            </a:xfrm>
            <a:custGeom>
              <a:avLst/>
              <a:gdLst>
                <a:gd name="T0" fmla="*/ 0 w 185"/>
                <a:gd name="T1" fmla="*/ 25 h 124"/>
                <a:gd name="T2" fmla="*/ 0 w 185"/>
                <a:gd name="T3" fmla="*/ 22 h 124"/>
                <a:gd name="T4" fmla="*/ 1 w 185"/>
                <a:gd name="T5" fmla="*/ 15 h 124"/>
                <a:gd name="T6" fmla="*/ 4 w 185"/>
                <a:gd name="T7" fmla="*/ 8 h 124"/>
                <a:gd name="T8" fmla="*/ 10 w 185"/>
                <a:gd name="T9" fmla="*/ 2 h 124"/>
                <a:gd name="T10" fmla="*/ 16 w 185"/>
                <a:gd name="T11" fmla="*/ 0 h 124"/>
                <a:gd name="T12" fmla="*/ 20 w 185"/>
                <a:gd name="T13" fmla="*/ 0 h 124"/>
                <a:gd name="T14" fmla="*/ 22 w 185"/>
                <a:gd name="T15" fmla="*/ 2 h 124"/>
                <a:gd name="T16" fmla="*/ 22 w 185"/>
                <a:gd name="T17" fmla="*/ 2 h 124"/>
                <a:gd name="T18" fmla="*/ 24 w 185"/>
                <a:gd name="T19" fmla="*/ 1 h 124"/>
                <a:gd name="T20" fmla="*/ 27 w 185"/>
                <a:gd name="T21" fmla="*/ 0 h 124"/>
                <a:gd name="T22" fmla="*/ 32 w 185"/>
                <a:gd name="T23" fmla="*/ 0 h 124"/>
                <a:gd name="T24" fmla="*/ 35 w 185"/>
                <a:gd name="T25" fmla="*/ 3 h 124"/>
                <a:gd name="T26" fmla="*/ 37 w 185"/>
                <a:gd name="T27" fmla="*/ 9 h 124"/>
                <a:gd name="T28" fmla="*/ 37 w 185"/>
                <a:gd name="T29" fmla="*/ 16 h 124"/>
                <a:gd name="T30" fmla="*/ 36 w 185"/>
                <a:gd name="T31" fmla="*/ 22 h 124"/>
                <a:gd name="T32" fmla="*/ 35 w 185"/>
                <a:gd name="T33" fmla="*/ 24 h 124"/>
                <a:gd name="T34" fmla="*/ 35 w 185"/>
                <a:gd name="T35" fmla="*/ 22 h 124"/>
                <a:gd name="T36" fmla="*/ 33 w 185"/>
                <a:gd name="T37" fmla="*/ 17 h 124"/>
                <a:gd name="T38" fmla="*/ 31 w 185"/>
                <a:gd name="T39" fmla="*/ 14 h 124"/>
                <a:gd name="T40" fmla="*/ 27 w 185"/>
                <a:gd name="T41" fmla="*/ 12 h 124"/>
                <a:gd name="T42" fmla="*/ 24 w 185"/>
                <a:gd name="T43" fmla="*/ 12 h 124"/>
                <a:gd name="T44" fmla="*/ 22 w 185"/>
                <a:gd name="T45" fmla="*/ 12 h 124"/>
                <a:gd name="T46" fmla="*/ 18 w 185"/>
                <a:gd name="T47" fmla="*/ 10 h 124"/>
                <a:gd name="T48" fmla="*/ 14 w 185"/>
                <a:gd name="T49" fmla="*/ 10 h 124"/>
                <a:gd name="T50" fmla="*/ 9 w 185"/>
                <a:gd name="T51" fmla="*/ 13 h 124"/>
                <a:gd name="T52" fmla="*/ 5 w 185"/>
                <a:gd name="T53" fmla="*/ 18 h 124"/>
                <a:gd name="T54" fmla="*/ 1 w 185"/>
                <a:gd name="T55" fmla="*/ 23 h 124"/>
                <a:gd name="T56" fmla="*/ 0 w 185"/>
                <a:gd name="T57" fmla="*/ 25 h 124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85" h="124">
                  <a:moveTo>
                    <a:pt x="0" y="124"/>
                  </a:moveTo>
                  <a:lnTo>
                    <a:pt x="0" y="110"/>
                  </a:lnTo>
                  <a:lnTo>
                    <a:pt x="5" y="76"/>
                  </a:lnTo>
                  <a:lnTo>
                    <a:pt x="21" y="39"/>
                  </a:lnTo>
                  <a:lnTo>
                    <a:pt x="50" y="10"/>
                  </a:lnTo>
                  <a:lnTo>
                    <a:pt x="82" y="0"/>
                  </a:lnTo>
                  <a:lnTo>
                    <a:pt x="100" y="2"/>
                  </a:lnTo>
                  <a:lnTo>
                    <a:pt x="108" y="10"/>
                  </a:lnTo>
                  <a:lnTo>
                    <a:pt x="110" y="12"/>
                  </a:lnTo>
                  <a:lnTo>
                    <a:pt x="118" y="7"/>
                  </a:lnTo>
                  <a:lnTo>
                    <a:pt x="137" y="0"/>
                  </a:lnTo>
                  <a:lnTo>
                    <a:pt x="158" y="0"/>
                  </a:lnTo>
                  <a:lnTo>
                    <a:pt x="177" y="15"/>
                  </a:lnTo>
                  <a:lnTo>
                    <a:pt x="185" y="47"/>
                  </a:lnTo>
                  <a:lnTo>
                    <a:pt x="185" y="81"/>
                  </a:lnTo>
                  <a:lnTo>
                    <a:pt x="180" y="108"/>
                  </a:lnTo>
                  <a:lnTo>
                    <a:pt x="177" y="118"/>
                  </a:lnTo>
                  <a:lnTo>
                    <a:pt x="173" y="108"/>
                  </a:lnTo>
                  <a:lnTo>
                    <a:pt x="166" y="86"/>
                  </a:lnTo>
                  <a:lnTo>
                    <a:pt x="156" y="69"/>
                  </a:lnTo>
                  <a:lnTo>
                    <a:pt x="137" y="60"/>
                  </a:lnTo>
                  <a:lnTo>
                    <a:pt x="121" y="60"/>
                  </a:lnTo>
                  <a:lnTo>
                    <a:pt x="108" y="58"/>
                  </a:lnTo>
                  <a:lnTo>
                    <a:pt x="92" y="52"/>
                  </a:lnTo>
                  <a:lnTo>
                    <a:pt x="70" y="52"/>
                  </a:lnTo>
                  <a:lnTo>
                    <a:pt x="44" y="65"/>
                  </a:lnTo>
                  <a:lnTo>
                    <a:pt x="24" y="89"/>
                  </a:lnTo>
                  <a:lnTo>
                    <a:pt x="5" y="113"/>
                  </a:lnTo>
                  <a:lnTo>
                    <a:pt x="0" y="1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6" name="Freeform 168"/>
            <p:cNvSpPr>
              <a:spLocks/>
            </p:cNvSpPr>
            <p:nvPr/>
          </p:nvSpPr>
          <p:spPr bwMode="auto">
            <a:xfrm>
              <a:off x="4976" y="705"/>
              <a:ext cx="9" cy="3"/>
            </a:xfrm>
            <a:custGeom>
              <a:avLst/>
              <a:gdLst>
                <a:gd name="T0" fmla="*/ 0 w 44"/>
                <a:gd name="T1" fmla="*/ 2 h 13"/>
                <a:gd name="T2" fmla="*/ 6 w 44"/>
                <a:gd name="T3" fmla="*/ 0 h 13"/>
                <a:gd name="T4" fmla="*/ 9 w 44"/>
                <a:gd name="T5" fmla="*/ 1 h 13"/>
                <a:gd name="T6" fmla="*/ 3 w 44"/>
                <a:gd name="T7" fmla="*/ 3 h 13"/>
                <a:gd name="T8" fmla="*/ 0 w 44"/>
                <a:gd name="T9" fmla="*/ 2 h 1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4" h="13">
                  <a:moveTo>
                    <a:pt x="0" y="8"/>
                  </a:moveTo>
                  <a:lnTo>
                    <a:pt x="27" y="0"/>
                  </a:lnTo>
                  <a:lnTo>
                    <a:pt x="44" y="3"/>
                  </a:lnTo>
                  <a:lnTo>
                    <a:pt x="15" y="13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7" name="Freeform 169"/>
            <p:cNvSpPr>
              <a:spLocks/>
            </p:cNvSpPr>
            <p:nvPr/>
          </p:nvSpPr>
          <p:spPr bwMode="auto">
            <a:xfrm>
              <a:off x="4989" y="703"/>
              <a:ext cx="9" cy="3"/>
            </a:xfrm>
            <a:custGeom>
              <a:avLst/>
              <a:gdLst>
                <a:gd name="T0" fmla="*/ 0 w 45"/>
                <a:gd name="T1" fmla="*/ 2 h 14"/>
                <a:gd name="T2" fmla="*/ 5 w 45"/>
                <a:gd name="T3" fmla="*/ 0 h 14"/>
                <a:gd name="T4" fmla="*/ 9 w 45"/>
                <a:gd name="T5" fmla="*/ 1 h 14"/>
                <a:gd name="T6" fmla="*/ 3 w 45"/>
                <a:gd name="T7" fmla="*/ 3 h 14"/>
                <a:gd name="T8" fmla="*/ 0 w 45"/>
                <a:gd name="T9" fmla="*/ 2 h 1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5" h="14">
                  <a:moveTo>
                    <a:pt x="0" y="9"/>
                  </a:moveTo>
                  <a:lnTo>
                    <a:pt x="27" y="0"/>
                  </a:lnTo>
                  <a:lnTo>
                    <a:pt x="45" y="3"/>
                  </a:lnTo>
                  <a:lnTo>
                    <a:pt x="16" y="14"/>
                  </a:lnTo>
                  <a:lnTo>
                    <a:pt x="0" y="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8" name="Freeform 170"/>
            <p:cNvSpPr>
              <a:spLocks/>
            </p:cNvSpPr>
            <p:nvPr/>
          </p:nvSpPr>
          <p:spPr bwMode="auto">
            <a:xfrm>
              <a:off x="4983" y="709"/>
              <a:ext cx="5" cy="7"/>
            </a:xfrm>
            <a:custGeom>
              <a:avLst/>
              <a:gdLst>
                <a:gd name="T0" fmla="*/ 3 w 24"/>
                <a:gd name="T1" fmla="*/ 0 h 35"/>
                <a:gd name="T2" fmla="*/ 0 w 24"/>
                <a:gd name="T3" fmla="*/ 6 h 35"/>
                <a:gd name="T4" fmla="*/ 5 w 24"/>
                <a:gd name="T5" fmla="*/ 7 h 35"/>
                <a:gd name="T6" fmla="*/ 2 w 24"/>
                <a:gd name="T7" fmla="*/ 5 h 35"/>
                <a:gd name="T8" fmla="*/ 3 w 24"/>
                <a:gd name="T9" fmla="*/ 0 h 3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5">
                  <a:moveTo>
                    <a:pt x="13" y="0"/>
                  </a:moveTo>
                  <a:lnTo>
                    <a:pt x="0" y="32"/>
                  </a:lnTo>
                  <a:lnTo>
                    <a:pt x="24" y="35"/>
                  </a:lnTo>
                  <a:lnTo>
                    <a:pt x="11" y="2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59" name="Freeform 171"/>
            <p:cNvSpPr>
              <a:spLocks/>
            </p:cNvSpPr>
            <p:nvPr/>
          </p:nvSpPr>
          <p:spPr bwMode="auto">
            <a:xfrm>
              <a:off x="4979" y="721"/>
              <a:ext cx="10" cy="2"/>
            </a:xfrm>
            <a:custGeom>
              <a:avLst/>
              <a:gdLst>
                <a:gd name="T0" fmla="*/ 0 w 51"/>
                <a:gd name="T1" fmla="*/ 1 h 11"/>
                <a:gd name="T2" fmla="*/ 6 w 51"/>
                <a:gd name="T3" fmla="*/ 2 h 11"/>
                <a:gd name="T4" fmla="*/ 10 w 51"/>
                <a:gd name="T5" fmla="*/ 0 h 11"/>
                <a:gd name="T6" fmla="*/ 9 w 51"/>
                <a:gd name="T7" fmla="*/ 0 h 11"/>
                <a:gd name="T8" fmla="*/ 6 w 51"/>
                <a:gd name="T9" fmla="*/ 0 h 11"/>
                <a:gd name="T10" fmla="*/ 3 w 51"/>
                <a:gd name="T11" fmla="*/ 0 h 11"/>
                <a:gd name="T12" fmla="*/ 0 w 51"/>
                <a:gd name="T13" fmla="*/ 1 h 11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1">
                  <a:moveTo>
                    <a:pt x="0" y="8"/>
                  </a:moveTo>
                  <a:lnTo>
                    <a:pt x="29" y="11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0"/>
                  </a:lnTo>
                  <a:lnTo>
                    <a:pt x="14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0" name="Freeform 172"/>
            <p:cNvSpPr>
              <a:spLocks/>
            </p:cNvSpPr>
            <p:nvPr/>
          </p:nvSpPr>
          <p:spPr bwMode="auto">
            <a:xfrm>
              <a:off x="4995" y="738"/>
              <a:ext cx="14" cy="20"/>
            </a:xfrm>
            <a:custGeom>
              <a:avLst/>
              <a:gdLst>
                <a:gd name="T0" fmla="*/ 6 w 69"/>
                <a:gd name="T1" fmla="*/ 3 h 100"/>
                <a:gd name="T2" fmla="*/ 5 w 69"/>
                <a:gd name="T3" fmla="*/ 7 h 100"/>
                <a:gd name="T4" fmla="*/ 6 w 69"/>
                <a:gd name="T5" fmla="*/ 7 h 100"/>
                <a:gd name="T6" fmla="*/ 9 w 69"/>
                <a:gd name="T7" fmla="*/ 7 h 100"/>
                <a:gd name="T8" fmla="*/ 11 w 69"/>
                <a:gd name="T9" fmla="*/ 8 h 100"/>
                <a:gd name="T10" fmla="*/ 13 w 69"/>
                <a:gd name="T11" fmla="*/ 9 h 100"/>
                <a:gd name="T12" fmla="*/ 14 w 69"/>
                <a:gd name="T13" fmla="*/ 12 h 100"/>
                <a:gd name="T14" fmla="*/ 14 w 69"/>
                <a:gd name="T15" fmla="*/ 15 h 100"/>
                <a:gd name="T16" fmla="*/ 12 w 69"/>
                <a:gd name="T17" fmla="*/ 17 h 100"/>
                <a:gd name="T18" fmla="*/ 10 w 69"/>
                <a:gd name="T19" fmla="*/ 19 h 100"/>
                <a:gd name="T20" fmla="*/ 7 w 69"/>
                <a:gd name="T21" fmla="*/ 20 h 100"/>
                <a:gd name="T22" fmla="*/ 5 w 69"/>
                <a:gd name="T23" fmla="*/ 20 h 100"/>
                <a:gd name="T24" fmla="*/ 3 w 69"/>
                <a:gd name="T25" fmla="*/ 20 h 100"/>
                <a:gd name="T26" fmla="*/ 2 w 69"/>
                <a:gd name="T27" fmla="*/ 19 h 100"/>
                <a:gd name="T28" fmla="*/ 0 w 69"/>
                <a:gd name="T29" fmla="*/ 18 h 100"/>
                <a:gd name="T30" fmla="*/ 2 w 69"/>
                <a:gd name="T31" fmla="*/ 16 h 100"/>
                <a:gd name="T32" fmla="*/ 3 w 69"/>
                <a:gd name="T33" fmla="*/ 17 h 100"/>
                <a:gd name="T34" fmla="*/ 4 w 69"/>
                <a:gd name="T35" fmla="*/ 18 h 100"/>
                <a:gd name="T36" fmla="*/ 5 w 69"/>
                <a:gd name="T37" fmla="*/ 19 h 100"/>
                <a:gd name="T38" fmla="*/ 7 w 69"/>
                <a:gd name="T39" fmla="*/ 19 h 100"/>
                <a:gd name="T40" fmla="*/ 9 w 69"/>
                <a:gd name="T41" fmla="*/ 18 h 100"/>
                <a:gd name="T42" fmla="*/ 11 w 69"/>
                <a:gd name="T43" fmla="*/ 16 h 100"/>
                <a:gd name="T44" fmla="*/ 11 w 69"/>
                <a:gd name="T45" fmla="*/ 15 h 100"/>
                <a:gd name="T46" fmla="*/ 12 w 69"/>
                <a:gd name="T47" fmla="*/ 13 h 100"/>
                <a:gd name="T48" fmla="*/ 11 w 69"/>
                <a:gd name="T49" fmla="*/ 11 h 100"/>
                <a:gd name="T50" fmla="*/ 10 w 69"/>
                <a:gd name="T51" fmla="*/ 9 h 100"/>
                <a:gd name="T52" fmla="*/ 8 w 69"/>
                <a:gd name="T53" fmla="*/ 9 h 100"/>
                <a:gd name="T54" fmla="*/ 6 w 69"/>
                <a:gd name="T55" fmla="*/ 9 h 100"/>
                <a:gd name="T56" fmla="*/ 5 w 69"/>
                <a:gd name="T57" fmla="*/ 9 h 100"/>
                <a:gd name="T58" fmla="*/ 4 w 69"/>
                <a:gd name="T59" fmla="*/ 10 h 100"/>
                <a:gd name="T60" fmla="*/ 3 w 69"/>
                <a:gd name="T61" fmla="*/ 10 h 100"/>
                <a:gd name="T62" fmla="*/ 2 w 69"/>
                <a:gd name="T63" fmla="*/ 11 h 100"/>
                <a:gd name="T64" fmla="*/ 4 w 69"/>
                <a:gd name="T65" fmla="*/ 1 h 100"/>
                <a:gd name="T66" fmla="*/ 12 w 69"/>
                <a:gd name="T67" fmla="*/ 0 h 100"/>
                <a:gd name="T68" fmla="*/ 12 w 69"/>
                <a:gd name="T69" fmla="*/ 2 h 100"/>
                <a:gd name="T70" fmla="*/ 6 w 69"/>
                <a:gd name="T71" fmla="*/ 3 h 100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9" h="100">
                  <a:moveTo>
                    <a:pt x="30" y="16"/>
                  </a:moveTo>
                  <a:lnTo>
                    <a:pt x="24" y="36"/>
                  </a:lnTo>
                  <a:lnTo>
                    <a:pt x="30" y="34"/>
                  </a:lnTo>
                  <a:lnTo>
                    <a:pt x="45" y="34"/>
                  </a:lnTo>
                  <a:lnTo>
                    <a:pt x="56" y="40"/>
                  </a:lnTo>
                  <a:lnTo>
                    <a:pt x="64" y="47"/>
                  </a:lnTo>
                  <a:lnTo>
                    <a:pt x="69" y="60"/>
                  </a:lnTo>
                  <a:lnTo>
                    <a:pt x="69" y="74"/>
                  </a:lnTo>
                  <a:lnTo>
                    <a:pt x="61" y="86"/>
                  </a:lnTo>
                  <a:lnTo>
                    <a:pt x="50" y="95"/>
                  </a:lnTo>
                  <a:lnTo>
                    <a:pt x="35" y="100"/>
                  </a:lnTo>
                  <a:lnTo>
                    <a:pt x="24" y="100"/>
                  </a:lnTo>
                  <a:lnTo>
                    <a:pt x="16" y="100"/>
                  </a:lnTo>
                  <a:lnTo>
                    <a:pt x="8" y="95"/>
                  </a:lnTo>
                  <a:lnTo>
                    <a:pt x="0" y="89"/>
                  </a:lnTo>
                  <a:lnTo>
                    <a:pt x="11" y="81"/>
                  </a:lnTo>
                  <a:lnTo>
                    <a:pt x="16" y="86"/>
                  </a:lnTo>
                  <a:lnTo>
                    <a:pt x="21" y="89"/>
                  </a:lnTo>
                  <a:lnTo>
                    <a:pt x="26" y="93"/>
                  </a:lnTo>
                  <a:lnTo>
                    <a:pt x="35" y="93"/>
                  </a:lnTo>
                  <a:lnTo>
                    <a:pt x="45" y="89"/>
                  </a:lnTo>
                  <a:lnTo>
                    <a:pt x="52" y="81"/>
                  </a:lnTo>
                  <a:lnTo>
                    <a:pt x="56" y="74"/>
                  </a:lnTo>
                  <a:lnTo>
                    <a:pt x="59" y="63"/>
                  </a:lnTo>
                  <a:lnTo>
                    <a:pt x="56" y="55"/>
                  </a:lnTo>
                  <a:lnTo>
                    <a:pt x="47" y="47"/>
                  </a:lnTo>
                  <a:lnTo>
                    <a:pt x="40" y="45"/>
                  </a:lnTo>
                  <a:lnTo>
                    <a:pt x="30" y="45"/>
                  </a:lnTo>
                  <a:lnTo>
                    <a:pt x="24" y="47"/>
                  </a:lnTo>
                  <a:lnTo>
                    <a:pt x="18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18" y="7"/>
                  </a:lnTo>
                  <a:lnTo>
                    <a:pt x="61" y="0"/>
                  </a:lnTo>
                  <a:lnTo>
                    <a:pt x="61" y="10"/>
                  </a:lnTo>
                  <a:lnTo>
                    <a:pt x="30" y="1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1" name="Freeform 173"/>
            <p:cNvSpPr>
              <a:spLocks/>
            </p:cNvSpPr>
            <p:nvPr/>
          </p:nvSpPr>
          <p:spPr bwMode="auto">
            <a:xfrm>
              <a:off x="5012" y="735"/>
              <a:ext cx="13" cy="20"/>
            </a:xfrm>
            <a:custGeom>
              <a:avLst/>
              <a:gdLst>
                <a:gd name="T0" fmla="*/ 6 w 68"/>
                <a:gd name="T1" fmla="*/ 3 h 101"/>
                <a:gd name="T2" fmla="*/ 5 w 68"/>
                <a:gd name="T3" fmla="*/ 8 h 101"/>
                <a:gd name="T4" fmla="*/ 6 w 68"/>
                <a:gd name="T5" fmla="*/ 8 h 101"/>
                <a:gd name="T6" fmla="*/ 8 w 68"/>
                <a:gd name="T7" fmla="*/ 8 h 101"/>
                <a:gd name="T8" fmla="*/ 11 w 68"/>
                <a:gd name="T9" fmla="*/ 8 h 101"/>
                <a:gd name="T10" fmla="*/ 12 w 68"/>
                <a:gd name="T11" fmla="*/ 10 h 101"/>
                <a:gd name="T12" fmla="*/ 13 w 68"/>
                <a:gd name="T13" fmla="*/ 12 h 101"/>
                <a:gd name="T14" fmla="*/ 13 w 68"/>
                <a:gd name="T15" fmla="*/ 15 h 101"/>
                <a:gd name="T16" fmla="*/ 11 w 68"/>
                <a:gd name="T17" fmla="*/ 17 h 101"/>
                <a:gd name="T18" fmla="*/ 10 w 68"/>
                <a:gd name="T19" fmla="*/ 19 h 101"/>
                <a:gd name="T20" fmla="*/ 7 w 68"/>
                <a:gd name="T21" fmla="*/ 20 h 101"/>
                <a:gd name="T22" fmla="*/ 5 w 68"/>
                <a:gd name="T23" fmla="*/ 20 h 101"/>
                <a:gd name="T24" fmla="*/ 3 w 68"/>
                <a:gd name="T25" fmla="*/ 20 h 101"/>
                <a:gd name="T26" fmla="*/ 2 w 68"/>
                <a:gd name="T27" fmla="*/ 19 h 101"/>
                <a:gd name="T28" fmla="*/ 0 w 68"/>
                <a:gd name="T29" fmla="*/ 18 h 101"/>
                <a:gd name="T30" fmla="*/ 2 w 68"/>
                <a:gd name="T31" fmla="*/ 16 h 101"/>
                <a:gd name="T32" fmla="*/ 2 w 68"/>
                <a:gd name="T33" fmla="*/ 17 h 101"/>
                <a:gd name="T34" fmla="*/ 4 w 68"/>
                <a:gd name="T35" fmla="*/ 18 h 101"/>
                <a:gd name="T36" fmla="*/ 5 w 68"/>
                <a:gd name="T37" fmla="*/ 18 h 101"/>
                <a:gd name="T38" fmla="*/ 7 w 68"/>
                <a:gd name="T39" fmla="*/ 18 h 101"/>
                <a:gd name="T40" fmla="*/ 8 w 68"/>
                <a:gd name="T41" fmla="*/ 18 h 101"/>
                <a:gd name="T42" fmla="*/ 10 w 68"/>
                <a:gd name="T43" fmla="*/ 16 h 101"/>
                <a:gd name="T44" fmla="*/ 11 w 68"/>
                <a:gd name="T45" fmla="*/ 15 h 101"/>
                <a:gd name="T46" fmla="*/ 11 w 68"/>
                <a:gd name="T47" fmla="*/ 13 h 101"/>
                <a:gd name="T48" fmla="*/ 10 w 68"/>
                <a:gd name="T49" fmla="*/ 11 h 101"/>
                <a:gd name="T50" fmla="*/ 9 w 68"/>
                <a:gd name="T51" fmla="*/ 10 h 101"/>
                <a:gd name="T52" fmla="*/ 7 w 68"/>
                <a:gd name="T53" fmla="*/ 9 h 101"/>
                <a:gd name="T54" fmla="*/ 6 w 68"/>
                <a:gd name="T55" fmla="*/ 9 h 101"/>
                <a:gd name="T56" fmla="*/ 5 w 68"/>
                <a:gd name="T57" fmla="*/ 10 h 101"/>
                <a:gd name="T58" fmla="*/ 3 w 68"/>
                <a:gd name="T59" fmla="*/ 10 h 101"/>
                <a:gd name="T60" fmla="*/ 3 w 68"/>
                <a:gd name="T61" fmla="*/ 10 h 101"/>
                <a:gd name="T62" fmla="*/ 2 w 68"/>
                <a:gd name="T63" fmla="*/ 11 h 101"/>
                <a:gd name="T64" fmla="*/ 3 w 68"/>
                <a:gd name="T65" fmla="*/ 2 h 101"/>
                <a:gd name="T66" fmla="*/ 11 w 68"/>
                <a:gd name="T67" fmla="*/ 0 h 101"/>
                <a:gd name="T68" fmla="*/ 11 w 68"/>
                <a:gd name="T69" fmla="*/ 2 h 101"/>
                <a:gd name="T70" fmla="*/ 6 w 68"/>
                <a:gd name="T71" fmla="*/ 3 h 101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8" h="101">
                  <a:moveTo>
                    <a:pt x="29" y="17"/>
                  </a:moveTo>
                  <a:lnTo>
                    <a:pt x="24" y="38"/>
                  </a:lnTo>
                  <a:lnTo>
                    <a:pt x="29" y="38"/>
                  </a:lnTo>
                  <a:lnTo>
                    <a:pt x="44" y="38"/>
                  </a:lnTo>
                  <a:lnTo>
                    <a:pt x="55" y="41"/>
                  </a:lnTo>
                  <a:lnTo>
                    <a:pt x="63" y="51"/>
                  </a:lnTo>
                  <a:lnTo>
                    <a:pt x="68" y="62"/>
                  </a:lnTo>
                  <a:lnTo>
                    <a:pt x="68" y="77"/>
                  </a:lnTo>
                  <a:lnTo>
                    <a:pt x="60" y="88"/>
                  </a:lnTo>
                  <a:lnTo>
                    <a:pt x="50" y="96"/>
                  </a:lnTo>
                  <a:lnTo>
                    <a:pt x="34" y="101"/>
                  </a:lnTo>
                  <a:lnTo>
                    <a:pt x="24" y="101"/>
                  </a:lnTo>
                  <a:lnTo>
                    <a:pt x="15" y="101"/>
                  </a:lnTo>
                  <a:lnTo>
                    <a:pt x="8" y="96"/>
                  </a:lnTo>
                  <a:lnTo>
                    <a:pt x="0" y="91"/>
                  </a:lnTo>
                  <a:lnTo>
                    <a:pt x="8" y="83"/>
                  </a:lnTo>
                  <a:lnTo>
                    <a:pt x="13" y="88"/>
                  </a:lnTo>
                  <a:lnTo>
                    <a:pt x="20" y="91"/>
                  </a:lnTo>
                  <a:lnTo>
                    <a:pt x="26" y="93"/>
                  </a:lnTo>
                  <a:lnTo>
                    <a:pt x="34" y="93"/>
                  </a:lnTo>
                  <a:lnTo>
                    <a:pt x="44" y="91"/>
                  </a:lnTo>
                  <a:lnTo>
                    <a:pt x="50" y="83"/>
                  </a:lnTo>
                  <a:lnTo>
                    <a:pt x="55" y="75"/>
                  </a:lnTo>
                  <a:lnTo>
                    <a:pt x="55" y="64"/>
                  </a:lnTo>
                  <a:lnTo>
                    <a:pt x="53" y="57"/>
                  </a:lnTo>
                  <a:lnTo>
                    <a:pt x="47" y="48"/>
                  </a:lnTo>
                  <a:lnTo>
                    <a:pt x="39" y="46"/>
                  </a:lnTo>
                  <a:lnTo>
                    <a:pt x="29" y="46"/>
                  </a:lnTo>
                  <a:lnTo>
                    <a:pt x="24" y="48"/>
                  </a:lnTo>
                  <a:lnTo>
                    <a:pt x="18" y="51"/>
                  </a:lnTo>
                  <a:lnTo>
                    <a:pt x="15" y="53"/>
                  </a:lnTo>
                  <a:lnTo>
                    <a:pt x="10" y="57"/>
                  </a:lnTo>
                  <a:lnTo>
                    <a:pt x="18" y="9"/>
                  </a:lnTo>
                  <a:lnTo>
                    <a:pt x="60" y="0"/>
                  </a:lnTo>
                  <a:lnTo>
                    <a:pt x="60" y="12"/>
                  </a:lnTo>
                  <a:lnTo>
                    <a:pt x="29" y="1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2" name="Freeform 174"/>
            <p:cNvSpPr>
              <a:spLocks/>
            </p:cNvSpPr>
            <p:nvPr/>
          </p:nvSpPr>
          <p:spPr bwMode="auto">
            <a:xfrm>
              <a:off x="4819" y="669"/>
              <a:ext cx="132" cy="155"/>
            </a:xfrm>
            <a:custGeom>
              <a:avLst/>
              <a:gdLst>
                <a:gd name="T0" fmla="*/ 132 w 662"/>
                <a:gd name="T1" fmla="*/ 121 h 775"/>
                <a:gd name="T2" fmla="*/ 99 w 662"/>
                <a:gd name="T3" fmla="*/ 0 h 775"/>
                <a:gd name="T4" fmla="*/ 0 w 662"/>
                <a:gd name="T5" fmla="*/ 31 h 775"/>
                <a:gd name="T6" fmla="*/ 35 w 662"/>
                <a:gd name="T7" fmla="*/ 155 h 775"/>
                <a:gd name="T8" fmla="*/ 132 w 662"/>
                <a:gd name="T9" fmla="*/ 121 h 77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62" h="775">
                  <a:moveTo>
                    <a:pt x="662" y="605"/>
                  </a:moveTo>
                  <a:lnTo>
                    <a:pt x="499" y="0"/>
                  </a:lnTo>
                  <a:lnTo>
                    <a:pt x="0" y="154"/>
                  </a:lnTo>
                  <a:lnTo>
                    <a:pt x="174" y="775"/>
                  </a:lnTo>
                  <a:lnTo>
                    <a:pt x="662" y="605"/>
                  </a:lnTo>
                  <a:close/>
                </a:path>
              </a:pathLst>
            </a:custGeom>
            <a:solidFill>
              <a:srgbClr val="C9C98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3" name="Freeform 175"/>
            <p:cNvSpPr>
              <a:spLocks/>
            </p:cNvSpPr>
            <p:nvPr/>
          </p:nvSpPr>
          <p:spPr bwMode="auto">
            <a:xfrm>
              <a:off x="4825" y="676"/>
              <a:ext cx="121" cy="141"/>
            </a:xfrm>
            <a:custGeom>
              <a:avLst/>
              <a:gdLst>
                <a:gd name="T0" fmla="*/ 121 w 602"/>
                <a:gd name="T1" fmla="*/ 111 h 703"/>
                <a:gd name="T2" fmla="*/ 91 w 602"/>
                <a:gd name="T3" fmla="*/ 0 h 703"/>
                <a:gd name="T4" fmla="*/ 0 w 602"/>
                <a:gd name="T5" fmla="*/ 28 h 703"/>
                <a:gd name="T6" fmla="*/ 31 w 602"/>
                <a:gd name="T7" fmla="*/ 141 h 703"/>
                <a:gd name="T8" fmla="*/ 121 w 602"/>
                <a:gd name="T9" fmla="*/ 111 h 70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602" h="703">
                  <a:moveTo>
                    <a:pt x="602" y="552"/>
                  </a:moveTo>
                  <a:lnTo>
                    <a:pt x="452" y="0"/>
                  </a:lnTo>
                  <a:lnTo>
                    <a:pt x="0" y="141"/>
                  </a:lnTo>
                  <a:lnTo>
                    <a:pt x="156" y="703"/>
                  </a:lnTo>
                  <a:lnTo>
                    <a:pt x="602" y="552"/>
                  </a:lnTo>
                  <a:close/>
                </a:path>
              </a:pathLst>
            </a:custGeom>
            <a:solidFill>
              <a:srgbClr val="FFFFB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4" name="Freeform 176"/>
            <p:cNvSpPr>
              <a:spLocks/>
            </p:cNvSpPr>
            <p:nvPr/>
          </p:nvSpPr>
          <p:spPr bwMode="auto">
            <a:xfrm>
              <a:off x="4837" y="690"/>
              <a:ext cx="97" cy="112"/>
            </a:xfrm>
            <a:custGeom>
              <a:avLst/>
              <a:gdLst>
                <a:gd name="T0" fmla="*/ 97 w 484"/>
                <a:gd name="T1" fmla="*/ 88 h 561"/>
                <a:gd name="T2" fmla="*/ 73 w 484"/>
                <a:gd name="T3" fmla="*/ 0 h 561"/>
                <a:gd name="T4" fmla="*/ 0 w 484"/>
                <a:gd name="T5" fmla="*/ 23 h 561"/>
                <a:gd name="T6" fmla="*/ 25 w 484"/>
                <a:gd name="T7" fmla="*/ 112 h 561"/>
                <a:gd name="T8" fmla="*/ 97 w 484"/>
                <a:gd name="T9" fmla="*/ 88 h 56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84" h="561">
                  <a:moveTo>
                    <a:pt x="484" y="443"/>
                  </a:moveTo>
                  <a:lnTo>
                    <a:pt x="362" y="0"/>
                  </a:lnTo>
                  <a:lnTo>
                    <a:pt x="0" y="113"/>
                  </a:lnTo>
                  <a:lnTo>
                    <a:pt x="127" y="561"/>
                  </a:lnTo>
                  <a:lnTo>
                    <a:pt x="484" y="443"/>
                  </a:lnTo>
                  <a:close/>
                </a:path>
              </a:pathLst>
            </a:custGeom>
            <a:solidFill>
              <a:srgbClr val="3F3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5" name="Freeform 177"/>
            <p:cNvSpPr>
              <a:spLocks/>
            </p:cNvSpPr>
            <p:nvPr/>
          </p:nvSpPr>
          <p:spPr bwMode="auto">
            <a:xfrm>
              <a:off x="4855" y="714"/>
              <a:ext cx="68" cy="74"/>
            </a:xfrm>
            <a:custGeom>
              <a:avLst/>
              <a:gdLst>
                <a:gd name="T0" fmla="*/ 0 w 338"/>
                <a:gd name="T1" fmla="*/ 38 h 373"/>
                <a:gd name="T2" fmla="*/ 10 w 338"/>
                <a:gd name="T3" fmla="*/ 74 h 373"/>
                <a:gd name="T4" fmla="*/ 68 w 338"/>
                <a:gd name="T5" fmla="*/ 55 h 373"/>
                <a:gd name="T6" fmla="*/ 53 w 338"/>
                <a:gd name="T7" fmla="*/ 0 h 373"/>
                <a:gd name="T8" fmla="*/ 44 w 338"/>
                <a:gd name="T9" fmla="*/ 1 h 373"/>
                <a:gd name="T10" fmla="*/ 35 w 338"/>
                <a:gd name="T11" fmla="*/ 4 h 373"/>
                <a:gd name="T12" fmla="*/ 28 w 338"/>
                <a:gd name="T13" fmla="*/ 8 h 373"/>
                <a:gd name="T14" fmla="*/ 21 w 338"/>
                <a:gd name="T15" fmla="*/ 13 h 373"/>
                <a:gd name="T16" fmla="*/ 15 w 338"/>
                <a:gd name="T17" fmla="*/ 19 h 373"/>
                <a:gd name="T18" fmla="*/ 9 w 338"/>
                <a:gd name="T19" fmla="*/ 25 h 373"/>
                <a:gd name="T20" fmla="*/ 4 w 338"/>
                <a:gd name="T21" fmla="*/ 31 h 373"/>
                <a:gd name="T22" fmla="*/ 0 w 338"/>
                <a:gd name="T23" fmla="*/ 38 h 373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0" t="0" r="r" b="b"/>
              <a:pathLst>
                <a:path w="338" h="373">
                  <a:moveTo>
                    <a:pt x="0" y="191"/>
                  </a:moveTo>
                  <a:lnTo>
                    <a:pt x="50" y="373"/>
                  </a:lnTo>
                  <a:lnTo>
                    <a:pt x="338" y="277"/>
                  </a:lnTo>
                  <a:lnTo>
                    <a:pt x="262" y="0"/>
                  </a:lnTo>
                  <a:lnTo>
                    <a:pt x="219" y="6"/>
                  </a:lnTo>
                  <a:lnTo>
                    <a:pt x="176" y="21"/>
                  </a:lnTo>
                  <a:lnTo>
                    <a:pt x="140" y="42"/>
                  </a:lnTo>
                  <a:lnTo>
                    <a:pt x="106" y="66"/>
                  </a:lnTo>
                  <a:lnTo>
                    <a:pt x="73" y="98"/>
                  </a:lnTo>
                  <a:lnTo>
                    <a:pt x="44" y="127"/>
                  </a:lnTo>
                  <a:lnTo>
                    <a:pt x="20" y="158"/>
                  </a:lnTo>
                  <a:lnTo>
                    <a:pt x="0" y="191"/>
                  </a:lnTo>
                  <a:close/>
                </a:path>
              </a:pathLst>
            </a:custGeom>
            <a:solidFill>
              <a:srgbClr val="FF3F3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6" name="Freeform 178"/>
            <p:cNvSpPr>
              <a:spLocks/>
            </p:cNvSpPr>
            <p:nvPr/>
          </p:nvSpPr>
          <p:spPr bwMode="auto">
            <a:xfrm>
              <a:off x="4851" y="735"/>
              <a:ext cx="13" cy="17"/>
            </a:xfrm>
            <a:custGeom>
              <a:avLst/>
              <a:gdLst>
                <a:gd name="T0" fmla="*/ 5 w 68"/>
                <a:gd name="T1" fmla="*/ 17 h 82"/>
                <a:gd name="T2" fmla="*/ 7 w 68"/>
                <a:gd name="T3" fmla="*/ 14 h 82"/>
                <a:gd name="T4" fmla="*/ 8 w 68"/>
                <a:gd name="T5" fmla="*/ 11 h 82"/>
                <a:gd name="T6" fmla="*/ 11 w 68"/>
                <a:gd name="T7" fmla="*/ 8 h 82"/>
                <a:gd name="T8" fmla="*/ 13 w 68"/>
                <a:gd name="T9" fmla="*/ 4 h 82"/>
                <a:gd name="T10" fmla="*/ 0 w 68"/>
                <a:gd name="T11" fmla="*/ 0 h 82"/>
                <a:gd name="T12" fmla="*/ 5 w 68"/>
                <a:gd name="T13" fmla="*/ 17 h 82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68" h="82">
                  <a:moveTo>
                    <a:pt x="24" y="82"/>
                  </a:moveTo>
                  <a:lnTo>
                    <a:pt x="34" y="68"/>
                  </a:lnTo>
                  <a:lnTo>
                    <a:pt x="44" y="53"/>
                  </a:lnTo>
                  <a:lnTo>
                    <a:pt x="58" y="37"/>
                  </a:lnTo>
                  <a:lnTo>
                    <a:pt x="68" y="20"/>
                  </a:lnTo>
                  <a:lnTo>
                    <a:pt x="0" y="0"/>
                  </a:lnTo>
                  <a:lnTo>
                    <a:pt x="24" y="82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7" name="Freeform 179"/>
            <p:cNvSpPr>
              <a:spLocks/>
            </p:cNvSpPr>
            <p:nvPr/>
          </p:nvSpPr>
          <p:spPr bwMode="auto">
            <a:xfrm>
              <a:off x="4845" y="712"/>
              <a:ext cx="26" cy="27"/>
            </a:xfrm>
            <a:custGeom>
              <a:avLst/>
              <a:gdLst>
                <a:gd name="T0" fmla="*/ 0 w 129"/>
                <a:gd name="T1" fmla="*/ 4 h 137"/>
                <a:gd name="T2" fmla="*/ 5 w 129"/>
                <a:gd name="T3" fmla="*/ 23 h 137"/>
                <a:gd name="T4" fmla="*/ 19 w 129"/>
                <a:gd name="T5" fmla="*/ 27 h 137"/>
                <a:gd name="T6" fmla="*/ 21 w 129"/>
                <a:gd name="T7" fmla="*/ 25 h 137"/>
                <a:gd name="T8" fmla="*/ 23 w 129"/>
                <a:gd name="T9" fmla="*/ 23 h 137"/>
                <a:gd name="T10" fmla="*/ 24 w 129"/>
                <a:gd name="T11" fmla="*/ 21 h 137"/>
                <a:gd name="T12" fmla="*/ 26 w 129"/>
                <a:gd name="T13" fmla="*/ 19 h 137"/>
                <a:gd name="T14" fmla="*/ 14 w 129"/>
                <a:gd name="T15" fmla="*/ 0 h 137"/>
                <a:gd name="T16" fmla="*/ 0 w 129"/>
                <a:gd name="T17" fmla="*/ 4 h 137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129" h="137">
                  <a:moveTo>
                    <a:pt x="0" y="22"/>
                  </a:moveTo>
                  <a:lnTo>
                    <a:pt x="26" y="117"/>
                  </a:lnTo>
                  <a:lnTo>
                    <a:pt x="94" y="137"/>
                  </a:lnTo>
                  <a:lnTo>
                    <a:pt x="103" y="127"/>
                  </a:lnTo>
                  <a:lnTo>
                    <a:pt x="113" y="117"/>
                  </a:lnTo>
                  <a:lnTo>
                    <a:pt x="121" y="108"/>
                  </a:lnTo>
                  <a:lnTo>
                    <a:pt x="129" y="98"/>
                  </a:lnTo>
                  <a:lnTo>
                    <a:pt x="70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8" name="Freeform 180"/>
            <p:cNvSpPr>
              <a:spLocks/>
            </p:cNvSpPr>
            <p:nvPr/>
          </p:nvSpPr>
          <p:spPr bwMode="auto">
            <a:xfrm>
              <a:off x="4882" y="700"/>
              <a:ext cx="18" cy="20"/>
            </a:xfrm>
            <a:custGeom>
              <a:avLst/>
              <a:gdLst>
                <a:gd name="T0" fmla="*/ 0 w 89"/>
                <a:gd name="T1" fmla="*/ 4 h 98"/>
                <a:gd name="T2" fmla="*/ 3 w 89"/>
                <a:gd name="T3" fmla="*/ 20 h 98"/>
                <a:gd name="T4" fmla="*/ 7 w 89"/>
                <a:gd name="T5" fmla="*/ 18 h 98"/>
                <a:gd name="T6" fmla="*/ 11 w 89"/>
                <a:gd name="T7" fmla="*/ 17 h 98"/>
                <a:gd name="T8" fmla="*/ 14 w 89"/>
                <a:gd name="T9" fmla="*/ 16 h 98"/>
                <a:gd name="T10" fmla="*/ 18 w 89"/>
                <a:gd name="T11" fmla="*/ 15 h 98"/>
                <a:gd name="T12" fmla="*/ 14 w 89"/>
                <a:gd name="T13" fmla="*/ 0 h 98"/>
                <a:gd name="T14" fmla="*/ 0 w 89"/>
                <a:gd name="T15" fmla="*/ 4 h 9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9" h="98">
                  <a:moveTo>
                    <a:pt x="0" y="22"/>
                  </a:moveTo>
                  <a:lnTo>
                    <a:pt x="17" y="98"/>
                  </a:lnTo>
                  <a:lnTo>
                    <a:pt x="36" y="90"/>
                  </a:lnTo>
                  <a:lnTo>
                    <a:pt x="55" y="82"/>
                  </a:lnTo>
                  <a:lnTo>
                    <a:pt x="71" y="77"/>
                  </a:lnTo>
                  <a:lnTo>
                    <a:pt x="89" y="72"/>
                  </a:lnTo>
                  <a:lnTo>
                    <a:pt x="71" y="0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69" name="Freeform 181"/>
            <p:cNvSpPr>
              <a:spLocks/>
            </p:cNvSpPr>
            <p:nvPr/>
          </p:nvSpPr>
          <p:spPr bwMode="auto">
            <a:xfrm>
              <a:off x="4897" y="698"/>
              <a:ext cx="11" cy="17"/>
            </a:xfrm>
            <a:custGeom>
              <a:avLst/>
              <a:gdLst>
                <a:gd name="T0" fmla="*/ 7 w 56"/>
                <a:gd name="T1" fmla="*/ 0 h 83"/>
                <a:gd name="T2" fmla="*/ 0 w 56"/>
                <a:gd name="T3" fmla="*/ 2 h 83"/>
                <a:gd name="T4" fmla="*/ 4 w 56"/>
                <a:gd name="T5" fmla="*/ 17 h 83"/>
                <a:gd name="T6" fmla="*/ 6 w 56"/>
                <a:gd name="T7" fmla="*/ 16 h 83"/>
                <a:gd name="T8" fmla="*/ 7 w 56"/>
                <a:gd name="T9" fmla="*/ 16 h 83"/>
                <a:gd name="T10" fmla="*/ 9 w 56"/>
                <a:gd name="T11" fmla="*/ 16 h 83"/>
                <a:gd name="T12" fmla="*/ 11 w 56"/>
                <a:gd name="T13" fmla="*/ 16 h 83"/>
                <a:gd name="T14" fmla="*/ 7 w 56"/>
                <a:gd name="T15" fmla="*/ 0 h 8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6" h="83">
                  <a:moveTo>
                    <a:pt x="34" y="0"/>
                  </a:moveTo>
                  <a:lnTo>
                    <a:pt x="0" y="11"/>
                  </a:lnTo>
                  <a:lnTo>
                    <a:pt x="18" y="83"/>
                  </a:lnTo>
                  <a:lnTo>
                    <a:pt x="29" y="79"/>
                  </a:lnTo>
                  <a:lnTo>
                    <a:pt x="37" y="79"/>
                  </a:lnTo>
                  <a:lnTo>
                    <a:pt x="44" y="77"/>
                  </a:lnTo>
                  <a:lnTo>
                    <a:pt x="56" y="7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0" name="Freeform 182"/>
            <p:cNvSpPr>
              <a:spLocks/>
            </p:cNvSpPr>
            <p:nvPr/>
          </p:nvSpPr>
          <p:spPr bwMode="auto">
            <a:xfrm>
              <a:off x="4859" y="705"/>
              <a:ext cx="27" cy="27"/>
            </a:xfrm>
            <a:custGeom>
              <a:avLst/>
              <a:gdLst>
                <a:gd name="T0" fmla="*/ 0 w 132"/>
                <a:gd name="T1" fmla="*/ 7 h 134"/>
                <a:gd name="T2" fmla="*/ 12 w 132"/>
                <a:gd name="T3" fmla="*/ 27 h 134"/>
                <a:gd name="T4" fmla="*/ 16 w 132"/>
                <a:gd name="T5" fmla="*/ 24 h 134"/>
                <a:gd name="T6" fmla="*/ 20 w 132"/>
                <a:gd name="T7" fmla="*/ 21 h 134"/>
                <a:gd name="T8" fmla="*/ 24 w 132"/>
                <a:gd name="T9" fmla="*/ 18 h 134"/>
                <a:gd name="T10" fmla="*/ 27 w 132"/>
                <a:gd name="T11" fmla="*/ 15 h 134"/>
                <a:gd name="T12" fmla="*/ 24 w 132"/>
                <a:gd name="T13" fmla="*/ 0 h 134"/>
                <a:gd name="T14" fmla="*/ 0 w 132"/>
                <a:gd name="T15" fmla="*/ 7 h 134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134">
                  <a:moveTo>
                    <a:pt x="0" y="36"/>
                  </a:moveTo>
                  <a:lnTo>
                    <a:pt x="59" y="134"/>
                  </a:lnTo>
                  <a:lnTo>
                    <a:pt x="77" y="118"/>
                  </a:lnTo>
                  <a:lnTo>
                    <a:pt x="96" y="103"/>
                  </a:lnTo>
                  <a:lnTo>
                    <a:pt x="115" y="89"/>
                  </a:lnTo>
                  <a:lnTo>
                    <a:pt x="132" y="76"/>
                  </a:lnTo>
                  <a:lnTo>
                    <a:pt x="115" y="0"/>
                  </a:lnTo>
                  <a:lnTo>
                    <a:pt x="0" y="36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1" name="Freeform 183"/>
            <p:cNvSpPr>
              <a:spLocks/>
            </p:cNvSpPr>
            <p:nvPr/>
          </p:nvSpPr>
          <p:spPr bwMode="auto">
            <a:xfrm>
              <a:off x="4871" y="755"/>
              <a:ext cx="47" cy="31"/>
            </a:xfrm>
            <a:custGeom>
              <a:avLst/>
              <a:gdLst>
                <a:gd name="T0" fmla="*/ 28 w 237"/>
                <a:gd name="T1" fmla="*/ 21 h 154"/>
                <a:gd name="T2" fmla="*/ 23 w 237"/>
                <a:gd name="T3" fmla="*/ 23 h 154"/>
                <a:gd name="T4" fmla="*/ 18 w 237"/>
                <a:gd name="T5" fmla="*/ 24 h 154"/>
                <a:gd name="T6" fmla="*/ 13 w 237"/>
                <a:gd name="T7" fmla="*/ 26 h 154"/>
                <a:gd name="T8" fmla="*/ 9 w 237"/>
                <a:gd name="T9" fmla="*/ 27 h 154"/>
                <a:gd name="T10" fmla="*/ 5 w 237"/>
                <a:gd name="T11" fmla="*/ 29 h 154"/>
                <a:gd name="T12" fmla="*/ 2 w 237"/>
                <a:gd name="T13" fmla="*/ 30 h 154"/>
                <a:gd name="T14" fmla="*/ 0 w 237"/>
                <a:gd name="T15" fmla="*/ 31 h 154"/>
                <a:gd name="T16" fmla="*/ 0 w 237"/>
                <a:gd name="T17" fmla="*/ 31 h 154"/>
                <a:gd name="T18" fmla="*/ 0 w 237"/>
                <a:gd name="T19" fmla="*/ 30 h 154"/>
                <a:gd name="T20" fmla="*/ 1 w 237"/>
                <a:gd name="T21" fmla="*/ 28 h 154"/>
                <a:gd name="T22" fmla="*/ 4 w 237"/>
                <a:gd name="T23" fmla="*/ 25 h 154"/>
                <a:gd name="T24" fmla="*/ 6 w 237"/>
                <a:gd name="T25" fmla="*/ 20 h 154"/>
                <a:gd name="T26" fmla="*/ 9 w 237"/>
                <a:gd name="T27" fmla="*/ 16 h 154"/>
                <a:gd name="T28" fmla="*/ 12 w 237"/>
                <a:gd name="T29" fmla="*/ 12 h 154"/>
                <a:gd name="T30" fmla="*/ 16 w 237"/>
                <a:gd name="T31" fmla="*/ 9 h 154"/>
                <a:gd name="T32" fmla="*/ 20 w 237"/>
                <a:gd name="T33" fmla="*/ 7 h 154"/>
                <a:gd name="T34" fmla="*/ 24 w 237"/>
                <a:gd name="T35" fmla="*/ 5 h 154"/>
                <a:gd name="T36" fmla="*/ 29 w 237"/>
                <a:gd name="T37" fmla="*/ 4 h 154"/>
                <a:gd name="T38" fmla="*/ 33 w 237"/>
                <a:gd name="T39" fmla="*/ 2 h 154"/>
                <a:gd name="T40" fmla="*/ 37 w 237"/>
                <a:gd name="T41" fmla="*/ 1 h 154"/>
                <a:gd name="T42" fmla="*/ 40 w 237"/>
                <a:gd name="T43" fmla="*/ 0 h 154"/>
                <a:gd name="T44" fmla="*/ 42 w 237"/>
                <a:gd name="T45" fmla="*/ 1 h 154"/>
                <a:gd name="T46" fmla="*/ 44 w 237"/>
                <a:gd name="T47" fmla="*/ 3 h 154"/>
                <a:gd name="T48" fmla="*/ 47 w 237"/>
                <a:gd name="T49" fmla="*/ 8 h 154"/>
                <a:gd name="T50" fmla="*/ 47 w 237"/>
                <a:gd name="T51" fmla="*/ 11 h 154"/>
                <a:gd name="T52" fmla="*/ 47 w 237"/>
                <a:gd name="T53" fmla="*/ 13 h 154"/>
                <a:gd name="T54" fmla="*/ 45 w 237"/>
                <a:gd name="T55" fmla="*/ 15 h 154"/>
                <a:gd name="T56" fmla="*/ 43 w 237"/>
                <a:gd name="T57" fmla="*/ 17 h 154"/>
                <a:gd name="T58" fmla="*/ 40 w 237"/>
                <a:gd name="T59" fmla="*/ 18 h 154"/>
                <a:gd name="T60" fmla="*/ 36 w 237"/>
                <a:gd name="T61" fmla="*/ 19 h 154"/>
                <a:gd name="T62" fmla="*/ 32 w 237"/>
                <a:gd name="T63" fmla="*/ 20 h 154"/>
                <a:gd name="T64" fmla="*/ 28 w 237"/>
                <a:gd name="T65" fmla="*/ 21 h 154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237" h="154">
                  <a:moveTo>
                    <a:pt x="139" y="104"/>
                  </a:moveTo>
                  <a:lnTo>
                    <a:pt x="116" y="112"/>
                  </a:lnTo>
                  <a:lnTo>
                    <a:pt x="89" y="120"/>
                  </a:lnTo>
                  <a:lnTo>
                    <a:pt x="65" y="130"/>
                  </a:lnTo>
                  <a:lnTo>
                    <a:pt x="44" y="136"/>
                  </a:lnTo>
                  <a:lnTo>
                    <a:pt x="26" y="144"/>
                  </a:lnTo>
                  <a:lnTo>
                    <a:pt x="12" y="149"/>
                  </a:lnTo>
                  <a:lnTo>
                    <a:pt x="2" y="154"/>
                  </a:lnTo>
                  <a:lnTo>
                    <a:pt x="0" y="154"/>
                  </a:lnTo>
                  <a:lnTo>
                    <a:pt x="2" y="149"/>
                  </a:lnTo>
                  <a:lnTo>
                    <a:pt x="7" y="139"/>
                  </a:lnTo>
                  <a:lnTo>
                    <a:pt x="18" y="122"/>
                  </a:lnTo>
                  <a:lnTo>
                    <a:pt x="29" y="101"/>
                  </a:lnTo>
                  <a:lnTo>
                    <a:pt x="44" y="80"/>
                  </a:lnTo>
                  <a:lnTo>
                    <a:pt x="63" y="62"/>
                  </a:lnTo>
                  <a:lnTo>
                    <a:pt x="82" y="46"/>
                  </a:lnTo>
                  <a:lnTo>
                    <a:pt x="103" y="35"/>
                  </a:lnTo>
                  <a:lnTo>
                    <a:pt x="123" y="27"/>
                  </a:lnTo>
                  <a:lnTo>
                    <a:pt x="144" y="19"/>
                  </a:lnTo>
                  <a:lnTo>
                    <a:pt x="166" y="9"/>
                  </a:lnTo>
                  <a:lnTo>
                    <a:pt x="185" y="3"/>
                  </a:lnTo>
                  <a:lnTo>
                    <a:pt x="200" y="0"/>
                  </a:lnTo>
                  <a:lnTo>
                    <a:pt x="214" y="7"/>
                  </a:lnTo>
                  <a:lnTo>
                    <a:pt x="224" y="17"/>
                  </a:lnTo>
                  <a:lnTo>
                    <a:pt x="235" y="38"/>
                  </a:lnTo>
                  <a:lnTo>
                    <a:pt x="237" y="53"/>
                  </a:lnTo>
                  <a:lnTo>
                    <a:pt x="235" y="64"/>
                  </a:lnTo>
                  <a:lnTo>
                    <a:pt x="226" y="75"/>
                  </a:lnTo>
                  <a:lnTo>
                    <a:pt x="216" y="83"/>
                  </a:lnTo>
                  <a:lnTo>
                    <a:pt x="200" y="88"/>
                  </a:lnTo>
                  <a:lnTo>
                    <a:pt x="182" y="93"/>
                  </a:lnTo>
                  <a:lnTo>
                    <a:pt x="161" y="98"/>
                  </a:lnTo>
                  <a:lnTo>
                    <a:pt x="139" y="104"/>
                  </a:lnTo>
                  <a:close/>
                </a:path>
              </a:pathLst>
            </a:custGeom>
            <a:solidFill>
              <a:srgbClr val="7FF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2" name="Freeform 184"/>
            <p:cNvSpPr>
              <a:spLocks/>
            </p:cNvSpPr>
            <p:nvPr/>
          </p:nvSpPr>
          <p:spPr bwMode="auto">
            <a:xfrm>
              <a:off x="4869" y="715"/>
              <a:ext cx="35" cy="45"/>
            </a:xfrm>
            <a:custGeom>
              <a:avLst/>
              <a:gdLst>
                <a:gd name="T0" fmla="*/ 6 w 175"/>
                <a:gd name="T1" fmla="*/ 7 h 224"/>
                <a:gd name="T2" fmla="*/ 5 w 175"/>
                <a:gd name="T3" fmla="*/ 12 h 224"/>
                <a:gd name="T4" fmla="*/ 3 w 175"/>
                <a:gd name="T5" fmla="*/ 18 h 224"/>
                <a:gd name="T6" fmla="*/ 1 w 175"/>
                <a:gd name="T7" fmla="*/ 24 h 224"/>
                <a:gd name="T8" fmla="*/ 0 w 175"/>
                <a:gd name="T9" fmla="*/ 27 h 224"/>
                <a:gd name="T10" fmla="*/ 6 w 175"/>
                <a:gd name="T11" fmla="*/ 37 h 224"/>
                <a:gd name="T12" fmla="*/ 8 w 175"/>
                <a:gd name="T13" fmla="*/ 39 h 224"/>
                <a:gd name="T14" fmla="*/ 12 w 175"/>
                <a:gd name="T15" fmla="*/ 42 h 224"/>
                <a:gd name="T16" fmla="*/ 18 w 175"/>
                <a:gd name="T17" fmla="*/ 45 h 224"/>
                <a:gd name="T18" fmla="*/ 21 w 175"/>
                <a:gd name="T19" fmla="*/ 44 h 224"/>
                <a:gd name="T20" fmla="*/ 25 w 175"/>
                <a:gd name="T21" fmla="*/ 40 h 224"/>
                <a:gd name="T22" fmla="*/ 30 w 175"/>
                <a:gd name="T23" fmla="*/ 32 h 224"/>
                <a:gd name="T24" fmla="*/ 34 w 175"/>
                <a:gd name="T25" fmla="*/ 24 h 224"/>
                <a:gd name="T26" fmla="*/ 35 w 175"/>
                <a:gd name="T27" fmla="*/ 18 h 224"/>
                <a:gd name="T28" fmla="*/ 33 w 175"/>
                <a:gd name="T29" fmla="*/ 13 h 224"/>
                <a:gd name="T30" fmla="*/ 30 w 175"/>
                <a:gd name="T31" fmla="*/ 7 h 224"/>
                <a:gd name="T32" fmla="*/ 26 w 175"/>
                <a:gd name="T33" fmla="*/ 2 h 224"/>
                <a:gd name="T34" fmla="*/ 25 w 175"/>
                <a:gd name="T35" fmla="*/ 0 h 224"/>
                <a:gd name="T36" fmla="*/ 25 w 175"/>
                <a:gd name="T37" fmla="*/ 0 h 224"/>
                <a:gd name="T38" fmla="*/ 23 w 175"/>
                <a:gd name="T39" fmla="*/ 0 h 224"/>
                <a:gd name="T40" fmla="*/ 20 w 175"/>
                <a:gd name="T41" fmla="*/ 0 h 224"/>
                <a:gd name="T42" fmla="*/ 17 w 175"/>
                <a:gd name="T43" fmla="*/ 1 h 224"/>
                <a:gd name="T44" fmla="*/ 14 w 175"/>
                <a:gd name="T45" fmla="*/ 2 h 224"/>
                <a:gd name="T46" fmla="*/ 11 w 175"/>
                <a:gd name="T47" fmla="*/ 4 h 224"/>
                <a:gd name="T48" fmla="*/ 8 w 175"/>
                <a:gd name="T49" fmla="*/ 5 h 224"/>
                <a:gd name="T50" fmla="*/ 6 w 175"/>
                <a:gd name="T51" fmla="*/ 7 h 224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175" h="224">
                  <a:moveTo>
                    <a:pt x="32" y="36"/>
                  </a:moveTo>
                  <a:lnTo>
                    <a:pt x="24" y="60"/>
                  </a:lnTo>
                  <a:lnTo>
                    <a:pt x="14" y="92"/>
                  </a:lnTo>
                  <a:lnTo>
                    <a:pt x="3" y="118"/>
                  </a:lnTo>
                  <a:lnTo>
                    <a:pt x="0" y="132"/>
                  </a:lnTo>
                  <a:lnTo>
                    <a:pt x="29" y="185"/>
                  </a:lnTo>
                  <a:lnTo>
                    <a:pt x="40" y="192"/>
                  </a:lnTo>
                  <a:lnTo>
                    <a:pt x="62" y="211"/>
                  </a:lnTo>
                  <a:lnTo>
                    <a:pt x="88" y="224"/>
                  </a:lnTo>
                  <a:lnTo>
                    <a:pt x="106" y="221"/>
                  </a:lnTo>
                  <a:lnTo>
                    <a:pt x="125" y="197"/>
                  </a:lnTo>
                  <a:lnTo>
                    <a:pt x="148" y="158"/>
                  </a:lnTo>
                  <a:lnTo>
                    <a:pt x="170" y="118"/>
                  </a:lnTo>
                  <a:lnTo>
                    <a:pt x="175" y="89"/>
                  </a:lnTo>
                  <a:lnTo>
                    <a:pt x="165" y="63"/>
                  </a:lnTo>
                  <a:lnTo>
                    <a:pt x="148" y="34"/>
                  </a:lnTo>
                  <a:lnTo>
                    <a:pt x="132" y="10"/>
                  </a:lnTo>
                  <a:lnTo>
                    <a:pt x="127" y="0"/>
                  </a:lnTo>
                  <a:lnTo>
                    <a:pt x="125" y="0"/>
                  </a:lnTo>
                  <a:lnTo>
                    <a:pt x="114" y="0"/>
                  </a:lnTo>
                  <a:lnTo>
                    <a:pt x="101" y="2"/>
                  </a:lnTo>
                  <a:lnTo>
                    <a:pt x="84" y="5"/>
                  </a:lnTo>
                  <a:lnTo>
                    <a:pt x="69" y="10"/>
                  </a:lnTo>
                  <a:lnTo>
                    <a:pt x="53" y="18"/>
                  </a:lnTo>
                  <a:lnTo>
                    <a:pt x="40" y="26"/>
                  </a:lnTo>
                  <a:lnTo>
                    <a:pt x="32" y="36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3" name="Freeform 185"/>
            <p:cNvSpPr>
              <a:spLocks/>
            </p:cNvSpPr>
            <p:nvPr/>
          </p:nvSpPr>
          <p:spPr bwMode="auto">
            <a:xfrm>
              <a:off x="4884" y="739"/>
              <a:ext cx="19" cy="32"/>
            </a:xfrm>
            <a:custGeom>
              <a:avLst/>
              <a:gdLst>
                <a:gd name="T0" fmla="*/ 1 w 95"/>
                <a:gd name="T1" fmla="*/ 13 h 159"/>
                <a:gd name="T2" fmla="*/ 0 w 95"/>
                <a:gd name="T3" fmla="*/ 31 h 159"/>
                <a:gd name="T4" fmla="*/ 11 w 95"/>
                <a:gd name="T5" fmla="*/ 32 h 159"/>
                <a:gd name="T6" fmla="*/ 19 w 95"/>
                <a:gd name="T7" fmla="*/ 20 h 159"/>
                <a:gd name="T8" fmla="*/ 11 w 95"/>
                <a:gd name="T9" fmla="*/ 0 h 159"/>
                <a:gd name="T10" fmla="*/ 1 w 95"/>
                <a:gd name="T11" fmla="*/ 13 h 15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95" h="159">
                  <a:moveTo>
                    <a:pt x="5" y="64"/>
                  </a:moveTo>
                  <a:lnTo>
                    <a:pt x="0" y="156"/>
                  </a:lnTo>
                  <a:lnTo>
                    <a:pt x="53" y="159"/>
                  </a:lnTo>
                  <a:lnTo>
                    <a:pt x="95" y="98"/>
                  </a:lnTo>
                  <a:lnTo>
                    <a:pt x="55" y="0"/>
                  </a:lnTo>
                  <a:lnTo>
                    <a:pt x="5" y="64"/>
                  </a:lnTo>
                  <a:close/>
                </a:path>
              </a:pathLst>
            </a:custGeom>
            <a:solidFill>
              <a:srgbClr val="A8282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4" name="Freeform 186"/>
            <p:cNvSpPr>
              <a:spLocks/>
            </p:cNvSpPr>
            <p:nvPr/>
          </p:nvSpPr>
          <p:spPr bwMode="auto">
            <a:xfrm>
              <a:off x="4869" y="712"/>
              <a:ext cx="35" cy="29"/>
            </a:xfrm>
            <a:custGeom>
              <a:avLst/>
              <a:gdLst>
                <a:gd name="T0" fmla="*/ 0 w 177"/>
                <a:gd name="T1" fmla="*/ 29 h 146"/>
                <a:gd name="T2" fmla="*/ 0 w 177"/>
                <a:gd name="T3" fmla="*/ 26 h 146"/>
                <a:gd name="T4" fmla="*/ 0 w 177"/>
                <a:gd name="T5" fmla="*/ 19 h 146"/>
                <a:gd name="T6" fmla="*/ 2 w 177"/>
                <a:gd name="T7" fmla="*/ 11 h 146"/>
                <a:gd name="T8" fmla="*/ 7 w 177"/>
                <a:gd name="T9" fmla="*/ 5 h 146"/>
                <a:gd name="T10" fmla="*/ 13 w 177"/>
                <a:gd name="T11" fmla="*/ 2 h 146"/>
                <a:gd name="T12" fmla="*/ 16 w 177"/>
                <a:gd name="T13" fmla="*/ 2 h 146"/>
                <a:gd name="T14" fmla="*/ 18 w 177"/>
                <a:gd name="T15" fmla="*/ 3 h 146"/>
                <a:gd name="T16" fmla="*/ 18 w 177"/>
                <a:gd name="T17" fmla="*/ 4 h 146"/>
                <a:gd name="T18" fmla="*/ 20 w 177"/>
                <a:gd name="T19" fmla="*/ 3 h 146"/>
                <a:gd name="T20" fmla="*/ 23 w 177"/>
                <a:gd name="T21" fmla="*/ 1 h 146"/>
                <a:gd name="T22" fmla="*/ 27 w 177"/>
                <a:gd name="T23" fmla="*/ 0 h 146"/>
                <a:gd name="T24" fmla="*/ 31 w 177"/>
                <a:gd name="T25" fmla="*/ 3 h 146"/>
                <a:gd name="T26" fmla="*/ 34 w 177"/>
                <a:gd name="T27" fmla="*/ 9 h 146"/>
                <a:gd name="T28" fmla="*/ 35 w 177"/>
                <a:gd name="T29" fmla="*/ 15 h 146"/>
                <a:gd name="T30" fmla="*/ 35 w 177"/>
                <a:gd name="T31" fmla="*/ 21 h 146"/>
                <a:gd name="T32" fmla="*/ 35 w 177"/>
                <a:gd name="T33" fmla="*/ 23 h 146"/>
                <a:gd name="T34" fmla="*/ 34 w 177"/>
                <a:gd name="T35" fmla="*/ 21 h 146"/>
                <a:gd name="T36" fmla="*/ 32 w 177"/>
                <a:gd name="T37" fmla="*/ 17 h 146"/>
                <a:gd name="T38" fmla="*/ 29 w 177"/>
                <a:gd name="T39" fmla="*/ 13 h 146"/>
                <a:gd name="T40" fmla="*/ 25 w 177"/>
                <a:gd name="T41" fmla="*/ 13 h 146"/>
                <a:gd name="T42" fmla="*/ 22 w 177"/>
                <a:gd name="T43" fmla="*/ 13 h 146"/>
                <a:gd name="T44" fmla="*/ 19 w 177"/>
                <a:gd name="T45" fmla="*/ 13 h 146"/>
                <a:gd name="T46" fmla="*/ 16 w 177"/>
                <a:gd name="T47" fmla="*/ 12 h 146"/>
                <a:gd name="T48" fmla="*/ 12 w 177"/>
                <a:gd name="T49" fmla="*/ 13 h 146"/>
                <a:gd name="T50" fmla="*/ 7 w 177"/>
                <a:gd name="T51" fmla="*/ 16 h 146"/>
                <a:gd name="T52" fmla="*/ 4 w 177"/>
                <a:gd name="T53" fmla="*/ 21 h 146"/>
                <a:gd name="T54" fmla="*/ 1 w 177"/>
                <a:gd name="T55" fmla="*/ 27 h 146"/>
                <a:gd name="T56" fmla="*/ 0 w 177"/>
                <a:gd name="T57" fmla="*/ 29 h 14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0" t="0" r="r" b="b"/>
              <a:pathLst>
                <a:path w="177" h="146">
                  <a:moveTo>
                    <a:pt x="2" y="146"/>
                  </a:moveTo>
                  <a:lnTo>
                    <a:pt x="0" y="130"/>
                  </a:lnTo>
                  <a:lnTo>
                    <a:pt x="2" y="96"/>
                  </a:lnTo>
                  <a:lnTo>
                    <a:pt x="11" y="56"/>
                  </a:lnTo>
                  <a:lnTo>
                    <a:pt x="34" y="24"/>
                  </a:lnTo>
                  <a:lnTo>
                    <a:pt x="64" y="10"/>
                  </a:lnTo>
                  <a:lnTo>
                    <a:pt x="81" y="8"/>
                  </a:lnTo>
                  <a:lnTo>
                    <a:pt x="90" y="16"/>
                  </a:lnTo>
                  <a:lnTo>
                    <a:pt x="93" y="19"/>
                  </a:lnTo>
                  <a:lnTo>
                    <a:pt x="100" y="14"/>
                  </a:lnTo>
                  <a:lnTo>
                    <a:pt x="116" y="3"/>
                  </a:lnTo>
                  <a:lnTo>
                    <a:pt x="137" y="0"/>
                  </a:lnTo>
                  <a:lnTo>
                    <a:pt x="158" y="14"/>
                  </a:lnTo>
                  <a:lnTo>
                    <a:pt x="172" y="45"/>
                  </a:lnTo>
                  <a:lnTo>
                    <a:pt x="177" y="77"/>
                  </a:lnTo>
                  <a:lnTo>
                    <a:pt x="177" y="106"/>
                  </a:lnTo>
                  <a:lnTo>
                    <a:pt x="177" y="117"/>
                  </a:lnTo>
                  <a:lnTo>
                    <a:pt x="172" y="106"/>
                  </a:lnTo>
                  <a:lnTo>
                    <a:pt x="161" y="84"/>
                  </a:lnTo>
                  <a:lnTo>
                    <a:pt x="145" y="67"/>
                  </a:lnTo>
                  <a:lnTo>
                    <a:pt x="127" y="63"/>
                  </a:lnTo>
                  <a:lnTo>
                    <a:pt x="110" y="67"/>
                  </a:lnTo>
                  <a:lnTo>
                    <a:pt x="98" y="63"/>
                  </a:lnTo>
                  <a:lnTo>
                    <a:pt x="81" y="61"/>
                  </a:lnTo>
                  <a:lnTo>
                    <a:pt x="60" y="63"/>
                  </a:lnTo>
                  <a:lnTo>
                    <a:pt x="37" y="79"/>
                  </a:lnTo>
                  <a:lnTo>
                    <a:pt x="18" y="108"/>
                  </a:lnTo>
                  <a:lnTo>
                    <a:pt x="7" y="135"/>
                  </a:lnTo>
                  <a:lnTo>
                    <a:pt x="2" y="14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5" name="Freeform 187"/>
            <p:cNvSpPr>
              <a:spLocks/>
            </p:cNvSpPr>
            <p:nvPr/>
          </p:nvSpPr>
          <p:spPr bwMode="auto">
            <a:xfrm>
              <a:off x="4874" y="735"/>
              <a:ext cx="8" cy="3"/>
            </a:xfrm>
            <a:custGeom>
              <a:avLst/>
              <a:gdLst>
                <a:gd name="T0" fmla="*/ 0 w 43"/>
                <a:gd name="T1" fmla="*/ 2 h 17"/>
                <a:gd name="T2" fmla="*/ 4 w 43"/>
                <a:gd name="T3" fmla="*/ 1 h 17"/>
                <a:gd name="T4" fmla="*/ 8 w 43"/>
                <a:gd name="T5" fmla="*/ 0 h 17"/>
                <a:gd name="T6" fmla="*/ 3 w 43"/>
                <a:gd name="T7" fmla="*/ 3 h 17"/>
                <a:gd name="T8" fmla="*/ 0 w 43"/>
                <a:gd name="T9" fmla="*/ 2 h 1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3" h="17">
                  <a:moveTo>
                    <a:pt x="0" y="14"/>
                  </a:moveTo>
                  <a:lnTo>
                    <a:pt x="24" y="4"/>
                  </a:lnTo>
                  <a:lnTo>
                    <a:pt x="43" y="0"/>
                  </a:lnTo>
                  <a:lnTo>
                    <a:pt x="16" y="17"/>
                  </a:lnTo>
                  <a:lnTo>
                    <a:pt x="0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6" name="Freeform 188"/>
            <p:cNvSpPr>
              <a:spLocks/>
            </p:cNvSpPr>
            <p:nvPr/>
          </p:nvSpPr>
          <p:spPr bwMode="auto">
            <a:xfrm>
              <a:off x="4887" y="731"/>
              <a:ext cx="8" cy="3"/>
            </a:xfrm>
            <a:custGeom>
              <a:avLst/>
              <a:gdLst>
                <a:gd name="T0" fmla="*/ 0 w 41"/>
                <a:gd name="T1" fmla="*/ 3 h 12"/>
                <a:gd name="T2" fmla="*/ 4 w 41"/>
                <a:gd name="T3" fmla="*/ 0 h 12"/>
                <a:gd name="T4" fmla="*/ 8 w 41"/>
                <a:gd name="T5" fmla="*/ 0 h 12"/>
                <a:gd name="T6" fmla="*/ 3 w 41"/>
                <a:gd name="T7" fmla="*/ 3 h 12"/>
                <a:gd name="T8" fmla="*/ 0 w 41"/>
                <a:gd name="T9" fmla="*/ 3 h 1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1" h="12">
                  <a:moveTo>
                    <a:pt x="0" y="12"/>
                  </a:moveTo>
                  <a:lnTo>
                    <a:pt x="23" y="0"/>
                  </a:lnTo>
                  <a:lnTo>
                    <a:pt x="41" y="0"/>
                  </a:lnTo>
                  <a:lnTo>
                    <a:pt x="15" y="12"/>
                  </a:lnTo>
                  <a:lnTo>
                    <a:pt x="0" y="1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7" name="Freeform 189"/>
            <p:cNvSpPr>
              <a:spLocks/>
            </p:cNvSpPr>
            <p:nvPr/>
          </p:nvSpPr>
          <p:spPr bwMode="auto">
            <a:xfrm>
              <a:off x="4882" y="738"/>
              <a:ext cx="5" cy="7"/>
            </a:xfrm>
            <a:custGeom>
              <a:avLst/>
              <a:gdLst>
                <a:gd name="T0" fmla="*/ 2 w 24"/>
                <a:gd name="T1" fmla="*/ 0 h 34"/>
                <a:gd name="T2" fmla="*/ 0 w 24"/>
                <a:gd name="T3" fmla="*/ 7 h 34"/>
                <a:gd name="T4" fmla="*/ 5 w 24"/>
                <a:gd name="T5" fmla="*/ 7 h 34"/>
                <a:gd name="T6" fmla="*/ 2 w 24"/>
                <a:gd name="T7" fmla="*/ 5 h 34"/>
                <a:gd name="T8" fmla="*/ 2 w 24"/>
                <a:gd name="T9" fmla="*/ 0 h 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4" h="34">
                  <a:moveTo>
                    <a:pt x="10" y="0"/>
                  </a:moveTo>
                  <a:lnTo>
                    <a:pt x="0" y="34"/>
                  </a:lnTo>
                  <a:lnTo>
                    <a:pt x="24" y="34"/>
                  </a:lnTo>
                  <a:lnTo>
                    <a:pt x="10" y="24"/>
                  </a:lnTo>
                  <a:lnTo>
                    <a:pt x="1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8" name="Freeform 190"/>
            <p:cNvSpPr>
              <a:spLocks/>
            </p:cNvSpPr>
            <p:nvPr/>
          </p:nvSpPr>
          <p:spPr bwMode="auto">
            <a:xfrm>
              <a:off x="4879" y="750"/>
              <a:ext cx="10" cy="3"/>
            </a:xfrm>
            <a:custGeom>
              <a:avLst/>
              <a:gdLst>
                <a:gd name="T0" fmla="*/ 0 w 51"/>
                <a:gd name="T1" fmla="*/ 3 h 16"/>
                <a:gd name="T2" fmla="*/ 6 w 51"/>
                <a:gd name="T3" fmla="*/ 2 h 16"/>
                <a:gd name="T4" fmla="*/ 10 w 51"/>
                <a:gd name="T5" fmla="*/ 0 h 16"/>
                <a:gd name="T6" fmla="*/ 9 w 51"/>
                <a:gd name="T7" fmla="*/ 0 h 16"/>
                <a:gd name="T8" fmla="*/ 6 w 51"/>
                <a:gd name="T9" fmla="*/ 0 h 16"/>
                <a:gd name="T10" fmla="*/ 3 w 51"/>
                <a:gd name="T11" fmla="*/ 2 h 16"/>
                <a:gd name="T12" fmla="*/ 0 w 51"/>
                <a:gd name="T13" fmla="*/ 3 h 1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51" h="16">
                  <a:moveTo>
                    <a:pt x="0" y="16"/>
                  </a:moveTo>
                  <a:lnTo>
                    <a:pt x="32" y="13"/>
                  </a:lnTo>
                  <a:lnTo>
                    <a:pt x="51" y="0"/>
                  </a:lnTo>
                  <a:lnTo>
                    <a:pt x="46" y="0"/>
                  </a:lnTo>
                  <a:lnTo>
                    <a:pt x="29" y="2"/>
                  </a:lnTo>
                  <a:lnTo>
                    <a:pt x="14" y="8"/>
                  </a:lnTo>
                  <a:lnTo>
                    <a:pt x="0" y="1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79" name="Freeform 191"/>
            <p:cNvSpPr>
              <a:spLocks/>
            </p:cNvSpPr>
            <p:nvPr/>
          </p:nvSpPr>
          <p:spPr bwMode="auto">
            <a:xfrm>
              <a:off x="4900" y="764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1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2 w 61"/>
                <a:gd name="T31" fmla="*/ 18 h 108"/>
                <a:gd name="T32" fmla="*/ 3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19 h 108"/>
                <a:gd name="T40" fmla="*/ 8 w 61"/>
                <a:gd name="T41" fmla="*/ 18 h 108"/>
                <a:gd name="T42" fmla="*/ 10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1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1"/>
                  </a:moveTo>
                  <a:lnTo>
                    <a:pt x="16" y="42"/>
                  </a:lnTo>
                  <a:lnTo>
                    <a:pt x="21" y="40"/>
                  </a:lnTo>
                  <a:lnTo>
                    <a:pt x="35" y="37"/>
                  </a:lnTo>
                  <a:lnTo>
                    <a:pt x="48" y="42"/>
                  </a:lnTo>
                  <a:lnTo>
                    <a:pt x="55" y="50"/>
                  </a:lnTo>
                  <a:lnTo>
                    <a:pt x="61" y="60"/>
                  </a:lnTo>
                  <a:lnTo>
                    <a:pt x="61" y="74"/>
                  </a:lnTo>
                  <a:lnTo>
                    <a:pt x="58" y="86"/>
                  </a:lnTo>
                  <a:lnTo>
                    <a:pt x="48" y="98"/>
                  </a:lnTo>
                  <a:lnTo>
                    <a:pt x="35" y="105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9" y="105"/>
                  </a:lnTo>
                  <a:lnTo>
                    <a:pt x="0" y="100"/>
                  </a:lnTo>
                  <a:lnTo>
                    <a:pt x="9" y="90"/>
                  </a:lnTo>
                  <a:lnTo>
                    <a:pt x="14" y="95"/>
                  </a:lnTo>
                  <a:lnTo>
                    <a:pt x="19" y="98"/>
                  </a:lnTo>
                  <a:lnTo>
                    <a:pt x="26" y="98"/>
                  </a:lnTo>
                  <a:lnTo>
                    <a:pt x="32" y="95"/>
                  </a:lnTo>
                  <a:lnTo>
                    <a:pt x="43" y="90"/>
                  </a:lnTo>
                  <a:lnTo>
                    <a:pt x="50" y="81"/>
                  </a:lnTo>
                  <a:lnTo>
                    <a:pt x="53" y="74"/>
                  </a:lnTo>
                  <a:lnTo>
                    <a:pt x="50" y="64"/>
                  </a:lnTo>
                  <a:lnTo>
                    <a:pt x="48" y="55"/>
                  </a:lnTo>
                  <a:lnTo>
                    <a:pt x="40" y="50"/>
                  </a:lnTo>
                  <a:lnTo>
                    <a:pt x="32" y="47"/>
                  </a:lnTo>
                  <a:lnTo>
                    <a:pt x="21" y="50"/>
                  </a:lnTo>
                  <a:lnTo>
                    <a:pt x="16" y="52"/>
                  </a:lnTo>
                  <a:lnTo>
                    <a:pt x="11" y="55"/>
                  </a:lnTo>
                  <a:lnTo>
                    <a:pt x="9" y="60"/>
                  </a:lnTo>
                  <a:lnTo>
                    <a:pt x="3" y="64"/>
                  </a:lnTo>
                  <a:lnTo>
                    <a:pt x="5" y="13"/>
                  </a:lnTo>
                  <a:lnTo>
                    <a:pt x="45" y="0"/>
                  </a:lnTo>
                  <a:lnTo>
                    <a:pt x="48" y="11"/>
                  </a:lnTo>
                  <a:lnTo>
                    <a:pt x="16" y="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0" name="Freeform 192"/>
            <p:cNvSpPr>
              <a:spLocks/>
            </p:cNvSpPr>
            <p:nvPr/>
          </p:nvSpPr>
          <p:spPr bwMode="auto">
            <a:xfrm>
              <a:off x="4917" y="759"/>
              <a:ext cx="12" cy="22"/>
            </a:xfrm>
            <a:custGeom>
              <a:avLst/>
              <a:gdLst>
                <a:gd name="T0" fmla="*/ 3 w 61"/>
                <a:gd name="T1" fmla="*/ 4 h 108"/>
                <a:gd name="T2" fmla="*/ 3 w 61"/>
                <a:gd name="T3" fmla="*/ 9 h 108"/>
                <a:gd name="T4" fmla="*/ 4 w 61"/>
                <a:gd name="T5" fmla="*/ 8 h 108"/>
                <a:gd name="T6" fmla="*/ 7 w 61"/>
                <a:gd name="T7" fmla="*/ 8 h 108"/>
                <a:gd name="T8" fmla="*/ 9 w 61"/>
                <a:gd name="T9" fmla="*/ 9 h 108"/>
                <a:gd name="T10" fmla="*/ 11 w 61"/>
                <a:gd name="T11" fmla="*/ 10 h 108"/>
                <a:gd name="T12" fmla="*/ 12 w 61"/>
                <a:gd name="T13" fmla="*/ 12 h 108"/>
                <a:gd name="T14" fmla="*/ 12 w 61"/>
                <a:gd name="T15" fmla="*/ 15 h 108"/>
                <a:gd name="T16" fmla="*/ 11 w 61"/>
                <a:gd name="T17" fmla="*/ 18 h 108"/>
                <a:gd name="T18" fmla="*/ 9 w 61"/>
                <a:gd name="T19" fmla="*/ 20 h 108"/>
                <a:gd name="T20" fmla="*/ 7 w 61"/>
                <a:gd name="T21" fmla="*/ 22 h 108"/>
                <a:gd name="T22" fmla="*/ 5 w 61"/>
                <a:gd name="T23" fmla="*/ 22 h 108"/>
                <a:gd name="T24" fmla="*/ 3 w 61"/>
                <a:gd name="T25" fmla="*/ 22 h 108"/>
                <a:gd name="T26" fmla="*/ 2 w 61"/>
                <a:gd name="T27" fmla="*/ 21 h 108"/>
                <a:gd name="T28" fmla="*/ 0 w 61"/>
                <a:gd name="T29" fmla="*/ 20 h 108"/>
                <a:gd name="T30" fmla="*/ 1 w 61"/>
                <a:gd name="T31" fmla="*/ 19 h 108"/>
                <a:gd name="T32" fmla="*/ 2 w 61"/>
                <a:gd name="T33" fmla="*/ 19 h 108"/>
                <a:gd name="T34" fmla="*/ 4 w 61"/>
                <a:gd name="T35" fmla="*/ 20 h 108"/>
                <a:gd name="T36" fmla="*/ 5 w 61"/>
                <a:gd name="T37" fmla="*/ 20 h 108"/>
                <a:gd name="T38" fmla="*/ 6 w 61"/>
                <a:gd name="T39" fmla="*/ 20 h 108"/>
                <a:gd name="T40" fmla="*/ 8 w 61"/>
                <a:gd name="T41" fmla="*/ 19 h 108"/>
                <a:gd name="T42" fmla="*/ 9 w 61"/>
                <a:gd name="T43" fmla="*/ 17 h 108"/>
                <a:gd name="T44" fmla="*/ 10 w 61"/>
                <a:gd name="T45" fmla="*/ 15 h 108"/>
                <a:gd name="T46" fmla="*/ 10 w 61"/>
                <a:gd name="T47" fmla="*/ 13 h 108"/>
                <a:gd name="T48" fmla="*/ 9 w 61"/>
                <a:gd name="T49" fmla="*/ 11 h 108"/>
                <a:gd name="T50" fmla="*/ 8 w 61"/>
                <a:gd name="T51" fmla="*/ 10 h 108"/>
                <a:gd name="T52" fmla="*/ 6 w 61"/>
                <a:gd name="T53" fmla="*/ 10 h 108"/>
                <a:gd name="T54" fmla="*/ 4 w 61"/>
                <a:gd name="T55" fmla="*/ 10 h 108"/>
                <a:gd name="T56" fmla="*/ 3 w 61"/>
                <a:gd name="T57" fmla="*/ 11 h 108"/>
                <a:gd name="T58" fmla="*/ 2 w 61"/>
                <a:gd name="T59" fmla="*/ 11 h 108"/>
                <a:gd name="T60" fmla="*/ 2 w 61"/>
                <a:gd name="T61" fmla="*/ 12 h 108"/>
                <a:gd name="T62" fmla="*/ 0 w 61"/>
                <a:gd name="T63" fmla="*/ 13 h 108"/>
                <a:gd name="T64" fmla="*/ 1 w 61"/>
                <a:gd name="T65" fmla="*/ 3 h 108"/>
                <a:gd name="T66" fmla="*/ 9 w 61"/>
                <a:gd name="T67" fmla="*/ 0 h 108"/>
                <a:gd name="T68" fmla="*/ 9 w 61"/>
                <a:gd name="T69" fmla="*/ 2 h 108"/>
                <a:gd name="T70" fmla="*/ 3 w 61"/>
                <a:gd name="T71" fmla="*/ 4 h 108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61" h="108">
                  <a:moveTo>
                    <a:pt x="16" y="22"/>
                  </a:moveTo>
                  <a:lnTo>
                    <a:pt x="13" y="43"/>
                  </a:lnTo>
                  <a:lnTo>
                    <a:pt x="19" y="40"/>
                  </a:lnTo>
                  <a:lnTo>
                    <a:pt x="35" y="38"/>
                  </a:lnTo>
                  <a:lnTo>
                    <a:pt x="45" y="43"/>
                  </a:lnTo>
                  <a:lnTo>
                    <a:pt x="56" y="50"/>
                  </a:lnTo>
                  <a:lnTo>
                    <a:pt x="61" y="61"/>
                  </a:lnTo>
                  <a:lnTo>
                    <a:pt x="61" y="74"/>
                  </a:lnTo>
                  <a:lnTo>
                    <a:pt x="56" y="87"/>
                  </a:lnTo>
                  <a:lnTo>
                    <a:pt x="47" y="98"/>
                  </a:lnTo>
                  <a:lnTo>
                    <a:pt x="35" y="106"/>
                  </a:lnTo>
                  <a:lnTo>
                    <a:pt x="24" y="108"/>
                  </a:lnTo>
                  <a:lnTo>
                    <a:pt x="16" y="108"/>
                  </a:lnTo>
                  <a:lnTo>
                    <a:pt x="8" y="103"/>
                  </a:lnTo>
                  <a:lnTo>
                    <a:pt x="0" y="98"/>
                  </a:lnTo>
                  <a:lnTo>
                    <a:pt x="6" y="91"/>
                  </a:lnTo>
                  <a:lnTo>
                    <a:pt x="11" y="93"/>
                  </a:lnTo>
                  <a:lnTo>
                    <a:pt x="19" y="96"/>
                  </a:lnTo>
                  <a:lnTo>
                    <a:pt x="24" y="96"/>
                  </a:lnTo>
                  <a:lnTo>
                    <a:pt x="32" y="96"/>
                  </a:lnTo>
                  <a:lnTo>
                    <a:pt x="40" y="91"/>
                  </a:lnTo>
                  <a:lnTo>
                    <a:pt x="47" y="82"/>
                  </a:lnTo>
                  <a:lnTo>
                    <a:pt x="50" y="74"/>
                  </a:lnTo>
                  <a:lnTo>
                    <a:pt x="50" y="64"/>
                  </a:lnTo>
                  <a:lnTo>
                    <a:pt x="45" y="56"/>
                  </a:lnTo>
                  <a:lnTo>
                    <a:pt x="40" y="50"/>
                  </a:lnTo>
                  <a:lnTo>
                    <a:pt x="30" y="48"/>
                  </a:lnTo>
                  <a:lnTo>
                    <a:pt x="19" y="50"/>
                  </a:lnTo>
                  <a:lnTo>
                    <a:pt x="16" y="53"/>
                  </a:lnTo>
                  <a:lnTo>
                    <a:pt x="11" y="56"/>
                  </a:lnTo>
                  <a:lnTo>
                    <a:pt x="8" y="61"/>
                  </a:lnTo>
                  <a:lnTo>
                    <a:pt x="2" y="64"/>
                  </a:lnTo>
                  <a:lnTo>
                    <a:pt x="6" y="14"/>
                  </a:lnTo>
                  <a:lnTo>
                    <a:pt x="45" y="0"/>
                  </a:lnTo>
                  <a:lnTo>
                    <a:pt x="47" y="10"/>
                  </a:lnTo>
                  <a:lnTo>
                    <a:pt x="16" y="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1" name="Freeform 193"/>
            <p:cNvSpPr>
              <a:spLocks/>
            </p:cNvSpPr>
            <p:nvPr/>
          </p:nvSpPr>
          <p:spPr bwMode="auto">
            <a:xfrm>
              <a:off x="4366" y="755"/>
              <a:ext cx="200" cy="129"/>
            </a:xfrm>
            <a:custGeom>
              <a:avLst/>
              <a:gdLst>
                <a:gd name="T0" fmla="*/ 200 w 1001"/>
                <a:gd name="T1" fmla="*/ 67 h 645"/>
                <a:gd name="T2" fmla="*/ 187 w 1001"/>
                <a:gd name="T3" fmla="*/ 0 h 645"/>
                <a:gd name="T4" fmla="*/ 0 w 1001"/>
                <a:gd name="T5" fmla="*/ 59 h 645"/>
                <a:gd name="T6" fmla="*/ 16 w 1001"/>
                <a:gd name="T7" fmla="*/ 129 h 645"/>
                <a:gd name="T8" fmla="*/ 200 w 1001"/>
                <a:gd name="T9" fmla="*/ 67 h 64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01" h="645">
                  <a:moveTo>
                    <a:pt x="1001" y="336"/>
                  </a:moveTo>
                  <a:lnTo>
                    <a:pt x="937" y="0"/>
                  </a:lnTo>
                  <a:lnTo>
                    <a:pt x="0" y="294"/>
                  </a:lnTo>
                  <a:lnTo>
                    <a:pt x="80" y="645"/>
                  </a:lnTo>
                  <a:lnTo>
                    <a:pt x="1001" y="33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2" name="Freeform 194"/>
            <p:cNvSpPr>
              <a:spLocks/>
            </p:cNvSpPr>
            <p:nvPr/>
          </p:nvSpPr>
          <p:spPr bwMode="auto">
            <a:xfrm>
              <a:off x="4360" y="769"/>
              <a:ext cx="207" cy="70"/>
            </a:xfrm>
            <a:custGeom>
              <a:avLst/>
              <a:gdLst>
                <a:gd name="T0" fmla="*/ 207 w 1033"/>
                <a:gd name="T1" fmla="*/ 5 h 351"/>
                <a:gd name="T2" fmla="*/ 206 w 1033"/>
                <a:gd name="T3" fmla="*/ 0 h 351"/>
                <a:gd name="T4" fmla="*/ 0 w 1033"/>
                <a:gd name="T5" fmla="*/ 65 h 351"/>
                <a:gd name="T6" fmla="*/ 1 w 1033"/>
                <a:gd name="T7" fmla="*/ 70 h 351"/>
                <a:gd name="T8" fmla="*/ 207 w 1033"/>
                <a:gd name="T9" fmla="*/ 5 h 35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33" h="351">
                  <a:moveTo>
                    <a:pt x="1033" y="24"/>
                  </a:moveTo>
                  <a:lnTo>
                    <a:pt x="1028" y="0"/>
                  </a:lnTo>
                  <a:lnTo>
                    <a:pt x="0" y="324"/>
                  </a:lnTo>
                  <a:lnTo>
                    <a:pt x="6" y="351"/>
                  </a:lnTo>
                  <a:lnTo>
                    <a:pt x="1033" y="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3" name="Freeform 195"/>
            <p:cNvSpPr>
              <a:spLocks/>
            </p:cNvSpPr>
            <p:nvPr/>
          </p:nvSpPr>
          <p:spPr bwMode="auto">
            <a:xfrm>
              <a:off x="4366" y="792"/>
              <a:ext cx="206" cy="73"/>
            </a:xfrm>
            <a:custGeom>
              <a:avLst/>
              <a:gdLst>
                <a:gd name="T0" fmla="*/ 206 w 1027"/>
                <a:gd name="T1" fmla="*/ 6 h 362"/>
                <a:gd name="T2" fmla="*/ 205 w 1027"/>
                <a:gd name="T3" fmla="*/ 0 h 362"/>
                <a:gd name="T4" fmla="*/ 0 w 1027"/>
                <a:gd name="T5" fmla="*/ 67 h 362"/>
                <a:gd name="T6" fmla="*/ 1 w 1027"/>
                <a:gd name="T7" fmla="*/ 73 h 362"/>
                <a:gd name="T8" fmla="*/ 206 w 1027"/>
                <a:gd name="T9" fmla="*/ 6 h 36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027" h="362">
                  <a:moveTo>
                    <a:pt x="1027" y="28"/>
                  </a:moveTo>
                  <a:lnTo>
                    <a:pt x="1022" y="0"/>
                  </a:lnTo>
                  <a:lnTo>
                    <a:pt x="0" y="333"/>
                  </a:lnTo>
                  <a:lnTo>
                    <a:pt x="5" y="362"/>
                  </a:lnTo>
                  <a:lnTo>
                    <a:pt x="1027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4" name="Freeform 196"/>
            <p:cNvSpPr>
              <a:spLocks/>
            </p:cNvSpPr>
            <p:nvPr/>
          </p:nvSpPr>
          <p:spPr bwMode="auto">
            <a:xfrm>
              <a:off x="4399" y="795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2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10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5" name="Freeform 197"/>
            <p:cNvSpPr>
              <a:spLocks/>
            </p:cNvSpPr>
            <p:nvPr/>
          </p:nvSpPr>
          <p:spPr bwMode="auto">
            <a:xfrm>
              <a:off x="4466" y="774"/>
              <a:ext cx="12" cy="26"/>
            </a:xfrm>
            <a:custGeom>
              <a:avLst/>
              <a:gdLst>
                <a:gd name="T0" fmla="*/ 12 w 58"/>
                <a:gd name="T1" fmla="*/ 24 h 130"/>
                <a:gd name="T2" fmla="*/ 7 w 58"/>
                <a:gd name="T3" fmla="*/ 0 h 130"/>
                <a:gd name="T4" fmla="*/ 0 w 58"/>
                <a:gd name="T5" fmla="*/ 2 h 130"/>
                <a:gd name="T6" fmla="*/ 6 w 58"/>
                <a:gd name="T7" fmla="*/ 26 h 130"/>
                <a:gd name="T8" fmla="*/ 12 w 58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8" h="130">
                  <a:moveTo>
                    <a:pt x="58" y="120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0"/>
                  </a:lnTo>
                  <a:lnTo>
                    <a:pt x="58" y="12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6" name="Freeform 198"/>
            <p:cNvSpPr>
              <a:spLocks/>
            </p:cNvSpPr>
            <p:nvPr/>
          </p:nvSpPr>
          <p:spPr bwMode="auto">
            <a:xfrm>
              <a:off x="4479" y="770"/>
              <a:ext cx="11" cy="26"/>
            </a:xfrm>
            <a:custGeom>
              <a:avLst/>
              <a:gdLst>
                <a:gd name="T0" fmla="*/ 11 w 56"/>
                <a:gd name="T1" fmla="*/ 24 h 129"/>
                <a:gd name="T2" fmla="*/ 6 w 56"/>
                <a:gd name="T3" fmla="*/ 0 h 129"/>
                <a:gd name="T4" fmla="*/ 0 w 56"/>
                <a:gd name="T5" fmla="*/ 2 h 129"/>
                <a:gd name="T6" fmla="*/ 5 w 56"/>
                <a:gd name="T7" fmla="*/ 26 h 129"/>
                <a:gd name="T8" fmla="*/ 11 w 56"/>
                <a:gd name="T9" fmla="*/ 24 h 12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29">
                  <a:moveTo>
                    <a:pt x="56" y="119"/>
                  </a:moveTo>
                  <a:lnTo>
                    <a:pt x="32" y="0"/>
                  </a:lnTo>
                  <a:lnTo>
                    <a:pt x="0" y="8"/>
                  </a:lnTo>
                  <a:lnTo>
                    <a:pt x="24" y="129"/>
                  </a:lnTo>
                  <a:lnTo>
                    <a:pt x="56" y="11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7" name="Freeform 199"/>
            <p:cNvSpPr>
              <a:spLocks/>
            </p:cNvSpPr>
            <p:nvPr/>
          </p:nvSpPr>
          <p:spPr bwMode="auto">
            <a:xfrm>
              <a:off x="4504" y="767"/>
              <a:ext cx="11" cy="25"/>
            </a:xfrm>
            <a:custGeom>
              <a:avLst/>
              <a:gdLst>
                <a:gd name="T0" fmla="*/ 11 w 55"/>
                <a:gd name="T1" fmla="*/ 23 h 128"/>
                <a:gd name="T2" fmla="*/ 6 w 55"/>
                <a:gd name="T3" fmla="*/ 0 h 128"/>
                <a:gd name="T4" fmla="*/ 0 w 55"/>
                <a:gd name="T5" fmla="*/ 1 h 128"/>
                <a:gd name="T6" fmla="*/ 5 w 55"/>
                <a:gd name="T7" fmla="*/ 25 h 128"/>
                <a:gd name="T8" fmla="*/ 11 w 55"/>
                <a:gd name="T9" fmla="*/ 23 h 12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28">
                  <a:moveTo>
                    <a:pt x="55" y="118"/>
                  </a:moveTo>
                  <a:lnTo>
                    <a:pt x="31" y="0"/>
                  </a:lnTo>
                  <a:lnTo>
                    <a:pt x="0" y="7"/>
                  </a:lnTo>
                  <a:lnTo>
                    <a:pt x="24" y="128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8" name="Freeform 200"/>
            <p:cNvSpPr>
              <a:spLocks/>
            </p:cNvSpPr>
            <p:nvPr/>
          </p:nvSpPr>
          <p:spPr bwMode="auto">
            <a:xfrm>
              <a:off x="4530" y="757"/>
              <a:ext cx="11" cy="26"/>
            </a:xfrm>
            <a:custGeom>
              <a:avLst/>
              <a:gdLst>
                <a:gd name="T0" fmla="*/ 11 w 55"/>
                <a:gd name="T1" fmla="*/ 24 h 130"/>
                <a:gd name="T2" fmla="*/ 6 w 55"/>
                <a:gd name="T3" fmla="*/ 0 h 130"/>
                <a:gd name="T4" fmla="*/ 0 w 55"/>
                <a:gd name="T5" fmla="*/ 2 h 130"/>
                <a:gd name="T6" fmla="*/ 5 w 55"/>
                <a:gd name="T7" fmla="*/ 26 h 130"/>
                <a:gd name="T8" fmla="*/ 11 w 55"/>
                <a:gd name="T9" fmla="*/ 24 h 13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0">
                  <a:moveTo>
                    <a:pt x="55" y="118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4" y="130"/>
                  </a:lnTo>
                  <a:lnTo>
                    <a:pt x="55" y="11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89" name="Freeform 201"/>
            <p:cNvSpPr>
              <a:spLocks/>
            </p:cNvSpPr>
            <p:nvPr/>
          </p:nvSpPr>
          <p:spPr bwMode="auto">
            <a:xfrm>
              <a:off x="4422" y="816"/>
              <a:ext cx="11" cy="27"/>
            </a:xfrm>
            <a:custGeom>
              <a:avLst/>
              <a:gdLst>
                <a:gd name="T0" fmla="*/ 11 w 55"/>
                <a:gd name="T1" fmla="*/ 25 h 134"/>
                <a:gd name="T2" fmla="*/ 6 w 55"/>
                <a:gd name="T3" fmla="*/ 0 h 134"/>
                <a:gd name="T4" fmla="*/ 0 w 55"/>
                <a:gd name="T5" fmla="*/ 1 h 134"/>
                <a:gd name="T6" fmla="*/ 5 w 55"/>
                <a:gd name="T7" fmla="*/ 27 h 134"/>
                <a:gd name="T8" fmla="*/ 11 w 55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4">
                  <a:moveTo>
                    <a:pt x="55" y="124"/>
                  </a:moveTo>
                  <a:lnTo>
                    <a:pt x="29" y="0"/>
                  </a:lnTo>
                  <a:lnTo>
                    <a:pt x="0" y="7"/>
                  </a:lnTo>
                  <a:lnTo>
                    <a:pt x="26" y="134"/>
                  </a:lnTo>
                  <a:lnTo>
                    <a:pt x="55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0" name="Freeform 202"/>
            <p:cNvSpPr>
              <a:spLocks/>
            </p:cNvSpPr>
            <p:nvPr/>
          </p:nvSpPr>
          <p:spPr bwMode="auto">
            <a:xfrm>
              <a:off x="4481" y="797"/>
              <a:ext cx="11" cy="26"/>
            </a:xfrm>
            <a:custGeom>
              <a:avLst/>
              <a:gdLst>
                <a:gd name="T0" fmla="*/ 11 w 56"/>
                <a:gd name="T1" fmla="*/ 24 h 132"/>
                <a:gd name="T2" fmla="*/ 6 w 56"/>
                <a:gd name="T3" fmla="*/ 0 h 132"/>
                <a:gd name="T4" fmla="*/ 0 w 56"/>
                <a:gd name="T5" fmla="*/ 2 h 132"/>
                <a:gd name="T6" fmla="*/ 5 w 56"/>
                <a:gd name="T7" fmla="*/ 26 h 132"/>
                <a:gd name="T8" fmla="*/ 11 w 56"/>
                <a:gd name="T9" fmla="*/ 24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2">
                  <a:moveTo>
                    <a:pt x="56" y="124"/>
                  </a:moveTo>
                  <a:lnTo>
                    <a:pt x="32" y="0"/>
                  </a:lnTo>
                  <a:lnTo>
                    <a:pt x="0" y="11"/>
                  </a:lnTo>
                  <a:lnTo>
                    <a:pt x="27" y="132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1" name="Freeform 203"/>
            <p:cNvSpPr>
              <a:spLocks/>
            </p:cNvSpPr>
            <p:nvPr/>
          </p:nvSpPr>
          <p:spPr bwMode="auto">
            <a:xfrm>
              <a:off x="4509" y="788"/>
              <a:ext cx="11" cy="27"/>
            </a:xfrm>
            <a:custGeom>
              <a:avLst/>
              <a:gdLst>
                <a:gd name="T0" fmla="*/ 11 w 55"/>
                <a:gd name="T1" fmla="*/ 25 h 132"/>
                <a:gd name="T2" fmla="*/ 6 w 55"/>
                <a:gd name="T3" fmla="*/ 0 h 132"/>
                <a:gd name="T4" fmla="*/ 0 w 55"/>
                <a:gd name="T5" fmla="*/ 2 h 132"/>
                <a:gd name="T6" fmla="*/ 5 w 55"/>
                <a:gd name="T7" fmla="*/ 27 h 132"/>
                <a:gd name="T8" fmla="*/ 11 w 55"/>
                <a:gd name="T9" fmla="*/ 25 h 13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5" h="132">
                  <a:moveTo>
                    <a:pt x="55" y="121"/>
                  </a:moveTo>
                  <a:lnTo>
                    <a:pt x="31" y="0"/>
                  </a:lnTo>
                  <a:lnTo>
                    <a:pt x="0" y="8"/>
                  </a:lnTo>
                  <a:lnTo>
                    <a:pt x="23" y="132"/>
                  </a:lnTo>
                  <a:lnTo>
                    <a:pt x="55" y="12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2" name="Freeform 204"/>
            <p:cNvSpPr>
              <a:spLocks/>
            </p:cNvSpPr>
            <p:nvPr/>
          </p:nvSpPr>
          <p:spPr bwMode="auto">
            <a:xfrm>
              <a:off x="4453" y="832"/>
              <a:ext cx="11" cy="27"/>
            </a:xfrm>
            <a:custGeom>
              <a:avLst/>
              <a:gdLst>
                <a:gd name="T0" fmla="*/ 11 w 56"/>
                <a:gd name="T1" fmla="*/ 25 h 134"/>
                <a:gd name="T2" fmla="*/ 6 w 56"/>
                <a:gd name="T3" fmla="*/ 0 h 134"/>
                <a:gd name="T4" fmla="*/ 0 w 56"/>
                <a:gd name="T5" fmla="*/ 2 h 134"/>
                <a:gd name="T6" fmla="*/ 5 w 56"/>
                <a:gd name="T7" fmla="*/ 27 h 134"/>
                <a:gd name="T8" fmla="*/ 11 w 56"/>
                <a:gd name="T9" fmla="*/ 25 h 13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56" h="134">
                  <a:moveTo>
                    <a:pt x="56" y="124"/>
                  </a:moveTo>
                  <a:lnTo>
                    <a:pt x="29" y="0"/>
                  </a:lnTo>
                  <a:lnTo>
                    <a:pt x="0" y="11"/>
                  </a:lnTo>
                  <a:lnTo>
                    <a:pt x="24" y="134"/>
                  </a:lnTo>
                  <a:lnTo>
                    <a:pt x="56" y="12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3" name="Freeform 205"/>
            <p:cNvSpPr>
              <a:spLocks/>
            </p:cNvSpPr>
            <p:nvPr/>
          </p:nvSpPr>
          <p:spPr bwMode="auto">
            <a:xfrm>
              <a:off x="4568" y="848"/>
              <a:ext cx="313" cy="200"/>
            </a:xfrm>
            <a:custGeom>
              <a:avLst/>
              <a:gdLst>
                <a:gd name="T0" fmla="*/ 313 w 1565"/>
                <a:gd name="T1" fmla="*/ 105 h 999"/>
                <a:gd name="T2" fmla="*/ 297 w 1565"/>
                <a:gd name="T3" fmla="*/ 0 h 999"/>
                <a:gd name="T4" fmla="*/ 0 w 1565"/>
                <a:gd name="T5" fmla="*/ 86 h 999"/>
                <a:gd name="T6" fmla="*/ 23 w 1565"/>
                <a:gd name="T7" fmla="*/ 200 h 999"/>
                <a:gd name="T8" fmla="*/ 313 w 1565"/>
                <a:gd name="T9" fmla="*/ 105 h 9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565" h="999">
                  <a:moveTo>
                    <a:pt x="1565" y="526"/>
                  </a:moveTo>
                  <a:lnTo>
                    <a:pt x="1485" y="0"/>
                  </a:lnTo>
                  <a:lnTo>
                    <a:pt x="0" y="431"/>
                  </a:lnTo>
                  <a:lnTo>
                    <a:pt x="114" y="999"/>
                  </a:lnTo>
                  <a:lnTo>
                    <a:pt x="1565" y="526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4" name="Freeform 206"/>
            <p:cNvSpPr>
              <a:spLocks/>
            </p:cNvSpPr>
            <p:nvPr/>
          </p:nvSpPr>
          <p:spPr bwMode="auto">
            <a:xfrm>
              <a:off x="4559" y="867"/>
              <a:ext cx="328" cy="119"/>
            </a:xfrm>
            <a:custGeom>
              <a:avLst/>
              <a:gdLst>
                <a:gd name="T0" fmla="*/ 328 w 1641"/>
                <a:gd name="T1" fmla="*/ 20 h 592"/>
                <a:gd name="T2" fmla="*/ 325 w 1641"/>
                <a:gd name="T3" fmla="*/ 0 h 592"/>
                <a:gd name="T4" fmla="*/ 0 w 1641"/>
                <a:gd name="T5" fmla="*/ 98 h 592"/>
                <a:gd name="T6" fmla="*/ 5 w 1641"/>
                <a:gd name="T7" fmla="*/ 119 h 592"/>
                <a:gd name="T8" fmla="*/ 328 w 1641"/>
                <a:gd name="T9" fmla="*/ 20 h 59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41" h="592">
                  <a:moveTo>
                    <a:pt x="1641" y="98"/>
                  </a:moveTo>
                  <a:lnTo>
                    <a:pt x="1627" y="0"/>
                  </a:lnTo>
                  <a:lnTo>
                    <a:pt x="0" y="486"/>
                  </a:lnTo>
                  <a:lnTo>
                    <a:pt x="24" y="592"/>
                  </a:lnTo>
                  <a:lnTo>
                    <a:pt x="1641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5" name="Freeform 207"/>
            <p:cNvSpPr>
              <a:spLocks/>
            </p:cNvSpPr>
            <p:nvPr/>
          </p:nvSpPr>
          <p:spPr bwMode="auto">
            <a:xfrm>
              <a:off x="4571" y="905"/>
              <a:ext cx="325" cy="121"/>
            </a:xfrm>
            <a:custGeom>
              <a:avLst/>
              <a:gdLst>
                <a:gd name="T0" fmla="*/ 325 w 1627"/>
                <a:gd name="T1" fmla="*/ 20 h 607"/>
                <a:gd name="T2" fmla="*/ 322 w 1627"/>
                <a:gd name="T3" fmla="*/ 0 h 607"/>
                <a:gd name="T4" fmla="*/ 0 w 1627"/>
                <a:gd name="T5" fmla="*/ 99 h 607"/>
                <a:gd name="T6" fmla="*/ 4 w 1627"/>
                <a:gd name="T7" fmla="*/ 121 h 607"/>
                <a:gd name="T8" fmla="*/ 325 w 1627"/>
                <a:gd name="T9" fmla="*/ 20 h 60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627" h="607">
                  <a:moveTo>
                    <a:pt x="1627" y="98"/>
                  </a:moveTo>
                  <a:lnTo>
                    <a:pt x="1611" y="0"/>
                  </a:lnTo>
                  <a:lnTo>
                    <a:pt x="0" y="499"/>
                  </a:lnTo>
                  <a:lnTo>
                    <a:pt x="22" y="607"/>
                  </a:lnTo>
                  <a:lnTo>
                    <a:pt x="1627" y="9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6" name="Freeform 208"/>
            <p:cNvSpPr>
              <a:spLocks/>
            </p:cNvSpPr>
            <p:nvPr/>
          </p:nvSpPr>
          <p:spPr bwMode="auto">
            <a:xfrm>
              <a:off x="4620" y="906"/>
              <a:ext cx="17" cy="41"/>
            </a:xfrm>
            <a:custGeom>
              <a:avLst/>
              <a:gdLst>
                <a:gd name="T0" fmla="*/ 17 w 85"/>
                <a:gd name="T1" fmla="*/ 38 h 204"/>
                <a:gd name="T2" fmla="*/ 10 w 85"/>
                <a:gd name="T3" fmla="*/ 0 h 204"/>
                <a:gd name="T4" fmla="*/ 0 w 85"/>
                <a:gd name="T5" fmla="*/ 3 h 204"/>
                <a:gd name="T6" fmla="*/ 8 w 85"/>
                <a:gd name="T7" fmla="*/ 41 h 204"/>
                <a:gd name="T8" fmla="*/ 17 w 85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5" h="204">
                  <a:moveTo>
                    <a:pt x="85" y="189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38" y="204"/>
                  </a:lnTo>
                  <a:lnTo>
                    <a:pt x="85" y="18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7" name="Freeform 209"/>
            <p:cNvSpPr>
              <a:spLocks/>
            </p:cNvSpPr>
            <p:nvPr/>
          </p:nvSpPr>
          <p:spPr bwMode="auto">
            <a:xfrm>
              <a:off x="4727" y="874"/>
              <a:ext cx="16" cy="39"/>
            </a:xfrm>
            <a:custGeom>
              <a:avLst/>
              <a:gdLst>
                <a:gd name="T0" fmla="*/ 16 w 82"/>
                <a:gd name="T1" fmla="*/ 36 h 199"/>
                <a:gd name="T2" fmla="*/ 10 w 82"/>
                <a:gd name="T3" fmla="*/ 0 h 199"/>
                <a:gd name="T4" fmla="*/ 0 w 82"/>
                <a:gd name="T5" fmla="*/ 3 h 199"/>
                <a:gd name="T6" fmla="*/ 6 w 82"/>
                <a:gd name="T7" fmla="*/ 39 h 199"/>
                <a:gd name="T8" fmla="*/ 16 w 82"/>
                <a:gd name="T9" fmla="*/ 36 h 19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9">
                  <a:moveTo>
                    <a:pt x="82" y="183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31" y="199"/>
                  </a:lnTo>
                  <a:lnTo>
                    <a:pt x="82" y="18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8" name="Freeform 210"/>
            <p:cNvSpPr>
              <a:spLocks/>
            </p:cNvSpPr>
            <p:nvPr/>
          </p:nvSpPr>
          <p:spPr bwMode="auto">
            <a:xfrm>
              <a:off x="4747" y="868"/>
              <a:ext cx="16" cy="40"/>
            </a:xfrm>
            <a:custGeom>
              <a:avLst/>
              <a:gdLst>
                <a:gd name="T0" fmla="*/ 16 w 82"/>
                <a:gd name="T1" fmla="*/ 37 h 196"/>
                <a:gd name="T2" fmla="*/ 10 w 82"/>
                <a:gd name="T3" fmla="*/ 0 h 196"/>
                <a:gd name="T4" fmla="*/ 0 w 82"/>
                <a:gd name="T5" fmla="*/ 3 h 196"/>
                <a:gd name="T6" fmla="*/ 6 w 82"/>
                <a:gd name="T7" fmla="*/ 40 h 196"/>
                <a:gd name="T8" fmla="*/ 16 w 82"/>
                <a:gd name="T9" fmla="*/ 37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6">
                  <a:moveTo>
                    <a:pt x="82" y="180"/>
                  </a:moveTo>
                  <a:lnTo>
                    <a:pt x="51" y="0"/>
                  </a:lnTo>
                  <a:lnTo>
                    <a:pt x="0" y="14"/>
                  </a:lnTo>
                  <a:lnTo>
                    <a:pt x="32" y="196"/>
                  </a:lnTo>
                  <a:lnTo>
                    <a:pt x="82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999" name="Freeform 211"/>
            <p:cNvSpPr>
              <a:spLocks/>
            </p:cNvSpPr>
            <p:nvPr/>
          </p:nvSpPr>
          <p:spPr bwMode="auto">
            <a:xfrm>
              <a:off x="4786" y="863"/>
              <a:ext cx="16" cy="39"/>
            </a:xfrm>
            <a:custGeom>
              <a:avLst/>
              <a:gdLst>
                <a:gd name="T0" fmla="*/ 16 w 80"/>
                <a:gd name="T1" fmla="*/ 36 h 196"/>
                <a:gd name="T2" fmla="*/ 10 w 80"/>
                <a:gd name="T3" fmla="*/ 0 h 196"/>
                <a:gd name="T4" fmla="*/ 0 w 80"/>
                <a:gd name="T5" fmla="*/ 3 h 196"/>
                <a:gd name="T6" fmla="*/ 6 w 80"/>
                <a:gd name="T7" fmla="*/ 39 h 196"/>
                <a:gd name="T8" fmla="*/ 16 w 80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0" h="196">
                  <a:moveTo>
                    <a:pt x="80" y="179"/>
                  </a:moveTo>
                  <a:lnTo>
                    <a:pt x="51" y="0"/>
                  </a:lnTo>
                  <a:lnTo>
                    <a:pt x="0" y="13"/>
                  </a:lnTo>
                  <a:lnTo>
                    <a:pt x="29" y="196"/>
                  </a:lnTo>
                  <a:lnTo>
                    <a:pt x="80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0" name="Freeform 212"/>
            <p:cNvSpPr>
              <a:spLocks/>
            </p:cNvSpPr>
            <p:nvPr/>
          </p:nvSpPr>
          <p:spPr bwMode="auto">
            <a:xfrm>
              <a:off x="4829" y="849"/>
              <a:ext cx="15" cy="39"/>
            </a:xfrm>
            <a:custGeom>
              <a:avLst/>
              <a:gdLst>
                <a:gd name="T0" fmla="*/ 15 w 76"/>
                <a:gd name="T1" fmla="*/ 36 h 193"/>
                <a:gd name="T2" fmla="*/ 10 w 76"/>
                <a:gd name="T3" fmla="*/ 0 h 193"/>
                <a:gd name="T4" fmla="*/ 0 w 76"/>
                <a:gd name="T5" fmla="*/ 3 h 193"/>
                <a:gd name="T6" fmla="*/ 5 w 76"/>
                <a:gd name="T7" fmla="*/ 39 h 193"/>
                <a:gd name="T8" fmla="*/ 15 w 76"/>
                <a:gd name="T9" fmla="*/ 36 h 1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6" h="193">
                  <a:moveTo>
                    <a:pt x="76" y="179"/>
                  </a:moveTo>
                  <a:lnTo>
                    <a:pt x="49" y="0"/>
                  </a:lnTo>
                  <a:lnTo>
                    <a:pt x="0" y="13"/>
                  </a:lnTo>
                  <a:lnTo>
                    <a:pt x="27" y="193"/>
                  </a:lnTo>
                  <a:lnTo>
                    <a:pt x="76" y="1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1" name="Freeform 213"/>
            <p:cNvSpPr>
              <a:spLocks/>
            </p:cNvSpPr>
            <p:nvPr/>
          </p:nvSpPr>
          <p:spPr bwMode="auto">
            <a:xfrm>
              <a:off x="4655" y="937"/>
              <a:ext cx="16" cy="41"/>
            </a:xfrm>
            <a:custGeom>
              <a:avLst/>
              <a:gdLst>
                <a:gd name="T0" fmla="*/ 16 w 81"/>
                <a:gd name="T1" fmla="*/ 38 h 204"/>
                <a:gd name="T2" fmla="*/ 9 w 81"/>
                <a:gd name="T3" fmla="*/ 0 h 204"/>
                <a:gd name="T4" fmla="*/ 0 w 81"/>
                <a:gd name="T5" fmla="*/ 3 h 204"/>
                <a:gd name="T6" fmla="*/ 7 w 81"/>
                <a:gd name="T7" fmla="*/ 41 h 204"/>
                <a:gd name="T8" fmla="*/ 16 w 81"/>
                <a:gd name="T9" fmla="*/ 38 h 20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1" h="204">
                  <a:moveTo>
                    <a:pt x="81" y="188"/>
                  </a:moveTo>
                  <a:lnTo>
                    <a:pt x="47" y="0"/>
                  </a:lnTo>
                  <a:lnTo>
                    <a:pt x="0" y="16"/>
                  </a:lnTo>
                  <a:lnTo>
                    <a:pt x="34" y="204"/>
                  </a:lnTo>
                  <a:lnTo>
                    <a:pt x="81" y="18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2" name="Freeform 214"/>
            <p:cNvSpPr>
              <a:spLocks/>
            </p:cNvSpPr>
            <p:nvPr/>
          </p:nvSpPr>
          <p:spPr bwMode="auto">
            <a:xfrm>
              <a:off x="4749" y="909"/>
              <a:ext cx="16" cy="39"/>
            </a:xfrm>
            <a:custGeom>
              <a:avLst/>
              <a:gdLst>
                <a:gd name="T0" fmla="*/ 16 w 82"/>
                <a:gd name="T1" fmla="*/ 36 h 197"/>
                <a:gd name="T2" fmla="*/ 10 w 82"/>
                <a:gd name="T3" fmla="*/ 0 h 197"/>
                <a:gd name="T4" fmla="*/ 0 w 82"/>
                <a:gd name="T5" fmla="*/ 3 h 197"/>
                <a:gd name="T6" fmla="*/ 6 w 82"/>
                <a:gd name="T7" fmla="*/ 39 h 197"/>
                <a:gd name="T8" fmla="*/ 16 w 82"/>
                <a:gd name="T9" fmla="*/ 36 h 197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" h="197">
                  <a:moveTo>
                    <a:pt x="82" y="182"/>
                  </a:moveTo>
                  <a:lnTo>
                    <a:pt x="50" y="0"/>
                  </a:lnTo>
                  <a:lnTo>
                    <a:pt x="0" y="15"/>
                  </a:lnTo>
                  <a:lnTo>
                    <a:pt x="32" y="197"/>
                  </a:lnTo>
                  <a:lnTo>
                    <a:pt x="82" y="18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3" name="Freeform 215"/>
            <p:cNvSpPr>
              <a:spLocks/>
            </p:cNvSpPr>
            <p:nvPr/>
          </p:nvSpPr>
          <p:spPr bwMode="auto">
            <a:xfrm>
              <a:off x="4794" y="896"/>
              <a:ext cx="16" cy="39"/>
            </a:xfrm>
            <a:custGeom>
              <a:avLst/>
              <a:gdLst>
                <a:gd name="T0" fmla="*/ 16 w 79"/>
                <a:gd name="T1" fmla="*/ 36 h 196"/>
                <a:gd name="T2" fmla="*/ 10 w 79"/>
                <a:gd name="T3" fmla="*/ 0 h 196"/>
                <a:gd name="T4" fmla="*/ 0 w 79"/>
                <a:gd name="T5" fmla="*/ 3 h 196"/>
                <a:gd name="T6" fmla="*/ 6 w 79"/>
                <a:gd name="T7" fmla="*/ 39 h 196"/>
                <a:gd name="T8" fmla="*/ 16 w 79"/>
                <a:gd name="T9" fmla="*/ 36 h 19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9" h="196">
                  <a:moveTo>
                    <a:pt x="79" y="180"/>
                  </a:moveTo>
                  <a:lnTo>
                    <a:pt x="50" y="0"/>
                  </a:lnTo>
                  <a:lnTo>
                    <a:pt x="0" y="14"/>
                  </a:lnTo>
                  <a:lnTo>
                    <a:pt x="28" y="196"/>
                  </a:lnTo>
                  <a:lnTo>
                    <a:pt x="79" y="18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4" name="Freeform 216"/>
            <p:cNvSpPr>
              <a:spLocks/>
            </p:cNvSpPr>
            <p:nvPr/>
          </p:nvSpPr>
          <p:spPr bwMode="auto">
            <a:xfrm>
              <a:off x="4703" y="961"/>
              <a:ext cx="19" cy="51"/>
            </a:xfrm>
            <a:custGeom>
              <a:avLst/>
              <a:gdLst>
                <a:gd name="T0" fmla="*/ 19 w 93"/>
                <a:gd name="T1" fmla="*/ 48 h 254"/>
                <a:gd name="T2" fmla="*/ 10 w 93"/>
                <a:gd name="T3" fmla="*/ 0 h 254"/>
                <a:gd name="T4" fmla="*/ 0 w 93"/>
                <a:gd name="T5" fmla="*/ 3 h 254"/>
                <a:gd name="T6" fmla="*/ 9 w 93"/>
                <a:gd name="T7" fmla="*/ 51 h 254"/>
                <a:gd name="T8" fmla="*/ 19 w 93"/>
                <a:gd name="T9" fmla="*/ 48 h 25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" h="254">
                  <a:moveTo>
                    <a:pt x="93" y="238"/>
                  </a:moveTo>
                  <a:lnTo>
                    <a:pt x="50" y="0"/>
                  </a:lnTo>
                  <a:lnTo>
                    <a:pt x="0" y="17"/>
                  </a:lnTo>
                  <a:lnTo>
                    <a:pt x="45" y="254"/>
                  </a:lnTo>
                  <a:lnTo>
                    <a:pt x="93" y="23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5" name="Freeform 217"/>
            <p:cNvSpPr>
              <a:spLocks/>
            </p:cNvSpPr>
            <p:nvPr/>
          </p:nvSpPr>
          <p:spPr bwMode="auto">
            <a:xfrm>
              <a:off x="4708" y="718"/>
              <a:ext cx="26" cy="52"/>
            </a:xfrm>
            <a:custGeom>
              <a:avLst/>
              <a:gdLst>
                <a:gd name="T0" fmla="*/ 26 w 127"/>
                <a:gd name="T1" fmla="*/ 4 h 259"/>
                <a:gd name="T2" fmla="*/ 19 w 127"/>
                <a:gd name="T3" fmla="*/ 0 h 259"/>
                <a:gd name="T4" fmla="*/ 15 w 127"/>
                <a:gd name="T5" fmla="*/ 6 h 259"/>
                <a:gd name="T6" fmla="*/ 11 w 127"/>
                <a:gd name="T7" fmla="*/ 12 h 259"/>
                <a:gd name="T8" fmla="*/ 8 w 127"/>
                <a:gd name="T9" fmla="*/ 18 h 259"/>
                <a:gd name="T10" fmla="*/ 5 w 127"/>
                <a:gd name="T11" fmla="*/ 24 h 259"/>
                <a:gd name="T12" fmla="*/ 3 w 127"/>
                <a:gd name="T13" fmla="*/ 31 h 259"/>
                <a:gd name="T14" fmla="*/ 1 w 127"/>
                <a:gd name="T15" fmla="*/ 38 h 259"/>
                <a:gd name="T16" fmla="*/ 1 w 127"/>
                <a:gd name="T17" fmla="*/ 45 h 259"/>
                <a:gd name="T18" fmla="*/ 0 w 127"/>
                <a:gd name="T19" fmla="*/ 52 h 259"/>
                <a:gd name="T20" fmla="*/ 8 w 127"/>
                <a:gd name="T21" fmla="*/ 50 h 259"/>
                <a:gd name="T22" fmla="*/ 8 w 127"/>
                <a:gd name="T23" fmla="*/ 44 h 259"/>
                <a:gd name="T24" fmla="*/ 9 w 127"/>
                <a:gd name="T25" fmla="*/ 38 h 259"/>
                <a:gd name="T26" fmla="*/ 11 w 127"/>
                <a:gd name="T27" fmla="*/ 31 h 259"/>
                <a:gd name="T28" fmla="*/ 13 w 127"/>
                <a:gd name="T29" fmla="*/ 25 h 259"/>
                <a:gd name="T30" fmla="*/ 15 w 127"/>
                <a:gd name="T31" fmla="*/ 20 h 259"/>
                <a:gd name="T32" fmla="*/ 18 w 127"/>
                <a:gd name="T33" fmla="*/ 14 h 259"/>
                <a:gd name="T34" fmla="*/ 22 w 127"/>
                <a:gd name="T35" fmla="*/ 9 h 259"/>
                <a:gd name="T36" fmla="*/ 26 w 127"/>
                <a:gd name="T37" fmla="*/ 4 h 259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0" t="0" r="r" b="b"/>
              <a:pathLst>
                <a:path w="127" h="259">
                  <a:moveTo>
                    <a:pt x="127" y="19"/>
                  </a:moveTo>
                  <a:lnTo>
                    <a:pt x="93" y="0"/>
                  </a:lnTo>
                  <a:lnTo>
                    <a:pt x="72" y="29"/>
                  </a:lnTo>
                  <a:lnTo>
                    <a:pt x="53" y="58"/>
                  </a:lnTo>
                  <a:lnTo>
                    <a:pt x="38" y="90"/>
                  </a:lnTo>
                  <a:lnTo>
                    <a:pt x="24" y="122"/>
                  </a:lnTo>
                  <a:lnTo>
                    <a:pt x="14" y="156"/>
                  </a:lnTo>
                  <a:lnTo>
                    <a:pt x="6" y="187"/>
                  </a:lnTo>
                  <a:lnTo>
                    <a:pt x="3" y="225"/>
                  </a:lnTo>
                  <a:lnTo>
                    <a:pt x="0" y="259"/>
                  </a:lnTo>
                  <a:lnTo>
                    <a:pt x="38" y="251"/>
                  </a:lnTo>
                  <a:lnTo>
                    <a:pt x="40" y="220"/>
                  </a:lnTo>
                  <a:lnTo>
                    <a:pt x="45" y="187"/>
                  </a:lnTo>
                  <a:lnTo>
                    <a:pt x="53" y="156"/>
                  </a:lnTo>
                  <a:lnTo>
                    <a:pt x="64" y="127"/>
                  </a:lnTo>
                  <a:lnTo>
                    <a:pt x="74" y="98"/>
                  </a:lnTo>
                  <a:lnTo>
                    <a:pt x="90" y="69"/>
                  </a:lnTo>
                  <a:lnTo>
                    <a:pt x="109" y="43"/>
                  </a:lnTo>
                  <a:lnTo>
                    <a:pt x="127" y="19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6" name="Freeform 218"/>
            <p:cNvSpPr>
              <a:spLocks/>
            </p:cNvSpPr>
            <p:nvPr/>
          </p:nvSpPr>
          <p:spPr bwMode="auto">
            <a:xfrm>
              <a:off x="4708" y="687"/>
              <a:ext cx="156" cy="156"/>
            </a:xfrm>
            <a:custGeom>
              <a:avLst/>
              <a:gdLst>
                <a:gd name="T0" fmla="*/ 59 w 777"/>
                <a:gd name="T1" fmla="*/ 4 h 777"/>
                <a:gd name="T2" fmla="*/ 46 w 777"/>
                <a:gd name="T3" fmla="*/ 9 h 777"/>
                <a:gd name="T4" fmla="*/ 34 w 777"/>
                <a:gd name="T5" fmla="*/ 16 h 777"/>
                <a:gd name="T6" fmla="*/ 23 w 777"/>
                <a:gd name="T7" fmla="*/ 25 h 777"/>
                <a:gd name="T8" fmla="*/ 25 w 777"/>
                <a:gd name="T9" fmla="*/ 35 h 777"/>
                <a:gd name="T10" fmla="*/ 34 w 777"/>
                <a:gd name="T11" fmla="*/ 26 h 777"/>
                <a:gd name="T12" fmla="*/ 44 w 777"/>
                <a:gd name="T13" fmla="*/ 19 h 777"/>
                <a:gd name="T14" fmla="*/ 55 w 777"/>
                <a:gd name="T15" fmla="*/ 13 h 777"/>
                <a:gd name="T16" fmla="*/ 67 w 777"/>
                <a:gd name="T17" fmla="*/ 10 h 777"/>
                <a:gd name="T18" fmla="*/ 96 w 777"/>
                <a:gd name="T19" fmla="*/ 9 h 777"/>
                <a:gd name="T20" fmla="*/ 120 w 777"/>
                <a:gd name="T21" fmla="*/ 19 h 777"/>
                <a:gd name="T22" fmla="*/ 139 w 777"/>
                <a:gd name="T23" fmla="*/ 37 h 777"/>
                <a:gd name="T24" fmla="*/ 148 w 777"/>
                <a:gd name="T25" fmla="*/ 62 h 777"/>
                <a:gd name="T26" fmla="*/ 146 w 777"/>
                <a:gd name="T27" fmla="*/ 90 h 777"/>
                <a:gd name="T28" fmla="*/ 134 w 777"/>
                <a:gd name="T29" fmla="*/ 114 h 777"/>
                <a:gd name="T30" fmla="*/ 115 w 777"/>
                <a:gd name="T31" fmla="*/ 134 h 777"/>
                <a:gd name="T32" fmla="*/ 89 w 777"/>
                <a:gd name="T33" fmla="*/ 146 h 777"/>
                <a:gd name="T34" fmla="*/ 61 w 777"/>
                <a:gd name="T35" fmla="*/ 148 h 777"/>
                <a:gd name="T36" fmla="*/ 37 w 777"/>
                <a:gd name="T37" fmla="*/ 138 h 777"/>
                <a:gd name="T38" fmla="*/ 19 w 777"/>
                <a:gd name="T39" fmla="*/ 120 h 777"/>
                <a:gd name="T40" fmla="*/ 9 w 777"/>
                <a:gd name="T41" fmla="*/ 94 h 777"/>
                <a:gd name="T42" fmla="*/ 8 w 777"/>
                <a:gd name="T43" fmla="*/ 88 h 777"/>
                <a:gd name="T44" fmla="*/ 8 w 777"/>
                <a:gd name="T45" fmla="*/ 81 h 777"/>
                <a:gd name="T46" fmla="*/ 0 w 777"/>
                <a:gd name="T47" fmla="*/ 87 h 777"/>
                <a:gd name="T48" fmla="*/ 1 w 777"/>
                <a:gd name="T49" fmla="*/ 93 h 777"/>
                <a:gd name="T50" fmla="*/ 3 w 777"/>
                <a:gd name="T51" fmla="*/ 104 h 777"/>
                <a:gd name="T52" fmla="*/ 8 w 777"/>
                <a:gd name="T53" fmla="*/ 118 h 777"/>
                <a:gd name="T54" fmla="*/ 17 w 777"/>
                <a:gd name="T55" fmla="*/ 131 h 777"/>
                <a:gd name="T56" fmla="*/ 27 w 777"/>
                <a:gd name="T57" fmla="*/ 141 h 777"/>
                <a:gd name="T58" fmla="*/ 38 w 777"/>
                <a:gd name="T59" fmla="*/ 149 h 777"/>
                <a:gd name="T60" fmla="*/ 52 w 777"/>
                <a:gd name="T61" fmla="*/ 154 h 777"/>
                <a:gd name="T62" fmla="*/ 66 w 777"/>
                <a:gd name="T63" fmla="*/ 156 h 777"/>
                <a:gd name="T64" fmla="*/ 82 w 777"/>
                <a:gd name="T65" fmla="*/ 155 h 777"/>
                <a:gd name="T66" fmla="*/ 104 w 777"/>
                <a:gd name="T67" fmla="*/ 148 h 777"/>
                <a:gd name="T68" fmla="*/ 131 w 777"/>
                <a:gd name="T69" fmla="*/ 131 h 777"/>
                <a:gd name="T70" fmla="*/ 148 w 777"/>
                <a:gd name="T71" fmla="*/ 105 h 777"/>
                <a:gd name="T72" fmla="*/ 156 w 777"/>
                <a:gd name="T73" fmla="*/ 76 h 777"/>
                <a:gd name="T74" fmla="*/ 154 w 777"/>
                <a:gd name="T75" fmla="*/ 53 h 777"/>
                <a:gd name="T76" fmla="*/ 149 w 777"/>
                <a:gd name="T77" fmla="*/ 39 h 777"/>
                <a:gd name="T78" fmla="*/ 141 w 777"/>
                <a:gd name="T79" fmla="*/ 27 h 777"/>
                <a:gd name="T80" fmla="*/ 131 w 777"/>
                <a:gd name="T81" fmla="*/ 16 h 777"/>
                <a:gd name="T82" fmla="*/ 119 w 777"/>
                <a:gd name="T83" fmla="*/ 8 h 777"/>
                <a:gd name="T84" fmla="*/ 105 w 777"/>
                <a:gd name="T85" fmla="*/ 3 h 777"/>
                <a:gd name="T86" fmla="*/ 90 w 777"/>
                <a:gd name="T87" fmla="*/ 0 h 777"/>
                <a:gd name="T88" fmla="*/ 74 w 777"/>
                <a:gd name="T89" fmla="*/ 0 h 777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</a:gdLst>
              <a:ahLst/>
              <a:cxnLst>
                <a:cxn ang="T90">
                  <a:pos x="T0" y="T1"/>
                </a:cxn>
                <a:cxn ang="T91">
                  <a:pos x="T2" y="T3"/>
                </a:cxn>
                <a:cxn ang="T92">
                  <a:pos x="T4" y="T5"/>
                </a:cxn>
                <a:cxn ang="T93">
                  <a:pos x="T6" y="T7"/>
                </a:cxn>
                <a:cxn ang="T94">
                  <a:pos x="T8" y="T9"/>
                </a:cxn>
                <a:cxn ang="T95">
                  <a:pos x="T10" y="T11"/>
                </a:cxn>
                <a:cxn ang="T96">
                  <a:pos x="T12" y="T13"/>
                </a:cxn>
                <a:cxn ang="T97">
                  <a:pos x="T14" y="T15"/>
                </a:cxn>
                <a:cxn ang="T98">
                  <a:pos x="T16" y="T17"/>
                </a:cxn>
                <a:cxn ang="T99">
                  <a:pos x="T18" y="T19"/>
                </a:cxn>
                <a:cxn ang="T100">
                  <a:pos x="T20" y="T21"/>
                </a:cxn>
                <a:cxn ang="T101">
                  <a:pos x="T22" y="T23"/>
                </a:cxn>
                <a:cxn ang="T102">
                  <a:pos x="T24" y="T25"/>
                </a:cxn>
                <a:cxn ang="T103">
                  <a:pos x="T26" y="T27"/>
                </a:cxn>
                <a:cxn ang="T104">
                  <a:pos x="T28" y="T29"/>
                </a:cxn>
                <a:cxn ang="T105">
                  <a:pos x="T30" y="T31"/>
                </a:cxn>
                <a:cxn ang="T106">
                  <a:pos x="T32" y="T33"/>
                </a:cxn>
                <a:cxn ang="T107">
                  <a:pos x="T34" y="T35"/>
                </a:cxn>
                <a:cxn ang="T108">
                  <a:pos x="T36" y="T37"/>
                </a:cxn>
                <a:cxn ang="T109">
                  <a:pos x="T38" y="T39"/>
                </a:cxn>
                <a:cxn ang="T110">
                  <a:pos x="T40" y="T41"/>
                </a:cxn>
                <a:cxn ang="T111">
                  <a:pos x="T42" y="T43"/>
                </a:cxn>
                <a:cxn ang="T112">
                  <a:pos x="T44" y="T45"/>
                </a:cxn>
                <a:cxn ang="T113">
                  <a:pos x="T46" y="T47"/>
                </a:cxn>
                <a:cxn ang="T114">
                  <a:pos x="T48" y="T49"/>
                </a:cxn>
                <a:cxn ang="T115">
                  <a:pos x="T50" y="T51"/>
                </a:cxn>
                <a:cxn ang="T116">
                  <a:pos x="T52" y="T53"/>
                </a:cxn>
                <a:cxn ang="T117">
                  <a:pos x="T54" y="T55"/>
                </a:cxn>
                <a:cxn ang="T118">
                  <a:pos x="T56" y="T57"/>
                </a:cxn>
                <a:cxn ang="T119">
                  <a:pos x="T58" y="T59"/>
                </a:cxn>
                <a:cxn ang="T120">
                  <a:pos x="T60" y="T61"/>
                </a:cxn>
                <a:cxn ang="T121">
                  <a:pos x="T62" y="T63"/>
                </a:cxn>
                <a:cxn ang="T122">
                  <a:pos x="T64" y="T65"/>
                </a:cxn>
                <a:cxn ang="T123">
                  <a:pos x="T66" y="T67"/>
                </a:cxn>
                <a:cxn ang="T124">
                  <a:pos x="T68" y="T69"/>
                </a:cxn>
                <a:cxn ang="T125">
                  <a:pos x="T70" y="T71"/>
                </a:cxn>
                <a:cxn ang="T126">
                  <a:pos x="T72" y="T73"/>
                </a:cxn>
                <a:cxn ang="T127">
                  <a:pos x="T74" y="T75"/>
                </a:cxn>
                <a:cxn ang="T128">
                  <a:pos x="T76" y="T77"/>
                </a:cxn>
                <a:cxn ang="T129">
                  <a:pos x="T78" y="T79"/>
                </a:cxn>
                <a:cxn ang="T130">
                  <a:pos x="T80" y="T81"/>
                </a:cxn>
                <a:cxn ang="T131">
                  <a:pos x="T82" y="T83"/>
                </a:cxn>
                <a:cxn ang="T132">
                  <a:pos x="T84" y="T85"/>
                </a:cxn>
                <a:cxn ang="T133">
                  <a:pos x="T86" y="T87"/>
                </a:cxn>
                <a:cxn ang="T134">
                  <a:pos x="T88" y="T89"/>
                </a:cxn>
              </a:cxnLst>
              <a:rect l="0" t="0" r="r" b="b"/>
              <a:pathLst>
                <a:path w="777" h="777">
                  <a:moveTo>
                    <a:pt x="328" y="8"/>
                  </a:moveTo>
                  <a:lnTo>
                    <a:pt x="294" y="19"/>
                  </a:lnTo>
                  <a:lnTo>
                    <a:pt x="259" y="29"/>
                  </a:lnTo>
                  <a:lnTo>
                    <a:pt x="228" y="45"/>
                  </a:lnTo>
                  <a:lnTo>
                    <a:pt x="196" y="61"/>
                  </a:lnTo>
                  <a:lnTo>
                    <a:pt x="167" y="82"/>
                  </a:lnTo>
                  <a:lnTo>
                    <a:pt x="141" y="103"/>
                  </a:lnTo>
                  <a:lnTo>
                    <a:pt x="117" y="127"/>
                  </a:lnTo>
                  <a:lnTo>
                    <a:pt x="93" y="153"/>
                  </a:lnTo>
                  <a:lnTo>
                    <a:pt x="127" y="172"/>
                  </a:lnTo>
                  <a:lnTo>
                    <a:pt x="148" y="151"/>
                  </a:lnTo>
                  <a:lnTo>
                    <a:pt x="170" y="129"/>
                  </a:lnTo>
                  <a:lnTo>
                    <a:pt x="193" y="111"/>
                  </a:lnTo>
                  <a:lnTo>
                    <a:pt x="220" y="93"/>
                  </a:lnTo>
                  <a:lnTo>
                    <a:pt x="246" y="76"/>
                  </a:lnTo>
                  <a:lnTo>
                    <a:pt x="275" y="66"/>
                  </a:lnTo>
                  <a:lnTo>
                    <a:pt x="304" y="55"/>
                  </a:lnTo>
                  <a:lnTo>
                    <a:pt x="336" y="48"/>
                  </a:lnTo>
                  <a:lnTo>
                    <a:pt x="407" y="40"/>
                  </a:lnTo>
                  <a:lnTo>
                    <a:pt x="476" y="45"/>
                  </a:lnTo>
                  <a:lnTo>
                    <a:pt x="542" y="64"/>
                  </a:lnTo>
                  <a:lnTo>
                    <a:pt x="600" y="93"/>
                  </a:lnTo>
                  <a:lnTo>
                    <a:pt x="647" y="134"/>
                  </a:lnTo>
                  <a:lnTo>
                    <a:pt x="690" y="185"/>
                  </a:lnTo>
                  <a:lnTo>
                    <a:pt x="719" y="243"/>
                  </a:lnTo>
                  <a:lnTo>
                    <a:pt x="735" y="309"/>
                  </a:lnTo>
                  <a:lnTo>
                    <a:pt x="738" y="378"/>
                  </a:lnTo>
                  <a:lnTo>
                    <a:pt x="727" y="446"/>
                  </a:lnTo>
                  <a:lnTo>
                    <a:pt x="703" y="510"/>
                  </a:lnTo>
                  <a:lnTo>
                    <a:pt x="669" y="568"/>
                  </a:lnTo>
                  <a:lnTo>
                    <a:pt x="623" y="623"/>
                  </a:lnTo>
                  <a:lnTo>
                    <a:pt x="571" y="668"/>
                  </a:lnTo>
                  <a:lnTo>
                    <a:pt x="510" y="702"/>
                  </a:lnTo>
                  <a:lnTo>
                    <a:pt x="441" y="726"/>
                  </a:lnTo>
                  <a:lnTo>
                    <a:pt x="373" y="737"/>
                  </a:lnTo>
                  <a:lnTo>
                    <a:pt x="304" y="735"/>
                  </a:lnTo>
                  <a:lnTo>
                    <a:pt x="241" y="716"/>
                  </a:lnTo>
                  <a:lnTo>
                    <a:pt x="182" y="687"/>
                  </a:lnTo>
                  <a:lnTo>
                    <a:pt x="132" y="647"/>
                  </a:lnTo>
                  <a:lnTo>
                    <a:pt x="93" y="597"/>
                  </a:lnTo>
                  <a:lnTo>
                    <a:pt x="62" y="539"/>
                  </a:lnTo>
                  <a:lnTo>
                    <a:pt x="43" y="470"/>
                  </a:lnTo>
                  <a:lnTo>
                    <a:pt x="40" y="455"/>
                  </a:lnTo>
                  <a:lnTo>
                    <a:pt x="40" y="436"/>
                  </a:lnTo>
                  <a:lnTo>
                    <a:pt x="38" y="420"/>
                  </a:lnTo>
                  <a:lnTo>
                    <a:pt x="38" y="404"/>
                  </a:lnTo>
                  <a:lnTo>
                    <a:pt x="0" y="412"/>
                  </a:lnTo>
                  <a:lnTo>
                    <a:pt x="0" y="431"/>
                  </a:lnTo>
                  <a:lnTo>
                    <a:pt x="0" y="446"/>
                  </a:lnTo>
                  <a:lnTo>
                    <a:pt x="3" y="462"/>
                  </a:lnTo>
                  <a:lnTo>
                    <a:pt x="6" y="481"/>
                  </a:lnTo>
                  <a:lnTo>
                    <a:pt x="14" y="520"/>
                  </a:lnTo>
                  <a:lnTo>
                    <a:pt x="26" y="555"/>
                  </a:lnTo>
                  <a:lnTo>
                    <a:pt x="40" y="589"/>
                  </a:lnTo>
                  <a:lnTo>
                    <a:pt x="59" y="621"/>
                  </a:lnTo>
                  <a:lnTo>
                    <a:pt x="83" y="650"/>
                  </a:lnTo>
                  <a:lnTo>
                    <a:pt x="106" y="679"/>
                  </a:lnTo>
                  <a:lnTo>
                    <a:pt x="132" y="702"/>
                  </a:lnTo>
                  <a:lnTo>
                    <a:pt x="162" y="721"/>
                  </a:lnTo>
                  <a:lnTo>
                    <a:pt x="191" y="740"/>
                  </a:lnTo>
                  <a:lnTo>
                    <a:pt x="225" y="753"/>
                  </a:lnTo>
                  <a:lnTo>
                    <a:pt x="259" y="766"/>
                  </a:lnTo>
                  <a:lnTo>
                    <a:pt x="294" y="771"/>
                  </a:lnTo>
                  <a:lnTo>
                    <a:pt x="331" y="777"/>
                  </a:lnTo>
                  <a:lnTo>
                    <a:pt x="371" y="777"/>
                  </a:lnTo>
                  <a:lnTo>
                    <a:pt x="407" y="771"/>
                  </a:lnTo>
                  <a:lnTo>
                    <a:pt x="447" y="764"/>
                  </a:lnTo>
                  <a:lnTo>
                    <a:pt x="520" y="737"/>
                  </a:lnTo>
                  <a:lnTo>
                    <a:pt x="589" y="697"/>
                  </a:lnTo>
                  <a:lnTo>
                    <a:pt x="650" y="650"/>
                  </a:lnTo>
                  <a:lnTo>
                    <a:pt x="700" y="589"/>
                  </a:lnTo>
                  <a:lnTo>
                    <a:pt x="738" y="523"/>
                  </a:lnTo>
                  <a:lnTo>
                    <a:pt x="764" y="452"/>
                  </a:lnTo>
                  <a:lnTo>
                    <a:pt x="777" y="378"/>
                  </a:lnTo>
                  <a:lnTo>
                    <a:pt x="774" y="301"/>
                  </a:lnTo>
                  <a:lnTo>
                    <a:pt x="767" y="264"/>
                  </a:lnTo>
                  <a:lnTo>
                    <a:pt x="755" y="227"/>
                  </a:lnTo>
                  <a:lnTo>
                    <a:pt x="740" y="193"/>
                  </a:lnTo>
                  <a:lnTo>
                    <a:pt x="724" y="161"/>
                  </a:lnTo>
                  <a:lnTo>
                    <a:pt x="703" y="132"/>
                  </a:lnTo>
                  <a:lnTo>
                    <a:pt x="679" y="105"/>
                  </a:lnTo>
                  <a:lnTo>
                    <a:pt x="652" y="82"/>
                  </a:lnTo>
                  <a:lnTo>
                    <a:pt x="623" y="61"/>
                  </a:lnTo>
                  <a:lnTo>
                    <a:pt x="592" y="42"/>
                  </a:lnTo>
                  <a:lnTo>
                    <a:pt x="558" y="29"/>
                  </a:lnTo>
                  <a:lnTo>
                    <a:pt x="523" y="16"/>
                  </a:lnTo>
                  <a:lnTo>
                    <a:pt x="486" y="8"/>
                  </a:lnTo>
                  <a:lnTo>
                    <a:pt x="447" y="2"/>
                  </a:lnTo>
                  <a:lnTo>
                    <a:pt x="410" y="0"/>
                  </a:lnTo>
                  <a:lnTo>
                    <a:pt x="367" y="2"/>
                  </a:lnTo>
                  <a:lnTo>
                    <a:pt x="328" y="8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7" name="Freeform 219"/>
            <p:cNvSpPr>
              <a:spLocks/>
            </p:cNvSpPr>
            <p:nvPr/>
          </p:nvSpPr>
          <p:spPr bwMode="auto">
            <a:xfrm>
              <a:off x="4746" y="723"/>
              <a:ext cx="80" cy="76"/>
            </a:xfrm>
            <a:custGeom>
              <a:avLst/>
              <a:gdLst>
                <a:gd name="T0" fmla="*/ 80 w 401"/>
                <a:gd name="T1" fmla="*/ 9 h 383"/>
                <a:gd name="T2" fmla="*/ 72 w 401"/>
                <a:gd name="T3" fmla="*/ 0 h 383"/>
                <a:gd name="T4" fmla="*/ 0 w 401"/>
                <a:gd name="T5" fmla="*/ 68 h 383"/>
                <a:gd name="T6" fmla="*/ 8 w 401"/>
                <a:gd name="T7" fmla="*/ 76 h 383"/>
                <a:gd name="T8" fmla="*/ 80 w 401"/>
                <a:gd name="T9" fmla="*/ 9 h 38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01" h="383">
                  <a:moveTo>
                    <a:pt x="401" y="43"/>
                  </a:moveTo>
                  <a:lnTo>
                    <a:pt x="361" y="0"/>
                  </a:lnTo>
                  <a:lnTo>
                    <a:pt x="0" y="341"/>
                  </a:lnTo>
                  <a:lnTo>
                    <a:pt x="42" y="383"/>
                  </a:lnTo>
                  <a:lnTo>
                    <a:pt x="401" y="43"/>
                  </a:lnTo>
                  <a:close/>
                </a:path>
              </a:pathLst>
            </a:custGeom>
            <a:solidFill>
              <a:srgbClr val="7F7F7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8" name="Freeform 220"/>
            <p:cNvSpPr>
              <a:spLocks/>
            </p:cNvSpPr>
            <p:nvPr/>
          </p:nvSpPr>
          <p:spPr bwMode="auto">
            <a:xfrm>
              <a:off x="4762" y="760"/>
              <a:ext cx="27" cy="28"/>
            </a:xfrm>
            <a:custGeom>
              <a:avLst/>
              <a:gdLst>
                <a:gd name="T0" fmla="*/ 27 w 134"/>
                <a:gd name="T1" fmla="*/ 23 h 138"/>
                <a:gd name="T2" fmla="*/ 5 w 134"/>
                <a:gd name="T3" fmla="*/ 0 h 138"/>
                <a:gd name="T4" fmla="*/ 0 w 134"/>
                <a:gd name="T5" fmla="*/ 5 h 138"/>
                <a:gd name="T6" fmla="*/ 22 w 134"/>
                <a:gd name="T7" fmla="*/ 28 h 138"/>
                <a:gd name="T8" fmla="*/ 27 w 134"/>
                <a:gd name="T9" fmla="*/ 23 h 13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4" h="138">
                  <a:moveTo>
                    <a:pt x="134" y="115"/>
                  </a:moveTo>
                  <a:lnTo>
                    <a:pt x="26" y="0"/>
                  </a:lnTo>
                  <a:lnTo>
                    <a:pt x="0" y="27"/>
                  </a:lnTo>
                  <a:lnTo>
                    <a:pt x="108" y="138"/>
                  </a:lnTo>
                  <a:lnTo>
                    <a:pt x="134" y="11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009" name="Freeform 221"/>
            <p:cNvSpPr>
              <a:spLocks/>
            </p:cNvSpPr>
            <p:nvPr/>
          </p:nvSpPr>
          <p:spPr bwMode="auto">
            <a:xfrm>
              <a:off x="4781" y="738"/>
              <a:ext cx="27" cy="29"/>
            </a:xfrm>
            <a:custGeom>
              <a:avLst/>
              <a:gdLst>
                <a:gd name="T0" fmla="*/ 27 w 138"/>
                <a:gd name="T1" fmla="*/ 23 h 141"/>
                <a:gd name="T2" fmla="*/ 6 w 138"/>
                <a:gd name="T3" fmla="*/ 0 h 141"/>
                <a:gd name="T4" fmla="*/ 0 w 138"/>
                <a:gd name="T5" fmla="*/ 6 h 141"/>
                <a:gd name="T6" fmla="*/ 21 w 138"/>
                <a:gd name="T7" fmla="*/ 29 h 141"/>
                <a:gd name="T8" fmla="*/ 27 w 138"/>
                <a:gd name="T9" fmla="*/ 23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38" h="141">
                  <a:moveTo>
                    <a:pt x="138" y="113"/>
                  </a:moveTo>
                  <a:lnTo>
                    <a:pt x="29" y="0"/>
                  </a:lnTo>
                  <a:lnTo>
                    <a:pt x="0" y="27"/>
                  </a:lnTo>
                  <a:lnTo>
                    <a:pt x="108" y="141"/>
                  </a:lnTo>
                  <a:lnTo>
                    <a:pt x="138" y="1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7351794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2247900" y="173038"/>
            <a:ext cx="7162800" cy="533400"/>
          </a:xfrm>
        </p:spPr>
        <p:txBody>
          <a:bodyPr/>
          <a:lstStyle/>
          <a:p>
            <a:r>
              <a:rPr lang="en-US" altLang="ko-KR" dirty="0"/>
              <a:t>Domain Name System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950361"/>
            <a:ext cx="10820400" cy="2727326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DNS is a hierarchical mechanism for naming </a:t>
            </a:r>
          </a:p>
          <a:p>
            <a:pPr lvl="1"/>
            <a:r>
              <a:rPr lang="en-US" altLang="ko-KR" dirty="0"/>
              <a:t>Name divided in domains, right to left: www.eecs.berkeley.edu</a:t>
            </a:r>
          </a:p>
          <a:p>
            <a:r>
              <a:rPr lang="en-US" altLang="ko-KR" dirty="0"/>
              <a:t>Each domain owned by a particular organization</a:t>
            </a:r>
          </a:p>
          <a:p>
            <a:pPr lvl="1"/>
            <a:r>
              <a:rPr lang="en-US" altLang="ko-KR" dirty="0"/>
              <a:t>Top level handled by ICANN (Internet Corporation for Assigned Numbers and Names)</a:t>
            </a:r>
          </a:p>
          <a:p>
            <a:pPr lvl="1"/>
            <a:r>
              <a:rPr lang="en-US" altLang="ko-KR" dirty="0"/>
              <a:t>Subsequent levels owned by organizations</a:t>
            </a:r>
          </a:p>
          <a:p>
            <a:r>
              <a:rPr lang="en-US" altLang="ko-KR" dirty="0"/>
              <a:t>Resolution: series of queries to successive servers</a:t>
            </a:r>
          </a:p>
          <a:p>
            <a:r>
              <a:rPr lang="en-US" altLang="ko-KR" dirty="0"/>
              <a:t>Caching: queries take time, so results cached for period of time</a:t>
            </a:r>
          </a:p>
        </p:txBody>
      </p:sp>
      <p:sp>
        <p:nvSpPr>
          <p:cNvPr id="34820" name="Cloud"/>
          <p:cNvSpPr>
            <a:spLocks noChangeAspect="1" noEditPoints="1" noChangeArrowheads="1"/>
          </p:cNvSpPr>
          <p:nvPr/>
        </p:nvSpPr>
        <p:spPr bwMode="auto">
          <a:xfrm>
            <a:off x="7983538" y="147637"/>
            <a:ext cx="1752600" cy="757238"/>
          </a:xfrm>
          <a:custGeom>
            <a:avLst/>
            <a:gdLst>
              <a:gd name="T0" fmla="*/ 5436 w 21600"/>
              <a:gd name="T1" fmla="*/ 381000 h 21600"/>
              <a:gd name="T2" fmla="*/ 876300 w 21600"/>
              <a:gd name="T3" fmla="*/ 761189 h 21600"/>
              <a:gd name="T4" fmla="*/ 1751140 w 21600"/>
              <a:gd name="T5" fmla="*/ 381000 h 21600"/>
              <a:gd name="T6" fmla="*/ 876300 w 21600"/>
              <a:gd name="T7" fmla="*/ 4356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Top-level</a:t>
            </a:r>
          </a:p>
        </p:txBody>
      </p:sp>
      <p:sp>
        <p:nvSpPr>
          <p:cNvPr id="34821" name="Cloud"/>
          <p:cNvSpPr>
            <a:spLocks noChangeAspect="1" noEditPoints="1" noChangeArrowheads="1"/>
          </p:cNvSpPr>
          <p:nvPr/>
        </p:nvSpPr>
        <p:spPr bwMode="auto">
          <a:xfrm>
            <a:off x="8991600" y="871538"/>
            <a:ext cx="1447800" cy="881062"/>
          </a:xfrm>
          <a:custGeom>
            <a:avLst/>
            <a:gdLst>
              <a:gd name="T0" fmla="*/ 4491 w 21600"/>
              <a:gd name="T1" fmla="*/ 440531 h 21600"/>
              <a:gd name="T2" fmla="*/ 723900 w 21600"/>
              <a:gd name="T3" fmla="*/ 880124 h 21600"/>
              <a:gd name="T4" fmla="*/ 1446593 w 21600"/>
              <a:gd name="T5" fmla="*/ 440531 h 21600"/>
              <a:gd name="T6" fmla="*/ 723900 w 21600"/>
              <a:gd name="T7" fmla="*/ 50376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com</a:t>
            </a:r>
          </a:p>
        </p:txBody>
      </p:sp>
      <p:sp>
        <p:nvSpPr>
          <p:cNvPr id="34822" name="Cloud"/>
          <p:cNvSpPr>
            <a:spLocks noChangeAspect="1" noEditPoints="1" noChangeArrowheads="1"/>
          </p:cNvSpPr>
          <p:nvPr/>
        </p:nvSpPr>
        <p:spPr bwMode="auto">
          <a:xfrm>
            <a:off x="6324601" y="776288"/>
            <a:ext cx="2022475" cy="1371600"/>
          </a:xfrm>
          <a:custGeom>
            <a:avLst/>
            <a:gdLst>
              <a:gd name="T0" fmla="*/ 6273 w 21600"/>
              <a:gd name="T1" fmla="*/ 685800 h 21600"/>
              <a:gd name="T2" fmla="*/ 1011238 w 21600"/>
              <a:gd name="T3" fmla="*/ 1370140 h 21600"/>
              <a:gd name="T4" fmla="*/ 2020790 w 21600"/>
              <a:gd name="T5" fmla="*/ 685800 h 21600"/>
              <a:gd name="T6" fmla="*/ 1011238 w 21600"/>
              <a:gd name="T7" fmla="*/ 78423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edu</a:t>
            </a:r>
          </a:p>
        </p:txBody>
      </p:sp>
      <p:sp>
        <p:nvSpPr>
          <p:cNvPr id="34823" name="Cloud"/>
          <p:cNvSpPr>
            <a:spLocks noChangeAspect="1" noEditPoints="1" noChangeArrowheads="1"/>
          </p:cNvSpPr>
          <p:nvPr/>
        </p:nvSpPr>
        <p:spPr bwMode="auto">
          <a:xfrm>
            <a:off x="8001000" y="1892300"/>
            <a:ext cx="1524000" cy="927100"/>
          </a:xfrm>
          <a:custGeom>
            <a:avLst/>
            <a:gdLst>
              <a:gd name="T0" fmla="*/ 4727 w 21600"/>
              <a:gd name="T1" fmla="*/ 463550 h 21600"/>
              <a:gd name="T2" fmla="*/ 762000 w 21600"/>
              <a:gd name="T3" fmla="*/ 926113 h 21600"/>
              <a:gd name="T4" fmla="*/ 1522730 w 21600"/>
              <a:gd name="T5" fmla="*/ 463550 h 21600"/>
              <a:gd name="T6" fmla="*/ 762000 w 21600"/>
              <a:gd name="T7" fmla="*/ 53008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Mit.edu</a:t>
            </a:r>
          </a:p>
        </p:txBody>
      </p: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2165350" y="198438"/>
            <a:ext cx="1720850" cy="1401762"/>
            <a:chOff x="421" y="1344"/>
            <a:chExt cx="1130" cy="968"/>
          </a:xfrm>
        </p:grpSpPr>
        <p:graphicFrame>
          <p:nvGraphicFramePr>
            <p:cNvPr id="34848" name="Object 9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2" imgW="2735263" imgH="3825875" progId="MS_ClipArt_Gallery.2">
                    <p:embed/>
                  </p:oleObj>
                </mc:Choice>
                <mc:Fallback>
                  <p:oleObj name="Clip" r:id="rId2" imgW="2735263" imgH="3825875" progId="MS_ClipArt_Gallery.2">
                    <p:embed/>
                    <p:pic>
                      <p:nvPicPr>
                        <p:cNvPr id="34848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9" name="Text Box 10"/>
            <p:cNvSpPr txBox="1">
              <a:spLocks noChangeArrowheads="1"/>
            </p:cNvSpPr>
            <p:nvPr/>
          </p:nvSpPr>
          <p:spPr bwMode="auto">
            <a:xfrm>
              <a:off x="421" y="2079"/>
              <a:ext cx="1130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169.229.131.81</a:t>
              </a:r>
            </a:p>
          </p:txBody>
        </p:sp>
      </p:grpSp>
      <p:grpSp>
        <p:nvGrpSpPr>
          <p:cNvPr id="34825" name="Group 11"/>
          <p:cNvGrpSpPr>
            <a:grpSpLocks/>
          </p:cNvGrpSpPr>
          <p:nvPr/>
        </p:nvGrpSpPr>
        <p:grpSpPr bwMode="auto">
          <a:xfrm>
            <a:off x="1573214" y="1919289"/>
            <a:ext cx="1597025" cy="1449387"/>
            <a:chOff x="453" y="1344"/>
            <a:chExt cx="1067" cy="957"/>
          </a:xfrm>
        </p:grpSpPr>
        <p:graphicFrame>
          <p:nvGraphicFramePr>
            <p:cNvPr id="34846" name="Object 12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4" imgW="2735263" imgH="3825875" progId="MS_ClipArt_Gallery.2">
                    <p:embed/>
                  </p:oleObj>
                </mc:Choice>
                <mc:Fallback>
                  <p:oleObj name="Clip" r:id="rId4" imgW="2735263" imgH="3825875" progId="MS_ClipArt_Gallery.2">
                    <p:embed/>
                    <p:pic>
                      <p:nvPicPr>
                        <p:cNvPr id="34846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7" name="Text Box 13"/>
            <p:cNvSpPr txBox="1">
              <a:spLocks noChangeArrowheads="1"/>
            </p:cNvSpPr>
            <p:nvPr/>
          </p:nvSpPr>
          <p:spPr bwMode="auto">
            <a:xfrm>
              <a:off x="453" y="2079"/>
              <a:ext cx="1067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128.32.61.103</a:t>
              </a:r>
            </a:p>
          </p:txBody>
        </p:sp>
      </p:grpSp>
      <p:grpSp>
        <p:nvGrpSpPr>
          <p:cNvPr id="34826" name="Group 14"/>
          <p:cNvGrpSpPr>
            <a:grpSpLocks/>
          </p:cNvGrpSpPr>
          <p:nvPr/>
        </p:nvGrpSpPr>
        <p:grpSpPr bwMode="auto">
          <a:xfrm>
            <a:off x="8872539" y="2895601"/>
            <a:ext cx="1597025" cy="1401763"/>
            <a:chOff x="407" y="1344"/>
            <a:chExt cx="1159" cy="968"/>
          </a:xfrm>
        </p:grpSpPr>
        <p:graphicFrame>
          <p:nvGraphicFramePr>
            <p:cNvPr id="34844" name="Object 15"/>
            <p:cNvGraphicFramePr>
              <a:graphicFrameLocks noChangeAspect="1"/>
            </p:cNvGraphicFramePr>
            <p:nvPr/>
          </p:nvGraphicFramePr>
          <p:xfrm>
            <a:off x="672" y="1344"/>
            <a:ext cx="514" cy="7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Clip" r:id="rId5" imgW="2735263" imgH="3825875" progId="MS_ClipArt_Gallery.2">
                    <p:embed/>
                  </p:oleObj>
                </mc:Choice>
                <mc:Fallback>
                  <p:oleObj name="Clip" r:id="rId5" imgW="2735263" imgH="3825875" progId="MS_ClipArt_Gallery.2">
                    <p:embed/>
                    <p:pic>
                      <p:nvPicPr>
                        <p:cNvPr id="34844" name="Object 1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2" y="1344"/>
                          <a:ext cx="514" cy="72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4845" name="Text Box 16"/>
            <p:cNvSpPr txBox="1">
              <a:spLocks noChangeArrowheads="1"/>
            </p:cNvSpPr>
            <p:nvPr/>
          </p:nvSpPr>
          <p:spPr bwMode="auto">
            <a:xfrm>
              <a:off x="407" y="2079"/>
              <a:ext cx="115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Ctr="1">
              <a:spAutoFit/>
            </a:bodyPr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600">
                  <a:ea typeface="굴림" panose="020B0600000101010101" pitchFamily="34" charset="-127"/>
                  <a:sym typeface="Symbol" panose="05050102010706020507" pitchFamily="18" charset="2"/>
                </a:rPr>
                <a:t>128.32.139.48</a:t>
              </a:r>
            </a:p>
          </p:txBody>
        </p:sp>
      </p:grpSp>
      <p:sp>
        <p:nvSpPr>
          <p:cNvPr id="34827" name="Cloud"/>
          <p:cNvSpPr>
            <a:spLocks noChangeAspect="1" noEditPoints="1" noChangeArrowheads="1"/>
          </p:cNvSpPr>
          <p:nvPr/>
        </p:nvSpPr>
        <p:spPr bwMode="auto">
          <a:xfrm>
            <a:off x="3581400" y="1447800"/>
            <a:ext cx="2362200" cy="2057400"/>
          </a:xfrm>
          <a:custGeom>
            <a:avLst/>
            <a:gdLst>
              <a:gd name="T0" fmla="*/ 7327 w 21600"/>
              <a:gd name="T1" fmla="*/ 1028700 h 21600"/>
              <a:gd name="T2" fmla="*/ 1181100 w 21600"/>
              <a:gd name="T3" fmla="*/ 2055209 h 21600"/>
              <a:gd name="T4" fmla="*/ 2360232 w 21600"/>
              <a:gd name="T5" fmla="*/ 1028700 h 21600"/>
              <a:gd name="T6" fmla="*/ 1181100 w 21600"/>
              <a:gd name="T7" fmla="*/ 117634 h 21600"/>
              <a:gd name="T8" fmla="*/ 0 60000 65536"/>
              <a:gd name="T9" fmla="*/ 0 60000 65536"/>
              <a:gd name="T10" fmla="*/ 0 60000 65536"/>
              <a:gd name="T11" fmla="*/ 0 60000 65536"/>
              <a:gd name="T12" fmla="*/ 2977 w 21600"/>
              <a:gd name="T13" fmla="*/ 3262 h 21600"/>
              <a:gd name="T14" fmla="*/ 17087 w 21600"/>
              <a:gd name="T15" fmla="*/ 17337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 extrusionOk="0">
                <a:moveTo>
                  <a:pt x="1949" y="7180"/>
                </a:moveTo>
                <a:cubicBezTo>
                  <a:pt x="841" y="7336"/>
                  <a:pt x="0" y="8613"/>
                  <a:pt x="0" y="10137"/>
                </a:cubicBezTo>
                <a:cubicBezTo>
                  <a:pt x="-1" y="11192"/>
                  <a:pt x="409" y="12169"/>
                  <a:pt x="1074" y="12702"/>
                </a:cubicBezTo>
                <a:lnTo>
                  <a:pt x="1063" y="12668"/>
                </a:lnTo>
                <a:cubicBezTo>
                  <a:pt x="685" y="13217"/>
                  <a:pt x="475" y="13940"/>
                  <a:pt x="475" y="14690"/>
                </a:cubicBezTo>
                <a:cubicBezTo>
                  <a:pt x="475" y="16325"/>
                  <a:pt x="1451" y="17650"/>
                  <a:pt x="2655" y="17650"/>
                </a:cubicBezTo>
                <a:cubicBezTo>
                  <a:pt x="2739" y="17650"/>
                  <a:pt x="2824" y="17643"/>
                  <a:pt x="2909" y="17629"/>
                </a:cubicBezTo>
                <a:lnTo>
                  <a:pt x="2897" y="17649"/>
                </a:lnTo>
                <a:cubicBezTo>
                  <a:pt x="3585" y="19288"/>
                  <a:pt x="4863" y="20300"/>
                  <a:pt x="6247" y="20300"/>
                </a:cubicBezTo>
                <a:cubicBezTo>
                  <a:pt x="6947" y="20299"/>
                  <a:pt x="7635" y="20039"/>
                  <a:pt x="8235" y="19546"/>
                </a:cubicBezTo>
                <a:lnTo>
                  <a:pt x="8229" y="19550"/>
                </a:lnTo>
                <a:cubicBezTo>
                  <a:pt x="8855" y="20829"/>
                  <a:pt x="9908" y="21597"/>
                  <a:pt x="11036" y="21597"/>
                </a:cubicBezTo>
                <a:cubicBezTo>
                  <a:pt x="12523" y="21596"/>
                  <a:pt x="13836" y="20267"/>
                  <a:pt x="14267" y="18324"/>
                </a:cubicBezTo>
                <a:lnTo>
                  <a:pt x="14270" y="18350"/>
                </a:lnTo>
                <a:cubicBezTo>
                  <a:pt x="14730" y="18740"/>
                  <a:pt x="15260" y="18947"/>
                  <a:pt x="15802" y="18947"/>
                </a:cubicBezTo>
                <a:cubicBezTo>
                  <a:pt x="17390" y="18946"/>
                  <a:pt x="18682" y="17205"/>
                  <a:pt x="18694" y="15045"/>
                </a:cubicBezTo>
                <a:lnTo>
                  <a:pt x="18689" y="15035"/>
                </a:lnTo>
                <a:cubicBezTo>
                  <a:pt x="20357" y="14710"/>
                  <a:pt x="21597" y="12765"/>
                  <a:pt x="21597" y="10472"/>
                </a:cubicBezTo>
                <a:cubicBezTo>
                  <a:pt x="21597" y="9456"/>
                  <a:pt x="21350" y="8469"/>
                  <a:pt x="20896" y="7663"/>
                </a:cubicBezTo>
                <a:lnTo>
                  <a:pt x="20889" y="7661"/>
                </a:lnTo>
                <a:cubicBezTo>
                  <a:pt x="21031" y="7208"/>
                  <a:pt x="21105" y="6721"/>
                  <a:pt x="21105" y="6228"/>
                </a:cubicBezTo>
                <a:cubicBezTo>
                  <a:pt x="21105" y="4588"/>
                  <a:pt x="20299" y="3150"/>
                  <a:pt x="19139" y="2719"/>
                </a:cubicBezTo>
                <a:lnTo>
                  <a:pt x="19148" y="2712"/>
                </a:lnTo>
                <a:cubicBezTo>
                  <a:pt x="18940" y="1142"/>
                  <a:pt x="17933" y="0"/>
                  <a:pt x="16758" y="0"/>
                </a:cubicBezTo>
                <a:cubicBezTo>
                  <a:pt x="16044" y="-1"/>
                  <a:pt x="15367" y="426"/>
                  <a:pt x="14905" y="1165"/>
                </a:cubicBezTo>
                <a:lnTo>
                  <a:pt x="14909" y="1170"/>
                </a:lnTo>
                <a:cubicBezTo>
                  <a:pt x="14497" y="432"/>
                  <a:pt x="13855" y="0"/>
                  <a:pt x="13174" y="0"/>
                </a:cubicBezTo>
                <a:cubicBezTo>
                  <a:pt x="12347" y="-1"/>
                  <a:pt x="11590" y="637"/>
                  <a:pt x="11221" y="1645"/>
                </a:cubicBezTo>
                <a:lnTo>
                  <a:pt x="11229" y="1694"/>
                </a:lnTo>
                <a:cubicBezTo>
                  <a:pt x="10730" y="1024"/>
                  <a:pt x="10058" y="650"/>
                  <a:pt x="9358" y="650"/>
                </a:cubicBezTo>
                <a:cubicBezTo>
                  <a:pt x="8372" y="649"/>
                  <a:pt x="7466" y="1391"/>
                  <a:pt x="7003" y="2578"/>
                </a:cubicBezTo>
                <a:lnTo>
                  <a:pt x="6995" y="2602"/>
                </a:lnTo>
                <a:cubicBezTo>
                  <a:pt x="6477" y="2189"/>
                  <a:pt x="5888" y="1972"/>
                  <a:pt x="5288" y="1972"/>
                </a:cubicBezTo>
                <a:cubicBezTo>
                  <a:pt x="3423" y="1972"/>
                  <a:pt x="1912" y="4029"/>
                  <a:pt x="1912" y="6567"/>
                </a:cubicBezTo>
                <a:cubicBezTo>
                  <a:pt x="1911" y="6774"/>
                  <a:pt x="1922" y="6981"/>
                  <a:pt x="1942" y="7186"/>
                </a:cubicBezTo>
                <a:lnTo>
                  <a:pt x="1949" y="7180"/>
                </a:lnTo>
                <a:close/>
              </a:path>
              <a:path w="21600" h="21600" fill="none" extrusionOk="0">
                <a:moveTo>
                  <a:pt x="1074" y="12702"/>
                </a:moveTo>
                <a:cubicBezTo>
                  <a:pt x="1407" y="12969"/>
                  <a:pt x="1786" y="13110"/>
                  <a:pt x="2172" y="13110"/>
                </a:cubicBezTo>
                <a:cubicBezTo>
                  <a:pt x="2228" y="13109"/>
                  <a:pt x="2285" y="13107"/>
                  <a:pt x="2341" y="13101"/>
                </a:cubicBezTo>
              </a:path>
              <a:path w="21600" h="21600" fill="none" extrusionOk="0">
                <a:moveTo>
                  <a:pt x="2909" y="17629"/>
                </a:moveTo>
                <a:cubicBezTo>
                  <a:pt x="3099" y="17599"/>
                  <a:pt x="3285" y="17535"/>
                  <a:pt x="3463" y="17439"/>
                </a:cubicBezTo>
              </a:path>
              <a:path w="21600" h="21600" fill="none" extrusionOk="0">
                <a:moveTo>
                  <a:pt x="7895" y="18680"/>
                </a:moveTo>
                <a:cubicBezTo>
                  <a:pt x="7983" y="18985"/>
                  <a:pt x="8095" y="19277"/>
                  <a:pt x="8229" y="19550"/>
                </a:cubicBezTo>
              </a:path>
              <a:path w="21600" h="21600" fill="none" extrusionOk="0">
                <a:moveTo>
                  <a:pt x="14267" y="18324"/>
                </a:moveTo>
                <a:cubicBezTo>
                  <a:pt x="14336" y="18013"/>
                  <a:pt x="14380" y="17693"/>
                  <a:pt x="14400" y="17370"/>
                </a:cubicBezTo>
              </a:path>
              <a:path w="21600" h="21600" fill="none" extrusionOk="0">
                <a:moveTo>
                  <a:pt x="18694" y="15045"/>
                </a:moveTo>
                <a:cubicBezTo>
                  <a:pt x="18694" y="15034"/>
                  <a:pt x="18695" y="15024"/>
                  <a:pt x="18695" y="15013"/>
                </a:cubicBezTo>
                <a:cubicBezTo>
                  <a:pt x="18695" y="13508"/>
                  <a:pt x="18063" y="12136"/>
                  <a:pt x="17069" y="11477"/>
                </a:cubicBezTo>
              </a:path>
              <a:path w="21600" h="21600" fill="none" extrusionOk="0">
                <a:moveTo>
                  <a:pt x="20165" y="8999"/>
                </a:moveTo>
                <a:cubicBezTo>
                  <a:pt x="20479" y="8635"/>
                  <a:pt x="20726" y="8177"/>
                  <a:pt x="20889" y="7661"/>
                </a:cubicBezTo>
              </a:path>
              <a:path w="21600" h="21600" fill="none" extrusionOk="0">
                <a:moveTo>
                  <a:pt x="19186" y="3344"/>
                </a:moveTo>
                <a:cubicBezTo>
                  <a:pt x="19186" y="3328"/>
                  <a:pt x="19187" y="3313"/>
                  <a:pt x="19187" y="3297"/>
                </a:cubicBezTo>
                <a:cubicBezTo>
                  <a:pt x="19187" y="3101"/>
                  <a:pt x="19174" y="2905"/>
                  <a:pt x="19148" y="2712"/>
                </a:cubicBezTo>
              </a:path>
              <a:path w="21600" h="21600" fill="none" extrusionOk="0">
                <a:moveTo>
                  <a:pt x="14905" y="1165"/>
                </a:moveTo>
                <a:cubicBezTo>
                  <a:pt x="14754" y="1408"/>
                  <a:pt x="14629" y="1679"/>
                  <a:pt x="14535" y="1971"/>
                </a:cubicBezTo>
              </a:path>
              <a:path w="21600" h="21600" fill="none" extrusionOk="0">
                <a:moveTo>
                  <a:pt x="11221" y="1645"/>
                </a:moveTo>
                <a:cubicBezTo>
                  <a:pt x="11140" y="1866"/>
                  <a:pt x="11080" y="2099"/>
                  <a:pt x="11041" y="2340"/>
                </a:cubicBezTo>
              </a:path>
              <a:path w="21600" h="21600" fill="none" extrusionOk="0">
                <a:moveTo>
                  <a:pt x="7645" y="3276"/>
                </a:moveTo>
                <a:cubicBezTo>
                  <a:pt x="7449" y="3016"/>
                  <a:pt x="7231" y="2790"/>
                  <a:pt x="6995" y="2602"/>
                </a:cubicBezTo>
              </a:path>
              <a:path w="21600" h="21600" fill="none" extrusionOk="0">
                <a:moveTo>
                  <a:pt x="1942" y="7186"/>
                </a:moveTo>
                <a:cubicBezTo>
                  <a:pt x="1966" y="7426"/>
                  <a:pt x="2004" y="7663"/>
                  <a:pt x="2056" y="7895"/>
                </a:cubicBezTo>
              </a:path>
            </a:pathLst>
          </a:custGeom>
          <a:solidFill>
            <a:srgbClr val="00FFFF"/>
          </a:solidFill>
          <a:ln w="38100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Ctr="1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berkeley.edu</a:t>
            </a:r>
          </a:p>
        </p:txBody>
      </p:sp>
      <p:sp>
        <p:nvSpPr>
          <p:cNvPr id="34828" name="Rectangle 18"/>
          <p:cNvSpPr>
            <a:spLocks noChangeArrowheads="1"/>
          </p:cNvSpPr>
          <p:nvPr/>
        </p:nvSpPr>
        <p:spPr bwMode="auto">
          <a:xfrm>
            <a:off x="4076700" y="21336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www</a:t>
            </a:r>
          </a:p>
        </p:txBody>
      </p:sp>
      <p:sp>
        <p:nvSpPr>
          <p:cNvPr id="34829" name="Rectangle 19"/>
          <p:cNvSpPr>
            <a:spLocks noChangeArrowheads="1"/>
          </p:cNvSpPr>
          <p:nvPr/>
        </p:nvSpPr>
        <p:spPr bwMode="auto">
          <a:xfrm>
            <a:off x="4076700" y="24384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calmail</a:t>
            </a:r>
          </a:p>
        </p:txBody>
      </p:sp>
      <p:sp>
        <p:nvSpPr>
          <p:cNvPr id="34830" name="Rectangle 20"/>
          <p:cNvSpPr>
            <a:spLocks noChangeArrowheads="1"/>
          </p:cNvSpPr>
          <p:nvPr/>
        </p:nvSpPr>
        <p:spPr bwMode="auto">
          <a:xfrm>
            <a:off x="4076700" y="2743200"/>
            <a:ext cx="13716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eecs</a:t>
            </a:r>
          </a:p>
        </p:txBody>
      </p:sp>
      <p:sp>
        <p:nvSpPr>
          <p:cNvPr id="34831" name="Line 21"/>
          <p:cNvSpPr>
            <a:spLocks noChangeShapeType="1"/>
          </p:cNvSpPr>
          <p:nvPr/>
        </p:nvSpPr>
        <p:spPr bwMode="auto">
          <a:xfrm flipH="1" flipV="1">
            <a:off x="3352800" y="1600200"/>
            <a:ext cx="838200" cy="685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2" name="Line 22"/>
          <p:cNvSpPr>
            <a:spLocks noChangeShapeType="1"/>
          </p:cNvSpPr>
          <p:nvPr/>
        </p:nvSpPr>
        <p:spPr bwMode="auto">
          <a:xfrm flipH="1" flipV="1">
            <a:off x="2743200" y="2376488"/>
            <a:ext cx="1447800" cy="2143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3" name="Rectangle 23"/>
          <p:cNvSpPr>
            <a:spLocks noChangeArrowheads="1"/>
          </p:cNvSpPr>
          <p:nvPr/>
        </p:nvSpPr>
        <p:spPr bwMode="auto">
          <a:xfrm>
            <a:off x="6781800" y="1690688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berkeley</a:t>
            </a:r>
          </a:p>
        </p:txBody>
      </p:sp>
      <p:sp>
        <p:nvSpPr>
          <p:cNvPr id="34834" name="Rectangle 24"/>
          <p:cNvSpPr>
            <a:spLocks noChangeArrowheads="1"/>
          </p:cNvSpPr>
          <p:nvPr/>
        </p:nvSpPr>
        <p:spPr bwMode="auto">
          <a:xfrm>
            <a:off x="6781800" y="1385888"/>
            <a:ext cx="1066800" cy="304800"/>
          </a:xfrm>
          <a:prstGeom prst="rect">
            <a:avLst/>
          </a:prstGeom>
          <a:solidFill>
            <a:srgbClr val="99FFCC"/>
          </a:solidFill>
          <a:ln w="38100" algn="ctr">
            <a:solidFill>
              <a:srgbClr val="000000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45720" rIns="45720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SzTx/>
            </a:pPr>
            <a:r>
              <a:rPr lang="en-US" altLang="ko-KR" sz="1800">
                <a:ea typeface="굴림" panose="020B0600000101010101" pitchFamily="34" charset="-127"/>
              </a:rPr>
              <a:t>MIT</a:t>
            </a:r>
          </a:p>
        </p:txBody>
      </p:sp>
      <p:sp>
        <p:nvSpPr>
          <p:cNvPr id="34835" name="Line 25"/>
          <p:cNvSpPr>
            <a:spLocks noChangeShapeType="1"/>
          </p:cNvSpPr>
          <p:nvPr/>
        </p:nvSpPr>
        <p:spPr bwMode="auto">
          <a:xfrm>
            <a:off x="7772400" y="1524000"/>
            <a:ext cx="762000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6" name="Line 26"/>
          <p:cNvSpPr>
            <a:spLocks noChangeShapeType="1"/>
          </p:cNvSpPr>
          <p:nvPr/>
        </p:nvSpPr>
        <p:spPr bwMode="auto">
          <a:xfrm flipH="1">
            <a:off x="5715000" y="1919288"/>
            <a:ext cx="1066800" cy="1381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7" name="Line 27"/>
          <p:cNvSpPr>
            <a:spLocks noChangeShapeType="1"/>
          </p:cNvSpPr>
          <p:nvPr/>
        </p:nvSpPr>
        <p:spPr bwMode="auto">
          <a:xfrm flipH="1">
            <a:off x="7848600" y="700088"/>
            <a:ext cx="381000" cy="3048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38" name="Line 28"/>
          <p:cNvSpPr>
            <a:spLocks noChangeShapeType="1"/>
          </p:cNvSpPr>
          <p:nvPr/>
        </p:nvSpPr>
        <p:spPr bwMode="auto">
          <a:xfrm>
            <a:off x="9067800" y="623888"/>
            <a:ext cx="381000" cy="290512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grpSp>
        <p:nvGrpSpPr>
          <p:cNvPr id="34839" name="Group 29"/>
          <p:cNvGrpSpPr>
            <a:grpSpLocks/>
          </p:cNvGrpSpPr>
          <p:nvPr/>
        </p:nvGrpSpPr>
        <p:grpSpPr bwMode="auto">
          <a:xfrm>
            <a:off x="5638800" y="2895600"/>
            <a:ext cx="3352800" cy="1066800"/>
            <a:chOff x="3312" y="2256"/>
            <a:chExt cx="2112" cy="672"/>
          </a:xfrm>
        </p:grpSpPr>
        <p:sp>
          <p:nvSpPr>
            <p:cNvPr id="34842" name="Cloud"/>
            <p:cNvSpPr>
              <a:spLocks noChangeAspect="1" noEditPoints="1" noChangeArrowheads="1"/>
            </p:cNvSpPr>
            <p:nvPr/>
          </p:nvSpPr>
          <p:spPr bwMode="auto">
            <a:xfrm>
              <a:off x="3312" y="2256"/>
              <a:ext cx="2112" cy="672"/>
            </a:xfrm>
            <a:custGeom>
              <a:avLst/>
              <a:gdLst>
                <a:gd name="T0" fmla="*/ 7 w 21600"/>
                <a:gd name="T1" fmla="*/ 336 h 21600"/>
                <a:gd name="T2" fmla="*/ 1056 w 21600"/>
                <a:gd name="T3" fmla="*/ 671 h 21600"/>
                <a:gd name="T4" fmla="*/ 2110 w 21600"/>
                <a:gd name="T5" fmla="*/ 336 h 21600"/>
                <a:gd name="T6" fmla="*/ 1056 w 21600"/>
                <a:gd name="T7" fmla="*/ 38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2976 w 21600"/>
                <a:gd name="T13" fmla="*/ 3246 h 21600"/>
                <a:gd name="T14" fmla="*/ 17090 w 21600"/>
                <a:gd name="T15" fmla="*/ 17325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0" y="8613"/>
                    <a:pt x="0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5" y="13940"/>
                    <a:pt x="475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300"/>
                    <a:pt x="6247" y="20300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7"/>
                    <a:pt x="11036" y="21597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7"/>
                    <a:pt x="15802" y="18947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0"/>
                    <a:pt x="16758" y="0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0"/>
                    <a:pt x="13174" y="0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50"/>
                    <a:pt x="9358" y="650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2"/>
                    <a:pt x="5288" y="1972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lnTo>
                    <a:pt x="1949" y="7180"/>
                  </a:ln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10"/>
                    <a:pt x="2172" y="13110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00FFFF"/>
            </a:solidFill>
            <a:ln w="38100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lIns="45720" rIns="45720" anchorCtr="1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eecs.berkeley.edu</a:t>
              </a:r>
            </a:p>
          </p:txBody>
        </p:sp>
        <p:sp>
          <p:nvSpPr>
            <p:cNvPr id="34843" name="Rectangle 31"/>
            <p:cNvSpPr>
              <a:spLocks noChangeArrowheads="1"/>
            </p:cNvSpPr>
            <p:nvPr/>
          </p:nvSpPr>
          <p:spPr bwMode="auto">
            <a:xfrm>
              <a:off x="3840" y="2592"/>
              <a:ext cx="864" cy="192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rgbClr val="000000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lIns="45720" rIns="45720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>
                <a:lnSpc>
                  <a:spcPct val="100000"/>
                </a:lnSpc>
                <a:spcBef>
                  <a:spcPct val="0"/>
                </a:spcBef>
                <a:buSzTx/>
              </a:pPr>
              <a:r>
                <a:rPr lang="en-US" altLang="ko-KR" sz="1800">
                  <a:ea typeface="굴림" panose="020B0600000101010101" pitchFamily="34" charset="-127"/>
                </a:rPr>
                <a:t>www</a:t>
              </a:r>
            </a:p>
          </p:txBody>
        </p:sp>
      </p:grpSp>
      <p:sp>
        <p:nvSpPr>
          <p:cNvPr id="34840" name="Line 32"/>
          <p:cNvSpPr>
            <a:spLocks noChangeShapeType="1"/>
          </p:cNvSpPr>
          <p:nvPr/>
        </p:nvSpPr>
        <p:spPr bwMode="auto">
          <a:xfrm>
            <a:off x="5334000" y="2895600"/>
            <a:ext cx="533400" cy="4572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  <p:sp>
        <p:nvSpPr>
          <p:cNvPr id="34841" name="Line 33"/>
          <p:cNvSpPr>
            <a:spLocks noChangeShapeType="1"/>
          </p:cNvSpPr>
          <p:nvPr/>
        </p:nvSpPr>
        <p:spPr bwMode="auto">
          <a:xfrm flipV="1">
            <a:off x="7772400" y="3429000"/>
            <a:ext cx="1600200" cy="152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45720" rIns="45720" anchor="ctr" anchorCtr="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243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How Important is Correct Resolution?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762000"/>
            <a:ext cx="10896600" cy="5867400"/>
          </a:xfrm>
        </p:spPr>
        <p:txBody>
          <a:bodyPr>
            <a:normAutofit lnSpcReduction="10000"/>
          </a:bodyPr>
          <a:lstStyle/>
          <a:p>
            <a:r>
              <a:rPr lang="en-US" altLang="ko-KR" dirty="0"/>
              <a:t>If attacker manages to give incorrect mapping:</a:t>
            </a:r>
          </a:p>
          <a:p>
            <a:pPr lvl="1"/>
            <a:r>
              <a:rPr lang="en-US" altLang="ko-KR" dirty="0"/>
              <a:t>Can get someone to route to server, thinking that they are routing to a different server</a:t>
            </a:r>
          </a:p>
          <a:p>
            <a:pPr lvl="2"/>
            <a:r>
              <a:rPr lang="en-US" altLang="ko-KR" dirty="0"/>
              <a:t>Get them to log into “bank” – give up username and password</a:t>
            </a:r>
          </a:p>
          <a:p>
            <a:r>
              <a:rPr lang="en-US" altLang="ko-KR" dirty="0"/>
              <a:t>Is DNS Secure?</a:t>
            </a:r>
          </a:p>
          <a:p>
            <a:pPr lvl="1"/>
            <a:r>
              <a:rPr lang="en-US" altLang="ko-KR" dirty="0"/>
              <a:t>Definitely a weak link</a:t>
            </a:r>
          </a:p>
          <a:p>
            <a:pPr lvl="2"/>
            <a:r>
              <a:rPr lang="en-US" altLang="ko-KR" dirty="0"/>
              <a:t>What if “response” returned from different server than original query?</a:t>
            </a:r>
          </a:p>
          <a:p>
            <a:pPr lvl="2"/>
            <a:r>
              <a:rPr lang="en-US" altLang="ko-KR" dirty="0"/>
              <a:t>Get person to use incorrect IP address!</a:t>
            </a:r>
          </a:p>
          <a:p>
            <a:pPr lvl="1"/>
            <a:r>
              <a:rPr lang="en-US" altLang="ko-KR" dirty="0"/>
              <a:t>Attempt to avoid substitution attacks:</a:t>
            </a:r>
          </a:p>
          <a:p>
            <a:pPr lvl="2"/>
            <a:r>
              <a:rPr lang="en-US" altLang="ko-KR" dirty="0"/>
              <a:t>Query includes random number which must be returned </a:t>
            </a:r>
          </a:p>
          <a:p>
            <a:r>
              <a:rPr lang="en-US" altLang="ko-KR" dirty="0"/>
              <a:t>In July 2008, hole in DNS security located!</a:t>
            </a:r>
          </a:p>
          <a:p>
            <a:pPr lvl="1"/>
            <a:r>
              <a:rPr lang="en-US" altLang="ko-KR" dirty="0"/>
              <a:t>Dan </a:t>
            </a:r>
            <a:r>
              <a:rPr lang="en-US" altLang="ko-KR" dirty="0" err="1"/>
              <a:t>Kaminsky</a:t>
            </a:r>
            <a:r>
              <a:rPr lang="en-US" altLang="ko-KR" dirty="0"/>
              <a:t> (security researcher) discovered an attack that broke DNS globally</a:t>
            </a:r>
          </a:p>
          <a:p>
            <a:pPr lvl="2"/>
            <a:r>
              <a:rPr lang="en-US" altLang="ko-KR" dirty="0"/>
              <a:t>One person in an ISP convinced to load particular web page, then all users of that ISP end up pointing at wrong address</a:t>
            </a:r>
          </a:p>
          <a:p>
            <a:pPr lvl="1"/>
            <a:r>
              <a:rPr lang="en-US" altLang="ko-KR" dirty="0"/>
              <a:t>High profile, highly advertised need for patching DNS </a:t>
            </a:r>
          </a:p>
          <a:p>
            <a:pPr lvl="2"/>
            <a:r>
              <a:rPr lang="en-US" altLang="ko-KR" dirty="0"/>
              <a:t>Big press release, lots of mystery</a:t>
            </a:r>
          </a:p>
          <a:p>
            <a:pPr lvl="2"/>
            <a:r>
              <a:rPr lang="en-US" altLang="ko-KR" dirty="0"/>
              <a:t>Security researchers told no speculation until patches applied</a:t>
            </a:r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537915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Two-Phase Commit Protocol</a:t>
            </a:r>
          </a:p>
        </p:txBody>
      </p:sp>
      <p:sp>
        <p:nvSpPr>
          <p:cNvPr id="98099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685800" y="685800"/>
            <a:ext cx="11125200" cy="5867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Persistent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stable log</a:t>
            </a:r>
            <a:r>
              <a:rPr lang="en-US" altLang="ko-KR" dirty="0">
                <a:ea typeface="굴림" panose="020B0600000101010101" pitchFamily="34" charset="-127"/>
              </a:rPr>
              <a:t>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on each machine</a:t>
            </a:r>
            <a:r>
              <a:rPr lang="en-US" altLang="ko-KR" dirty="0">
                <a:ea typeface="굴림" panose="020B0600000101010101" pitchFamily="34" charset="-127"/>
              </a:rPr>
              <a:t>: keep track of whether commit has happened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 machine crashes, when it wakes up it first checks its log to recover state of world at time of crash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Prepare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global coordinator requests that all participants will promise to commit or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rollback</a:t>
            </a:r>
            <a:r>
              <a:rPr lang="en-US" altLang="ko-KR" dirty="0">
                <a:ea typeface="굴림" panose="020B0600000101010101" pitchFamily="34" charset="-127"/>
              </a:rPr>
              <a:t> the 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transaction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Participants record promise in log, then acknowledge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anyone votes to abort,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 </a:t>
            </a:r>
            <a:r>
              <a:rPr lang="en-US" altLang="ko-KR" dirty="0">
                <a:ea typeface="굴림" panose="020B0600000101010101" pitchFamily="34" charset="-127"/>
              </a:rPr>
              <a:t>in its log and tells everyone to abort; each records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Abort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in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Commit Phase</a:t>
            </a:r>
            <a:r>
              <a:rPr lang="en-US" altLang="ko-KR" dirty="0">
                <a:ea typeface="굴림" panose="020B0600000101010101" pitchFamily="34" charset="-127"/>
              </a:rPr>
              <a:t>: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all participants respond that they are prepared, then the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its log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Then asks all nodes to commit; they respond with ACK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After receive ACKs, coordinator writes 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Got Commit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"</a:t>
            </a:r>
            <a:r>
              <a:rPr lang="en-US" altLang="ko-KR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altLang="ko-KR" dirty="0">
                <a:ea typeface="굴림" panose="020B0600000101010101" pitchFamily="34" charset="-127"/>
              </a:rPr>
              <a:t>to log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Log used to guarantee that all machines either commit or don’t</a:t>
            </a:r>
          </a:p>
        </p:txBody>
      </p:sp>
    </p:spTree>
    <p:extLst>
      <p:ext uri="{BB962C8B-B14F-4D97-AF65-F5344CB8AC3E}">
        <p14:creationId xmlns:p14="http://schemas.microsoft.com/office/powerpoint/2010/main" val="3350350764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Network Layering</a:t>
            </a:r>
          </a:p>
        </p:txBody>
      </p:sp>
      <p:sp>
        <p:nvSpPr>
          <p:cNvPr id="1055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685800"/>
            <a:ext cx="10820400" cy="57150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Layering:</a:t>
            </a:r>
            <a:r>
              <a:rPr lang="en-US" altLang="ko-KR" dirty="0">
                <a:ea typeface="굴림" panose="020B0600000101010101" pitchFamily="34" charset="-127"/>
              </a:rPr>
              <a:t> building complex services from simpler ones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Each layer provides services needed by higher layers by utilizing services provided by lower layers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The physical/link layer is pretty limited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Packets are of limited size (called the “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Maximum Transfer Unit </a:t>
            </a:r>
            <a:r>
              <a:rPr lang="en-US" altLang="ko-KR" dirty="0">
                <a:ea typeface="굴림" panose="020B0600000101010101" pitchFamily="34" charset="-127"/>
              </a:rPr>
              <a:t>or MTU: often 200-1500 bytes in size)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Routing is limited to within a physical link (wire) or perhaps through a switch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Our goal in the following is to show how to construct a secure, ordered, message service routed to anywhere:</a:t>
            </a: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endParaRPr lang="ko-KR" altLang="en-US" dirty="0">
              <a:ea typeface="굴림" panose="020B0600000101010101" pitchFamily="34" charset="-127"/>
            </a:endParaRPr>
          </a:p>
        </p:txBody>
      </p:sp>
      <p:graphicFrame>
        <p:nvGraphicFramePr>
          <p:cNvPr id="1055748" name="Group 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247689033"/>
              </p:ext>
            </p:extLst>
          </p:nvPr>
        </p:nvGraphicFramePr>
        <p:xfrm>
          <a:off x="2819400" y="3886200"/>
          <a:ext cx="6477000" cy="2870200"/>
        </p:xfrm>
        <a:graphic>
          <a:graphicData uri="http://schemas.openxmlformats.org/drawingml/2006/table">
            <a:tbl>
              <a:tblPr/>
              <a:tblGrid>
                <a:gridCol w="323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38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9229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Physical Reality: Packets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Abstraction: Messages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Limited Size (MTU)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Arbitrary Size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Unordered (sometimes)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Ordered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Unreliable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Reliable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Machine-to-machine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Process-to-process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Only on local area net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Routed anywhere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Asynchronous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Synchronous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853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Insecure</a:t>
                      </a:r>
                    </a:p>
                  </a:txBody>
                  <a:tcPr marL="90478" marR="90478" marT="44455" marB="4445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"/>
                          <a:ea typeface="굴림" charset="-127"/>
                        </a:rPr>
                        <a:t>Secure</a:t>
                      </a:r>
                    </a:p>
                  </a:txBody>
                  <a:tcPr marL="90478" marR="90478" marT="44455" marB="4445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47044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55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5747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Recall: IPv4 Packet Format</a:t>
            </a:r>
          </a:p>
        </p:txBody>
      </p:sp>
      <p:sp>
        <p:nvSpPr>
          <p:cNvPr id="1059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68400" y="685800"/>
            <a:ext cx="9804400" cy="58928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Packet Format:</a:t>
            </a: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Datagram: </a:t>
            </a:r>
            <a:r>
              <a:rPr lang="en-US" altLang="ko-KR" dirty="0">
                <a:ea typeface="굴림" panose="020B0600000101010101" pitchFamily="34" charset="-127"/>
              </a:rPr>
              <a:t>an unreliable, unordered, packet sent from source to destination</a:t>
            </a:r>
          </a:p>
          <a:p>
            <a:pPr lvl="1">
              <a:lnSpc>
                <a:spcPct val="8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Function of network – deliver datagrams!</a:t>
            </a:r>
          </a:p>
        </p:txBody>
      </p:sp>
      <p:grpSp>
        <p:nvGrpSpPr>
          <p:cNvPr id="1059844" name="Group 4"/>
          <p:cNvGrpSpPr>
            <a:grpSpLocks/>
          </p:cNvGrpSpPr>
          <p:nvPr/>
        </p:nvGrpSpPr>
        <p:grpSpPr bwMode="auto">
          <a:xfrm>
            <a:off x="1647826" y="1168400"/>
            <a:ext cx="8982075" cy="3556000"/>
            <a:chOff x="78" y="1984"/>
            <a:chExt cx="5658" cy="2240"/>
          </a:xfrm>
        </p:grpSpPr>
        <p:grpSp>
          <p:nvGrpSpPr>
            <p:cNvPr id="21509" name="Group 5"/>
            <p:cNvGrpSpPr>
              <a:grpSpLocks/>
            </p:cNvGrpSpPr>
            <p:nvPr/>
          </p:nvGrpSpPr>
          <p:grpSpPr bwMode="auto">
            <a:xfrm>
              <a:off x="1018" y="2512"/>
              <a:ext cx="3557" cy="1712"/>
              <a:chOff x="1104" y="2016"/>
              <a:chExt cx="3360" cy="1824"/>
            </a:xfrm>
          </p:grpSpPr>
          <p:sp>
            <p:nvSpPr>
              <p:cNvPr id="21528" name="Freeform 6"/>
              <p:cNvSpPr>
                <a:spLocks/>
              </p:cNvSpPr>
              <p:nvPr/>
            </p:nvSpPr>
            <p:spPr bwMode="auto">
              <a:xfrm>
                <a:off x="1104" y="2976"/>
                <a:ext cx="3360" cy="240"/>
              </a:xfrm>
              <a:custGeom>
                <a:avLst/>
                <a:gdLst>
                  <a:gd name="T0" fmla="*/ 48 w 3360"/>
                  <a:gd name="T1" fmla="*/ 240 h 336"/>
                  <a:gd name="T2" fmla="*/ 3312 w 3360"/>
                  <a:gd name="T3" fmla="*/ 240 h 336"/>
                  <a:gd name="T4" fmla="*/ 3312 w 3360"/>
                  <a:gd name="T5" fmla="*/ 137 h 336"/>
                  <a:gd name="T6" fmla="*/ 3251 w 3360"/>
                  <a:gd name="T7" fmla="*/ 103 h 336"/>
                  <a:gd name="T8" fmla="*/ 3360 w 3360"/>
                  <a:gd name="T9" fmla="*/ 58 h 336"/>
                  <a:gd name="T10" fmla="*/ 3312 w 3360"/>
                  <a:gd name="T11" fmla="*/ 24 h 336"/>
                  <a:gd name="T12" fmla="*/ 3312 w 3360"/>
                  <a:gd name="T13" fmla="*/ 0 h 336"/>
                  <a:gd name="T14" fmla="*/ 48 w 3360"/>
                  <a:gd name="T15" fmla="*/ 0 h 336"/>
                  <a:gd name="T16" fmla="*/ 48 w 3360"/>
                  <a:gd name="T17" fmla="*/ 34 h 336"/>
                  <a:gd name="T18" fmla="*/ 96 w 3360"/>
                  <a:gd name="T19" fmla="*/ 69 h 336"/>
                  <a:gd name="T20" fmla="*/ 0 w 3360"/>
                  <a:gd name="T21" fmla="*/ 108 h 336"/>
                  <a:gd name="T22" fmla="*/ 48 w 3360"/>
                  <a:gd name="T23" fmla="*/ 142 h 336"/>
                  <a:gd name="T24" fmla="*/ 48 w 3360"/>
                  <a:gd name="T25" fmla="*/ 240 h 3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336">
                    <a:moveTo>
                      <a:pt x="48" y="336"/>
                    </a:moveTo>
                    <a:lnTo>
                      <a:pt x="3312" y="33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8" y="33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29" name="Rectangle 7"/>
              <p:cNvSpPr>
                <a:spLocks noChangeArrowheads="1"/>
              </p:cNvSpPr>
              <p:nvPr/>
            </p:nvSpPr>
            <p:spPr bwMode="auto">
              <a:xfrm>
                <a:off x="1152" y="2208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identification</a:t>
                </a:r>
              </a:p>
            </p:txBody>
          </p:sp>
          <p:sp>
            <p:nvSpPr>
              <p:cNvPr id="21530" name="Rectangle 8"/>
              <p:cNvSpPr>
                <a:spLocks noChangeArrowheads="1"/>
              </p:cNvSpPr>
              <p:nvPr/>
            </p:nvSpPr>
            <p:spPr bwMode="auto">
              <a:xfrm>
                <a:off x="1968" y="2016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ToS</a:t>
                </a:r>
              </a:p>
            </p:txBody>
          </p:sp>
          <p:sp>
            <p:nvSpPr>
              <p:cNvPr id="21531" name="Rectangle 9"/>
              <p:cNvSpPr>
                <a:spLocks noChangeArrowheads="1"/>
              </p:cNvSpPr>
              <p:nvPr/>
            </p:nvSpPr>
            <p:spPr bwMode="auto">
              <a:xfrm>
                <a:off x="1152" y="2016"/>
                <a:ext cx="398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4</a:t>
                </a:r>
              </a:p>
            </p:txBody>
          </p:sp>
          <p:sp>
            <p:nvSpPr>
              <p:cNvPr id="21532" name="Rectangle 10"/>
              <p:cNvSpPr>
                <a:spLocks noChangeArrowheads="1"/>
              </p:cNvSpPr>
              <p:nvPr/>
            </p:nvSpPr>
            <p:spPr bwMode="auto">
              <a:xfrm>
                <a:off x="3161" y="2208"/>
                <a:ext cx="1255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13-bit frag off</a:t>
                </a:r>
              </a:p>
            </p:txBody>
          </p:sp>
          <p:sp>
            <p:nvSpPr>
              <p:cNvPr id="21533" name="Rectangle 11"/>
              <p:cNvSpPr>
                <a:spLocks noChangeArrowheads="1"/>
              </p:cNvSpPr>
              <p:nvPr/>
            </p:nvSpPr>
            <p:spPr bwMode="auto">
              <a:xfrm>
                <a:off x="2784" y="2016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Total length(16-bits)</a:t>
                </a:r>
              </a:p>
            </p:txBody>
          </p:sp>
          <p:sp>
            <p:nvSpPr>
              <p:cNvPr id="21534" name="Rectangle 12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 dirty="0">
                    <a:solidFill>
                      <a:srgbClr val="FF0000"/>
                    </a:solidFill>
                    <a:latin typeface="Gill Sans"/>
                    <a:ea typeface="굴림" panose="020B0600000101010101" pitchFamily="34" charset="-127"/>
                  </a:rPr>
                  <a:t>protocol</a:t>
                </a:r>
              </a:p>
            </p:txBody>
          </p:sp>
          <p:sp>
            <p:nvSpPr>
              <p:cNvPr id="21535" name="Rectangle 13"/>
              <p:cNvSpPr>
                <a:spLocks noChangeArrowheads="1"/>
              </p:cNvSpPr>
              <p:nvPr/>
            </p:nvSpPr>
            <p:spPr bwMode="auto">
              <a:xfrm>
                <a:off x="1152" y="2400"/>
                <a:ext cx="816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TTL</a:t>
                </a:r>
              </a:p>
            </p:txBody>
          </p:sp>
          <p:sp>
            <p:nvSpPr>
              <p:cNvPr id="21536" name="Rectangle 14"/>
              <p:cNvSpPr>
                <a:spLocks noChangeArrowheads="1"/>
              </p:cNvSpPr>
              <p:nvPr/>
            </p:nvSpPr>
            <p:spPr bwMode="auto">
              <a:xfrm>
                <a:off x="2784" y="2400"/>
                <a:ext cx="1632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16-bit header checksum</a:t>
                </a:r>
              </a:p>
            </p:txBody>
          </p:sp>
          <p:sp>
            <p:nvSpPr>
              <p:cNvPr id="21537" name="Rectangle 15"/>
              <p:cNvSpPr>
                <a:spLocks noChangeArrowheads="1"/>
              </p:cNvSpPr>
              <p:nvPr/>
            </p:nvSpPr>
            <p:spPr bwMode="auto">
              <a:xfrm>
                <a:off x="1152" y="2592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source IP address</a:t>
                </a:r>
              </a:p>
            </p:txBody>
          </p:sp>
          <p:sp>
            <p:nvSpPr>
              <p:cNvPr id="21538" name="Rectangle 16"/>
              <p:cNvSpPr>
                <a:spLocks noChangeArrowheads="1"/>
              </p:cNvSpPr>
              <p:nvPr/>
            </p:nvSpPr>
            <p:spPr bwMode="auto">
              <a:xfrm>
                <a:off x="1152" y="2784"/>
                <a:ext cx="3264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32-bit destination IP address</a:t>
                </a:r>
              </a:p>
            </p:txBody>
          </p:sp>
          <p:sp>
            <p:nvSpPr>
              <p:cNvPr id="21539" name="Rectangle 17"/>
              <p:cNvSpPr>
                <a:spLocks noChangeArrowheads="1"/>
              </p:cNvSpPr>
              <p:nvPr/>
            </p:nvSpPr>
            <p:spPr bwMode="auto">
              <a:xfrm>
                <a:off x="1539" y="2016"/>
                <a:ext cx="429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IHL</a:t>
                </a:r>
              </a:p>
            </p:txBody>
          </p:sp>
          <p:sp>
            <p:nvSpPr>
              <p:cNvPr id="21540" name="Rectangle 18"/>
              <p:cNvSpPr>
                <a:spLocks noChangeArrowheads="1"/>
              </p:cNvSpPr>
              <p:nvPr/>
            </p:nvSpPr>
            <p:spPr bwMode="auto">
              <a:xfrm>
                <a:off x="2784" y="2208"/>
                <a:ext cx="377" cy="192"/>
              </a:xfrm>
              <a:prstGeom prst="rect">
                <a:avLst/>
              </a:prstGeom>
              <a:solidFill>
                <a:srgbClr val="99FF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flags</a:t>
                </a:r>
              </a:p>
            </p:txBody>
          </p:sp>
          <p:sp>
            <p:nvSpPr>
              <p:cNvPr id="21541" name="Freeform 19"/>
              <p:cNvSpPr>
                <a:spLocks/>
              </p:cNvSpPr>
              <p:nvPr/>
            </p:nvSpPr>
            <p:spPr bwMode="auto">
              <a:xfrm>
                <a:off x="1104" y="3216"/>
                <a:ext cx="3360" cy="624"/>
              </a:xfrm>
              <a:custGeom>
                <a:avLst/>
                <a:gdLst>
                  <a:gd name="T0" fmla="*/ 44 w 3360"/>
                  <a:gd name="T1" fmla="*/ 624 h 716"/>
                  <a:gd name="T2" fmla="*/ 3312 w 3360"/>
                  <a:gd name="T3" fmla="*/ 624 h 716"/>
                  <a:gd name="T4" fmla="*/ 3312 w 3360"/>
                  <a:gd name="T5" fmla="*/ 167 h 716"/>
                  <a:gd name="T6" fmla="*/ 3251 w 3360"/>
                  <a:gd name="T7" fmla="*/ 125 h 716"/>
                  <a:gd name="T8" fmla="*/ 3360 w 3360"/>
                  <a:gd name="T9" fmla="*/ 71 h 716"/>
                  <a:gd name="T10" fmla="*/ 3312 w 3360"/>
                  <a:gd name="T11" fmla="*/ 29 h 716"/>
                  <a:gd name="T12" fmla="*/ 3312 w 3360"/>
                  <a:gd name="T13" fmla="*/ 0 h 716"/>
                  <a:gd name="T14" fmla="*/ 48 w 3360"/>
                  <a:gd name="T15" fmla="*/ 0 h 716"/>
                  <a:gd name="T16" fmla="*/ 48 w 3360"/>
                  <a:gd name="T17" fmla="*/ 42 h 716"/>
                  <a:gd name="T18" fmla="*/ 96 w 3360"/>
                  <a:gd name="T19" fmla="*/ 84 h 716"/>
                  <a:gd name="T20" fmla="*/ 0 w 3360"/>
                  <a:gd name="T21" fmla="*/ 132 h 716"/>
                  <a:gd name="T22" fmla="*/ 48 w 3360"/>
                  <a:gd name="T23" fmla="*/ 173 h 716"/>
                  <a:gd name="T24" fmla="*/ 44 w 3360"/>
                  <a:gd name="T25" fmla="*/ 624 h 71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3360" h="716">
                    <a:moveTo>
                      <a:pt x="44" y="716"/>
                    </a:moveTo>
                    <a:lnTo>
                      <a:pt x="3312" y="716"/>
                    </a:lnTo>
                    <a:lnTo>
                      <a:pt x="3312" y="192"/>
                    </a:lnTo>
                    <a:lnTo>
                      <a:pt x="3251" y="144"/>
                    </a:lnTo>
                    <a:lnTo>
                      <a:pt x="3360" y="81"/>
                    </a:lnTo>
                    <a:lnTo>
                      <a:pt x="3312" y="33"/>
                    </a:lnTo>
                    <a:lnTo>
                      <a:pt x="3312" y="0"/>
                    </a:lnTo>
                    <a:lnTo>
                      <a:pt x="48" y="0"/>
                    </a:lnTo>
                    <a:lnTo>
                      <a:pt x="48" y="48"/>
                    </a:lnTo>
                    <a:lnTo>
                      <a:pt x="96" y="96"/>
                    </a:lnTo>
                    <a:lnTo>
                      <a:pt x="0" y="151"/>
                    </a:lnTo>
                    <a:lnTo>
                      <a:pt x="48" y="199"/>
                    </a:lnTo>
                    <a:lnTo>
                      <a:pt x="44" y="716"/>
                    </a:lnTo>
                    <a:close/>
                  </a:path>
                </a:pathLst>
              </a:custGeom>
              <a:solidFill>
                <a:srgbClr val="99FFCC"/>
              </a:solidFill>
              <a:ln w="38100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>
                  <a:latin typeface="Gill Sans"/>
                </a:endParaRPr>
              </a:p>
            </p:txBody>
          </p:sp>
          <p:sp>
            <p:nvSpPr>
              <p:cNvPr id="21542" name="Text Box 20"/>
              <p:cNvSpPr txBox="1">
                <a:spLocks noChangeArrowheads="1"/>
              </p:cNvSpPr>
              <p:nvPr/>
            </p:nvSpPr>
            <p:spPr bwMode="auto">
              <a:xfrm>
                <a:off x="2230" y="2995"/>
                <a:ext cx="1109" cy="20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options (if any)</a:t>
                </a:r>
              </a:p>
            </p:txBody>
          </p:sp>
          <p:sp>
            <p:nvSpPr>
              <p:cNvPr id="21543" name="Text Box 21"/>
              <p:cNvSpPr txBox="1">
                <a:spLocks noChangeArrowheads="1"/>
              </p:cNvSpPr>
              <p:nvPr/>
            </p:nvSpPr>
            <p:spPr bwMode="auto">
              <a:xfrm>
                <a:off x="2574" y="3427"/>
                <a:ext cx="406" cy="20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 eaLnBrk="0" hangingPunct="0"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80000"/>
                  </a:lnSpc>
                  <a:spcBef>
                    <a:spcPct val="20000"/>
                  </a:spcBef>
                  <a:buSzPct val="100000"/>
                </a:pPr>
                <a:r>
                  <a:rPr lang="en-US" altLang="ko-KR">
                    <a:latin typeface="Gill Sans"/>
                    <a:ea typeface="굴림" panose="020B0600000101010101" pitchFamily="34" charset="-127"/>
                  </a:rPr>
                  <a:t>Data</a:t>
                </a:r>
              </a:p>
            </p:txBody>
          </p:sp>
        </p:grpSp>
        <p:sp>
          <p:nvSpPr>
            <p:cNvPr id="21510" name="Text Box 22"/>
            <p:cNvSpPr txBox="1">
              <a:spLocks noChangeArrowheads="1"/>
            </p:cNvSpPr>
            <p:nvPr/>
          </p:nvSpPr>
          <p:spPr bwMode="auto">
            <a:xfrm>
              <a:off x="996" y="2323"/>
              <a:ext cx="196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0</a:t>
              </a:r>
            </a:p>
          </p:txBody>
        </p:sp>
        <p:sp>
          <p:nvSpPr>
            <p:cNvPr id="21511" name="Text Box 23"/>
            <p:cNvSpPr txBox="1">
              <a:spLocks noChangeArrowheads="1"/>
            </p:cNvSpPr>
            <p:nvPr/>
          </p:nvSpPr>
          <p:spPr bwMode="auto">
            <a:xfrm>
              <a:off x="2484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15</a:t>
              </a:r>
            </a:p>
          </p:txBody>
        </p:sp>
        <p:sp>
          <p:nvSpPr>
            <p:cNvPr id="21512" name="Text Box 24"/>
            <p:cNvSpPr txBox="1">
              <a:spLocks noChangeArrowheads="1"/>
            </p:cNvSpPr>
            <p:nvPr/>
          </p:nvSpPr>
          <p:spPr bwMode="auto">
            <a:xfrm>
              <a:off x="2773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</a:t>
              </a:r>
            </a:p>
          </p:txBody>
        </p:sp>
        <p:sp>
          <p:nvSpPr>
            <p:cNvPr id="21513" name="Text Box 25"/>
            <p:cNvSpPr txBox="1">
              <a:spLocks noChangeArrowheads="1"/>
            </p:cNvSpPr>
            <p:nvPr/>
          </p:nvSpPr>
          <p:spPr bwMode="auto">
            <a:xfrm>
              <a:off x="4291" y="2323"/>
              <a:ext cx="27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31</a:t>
              </a:r>
            </a:p>
          </p:txBody>
        </p:sp>
        <p:sp>
          <p:nvSpPr>
            <p:cNvPr id="21514" name="Text Box 26"/>
            <p:cNvSpPr txBox="1">
              <a:spLocks noChangeArrowheads="1"/>
            </p:cNvSpPr>
            <p:nvPr/>
          </p:nvSpPr>
          <p:spPr bwMode="auto">
            <a:xfrm>
              <a:off x="126" y="2467"/>
              <a:ext cx="597" cy="19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 dirty="0">
                  <a:latin typeface="Gill Sans"/>
                  <a:ea typeface="굴림" panose="020B0600000101010101" pitchFamily="34" charset="-127"/>
                </a:rPr>
                <a:t>IP Ver4</a:t>
              </a:r>
            </a:p>
          </p:txBody>
        </p:sp>
        <p:sp>
          <p:nvSpPr>
            <p:cNvPr id="21515" name="Line 27"/>
            <p:cNvSpPr>
              <a:spLocks noChangeShapeType="1"/>
            </p:cNvSpPr>
            <p:nvPr/>
          </p:nvSpPr>
          <p:spPr bwMode="auto">
            <a:xfrm>
              <a:off x="831" y="255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6" name="Text Box 28"/>
            <p:cNvSpPr txBox="1">
              <a:spLocks noChangeArrowheads="1"/>
            </p:cNvSpPr>
            <p:nvPr/>
          </p:nvSpPr>
          <p:spPr bwMode="auto">
            <a:xfrm>
              <a:off x="1266" y="2016"/>
              <a:ext cx="783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Length</a:t>
              </a:r>
            </a:p>
          </p:txBody>
        </p:sp>
        <p:sp>
          <p:nvSpPr>
            <p:cNvPr id="21517" name="Line 29"/>
            <p:cNvSpPr>
              <a:spLocks noChangeShapeType="1"/>
            </p:cNvSpPr>
            <p:nvPr/>
          </p:nvSpPr>
          <p:spPr bwMode="auto">
            <a:xfrm>
              <a:off x="1673" y="2331"/>
              <a:ext cx="0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18" name="Text Box 30"/>
            <p:cNvSpPr txBox="1">
              <a:spLocks noChangeArrowheads="1"/>
            </p:cNvSpPr>
            <p:nvPr/>
          </p:nvSpPr>
          <p:spPr bwMode="auto">
            <a:xfrm>
              <a:off x="3023" y="2016"/>
              <a:ext cx="1278" cy="3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Size of datagram</a:t>
              </a:r>
            </a:p>
            <a:p>
              <a:pPr>
                <a:lnSpc>
                  <a:spcPct val="80000"/>
                </a:lnSpc>
                <a:spcBef>
                  <a:spcPct val="1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(header+data)</a:t>
              </a:r>
            </a:p>
          </p:txBody>
        </p:sp>
        <p:sp>
          <p:nvSpPr>
            <p:cNvPr id="21519" name="Line 31"/>
            <p:cNvSpPr>
              <a:spLocks noChangeShapeType="1"/>
            </p:cNvSpPr>
            <p:nvPr/>
          </p:nvSpPr>
          <p:spPr bwMode="auto">
            <a:xfrm flipH="1">
              <a:off x="3639" y="2331"/>
              <a:ext cx="47" cy="18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0" name="Text Box 32"/>
            <p:cNvSpPr txBox="1">
              <a:spLocks noChangeArrowheads="1"/>
            </p:cNvSpPr>
            <p:nvPr/>
          </p:nvSpPr>
          <p:spPr bwMode="auto">
            <a:xfrm>
              <a:off x="4611" y="1984"/>
              <a:ext cx="1125" cy="61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Flags &amp;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Fragmentation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to split large 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messages</a:t>
              </a:r>
            </a:p>
          </p:txBody>
        </p:sp>
        <p:sp>
          <p:nvSpPr>
            <p:cNvPr id="21521" name="Line 33"/>
            <p:cNvSpPr>
              <a:spLocks noChangeShapeType="1"/>
            </p:cNvSpPr>
            <p:nvPr/>
          </p:nvSpPr>
          <p:spPr bwMode="auto">
            <a:xfrm flipH="1">
              <a:off x="4435" y="2448"/>
              <a:ext cx="365" cy="334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2" name="Text Box 34"/>
            <p:cNvSpPr txBox="1">
              <a:spLocks noChangeArrowheads="1"/>
            </p:cNvSpPr>
            <p:nvPr/>
          </p:nvSpPr>
          <p:spPr bwMode="auto">
            <a:xfrm>
              <a:off x="78" y="2782"/>
              <a:ext cx="891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Time to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Live (hops)</a:t>
              </a:r>
            </a:p>
          </p:txBody>
        </p:sp>
        <p:sp>
          <p:nvSpPr>
            <p:cNvPr id="21523" name="Line 35"/>
            <p:cNvSpPr>
              <a:spLocks noChangeShapeType="1"/>
            </p:cNvSpPr>
            <p:nvPr/>
          </p:nvSpPr>
          <p:spPr bwMode="auto">
            <a:xfrm>
              <a:off x="831" y="2917"/>
              <a:ext cx="327" cy="4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1524" name="Text Box 36"/>
            <p:cNvSpPr txBox="1">
              <a:spLocks noChangeArrowheads="1"/>
            </p:cNvSpPr>
            <p:nvPr/>
          </p:nvSpPr>
          <p:spPr bwMode="auto">
            <a:xfrm>
              <a:off x="120" y="3278"/>
              <a:ext cx="765" cy="54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Type of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transport</a:t>
              </a:r>
            </a:p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solidFill>
                    <a:srgbClr val="FF0000"/>
                  </a:solidFill>
                  <a:latin typeface="Gill Sans"/>
                  <a:ea typeface="굴림" panose="020B0600000101010101" pitchFamily="34" charset="-127"/>
                </a:rPr>
                <a:t>protocol</a:t>
              </a:r>
            </a:p>
          </p:txBody>
        </p:sp>
        <p:sp>
          <p:nvSpPr>
            <p:cNvPr id="21525" name="Line 37"/>
            <p:cNvSpPr>
              <a:spLocks noChangeShapeType="1"/>
            </p:cNvSpPr>
            <p:nvPr/>
          </p:nvSpPr>
          <p:spPr bwMode="auto">
            <a:xfrm flipV="1">
              <a:off x="831" y="2962"/>
              <a:ext cx="1217" cy="5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solidFill>
                  <a:srgbClr val="FF0000"/>
                </a:solidFill>
                <a:latin typeface="Gill Sans"/>
              </a:endParaRPr>
            </a:p>
          </p:txBody>
        </p:sp>
        <p:sp>
          <p:nvSpPr>
            <p:cNvPr id="21526" name="AutoShape 38"/>
            <p:cNvSpPr>
              <a:spLocks/>
            </p:cNvSpPr>
            <p:nvPr/>
          </p:nvSpPr>
          <p:spPr bwMode="auto">
            <a:xfrm>
              <a:off x="4608" y="2527"/>
              <a:ext cx="240" cy="864"/>
            </a:xfrm>
            <a:prstGeom prst="rightBrace">
              <a:avLst>
                <a:gd name="adj1" fmla="val 3000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1527" name="Text Box 39"/>
            <p:cNvSpPr txBox="1">
              <a:spLocks noChangeArrowheads="1"/>
            </p:cNvSpPr>
            <p:nvPr/>
          </p:nvSpPr>
          <p:spPr bwMode="auto">
            <a:xfrm>
              <a:off x="4827" y="2756"/>
              <a:ext cx="839" cy="36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buSzPct val="100000"/>
              </a:pPr>
              <a:r>
                <a:rPr lang="en-US" altLang="ko-KR" sz="2000">
                  <a:latin typeface="Gill Sans"/>
                  <a:ea typeface="굴림" panose="020B0600000101010101" pitchFamily="34" charset="-127"/>
                </a:rPr>
                <a:t>20 bytes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09145586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Building a messaging service on IP</a:t>
            </a:r>
          </a:p>
        </p:txBody>
      </p:sp>
      <p:sp>
        <p:nvSpPr>
          <p:cNvPr id="1031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762000"/>
            <a:ext cx="11734800" cy="6248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Process to process communication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</a:rPr>
              <a:t>Basic routing gets packets from </a:t>
            </a:r>
            <a:r>
              <a:rPr lang="en-US" altLang="ko-KR" sz="2000" dirty="0" err="1">
                <a:ea typeface="굴림" panose="020B0600000101010101" pitchFamily="34" charset="-127"/>
              </a:rPr>
              <a:t>machine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machine</a:t>
            </a: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What we really want is routing from </a:t>
            </a:r>
            <a:r>
              <a:rPr lang="en-US" altLang="ko-KR" sz="2000" dirty="0" err="1">
                <a:ea typeface="굴림" panose="020B0600000101010101" pitchFamily="34" charset="-127"/>
                <a:sym typeface="Symbol" panose="05050102010706020507" pitchFamily="18" charset="2"/>
              </a:rPr>
              <a:t>processprocess</a:t>
            </a: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Add “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ports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”, which are 16-bit identifiers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A communication channel (</a:t>
            </a: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connection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) defined by 5 items: </a:t>
            </a:r>
            <a:b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[source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, source port,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addr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,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port, protocol]</a:t>
            </a:r>
            <a:endParaRPr lang="en-US" altLang="ko-KR" sz="1800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200" dirty="0">
                <a:ea typeface="굴림" panose="020B0600000101010101" pitchFamily="34" charset="-127"/>
              </a:rPr>
              <a:t>For example: The Unreliable Datagram Protocol (UDP)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Layered on top of basic IP (</a:t>
            </a:r>
            <a:r>
              <a:rPr lang="en-US" altLang="ko-KR" sz="2000" dirty="0">
                <a:solidFill>
                  <a:srgbClr val="FF0000"/>
                </a:solidFill>
                <a:ea typeface="굴림" panose="020B0600000101010101" pitchFamily="34" charset="-127"/>
                <a:sym typeface="Symbol" panose="05050102010706020507" pitchFamily="18" charset="2"/>
              </a:rPr>
              <a:t>IP Protocol 17</a:t>
            </a: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solidFill>
                  <a:schemeClr val="hlink"/>
                </a:solidFill>
                <a:ea typeface="굴림" panose="020B0600000101010101" pitchFamily="34" charset="-127"/>
              </a:rPr>
              <a:t>Datagram:</a:t>
            </a:r>
            <a:r>
              <a:rPr lang="en-US" altLang="ko-KR" sz="1800" dirty="0">
                <a:ea typeface="굴림" panose="020B0600000101010101" pitchFamily="34" charset="-127"/>
              </a:rPr>
              <a:t> an unreliable, unordered, packet sent from source user 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 </a:t>
            </a:r>
            <a:r>
              <a:rPr lang="en-US" altLang="ko-KR" sz="1800" dirty="0" err="1">
                <a:ea typeface="굴림" panose="020B0600000101010101" pitchFamily="34" charset="-127"/>
                <a:sym typeface="Symbol" panose="05050102010706020507" pitchFamily="18" charset="2"/>
              </a:rPr>
              <a:t>dest</a:t>
            </a: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 user (Call it UDP/IP)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endParaRPr lang="en-US" altLang="ko-KR" sz="18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endParaRPr lang="en-US" altLang="ko-KR" sz="2000" dirty="0">
              <a:ea typeface="굴림" panose="020B0600000101010101" pitchFamily="34" charset="-127"/>
              <a:sym typeface="Symbol" panose="05050102010706020507" pitchFamily="18" charset="2"/>
            </a:endParaRP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000" dirty="0">
                <a:ea typeface="굴림" panose="020B0600000101010101" pitchFamily="34" charset="-127"/>
                <a:sym typeface="Symbol" panose="05050102010706020507" pitchFamily="18" charset="2"/>
              </a:rPr>
              <a:t>Important aspect: low overhead!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Often used for high-bandwidth video streams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1800" dirty="0">
                <a:ea typeface="굴림" panose="020B0600000101010101" pitchFamily="34" charset="-127"/>
                <a:sym typeface="Symbol" panose="05050102010706020507" pitchFamily="18" charset="2"/>
              </a:rPr>
              <a:t>Many uses of UDP considered “anti-social” – none of the “well-behaved” aspects of (say) TCP/IP</a:t>
            </a:r>
          </a:p>
        </p:txBody>
      </p:sp>
      <p:grpSp>
        <p:nvGrpSpPr>
          <p:cNvPr id="1031172" name="Group 4"/>
          <p:cNvGrpSpPr>
            <a:grpSpLocks/>
          </p:cNvGrpSpPr>
          <p:nvPr/>
        </p:nvGrpSpPr>
        <p:grpSpPr bwMode="auto">
          <a:xfrm>
            <a:off x="3048000" y="3200400"/>
            <a:ext cx="5646738" cy="1981200"/>
            <a:chOff x="960" y="2064"/>
            <a:chExt cx="3557" cy="1392"/>
          </a:xfrm>
        </p:grpSpPr>
        <p:sp>
          <p:nvSpPr>
            <p:cNvPr id="22533" name="Freeform 5"/>
            <p:cNvSpPr>
              <a:spLocks/>
            </p:cNvSpPr>
            <p:nvPr/>
          </p:nvSpPr>
          <p:spPr bwMode="auto">
            <a:xfrm>
              <a:off x="960" y="2913"/>
              <a:ext cx="3557" cy="543"/>
            </a:xfrm>
            <a:custGeom>
              <a:avLst/>
              <a:gdLst>
                <a:gd name="T0" fmla="*/ 47 w 3360"/>
                <a:gd name="T1" fmla="*/ 543 h 716"/>
                <a:gd name="T2" fmla="*/ 3506 w 3360"/>
                <a:gd name="T3" fmla="*/ 543 h 716"/>
                <a:gd name="T4" fmla="*/ 3506 w 3360"/>
                <a:gd name="T5" fmla="*/ 146 h 716"/>
                <a:gd name="T6" fmla="*/ 3442 w 3360"/>
                <a:gd name="T7" fmla="*/ 109 h 716"/>
                <a:gd name="T8" fmla="*/ 3557 w 3360"/>
                <a:gd name="T9" fmla="*/ 61 h 716"/>
                <a:gd name="T10" fmla="*/ 3506 w 3360"/>
                <a:gd name="T11" fmla="*/ 25 h 716"/>
                <a:gd name="T12" fmla="*/ 3506 w 3360"/>
                <a:gd name="T13" fmla="*/ 0 h 716"/>
                <a:gd name="T14" fmla="*/ 51 w 3360"/>
                <a:gd name="T15" fmla="*/ 0 h 716"/>
                <a:gd name="T16" fmla="*/ 51 w 3360"/>
                <a:gd name="T17" fmla="*/ 36 h 716"/>
                <a:gd name="T18" fmla="*/ 102 w 3360"/>
                <a:gd name="T19" fmla="*/ 73 h 716"/>
                <a:gd name="T20" fmla="*/ 0 w 3360"/>
                <a:gd name="T21" fmla="*/ 115 h 716"/>
                <a:gd name="T22" fmla="*/ 51 w 3360"/>
                <a:gd name="T23" fmla="*/ 151 h 716"/>
                <a:gd name="T24" fmla="*/ 47 w 3360"/>
                <a:gd name="T25" fmla="*/ 543 h 71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360" h="716">
                  <a:moveTo>
                    <a:pt x="44" y="716"/>
                  </a:moveTo>
                  <a:lnTo>
                    <a:pt x="3312" y="716"/>
                  </a:lnTo>
                  <a:lnTo>
                    <a:pt x="3312" y="192"/>
                  </a:lnTo>
                  <a:lnTo>
                    <a:pt x="3251" y="144"/>
                  </a:lnTo>
                  <a:lnTo>
                    <a:pt x="3360" y="81"/>
                  </a:lnTo>
                  <a:lnTo>
                    <a:pt x="3312" y="33"/>
                  </a:lnTo>
                  <a:lnTo>
                    <a:pt x="3312" y="0"/>
                  </a:lnTo>
                  <a:lnTo>
                    <a:pt x="48" y="0"/>
                  </a:lnTo>
                  <a:lnTo>
                    <a:pt x="48" y="48"/>
                  </a:lnTo>
                  <a:lnTo>
                    <a:pt x="96" y="96"/>
                  </a:lnTo>
                  <a:lnTo>
                    <a:pt x="0" y="151"/>
                  </a:lnTo>
                  <a:lnTo>
                    <a:pt x="48" y="199"/>
                  </a:lnTo>
                  <a:lnTo>
                    <a:pt x="44" y="716"/>
                  </a:lnTo>
                  <a:close/>
                </a:path>
              </a:pathLst>
            </a:custGeom>
            <a:solidFill>
              <a:srgbClr val="99FFCC"/>
            </a:solidFill>
            <a:ln w="381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>
                <a:latin typeface="Gill Sans"/>
              </a:endParaRPr>
            </a:p>
          </p:txBody>
        </p:sp>
        <p:sp>
          <p:nvSpPr>
            <p:cNvPr id="22534" name="Text Box 6"/>
            <p:cNvSpPr txBox="1">
              <a:spLocks noChangeArrowheads="1"/>
            </p:cNvSpPr>
            <p:nvPr/>
          </p:nvSpPr>
          <p:spPr bwMode="auto">
            <a:xfrm>
              <a:off x="2352" y="3072"/>
              <a:ext cx="795" cy="217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UDP Data</a:t>
              </a:r>
            </a:p>
          </p:txBody>
        </p:sp>
        <p:sp>
          <p:nvSpPr>
            <p:cNvPr id="22535" name="Rectangle 7"/>
            <p:cNvSpPr>
              <a:spLocks noChangeArrowheads="1"/>
            </p:cNvSpPr>
            <p:nvPr/>
          </p:nvSpPr>
          <p:spPr bwMode="auto">
            <a:xfrm>
              <a:off x="1010" y="2728"/>
              <a:ext cx="1728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UDP length </a:t>
              </a:r>
            </a:p>
          </p:txBody>
        </p:sp>
        <p:sp>
          <p:nvSpPr>
            <p:cNvPr id="22536" name="Rectangle 8"/>
            <p:cNvSpPr>
              <a:spLocks noChangeArrowheads="1"/>
            </p:cNvSpPr>
            <p:nvPr/>
          </p:nvSpPr>
          <p:spPr bwMode="auto">
            <a:xfrm>
              <a:off x="2738" y="2728"/>
              <a:ext cx="1727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UDP checksum</a:t>
              </a:r>
            </a:p>
          </p:txBody>
        </p:sp>
        <p:sp>
          <p:nvSpPr>
            <p:cNvPr id="22537" name="Rectangle 9"/>
            <p:cNvSpPr>
              <a:spLocks noChangeArrowheads="1"/>
            </p:cNvSpPr>
            <p:nvPr/>
          </p:nvSpPr>
          <p:spPr bwMode="auto">
            <a:xfrm>
              <a:off x="1013" y="2548"/>
              <a:ext cx="1728" cy="195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source port</a:t>
              </a:r>
            </a:p>
          </p:txBody>
        </p:sp>
        <p:sp>
          <p:nvSpPr>
            <p:cNvPr id="22538" name="Rectangle 10"/>
            <p:cNvSpPr>
              <a:spLocks noChangeArrowheads="1"/>
            </p:cNvSpPr>
            <p:nvPr/>
          </p:nvSpPr>
          <p:spPr bwMode="auto">
            <a:xfrm>
              <a:off x="2741" y="2548"/>
              <a:ext cx="1727" cy="197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20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16-bit destination port</a:t>
              </a:r>
            </a:p>
          </p:txBody>
        </p:sp>
        <p:sp>
          <p:nvSpPr>
            <p:cNvPr id="22539" name="Rectangle 11"/>
            <p:cNvSpPr>
              <a:spLocks noChangeArrowheads="1"/>
            </p:cNvSpPr>
            <p:nvPr/>
          </p:nvSpPr>
          <p:spPr bwMode="auto">
            <a:xfrm>
              <a:off x="1010" y="2064"/>
              <a:ext cx="3456" cy="489"/>
            </a:xfrm>
            <a:prstGeom prst="rect">
              <a:avLst/>
            </a:prstGeom>
            <a:solidFill>
              <a:srgbClr val="99FFCC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eaLnBrk="1" hangingPunct="1"/>
              <a:endParaRPr lang="en-US" altLang="en-US">
                <a:latin typeface="Gill Sans"/>
              </a:endParaRPr>
            </a:p>
          </p:txBody>
        </p:sp>
        <p:sp>
          <p:nvSpPr>
            <p:cNvPr id="22540" name="Text Box 12"/>
            <p:cNvSpPr txBox="1">
              <a:spLocks noChangeArrowheads="1"/>
            </p:cNvSpPr>
            <p:nvPr/>
          </p:nvSpPr>
          <p:spPr bwMode="auto">
            <a:xfrm>
              <a:off x="2318" y="2108"/>
              <a:ext cx="794" cy="384"/>
            </a:xfrm>
            <a:prstGeom prst="rect">
              <a:avLst/>
            </a:prstGeom>
            <a:solidFill>
              <a:srgbClr val="99FFCC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lnSpc>
                  <a:spcPct val="80000"/>
                </a:lnSpc>
                <a:spcBef>
                  <a:spcPct val="5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IP Header</a:t>
              </a:r>
            </a:p>
            <a:p>
              <a:pPr>
                <a:lnSpc>
                  <a:spcPct val="80000"/>
                </a:lnSpc>
                <a:spcBef>
                  <a:spcPct val="5000"/>
                </a:spcBef>
                <a:buSzPct val="100000"/>
              </a:pPr>
              <a:r>
                <a:rPr lang="en-US" altLang="ko-KR">
                  <a:latin typeface="Gill Sans"/>
                  <a:ea typeface="굴림" panose="020B0600000101010101" pitchFamily="34" charset="-127"/>
                </a:rPr>
                <a:t>(20 bytes)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44322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1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171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1171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810-D846-4ED9-82F8-805D568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Architecture: Five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73C-0E44-42B5-90C1-970856C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MS PGothic" charset="0"/>
              </a:rPr>
              <a:t>Lower three layers implemented everywhere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Top two layers implemented only at hosts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BE2BA7-C802-4746-AAC6-D96F90C1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7E1A411-EC3B-46FB-823A-398D820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9280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A385C9-E1AA-4081-9CC4-2C3FDDEC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31B1CD9-5B4C-4930-AB37-B3AAD07D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355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646248-2984-4486-B82F-CA0F540D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07D272-5F62-4FBC-8632-E234FBC0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7705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2A9705-2B7B-4EC9-8636-F56654CC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7EFBF4-0692-4CFE-B9D9-2B14A7B8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7067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85D812-6B59-47E2-86A6-F478B757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CCCE95C-E62B-4B9A-B3A4-F5ECA685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8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2C6650D-6847-4AFC-AD6E-912F8709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48B0E14B-6D19-427E-8C1C-B4A39B75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F48AC02-39A5-436B-BAE1-DBDB0AFC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9B46F7C-2A2D-49F9-93F4-100BBF9E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2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9172C62-EDAE-43B1-8D99-6EDA322C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8D47AD68-D9BA-432F-8A7F-5B1A141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6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A4DA912-294F-4691-87EF-27E8590C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267441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2E7641D-C585-4548-A16F-EFEFD588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741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39D058-2065-4CB2-9C64-ED141A7C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648441"/>
            <a:ext cx="1703387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8B71F996-A15C-4721-8A4D-B4C70E40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91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9977896-58D6-4A5B-A895-596BC36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5029441"/>
            <a:ext cx="1703387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EB73ECE0-26FB-4EBC-BDD5-C25E9E74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54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CBEED055-A089-43A1-91F0-E3B08335C1D9}"/>
              </a:ext>
            </a:extLst>
          </p:cNvPr>
          <p:cNvCxnSpPr>
            <a:cxnSpLocks noChangeShapeType="1"/>
            <a:stCxn id="13" idx="3"/>
            <a:endCxn id="27" idx="1"/>
          </p:cNvCxnSpPr>
          <p:nvPr/>
        </p:nvCxnSpPr>
        <p:spPr bwMode="auto">
          <a:xfrm>
            <a:off x="4445794" y="5219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E9653C0-FFC4-42BF-BFE7-0CD995ED399A}"/>
              </a:ext>
            </a:extLst>
          </p:cNvPr>
          <p:cNvCxnSpPr>
            <a:cxnSpLocks noChangeShapeType="1"/>
            <a:stCxn id="11" idx="3"/>
            <a:endCxn id="25" idx="1"/>
          </p:cNvCxnSpPr>
          <p:nvPr/>
        </p:nvCxnSpPr>
        <p:spPr bwMode="auto">
          <a:xfrm>
            <a:off x="4445794" y="4838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3D2A5D76-FC59-4340-845B-44224501DBEC}"/>
              </a:ext>
            </a:extLst>
          </p:cNvPr>
          <p:cNvCxnSpPr>
            <a:cxnSpLocks noChangeShapeType="1"/>
            <a:stCxn id="9" idx="3"/>
            <a:endCxn id="23" idx="1"/>
          </p:cNvCxnSpPr>
          <p:nvPr/>
        </p:nvCxnSpPr>
        <p:spPr bwMode="auto">
          <a:xfrm>
            <a:off x="4445794" y="4457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9C73FDEA-49AE-41AF-8114-238F16E03191}"/>
              </a:ext>
            </a:extLst>
          </p:cNvPr>
          <p:cNvCxnSpPr>
            <a:cxnSpLocks noChangeShapeType="1"/>
            <a:stCxn id="27" idx="3"/>
            <a:endCxn id="21" idx="1"/>
          </p:cNvCxnSpPr>
          <p:nvPr/>
        </p:nvCxnSpPr>
        <p:spPr bwMode="auto">
          <a:xfrm>
            <a:off x="7085806" y="5219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A68C81B9-0F76-459A-AFE6-B350D491F839}"/>
              </a:ext>
            </a:extLst>
          </p:cNvPr>
          <p:cNvCxnSpPr>
            <a:cxnSpLocks noChangeShapeType="1"/>
            <a:stCxn id="25" idx="3"/>
            <a:endCxn id="19" idx="1"/>
          </p:cNvCxnSpPr>
          <p:nvPr/>
        </p:nvCxnSpPr>
        <p:spPr bwMode="auto">
          <a:xfrm>
            <a:off x="7085806" y="4838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CECB4E68-048F-49E7-AE14-45579FCAD74F}"/>
              </a:ext>
            </a:extLst>
          </p:cNvPr>
          <p:cNvCxnSpPr>
            <a:cxnSpLocks noChangeShapeType="1"/>
            <a:stCxn id="23" idx="3"/>
            <a:endCxn id="17" idx="1"/>
          </p:cNvCxnSpPr>
          <p:nvPr/>
        </p:nvCxnSpPr>
        <p:spPr bwMode="auto">
          <a:xfrm>
            <a:off x="7085806" y="4457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5AE63D47-227D-4BDD-85BC-4D2FF1F472A3}"/>
              </a:ext>
            </a:extLst>
          </p:cNvPr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4445794" y="4076941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3">
            <a:extLst>
              <a:ext uri="{FF2B5EF4-FFF2-40B4-BE49-F238E27FC236}">
                <a16:creationId xmlns:a16="http://schemas.microsoft.com/office/drawing/2014/main" id="{E9CE77DF-EAC9-4783-B5B1-8BE2D835BB96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505441"/>
            <a:ext cx="7113588" cy="400050"/>
            <a:chOff x="647" y="2280"/>
            <a:chExt cx="4481" cy="252"/>
          </a:xfrm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478F32DE-BC65-447D-B6DB-3302731B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E27DC0E3-1274-4352-A351-344013A2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9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2BF98CAE-585B-4C3B-8226-C936B31C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2F14C794-6005-4FB2-BDBE-F97FB413F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96CC0C60-CE1D-4484-A018-F31221C44F99}"/>
                </a:ext>
              </a:extLst>
            </p:cNvPr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1720" y="2400"/>
              <a:ext cx="241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Text Box 39">
            <a:extLst>
              <a:ext uri="{FF2B5EF4-FFF2-40B4-BE49-F238E27FC236}">
                <a16:creationId xmlns:a16="http://schemas.microsoft.com/office/drawing/2014/main" id="{738CAB6C-9599-421F-B580-527296F9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64" y="5562841"/>
            <a:ext cx="883283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5372D16E-18DC-4F88-A44B-09554308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63" y="5562841"/>
            <a:ext cx="872062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1B4C442-C821-4E53-8B39-789C8C7C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525" y="5562841"/>
            <a:ext cx="904187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D7759C-A5A0-4C0E-AA7D-AE2F9DFF8031}"/>
              </a:ext>
            </a:extLst>
          </p:cNvPr>
          <p:cNvSpPr txBox="1"/>
          <p:nvPr/>
        </p:nvSpPr>
        <p:spPr>
          <a:xfrm rot="18946010">
            <a:off x="4397980" y="3436183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ABA048-E231-4744-87A9-8EA0EADFE82E}"/>
              </a:ext>
            </a:extLst>
          </p:cNvPr>
          <p:cNvSpPr txBox="1"/>
          <p:nvPr/>
        </p:nvSpPr>
        <p:spPr>
          <a:xfrm rot="18946010">
            <a:off x="7240499" y="3416026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</p:spTree>
    <p:extLst>
      <p:ext uri="{BB962C8B-B14F-4D97-AF65-F5344CB8AC3E}">
        <p14:creationId xmlns:p14="http://schemas.microsoft.com/office/powerpoint/2010/main" val="365637256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12810-D846-4ED9-82F8-805D5686C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Architecture: Five 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FA73C-0E44-42B5-90C1-970856C16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MS PGothic" charset="0"/>
                <a:cs typeface="MS PGothic" charset="0"/>
              </a:rPr>
              <a:t>Communication goes down to physical network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Then from network peer to peer</a:t>
            </a:r>
          </a:p>
          <a:p>
            <a:r>
              <a:rPr lang="en-US" dirty="0">
                <a:ea typeface="MS PGothic" charset="0"/>
                <a:cs typeface="MS PGothic" charset="0"/>
              </a:rPr>
              <a:t>Then up to relevant layer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5BE2BA7-C802-4746-AAC6-D96F90C11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47E1A411-EC3B-46FB-823A-398D82048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626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 dirty="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B8A385C9-E1AA-4081-9CC4-2C3FDDECA6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331B1CD9-5B4C-4930-AB37-B3AAD07DB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47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1" name="Rectangle 8">
            <a:extLst>
              <a:ext uri="{FF2B5EF4-FFF2-40B4-BE49-F238E27FC236}">
                <a16:creationId xmlns:a16="http://schemas.microsoft.com/office/drawing/2014/main" id="{04646248-2984-4486-B82F-CA0F540D0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9807D272-5F62-4FBC-8632-E234FBC0B3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10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13" name="Rectangle 10">
            <a:extLst>
              <a:ext uri="{FF2B5EF4-FFF2-40B4-BE49-F238E27FC236}">
                <a16:creationId xmlns:a16="http://schemas.microsoft.com/office/drawing/2014/main" id="{862A9705-2B7B-4EC9-8636-F56654CC80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97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Text Box 11">
            <a:extLst>
              <a:ext uri="{FF2B5EF4-FFF2-40B4-BE49-F238E27FC236}">
                <a16:creationId xmlns:a16="http://schemas.microsoft.com/office/drawing/2014/main" id="{6D7EFBF4-0692-4CFE-B9D9-2B14A7B85A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04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15" name="Rectangle 12">
            <a:extLst>
              <a:ext uri="{FF2B5EF4-FFF2-40B4-BE49-F238E27FC236}">
                <a16:creationId xmlns:a16="http://schemas.microsoft.com/office/drawing/2014/main" id="{7B85D812-6B59-47E2-86A6-F478B7574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3886441"/>
            <a:ext cx="1703388" cy="381000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Text Box 13">
            <a:extLst>
              <a:ext uri="{FF2B5EF4-FFF2-40B4-BE49-F238E27FC236}">
                <a16:creationId xmlns:a16="http://schemas.microsoft.com/office/drawing/2014/main" id="{BCCCE95C-E62B-4B9A-B3A4-F5ECA6851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72854" y="3870566"/>
            <a:ext cx="1206207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Transport</a:t>
            </a:r>
          </a:p>
        </p:txBody>
      </p:sp>
      <p:sp>
        <p:nvSpPr>
          <p:cNvPr id="17" name="Rectangle 14">
            <a:extLst>
              <a:ext uri="{FF2B5EF4-FFF2-40B4-BE49-F238E27FC236}">
                <a16:creationId xmlns:a16="http://schemas.microsoft.com/office/drawing/2014/main" id="{F2C6650D-6847-4AFC-AD6E-912F8709B3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267441"/>
            <a:ext cx="1703388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Text Box 15">
            <a:extLst>
              <a:ext uri="{FF2B5EF4-FFF2-40B4-BE49-F238E27FC236}">
                <a16:creationId xmlns:a16="http://schemas.microsoft.com/office/drawing/2014/main" id="{48B0E14B-6D19-427E-8C1C-B4A39B750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64929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19" name="Rectangle 16">
            <a:extLst>
              <a:ext uri="{FF2B5EF4-FFF2-40B4-BE49-F238E27FC236}">
                <a16:creationId xmlns:a16="http://schemas.microsoft.com/office/drawing/2014/main" id="{1F48AC02-39A5-436B-BAE1-DBDB0AFC2E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4648441"/>
            <a:ext cx="1703388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 Box 17">
            <a:extLst>
              <a:ext uri="{FF2B5EF4-FFF2-40B4-BE49-F238E27FC236}">
                <a16:creationId xmlns:a16="http://schemas.microsoft.com/office/drawing/2014/main" id="{49B46F7C-2A2D-49F9-93F4-100BBF9E61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1279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1" name="Rectangle 18">
            <a:extLst>
              <a:ext uri="{FF2B5EF4-FFF2-40B4-BE49-F238E27FC236}">
                <a16:creationId xmlns:a16="http://schemas.microsoft.com/office/drawing/2014/main" id="{E9172C62-EDAE-43B1-8D99-6EDA322C3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39906" y="5029441"/>
            <a:ext cx="1703388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8D47AD68-D9BA-432F-8A7F-5B1A141B60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50641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sp>
        <p:nvSpPr>
          <p:cNvPr id="23" name="Rectangle 20">
            <a:extLst>
              <a:ext uri="{FF2B5EF4-FFF2-40B4-BE49-F238E27FC236}">
                <a16:creationId xmlns:a16="http://schemas.microsoft.com/office/drawing/2014/main" id="{AA4DA912-294F-4691-87EF-27E8590C24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267441"/>
            <a:ext cx="1703387" cy="381000"/>
          </a:xfrm>
          <a:prstGeom prst="rect">
            <a:avLst/>
          </a:prstGeom>
          <a:solidFill>
            <a:srgbClr val="99CC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32E7641D-C585-4548-A16F-EFEFD588D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741" y="4251566"/>
            <a:ext cx="11105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Network</a:t>
            </a:r>
          </a:p>
        </p:txBody>
      </p:sp>
      <p:sp>
        <p:nvSpPr>
          <p:cNvPr id="25" name="Rectangle 22">
            <a:extLst>
              <a:ext uri="{FF2B5EF4-FFF2-40B4-BE49-F238E27FC236}">
                <a16:creationId xmlns:a16="http://schemas.microsoft.com/office/drawing/2014/main" id="{DF39D058-2065-4CB2-9C64-ED141A7CC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4648441"/>
            <a:ext cx="1703387" cy="381000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" name="Text Box 23">
            <a:extLst>
              <a:ext uri="{FF2B5EF4-FFF2-40B4-BE49-F238E27FC236}">
                <a16:creationId xmlns:a16="http://schemas.microsoft.com/office/drawing/2014/main" id="{8B71F996-A15C-4721-8A4D-B4C70E40C1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01091" y="4632566"/>
            <a:ext cx="1069440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Datalink</a:t>
            </a:r>
          </a:p>
        </p:txBody>
      </p:sp>
      <p:sp>
        <p:nvSpPr>
          <p:cNvPr id="27" name="Rectangle 24">
            <a:extLst>
              <a:ext uri="{FF2B5EF4-FFF2-40B4-BE49-F238E27FC236}">
                <a16:creationId xmlns:a16="http://schemas.microsoft.com/office/drawing/2014/main" id="{79977896-58D6-4A5B-A895-596BC36E57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69719" y="5029441"/>
            <a:ext cx="1703387" cy="381000"/>
          </a:xfrm>
          <a:prstGeom prst="rect">
            <a:avLst/>
          </a:prstGeom>
          <a:solidFill>
            <a:srgbClr val="BDBDBD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5">
            <a:extLst>
              <a:ext uri="{FF2B5EF4-FFF2-40B4-BE49-F238E27FC236}">
                <a16:creationId xmlns:a16="http://schemas.microsoft.com/office/drawing/2014/main" id="{EB73ECE0-26FB-4EBC-BDD5-C25E9E7401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0454" y="5013566"/>
            <a:ext cx="1034558" cy="4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30" tIns="45716" rIns="91430" bIns="45716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r>
              <a:rPr lang="en-US" sz="2000">
                <a:latin typeface="+mn-lt"/>
                <a:ea typeface="MS PGothic" charset="0"/>
                <a:cs typeface="MS PGothic" charset="0"/>
              </a:rPr>
              <a:t>Physical</a:t>
            </a:r>
          </a:p>
        </p:txBody>
      </p:sp>
      <p:cxnSp>
        <p:nvCxnSpPr>
          <p:cNvPr id="29" name="AutoShape 26">
            <a:extLst>
              <a:ext uri="{FF2B5EF4-FFF2-40B4-BE49-F238E27FC236}">
                <a16:creationId xmlns:a16="http://schemas.microsoft.com/office/drawing/2014/main" id="{CBEED055-A089-43A1-91F0-E3B08335C1D9}"/>
              </a:ext>
            </a:extLst>
          </p:cNvPr>
          <p:cNvCxnSpPr>
            <a:cxnSpLocks noChangeShapeType="1"/>
            <a:stCxn id="13" idx="3"/>
            <a:endCxn id="27" idx="1"/>
          </p:cNvCxnSpPr>
          <p:nvPr/>
        </p:nvCxnSpPr>
        <p:spPr bwMode="auto">
          <a:xfrm>
            <a:off x="4445794" y="5219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0" name="AutoShape 27">
            <a:extLst>
              <a:ext uri="{FF2B5EF4-FFF2-40B4-BE49-F238E27FC236}">
                <a16:creationId xmlns:a16="http://schemas.microsoft.com/office/drawing/2014/main" id="{6E9653C0-FFC4-42BF-BFE7-0CD995ED399A}"/>
              </a:ext>
            </a:extLst>
          </p:cNvPr>
          <p:cNvCxnSpPr>
            <a:cxnSpLocks noChangeShapeType="1"/>
            <a:stCxn id="11" idx="3"/>
            <a:endCxn id="25" idx="1"/>
          </p:cNvCxnSpPr>
          <p:nvPr/>
        </p:nvCxnSpPr>
        <p:spPr bwMode="auto">
          <a:xfrm>
            <a:off x="4445794" y="4838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1" name="AutoShape 28">
            <a:extLst>
              <a:ext uri="{FF2B5EF4-FFF2-40B4-BE49-F238E27FC236}">
                <a16:creationId xmlns:a16="http://schemas.microsoft.com/office/drawing/2014/main" id="{3D2A5D76-FC59-4340-845B-44224501DBEC}"/>
              </a:ext>
            </a:extLst>
          </p:cNvPr>
          <p:cNvCxnSpPr>
            <a:cxnSpLocks noChangeShapeType="1"/>
            <a:stCxn id="9" idx="3"/>
            <a:endCxn id="23" idx="1"/>
          </p:cNvCxnSpPr>
          <p:nvPr/>
        </p:nvCxnSpPr>
        <p:spPr bwMode="auto">
          <a:xfrm>
            <a:off x="4445794" y="4457941"/>
            <a:ext cx="9112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2" name="AutoShape 29">
            <a:extLst>
              <a:ext uri="{FF2B5EF4-FFF2-40B4-BE49-F238E27FC236}">
                <a16:creationId xmlns:a16="http://schemas.microsoft.com/office/drawing/2014/main" id="{9C73FDEA-49AE-41AF-8114-238F16E03191}"/>
              </a:ext>
            </a:extLst>
          </p:cNvPr>
          <p:cNvCxnSpPr>
            <a:cxnSpLocks noChangeShapeType="1"/>
            <a:stCxn id="27" idx="3"/>
            <a:endCxn id="21" idx="1"/>
          </p:cNvCxnSpPr>
          <p:nvPr/>
        </p:nvCxnSpPr>
        <p:spPr bwMode="auto">
          <a:xfrm>
            <a:off x="7085806" y="5219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3" name="AutoShape 30">
            <a:extLst>
              <a:ext uri="{FF2B5EF4-FFF2-40B4-BE49-F238E27FC236}">
                <a16:creationId xmlns:a16="http://schemas.microsoft.com/office/drawing/2014/main" id="{A68C81B9-0F76-459A-AFE6-B350D491F839}"/>
              </a:ext>
            </a:extLst>
          </p:cNvPr>
          <p:cNvCxnSpPr>
            <a:cxnSpLocks noChangeShapeType="1"/>
            <a:stCxn id="25" idx="3"/>
            <a:endCxn id="19" idx="1"/>
          </p:cNvCxnSpPr>
          <p:nvPr/>
        </p:nvCxnSpPr>
        <p:spPr bwMode="auto">
          <a:xfrm>
            <a:off x="7085806" y="4838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4" name="AutoShape 31">
            <a:extLst>
              <a:ext uri="{FF2B5EF4-FFF2-40B4-BE49-F238E27FC236}">
                <a16:creationId xmlns:a16="http://schemas.microsoft.com/office/drawing/2014/main" id="{CECB4E68-048F-49E7-AE14-45579FCAD74F}"/>
              </a:ext>
            </a:extLst>
          </p:cNvPr>
          <p:cNvCxnSpPr>
            <a:cxnSpLocks noChangeShapeType="1"/>
            <a:stCxn id="23" idx="3"/>
            <a:endCxn id="17" idx="1"/>
          </p:cNvCxnSpPr>
          <p:nvPr/>
        </p:nvCxnSpPr>
        <p:spPr bwMode="auto">
          <a:xfrm>
            <a:off x="7085806" y="4457941"/>
            <a:ext cx="1041400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35" name="AutoShape 32">
            <a:extLst>
              <a:ext uri="{FF2B5EF4-FFF2-40B4-BE49-F238E27FC236}">
                <a16:creationId xmlns:a16="http://schemas.microsoft.com/office/drawing/2014/main" id="{5AE63D47-227D-4BDD-85BC-4D2FF1F472A3}"/>
              </a:ext>
            </a:extLst>
          </p:cNvPr>
          <p:cNvCxnSpPr>
            <a:cxnSpLocks noChangeShapeType="1"/>
            <a:stCxn id="7" idx="3"/>
            <a:endCxn id="15" idx="1"/>
          </p:cNvCxnSpPr>
          <p:nvPr/>
        </p:nvCxnSpPr>
        <p:spPr bwMode="auto">
          <a:xfrm>
            <a:off x="4445794" y="4076941"/>
            <a:ext cx="3681412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prstDash val="sysDot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grpSp>
        <p:nvGrpSpPr>
          <p:cNvPr id="36" name="Group 33">
            <a:extLst>
              <a:ext uri="{FF2B5EF4-FFF2-40B4-BE49-F238E27FC236}">
                <a16:creationId xmlns:a16="http://schemas.microsoft.com/office/drawing/2014/main" id="{E9CE77DF-EAC9-4783-B5B1-8BE2D835BB96}"/>
              </a:ext>
            </a:extLst>
          </p:cNvPr>
          <p:cNvGrpSpPr>
            <a:grpSpLocks/>
          </p:cNvGrpSpPr>
          <p:nvPr/>
        </p:nvGrpSpPr>
        <p:grpSpPr bwMode="auto">
          <a:xfrm>
            <a:off x="2729706" y="3505441"/>
            <a:ext cx="7113588" cy="400050"/>
            <a:chOff x="647" y="2280"/>
            <a:chExt cx="4481" cy="252"/>
          </a:xfrm>
        </p:grpSpPr>
        <p:sp>
          <p:nvSpPr>
            <p:cNvPr id="37" name="Rectangle 34">
              <a:extLst>
                <a:ext uri="{FF2B5EF4-FFF2-40B4-BE49-F238E27FC236}">
                  <a16:creationId xmlns:a16="http://schemas.microsoft.com/office/drawing/2014/main" id="{478F32DE-BC65-447D-B6DB-3302731B88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Text Box 35">
              <a:extLst>
                <a:ext uri="{FF2B5EF4-FFF2-40B4-BE49-F238E27FC236}">
                  <a16:creationId xmlns:a16="http://schemas.microsoft.com/office/drawing/2014/main" id="{E27DC0E3-1274-4352-A351-344013A233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5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sp>
          <p:nvSpPr>
            <p:cNvPr id="39" name="Rectangle 36">
              <a:extLst>
                <a:ext uri="{FF2B5EF4-FFF2-40B4-BE49-F238E27FC236}">
                  <a16:creationId xmlns:a16="http://schemas.microsoft.com/office/drawing/2014/main" id="{2BF98CAE-585B-4C3B-8226-C936B31C2E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55" y="2280"/>
              <a:ext cx="1073" cy="240"/>
            </a:xfrm>
            <a:prstGeom prst="rect">
              <a:avLst/>
            </a:prstGeom>
            <a:solidFill>
              <a:srgbClr val="FFFFCC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Text Box 37">
              <a:extLst>
                <a:ext uri="{FF2B5EF4-FFF2-40B4-BE49-F238E27FC236}">
                  <a16:creationId xmlns:a16="http://schemas.microsoft.com/office/drawing/2014/main" id="{2F14C794-6005-4FB2-BDBE-F97FB413F4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36" y="2280"/>
              <a:ext cx="880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30" tIns="45716" rIns="91430" bIns="45716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r>
                <a:rPr lang="en-US" sz="2000" dirty="0">
                  <a:latin typeface="+mn-lt"/>
                  <a:ea typeface="MS PGothic" charset="0"/>
                  <a:cs typeface="MS PGothic" charset="0"/>
                </a:rPr>
                <a:t>Application</a:t>
              </a:r>
            </a:p>
          </p:txBody>
        </p:sp>
        <p:cxnSp>
          <p:nvCxnSpPr>
            <p:cNvPr id="41" name="AutoShape 38">
              <a:extLst>
                <a:ext uri="{FF2B5EF4-FFF2-40B4-BE49-F238E27FC236}">
                  <a16:creationId xmlns:a16="http://schemas.microsoft.com/office/drawing/2014/main" id="{96CC0C60-CE1D-4484-A018-F31221C44F99}"/>
                </a:ext>
              </a:extLst>
            </p:cNvPr>
            <p:cNvCxnSpPr>
              <a:cxnSpLocks noChangeShapeType="1"/>
              <a:stCxn id="37" idx="3"/>
              <a:endCxn id="40" idx="1"/>
            </p:cNvCxnSpPr>
            <p:nvPr/>
          </p:nvCxnSpPr>
          <p:spPr bwMode="auto">
            <a:xfrm>
              <a:off x="1720" y="2400"/>
              <a:ext cx="2416" cy="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42" name="Text Box 39">
            <a:extLst>
              <a:ext uri="{FF2B5EF4-FFF2-40B4-BE49-F238E27FC236}">
                <a16:creationId xmlns:a16="http://schemas.microsoft.com/office/drawing/2014/main" id="{738CAB6C-9599-421F-B580-527296F938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8964" y="5562841"/>
            <a:ext cx="883283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A</a:t>
            </a:r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5372D16E-18DC-4F88-A44B-0955430892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56363" y="5562841"/>
            <a:ext cx="872062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Host B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1B4C442-C821-4E53-8B39-789C8C7C5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8525" y="5562841"/>
            <a:ext cx="904187" cy="3974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343" tIns="44379" rIns="90343" bIns="44379">
            <a:spAutoFit/>
          </a:bodyPr>
          <a:lstStyle>
            <a:lvl1pPr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defTabSz="912813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/>
            <a:r>
              <a:rPr lang="en-US" sz="2000">
                <a:solidFill>
                  <a:srgbClr val="FF3300"/>
                </a:solidFill>
                <a:latin typeface="+mn-lt"/>
                <a:ea typeface="MS PGothic" charset="0"/>
                <a:cs typeface="MS PGothic" charset="0"/>
              </a:rPr>
              <a:t>Router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4D7759C-A5A0-4C0E-AA7D-AE2F9DFF8031}"/>
              </a:ext>
            </a:extLst>
          </p:cNvPr>
          <p:cNvSpPr txBox="1"/>
          <p:nvPr/>
        </p:nvSpPr>
        <p:spPr>
          <a:xfrm rot="18946010">
            <a:off x="4397980" y="3436183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CABA048-E231-4744-87A9-8EA0EADFE82E}"/>
              </a:ext>
            </a:extLst>
          </p:cNvPr>
          <p:cNvSpPr txBox="1"/>
          <p:nvPr/>
        </p:nvSpPr>
        <p:spPr>
          <a:xfrm rot="18946010">
            <a:off x="7240499" y="3416026"/>
            <a:ext cx="885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sockets</a:t>
            </a:r>
          </a:p>
        </p:txBody>
      </p:sp>
      <p:sp>
        <p:nvSpPr>
          <p:cNvPr id="47" name="Freeform 42">
            <a:extLst>
              <a:ext uri="{FF2B5EF4-FFF2-40B4-BE49-F238E27FC236}">
                <a16:creationId xmlns:a16="http://schemas.microsoft.com/office/drawing/2014/main" id="{94961D23-5B04-4BE3-9FCE-4186265EEBFC}"/>
              </a:ext>
            </a:extLst>
          </p:cNvPr>
          <p:cNvSpPr>
            <a:spLocks/>
          </p:cNvSpPr>
          <p:nvPr/>
        </p:nvSpPr>
        <p:spPr bwMode="auto">
          <a:xfrm>
            <a:off x="4038600" y="3520171"/>
            <a:ext cx="4422775" cy="1670050"/>
          </a:xfrm>
          <a:custGeom>
            <a:avLst/>
            <a:gdLst>
              <a:gd name="T0" fmla="*/ 0 w 2352"/>
              <a:gd name="T1" fmla="*/ 0 h 1968"/>
              <a:gd name="T2" fmla="*/ 0 w 2352"/>
              <a:gd name="T3" fmla="*/ 2147483647 h 1968"/>
              <a:gd name="T4" fmla="*/ 2147483647 w 2352"/>
              <a:gd name="T5" fmla="*/ 2147483647 h 1968"/>
              <a:gd name="T6" fmla="*/ 2147483647 w 2352"/>
              <a:gd name="T7" fmla="*/ 2147483647 h 1968"/>
              <a:gd name="T8" fmla="*/ 2147483647 w 2352"/>
              <a:gd name="T9" fmla="*/ 2147483647 h 1968"/>
              <a:gd name="T10" fmla="*/ 2147483647 w 2352"/>
              <a:gd name="T11" fmla="*/ 2147483647 h 1968"/>
              <a:gd name="T12" fmla="*/ 2147483647 w 2352"/>
              <a:gd name="T13" fmla="*/ 2147483647 h 1968"/>
              <a:gd name="T14" fmla="*/ 2147483647 w 2352"/>
              <a:gd name="T15" fmla="*/ 2147483647 h 1968"/>
              <a:gd name="T16" fmla="*/ 2147483647 w 2352"/>
              <a:gd name="T17" fmla="*/ 2147483647 h 1968"/>
              <a:gd name="T18" fmla="*/ 2147483647 w 2352"/>
              <a:gd name="T19" fmla="*/ 0 h 1968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w 2352"/>
              <a:gd name="T31" fmla="*/ 0 h 1968"/>
              <a:gd name="T32" fmla="*/ 2352 w 2352"/>
              <a:gd name="T33" fmla="*/ 1968 h 1968"/>
            </a:gdLst>
            <a:ahLst/>
            <a:cxnLst>
              <a:cxn ang="T20">
                <a:pos x="T0" y="T1"/>
              </a:cxn>
              <a:cxn ang="T21">
                <a:pos x="T2" y="T3"/>
              </a:cxn>
              <a:cxn ang="T22">
                <a:pos x="T4" y="T5"/>
              </a:cxn>
              <a:cxn ang="T23">
                <a:pos x="T6" y="T7"/>
              </a:cxn>
              <a:cxn ang="T24">
                <a:pos x="T8" y="T9"/>
              </a:cxn>
              <a:cxn ang="T25">
                <a:pos x="T10" y="T11"/>
              </a:cxn>
              <a:cxn ang="T26">
                <a:pos x="T12" y="T13"/>
              </a:cxn>
              <a:cxn ang="T27">
                <a:pos x="T14" y="T15"/>
              </a:cxn>
              <a:cxn ang="T28">
                <a:pos x="T16" y="T17"/>
              </a:cxn>
              <a:cxn ang="T29">
                <a:pos x="T18" y="T19"/>
              </a:cxn>
            </a:cxnLst>
            <a:rect l="T30" t="T31" r="T32" b="T33"/>
            <a:pathLst>
              <a:path w="2352" h="1968">
                <a:moveTo>
                  <a:pt x="0" y="0"/>
                </a:moveTo>
                <a:lnTo>
                  <a:pt x="0" y="1824"/>
                </a:lnTo>
                <a:lnTo>
                  <a:pt x="96" y="1968"/>
                </a:lnTo>
                <a:lnTo>
                  <a:pt x="864" y="1968"/>
                </a:lnTo>
                <a:lnTo>
                  <a:pt x="864" y="1200"/>
                </a:lnTo>
                <a:lnTo>
                  <a:pt x="1488" y="1200"/>
                </a:lnTo>
                <a:lnTo>
                  <a:pt x="1488" y="1968"/>
                </a:lnTo>
                <a:lnTo>
                  <a:pt x="2256" y="1968"/>
                </a:lnTo>
                <a:lnTo>
                  <a:pt x="2352" y="1824"/>
                </a:lnTo>
                <a:lnTo>
                  <a:pt x="2352" y="0"/>
                </a:lnTo>
              </a:path>
            </a:pathLst>
          </a:cu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488" tIns="44450" rIns="90488" bIns="4445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636535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98F321E-1566-4D8D-9ADF-DDE91344101D}"/>
              </a:ext>
            </a:extLst>
          </p:cNvPr>
          <p:cNvGrpSpPr/>
          <p:nvPr/>
        </p:nvGrpSpPr>
        <p:grpSpPr>
          <a:xfrm>
            <a:off x="1331843" y="5594350"/>
            <a:ext cx="9315483" cy="762000"/>
            <a:chOff x="-86139" y="5486400"/>
            <a:chExt cx="9315483" cy="762000"/>
          </a:xfrm>
          <a:solidFill>
            <a:srgbClr val="BDBDBD"/>
          </a:solidFill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4931043-B7C2-432C-9B22-288483FC45FB}"/>
                </a:ext>
              </a:extLst>
            </p:cNvPr>
            <p:cNvSpPr/>
            <p:nvPr/>
          </p:nvSpPr>
          <p:spPr bwMode="auto">
            <a:xfrm>
              <a:off x="1447800" y="5638800"/>
              <a:ext cx="2743200" cy="5334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Gill Sans Light"/>
                  <a:cs typeface="Helvetica" charset="0"/>
                </a:rPr>
                <a:t>101010100110101110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82A0924-B70C-4BEA-B475-3D10B12BB7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5486400"/>
              <a:ext cx="1381539" cy="762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C70E428E-85CE-48F3-B50A-8F794AFB3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5486400"/>
              <a:ext cx="1380744" cy="762000"/>
            </a:xfrm>
            <a:prstGeom prst="rect">
              <a:avLst/>
            </a:prstGeom>
            <a:grpFill/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Physical Layer 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AED5594-8295-4559-A32D-E0E87F8D11CB}"/>
                </a:ext>
              </a:extLst>
            </p:cNvPr>
            <p:cNvSpPr/>
            <p:nvPr/>
          </p:nvSpPr>
          <p:spPr bwMode="auto">
            <a:xfrm>
              <a:off x="4953000" y="5638800"/>
              <a:ext cx="2743200" cy="533400"/>
            </a:xfrm>
            <a:prstGeom prst="rect">
              <a:avLst/>
            </a:prstGeom>
            <a:grp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>
                <a:defRPr/>
              </a:pPr>
              <a:r>
                <a:rPr lang="en-US" dirty="0">
                  <a:latin typeface="Gill Sans Light"/>
                  <a:cs typeface="Helvetica" charset="0"/>
                </a:rPr>
                <a:t>101010100110101110</a:t>
              </a:r>
            </a:p>
          </p:txBody>
        </p:sp>
        <p:cxnSp>
          <p:nvCxnSpPr>
            <p:cNvPr id="13" name="Straight Arrow Connector 31">
              <a:extLst>
                <a:ext uri="{FF2B5EF4-FFF2-40B4-BE49-F238E27FC236}">
                  <a16:creationId xmlns:a16="http://schemas.microsoft.com/office/drawing/2014/main" id="{4E6FCD31-B180-4FC0-B71E-4E76881F9B37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5905500"/>
              <a:ext cx="762000" cy="9525"/>
            </a:xfrm>
            <a:prstGeom prst="straightConnector1">
              <a:avLst/>
            </a:prstGeom>
            <a:grpFill/>
            <a:ln w="5080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D9DC00D-2B4F-42CA-BB84-3A96C5B87000}"/>
              </a:ext>
            </a:extLst>
          </p:cNvPr>
          <p:cNvGrpSpPr/>
          <p:nvPr/>
        </p:nvGrpSpPr>
        <p:grpSpPr>
          <a:xfrm>
            <a:off x="1331843" y="4451350"/>
            <a:ext cx="9315483" cy="1143000"/>
            <a:chOff x="-86139" y="4343400"/>
            <a:chExt cx="9315483" cy="1143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51DA015-43BC-4908-A374-07729CB4DC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4343400"/>
              <a:ext cx="1381539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 err="1">
                  <a:latin typeface="Gill Sans Light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16" name="Rectangle 70">
              <a:extLst>
                <a:ext uri="{FF2B5EF4-FFF2-40B4-BE49-F238E27FC236}">
                  <a16:creationId xmlns:a16="http://schemas.microsoft.com/office/drawing/2014/main" id="{2DEA31E4-4AAB-4B51-9F19-F5922AB6D3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036DCB-D45A-4488-BA2E-6CFB47EE012A}"/>
                </a:ext>
              </a:extLst>
            </p:cNvPr>
            <p:cNvSpPr/>
            <p:nvPr/>
          </p:nvSpPr>
          <p:spPr bwMode="auto">
            <a:xfrm>
              <a:off x="2133600" y="4419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400" b="0" dirty="0" err="1">
                  <a:latin typeface="Gill Sans Light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18" name="Rectangle 73">
              <a:extLst>
                <a:ext uri="{FF2B5EF4-FFF2-40B4-BE49-F238E27FC236}">
                  <a16:creationId xmlns:a16="http://schemas.microsoft.com/office/drawing/2014/main" id="{3ADFC88A-F56C-4B54-895F-26F3E205C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78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0">
                  <a:latin typeface="Gill Sans Light"/>
                </a:rPr>
                <a:t>Frame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0151AF4-0E2B-4263-BE0E-F189E3A7AB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4343400"/>
              <a:ext cx="1380744" cy="7620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 err="1">
                  <a:latin typeface="Gill Sans Light"/>
                  <a:ea typeface="ＭＳ Ｐゴシック" pitchFamily="1" charset="-128"/>
                  <a:cs typeface="Helvetica"/>
                </a:rPr>
                <a:t>Datalink</a:t>
              </a: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 Layer </a:t>
              </a:r>
            </a:p>
          </p:txBody>
        </p:sp>
        <p:sp>
          <p:nvSpPr>
            <p:cNvPr id="20" name="Rectangle 75">
              <a:extLst>
                <a:ext uri="{FF2B5EF4-FFF2-40B4-BE49-F238E27FC236}">
                  <a16:creationId xmlns:a16="http://schemas.microsoft.com/office/drawing/2014/main" id="{A8CEE55A-3059-4E1F-A80E-4068A2F33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4419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1" name="Rectangle 77">
              <a:extLst>
                <a:ext uri="{FF2B5EF4-FFF2-40B4-BE49-F238E27FC236}">
                  <a16:creationId xmlns:a16="http://schemas.microsoft.com/office/drawing/2014/main" id="{4895A454-A5DE-47FA-9632-EA75214D4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4419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Net.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2" name="Rectangle 78">
              <a:extLst>
                <a:ext uri="{FF2B5EF4-FFF2-40B4-BE49-F238E27FC236}">
                  <a16:creationId xmlns:a16="http://schemas.microsoft.com/office/drawing/2014/main" id="{5D6DAFB8-E92C-4935-A06F-25E783C88A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53000" y="4419600"/>
              <a:ext cx="685800" cy="609600"/>
            </a:xfrm>
            <a:prstGeom prst="rect">
              <a:avLst/>
            </a:prstGeom>
            <a:solidFill>
              <a:srgbClr val="FECF59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lIns="0" rIns="0" anchor="ctr"/>
            <a:lstStyle/>
            <a:p>
              <a:pPr algn="ctr"/>
              <a:r>
                <a:rPr lang="en-US" sz="1400" b="0">
                  <a:latin typeface="Gill Sans Light"/>
                </a:rPr>
                <a:t>Frame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23" name="Rectangle 98">
              <a:extLst>
                <a:ext uri="{FF2B5EF4-FFF2-40B4-BE49-F238E27FC236}">
                  <a16:creationId xmlns:a16="http://schemas.microsoft.com/office/drawing/2014/main" id="{ABB0473F-FCDD-4AB7-AFB4-56081CEB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24" name="Rectangle 102">
              <a:extLst>
                <a:ext uri="{FF2B5EF4-FFF2-40B4-BE49-F238E27FC236}">
                  <a16:creationId xmlns:a16="http://schemas.microsoft.com/office/drawing/2014/main" id="{70C2C8C1-36BC-4E8D-BC60-BAFD85CF6F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4419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25" name="Straight Arrow Connector 29">
              <a:extLst>
                <a:ext uri="{FF2B5EF4-FFF2-40B4-BE49-F238E27FC236}">
                  <a16:creationId xmlns:a16="http://schemas.microsoft.com/office/drawing/2014/main" id="{B3FD0BD8-1F34-407F-997A-8E781BE8A1E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4724400"/>
              <a:ext cx="762000" cy="952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26" name="Up-Down Arrow 23">
              <a:extLst>
                <a:ext uri="{FF2B5EF4-FFF2-40B4-BE49-F238E27FC236}">
                  <a16:creationId xmlns:a16="http://schemas.microsoft.com/office/drawing/2014/main" id="{C0925418-F2A1-43B4-BE65-DA861185F1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27" name="Up-Down Arrow 23">
              <a:extLst>
                <a:ext uri="{FF2B5EF4-FFF2-40B4-BE49-F238E27FC236}">
                  <a16:creationId xmlns:a16="http://schemas.microsoft.com/office/drawing/2014/main" id="{0E83E8B2-52D6-499E-863A-A896E7D64B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5105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A621375-8F52-4113-9C7B-4ACD4AB9C01D}"/>
              </a:ext>
            </a:extLst>
          </p:cNvPr>
          <p:cNvGrpSpPr/>
          <p:nvPr/>
        </p:nvGrpSpPr>
        <p:grpSpPr>
          <a:xfrm>
            <a:off x="1331843" y="3308350"/>
            <a:ext cx="9315483" cy="1143000"/>
            <a:chOff x="-86139" y="3200400"/>
            <a:chExt cx="9315483" cy="1143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89095250-129A-451E-B5C5-11DBF1EB3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3200400"/>
              <a:ext cx="1381539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0" name="Rectangle 60">
              <a:extLst>
                <a:ext uri="{FF2B5EF4-FFF2-40B4-BE49-F238E27FC236}">
                  <a16:creationId xmlns:a16="http://schemas.microsoft.com/office/drawing/2014/main" id="{424259E1-5CE3-4B48-A7AA-0774DFDDEC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53F7AB6-45F5-409E-AC8B-74C16439434A}"/>
                </a:ext>
              </a:extLst>
            </p:cNvPr>
            <p:cNvSpPr/>
            <p:nvPr/>
          </p:nvSpPr>
          <p:spPr bwMode="auto">
            <a:xfrm>
              <a:off x="2133600" y="3276600"/>
              <a:ext cx="685800" cy="60960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  <p:txBody>
            <a:bodyPr anchor="ctr"/>
            <a:lstStyle/>
            <a:p>
              <a:pPr algn="ctr">
                <a:defRPr/>
              </a:pP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Net.</a:t>
              </a:r>
            </a:p>
            <a:p>
              <a:pPr algn="ctr">
                <a:defRPr/>
              </a:pPr>
              <a:r>
                <a:rPr lang="en-US" sz="1400" b="0" dirty="0" err="1">
                  <a:latin typeface="Gill Sans Light"/>
                  <a:ea typeface="ＭＳ Ｐゴシック" pitchFamily="1" charset="-128"/>
                  <a:cs typeface="Arial Narrow"/>
                </a:rPr>
                <a:t>Hdr</a:t>
              </a:r>
              <a:r>
                <a:rPr lang="en-US" sz="1400" b="0" dirty="0">
                  <a:latin typeface="Gill Sans Light"/>
                  <a:ea typeface="ＭＳ Ｐゴシック" pitchFamily="1" charset="-128"/>
                  <a:cs typeface="Arial Narrow"/>
                </a:rPr>
                <a:t>.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9B762FB9-0F63-4807-A573-05CEEF6669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3200400"/>
              <a:ext cx="1380744" cy="7620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Network Layer </a:t>
              </a:r>
            </a:p>
          </p:txBody>
        </p:sp>
        <p:sp>
          <p:nvSpPr>
            <p:cNvPr id="33" name="Rectangle 65">
              <a:extLst>
                <a:ext uri="{FF2B5EF4-FFF2-40B4-BE49-F238E27FC236}">
                  <a16:creationId xmlns:a16="http://schemas.microsoft.com/office/drawing/2014/main" id="{50AAF022-4BB5-40C2-99C5-3328EC855A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3276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4" name="Rectangle 67">
              <a:extLst>
                <a:ext uri="{FF2B5EF4-FFF2-40B4-BE49-F238E27FC236}">
                  <a16:creationId xmlns:a16="http://schemas.microsoft.com/office/drawing/2014/main" id="{DD5C9065-71CB-42BB-9644-F713CF2DCD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38800" y="3276600"/>
              <a:ext cx="685800" cy="609600"/>
            </a:xfrm>
            <a:prstGeom prst="rect">
              <a:avLst/>
            </a:prstGeom>
            <a:solidFill>
              <a:srgbClr val="A0BCFE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Net.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35" name="Rectangle 97">
              <a:extLst>
                <a:ext uri="{FF2B5EF4-FFF2-40B4-BE49-F238E27FC236}">
                  <a16:creationId xmlns:a16="http://schemas.microsoft.com/office/drawing/2014/main" id="{E63B09E9-EDFF-48FB-A133-F97294A8E0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36" name="Rectangle 101">
              <a:extLst>
                <a:ext uri="{FF2B5EF4-FFF2-40B4-BE49-F238E27FC236}">
                  <a16:creationId xmlns:a16="http://schemas.microsoft.com/office/drawing/2014/main" id="{EAE400B4-6B37-41BA-9921-D23E745A6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276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37" name="Straight Arrow Connector 30">
              <a:extLst>
                <a:ext uri="{FF2B5EF4-FFF2-40B4-BE49-F238E27FC236}">
                  <a16:creationId xmlns:a16="http://schemas.microsoft.com/office/drawing/2014/main" id="{7403ACCF-EC1D-44F9-A1FD-8391CD3B146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191000" y="3581400"/>
              <a:ext cx="14478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8" name="Up-Down Arrow 24">
              <a:extLst>
                <a:ext uri="{FF2B5EF4-FFF2-40B4-BE49-F238E27FC236}">
                  <a16:creationId xmlns:a16="http://schemas.microsoft.com/office/drawing/2014/main" id="{D426FB09-2EFE-4F74-8768-B9518CD17D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39" name="Up-Down Arrow 24">
              <a:extLst>
                <a:ext uri="{FF2B5EF4-FFF2-40B4-BE49-F238E27FC236}">
                  <a16:creationId xmlns:a16="http://schemas.microsoft.com/office/drawing/2014/main" id="{A2AB9302-9559-443B-8680-88AE3A1817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3962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C61B0C8-386E-4469-A8D7-8D2686CB0A5A}"/>
              </a:ext>
            </a:extLst>
          </p:cNvPr>
          <p:cNvGrpSpPr/>
          <p:nvPr/>
        </p:nvGrpSpPr>
        <p:grpSpPr>
          <a:xfrm>
            <a:off x="1331843" y="2165350"/>
            <a:ext cx="9315483" cy="1143000"/>
            <a:chOff x="-86139" y="2057400"/>
            <a:chExt cx="9315483" cy="1143000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E2ADE04-13AD-4CE3-96BC-DAA1AB791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2057400"/>
              <a:ext cx="1381539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42" name="Rectangle 45">
              <a:extLst>
                <a:ext uri="{FF2B5EF4-FFF2-40B4-BE49-F238E27FC236}">
                  <a16:creationId xmlns:a16="http://schemas.microsoft.com/office/drawing/2014/main" id="{1B505270-28E9-4EEC-89FD-37940D9CD1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94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9A3BCAF-BD75-429F-B8FC-6DE972A12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2057400"/>
              <a:ext cx="1380744" cy="7620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Helvetica"/>
                </a:rPr>
                <a:t>Transport Layer </a:t>
              </a:r>
            </a:p>
          </p:txBody>
        </p:sp>
        <p:sp>
          <p:nvSpPr>
            <p:cNvPr id="44" name="Rectangle 55">
              <a:extLst>
                <a:ext uri="{FF2B5EF4-FFF2-40B4-BE49-F238E27FC236}">
                  <a16:creationId xmlns:a16="http://schemas.microsoft.com/office/drawing/2014/main" id="{4CE5516F-D954-4B01-9CD3-7E9E4C83B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24600" y="2133600"/>
              <a:ext cx="685800" cy="609600"/>
            </a:xfrm>
            <a:prstGeom prst="rect">
              <a:avLst/>
            </a:prstGeom>
            <a:solidFill>
              <a:srgbClr val="CCFFCC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Trans.</a:t>
              </a:r>
            </a:p>
            <a:p>
              <a:pPr algn="ctr"/>
              <a:r>
                <a:rPr lang="en-US" sz="1400" b="0">
                  <a:latin typeface="Gill Sans Light"/>
                </a:rPr>
                <a:t>Hdr.</a:t>
              </a:r>
            </a:p>
          </p:txBody>
        </p:sp>
        <p:sp>
          <p:nvSpPr>
            <p:cNvPr id="45" name="Rectangle 96">
              <a:extLst>
                <a:ext uri="{FF2B5EF4-FFF2-40B4-BE49-F238E27FC236}">
                  <a16:creationId xmlns:a16="http://schemas.microsoft.com/office/drawing/2014/main" id="{59E260DA-8A3E-4636-8B07-C01D2790D5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46" name="Rectangle 100">
              <a:extLst>
                <a:ext uri="{FF2B5EF4-FFF2-40B4-BE49-F238E27FC236}">
                  <a16:creationId xmlns:a16="http://schemas.microsoft.com/office/drawing/2014/main" id="{25795F07-3579-4E0B-B204-06FDF4A647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21336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cxnSp>
          <p:nvCxnSpPr>
            <p:cNvPr id="47" name="Straight Arrow Connector 30">
              <a:extLst>
                <a:ext uri="{FF2B5EF4-FFF2-40B4-BE49-F238E27FC236}">
                  <a16:creationId xmlns:a16="http://schemas.microsoft.com/office/drawing/2014/main" id="{6FACD79A-8E2D-462C-9699-01B85AFAECDA}"/>
                </a:ext>
              </a:extLst>
            </p:cNvPr>
            <p:cNvCxnSpPr>
              <a:cxnSpLocks noChangeShapeType="1"/>
              <a:endCxn id="44" idx="1"/>
            </p:cNvCxnSpPr>
            <p:nvPr/>
          </p:nvCxnSpPr>
          <p:spPr bwMode="auto">
            <a:xfrm>
              <a:off x="4191000" y="2438400"/>
              <a:ext cx="2133600" cy="1588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prstDash val="sysDash"/>
              <a:round/>
              <a:headEnd type="triangl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8" name="Up-Down Arrow 27">
              <a:extLst>
                <a:ext uri="{FF2B5EF4-FFF2-40B4-BE49-F238E27FC236}">
                  <a16:creationId xmlns:a16="http://schemas.microsoft.com/office/drawing/2014/main" id="{0A275A4F-5357-4AB5-A0BE-235E84778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49" name="Up-Down Arrow 27">
              <a:extLst>
                <a:ext uri="{FF2B5EF4-FFF2-40B4-BE49-F238E27FC236}">
                  <a16:creationId xmlns:a16="http://schemas.microsoft.com/office/drawing/2014/main" id="{A33C66AD-10C8-442D-9D81-3027357CF6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2819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grpSp>
        <p:nvGrpSpPr>
          <p:cNvPr id="50" name="Group 101">
            <a:extLst>
              <a:ext uri="{FF2B5EF4-FFF2-40B4-BE49-F238E27FC236}">
                <a16:creationId xmlns:a16="http://schemas.microsoft.com/office/drawing/2014/main" id="{0FF7E48C-8D4D-49F1-84E9-6B4AA20DF27F}"/>
              </a:ext>
            </a:extLst>
          </p:cNvPr>
          <p:cNvGrpSpPr>
            <a:grpSpLocks/>
          </p:cNvGrpSpPr>
          <p:nvPr/>
        </p:nvGrpSpPr>
        <p:grpSpPr bwMode="auto">
          <a:xfrm>
            <a:off x="1331843" y="1022350"/>
            <a:ext cx="9315483" cy="1143000"/>
            <a:chOff x="-86139" y="914400"/>
            <a:chExt cx="9315483" cy="1143000"/>
          </a:xfrm>
        </p:grpSpPr>
        <p:sp>
          <p:nvSpPr>
            <p:cNvPr id="51" name="Rectangle 90">
              <a:extLst>
                <a:ext uri="{FF2B5EF4-FFF2-40B4-BE49-F238E27FC236}">
                  <a16:creationId xmlns:a16="http://schemas.microsoft.com/office/drawing/2014/main" id="{2FFD26E8-19AC-4E70-B509-AEE320499C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27825360-00A9-42F1-B372-E1AA60C1FB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86139" y="914400"/>
              <a:ext cx="1381539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C89E934-839E-4E38-AE92-F73353C725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48600" y="914400"/>
              <a:ext cx="1380744" cy="762000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  <a:effectLst>
              <a:outerShdw blurRad="50800" dist="38100" dir="2700000" rotWithShape="0">
                <a:srgbClr val="000000">
                  <a:alpha val="42998"/>
                </a:srgbClr>
              </a:outerShdw>
            </a:effectLst>
          </p:spPr>
          <p:txBody>
            <a:bodyPr anchor="ctr"/>
            <a:lstStyle/>
            <a:p>
              <a:pPr algn="ctr">
                <a:defRPr/>
              </a:pPr>
              <a:r>
                <a:rPr lang="en-US" b="0" dirty="0">
                  <a:latin typeface="Gill Sans Light"/>
                  <a:ea typeface="ＭＳ Ｐゴシック" pitchFamily="1" charset="-128"/>
                  <a:cs typeface="Arial Narrow"/>
                </a:rPr>
                <a:t>Application Layer </a:t>
              </a:r>
            </a:p>
          </p:txBody>
        </p:sp>
        <p:sp>
          <p:nvSpPr>
            <p:cNvPr id="54" name="Rectangle 99">
              <a:extLst>
                <a:ext uri="{FF2B5EF4-FFF2-40B4-BE49-F238E27FC236}">
                  <a16:creationId xmlns:a16="http://schemas.microsoft.com/office/drawing/2014/main" id="{6D1C66B4-5C7A-4A70-AAAD-8449D4F321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1066800"/>
              <a:ext cx="685800" cy="60960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r>
                <a:rPr lang="en-US" sz="1400" b="0">
                  <a:latin typeface="Gill Sans Light"/>
                </a:rPr>
                <a:t>Data</a:t>
              </a:r>
            </a:p>
          </p:txBody>
        </p:sp>
        <p:sp>
          <p:nvSpPr>
            <p:cNvPr id="55" name="Up-Down Arrow 27">
              <a:extLst>
                <a:ext uri="{FF2B5EF4-FFF2-40B4-BE49-F238E27FC236}">
                  <a16:creationId xmlns:a16="http://schemas.microsoft.com/office/drawing/2014/main" id="{F04D93AE-2AB5-469A-9590-AC087D196A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  <p:sp>
          <p:nvSpPr>
            <p:cNvPr id="56" name="Up-Down Arrow 27">
              <a:extLst>
                <a:ext uri="{FF2B5EF4-FFF2-40B4-BE49-F238E27FC236}">
                  <a16:creationId xmlns:a16="http://schemas.microsoft.com/office/drawing/2014/main" id="{95E0E09C-47C0-4EDE-B00E-19870F9C35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0" y="1676400"/>
              <a:ext cx="228600" cy="381000"/>
            </a:xfrm>
            <a:prstGeom prst="upDownArrow">
              <a:avLst>
                <a:gd name="adj1" fmla="val 50000"/>
                <a:gd name="adj2" fmla="val 50000"/>
              </a:avLst>
            </a:prstGeom>
            <a:solidFill>
              <a:srgbClr val="FFFFFF"/>
            </a:solidFill>
            <a:ln w="25400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anchor="ctr"/>
            <a:lstStyle/>
            <a:p>
              <a:pPr algn="ctr"/>
              <a:endParaRPr lang="en-US" sz="1600" b="0">
                <a:latin typeface="Gill Sans Light"/>
              </a:endParaRPr>
            </a:p>
          </p:txBody>
        </p:sp>
      </p:grp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Layering Analogy: Packets in Envelopes</a:t>
            </a:r>
          </a:p>
        </p:txBody>
      </p:sp>
      <p:sp>
        <p:nvSpPr>
          <p:cNvPr id="57" name="Rectangle 4"/>
          <p:cNvSpPr>
            <a:spLocks noChangeArrowheads="1"/>
          </p:cNvSpPr>
          <p:nvPr/>
        </p:nvSpPr>
        <p:spPr bwMode="auto">
          <a:xfrm>
            <a:off x="10793412" y="795339"/>
            <a:ext cx="1322388" cy="23812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58" name="Rectangle 5"/>
          <p:cNvSpPr>
            <a:spLocks noChangeArrowheads="1"/>
          </p:cNvSpPr>
          <p:nvPr/>
        </p:nvSpPr>
        <p:spPr bwMode="auto">
          <a:xfrm>
            <a:off x="10793412" y="1033463"/>
            <a:ext cx="1322388" cy="23971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59" name="Rectangle 6"/>
          <p:cNvSpPr>
            <a:spLocks noChangeArrowheads="1"/>
          </p:cNvSpPr>
          <p:nvPr/>
        </p:nvSpPr>
        <p:spPr bwMode="auto">
          <a:xfrm>
            <a:off x="10793412" y="1273176"/>
            <a:ext cx="1322388" cy="239713"/>
          </a:xfrm>
          <a:prstGeom prst="rect">
            <a:avLst/>
          </a:prstGeom>
          <a:solidFill>
            <a:srgbClr val="FFC000"/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10793412" y="1512888"/>
            <a:ext cx="1322388" cy="239712"/>
          </a:xfrm>
          <a:prstGeom prst="rect">
            <a:avLst/>
          </a:prstGeom>
          <a:solidFill>
            <a:schemeClr val="bg2"/>
          </a:solidFill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61" name="Rectangle 8"/>
          <p:cNvSpPr>
            <a:spLocks noChangeArrowheads="1"/>
          </p:cNvSpPr>
          <p:nvPr/>
        </p:nvSpPr>
        <p:spPr bwMode="auto">
          <a:xfrm>
            <a:off x="10793412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62" name="Rectangle 9"/>
          <p:cNvSpPr>
            <a:spLocks noChangeArrowheads="1"/>
          </p:cNvSpPr>
          <p:nvPr/>
        </p:nvSpPr>
        <p:spPr bwMode="auto">
          <a:xfrm>
            <a:off x="10793412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63" name="Rectangle 10"/>
          <p:cNvSpPr>
            <a:spLocks noChangeArrowheads="1"/>
          </p:cNvSpPr>
          <p:nvPr/>
        </p:nvSpPr>
        <p:spPr bwMode="auto">
          <a:xfrm>
            <a:off x="10793412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397321044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Helvetica" charset="0"/>
                <a:ea typeface="ＭＳ Ｐゴシック" charset="0"/>
                <a:cs typeface="ＭＳ Ｐゴシック" charset="0"/>
              </a:rPr>
              <a:t>Internet Transport Protocols</a:t>
            </a:r>
          </a:p>
        </p:txBody>
      </p:sp>
      <p:sp>
        <p:nvSpPr>
          <p:cNvPr id="924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795337"/>
            <a:ext cx="10896600" cy="56054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Datagram service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UDP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 17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No-frills extension of 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“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best-effort</a:t>
            </a:r>
            <a:r>
              <a:rPr lang="ja-JP" altLang="en-US" dirty="0">
                <a:latin typeface="Gill Sans Light"/>
                <a:ea typeface="ＭＳ Ｐゴシック" charset="0"/>
                <a:cs typeface="Gill Sans Light"/>
              </a:rPr>
              <a:t>”</a:t>
            </a:r>
            <a:r>
              <a:rPr lang="en-US" altLang="ja-JP" dirty="0">
                <a:latin typeface="Gill Sans Light"/>
                <a:ea typeface="ＭＳ Ｐゴシック" charset="0"/>
                <a:cs typeface="Gill Sans Light"/>
              </a:rPr>
              <a:t> IP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Multiplexing/</a:t>
            </a:r>
            <a:r>
              <a:rPr lang="en-US" dirty="0" err="1">
                <a:latin typeface="Gill Sans Light"/>
                <a:ea typeface="ＭＳ Ｐゴシック" charset="0"/>
                <a:cs typeface="Gill Sans Light"/>
              </a:rPr>
              <a:t>Demultiplexing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 among processes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Reliable, in-order delivery (</a:t>
            </a:r>
            <a:r>
              <a:rPr lang="en-US" b="1" dirty="0">
                <a:latin typeface="Gill Sans Light"/>
                <a:ea typeface="ＭＳ Ｐゴシック" charset="0"/>
                <a:cs typeface="Gill Sans Light"/>
              </a:rPr>
              <a:t>TCP</a:t>
            </a:r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): IP Protocol6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Connection set-up &amp; tear-down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Discarding corrupted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Retransmission of lost packets (segments)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Flow control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Congestion control</a:t>
            </a:r>
          </a:p>
          <a:p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Other examples: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DCCP (33), Datagram Congestion Control Protocol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RDP (26), Reliable Data Protocol</a:t>
            </a:r>
          </a:p>
          <a:p>
            <a:pPr lvl="1"/>
            <a:r>
              <a:rPr lang="en-US" dirty="0">
                <a:latin typeface="Gill Sans Light"/>
                <a:ea typeface="ＭＳ Ｐゴシック" charset="0"/>
                <a:cs typeface="Gill Sans Light"/>
              </a:rPr>
              <a:t>SCTP (132), Stream Control Transmission Protocol</a:t>
            </a: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0793412" y="795339"/>
            <a:ext cx="1322388" cy="238125"/>
          </a:xfrm>
          <a:prstGeom prst="rect">
            <a:avLst/>
          </a:prstGeom>
          <a:solidFill>
            <a:srgbClr val="BCFFBC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>
                <a:latin typeface="Helvetica" charset="0"/>
                <a:cs typeface="Helvetica" charset="0"/>
              </a:rPr>
              <a:t>Transport</a:t>
            </a:r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10793412" y="1033463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Network</a:t>
            </a:r>
          </a:p>
        </p:txBody>
      </p:sp>
      <p:sp>
        <p:nvSpPr>
          <p:cNvPr id="13" name="Rectangle 6"/>
          <p:cNvSpPr>
            <a:spLocks noChangeArrowheads="1"/>
          </p:cNvSpPr>
          <p:nvPr/>
        </p:nvSpPr>
        <p:spPr bwMode="auto">
          <a:xfrm>
            <a:off x="10793412" y="1273176"/>
            <a:ext cx="1322388" cy="239713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Datalink</a:t>
            </a:r>
          </a:p>
        </p:txBody>
      </p:sp>
      <p:sp>
        <p:nvSpPr>
          <p:cNvPr id="14" name="Rectangle 7"/>
          <p:cNvSpPr>
            <a:spLocks noChangeArrowheads="1"/>
          </p:cNvSpPr>
          <p:nvPr/>
        </p:nvSpPr>
        <p:spPr bwMode="auto">
          <a:xfrm>
            <a:off x="10793412" y="1512888"/>
            <a:ext cx="1322388" cy="239712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Physical</a:t>
            </a:r>
          </a:p>
        </p:txBody>
      </p:sp>
      <p:sp>
        <p:nvSpPr>
          <p:cNvPr id="15" name="Rectangle 8"/>
          <p:cNvSpPr>
            <a:spLocks noChangeArrowheads="1"/>
          </p:cNvSpPr>
          <p:nvPr/>
        </p:nvSpPr>
        <p:spPr bwMode="auto">
          <a:xfrm>
            <a:off x="10793412" y="555626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Session</a:t>
            </a:r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10793412" y="315913"/>
            <a:ext cx="1322388" cy="239712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prstDash val="sysDot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solidFill>
                  <a:schemeClr val="folHlink"/>
                </a:solidFill>
                <a:latin typeface="Helvetica" charset="0"/>
                <a:cs typeface="Helvetica" charset="0"/>
              </a:rPr>
              <a:t>Present.</a:t>
            </a:r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10793412" y="76201"/>
            <a:ext cx="1322388" cy="239713"/>
          </a:xfrm>
          <a:prstGeom prst="rect">
            <a:avLst/>
          </a:prstGeom>
          <a:solidFill>
            <a:srgbClr val="FFFFFF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>
                <a:latin typeface="Helvetica" charset="0"/>
                <a:cs typeface="Helvetica" charset="0"/>
              </a:rPr>
              <a:t>Application</a:t>
            </a:r>
          </a:p>
        </p:txBody>
      </p:sp>
    </p:spTree>
    <p:extLst>
      <p:ext uri="{BB962C8B-B14F-4D97-AF65-F5344CB8AC3E}">
        <p14:creationId xmlns:p14="http://schemas.microsoft.com/office/powerpoint/2010/main" val="1785564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467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4675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Recall: Sockets in concept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969232" y="680377"/>
            <a:ext cx="10390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Client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863527" y="662413"/>
            <a:ext cx="1184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latin typeface="Gill Sans Light"/>
              </a:rPr>
              <a:t>Server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800380" y="4469352"/>
            <a:ext cx="1749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response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62923" y="5206271"/>
            <a:ext cx="2345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Client Socket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2244263" y="1747220"/>
            <a:ext cx="3583032" cy="1154157"/>
            <a:chOff x="720262" y="1747219"/>
            <a:chExt cx="3583032" cy="1154157"/>
          </a:xfrm>
        </p:grpSpPr>
        <p:sp>
          <p:nvSpPr>
            <p:cNvPr id="9" name="TextBox 8"/>
            <p:cNvSpPr txBox="1"/>
            <p:nvPr/>
          </p:nvSpPr>
          <p:spPr>
            <a:xfrm>
              <a:off x="720262" y="1747219"/>
              <a:ext cx="24288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Client Socket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20262" y="2532044"/>
              <a:ext cx="35830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Connect it to server 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>
              <a:off x="1470685" y="2057400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7" name="Straight Arrow Connector 16"/>
          <p:cNvCxnSpPr/>
          <p:nvPr/>
        </p:nvCxnSpPr>
        <p:spPr>
          <a:xfrm>
            <a:off x="2994685" y="4846778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4" name="Group 33"/>
          <p:cNvGrpSpPr/>
          <p:nvPr/>
        </p:nvGrpSpPr>
        <p:grpSpPr>
          <a:xfrm>
            <a:off x="7340395" y="1066800"/>
            <a:ext cx="2585208" cy="1905000"/>
            <a:chOff x="5816394" y="1141845"/>
            <a:chExt cx="2585208" cy="1905000"/>
          </a:xfrm>
        </p:grpSpPr>
        <p:sp>
          <p:nvSpPr>
            <p:cNvPr id="18" name="TextBox 17"/>
            <p:cNvSpPr txBox="1"/>
            <p:nvPr/>
          </p:nvSpPr>
          <p:spPr>
            <a:xfrm>
              <a:off x="5816394" y="1141845"/>
              <a:ext cx="2505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Create Server Socket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>
              <a:off x="6547748" y="1446645"/>
              <a:ext cx="408" cy="295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5832103" y="1730488"/>
              <a:ext cx="25613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Bind it to an Address </a:t>
              </a:r>
            </a:p>
            <a:p>
              <a:r>
                <a:rPr lang="en-US" dirty="0">
                  <a:latin typeface="Gill Sans Light"/>
                </a:rPr>
                <a:t>(</a:t>
              </a:r>
              <a:r>
                <a:rPr lang="en-US" dirty="0" err="1">
                  <a:latin typeface="Gill Sans Light"/>
                </a:rPr>
                <a:t>host:port</a:t>
              </a:r>
              <a:r>
                <a:rPr lang="en-US" dirty="0">
                  <a:latin typeface="Gill Sans Light"/>
                </a:rPr>
                <a:t>)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6554133" y="2321879"/>
              <a:ext cx="0" cy="42016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5838080" y="2677513"/>
              <a:ext cx="25635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Listen for Connection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7081455" y="5263373"/>
            <a:ext cx="2967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Connection Socket</a:t>
            </a: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644030" y="4866681"/>
            <a:ext cx="0" cy="4201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634780" y="6062608"/>
            <a:ext cx="2470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Close Server Socket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407619" y="5654047"/>
            <a:ext cx="140269" cy="429903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0" name="Group 39"/>
          <p:cNvGrpSpPr/>
          <p:nvPr/>
        </p:nvGrpSpPr>
        <p:grpSpPr>
          <a:xfrm>
            <a:off x="2770498" y="4040859"/>
            <a:ext cx="4316103" cy="369332"/>
            <a:chOff x="1246497" y="4040859"/>
            <a:chExt cx="4316103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1246497" y="4040859"/>
              <a:ext cx="162095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request</a:t>
              </a:r>
            </a:p>
          </p:txBody>
        </p:sp>
        <p:cxnSp>
          <p:nvCxnSpPr>
            <p:cNvPr id="39" name="Straight Arrow Connector 38"/>
            <p:cNvCxnSpPr/>
            <p:nvPr/>
          </p:nvCxnSpPr>
          <p:spPr>
            <a:xfrm>
              <a:off x="3002834" y="4253260"/>
              <a:ext cx="2559766" cy="153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/>
          <p:cNvGrpSpPr/>
          <p:nvPr/>
        </p:nvGrpSpPr>
        <p:grpSpPr>
          <a:xfrm>
            <a:off x="4526834" y="4497349"/>
            <a:ext cx="4404436" cy="369332"/>
            <a:chOff x="3002834" y="4497349"/>
            <a:chExt cx="440443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5590747" y="4497349"/>
              <a:ext cx="181652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 Light"/>
                </a:rPr>
                <a:t>write response</a:t>
              </a:r>
            </a:p>
          </p:txBody>
        </p:sp>
        <p:cxnSp>
          <p:nvCxnSpPr>
            <p:cNvPr id="41" name="Straight Arrow Connector 40"/>
            <p:cNvCxnSpPr/>
            <p:nvPr/>
          </p:nvCxnSpPr>
          <p:spPr>
            <a:xfrm flipH="1">
              <a:off x="3002834" y="4696946"/>
              <a:ext cx="2559766" cy="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Freeform 41"/>
          <p:cNvSpPr/>
          <p:nvPr/>
        </p:nvSpPr>
        <p:spPr>
          <a:xfrm>
            <a:off x="8880006" y="4191000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Gill Sans Light"/>
            </a:endParaRPr>
          </a:p>
        </p:txBody>
      </p:sp>
      <p:sp>
        <p:nvSpPr>
          <p:cNvPr id="43" name="Freeform 42"/>
          <p:cNvSpPr/>
          <p:nvPr/>
        </p:nvSpPr>
        <p:spPr>
          <a:xfrm flipH="1">
            <a:off x="2322433" y="4162964"/>
            <a:ext cx="492595" cy="612776"/>
          </a:xfrm>
          <a:custGeom>
            <a:avLst/>
            <a:gdLst>
              <a:gd name="connsiteX0" fmla="*/ 14941 w 492595"/>
              <a:gd name="connsiteY0" fmla="*/ 493114 h 612776"/>
              <a:gd name="connsiteX1" fmla="*/ 179294 w 492595"/>
              <a:gd name="connsiteY1" fmla="*/ 612643 h 612776"/>
              <a:gd name="connsiteX2" fmla="*/ 478117 w 492595"/>
              <a:gd name="connsiteY2" fmla="*/ 508055 h 612776"/>
              <a:gd name="connsiteX3" fmla="*/ 418353 w 492595"/>
              <a:gd name="connsiteY3" fmla="*/ 164408 h 612776"/>
              <a:gd name="connsiteX4" fmla="*/ 179294 w 492595"/>
              <a:gd name="connsiteY4" fmla="*/ 55 h 612776"/>
              <a:gd name="connsiteX5" fmla="*/ 0 w 492595"/>
              <a:gd name="connsiteY5" fmla="*/ 179349 h 612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2595" h="612776">
                <a:moveTo>
                  <a:pt x="14941" y="493114"/>
                </a:moveTo>
                <a:cubicBezTo>
                  <a:pt x="58519" y="551633"/>
                  <a:pt x="102098" y="610153"/>
                  <a:pt x="179294" y="612643"/>
                </a:cubicBezTo>
                <a:cubicBezTo>
                  <a:pt x="256490" y="615133"/>
                  <a:pt x="438274" y="582761"/>
                  <a:pt x="478117" y="508055"/>
                </a:cubicBezTo>
                <a:cubicBezTo>
                  <a:pt x="517960" y="433349"/>
                  <a:pt x="468157" y="249075"/>
                  <a:pt x="418353" y="164408"/>
                </a:cubicBezTo>
                <a:cubicBezTo>
                  <a:pt x="368549" y="79741"/>
                  <a:pt x="249019" y="-2435"/>
                  <a:pt x="179294" y="55"/>
                </a:cubicBezTo>
                <a:cubicBezTo>
                  <a:pt x="109569" y="2545"/>
                  <a:pt x="54784" y="90947"/>
                  <a:pt x="0" y="179349"/>
                </a:cubicBezTo>
              </a:path>
            </a:pathLst>
          </a:custGeom>
          <a:ln>
            <a:prstDash val="dash"/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sp>
        <p:nvSpPr>
          <p:cNvPr id="27" name="Freeform 26"/>
          <p:cNvSpPr/>
          <p:nvPr/>
        </p:nvSpPr>
        <p:spPr>
          <a:xfrm>
            <a:off x="8470456" y="3013875"/>
            <a:ext cx="1838714" cy="3070074"/>
          </a:xfrm>
          <a:custGeom>
            <a:avLst/>
            <a:gdLst>
              <a:gd name="connsiteX0" fmla="*/ 0 w 1838714"/>
              <a:gd name="connsiteY0" fmla="*/ 3350866 h 3819899"/>
              <a:gd name="connsiteX1" fmla="*/ 489618 w 1838714"/>
              <a:gd name="connsiteY1" fmla="*/ 3687455 h 3819899"/>
              <a:gd name="connsiteX2" fmla="*/ 1575959 w 1838714"/>
              <a:gd name="connsiteY2" fmla="*/ 3580358 h 3819899"/>
              <a:gd name="connsiteX3" fmla="*/ 1836068 w 1838714"/>
              <a:gd name="connsiteY3" fmla="*/ 1040642 h 3819899"/>
              <a:gd name="connsiteX4" fmla="*/ 1637161 w 1838714"/>
              <a:gd name="connsiteY4" fmla="*/ 153271 h 3819899"/>
              <a:gd name="connsiteX5" fmla="*/ 642624 w 1838714"/>
              <a:gd name="connsiteY5" fmla="*/ 276 h 3819899"/>
              <a:gd name="connsiteX6" fmla="*/ 290711 w 1838714"/>
              <a:gd name="connsiteY6" fmla="*/ 122672 h 3819899"/>
              <a:gd name="connsiteX7" fmla="*/ 183607 w 1838714"/>
              <a:gd name="connsiteY7" fmla="*/ 367464 h 3819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38714" h="3819899">
                <a:moveTo>
                  <a:pt x="0" y="3350866"/>
                </a:moveTo>
                <a:cubicBezTo>
                  <a:pt x="113479" y="3500036"/>
                  <a:pt x="226958" y="3649206"/>
                  <a:pt x="489618" y="3687455"/>
                </a:cubicBezTo>
                <a:cubicBezTo>
                  <a:pt x="752278" y="3725704"/>
                  <a:pt x="1351551" y="4021493"/>
                  <a:pt x="1575959" y="3580358"/>
                </a:cubicBezTo>
                <a:cubicBezTo>
                  <a:pt x="1800367" y="3139223"/>
                  <a:pt x="1825868" y="1611823"/>
                  <a:pt x="1836068" y="1040642"/>
                </a:cubicBezTo>
                <a:cubicBezTo>
                  <a:pt x="1846268" y="469461"/>
                  <a:pt x="1836068" y="326665"/>
                  <a:pt x="1637161" y="153271"/>
                </a:cubicBezTo>
                <a:cubicBezTo>
                  <a:pt x="1438254" y="-20123"/>
                  <a:pt x="867032" y="5376"/>
                  <a:pt x="642624" y="276"/>
                </a:cubicBezTo>
                <a:cubicBezTo>
                  <a:pt x="418216" y="-4824"/>
                  <a:pt x="367214" y="61474"/>
                  <a:pt x="290711" y="122672"/>
                </a:cubicBezTo>
                <a:cubicBezTo>
                  <a:pt x="214208" y="183870"/>
                  <a:pt x="198907" y="275667"/>
                  <a:pt x="183607" y="367464"/>
                </a:cubicBezTo>
              </a:path>
            </a:pathLst>
          </a:custGeom>
          <a:ln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356104" y="2944682"/>
            <a:ext cx="2317651" cy="862846"/>
            <a:chOff x="5832103" y="2944682"/>
            <a:chExt cx="2317651" cy="862846"/>
          </a:xfrm>
        </p:grpSpPr>
        <p:grpSp>
          <p:nvGrpSpPr>
            <p:cNvPr id="46" name="Group 45"/>
            <p:cNvGrpSpPr/>
            <p:nvPr/>
          </p:nvGrpSpPr>
          <p:grpSpPr>
            <a:xfrm>
              <a:off x="5832103" y="2944682"/>
              <a:ext cx="1946367" cy="729734"/>
              <a:chOff x="5831695" y="2954752"/>
              <a:chExt cx="1946367" cy="729734"/>
            </a:xfrm>
          </p:grpSpPr>
          <p:cxnSp>
            <p:nvCxnSpPr>
              <p:cNvPr id="47" name="Straight Arrow Connector 46"/>
              <p:cNvCxnSpPr/>
              <p:nvPr/>
            </p:nvCxnSpPr>
            <p:spPr>
              <a:xfrm>
                <a:off x="6547748" y="2954752"/>
                <a:ext cx="0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extBox 47"/>
              <p:cNvSpPr txBox="1"/>
              <p:nvPr/>
            </p:nvSpPr>
            <p:spPr>
              <a:xfrm>
                <a:off x="5831695" y="3315154"/>
                <a:ext cx="19463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Gill Sans Light"/>
                  </a:rPr>
                  <a:t>Accept </a:t>
                </a:r>
                <a:r>
                  <a:rPr lang="en-US" dirty="0" err="1">
                    <a:latin typeface="Gill Sans Light"/>
                  </a:rPr>
                  <a:t>syscall</a:t>
                </a:r>
                <a:r>
                  <a:rPr lang="en-US" dirty="0">
                    <a:latin typeface="Gill Sans Light"/>
                  </a:rPr>
                  <a:t>()</a:t>
                </a:r>
              </a:p>
            </p:txBody>
          </p:sp>
        </p:grpSp>
        <p:sp>
          <p:nvSpPr>
            <p:cNvPr id="52" name="Freeform 51"/>
            <p:cNvSpPr/>
            <p:nvPr/>
          </p:nvSpPr>
          <p:spPr>
            <a:xfrm>
              <a:off x="7657159" y="3154765"/>
              <a:ext cx="492595" cy="652763"/>
            </a:xfrm>
            <a:custGeom>
              <a:avLst/>
              <a:gdLst>
                <a:gd name="connsiteX0" fmla="*/ 14941 w 492595"/>
                <a:gd name="connsiteY0" fmla="*/ 493114 h 612776"/>
                <a:gd name="connsiteX1" fmla="*/ 179294 w 492595"/>
                <a:gd name="connsiteY1" fmla="*/ 612643 h 612776"/>
                <a:gd name="connsiteX2" fmla="*/ 478117 w 492595"/>
                <a:gd name="connsiteY2" fmla="*/ 508055 h 612776"/>
                <a:gd name="connsiteX3" fmla="*/ 418353 w 492595"/>
                <a:gd name="connsiteY3" fmla="*/ 164408 h 612776"/>
                <a:gd name="connsiteX4" fmla="*/ 179294 w 492595"/>
                <a:gd name="connsiteY4" fmla="*/ 55 h 612776"/>
                <a:gd name="connsiteX5" fmla="*/ 0 w 492595"/>
                <a:gd name="connsiteY5" fmla="*/ 179349 h 612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2595" h="612776">
                  <a:moveTo>
                    <a:pt x="14941" y="493114"/>
                  </a:moveTo>
                  <a:cubicBezTo>
                    <a:pt x="58519" y="551633"/>
                    <a:pt x="102098" y="610153"/>
                    <a:pt x="179294" y="612643"/>
                  </a:cubicBezTo>
                  <a:cubicBezTo>
                    <a:pt x="256490" y="615133"/>
                    <a:pt x="438274" y="582761"/>
                    <a:pt x="478117" y="508055"/>
                  </a:cubicBezTo>
                  <a:cubicBezTo>
                    <a:pt x="517960" y="433349"/>
                    <a:pt x="468157" y="249075"/>
                    <a:pt x="418353" y="164408"/>
                  </a:cubicBezTo>
                  <a:cubicBezTo>
                    <a:pt x="368549" y="79741"/>
                    <a:pt x="249019" y="-2435"/>
                    <a:pt x="179294" y="55"/>
                  </a:cubicBezTo>
                  <a:cubicBezTo>
                    <a:pt x="109569" y="2545"/>
                    <a:pt x="54784" y="90947"/>
                    <a:pt x="0" y="179349"/>
                  </a:cubicBezTo>
                </a:path>
              </a:pathLst>
            </a:custGeom>
            <a:ln>
              <a:prstDash val="dash"/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atin typeface="Gill Sans Light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2981734" y="3013876"/>
            <a:ext cx="5090015" cy="1090777"/>
            <a:chOff x="1457733" y="3013875"/>
            <a:chExt cx="5090015" cy="1090777"/>
          </a:xfrm>
        </p:grpSpPr>
        <p:grpSp>
          <p:nvGrpSpPr>
            <p:cNvPr id="37" name="Group 36"/>
            <p:cNvGrpSpPr/>
            <p:nvPr/>
          </p:nvGrpSpPr>
          <p:grpSpPr>
            <a:xfrm>
              <a:off x="3997254" y="3636570"/>
              <a:ext cx="2550494" cy="468082"/>
              <a:chOff x="3997254" y="3636570"/>
              <a:chExt cx="2550494" cy="468082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 flipH="1">
                <a:off x="6080497" y="3684486"/>
                <a:ext cx="467251" cy="42016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/>
              <p:cNvSpPr txBox="1"/>
              <p:nvPr/>
            </p:nvSpPr>
            <p:spPr>
              <a:xfrm>
                <a:off x="3997254" y="3636570"/>
                <a:ext cx="2274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latin typeface="Gill Sans Light"/>
                  </a:rPr>
                  <a:t>Connection Socket</a:t>
                </a:r>
              </a:p>
            </p:txBody>
          </p:sp>
        </p:grpSp>
        <p:sp>
          <p:nvSpPr>
            <p:cNvPr id="45" name="TextBox 44"/>
            <p:cNvSpPr txBox="1"/>
            <p:nvPr/>
          </p:nvSpPr>
          <p:spPr>
            <a:xfrm>
              <a:off x="1457733" y="3622862"/>
              <a:ext cx="22749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i="1" dirty="0">
                  <a:latin typeface="Gill Sans Light"/>
                </a:rPr>
                <a:t>Connection Socket</a:t>
              </a:r>
            </a:p>
          </p:txBody>
        </p:sp>
        <p:cxnSp>
          <p:nvCxnSpPr>
            <p:cNvPr id="53" name="Straight Arrow Connector 52"/>
            <p:cNvCxnSpPr/>
            <p:nvPr/>
          </p:nvCxnSpPr>
          <p:spPr>
            <a:xfrm>
              <a:off x="1470685" y="3013875"/>
              <a:ext cx="0" cy="105524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/>
          <p:cNvCxnSpPr>
            <a:endCxn id="22" idx="1"/>
          </p:cNvCxnSpPr>
          <p:nvPr/>
        </p:nvCxnSpPr>
        <p:spPr>
          <a:xfrm>
            <a:off x="5929280" y="2770928"/>
            <a:ext cx="1432800" cy="16206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Left-Right Arrow 5"/>
          <p:cNvSpPr/>
          <p:nvPr/>
        </p:nvSpPr>
        <p:spPr bwMode="auto">
          <a:xfrm>
            <a:off x="5153245" y="3728903"/>
            <a:ext cx="415854" cy="184666"/>
          </a:xfrm>
          <a:prstGeom prst="leftRightArrow">
            <a:avLst/>
          </a:prstGeom>
          <a:solidFill>
            <a:schemeClr val="bg1"/>
          </a:solidFill>
          <a:ln w="57150" cap="flat" cmpd="sng" algn="ctr">
            <a:solidFill>
              <a:srgbClr val="618FF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>
              <a:latin typeface="Gill Sans Light"/>
            </a:endParaRPr>
          </a:p>
        </p:txBody>
      </p:sp>
      <p:cxnSp>
        <p:nvCxnSpPr>
          <p:cNvPr id="56" name="Straight Arrow Connector 55"/>
          <p:cNvCxnSpPr>
            <a:stCxn id="48" idx="1"/>
          </p:cNvCxnSpPr>
          <p:nvPr/>
        </p:nvCxnSpPr>
        <p:spPr>
          <a:xfrm flipH="1" flipV="1">
            <a:off x="5856695" y="2864140"/>
            <a:ext cx="1499409" cy="62561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TextBox 58"/>
          <p:cNvSpPr txBox="1"/>
          <p:nvPr/>
        </p:nvSpPr>
        <p:spPr>
          <a:xfrm>
            <a:off x="7114747" y="4104652"/>
            <a:ext cx="1620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 Light"/>
              </a:rPr>
              <a:t>read request</a:t>
            </a:r>
          </a:p>
        </p:txBody>
      </p:sp>
      <p:sp>
        <p:nvSpPr>
          <p:cNvPr id="49" name="Rounded Rectangle 4">
            <a:extLst>
              <a:ext uri="{FF2B5EF4-FFF2-40B4-BE49-F238E27FC236}">
                <a16:creationId xmlns:a16="http://schemas.microsoft.com/office/drawing/2014/main" id="{CC072540-3456-4E8E-970C-422FC8CF5618}"/>
              </a:ext>
            </a:extLst>
          </p:cNvPr>
          <p:cNvSpPr/>
          <p:nvPr/>
        </p:nvSpPr>
        <p:spPr bwMode="auto">
          <a:xfrm>
            <a:off x="1828800" y="3872950"/>
            <a:ext cx="8229600" cy="1298849"/>
          </a:xfrm>
          <a:prstGeom prst="roundRect">
            <a:avLst/>
          </a:prstGeom>
          <a:solidFill>
            <a:srgbClr val="FFFF00">
              <a:alpha val="14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88590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52400"/>
            <a:ext cx="8229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Reliable Message Delivery: the Problem</a:t>
            </a:r>
          </a:p>
        </p:txBody>
      </p:sp>
      <p:sp>
        <p:nvSpPr>
          <p:cNvPr id="1077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87400"/>
            <a:ext cx="11049000" cy="59944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All physical networks can garble and/or drop packets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Physical media: packet not transmitted/received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transmit close to maximum rate, get more throughput – even if some packets get lost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transmit at lowest voltage such that error correction just starts correcting errors, get best power/bit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Congestion: no place to put incoming packet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Point-to-point network: insufficient queue at switch/router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Broadcast link: two host try to use same link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In any network: insufficient buffer space at destination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Rate mismatch: what if sender send faster than receiver can process?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Reliable Message Delivery on top of Unreliable Packets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Need some way to make sure that packets actually make it to receiver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least once</a:t>
            </a:r>
          </a:p>
          <a:p>
            <a:pPr lvl="2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Every packet received at most once</a:t>
            </a:r>
          </a:p>
          <a:p>
            <a:pPr lvl="1">
              <a:lnSpc>
                <a:spcPct val="80000"/>
              </a:lnSpc>
              <a:spcBef>
                <a:spcPct val="2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Can combine with ordering: every packet received by process at destination exactly once and in order</a:t>
            </a:r>
          </a:p>
        </p:txBody>
      </p:sp>
    </p:spTree>
    <p:extLst>
      <p:ext uri="{BB962C8B-B14F-4D97-AF65-F5344CB8AC3E}">
        <p14:creationId xmlns:p14="http://schemas.microsoft.com/office/powerpoint/2010/main" val="371581763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725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7251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Transmission Control Protocol (TCP)</a:t>
            </a:r>
          </a:p>
        </p:txBody>
      </p:sp>
      <p:sp>
        <p:nvSpPr>
          <p:cNvPr id="1087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2139950"/>
            <a:ext cx="11353800" cy="46482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Transmission Control Protocol (TCP)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TCP (</a:t>
            </a: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IP Protocol 6</a:t>
            </a:r>
            <a:r>
              <a:rPr lang="en-US" altLang="ko-KR" dirty="0">
                <a:ea typeface="굴림" panose="020B0600000101010101" pitchFamily="34" charset="-127"/>
              </a:rPr>
              <a:t>) layered on top of IP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Reliable byte stream between two processes on different machines over Internet (read, write, flush)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TCP Details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Fragments byte stream into packets, hands packets to IP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IP may also fragment by itself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Uses window-based acknowledgement protocol (to minimize state at sender and receiver)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“Window” reflects storage at receiver – sender shouldn’t overrun receiver’s buffer space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Also, window should reflect speed/capacity of network – sender shouldn’t overload network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Automatically retransmits lost packets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Adjusts rate of transmission to avoid congestion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A “good citizen” 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1739900" y="831850"/>
            <a:ext cx="8707438" cy="1143000"/>
            <a:chOff x="215900" y="831850"/>
            <a:chExt cx="8707438" cy="1143000"/>
          </a:xfrm>
        </p:grpSpPr>
        <p:grpSp>
          <p:nvGrpSpPr>
            <p:cNvPr id="9220" name="Group 4"/>
            <p:cNvGrpSpPr>
              <a:grpSpLocks/>
            </p:cNvGrpSpPr>
            <p:nvPr/>
          </p:nvGrpSpPr>
          <p:grpSpPr bwMode="auto">
            <a:xfrm>
              <a:off x="1752600" y="990600"/>
              <a:ext cx="5334000" cy="984250"/>
              <a:chOff x="1152" y="576"/>
              <a:chExt cx="3648" cy="672"/>
            </a:xfrm>
          </p:grpSpPr>
          <p:sp>
            <p:nvSpPr>
              <p:cNvPr id="9225" name="Rectangle 5" descr="Wide downward diagonal"/>
              <p:cNvSpPr>
                <a:spLocks noChangeArrowheads="1"/>
              </p:cNvSpPr>
              <p:nvPr/>
            </p:nvSpPr>
            <p:spPr bwMode="auto">
              <a:xfrm>
                <a:off x="2448" y="792"/>
                <a:ext cx="1200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6" name="Rectangle 6" descr="Wide downward diagonal"/>
              <p:cNvSpPr>
                <a:spLocks noChangeArrowheads="1"/>
              </p:cNvSpPr>
              <p:nvPr/>
            </p:nvSpPr>
            <p:spPr bwMode="auto">
              <a:xfrm>
                <a:off x="1152" y="792"/>
                <a:ext cx="912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7" name="Rectangle 7" descr="Wide downward diagonal"/>
              <p:cNvSpPr>
                <a:spLocks noChangeArrowheads="1"/>
              </p:cNvSpPr>
              <p:nvPr/>
            </p:nvSpPr>
            <p:spPr bwMode="auto">
              <a:xfrm>
                <a:off x="4128" y="792"/>
                <a:ext cx="672" cy="240"/>
              </a:xfrm>
              <a:prstGeom prst="rect">
                <a:avLst/>
              </a:prstGeom>
              <a:pattFill prst="wdDnDiag">
                <a:fgClr>
                  <a:srgbClr val="00FFFF"/>
                </a:fgClr>
                <a:bgClr>
                  <a:schemeClr val="bg1"/>
                </a:bgClr>
              </a:patt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endParaRPr lang="en-US" alt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9228" name="Oval 8"/>
              <p:cNvSpPr>
                <a:spLocks noChangeArrowheads="1"/>
              </p:cNvSpPr>
              <p:nvPr/>
            </p:nvSpPr>
            <p:spPr bwMode="auto">
              <a:xfrm>
                <a:off x="1872" y="576"/>
                <a:ext cx="672" cy="672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Router</a:t>
                </a:r>
              </a:p>
            </p:txBody>
          </p:sp>
          <p:sp>
            <p:nvSpPr>
              <p:cNvPr id="9229" name="Oval 9"/>
              <p:cNvSpPr>
                <a:spLocks noChangeArrowheads="1"/>
              </p:cNvSpPr>
              <p:nvPr/>
            </p:nvSpPr>
            <p:spPr bwMode="auto">
              <a:xfrm>
                <a:off x="3504" y="576"/>
                <a:ext cx="672" cy="672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 algn="ctr"/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Router</a:t>
                </a:r>
              </a:p>
            </p:txBody>
          </p:sp>
        </p:grpSp>
        <p:sp>
          <p:nvSpPr>
            <p:cNvPr id="9221" name="Text Box 10"/>
            <p:cNvSpPr txBox="1">
              <a:spLocks noChangeArrowheads="1"/>
            </p:cNvSpPr>
            <p:nvPr/>
          </p:nvSpPr>
          <p:spPr bwMode="auto">
            <a:xfrm>
              <a:off x="276271" y="831850"/>
              <a:ext cx="1469935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Stream in:</a:t>
              </a:r>
            </a:p>
          </p:txBody>
        </p:sp>
        <p:sp>
          <p:nvSpPr>
            <p:cNvPr id="9222" name="Text Box 11"/>
            <p:cNvSpPr txBox="1">
              <a:spLocks noChangeArrowheads="1"/>
            </p:cNvSpPr>
            <p:nvPr/>
          </p:nvSpPr>
          <p:spPr bwMode="auto">
            <a:xfrm>
              <a:off x="7086600" y="831850"/>
              <a:ext cx="1836738" cy="4283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Stream out:</a:t>
              </a:r>
            </a:p>
          </p:txBody>
        </p:sp>
        <p:sp>
          <p:nvSpPr>
            <p:cNvPr id="9223" name="AutoShape 12"/>
            <p:cNvSpPr>
              <a:spLocks noChangeArrowheads="1"/>
            </p:cNvSpPr>
            <p:nvPr/>
          </p:nvSpPr>
          <p:spPr bwMode="auto">
            <a:xfrm>
              <a:off x="215900" y="1219200"/>
              <a:ext cx="1384300" cy="533400"/>
            </a:xfrm>
            <a:prstGeom prst="rightArrow">
              <a:avLst>
                <a:gd name="adj1" fmla="val 50000"/>
                <a:gd name="adj2" fmla="val 53571"/>
              </a:avLst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 dirty="0">
                  <a:latin typeface="Gill Sans" charset="0"/>
                  <a:ea typeface="Gill Sans" charset="0"/>
                  <a:cs typeface="Gill Sans" charset="0"/>
                </a:rPr>
                <a:t>..</a:t>
              </a:r>
              <a:r>
                <a:rPr lang="en-US" altLang="ko-KR" b="0" dirty="0" err="1">
                  <a:latin typeface="Gill Sans" charset="0"/>
                  <a:ea typeface="Gill Sans" charset="0"/>
                  <a:cs typeface="Gill Sans" charset="0"/>
                </a:rPr>
                <a:t>zyxwvuts</a:t>
              </a:r>
              <a:endParaRPr lang="en-US" altLang="ko-KR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9224" name="AutoShape 13"/>
            <p:cNvSpPr>
              <a:spLocks noChangeArrowheads="1"/>
            </p:cNvSpPr>
            <p:nvPr/>
          </p:nvSpPr>
          <p:spPr bwMode="auto">
            <a:xfrm>
              <a:off x="7315200" y="1219200"/>
              <a:ext cx="1143000" cy="533400"/>
            </a:xfrm>
            <a:prstGeom prst="rightArrow">
              <a:avLst>
                <a:gd name="adj1" fmla="val 50000"/>
                <a:gd name="adj2" fmla="val 53571"/>
              </a:avLst>
            </a:prstGeom>
            <a:solidFill>
              <a:srgbClr val="53FB25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 algn="ctr"/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gfedcba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21402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74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749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534400" cy="533400"/>
          </a:xfrm>
        </p:spPr>
        <p:txBody>
          <a:bodyPr/>
          <a:lstStyle/>
          <a:p>
            <a:r>
              <a:rPr lang="en-US" altLang="ko-KR" dirty="0"/>
              <a:t>Distributed Decision Making Discussion (1/2)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10591800" cy="5105400"/>
          </a:xfrm>
        </p:spPr>
        <p:txBody>
          <a:bodyPr/>
          <a:lstStyle/>
          <a:p>
            <a:r>
              <a:rPr lang="en-US" altLang="ko-KR" dirty="0"/>
              <a:t>Why is distributed decision making desirable?</a:t>
            </a:r>
          </a:p>
          <a:p>
            <a:pPr lvl="1"/>
            <a:r>
              <a:rPr lang="en-US" altLang="ko-KR" dirty="0"/>
              <a:t>Fault Tolerance!</a:t>
            </a:r>
          </a:p>
          <a:p>
            <a:pPr lvl="1"/>
            <a:r>
              <a:rPr lang="en-US" altLang="ko-KR" dirty="0"/>
              <a:t>A group of machines can come to a decision even if one or more of them fail during the process</a:t>
            </a:r>
          </a:p>
          <a:p>
            <a:pPr lvl="2"/>
            <a:r>
              <a:rPr lang="en-US" altLang="ko-KR" dirty="0"/>
              <a:t>Simple failure mode called “</a:t>
            </a:r>
            <a:r>
              <a:rPr lang="en-US" altLang="ko-KR" dirty="0" err="1"/>
              <a:t>failstop</a:t>
            </a:r>
            <a:r>
              <a:rPr lang="en-US" altLang="ko-KR" dirty="0"/>
              <a:t>” (different modes later)</a:t>
            </a:r>
          </a:p>
          <a:p>
            <a:pPr lvl="1"/>
            <a:r>
              <a:rPr lang="en-US" altLang="ko-KR" dirty="0"/>
              <a:t>After decision made, result recorded in multiple places</a:t>
            </a:r>
          </a:p>
          <a:p>
            <a:r>
              <a:rPr lang="en-US" altLang="ko-KR" dirty="0"/>
              <a:t>Why is 2PC not subject to the General’s paradox?</a:t>
            </a:r>
          </a:p>
          <a:p>
            <a:pPr lvl="1"/>
            <a:r>
              <a:rPr lang="en-US" altLang="ko-KR" dirty="0"/>
              <a:t>Because 2PC is about </a:t>
            </a:r>
            <a:r>
              <a:rPr lang="en-US" altLang="ko-KR" i="1" dirty="0"/>
              <a:t>all nodes eventually coming to the same decision – not necessarily at the same time!</a:t>
            </a:r>
          </a:p>
          <a:p>
            <a:pPr lvl="1"/>
            <a:r>
              <a:rPr lang="en-US" altLang="ko-KR" dirty="0"/>
              <a:t>Allowing us to reboot and continue allows time for collecting and collating decisions</a:t>
            </a:r>
          </a:p>
        </p:txBody>
      </p:sp>
    </p:spTree>
    <p:extLst>
      <p:ext uri="{BB962C8B-B14F-4D97-AF65-F5344CB8AC3E}">
        <p14:creationId xmlns:p14="http://schemas.microsoft.com/office/powerpoint/2010/main" val="27769754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94DD1-E47C-405C-AB79-FFF94B775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Dropped Packets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E8ACD-CCAF-4AB0-9C14-79D1DCF574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physical networks can garble or drop packets</a:t>
            </a:r>
          </a:p>
          <a:p>
            <a:pPr lvl="1"/>
            <a:r>
              <a:rPr lang="en-US" dirty="0"/>
              <a:t>Physical hardware problems (bad wire, bad signal)</a:t>
            </a:r>
          </a:p>
          <a:p>
            <a:r>
              <a:rPr lang="en-US" dirty="0"/>
              <a:t>Therefore, IP can garble or drop packets</a:t>
            </a:r>
          </a:p>
          <a:p>
            <a:pPr lvl="1"/>
            <a:r>
              <a:rPr lang="en-US" dirty="0"/>
              <a:t>It doesn't repair this itself (end-to-end principle!)</a:t>
            </a:r>
          </a:p>
          <a:p>
            <a:r>
              <a:rPr lang="en-US" dirty="0"/>
              <a:t>Building reliable message delivery</a:t>
            </a:r>
          </a:p>
          <a:p>
            <a:pPr lvl="1"/>
            <a:r>
              <a:rPr lang="en-US" dirty="0"/>
              <a:t>Confirm that packets aren't garbled</a:t>
            </a:r>
          </a:p>
          <a:p>
            <a:pPr lvl="1"/>
            <a:r>
              <a:rPr lang="en-US" dirty="0"/>
              <a:t>Confirm that packets arrive </a:t>
            </a:r>
            <a:r>
              <a:rPr lang="en-US" b="1" dirty="0"/>
              <a:t>exactly once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6142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>
                <a:ea typeface="굴림" panose="020B0600000101010101" pitchFamily="34" charset="-127"/>
              </a:rPr>
              <a:t>Using Acknowledgements</a:t>
            </a:r>
          </a:p>
        </p:txBody>
      </p:sp>
      <p:sp>
        <p:nvSpPr>
          <p:cNvPr id="10792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3070227"/>
            <a:ext cx="10896600" cy="38354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How to ensure transmission of packets?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Detect garbling at receiver via checksum, discard if bad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acknowledges (by sending “ACK”) when packet received properly at destination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Timeout at sender:  if no ACK, retransmit</a:t>
            </a:r>
          </a:p>
          <a:p>
            <a:pPr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questions: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If the sender doesn’t get an ACK, does that mean the receiver didn’t get the original message?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No</a:t>
            </a:r>
          </a:p>
          <a:p>
            <a:pPr lvl="1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if ACK gets dropped?  Or if message gets delayed?</a:t>
            </a:r>
          </a:p>
          <a:p>
            <a:pPr lvl="2">
              <a:lnSpc>
                <a:spcPct val="80000"/>
              </a:lnSpc>
              <a:spcBef>
                <a:spcPct val="15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doesn’t get ACK, retransmits, Receiver gets message twice, ACK each</a:t>
            </a:r>
          </a:p>
        </p:txBody>
      </p:sp>
      <p:grpSp>
        <p:nvGrpSpPr>
          <p:cNvPr id="1079300" name="Group 4"/>
          <p:cNvGrpSpPr>
            <a:grpSpLocks/>
          </p:cNvGrpSpPr>
          <p:nvPr/>
        </p:nvGrpSpPr>
        <p:grpSpPr bwMode="auto">
          <a:xfrm>
            <a:off x="2971801" y="850900"/>
            <a:ext cx="2265363" cy="1500189"/>
            <a:chOff x="912" y="424"/>
            <a:chExt cx="1427" cy="945"/>
          </a:xfrm>
        </p:grpSpPr>
        <p:sp>
          <p:nvSpPr>
            <p:cNvPr id="6164" name="Rectangle 5" descr="Wide downward diagonal"/>
            <p:cNvSpPr>
              <a:spLocks noChangeArrowheads="1"/>
            </p:cNvSpPr>
            <p:nvPr/>
          </p:nvSpPr>
          <p:spPr bwMode="auto">
            <a:xfrm>
              <a:off x="1173" y="496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65" name="Text Box 6"/>
            <p:cNvSpPr txBox="1">
              <a:spLocks noChangeArrowheads="1"/>
            </p:cNvSpPr>
            <p:nvPr/>
          </p:nvSpPr>
          <p:spPr bwMode="auto">
            <a:xfrm>
              <a:off x="2073" y="424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6166" name="Text Box 7"/>
            <p:cNvSpPr txBox="1">
              <a:spLocks noChangeArrowheads="1"/>
            </p:cNvSpPr>
            <p:nvPr/>
          </p:nvSpPr>
          <p:spPr bwMode="auto">
            <a:xfrm>
              <a:off x="912" y="424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grpSp>
          <p:nvGrpSpPr>
            <p:cNvPr id="6167" name="Group 8"/>
            <p:cNvGrpSpPr>
              <a:grpSpLocks/>
            </p:cNvGrpSpPr>
            <p:nvPr/>
          </p:nvGrpSpPr>
          <p:grpSpPr bwMode="auto">
            <a:xfrm>
              <a:off x="1157" y="622"/>
              <a:ext cx="960" cy="747"/>
              <a:chOff x="1157" y="670"/>
              <a:chExt cx="960" cy="747"/>
            </a:xfrm>
          </p:grpSpPr>
          <p:grpSp>
            <p:nvGrpSpPr>
              <p:cNvPr id="6168" name="Group 9"/>
              <p:cNvGrpSpPr>
                <a:grpSpLocks/>
              </p:cNvGrpSpPr>
              <p:nvPr/>
            </p:nvGrpSpPr>
            <p:grpSpPr bwMode="auto">
              <a:xfrm>
                <a:off x="1157" y="670"/>
                <a:ext cx="960" cy="353"/>
                <a:chOff x="1157" y="670"/>
                <a:chExt cx="960" cy="353"/>
              </a:xfrm>
            </p:grpSpPr>
            <p:sp>
              <p:nvSpPr>
                <p:cNvPr id="6172" name="Line 10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173" name="Text Box 11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283" y="670"/>
                  <a:ext cx="708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400" b="0" dirty="0">
                      <a:latin typeface="Gill Sans" charset="0"/>
                      <a:ea typeface="Gill Sans" charset="0"/>
                      <a:cs typeface="Gill Sans" charset="0"/>
                    </a:rPr>
                    <a:t>Packet</a:t>
                  </a:r>
                </a:p>
              </p:txBody>
            </p:sp>
          </p:grpSp>
          <p:grpSp>
            <p:nvGrpSpPr>
              <p:cNvPr id="6169" name="Group 12"/>
              <p:cNvGrpSpPr>
                <a:grpSpLocks/>
              </p:cNvGrpSpPr>
              <p:nvPr/>
            </p:nvGrpSpPr>
            <p:grpSpPr bwMode="auto">
              <a:xfrm>
                <a:off x="1157" y="1023"/>
                <a:ext cx="960" cy="394"/>
                <a:chOff x="1157" y="1023"/>
                <a:chExt cx="960" cy="394"/>
              </a:xfrm>
            </p:grpSpPr>
            <p:sp>
              <p:nvSpPr>
                <p:cNvPr id="6170" name="Line 13"/>
                <p:cNvSpPr>
                  <a:spLocks noChangeShapeType="1"/>
                </p:cNvSpPr>
                <p:nvPr/>
              </p:nvSpPr>
              <p:spPr bwMode="auto">
                <a:xfrm flipH="1">
                  <a:off x="1157" y="1023"/>
                  <a:ext cx="960" cy="288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6171" name="Text Box 14"/>
                <p:cNvSpPr txBox="1">
                  <a:spLocks noChangeArrowheads="1"/>
                </p:cNvSpPr>
                <p:nvPr/>
              </p:nvSpPr>
              <p:spPr bwMode="auto">
                <a:xfrm rot="20746312">
                  <a:off x="1388" y="1128"/>
                  <a:ext cx="514" cy="2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400" b="0" dirty="0">
                      <a:latin typeface="Gill Sans" charset="0"/>
                      <a:ea typeface="Gill Sans" charset="0"/>
                      <a:cs typeface="Gill Sans" charset="0"/>
                    </a:rPr>
                    <a:t>ACK</a:t>
                  </a:r>
                </a:p>
              </p:txBody>
            </p:sp>
          </p:grpSp>
        </p:grpSp>
      </p:grpSp>
      <p:grpSp>
        <p:nvGrpSpPr>
          <p:cNvPr id="1079311" name="Group 15"/>
          <p:cNvGrpSpPr>
            <a:grpSpLocks/>
          </p:cNvGrpSpPr>
          <p:nvPr/>
        </p:nvGrpSpPr>
        <p:grpSpPr bwMode="auto">
          <a:xfrm>
            <a:off x="5556252" y="838200"/>
            <a:ext cx="3484563" cy="2274889"/>
            <a:chOff x="2448" y="416"/>
            <a:chExt cx="2195" cy="1433"/>
          </a:xfrm>
        </p:grpSpPr>
        <p:sp>
          <p:nvSpPr>
            <p:cNvPr id="6150" name="Text Box 16"/>
            <p:cNvSpPr txBox="1">
              <a:spLocks noChangeArrowheads="1"/>
            </p:cNvSpPr>
            <p:nvPr/>
          </p:nvSpPr>
          <p:spPr bwMode="auto">
            <a:xfrm>
              <a:off x="4377" y="416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B</a:t>
              </a:r>
            </a:p>
          </p:txBody>
        </p:sp>
        <p:sp>
          <p:nvSpPr>
            <p:cNvPr id="6151" name="Text Box 17"/>
            <p:cNvSpPr txBox="1">
              <a:spLocks noChangeArrowheads="1"/>
            </p:cNvSpPr>
            <p:nvPr/>
          </p:nvSpPr>
          <p:spPr bwMode="auto">
            <a:xfrm>
              <a:off x="3216" y="416"/>
              <a:ext cx="266" cy="32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800" b="0" dirty="0">
                  <a:latin typeface="Gill Sans" charset="0"/>
                  <a:ea typeface="Gill Sans" charset="0"/>
                  <a:cs typeface="Gill Sans" charset="0"/>
                </a:rPr>
                <a:t>A</a:t>
              </a:r>
            </a:p>
          </p:txBody>
        </p:sp>
        <p:sp>
          <p:nvSpPr>
            <p:cNvPr id="6152" name="Rectangle 18" descr="Wide downward diagonal"/>
            <p:cNvSpPr>
              <a:spLocks noChangeArrowheads="1"/>
            </p:cNvSpPr>
            <p:nvPr/>
          </p:nvSpPr>
          <p:spPr bwMode="auto">
            <a:xfrm>
              <a:off x="3477" y="508"/>
              <a:ext cx="912" cy="137"/>
            </a:xfrm>
            <a:prstGeom prst="rect">
              <a:avLst/>
            </a:prstGeom>
            <a:pattFill prst="wdDnDiag">
              <a:fgClr>
                <a:srgbClr val="00FFFF"/>
              </a:fgClr>
              <a:bgClr>
                <a:schemeClr val="bg1"/>
              </a:bgClr>
            </a:pattFill>
            <a:ln w="28575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6153" name="Group 19"/>
            <p:cNvGrpSpPr>
              <a:grpSpLocks/>
            </p:cNvGrpSpPr>
            <p:nvPr/>
          </p:nvGrpSpPr>
          <p:grpSpPr bwMode="auto">
            <a:xfrm>
              <a:off x="3504" y="1102"/>
              <a:ext cx="960" cy="353"/>
              <a:chOff x="1157" y="670"/>
              <a:chExt cx="960" cy="353"/>
            </a:xfrm>
          </p:grpSpPr>
          <p:sp>
            <p:nvSpPr>
              <p:cNvPr id="6162" name="Line 20"/>
              <p:cNvSpPr>
                <a:spLocks noChangeShapeType="1"/>
              </p:cNvSpPr>
              <p:nvPr/>
            </p:nvSpPr>
            <p:spPr bwMode="auto">
              <a:xfrm>
                <a:off x="1157" y="831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63" name="Text Box 21"/>
              <p:cNvSpPr txBox="1">
                <a:spLocks noChangeArrowheads="1"/>
              </p:cNvSpPr>
              <p:nvPr/>
            </p:nvSpPr>
            <p:spPr bwMode="auto">
              <a:xfrm rot="736490">
                <a:off x="1283" y="670"/>
                <a:ext cx="7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Packet</a:t>
                </a:r>
              </a:p>
            </p:txBody>
          </p:sp>
        </p:grpSp>
        <p:grpSp>
          <p:nvGrpSpPr>
            <p:cNvPr id="6154" name="Group 22"/>
            <p:cNvGrpSpPr>
              <a:grpSpLocks/>
            </p:cNvGrpSpPr>
            <p:nvPr/>
          </p:nvGrpSpPr>
          <p:grpSpPr bwMode="auto">
            <a:xfrm>
              <a:off x="3504" y="1455"/>
              <a:ext cx="960" cy="394"/>
              <a:chOff x="1157" y="1023"/>
              <a:chExt cx="960" cy="394"/>
            </a:xfrm>
          </p:grpSpPr>
          <p:sp>
            <p:nvSpPr>
              <p:cNvPr id="6160" name="Line 23"/>
              <p:cNvSpPr>
                <a:spLocks noChangeShapeType="1"/>
              </p:cNvSpPr>
              <p:nvPr/>
            </p:nvSpPr>
            <p:spPr bwMode="auto">
              <a:xfrm flipH="1">
                <a:off x="1157" y="1023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61" name="Text Box 24"/>
              <p:cNvSpPr txBox="1">
                <a:spLocks noChangeArrowheads="1"/>
              </p:cNvSpPr>
              <p:nvPr/>
            </p:nvSpPr>
            <p:spPr bwMode="auto">
              <a:xfrm rot="20746312">
                <a:off x="1388" y="1128"/>
                <a:ext cx="514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ACK</a:t>
                </a:r>
              </a:p>
            </p:txBody>
          </p:sp>
        </p:grpSp>
        <p:grpSp>
          <p:nvGrpSpPr>
            <p:cNvPr id="6155" name="Group 25"/>
            <p:cNvGrpSpPr>
              <a:grpSpLocks/>
            </p:cNvGrpSpPr>
            <p:nvPr/>
          </p:nvGrpSpPr>
          <p:grpSpPr bwMode="auto">
            <a:xfrm>
              <a:off x="3504" y="622"/>
              <a:ext cx="960" cy="353"/>
              <a:chOff x="3504" y="703"/>
              <a:chExt cx="960" cy="353"/>
            </a:xfrm>
          </p:grpSpPr>
          <p:sp>
            <p:nvSpPr>
              <p:cNvPr id="6158" name="Line 26"/>
              <p:cNvSpPr>
                <a:spLocks noChangeShapeType="1"/>
              </p:cNvSpPr>
              <p:nvPr/>
            </p:nvSpPr>
            <p:spPr bwMode="auto">
              <a:xfrm>
                <a:off x="3504" y="864"/>
                <a:ext cx="960" cy="19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prstDash val="sysDot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6159" name="Text Box 27"/>
              <p:cNvSpPr txBox="1">
                <a:spLocks noChangeArrowheads="1"/>
              </p:cNvSpPr>
              <p:nvPr/>
            </p:nvSpPr>
            <p:spPr bwMode="auto">
              <a:xfrm rot="736490">
                <a:off x="3630" y="703"/>
                <a:ext cx="708" cy="28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400" b="0" dirty="0">
                    <a:latin typeface="Gill Sans" charset="0"/>
                    <a:ea typeface="Gill Sans" charset="0"/>
                    <a:cs typeface="Gill Sans" charset="0"/>
                  </a:rPr>
                  <a:t>Packet</a:t>
                </a:r>
              </a:p>
            </p:txBody>
          </p:sp>
        </p:grpSp>
        <p:sp>
          <p:nvSpPr>
            <p:cNvPr id="6156" name="AutoShape 28"/>
            <p:cNvSpPr>
              <a:spLocks/>
            </p:cNvSpPr>
            <p:nvPr/>
          </p:nvSpPr>
          <p:spPr bwMode="auto">
            <a:xfrm>
              <a:off x="3264" y="783"/>
              <a:ext cx="192" cy="480"/>
            </a:xfrm>
            <a:prstGeom prst="leftBrace">
              <a:avLst>
                <a:gd name="adj1" fmla="val 20833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4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6157" name="Text Box 29"/>
            <p:cNvSpPr txBox="1">
              <a:spLocks noChangeArrowheads="1"/>
            </p:cNvSpPr>
            <p:nvPr/>
          </p:nvSpPr>
          <p:spPr bwMode="auto">
            <a:xfrm>
              <a:off x="2448" y="879"/>
              <a:ext cx="809" cy="2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400" b="0">
                  <a:latin typeface="Gill Sans" charset="0"/>
                  <a:ea typeface="Gill Sans" charset="0"/>
                  <a:cs typeface="Gill Sans" charset="0"/>
                </a:rPr>
                <a:t>Timeout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7915870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79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079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92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9299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180351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Gill Sans Light"/>
                  </a:rPr>
                  <a:t>Send; wait for ACK; repeat</a:t>
                </a:r>
              </a:p>
              <a:p>
                <a:r>
                  <a:rPr lang="en-US" dirty="0">
                    <a:latin typeface="Gill Sans Light"/>
                  </a:rPr>
                  <a:t>Round Trip Time (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i="0" dirty="0" smtClean="0">
                        <a:latin typeface="Gill Sans Light"/>
                      </a:rPr>
                      <m:t>RTT</m:t>
                    </m:r>
                  </m:oMath>
                </a14:m>
                <a:r>
                  <a:rPr lang="en-US" dirty="0">
                    <a:latin typeface="Gill Sans Light"/>
                  </a:rPr>
                  <a:t>): time it takes a packet to travel from sender to receiver and back</a:t>
                </a:r>
              </a:p>
              <a:p>
                <a:pPr lvl="1"/>
                <a:r>
                  <a:rPr lang="en-US" dirty="0">
                    <a:latin typeface="Gill Sans Light"/>
                  </a:rPr>
                  <a:t>One-way latency (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>
                    <a:latin typeface="Gill Sans Light"/>
                  </a:rPr>
                  <a:t>): one way delay from sender and receiver</a:t>
                </a:r>
              </a:p>
              <a:p>
                <a:pPr lvl="1"/>
                <a:endParaRPr lang="en-US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For symmetric latency,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𝑅𝑇𝑇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180351" cy="4351338"/>
              </a:xfrm>
              <a:blipFill>
                <a:blip r:embed="rId2"/>
                <a:stretch>
                  <a:fillRect l="-1649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9848419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>
                    <a:latin typeface="Gill Sans Light"/>
                  </a:rPr>
                  <a:t>How fast can you send data?</a:t>
                </a:r>
              </a:p>
              <a:p>
                <a:r>
                  <a:rPr lang="en-US" dirty="0">
                    <a:latin typeface="Gill Sans Light"/>
                  </a:rPr>
                  <a:t>Little’s Law applied to the network: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nor/>
                        </m:rPr>
                        <a:rPr lang="en-US" b="0" i="0" smtClean="0">
                          <a:latin typeface="Gill Sans Light"/>
                        </a:rPr>
                        <m:t>RTT</m:t>
                      </m:r>
                    </m:oMath>
                  </m:oMathPara>
                </a14:m>
                <a:endParaRPr lang="en-US" b="0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For Stop-and-Wait,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b="0" dirty="0">
                    <a:latin typeface="Gill Sans Light"/>
                  </a:rPr>
                  <a:t> packet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b="0" dirty="0">
                    <a:solidFill>
                      <a:srgbClr val="FF0000"/>
                    </a:solidFill>
                    <a:latin typeface="Gill Sans Light"/>
                  </a:rPr>
                  <a:t>So bandwidth is 1 packet per RTT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Depends only on latency, not network capacity (!)</a:t>
                </a:r>
                <a:endParaRPr lang="en-US" b="0" dirty="0">
                  <a:solidFill>
                    <a:srgbClr val="FF0000"/>
                  </a:solidFill>
                  <a:latin typeface="Gill Sans Light"/>
                </a:endParaRPr>
              </a:p>
              <a:p>
                <a:pPr marL="0" indent="0">
                  <a:buNone/>
                </a:pPr>
                <a:endParaRPr lang="en-US" dirty="0">
                  <a:latin typeface="Gill Sans Light"/>
                </a:endParaRP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  <a:blipFill>
                <a:blip r:embed="rId2"/>
                <a:stretch>
                  <a:fillRect l="-157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5942850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>
                    <a:solidFill>
                      <a:srgbClr val="FF0000"/>
                    </a:solidFill>
                    <a:latin typeface="Gill Sans Light"/>
                  </a:rPr>
                  <a:t>So bandwidth is 1 packet per RTT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Depends only on latency, not network capacity (!)</a:t>
                </a:r>
              </a:p>
              <a:p>
                <a:pPr lvl="1"/>
                <a:endParaRPr lang="en-US" b="0" dirty="0">
                  <a:solidFill>
                    <a:srgbClr val="FF0000"/>
                  </a:solidFill>
                  <a:latin typeface="Gill Sans Light"/>
                </a:endParaRPr>
              </a:p>
              <a:p>
                <a:r>
                  <a:rPr lang="en-US" b="0" dirty="0">
                    <a:latin typeface="Gill Sans Light"/>
                  </a:rPr>
                  <a:t>Suppose RTT = 100 </a:t>
                </a:r>
                <a:r>
                  <a:rPr lang="en-US" b="0" dirty="0" err="1">
                    <a:latin typeface="Gill Sans Light"/>
                  </a:rPr>
                  <a:t>ms</a:t>
                </a:r>
                <a:r>
                  <a:rPr lang="en-US" b="0" dirty="0">
                    <a:latin typeface="Gill Sans Light"/>
                  </a:rPr>
                  <a:t> and</a:t>
                </a:r>
                <a:br>
                  <a:rPr lang="en-US" b="0" dirty="0">
                    <a:latin typeface="Gill Sans Light"/>
                  </a:rPr>
                </a:br>
                <a:r>
                  <a:rPr lang="en-US" b="0" dirty="0">
                    <a:latin typeface="Gill Sans Light"/>
                  </a:rPr>
                  <a:t>1 packet is 1500 bytes</a:t>
                </a:r>
              </a:p>
              <a:p>
                <a:r>
                  <a:rPr lang="en-US" dirty="0">
                    <a:latin typeface="Gill Sans Light"/>
                  </a:rPr>
                  <a:t>Throughput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1500⋅8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0.1</m:t>
                        </m:r>
                      </m:den>
                    </m:f>
                  </m:oMath>
                </a14:m>
                <a:r>
                  <a:rPr lang="en-US" b="0" dirty="0">
                    <a:latin typeface="Gill Sans Light"/>
                  </a:rPr>
                  <a:t> = 120 Kbps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b="0" dirty="0">
                    <a:latin typeface="Gill Sans Light"/>
                  </a:rPr>
                  <a:t>Very inefficient if we have a 100 Mbps link!</a:t>
                </a:r>
              </a:p>
              <a:p>
                <a:pPr marL="0" indent="0">
                  <a:buNone/>
                </a:pPr>
                <a:endParaRPr lang="en-US" dirty="0">
                  <a:latin typeface="Gill Sans Light"/>
                </a:endParaRPr>
              </a:p>
              <a:p>
                <a:endParaRPr lang="en-US" dirty="0"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45E3CA-0D20-45F7-B7E9-B7DA520F33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416443" cy="4351338"/>
              </a:xfrm>
              <a:blipFill>
                <a:blip r:embed="rId2"/>
                <a:stretch>
                  <a:fillRect l="-1577" t="-18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7B1781CE-11B5-4973-8C55-842051483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DAF2A237-F72F-4330-A25B-4BE383BD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2241602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1CB37EB-7694-452E-9DB6-0D29C3BF871D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698802"/>
            <a:ext cx="3983038" cy="685800"/>
            <a:chOff x="1447800" y="2743200"/>
            <a:chExt cx="3983522" cy="685800"/>
          </a:xfrm>
        </p:grpSpPr>
        <p:sp>
          <p:nvSpPr>
            <p:cNvPr id="10" name="Line 5">
              <a:extLst>
                <a:ext uri="{FF2B5EF4-FFF2-40B4-BE49-F238E27FC236}">
                  <a16:creationId xmlns:a16="http://schemas.microsoft.com/office/drawing/2014/main" id="{49E04F92-6AAA-4B69-A66E-33B979FEC09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1" name="Text Box 7">
              <a:extLst>
                <a:ext uri="{FF2B5EF4-FFF2-40B4-BE49-F238E27FC236}">
                  <a16:creationId xmlns:a16="http://schemas.microsoft.com/office/drawing/2014/main" id="{6D1A2A68-EA9F-4B90-8203-76DE1041A6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12" name="Text Box 10">
            <a:extLst>
              <a:ext uri="{FF2B5EF4-FFF2-40B4-BE49-F238E27FC236}">
                <a16:creationId xmlns:a16="http://schemas.microsoft.com/office/drawing/2014/main" id="{B2549AF7-F41F-4F6B-B235-19A03A0844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594402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37F19BA8-3A16-44C4-909A-73949233C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784402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1651B32-6EDA-4EB4-B224-372A28F2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841552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49BEECF-4A41-4F20-8B58-DD8EEAD44B44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2146352"/>
            <a:ext cx="3962400" cy="628650"/>
            <a:chOff x="1447800" y="2190690"/>
            <a:chExt cx="3962400" cy="628710"/>
          </a:xfrm>
        </p:grpSpPr>
        <p:sp>
          <p:nvSpPr>
            <p:cNvPr id="16" name="Line 8">
              <a:extLst>
                <a:ext uri="{FF2B5EF4-FFF2-40B4-BE49-F238E27FC236}">
                  <a16:creationId xmlns:a16="http://schemas.microsoft.com/office/drawing/2014/main" id="{5062BB81-AEDA-427F-AB68-7D893F8B99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17" name="TextBox 2">
              <a:extLst>
                <a:ext uri="{FF2B5EF4-FFF2-40B4-BE49-F238E27FC236}">
                  <a16:creationId xmlns:a16="http://schemas.microsoft.com/office/drawing/2014/main" id="{3F3089EF-04EE-4C49-8512-11CDD4277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A079003-F699-4165-823E-D1A36EABC9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232202"/>
            <a:ext cx="3962400" cy="628650"/>
            <a:chOff x="1447800" y="2190690"/>
            <a:chExt cx="3962400" cy="628710"/>
          </a:xfrm>
        </p:grpSpPr>
        <p:sp>
          <p:nvSpPr>
            <p:cNvPr id="19" name="Line 8">
              <a:extLst>
                <a:ext uri="{FF2B5EF4-FFF2-40B4-BE49-F238E27FC236}">
                  <a16:creationId xmlns:a16="http://schemas.microsoft.com/office/drawing/2014/main" id="{D7D27E5B-BC00-4D23-AA4B-B381CF6DF6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0" name="TextBox 32">
              <a:extLst>
                <a:ext uri="{FF2B5EF4-FFF2-40B4-BE49-F238E27FC236}">
                  <a16:creationId xmlns:a16="http://schemas.microsoft.com/office/drawing/2014/main" id="{FD7273B8-A325-470A-B456-B3A18A5F7C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2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2AAED95-0C52-4F69-BC3A-ABF709A5E2FA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3765602"/>
            <a:ext cx="3983038" cy="685800"/>
            <a:chOff x="1447800" y="2743200"/>
            <a:chExt cx="3983522" cy="685800"/>
          </a:xfrm>
        </p:grpSpPr>
        <p:sp>
          <p:nvSpPr>
            <p:cNvPr id="22" name="Line 5">
              <a:extLst>
                <a:ext uri="{FF2B5EF4-FFF2-40B4-BE49-F238E27FC236}">
                  <a16:creationId xmlns:a16="http://schemas.microsoft.com/office/drawing/2014/main" id="{282E9867-5CA1-4EEC-9034-1DB217F170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447800" y="2819400"/>
              <a:ext cx="3983522" cy="60960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3" name="Text Box 7">
              <a:extLst>
                <a:ext uri="{FF2B5EF4-FFF2-40B4-BE49-F238E27FC236}">
                  <a16:creationId xmlns:a16="http://schemas.microsoft.com/office/drawing/2014/main" id="{869CBAB6-6DB0-4FF0-87DD-3EF31BB20A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48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2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E9D46E-1C77-49DD-9055-A767FF418749}"/>
              </a:ext>
            </a:extLst>
          </p:cNvPr>
          <p:cNvGrpSpPr>
            <a:grpSpLocks/>
          </p:cNvGrpSpPr>
          <p:nvPr/>
        </p:nvGrpSpPr>
        <p:grpSpPr bwMode="auto">
          <a:xfrm>
            <a:off x="7391400" y="4279952"/>
            <a:ext cx="3962400" cy="628650"/>
            <a:chOff x="1447800" y="2190690"/>
            <a:chExt cx="3962400" cy="628710"/>
          </a:xfrm>
        </p:grpSpPr>
        <p:sp>
          <p:nvSpPr>
            <p:cNvPr id="25" name="Line 8">
              <a:extLst>
                <a:ext uri="{FF2B5EF4-FFF2-40B4-BE49-F238E27FC236}">
                  <a16:creationId xmlns:a16="http://schemas.microsoft.com/office/drawing/2014/main" id="{EAE27CEB-79FB-47B9-8DAB-C04A3A7F441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6" name="TextBox 38">
              <a:extLst>
                <a:ext uri="{FF2B5EF4-FFF2-40B4-BE49-F238E27FC236}">
                  <a16:creationId xmlns:a16="http://schemas.microsoft.com/office/drawing/2014/main" id="{70CC8749-2D69-401D-9D4A-A6925B3C3B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3</a:t>
              </a:r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21E7E-127D-4FEE-B37F-0C2572318C9F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2317802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A7C25D76-EA89-4FE1-A564-B67717300D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EDF9466F-69B7-401E-9C7E-F46F7B0240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A2E881A7-A208-4748-B557-24028AABB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D26BA7EE-6397-48F9-BD22-0366452730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C61EFC2-EE97-4611-8514-3029EC6F0EF8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3384602"/>
            <a:ext cx="949325" cy="1066800"/>
            <a:chOff x="498475" y="2362200"/>
            <a:chExt cx="949324" cy="1066800"/>
          </a:xfrm>
        </p:grpSpPr>
        <p:sp>
          <p:nvSpPr>
            <p:cNvPr id="33" name="Line 13">
              <a:extLst>
                <a:ext uri="{FF2B5EF4-FFF2-40B4-BE49-F238E27FC236}">
                  <a16:creationId xmlns:a16="http://schemas.microsoft.com/office/drawing/2014/main" id="{291B7A48-6D00-4445-8997-6EC7FFA285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4" name="Line 14">
              <a:extLst>
                <a:ext uri="{FF2B5EF4-FFF2-40B4-BE49-F238E27FC236}">
                  <a16:creationId xmlns:a16="http://schemas.microsoft.com/office/drawing/2014/main" id="{28C56617-E919-44AC-A982-667C6BC7700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5" name="Text Box 15">
              <a:extLst>
                <a:ext uri="{FF2B5EF4-FFF2-40B4-BE49-F238E27FC236}">
                  <a16:creationId xmlns:a16="http://schemas.microsoft.com/office/drawing/2014/main" id="{F1FAABD3-DD27-4F07-A753-3B495AD6D9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6" name="Line 13">
              <a:extLst>
                <a:ext uri="{FF2B5EF4-FFF2-40B4-BE49-F238E27FC236}">
                  <a16:creationId xmlns:a16="http://schemas.microsoft.com/office/drawing/2014/main" id="{5EA67A66-E09F-42D3-9759-DA0A82FB970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8232A-A6BE-485F-8430-239E9804D4A9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9" name="Line 13">
              <a:extLst>
                <a:ext uri="{FF2B5EF4-FFF2-40B4-BE49-F238E27FC236}">
                  <a16:creationId xmlns:a16="http://schemas.microsoft.com/office/drawing/2014/main" id="{38B31520-3751-4F16-AF96-C32800FA86B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Line 14">
              <a:extLst>
                <a:ext uri="{FF2B5EF4-FFF2-40B4-BE49-F238E27FC236}">
                  <a16:creationId xmlns:a16="http://schemas.microsoft.com/office/drawing/2014/main" id="{5C08EFD6-FB34-41A2-8AAE-2F0DF07066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1" name="Text Box 15">
              <a:extLst>
                <a:ext uri="{FF2B5EF4-FFF2-40B4-BE49-F238E27FC236}">
                  <a16:creationId xmlns:a16="http://schemas.microsoft.com/office/drawing/2014/main" id="{8B64228D-B274-4238-831F-ED74655185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2" name="Line 13">
              <a:extLst>
                <a:ext uri="{FF2B5EF4-FFF2-40B4-BE49-F238E27FC236}">
                  <a16:creationId xmlns:a16="http://schemas.microsoft.com/office/drawing/2014/main" id="{583BD4A4-37AE-4958-9FD9-F0D5966D19A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61540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833C-A31B-4DF9-8725-945E941C1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Stop-and-Wait with Packet Loss</a:t>
            </a:r>
          </a:p>
        </p:txBody>
      </p:sp>
      <p:sp>
        <p:nvSpPr>
          <p:cNvPr id="43" name="Content Placeholder 42">
            <a:extLst>
              <a:ext uri="{FF2B5EF4-FFF2-40B4-BE49-F238E27FC236}">
                <a16:creationId xmlns:a16="http://schemas.microsoft.com/office/drawing/2014/main" id="{3837BC51-84FE-4E59-96F9-686DFCDE0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29116" cy="4351338"/>
          </a:xfrm>
        </p:spPr>
        <p:txBody>
          <a:bodyPr/>
          <a:lstStyle/>
          <a:p>
            <a:r>
              <a:rPr lang="en-US" dirty="0">
                <a:latin typeface="Gill Sans Light"/>
              </a:rPr>
              <a:t>Loss recovery relies on timeouts</a:t>
            </a:r>
          </a:p>
          <a:p>
            <a:r>
              <a:rPr lang="en-US" dirty="0">
                <a:latin typeface="Gill Sans Light"/>
              </a:rPr>
              <a:t>How to choose a good timeout?</a:t>
            </a:r>
          </a:p>
          <a:p>
            <a:pPr lvl="1"/>
            <a:r>
              <a:rPr lang="en-US" dirty="0">
                <a:latin typeface="Gill Sans Light"/>
              </a:rPr>
              <a:t>Too short – lots of duplication</a:t>
            </a:r>
          </a:p>
          <a:p>
            <a:pPr lvl="1"/>
            <a:r>
              <a:rPr lang="en-US" dirty="0">
                <a:latin typeface="Gill Sans Light"/>
              </a:rPr>
              <a:t>Too long – packet loss is really disruptive!</a:t>
            </a:r>
          </a:p>
          <a:p>
            <a:r>
              <a:rPr lang="en-US" dirty="0">
                <a:latin typeface="Gill Sans Light"/>
              </a:rPr>
              <a:t>How to deal with duplication?</a:t>
            </a:r>
          </a:p>
          <a:p>
            <a:pPr lvl="1"/>
            <a:r>
              <a:rPr lang="en-US" dirty="0">
                <a:latin typeface="Gill Sans Light"/>
              </a:rPr>
              <a:t>Retransmission certainly opens up the possibility for </a:t>
            </a:r>
          </a:p>
        </p:txBody>
      </p:sp>
      <p:sp>
        <p:nvSpPr>
          <p:cNvPr id="44" name="Line 3">
            <a:extLst>
              <a:ext uri="{FF2B5EF4-FFF2-40B4-BE49-F238E27FC236}">
                <a16:creationId xmlns:a16="http://schemas.microsoft.com/office/drawing/2014/main" id="{F438C968-E6B0-464C-82C4-EA0FDF39B1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2716" y="21478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5" name="Line 4">
            <a:extLst>
              <a:ext uri="{FF2B5EF4-FFF2-40B4-BE49-F238E27FC236}">
                <a16:creationId xmlns:a16="http://schemas.microsoft.com/office/drawing/2014/main" id="{E842FBF7-C221-4085-B57E-79D105C2246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25116" y="214788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grpSp>
        <p:nvGrpSpPr>
          <p:cNvPr id="46" name="Group 4">
            <a:extLst>
              <a:ext uri="{FF2B5EF4-FFF2-40B4-BE49-F238E27FC236}">
                <a16:creationId xmlns:a16="http://schemas.microsoft.com/office/drawing/2014/main" id="{BA1CCFC9-F12A-44A7-A48C-31A1ED486456}"/>
              </a:ext>
            </a:extLst>
          </p:cNvPr>
          <p:cNvGrpSpPr>
            <a:grpSpLocks/>
          </p:cNvGrpSpPr>
          <p:nvPr/>
        </p:nvGrpSpPr>
        <p:grpSpPr bwMode="auto">
          <a:xfrm>
            <a:off x="8048516" y="2605088"/>
            <a:ext cx="3297238" cy="552450"/>
            <a:chOff x="2133600" y="2743200"/>
            <a:chExt cx="3297722" cy="552450"/>
          </a:xfrm>
        </p:grpSpPr>
        <p:sp>
          <p:nvSpPr>
            <p:cNvPr id="47" name="Line 5">
              <a:extLst>
                <a:ext uri="{FF2B5EF4-FFF2-40B4-BE49-F238E27FC236}">
                  <a16:creationId xmlns:a16="http://schemas.microsoft.com/office/drawing/2014/main" id="{B66E7F2B-D83A-4FB6-A7F9-85FB27C2455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133600" y="2819400"/>
              <a:ext cx="3297722" cy="476250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1DCF2234-18D1-4027-B479-BB12F24C0B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64068" y="2743200"/>
              <a:ext cx="926971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solidFill>
                    <a:schemeClr val="accent1"/>
                  </a:solidFill>
                  <a:latin typeface="Gill Sans Light"/>
                </a:rPr>
                <a:t>ACK 1</a:t>
              </a:r>
            </a:p>
          </p:txBody>
        </p:sp>
      </p:grpSp>
      <p:sp>
        <p:nvSpPr>
          <p:cNvPr id="49" name="Text Box 10">
            <a:extLst>
              <a:ext uri="{FF2B5EF4-FFF2-40B4-BE49-F238E27FC236}">
                <a16:creationId xmlns:a16="http://schemas.microsoft.com/office/drawing/2014/main" id="{6602CD63-925B-4EAE-82EC-58780F1F25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716" y="5500688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50" name="Text Box 11">
            <a:extLst>
              <a:ext uri="{FF2B5EF4-FFF2-40B4-BE49-F238E27FC236}">
                <a16:creationId xmlns:a16="http://schemas.microsoft.com/office/drawing/2014/main" id="{849D9313-DAFC-4BEA-81DA-46CF6EAABE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0369" y="1690688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51" name="Text Box 12">
            <a:extLst>
              <a:ext uri="{FF2B5EF4-FFF2-40B4-BE49-F238E27FC236}">
                <a16:creationId xmlns:a16="http://schemas.microsoft.com/office/drawing/2014/main" id="{06726C0F-AE6F-4AF3-BD76-AB3404BF69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9186" y="1747838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grpSp>
        <p:nvGrpSpPr>
          <p:cNvPr id="52" name="Group 3">
            <a:extLst>
              <a:ext uri="{FF2B5EF4-FFF2-40B4-BE49-F238E27FC236}">
                <a16:creationId xmlns:a16="http://schemas.microsoft.com/office/drawing/2014/main" id="{3497287D-2B22-42C7-8B0D-5B39ACC9FC20}"/>
              </a:ext>
            </a:extLst>
          </p:cNvPr>
          <p:cNvGrpSpPr>
            <a:grpSpLocks/>
          </p:cNvGrpSpPr>
          <p:nvPr/>
        </p:nvGrpSpPr>
        <p:grpSpPr bwMode="auto">
          <a:xfrm>
            <a:off x="7362716" y="2052638"/>
            <a:ext cx="3962400" cy="628650"/>
            <a:chOff x="1447800" y="2190690"/>
            <a:chExt cx="3962400" cy="628710"/>
          </a:xfrm>
        </p:grpSpPr>
        <p:sp>
          <p:nvSpPr>
            <p:cNvPr id="53" name="Line 8">
              <a:extLst>
                <a:ext uri="{FF2B5EF4-FFF2-40B4-BE49-F238E27FC236}">
                  <a16:creationId xmlns:a16="http://schemas.microsoft.com/office/drawing/2014/main" id="{D0BB8151-F88A-4322-A262-4CDE1372F6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4" name="TextBox 2">
              <a:extLst>
                <a:ext uri="{FF2B5EF4-FFF2-40B4-BE49-F238E27FC236}">
                  <a16:creationId xmlns:a16="http://schemas.microsoft.com/office/drawing/2014/main" id="{A7B1EB6A-885C-435C-A885-95B2EAF103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  <p:grpSp>
        <p:nvGrpSpPr>
          <p:cNvPr id="55" name="Group 5">
            <a:extLst>
              <a:ext uri="{FF2B5EF4-FFF2-40B4-BE49-F238E27FC236}">
                <a16:creationId xmlns:a16="http://schemas.microsoft.com/office/drawing/2014/main" id="{E946FB38-642B-4E2D-8667-E1D56B9BB839}"/>
              </a:ext>
            </a:extLst>
          </p:cNvPr>
          <p:cNvGrpSpPr>
            <a:grpSpLocks/>
          </p:cNvGrpSpPr>
          <p:nvPr/>
        </p:nvGrpSpPr>
        <p:grpSpPr bwMode="auto">
          <a:xfrm>
            <a:off x="6448316" y="2224088"/>
            <a:ext cx="873125" cy="1066800"/>
            <a:chOff x="574675" y="2362200"/>
            <a:chExt cx="873124" cy="1066800"/>
          </a:xfrm>
        </p:grpSpPr>
        <p:sp>
          <p:nvSpPr>
            <p:cNvPr id="56" name="Line 13">
              <a:extLst>
                <a:ext uri="{FF2B5EF4-FFF2-40B4-BE49-F238E27FC236}">
                  <a16:creationId xmlns:a16="http://schemas.microsoft.com/office/drawing/2014/main" id="{D5288411-B4EE-4FB0-84BB-350D9936533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7" name="Line 14">
              <a:extLst>
                <a:ext uri="{FF2B5EF4-FFF2-40B4-BE49-F238E27FC236}">
                  <a16:creationId xmlns:a16="http://schemas.microsoft.com/office/drawing/2014/main" id="{744959B5-EEA0-4A4D-8408-5E324ED5F8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58" name="Text Box 15">
              <a:extLst>
                <a:ext uri="{FF2B5EF4-FFF2-40B4-BE49-F238E27FC236}">
                  <a16:creationId xmlns:a16="http://schemas.microsoft.com/office/drawing/2014/main" id="{BDD7A0D6-BE54-483D-B01B-1B78972AF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46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59" name="Line 13">
              <a:extLst>
                <a:ext uri="{FF2B5EF4-FFF2-40B4-BE49-F238E27FC236}">
                  <a16:creationId xmlns:a16="http://schemas.microsoft.com/office/drawing/2014/main" id="{B22CB228-E024-48DF-B5D4-EBDC45FDAE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60" name="Line 41">
            <a:extLst>
              <a:ext uri="{FF2B5EF4-FFF2-40B4-BE49-F238E27FC236}">
                <a16:creationId xmlns:a16="http://schemas.microsoft.com/office/drawing/2014/main" id="{FBCBE4D1-A483-4C12-A7B0-263FCB9BD6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72316" y="3005138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Gill Sans Light"/>
            </a:endParaRPr>
          </a:p>
        </p:txBody>
      </p:sp>
      <p:sp>
        <p:nvSpPr>
          <p:cNvPr id="61" name="Line 40">
            <a:extLst>
              <a:ext uri="{FF2B5EF4-FFF2-40B4-BE49-F238E27FC236}">
                <a16:creationId xmlns:a16="http://schemas.microsoft.com/office/drawing/2014/main" id="{13F0FA94-9408-4AF6-8B29-25D44C34B730}"/>
              </a:ext>
            </a:extLst>
          </p:cNvPr>
          <p:cNvSpPr>
            <a:spLocks noChangeShapeType="1"/>
          </p:cNvSpPr>
          <p:nvPr/>
        </p:nvSpPr>
        <p:spPr bwMode="auto">
          <a:xfrm>
            <a:off x="7972316" y="3005138"/>
            <a:ext cx="152400" cy="304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>
            <a:spAutoFit/>
          </a:bodyPr>
          <a:lstStyle/>
          <a:p>
            <a:endParaRPr lang="en-US">
              <a:latin typeface="Gill Sans Light"/>
            </a:endParaRP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03846B8-F7C2-4504-B04E-A553B8ED08FA}"/>
              </a:ext>
            </a:extLst>
          </p:cNvPr>
          <p:cNvGrpSpPr>
            <a:grpSpLocks/>
          </p:cNvGrpSpPr>
          <p:nvPr/>
        </p:nvGrpSpPr>
        <p:grpSpPr bwMode="auto">
          <a:xfrm>
            <a:off x="6067316" y="2243138"/>
            <a:ext cx="1295400" cy="1905000"/>
            <a:chOff x="152400" y="2667000"/>
            <a:chExt cx="1295399" cy="1904802"/>
          </a:xfrm>
        </p:grpSpPr>
        <p:sp>
          <p:nvSpPr>
            <p:cNvPr id="63" name="Line 14">
              <a:extLst>
                <a:ext uri="{FF2B5EF4-FFF2-40B4-BE49-F238E27FC236}">
                  <a16:creationId xmlns:a16="http://schemas.microsoft.com/office/drawing/2014/main" id="{FE7EF825-B6C1-456F-A59C-848F49CC7E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95400" y="2667000"/>
              <a:ext cx="0" cy="1828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4" name="Line 13">
              <a:extLst>
                <a:ext uri="{FF2B5EF4-FFF2-40B4-BE49-F238E27FC236}">
                  <a16:creationId xmlns:a16="http://schemas.microsoft.com/office/drawing/2014/main" id="{4FA60DDA-CE13-4477-8025-E3495C378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44958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5" name="Text Box 15">
              <a:extLst>
                <a:ext uri="{FF2B5EF4-FFF2-40B4-BE49-F238E27FC236}">
                  <a16:creationId xmlns:a16="http://schemas.microsoft.com/office/drawing/2014/main" id="{DACE7DE7-A506-4FE4-B4B2-026CA69635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2400" y="4171747"/>
              <a:ext cx="1143000" cy="4000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timeout</a:t>
              </a:r>
            </a:p>
          </p:txBody>
        </p: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B889C32D-0A30-4DD2-86ED-446BC6CAA976}"/>
              </a:ext>
            </a:extLst>
          </p:cNvPr>
          <p:cNvGrpSpPr>
            <a:grpSpLocks/>
          </p:cNvGrpSpPr>
          <p:nvPr/>
        </p:nvGrpSpPr>
        <p:grpSpPr bwMode="auto">
          <a:xfrm>
            <a:off x="7362716" y="3900488"/>
            <a:ext cx="3962400" cy="628650"/>
            <a:chOff x="1447800" y="2190690"/>
            <a:chExt cx="3962400" cy="628710"/>
          </a:xfrm>
        </p:grpSpPr>
        <p:sp>
          <p:nvSpPr>
            <p:cNvPr id="67" name="Line 8">
              <a:extLst>
                <a:ext uri="{FF2B5EF4-FFF2-40B4-BE49-F238E27FC236}">
                  <a16:creationId xmlns:a16="http://schemas.microsoft.com/office/drawing/2014/main" id="{E863E5EA-2920-43C6-8744-AA85D89E8E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47800" y="2362200"/>
              <a:ext cx="39624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68" name="TextBox 53">
              <a:extLst>
                <a:ext uri="{FF2B5EF4-FFF2-40B4-BE49-F238E27FC236}">
                  <a16:creationId xmlns:a16="http://schemas.microsoft.com/office/drawing/2014/main" id="{9103FBF6-D92B-4BA9-8CA1-9A7A825ED3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95600" y="2190690"/>
              <a:ext cx="327334" cy="4001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  <a:cs typeface="Helvetica" charset="0"/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5535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1371" name="Rectangle 27"/>
          <p:cNvSpPr>
            <a:spLocks noGrp="1" noChangeArrowheads="1"/>
          </p:cNvSpPr>
          <p:nvPr>
            <p:ph type="body" idx="1"/>
          </p:nvPr>
        </p:nvSpPr>
        <p:spPr>
          <a:xfrm>
            <a:off x="685800" y="743868"/>
            <a:ext cx="10972800" cy="5943600"/>
          </a:xfrm>
        </p:spPr>
        <p:txBody>
          <a:bodyPr/>
          <a:lstStyle/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Solution: put sequence number in message to identify re-transmitted packets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checks for duplicate number’s; Discard if detected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Requirements: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keeps copy of </a:t>
            </a:r>
            <a:r>
              <a:rPr lang="en-US" altLang="ko-KR" dirty="0" err="1">
                <a:ea typeface="굴림" panose="020B0600000101010101" pitchFamily="34" charset="-127"/>
              </a:rPr>
              <a:t>unACK’d</a:t>
            </a:r>
            <a:r>
              <a:rPr lang="en-US" altLang="ko-KR" dirty="0">
                <a:ea typeface="굴림" panose="020B0600000101010101" pitchFamily="34" charset="-127"/>
              </a:rPr>
              <a:t>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Easy: only need to buffer messages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Receiver tracks possible duplicate messages</a:t>
            </a:r>
          </a:p>
          <a:p>
            <a:pPr lvl="2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Hard: when ok to forget about received message?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solidFill>
                  <a:schemeClr val="hlink"/>
                </a:solidFill>
                <a:ea typeface="굴림" panose="020B0600000101010101" pitchFamily="34" charset="-127"/>
              </a:rPr>
              <a:t>Alternating-bit protocol: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 one message at a time; don’t send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next message until ACK received</a:t>
            </a:r>
          </a:p>
          <a:p>
            <a:pPr lvl="1"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Sender keeps last message; receiver tracks </a:t>
            </a:r>
            <a:br>
              <a:rPr lang="en-US" altLang="ko-KR" dirty="0">
                <a:ea typeface="굴림" panose="020B0600000101010101" pitchFamily="34" charset="-127"/>
              </a:rPr>
            </a:br>
            <a:r>
              <a:rPr lang="en-US" altLang="ko-KR" dirty="0">
                <a:ea typeface="굴림" panose="020B0600000101010101" pitchFamily="34" charset="-127"/>
              </a:rPr>
              <a:t>sequence number of last message received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</a:rPr>
              <a:t>Pros: simple, small overhead</a:t>
            </a:r>
          </a:p>
          <a:p>
            <a:pPr>
              <a:lnSpc>
                <a:spcPct val="80000"/>
              </a:lnSpc>
              <a:spcBef>
                <a:spcPct val="10000"/>
              </a:spcBef>
            </a:pP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Con: doesn’t work if network can delay</a:t>
            </a:r>
            <a:b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</a:br>
            <a:r>
              <a:rPr lang="en-US" altLang="ko-KR" dirty="0">
                <a:ea typeface="굴림" panose="020B0600000101010101" pitchFamily="34" charset="-127"/>
                <a:sym typeface="Symbol" panose="05050102010706020507" pitchFamily="18" charset="2"/>
              </a:rPr>
              <a:t>or duplicate messages arbitrarily</a:t>
            </a:r>
          </a:p>
        </p:txBody>
      </p:sp>
      <p:grpSp>
        <p:nvGrpSpPr>
          <p:cNvPr id="7174" name="Group 4"/>
          <p:cNvGrpSpPr>
            <a:grpSpLocks/>
          </p:cNvGrpSpPr>
          <p:nvPr/>
        </p:nvGrpSpPr>
        <p:grpSpPr bwMode="auto">
          <a:xfrm>
            <a:off x="8229599" y="2514601"/>
            <a:ext cx="1981200" cy="3046413"/>
            <a:chOff x="4080" y="951"/>
            <a:chExt cx="1248" cy="2169"/>
          </a:xfrm>
        </p:grpSpPr>
        <p:sp>
          <p:nvSpPr>
            <p:cNvPr id="7177" name="Text Box 7"/>
            <p:cNvSpPr txBox="1">
              <a:spLocks noChangeArrowheads="1"/>
            </p:cNvSpPr>
            <p:nvPr/>
          </p:nvSpPr>
          <p:spPr bwMode="auto">
            <a:xfrm>
              <a:off x="4080" y="951"/>
              <a:ext cx="115" cy="3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ko-KR" sz="2800" b="0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7178" name="Group 8"/>
            <p:cNvGrpSpPr>
              <a:grpSpLocks/>
            </p:cNvGrpSpPr>
            <p:nvPr/>
          </p:nvGrpSpPr>
          <p:grpSpPr bwMode="auto">
            <a:xfrm>
              <a:off x="4325" y="1208"/>
              <a:ext cx="960" cy="691"/>
              <a:chOff x="4325" y="701"/>
              <a:chExt cx="960" cy="691"/>
            </a:xfrm>
          </p:grpSpPr>
          <p:grpSp>
            <p:nvGrpSpPr>
              <p:cNvPr id="7191" name="Group 9"/>
              <p:cNvGrpSpPr>
                <a:grpSpLocks/>
              </p:cNvGrpSpPr>
              <p:nvPr/>
            </p:nvGrpSpPr>
            <p:grpSpPr bwMode="auto">
              <a:xfrm>
                <a:off x="4325" y="701"/>
                <a:ext cx="960" cy="334"/>
                <a:chOff x="1157" y="689"/>
                <a:chExt cx="960" cy="334"/>
              </a:xfrm>
            </p:grpSpPr>
            <p:sp>
              <p:nvSpPr>
                <p:cNvPr id="7194" name="Line 10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95" name="Text Box 11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2" y="689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#0</a:t>
                  </a:r>
                </a:p>
              </p:txBody>
            </p:sp>
          </p:grpSp>
          <p:sp>
            <p:nvSpPr>
              <p:cNvPr id="7192" name="Line 12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93" name="Text Box 13"/>
              <p:cNvSpPr txBox="1">
                <a:spLocks noChangeArrowheads="1"/>
              </p:cNvSpPr>
              <p:nvPr/>
            </p:nvSpPr>
            <p:spPr bwMode="auto">
              <a:xfrm rot="20746312">
                <a:off x="4406" y="991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#0</a:t>
                </a:r>
              </a:p>
            </p:txBody>
          </p:sp>
        </p:grpSp>
        <p:grpSp>
          <p:nvGrpSpPr>
            <p:cNvPr id="7179" name="Group 14"/>
            <p:cNvGrpSpPr>
              <a:grpSpLocks/>
            </p:cNvGrpSpPr>
            <p:nvPr/>
          </p:nvGrpSpPr>
          <p:grpSpPr bwMode="auto">
            <a:xfrm>
              <a:off x="4320" y="1805"/>
              <a:ext cx="960" cy="718"/>
              <a:chOff x="4325" y="674"/>
              <a:chExt cx="960" cy="718"/>
            </a:xfrm>
          </p:grpSpPr>
          <p:grpSp>
            <p:nvGrpSpPr>
              <p:cNvPr id="7186" name="Group 15"/>
              <p:cNvGrpSpPr>
                <a:grpSpLocks/>
              </p:cNvGrpSpPr>
              <p:nvPr/>
            </p:nvGrpSpPr>
            <p:grpSpPr bwMode="auto">
              <a:xfrm>
                <a:off x="4325" y="674"/>
                <a:ext cx="960" cy="361"/>
                <a:chOff x="1157" y="662"/>
                <a:chExt cx="960" cy="361"/>
              </a:xfrm>
            </p:grpSpPr>
            <p:sp>
              <p:nvSpPr>
                <p:cNvPr id="7189" name="Line 16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90" name="Text Box 17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7" y="662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#1</a:t>
                  </a:r>
                </a:p>
              </p:txBody>
            </p:sp>
          </p:grpSp>
          <p:sp>
            <p:nvSpPr>
              <p:cNvPr id="7187" name="Line 18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88" name="Text Box 19"/>
              <p:cNvSpPr txBox="1">
                <a:spLocks noChangeArrowheads="1"/>
              </p:cNvSpPr>
              <p:nvPr/>
            </p:nvSpPr>
            <p:spPr bwMode="auto">
              <a:xfrm rot="20746312">
                <a:off x="4404" y="1017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#1</a:t>
                </a:r>
              </a:p>
            </p:txBody>
          </p:sp>
        </p:grpSp>
        <p:grpSp>
          <p:nvGrpSpPr>
            <p:cNvPr id="7180" name="Group 20"/>
            <p:cNvGrpSpPr>
              <a:grpSpLocks/>
            </p:cNvGrpSpPr>
            <p:nvPr/>
          </p:nvGrpSpPr>
          <p:grpSpPr bwMode="auto">
            <a:xfrm>
              <a:off x="4368" y="2402"/>
              <a:ext cx="960" cy="718"/>
              <a:chOff x="4325" y="674"/>
              <a:chExt cx="960" cy="718"/>
            </a:xfrm>
          </p:grpSpPr>
          <p:grpSp>
            <p:nvGrpSpPr>
              <p:cNvPr id="7181" name="Group 21"/>
              <p:cNvGrpSpPr>
                <a:grpSpLocks/>
              </p:cNvGrpSpPr>
              <p:nvPr/>
            </p:nvGrpSpPr>
            <p:grpSpPr bwMode="auto">
              <a:xfrm>
                <a:off x="4325" y="674"/>
                <a:ext cx="960" cy="361"/>
                <a:chOff x="1157" y="662"/>
                <a:chExt cx="960" cy="361"/>
              </a:xfrm>
            </p:grpSpPr>
            <p:sp>
              <p:nvSpPr>
                <p:cNvPr id="7184" name="Line 22"/>
                <p:cNvSpPr>
                  <a:spLocks noChangeShapeType="1"/>
                </p:cNvSpPr>
                <p:nvPr/>
              </p:nvSpPr>
              <p:spPr bwMode="auto">
                <a:xfrm>
                  <a:off x="1157" y="831"/>
                  <a:ext cx="960" cy="19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7185" name="Text Box 23"/>
                <p:cNvSpPr txBox="1">
                  <a:spLocks noChangeArrowheads="1"/>
                </p:cNvSpPr>
                <p:nvPr/>
              </p:nvSpPr>
              <p:spPr bwMode="auto">
                <a:xfrm rot="736490">
                  <a:off x="1437" y="662"/>
                  <a:ext cx="591" cy="28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dirty="0" err="1">
                      <a:latin typeface="Gill Sans Light"/>
                      <a:ea typeface="Gill Sans" charset="0"/>
                      <a:cs typeface="Gill Sans" charset="0"/>
                    </a:rPr>
                    <a:t>Pkt</a:t>
                  </a:r>
                  <a:r>
                    <a:rPr lang="en-US" altLang="ko-KR" sz="2000" dirty="0">
                      <a:latin typeface="Gill Sans Light"/>
                      <a:ea typeface="Gill Sans" charset="0"/>
                      <a:cs typeface="Gill Sans" charset="0"/>
                    </a:rPr>
                    <a:t> #0</a:t>
                  </a:r>
                </a:p>
              </p:txBody>
            </p:sp>
          </p:grpSp>
          <p:sp>
            <p:nvSpPr>
              <p:cNvPr id="7182" name="Line 24"/>
              <p:cNvSpPr>
                <a:spLocks noChangeShapeType="1"/>
              </p:cNvSpPr>
              <p:nvPr/>
            </p:nvSpPr>
            <p:spPr bwMode="auto">
              <a:xfrm flipH="1">
                <a:off x="4325" y="1104"/>
                <a:ext cx="960" cy="288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7183" name="Text Box 25"/>
              <p:cNvSpPr txBox="1">
                <a:spLocks noChangeArrowheads="1"/>
              </p:cNvSpPr>
              <p:nvPr/>
            </p:nvSpPr>
            <p:spPr bwMode="auto">
              <a:xfrm rot="20746312">
                <a:off x="4405" y="1018"/>
                <a:ext cx="691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dirty="0">
                    <a:latin typeface="Gill Sans Light"/>
                    <a:ea typeface="Gill Sans" charset="0"/>
                    <a:cs typeface="Gill Sans" charset="0"/>
                  </a:rPr>
                  <a:t>ACK #0</a:t>
                </a:r>
              </a:p>
            </p:txBody>
          </p:sp>
        </p:grpSp>
      </p:grpSp>
      <p:sp>
        <p:nvSpPr>
          <p:cNvPr id="7171" name="Rectangle 26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9248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How to Deal with Message Duplication?</a:t>
            </a:r>
          </a:p>
        </p:txBody>
      </p:sp>
      <p:sp>
        <p:nvSpPr>
          <p:cNvPr id="28" name="Line 3">
            <a:extLst>
              <a:ext uri="{FF2B5EF4-FFF2-40B4-BE49-F238E27FC236}">
                <a16:creationId xmlns:a16="http://schemas.microsoft.com/office/drawing/2014/main" id="{B7B7309E-947B-4A11-B90C-9EA942DF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8609548" y="2361008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29" name="Line 4">
            <a:extLst>
              <a:ext uri="{FF2B5EF4-FFF2-40B4-BE49-F238E27FC236}">
                <a16:creationId xmlns:a16="http://schemas.microsoft.com/office/drawing/2014/main" id="{830AC504-268A-435E-AF2E-2A17E047C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160439" y="2300825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30" name="Text Box 11">
            <a:extLst>
              <a:ext uri="{FF2B5EF4-FFF2-40B4-BE49-F238E27FC236}">
                <a16:creationId xmlns:a16="http://schemas.microsoft.com/office/drawing/2014/main" id="{7019C6AA-890A-4DEC-916A-59DAFBE9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1903808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31" name="Text Box 12">
            <a:extLst>
              <a:ext uri="{FF2B5EF4-FFF2-40B4-BE49-F238E27FC236}">
                <a16:creationId xmlns:a16="http://schemas.microsoft.com/office/drawing/2014/main" id="{E50E67C8-7992-433B-B92A-6C1078CB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1477" y="1900775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</p:spTree>
    <p:extLst>
      <p:ext uri="{BB962C8B-B14F-4D97-AF65-F5344CB8AC3E}">
        <p14:creationId xmlns:p14="http://schemas.microsoft.com/office/powerpoint/2010/main" val="935011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137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137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C920C-5F7A-406D-9B45-68B72E857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Advantages of Moving Away From Stop-and-Wait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7C3E3-6FBA-4D6C-8C8D-380DC814C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80" y="767840"/>
            <a:ext cx="6116692" cy="578536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Larger space of acknowledgements</a:t>
            </a:r>
          </a:p>
          <a:p>
            <a:pPr lvl="1"/>
            <a:r>
              <a:rPr lang="en-US" dirty="0"/>
              <a:t>Pipelining: don’t wait for ACK before sending next packet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ACKs serve dual purpose: 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Reliability: Confirming packet received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Ordering: Packets can be reordered at destination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How much data is in flight now?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Bytes in-flight: 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solidFill>
                  <a:srgbClr val="FF0000"/>
                </a:solidFill>
              </a:rPr>
              <a:t> = RTT × B</a:t>
            </a:r>
          </a:p>
          <a:p>
            <a:pPr lvl="1"/>
            <a:r>
              <a:rPr lang="en-US" dirty="0"/>
              <a:t>Here </a:t>
            </a:r>
            <a:r>
              <a:rPr lang="en-US" dirty="0">
                <a:solidFill>
                  <a:srgbClr val="FF0000"/>
                </a:solidFill>
              </a:rPr>
              <a:t>B</a:t>
            </a:r>
            <a:r>
              <a:rPr lang="en-US" dirty="0"/>
              <a:t> is in “bytes/second”</a:t>
            </a:r>
          </a:p>
          <a:p>
            <a:pPr lvl="1"/>
            <a:r>
              <a:rPr lang="en-US" dirty="0" err="1"/>
              <a:t>W</a:t>
            </a:r>
            <a:r>
              <a:rPr lang="en-US" baseline="-25000" dirty="0" err="1"/>
              <a:t>send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 </a:t>
            </a:r>
            <a:r>
              <a:rPr lang="en-US" dirty="0"/>
              <a:t> Sender’s “Window Size”</a:t>
            </a:r>
          </a:p>
          <a:p>
            <a:pPr lvl="1"/>
            <a:r>
              <a:rPr lang="en-US" dirty="0"/>
              <a:t>Packets in flight = (</a:t>
            </a:r>
            <a:r>
              <a:rPr lang="en-US" dirty="0" err="1">
                <a:solidFill>
                  <a:srgbClr val="FF0000"/>
                </a:solidFill>
              </a:rPr>
              <a:t>W</a:t>
            </a:r>
            <a:r>
              <a:rPr lang="en-US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</a:t>
            </a:r>
            <a:r>
              <a:rPr lang="en-US" dirty="0">
                <a:solidFill>
                  <a:srgbClr val="FF0000"/>
                </a:solidFill>
              </a:rPr>
              <a:t> / packet size</a:t>
            </a:r>
            <a:r>
              <a:rPr lang="en-US" dirty="0"/>
              <a:t>)</a:t>
            </a:r>
          </a:p>
          <a:p>
            <a:r>
              <a:rPr lang="en-US" dirty="0"/>
              <a:t>How long does the sender have to keep the packets around?</a:t>
            </a:r>
          </a:p>
          <a:p>
            <a:r>
              <a:rPr lang="en-US" dirty="0"/>
              <a:t>How long does the receiver have to keep the packets’ data?</a:t>
            </a:r>
          </a:p>
          <a:p>
            <a:r>
              <a:rPr lang="en-US" dirty="0"/>
              <a:t>What if sender is sending packets faster than the receiver can process the data?</a:t>
            </a:r>
          </a:p>
        </p:txBody>
      </p:sp>
      <p:sp>
        <p:nvSpPr>
          <p:cNvPr id="7" name="Line 3">
            <a:extLst>
              <a:ext uri="{FF2B5EF4-FFF2-40B4-BE49-F238E27FC236}">
                <a16:creationId xmlns:a16="http://schemas.microsoft.com/office/drawing/2014/main" id="{B7B7309E-947B-4A11-B90C-9EA942DF4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53466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" name="Line 4">
            <a:extLst>
              <a:ext uri="{FF2B5EF4-FFF2-40B4-BE49-F238E27FC236}">
                <a16:creationId xmlns:a16="http://schemas.microsoft.com/office/drawing/2014/main" id="{830AC504-268A-435E-AF2E-2A17E047CF9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1353800" y="1534663"/>
            <a:ext cx="0" cy="3581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2512CA49-A9D1-442E-84D9-81BFE05A38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06806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3ED30254-ADE4-4CFC-BF1C-CC9DDF534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887463"/>
            <a:ext cx="745823" cy="400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>
                <a:latin typeface="Gill Sans Light"/>
              </a:rPr>
              <a:t>Time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7019C6AA-890A-4DEC-916A-59DAFBE98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9052" y="1077463"/>
            <a:ext cx="1178506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E50E67C8-7992-433B-B92A-6C1078CBC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64838" y="1134613"/>
            <a:ext cx="1401323" cy="46165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 dirty="0">
                <a:latin typeface="Gill Sans Light"/>
              </a:rPr>
              <a:t>Receiver</a:t>
            </a:r>
          </a:p>
        </p:txBody>
      </p:sp>
      <p:sp>
        <p:nvSpPr>
          <p:cNvPr id="16" name="Line 8">
            <a:extLst>
              <a:ext uri="{FF2B5EF4-FFF2-40B4-BE49-F238E27FC236}">
                <a16:creationId xmlns:a16="http://schemas.microsoft.com/office/drawing/2014/main" id="{29E83B5A-50A7-4C9E-9881-C5DDFD29A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61090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193F164-C479-42B3-AD25-E20B8AB8A556}"/>
              </a:ext>
            </a:extLst>
          </p:cNvPr>
          <p:cNvGrpSpPr>
            <a:grpSpLocks/>
          </p:cNvGrpSpPr>
          <p:nvPr/>
        </p:nvGrpSpPr>
        <p:grpSpPr bwMode="auto">
          <a:xfrm>
            <a:off x="6442075" y="1610863"/>
            <a:ext cx="949325" cy="1066800"/>
            <a:chOff x="498475" y="2362200"/>
            <a:chExt cx="949324" cy="1066800"/>
          </a:xfrm>
        </p:grpSpPr>
        <p:sp>
          <p:nvSpPr>
            <p:cNvPr id="28" name="Line 13">
              <a:extLst>
                <a:ext uri="{FF2B5EF4-FFF2-40B4-BE49-F238E27FC236}">
                  <a16:creationId xmlns:a16="http://schemas.microsoft.com/office/drawing/2014/main" id="{25B9EECA-20FC-4234-A731-29580AE4E1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34290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29" name="Line 14">
              <a:extLst>
                <a:ext uri="{FF2B5EF4-FFF2-40B4-BE49-F238E27FC236}">
                  <a16:creationId xmlns:a16="http://schemas.microsoft.com/office/drawing/2014/main" id="{29AF7A42-B695-4502-9BBF-5EA9A3A332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19200" y="2362200"/>
              <a:ext cx="0" cy="10668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0" name="Text Box 15">
              <a:extLst>
                <a:ext uri="{FF2B5EF4-FFF2-40B4-BE49-F238E27FC236}">
                  <a16:creationId xmlns:a16="http://schemas.microsoft.com/office/drawing/2014/main" id="{39057E7D-9FFB-416E-A0D8-174EA80655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8475" y="26670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>
                  <a:latin typeface="Gill Sans Light"/>
                </a:rPr>
                <a:t>RTT</a:t>
              </a:r>
            </a:p>
          </p:txBody>
        </p:sp>
        <p:sp>
          <p:nvSpPr>
            <p:cNvPr id="31" name="Line 13">
              <a:extLst>
                <a:ext uri="{FF2B5EF4-FFF2-40B4-BE49-F238E27FC236}">
                  <a16:creationId xmlns:a16="http://schemas.microsoft.com/office/drawing/2014/main" id="{8CAEA164-AB5C-4186-8FEA-1727A0BF65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CFB7D3C-4A9A-41A0-AC50-4EF5D4A0DB5A}"/>
              </a:ext>
            </a:extLst>
          </p:cNvPr>
          <p:cNvGrpSpPr>
            <a:grpSpLocks/>
          </p:cNvGrpSpPr>
          <p:nvPr/>
        </p:nvGrpSpPr>
        <p:grpSpPr bwMode="auto">
          <a:xfrm>
            <a:off x="11347555" y="2317758"/>
            <a:ext cx="914400" cy="457200"/>
            <a:chOff x="1066799" y="2362200"/>
            <a:chExt cx="914401" cy="457201"/>
          </a:xfrm>
        </p:grpSpPr>
        <p:sp>
          <p:nvSpPr>
            <p:cNvPr id="38" name="Line 13">
              <a:extLst>
                <a:ext uri="{FF2B5EF4-FFF2-40B4-BE49-F238E27FC236}">
                  <a16:creationId xmlns:a16="http://schemas.microsoft.com/office/drawing/2014/main" id="{2F3341CC-7588-463F-B2A3-733A7F82EB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799" y="28194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39" name="Line 14">
              <a:extLst>
                <a:ext uri="{FF2B5EF4-FFF2-40B4-BE49-F238E27FC236}">
                  <a16:creationId xmlns:a16="http://schemas.microsoft.com/office/drawing/2014/main" id="{6D323A10-8AF1-40F8-A4E0-A2E6F06AB0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60473" y="2362201"/>
              <a:ext cx="1" cy="45720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 type="arrow" w="med" len="med"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0" name="Text Box 15">
              <a:extLst>
                <a:ext uri="{FF2B5EF4-FFF2-40B4-BE49-F238E27FC236}">
                  <a16:creationId xmlns:a16="http://schemas.microsoft.com/office/drawing/2014/main" id="{8ABE7A4D-18F8-4673-919F-0C488AF864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60475" y="2362200"/>
              <a:ext cx="720725" cy="4000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9" tIns="45714" rIns="91429" bIns="45714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 b="0" dirty="0">
                  <a:latin typeface="Gill Sans Light"/>
                </a:rPr>
                <a:t>d</a:t>
              </a: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ED39496E-529D-4DA0-AB47-90DD5B956D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66800" y="2362200"/>
              <a:ext cx="380999" cy="0"/>
            </a:xfrm>
            <a:prstGeom prst="line">
              <a:avLst/>
            </a:prstGeom>
            <a:noFill/>
            <a:ln w="31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Gill Sans Light"/>
              </a:endParaRPr>
            </a:p>
          </p:txBody>
        </p:sp>
      </p:grpSp>
      <p:sp>
        <p:nvSpPr>
          <p:cNvPr id="42" name="Line 5">
            <a:extLst>
              <a:ext uri="{FF2B5EF4-FFF2-40B4-BE49-F238E27FC236}">
                <a16:creationId xmlns:a16="http://schemas.microsoft.com/office/drawing/2014/main" id="{4A469651-BFB0-4877-B4F1-5D1716ADE87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22046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3" name="Line 8">
            <a:extLst>
              <a:ext uri="{FF2B5EF4-FFF2-40B4-BE49-F238E27FC236}">
                <a16:creationId xmlns:a16="http://schemas.microsoft.com/office/drawing/2014/main" id="{8F404322-4143-4459-8101-41003D9802F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176330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7" name="Line 5">
            <a:extLst>
              <a:ext uri="{FF2B5EF4-FFF2-40B4-BE49-F238E27FC236}">
                <a16:creationId xmlns:a16="http://schemas.microsoft.com/office/drawing/2014/main" id="{E6E9EB3E-3AC7-4623-B9C3-0A4C7CACCCA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236480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48" name="Line 8">
            <a:extLst>
              <a:ext uri="{FF2B5EF4-FFF2-40B4-BE49-F238E27FC236}">
                <a16:creationId xmlns:a16="http://schemas.microsoft.com/office/drawing/2014/main" id="{383F443F-4D7C-4E47-94B7-744C1223D01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190765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9" name="Line 5">
            <a:extLst>
              <a:ext uri="{FF2B5EF4-FFF2-40B4-BE49-F238E27FC236}">
                <a16:creationId xmlns:a16="http://schemas.microsoft.com/office/drawing/2014/main" id="{40918D80-79D5-4ECE-9280-44AB622C74C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251720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0" name="Line 8">
            <a:extLst>
              <a:ext uri="{FF2B5EF4-FFF2-40B4-BE49-F238E27FC236}">
                <a16:creationId xmlns:a16="http://schemas.microsoft.com/office/drawing/2014/main" id="{BE7B0D31-5914-4405-B453-CA9C46173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206005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1" name="Line 5">
            <a:extLst>
              <a:ext uri="{FF2B5EF4-FFF2-40B4-BE49-F238E27FC236}">
                <a16:creationId xmlns:a16="http://schemas.microsoft.com/office/drawing/2014/main" id="{2BFC8BBE-30B6-4915-9C39-E05A60C22B9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266956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2" name="Line 8">
            <a:extLst>
              <a:ext uri="{FF2B5EF4-FFF2-40B4-BE49-F238E27FC236}">
                <a16:creationId xmlns:a16="http://schemas.microsoft.com/office/drawing/2014/main" id="{9B9703AF-DA64-4C81-8463-84E68DD38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221240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3" name="Line 5">
            <a:extLst>
              <a:ext uri="{FF2B5EF4-FFF2-40B4-BE49-F238E27FC236}">
                <a16:creationId xmlns:a16="http://schemas.microsoft.com/office/drawing/2014/main" id="{B62D2814-2CB0-45FC-B5F4-F576B760B7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282196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4" name="Line 8">
            <a:extLst>
              <a:ext uri="{FF2B5EF4-FFF2-40B4-BE49-F238E27FC236}">
                <a16:creationId xmlns:a16="http://schemas.microsoft.com/office/drawing/2014/main" id="{2760F580-C368-42F3-956B-E661FB09741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236480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5" name="Line 5">
            <a:extLst>
              <a:ext uri="{FF2B5EF4-FFF2-40B4-BE49-F238E27FC236}">
                <a16:creationId xmlns:a16="http://schemas.microsoft.com/office/drawing/2014/main" id="{FCAC18B8-114B-4961-B7D1-08AA541378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296631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6" name="Line 8">
            <a:extLst>
              <a:ext uri="{FF2B5EF4-FFF2-40B4-BE49-F238E27FC236}">
                <a16:creationId xmlns:a16="http://schemas.microsoft.com/office/drawing/2014/main" id="{2A535780-1ACF-4BB4-9E18-BC0CAD02E54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250915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57" name="Line 5">
            <a:extLst>
              <a:ext uri="{FF2B5EF4-FFF2-40B4-BE49-F238E27FC236}">
                <a16:creationId xmlns:a16="http://schemas.microsoft.com/office/drawing/2014/main" id="{2C6E0B23-2BE8-4E5C-B363-3A0F718E602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311871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58" name="Line 8">
            <a:extLst>
              <a:ext uri="{FF2B5EF4-FFF2-40B4-BE49-F238E27FC236}">
                <a16:creationId xmlns:a16="http://schemas.microsoft.com/office/drawing/2014/main" id="{3160658B-F3AE-4B63-AD21-B696E5FF616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266155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  <p:sp>
        <p:nvSpPr>
          <p:cNvPr id="59" name="Line 5">
            <a:extLst>
              <a:ext uri="{FF2B5EF4-FFF2-40B4-BE49-F238E27FC236}">
                <a16:creationId xmlns:a16="http://schemas.microsoft.com/office/drawing/2014/main" id="{A4AFB358-5D7F-40FB-8132-40B0AD5F30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25237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0" name="Line 8">
            <a:extLst>
              <a:ext uri="{FF2B5EF4-FFF2-40B4-BE49-F238E27FC236}">
                <a16:creationId xmlns:a16="http://schemas.microsoft.com/office/drawing/2014/main" id="{227448BC-E004-4D7A-A63F-F192186D0AD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79521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1" name="Line 5">
            <a:extLst>
              <a:ext uri="{FF2B5EF4-FFF2-40B4-BE49-F238E27FC236}">
                <a16:creationId xmlns:a16="http://schemas.microsoft.com/office/drawing/2014/main" id="{D2928C7E-A36A-43D1-84B3-E9737325E9B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3404773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2" name="Line 8">
            <a:extLst>
              <a:ext uri="{FF2B5EF4-FFF2-40B4-BE49-F238E27FC236}">
                <a16:creationId xmlns:a16="http://schemas.microsoft.com/office/drawing/2014/main" id="{2D56B4FD-151B-4B86-935F-17B63F73266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947617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3" name="Line 5">
            <a:extLst>
              <a:ext uri="{FF2B5EF4-FFF2-40B4-BE49-F238E27FC236}">
                <a16:creationId xmlns:a16="http://schemas.microsoft.com/office/drawing/2014/main" id="{67B5A209-B053-4AD6-A300-43AC1273D7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354911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4" name="Line 8">
            <a:extLst>
              <a:ext uri="{FF2B5EF4-FFF2-40B4-BE49-F238E27FC236}">
                <a16:creationId xmlns:a16="http://schemas.microsoft.com/office/drawing/2014/main" id="{38DC98AD-4D9B-4832-AE69-91E225C3983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309196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5" name="Line 5">
            <a:extLst>
              <a:ext uri="{FF2B5EF4-FFF2-40B4-BE49-F238E27FC236}">
                <a16:creationId xmlns:a16="http://schemas.microsoft.com/office/drawing/2014/main" id="{8CA2CA30-7C5F-44ED-B436-9DD439F9B9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3701519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6" name="Line 8">
            <a:extLst>
              <a:ext uri="{FF2B5EF4-FFF2-40B4-BE49-F238E27FC236}">
                <a16:creationId xmlns:a16="http://schemas.microsoft.com/office/drawing/2014/main" id="{D486E6E1-A790-4B58-A935-088C3B15C46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3244363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7" name="Line 5">
            <a:extLst>
              <a:ext uri="{FF2B5EF4-FFF2-40B4-BE49-F238E27FC236}">
                <a16:creationId xmlns:a16="http://schemas.microsoft.com/office/drawing/2014/main" id="{B9C548AE-88AD-4FED-B84E-140104F8D22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385387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68" name="Line 8">
            <a:extLst>
              <a:ext uri="{FF2B5EF4-FFF2-40B4-BE49-F238E27FC236}">
                <a16:creationId xmlns:a16="http://schemas.microsoft.com/office/drawing/2014/main" id="{71A340BB-3815-4ABE-A18F-FA1A0C0B9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339671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69" name="Line 5">
            <a:extLst>
              <a:ext uri="{FF2B5EF4-FFF2-40B4-BE49-F238E27FC236}">
                <a16:creationId xmlns:a16="http://schemas.microsoft.com/office/drawing/2014/main" id="{192AA3B7-414E-44BB-8D72-4DD1720377B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4006275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0" name="Line 8">
            <a:extLst>
              <a:ext uri="{FF2B5EF4-FFF2-40B4-BE49-F238E27FC236}">
                <a16:creationId xmlns:a16="http://schemas.microsoft.com/office/drawing/2014/main" id="{0D516A9C-E4A8-4D49-A4DB-ABE1F5942B0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3549119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1" name="Line 5">
            <a:extLst>
              <a:ext uri="{FF2B5EF4-FFF2-40B4-BE49-F238E27FC236}">
                <a16:creationId xmlns:a16="http://schemas.microsoft.com/office/drawing/2014/main" id="{ACA10240-03E0-494C-92C1-2AD72576C4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415062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2" name="Line 8">
            <a:extLst>
              <a:ext uri="{FF2B5EF4-FFF2-40B4-BE49-F238E27FC236}">
                <a16:creationId xmlns:a16="http://schemas.microsoft.com/office/drawing/2014/main" id="{24A0ECF7-A91F-4FDB-95F4-035021B9BC2C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369346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3" name="Line 5">
            <a:extLst>
              <a:ext uri="{FF2B5EF4-FFF2-40B4-BE49-F238E27FC236}">
                <a16:creationId xmlns:a16="http://schemas.microsoft.com/office/drawing/2014/main" id="{16B88263-FC37-478E-8649-5133F29D96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4303021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4" name="Line 8">
            <a:extLst>
              <a:ext uri="{FF2B5EF4-FFF2-40B4-BE49-F238E27FC236}">
                <a16:creationId xmlns:a16="http://schemas.microsoft.com/office/drawing/2014/main" id="{913AE083-5036-46BE-8F99-E14C8E361A3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3845865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  <p:sp>
        <p:nvSpPr>
          <p:cNvPr id="75" name="Line 5">
            <a:extLst>
              <a:ext uri="{FF2B5EF4-FFF2-40B4-BE49-F238E27FC236}">
                <a16:creationId xmlns:a16="http://schemas.microsoft.com/office/drawing/2014/main" id="{62B34D8F-4304-493B-B065-F5EBB6F17D6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435752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6" name="Line 8">
            <a:extLst>
              <a:ext uri="{FF2B5EF4-FFF2-40B4-BE49-F238E27FC236}">
                <a16:creationId xmlns:a16="http://schemas.microsoft.com/office/drawing/2014/main" id="{6EAE59E5-066E-42A9-B70E-52F9E18BA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3978596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7" name="Line 5">
            <a:extLst>
              <a:ext uri="{FF2B5EF4-FFF2-40B4-BE49-F238E27FC236}">
                <a16:creationId xmlns:a16="http://schemas.microsoft.com/office/drawing/2014/main" id="{5D00CC31-D2A8-463B-B519-7F68E892763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4588152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78" name="Line 8">
            <a:extLst>
              <a:ext uri="{FF2B5EF4-FFF2-40B4-BE49-F238E27FC236}">
                <a16:creationId xmlns:a16="http://schemas.microsoft.com/office/drawing/2014/main" id="{8ACEC3B5-2984-45F6-96EB-626AD15699F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130996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79" name="Line 5">
            <a:extLst>
              <a:ext uri="{FF2B5EF4-FFF2-40B4-BE49-F238E27FC236}">
                <a16:creationId xmlns:a16="http://schemas.microsoft.com/office/drawing/2014/main" id="{1EA16C09-7E96-4BCE-8645-280CCA78A18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4732498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0" name="Line 8">
            <a:extLst>
              <a:ext uri="{FF2B5EF4-FFF2-40B4-BE49-F238E27FC236}">
                <a16:creationId xmlns:a16="http://schemas.microsoft.com/office/drawing/2014/main" id="{3EEBABEE-B03E-43FA-A77F-5C4EB0C359D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4275342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1" name="Line 5">
            <a:extLst>
              <a:ext uri="{FF2B5EF4-FFF2-40B4-BE49-F238E27FC236}">
                <a16:creationId xmlns:a16="http://schemas.microsoft.com/office/drawing/2014/main" id="{F7C33758-E55D-4BAC-9CC9-C230CA2E42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5153" y="4884898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2" name="Line 8">
            <a:extLst>
              <a:ext uri="{FF2B5EF4-FFF2-40B4-BE49-F238E27FC236}">
                <a16:creationId xmlns:a16="http://schemas.microsoft.com/office/drawing/2014/main" id="{FEB6F3CC-B5F2-4D0F-9771-004E94F2FC2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85153" y="4427742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3" name="Line 5">
            <a:extLst>
              <a:ext uri="{FF2B5EF4-FFF2-40B4-BE49-F238E27FC236}">
                <a16:creationId xmlns:a16="http://schemas.microsoft.com/office/drawing/2014/main" id="{882CDF80-B222-4751-95A6-5B55D811A3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5037254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4" name="Line 8">
            <a:extLst>
              <a:ext uri="{FF2B5EF4-FFF2-40B4-BE49-F238E27FC236}">
                <a16:creationId xmlns:a16="http://schemas.microsoft.com/office/drawing/2014/main" id="{E1265EB5-9393-4F23-89FC-9317E5FAD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4580098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5" name="Line 5">
            <a:extLst>
              <a:ext uri="{FF2B5EF4-FFF2-40B4-BE49-F238E27FC236}">
                <a16:creationId xmlns:a16="http://schemas.microsoft.com/office/drawing/2014/main" id="{6F356211-E67C-42D9-A9CD-2915E4A3496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8595" y="5189654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6" name="Line 8">
            <a:extLst>
              <a:ext uri="{FF2B5EF4-FFF2-40B4-BE49-F238E27FC236}">
                <a16:creationId xmlns:a16="http://schemas.microsoft.com/office/drawing/2014/main" id="{B9AD4381-448C-4936-99CC-0C2B5EF488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8595" y="4732498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7" name="Line 5">
            <a:extLst>
              <a:ext uri="{FF2B5EF4-FFF2-40B4-BE49-F238E27FC236}">
                <a16:creationId xmlns:a16="http://schemas.microsoft.com/office/drawing/2014/main" id="{503C3E64-25D6-4235-A19B-1BDD0D159C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5334000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88" name="Line 8">
            <a:extLst>
              <a:ext uri="{FF2B5EF4-FFF2-40B4-BE49-F238E27FC236}">
                <a16:creationId xmlns:a16="http://schemas.microsoft.com/office/drawing/2014/main" id="{E88A0BB0-FE69-458F-8CAC-5B60068E1C84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4876844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9" name="Line 5">
            <a:extLst>
              <a:ext uri="{FF2B5EF4-FFF2-40B4-BE49-F238E27FC236}">
                <a16:creationId xmlns:a16="http://schemas.microsoft.com/office/drawing/2014/main" id="{CA159357-3113-47C0-A584-0615882C0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2348" y="5486400"/>
            <a:ext cx="3983038" cy="6096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latin typeface="Gill Sans Light"/>
            </a:endParaRPr>
          </a:p>
        </p:txBody>
      </p:sp>
      <p:sp>
        <p:nvSpPr>
          <p:cNvPr id="90" name="Line 8">
            <a:extLst>
              <a:ext uri="{FF2B5EF4-FFF2-40B4-BE49-F238E27FC236}">
                <a16:creationId xmlns:a16="http://schemas.microsoft.com/office/drawing/2014/main" id="{0E578417-F0A5-4B43-A588-E195CE291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2348" y="5029244"/>
            <a:ext cx="3962400" cy="457156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8138252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4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7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8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9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1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1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2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3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4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6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6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7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1800"/>
                            </p:stCondLst>
                            <p:childTnLst>
                              <p:par>
                                <p:cTn id="8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19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"/>
                            </p:stCondLst>
                            <p:childTnLst>
                              <p:par>
                                <p:cTn id="9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300"/>
                            </p:stCondLst>
                            <p:childTnLst>
                              <p:par>
                                <p:cTn id="10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4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"/>
                            </p:stCondLst>
                            <p:childTnLst>
                              <p:par>
                                <p:cTn id="10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600"/>
                            </p:stCondLst>
                            <p:childTnLst>
                              <p:par>
                                <p:cTn id="11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00"/>
                            </p:stCondLst>
                            <p:childTnLst>
                              <p:par>
                                <p:cTn id="11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800"/>
                            </p:stCondLst>
                            <p:childTnLst>
                              <p:par>
                                <p:cTn id="11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900"/>
                            </p:stCondLst>
                            <p:childTnLst>
                              <p:par>
                                <p:cTn id="11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100"/>
                            </p:stCondLst>
                            <p:childTnLst>
                              <p:par>
                                <p:cTn id="12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2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300"/>
                            </p:stCondLst>
                            <p:childTnLst>
                              <p:par>
                                <p:cTn id="131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1400"/>
                            </p:stCondLst>
                            <p:childTnLst>
                              <p:par>
                                <p:cTn id="134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16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700"/>
                            </p:stCondLst>
                            <p:childTnLst>
                              <p:par>
                                <p:cTn id="143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800"/>
                            </p:stCondLst>
                            <p:childTnLst>
                              <p:par>
                                <p:cTn id="146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900"/>
                            </p:stCondLst>
                            <p:childTnLst>
                              <p:par>
                                <p:cTn id="149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2000"/>
                            </p:stCondLst>
                            <p:childTnLst>
                              <p:par>
                                <p:cTn id="152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100"/>
                            </p:stCondLst>
                            <p:childTnLst>
                              <p:par>
                                <p:cTn id="155" presetID="1" presetClass="entr" presetSubtype="0" fill="hold" grpId="0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16" grpId="0" animBg="1"/>
      <p:bldP spid="42" grpId="0" animBg="1"/>
      <p:bldP spid="43" grpId="0" animBg="1"/>
      <p:bldP spid="47" grpId="0" animBg="1"/>
      <p:bldP spid="48" grpId="0" animBg="1"/>
      <p:bldP spid="49" grpId="0" animBg="1"/>
      <p:bldP spid="50" grpId="0" animBg="1"/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7A24C6-9F1F-406F-973D-07748CB5D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Communication Between Processes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8F168-7C6B-42DA-A8FA-5103AFF5E6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23983"/>
            <a:ext cx="10515600" cy="2352980"/>
          </a:xfrm>
        </p:spPr>
        <p:txBody>
          <a:bodyPr/>
          <a:lstStyle/>
          <a:p>
            <a:r>
              <a:rPr lang="en-US" dirty="0"/>
              <a:t>Data written by A is held in memory until B reads it</a:t>
            </a:r>
          </a:p>
          <a:p>
            <a:r>
              <a:rPr lang="en-US" dirty="0"/>
              <a:t>Queue has a fixed capacity</a:t>
            </a:r>
          </a:p>
          <a:p>
            <a:pPr lvl="1"/>
            <a:r>
              <a:rPr lang="en-US" dirty="0"/>
              <a:t>Writing to the queue blocks if the queue if full</a:t>
            </a:r>
          </a:p>
          <a:p>
            <a:pPr lvl="1"/>
            <a:r>
              <a:rPr lang="en-US" dirty="0"/>
              <a:t>Reading from the queue blocks if the queue is empty</a:t>
            </a:r>
          </a:p>
          <a:p>
            <a:r>
              <a:rPr lang="en-US" dirty="0"/>
              <a:t>POSIX provides this abstraction in the form of </a:t>
            </a:r>
            <a:r>
              <a:rPr lang="en-US" b="1" i="1" dirty="0"/>
              <a:t>pipes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D503613-36DA-4D9F-8614-7983C2EB16C8}"/>
              </a:ext>
            </a:extLst>
          </p:cNvPr>
          <p:cNvSpPr/>
          <p:nvPr/>
        </p:nvSpPr>
        <p:spPr>
          <a:xfrm>
            <a:off x="2031126" y="1394711"/>
            <a:ext cx="466890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write(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wfd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wlen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5A6351-8A40-42B0-87E2-6AC5E2FA7D30}"/>
              </a:ext>
            </a:extLst>
          </p:cNvPr>
          <p:cNvSpPr/>
          <p:nvPr/>
        </p:nvSpPr>
        <p:spPr>
          <a:xfrm>
            <a:off x="6163983" y="2951362"/>
            <a:ext cx="46187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n = read(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rfd,rbuf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400" b="0" dirty="0" err="1">
                <a:latin typeface="Consolas" charset="0"/>
                <a:ea typeface="Consolas" charset="0"/>
                <a:cs typeface="Consolas" charset="0"/>
              </a:rPr>
              <a:t>rmax</a:t>
            </a:r>
            <a:r>
              <a:rPr lang="en-US" sz="2400" b="0" dirty="0">
                <a:latin typeface="Consolas" charset="0"/>
                <a:ea typeface="Consolas" charset="0"/>
                <a:cs typeface="Consolas" charset="0"/>
              </a:rPr>
              <a:t>);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BD695E-EDEF-46AF-B4E1-E938344704B9}"/>
              </a:ext>
            </a:extLst>
          </p:cNvPr>
          <p:cNvSpPr/>
          <p:nvPr/>
        </p:nvSpPr>
        <p:spPr>
          <a:xfrm>
            <a:off x="2769704" y="2016885"/>
            <a:ext cx="1201074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1E0A654-E68E-46C8-BA1D-556608954CD2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3970778" y="2290097"/>
            <a:ext cx="448525" cy="706776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9E2CCB54-E4B7-408B-8A80-07AFF7AB11D6}"/>
              </a:ext>
            </a:extLst>
          </p:cNvPr>
          <p:cNvSpPr/>
          <p:nvPr/>
        </p:nvSpPr>
        <p:spPr>
          <a:xfrm>
            <a:off x="7131719" y="2176669"/>
            <a:ext cx="1150890" cy="546424"/>
          </a:xfrm>
          <a:prstGeom prst="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FDD6DB3-7846-46C1-BAE0-72103A20C1F8}"/>
              </a:ext>
            </a:extLst>
          </p:cNvPr>
          <p:cNvCxnSpPr>
            <a:cxnSpLocks/>
            <a:stCxn id="19" idx="3"/>
            <a:endCxn id="17" idx="1"/>
          </p:cNvCxnSpPr>
          <p:nvPr/>
        </p:nvCxnSpPr>
        <p:spPr>
          <a:xfrm flipV="1">
            <a:off x="6096000" y="2449881"/>
            <a:ext cx="1035719" cy="54699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an 3">
            <a:extLst>
              <a:ext uri="{FF2B5EF4-FFF2-40B4-BE49-F238E27FC236}">
                <a16:creationId xmlns:a16="http://schemas.microsoft.com/office/drawing/2014/main" id="{B0FC7800-4CEF-4504-A668-77F82B048506}"/>
              </a:ext>
            </a:extLst>
          </p:cNvPr>
          <p:cNvSpPr/>
          <p:nvPr/>
        </p:nvSpPr>
        <p:spPr bwMode="auto">
          <a:xfrm>
            <a:off x="4419303" y="2563309"/>
            <a:ext cx="1676697" cy="867128"/>
          </a:xfrm>
          <a:prstGeom prst="roundRect">
            <a:avLst/>
          </a:prstGeom>
          <a:solidFill>
            <a:schemeClr val="bg1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Light"/>
              </a:rPr>
              <a:t>In-Memory Queue</a:t>
            </a:r>
          </a:p>
        </p:txBody>
      </p:sp>
    </p:spTree>
    <p:extLst>
      <p:ext uri="{BB962C8B-B14F-4D97-AF65-F5344CB8AC3E}">
        <p14:creationId xmlns:p14="http://schemas.microsoft.com/office/powerpoint/2010/main" val="4104175158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A40C1-4501-46B0-A460-F18FDF3230D9}"/>
              </a:ext>
            </a:extLst>
          </p:cNvPr>
          <p:cNvSpPr/>
          <p:nvPr/>
        </p:nvSpPr>
        <p:spPr>
          <a:xfrm>
            <a:off x="1974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99DC7-E93A-4FA0-B41F-6A55BC3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Buffering in a TCP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0CAC-66F7-4511-9C5A-E8D700D3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91000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 single TCP connection needs </a:t>
            </a:r>
            <a:r>
              <a:rPr lang="en-US" b="1" i="1" dirty="0">
                <a:latin typeface="Gill Sans Light"/>
              </a:rPr>
              <a:t>four</a:t>
            </a:r>
            <a:r>
              <a:rPr lang="en-US" dirty="0">
                <a:latin typeface="Gill Sans Light"/>
              </a:rPr>
              <a:t> in-memory queues:</a:t>
            </a:r>
          </a:p>
          <a:p>
            <a:pPr lvl="1"/>
            <a:r>
              <a:rPr lang="en-US" dirty="0">
                <a:latin typeface="Gill Sans Light"/>
              </a:rPr>
              <a:t>Send buffer: add data on write </a:t>
            </a:r>
            <a:r>
              <a:rPr lang="en-US" dirty="0" err="1">
                <a:latin typeface="Gill Sans Light"/>
              </a:rPr>
              <a:t>syscall</a:t>
            </a:r>
            <a:r>
              <a:rPr lang="en-US" dirty="0">
                <a:latin typeface="Gill Sans Light"/>
              </a:rPr>
              <a:t>, remove data when ACK received</a:t>
            </a:r>
          </a:p>
          <a:p>
            <a:pPr lvl="1"/>
            <a:r>
              <a:rPr lang="en-US" dirty="0">
                <a:latin typeface="Gill Sans Light"/>
              </a:rPr>
              <a:t>Receive buffer: add data when packets received, remove data on read </a:t>
            </a:r>
            <a:r>
              <a:rPr lang="en-US" dirty="0" err="1">
                <a:latin typeface="Gill Sans Light"/>
              </a:rPr>
              <a:t>syscall</a:t>
            </a:r>
            <a:endParaRPr lang="en-US" dirty="0">
              <a:latin typeface="Gill Sans Ligh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83693-4623-4A12-89ED-3B2268DDD1EA}"/>
              </a:ext>
            </a:extLst>
          </p:cNvPr>
          <p:cNvSpPr/>
          <p:nvPr/>
        </p:nvSpPr>
        <p:spPr>
          <a:xfrm>
            <a:off x="2837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374D08-9810-4696-8EF6-658A44668258}"/>
              </a:ext>
            </a:extLst>
          </p:cNvPr>
          <p:cNvSpPr/>
          <p:nvPr/>
        </p:nvSpPr>
        <p:spPr>
          <a:xfrm>
            <a:off x="2643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21373-C361-49C2-9477-AD82BBE22C20}"/>
              </a:ext>
            </a:extLst>
          </p:cNvPr>
          <p:cNvSpPr/>
          <p:nvPr/>
        </p:nvSpPr>
        <p:spPr>
          <a:xfrm>
            <a:off x="2643808" y="3084679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14FAF11-6211-46B0-8006-1782D1437ED7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5400000">
            <a:off x="2687983" y="2023281"/>
            <a:ext cx="705907" cy="794254"/>
          </a:xfrm>
          <a:prstGeom prst="curvedConnector4">
            <a:avLst>
              <a:gd name="adj1" fmla="val 30648"/>
              <a:gd name="adj2" fmla="val 11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CBB7BC-DE17-4786-B124-75FB87093EB5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H="1">
            <a:off x="2643808" y="1794243"/>
            <a:ext cx="193718" cy="1563648"/>
          </a:xfrm>
          <a:prstGeom prst="curvedConnector3">
            <a:avLst>
              <a:gd name="adj1" fmla="val -1180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E3B8-1BCE-42DA-BBAF-F12521FC249D}"/>
              </a:ext>
            </a:extLst>
          </p:cNvPr>
          <p:cNvSpPr/>
          <p:nvPr/>
        </p:nvSpPr>
        <p:spPr>
          <a:xfrm>
            <a:off x="6546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CBB01-C7C3-4828-8555-A8B04F15D99E}"/>
              </a:ext>
            </a:extLst>
          </p:cNvPr>
          <p:cNvSpPr/>
          <p:nvPr/>
        </p:nvSpPr>
        <p:spPr>
          <a:xfrm>
            <a:off x="7409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524BCA-9CD4-40D1-AEFD-0F0E5908027F}"/>
              </a:ext>
            </a:extLst>
          </p:cNvPr>
          <p:cNvSpPr/>
          <p:nvPr/>
        </p:nvSpPr>
        <p:spPr>
          <a:xfrm>
            <a:off x="7215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324D-D4FA-4AB6-A113-BB0C92BAAB8E}"/>
              </a:ext>
            </a:extLst>
          </p:cNvPr>
          <p:cNvSpPr/>
          <p:nvPr/>
        </p:nvSpPr>
        <p:spPr>
          <a:xfrm>
            <a:off x="7215809" y="3080816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167ED-FD90-41C9-A199-7C46EA939410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H="1" flipV="1">
            <a:off x="8010063" y="2067455"/>
            <a:ext cx="882146" cy="705907"/>
          </a:xfrm>
          <a:prstGeom prst="curvedConnector4">
            <a:avLst>
              <a:gd name="adj1" fmla="val -16900"/>
              <a:gd name="adj2" fmla="val 693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4E8EA4B-A9BC-4E12-990C-81D16347E41E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8610600" y="1794243"/>
            <a:ext cx="281609" cy="1559785"/>
          </a:xfrm>
          <a:prstGeom prst="curvedConnector3">
            <a:avLst>
              <a:gd name="adj1" fmla="val 181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1D700E-4645-414A-8E96-A9483AB48388}"/>
              </a:ext>
            </a:extLst>
          </p:cNvPr>
          <p:cNvSpPr txBox="1"/>
          <p:nvPr/>
        </p:nvSpPr>
        <p:spPr>
          <a:xfrm>
            <a:off x="9982200" y="2602029"/>
            <a:ext cx="1905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Separate pair of queues per TCP connection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BDD93C4-FAF9-4E40-AECF-585F3A9AB5A8}"/>
              </a:ext>
            </a:extLst>
          </p:cNvPr>
          <p:cNvSpPr/>
          <p:nvPr/>
        </p:nvSpPr>
        <p:spPr>
          <a:xfrm rot="10800000">
            <a:off x="9572697" y="2500150"/>
            <a:ext cx="322924" cy="11270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23DE4E-1D36-417E-8097-D4BA6014BF9B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4320209" y="2773362"/>
            <a:ext cx="2895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811AEA-67AE-4FA4-BF3A-9512A1475FB0}"/>
              </a:ext>
            </a:extLst>
          </p:cNvPr>
          <p:cNvCxnSpPr>
            <a:stCxn id="20" idx="1"/>
          </p:cNvCxnSpPr>
          <p:nvPr/>
        </p:nvCxnSpPr>
        <p:spPr>
          <a:xfrm flipH="1">
            <a:off x="4320208" y="3354028"/>
            <a:ext cx="2895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46E672-7F60-4427-8307-9F18711D7021}"/>
              </a:ext>
            </a:extLst>
          </p:cNvPr>
          <p:cNvSpPr txBox="1"/>
          <p:nvPr/>
        </p:nvSpPr>
        <p:spPr>
          <a:xfrm>
            <a:off x="4817638" y="240403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8F099-494A-4448-B9A1-04756F841B64}"/>
              </a:ext>
            </a:extLst>
          </p:cNvPr>
          <p:cNvSpPr txBox="1"/>
          <p:nvPr/>
        </p:nvSpPr>
        <p:spPr>
          <a:xfrm>
            <a:off x="4827576" y="2984696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</p:spTree>
    <p:extLst>
      <p:ext uri="{BB962C8B-B14F-4D97-AF65-F5344CB8AC3E}">
        <p14:creationId xmlns:p14="http://schemas.microsoft.com/office/powerpoint/2010/main" val="42834564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p"/>
      <p:bldP spid="7" grpId="0" animBg="1"/>
      <p:bldP spid="10" grpId="0" animBg="1"/>
      <p:bldP spid="11" grpId="0" animBg="1"/>
      <p:bldP spid="17" grpId="0" animBg="1"/>
      <p:bldP spid="18" grpId="0" animBg="1"/>
      <p:bldP spid="19" grpId="0" animBg="1"/>
      <p:bldP spid="20" grpId="0" animBg="1"/>
      <p:bldP spid="28" grpId="0"/>
      <p:bldP spid="29" grpId="0" animBg="1"/>
      <p:bldP spid="34" grpId="0"/>
      <p:bldP spid="35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8686800" cy="533400"/>
          </a:xfrm>
        </p:spPr>
        <p:txBody>
          <a:bodyPr/>
          <a:lstStyle/>
          <a:p>
            <a:r>
              <a:rPr lang="en-US" altLang="ko-KR" dirty="0"/>
              <a:t>Distributed Decision Making Discussion (2/2)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Undesirable feature of Two-Phase Commit: Blocking</a:t>
            </a:r>
          </a:p>
          <a:p>
            <a:pPr lvl="1"/>
            <a:r>
              <a:rPr lang="en-US" altLang="ko-KR" dirty="0"/>
              <a:t>One machine can be stalled until another site recovers:</a:t>
            </a:r>
          </a:p>
          <a:p>
            <a:pPr lvl="2"/>
            <a:r>
              <a:rPr lang="en-US" altLang="ko-KR" dirty="0"/>
              <a:t>Site B writes </a:t>
            </a:r>
            <a:r>
              <a:rPr lang="en-US" dirty="0"/>
              <a:t>"</a:t>
            </a:r>
            <a:r>
              <a:rPr lang="en-US" altLang="ko-KR" dirty="0"/>
              <a:t>prepared to commit</a:t>
            </a:r>
            <a:r>
              <a:rPr lang="en-US" dirty="0"/>
              <a:t>"</a:t>
            </a:r>
            <a:r>
              <a:rPr lang="en-US" altLang="ko-KR" dirty="0"/>
              <a:t> record to its log, sends a </a:t>
            </a:r>
            <a:r>
              <a:rPr lang="en-US" dirty="0"/>
              <a:t>"</a:t>
            </a:r>
            <a:r>
              <a:rPr lang="en-US" altLang="ko-KR" dirty="0"/>
              <a:t>yes</a:t>
            </a:r>
            <a:r>
              <a:rPr lang="en-US" dirty="0"/>
              <a:t>"</a:t>
            </a:r>
            <a:r>
              <a:rPr lang="en-US" altLang="ko-KR" dirty="0"/>
              <a:t> vote to the coordinator (site A) and crashes</a:t>
            </a:r>
          </a:p>
          <a:p>
            <a:pPr lvl="2"/>
            <a:r>
              <a:rPr lang="en-US" altLang="ko-KR" dirty="0"/>
              <a:t>Site A crashes</a:t>
            </a:r>
          </a:p>
          <a:p>
            <a:pPr lvl="2"/>
            <a:r>
              <a:rPr lang="en-US" altLang="ko-KR" dirty="0"/>
              <a:t>Site B wakes up, check its log, and realizes that it has voted </a:t>
            </a:r>
            <a:r>
              <a:rPr lang="en-US" dirty="0"/>
              <a:t>"</a:t>
            </a:r>
            <a:r>
              <a:rPr lang="en-US" altLang="ko-KR" dirty="0"/>
              <a:t>yes</a:t>
            </a:r>
            <a:r>
              <a:rPr lang="en-US" dirty="0"/>
              <a:t>"</a:t>
            </a:r>
            <a:r>
              <a:rPr lang="en-US" altLang="ko-KR" dirty="0"/>
              <a:t> on the update. It sends a message to site A asking what happened. At this point, B cannot decide to abort, because update may have committed</a:t>
            </a:r>
          </a:p>
          <a:p>
            <a:pPr lvl="2"/>
            <a:r>
              <a:rPr lang="en-US" altLang="ko-KR" dirty="0"/>
              <a:t>B is blocked until A comes back</a:t>
            </a:r>
          </a:p>
          <a:p>
            <a:pPr lvl="1"/>
            <a:r>
              <a:rPr lang="en-US" altLang="ko-KR" dirty="0"/>
              <a:t>A blocked site holds resources (locks on updated items, pages pinned in memory, </a:t>
            </a:r>
            <a:r>
              <a:rPr lang="en-US" altLang="ko-KR" dirty="0" err="1"/>
              <a:t>etc</a:t>
            </a:r>
            <a:r>
              <a:rPr lang="en-US" altLang="ko-KR" dirty="0"/>
              <a:t>) until learns fate of update</a:t>
            </a:r>
          </a:p>
        </p:txBody>
      </p:sp>
    </p:spTree>
    <p:extLst>
      <p:ext uri="{BB962C8B-B14F-4D97-AF65-F5344CB8AC3E}">
        <p14:creationId xmlns:p14="http://schemas.microsoft.com/office/powerpoint/2010/main" val="411236458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6AA40C1-4501-46B0-A460-F18FDF3230D9}"/>
              </a:ext>
            </a:extLst>
          </p:cNvPr>
          <p:cNvSpPr/>
          <p:nvPr/>
        </p:nvSpPr>
        <p:spPr>
          <a:xfrm>
            <a:off x="1974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1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299DC7-E93A-4FA0-B41F-6A55BC3B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Window Size: Space in Receive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D0CAC-66F7-4511-9C5A-E8D700D3F7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86200"/>
            <a:ext cx="10515600" cy="1970850"/>
          </a:xfrm>
        </p:spPr>
        <p:txBody>
          <a:bodyPr>
            <a:normAutofit/>
          </a:bodyPr>
          <a:lstStyle/>
          <a:p>
            <a:r>
              <a:rPr lang="en-US" dirty="0">
                <a:latin typeface="Gill Sans Light"/>
              </a:rPr>
              <a:t>A host’s </a:t>
            </a:r>
            <a:r>
              <a:rPr lang="en-US" i="1" dirty="0">
                <a:latin typeface="Gill Sans Light"/>
              </a:rPr>
              <a:t>window size</a:t>
            </a:r>
            <a:r>
              <a:rPr lang="en-US" dirty="0">
                <a:latin typeface="Gill Sans Light"/>
              </a:rPr>
              <a:t> for a TCP connection is how much remaining space it has in its receive queue</a:t>
            </a:r>
          </a:p>
          <a:p>
            <a:r>
              <a:rPr lang="en-US" u="sng" dirty="0">
                <a:latin typeface="Gill Sans Light"/>
              </a:rPr>
              <a:t>A host advertises its window size in </a:t>
            </a:r>
            <a:r>
              <a:rPr lang="en-US" i="1" u="sng" dirty="0">
                <a:latin typeface="Gill Sans Light"/>
              </a:rPr>
              <a:t>every</a:t>
            </a:r>
            <a:r>
              <a:rPr lang="en-US" u="sng" dirty="0">
                <a:latin typeface="Gill Sans Light"/>
              </a:rPr>
              <a:t> TCP packet it sends!</a:t>
            </a:r>
          </a:p>
          <a:p>
            <a:r>
              <a:rPr lang="en-US" b="1" dirty="0">
                <a:latin typeface="Gill Sans Light"/>
              </a:rPr>
              <a:t>Sender never sends more than receiver’s advertised window size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4483693-4623-4A12-89ED-3B2268DDD1EA}"/>
              </a:ext>
            </a:extLst>
          </p:cNvPr>
          <p:cNvSpPr/>
          <p:nvPr/>
        </p:nvSpPr>
        <p:spPr>
          <a:xfrm>
            <a:off x="2837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A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2374D08-9810-4696-8EF6-658A44668258}"/>
              </a:ext>
            </a:extLst>
          </p:cNvPr>
          <p:cNvSpPr/>
          <p:nvPr/>
        </p:nvSpPr>
        <p:spPr>
          <a:xfrm>
            <a:off x="2643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21021373-C361-49C2-9477-AD82BBE22C20}"/>
              </a:ext>
            </a:extLst>
          </p:cNvPr>
          <p:cNvSpPr/>
          <p:nvPr/>
        </p:nvSpPr>
        <p:spPr>
          <a:xfrm>
            <a:off x="2643808" y="3084679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814FAF11-6211-46B0-8006-1782D1437ED7}"/>
              </a:ext>
            </a:extLst>
          </p:cNvPr>
          <p:cNvCxnSpPr>
            <a:stCxn id="7" idx="2"/>
            <a:endCxn id="10" idx="1"/>
          </p:cNvCxnSpPr>
          <p:nvPr/>
        </p:nvCxnSpPr>
        <p:spPr>
          <a:xfrm rot="5400000">
            <a:off x="2687983" y="2023281"/>
            <a:ext cx="705907" cy="794254"/>
          </a:xfrm>
          <a:prstGeom prst="curvedConnector4">
            <a:avLst>
              <a:gd name="adj1" fmla="val 30648"/>
              <a:gd name="adj2" fmla="val 11793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Curved 14">
            <a:extLst>
              <a:ext uri="{FF2B5EF4-FFF2-40B4-BE49-F238E27FC236}">
                <a16:creationId xmlns:a16="http://schemas.microsoft.com/office/drawing/2014/main" id="{59CBB7BC-DE17-4786-B124-75FB87093EB5}"/>
              </a:ext>
            </a:extLst>
          </p:cNvPr>
          <p:cNvCxnSpPr>
            <a:stCxn id="11" idx="1"/>
            <a:endCxn id="7" idx="1"/>
          </p:cNvCxnSpPr>
          <p:nvPr/>
        </p:nvCxnSpPr>
        <p:spPr>
          <a:xfrm rot="10800000" flipH="1">
            <a:off x="2643808" y="1794243"/>
            <a:ext cx="193718" cy="1563648"/>
          </a:xfrm>
          <a:prstGeom prst="curvedConnector3">
            <a:avLst>
              <a:gd name="adj1" fmla="val -1180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1A5BE3B8-1BCE-42DA-BBAF-F12521FC249D}"/>
              </a:ext>
            </a:extLst>
          </p:cNvPr>
          <p:cNvSpPr/>
          <p:nvPr/>
        </p:nvSpPr>
        <p:spPr>
          <a:xfrm>
            <a:off x="6546574" y="914400"/>
            <a:ext cx="2888974" cy="27697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>
                <a:solidFill>
                  <a:schemeClr val="tx1"/>
                </a:solidFill>
                <a:latin typeface="Gill Sans Light"/>
              </a:rPr>
              <a:t>Host 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D2CBB01-C7C3-4828-8555-A8B04F15D99E}"/>
              </a:ext>
            </a:extLst>
          </p:cNvPr>
          <p:cNvSpPr/>
          <p:nvPr/>
        </p:nvSpPr>
        <p:spPr>
          <a:xfrm>
            <a:off x="7409526" y="1521031"/>
            <a:ext cx="1201074" cy="546424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Process B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7524BCA-9CD4-40D1-AEFD-0F0E5908027F}"/>
              </a:ext>
            </a:extLst>
          </p:cNvPr>
          <p:cNvSpPr/>
          <p:nvPr/>
        </p:nvSpPr>
        <p:spPr>
          <a:xfrm>
            <a:off x="7215809" y="2500150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Receive Queue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452B324D-D4FA-4AB6-A113-BB0C92BAAB8E}"/>
              </a:ext>
            </a:extLst>
          </p:cNvPr>
          <p:cNvSpPr/>
          <p:nvPr/>
        </p:nvSpPr>
        <p:spPr>
          <a:xfrm>
            <a:off x="7215809" y="3080816"/>
            <a:ext cx="1676400" cy="54642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Gill Sans Light"/>
              </a:rPr>
              <a:t>Send Queue</a:t>
            </a:r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F167ED-FD90-41C9-A199-7C46EA939410}"/>
              </a:ext>
            </a:extLst>
          </p:cNvPr>
          <p:cNvCxnSpPr>
            <a:stCxn id="19" idx="3"/>
            <a:endCxn id="18" idx="2"/>
          </p:cNvCxnSpPr>
          <p:nvPr/>
        </p:nvCxnSpPr>
        <p:spPr>
          <a:xfrm flipH="1" flipV="1">
            <a:off x="8010063" y="2067455"/>
            <a:ext cx="882146" cy="705907"/>
          </a:xfrm>
          <a:prstGeom prst="curvedConnector4">
            <a:avLst>
              <a:gd name="adj1" fmla="val -16900"/>
              <a:gd name="adj2" fmla="val 6935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nector: Curved 23">
            <a:extLst>
              <a:ext uri="{FF2B5EF4-FFF2-40B4-BE49-F238E27FC236}">
                <a16:creationId xmlns:a16="http://schemas.microsoft.com/office/drawing/2014/main" id="{24E8EA4B-A9BC-4E12-990C-81D16347E41E}"/>
              </a:ext>
            </a:extLst>
          </p:cNvPr>
          <p:cNvCxnSpPr>
            <a:stCxn id="18" idx="3"/>
            <a:endCxn id="20" idx="3"/>
          </p:cNvCxnSpPr>
          <p:nvPr/>
        </p:nvCxnSpPr>
        <p:spPr>
          <a:xfrm>
            <a:off x="8610600" y="1794243"/>
            <a:ext cx="281609" cy="1559785"/>
          </a:xfrm>
          <a:prstGeom prst="curvedConnector3">
            <a:avLst>
              <a:gd name="adj1" fmla="val 18117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B1D700E-4645-414A-8E96-A9483AB48388}"/>
              </a:ext>
            </a:extLst>
          </p:cNvPr>
          <p:cNvSpPr txBox="1"/>
          <p:nvPr/>
        </p:nvSpPr>
        <p:spPr>
          <a:xfrm>
            <a:off x="9982200" y="2590800"/>
            <a:ext cx="2057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Gill Sans Light"/>
              </a:rPr>
              <a:t>Separate pair of queues per TCP connection</a:t>
            </a: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1BDD93C4-FAF9-4E40-AECF-585F3A9AB5A8}"/>
              </a:ext>
            </a:extLst>
          </p:cNvPr>
          <p:cNvSpPr/>
          <p:nvPr/>
        </p:nvSpPr>
        <p:spPr>
          <a:xfrm rot="10800000">
            <a:off x="9572697" y="2500150"/>
            <a:ext cx="322924" cy="11270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Gill Sans Light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023DE4E-1D36-417E-8097-D4BA6014BF9B}"/>
              </a:ext>
            </a:extLst>
          </p:cNvPr>
          <p:cNvCxnSpPr>
            <a:stCxn id="10" idx="3"/>
            <a:endCxn id="19" idx="1"/>
          </p:cNvCxnSpPr>
          <p:nvPr/>
        </p:nvCxnSpPr>
        <p:spPr>
          <a:xfrm>
            <a:off x="4320209" y="2773362"/>
            <a:ext cx="2895600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E811AEA-67AE-4FA4-BF3A-9512A1475FB0}"/>
              </a:ext>
            </a:extLst>
          </p:cNvPr>
          <p:cNvCxnSpPr>
            <a:stCxn id="20" idx="1"/>
          </p:cNvCxnSpPr>
          <p:nvPr/>
        </p:nvCxnSpPr>
        <p:spPr>
          <a:xfrm flipH="1">
            <a:off x="4320208" y="3354028"/>
            <a:ext cx="2895601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046E672-7F60-4427-8307-9F18711D7021}"/>
              </a:ext>
            </a:extLst>
          </p:cNvPr>
          <p:cNvSpPr txBox="1"/>
          <p:nvPr/>
        </p:nvSpPr>
        <p:spPr>
          <a:xfrm>
            <a:off x="4817638" y="2404030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18F099-494A-4448-B9A1-04756F841B64}"/>
              </a:ext>
            </a:extLst>
          </p:cNvPr>
          <p:cNvSpPr txBox="1"/>
          <p:nvPr/>
        </p:nvSpPr>
        <p:spPr>
          <a:xfrm>
            <a:off x="4827576" y="2984696"/>
            <a:ext cx="1774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Gill Sans Light"/>
              </a:rPr>
              <a:t>Data (Packets)</a:t>
            </a:r>
          </a:p>
        </p:txBody>
      </p:sp>
    </p:spTree>
    <p:extLst>
      <p:ext uri="{BB962C8B-B14F-4D97-AF65-F5344CB8AC3E}">
        <p14:creationId xmlns:p14="http://schemas.microsoft.com/office/powerpoint/2010/main" val="142496476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0AD1E-C6AA-4849-B55D-10C96B333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 Protocol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5A4996-FAE5-44C4-9FED-2ADDC439A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95400"/>
            <a:ext cx="11343860" cy="4351338"/>
          </a:xfrm>
        </p:spPr>
        <p:txBody>
          <a:bodyPr/>
          <a:lstStyle/>
          <a:p>
            <a:r>
              <a:rPr lang="en-US" dirty="0"/>
              <a:t>TCP sender knows receiver’s window size, and aims never to exceed it</a:t>
            </a:r>
          </a:p>
          <a:p>
            <a:r>
              <a:rPr lang="en-US" dirty="0"/>
              <a:t>But packets that it previously send may arrive, filling the window size!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Rule: TCP sender ensures that:</a:t>
            </a:r>
          </a:p>
          <a:p>
            <a:pPr marL="0" indent="0" algn="ctr">
              <a:buNone/>
            </a:pPr>
            <a:r>
              <a:rPr lang="en-US" b="1" dirty="0"/>
              <a:t>Number of Sent but </a:t>
            </a:r>
            <a:r>
              <a:rPr lang="en-US" b="1" dirty="0" err="1"/>
              <a:t>UnACKed</a:t>
            </a:r>
            <a:r>
              <a:rPr lang="en-US" b="1" dirty="0"/>
              <a:t> Bytes &lt; Receiver’s Advertised Window Size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Can send new packets as long as sent-but-</a:t>
            </a:r>
            <a:r>
              <a:rPr lang="en-US" dirty="0" err="1"/>
              <a:t>unacked</a:t>
            </a:r>
            <a:r>
              <a:rPr lang="en-US" dirty="0"/>
              <a:t> packets haven’t already filled the advertised window size</a:t>
            </a:r>
          </a:p>
        </p:txBody>
      </p:sp>
    </p:spTree>
    <p:extLst>
      <p:ext uri="{BB962C8B-B14F-4D97-AF65-F5344CB8AC3E}">
        <p14:creationId xmlns:p14="http://schemas.microsoft.com/office/powerpoint/2010/main" val="2194470025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BCDD2-9F1F-4B86-936D-3DBC0C7A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Gill Sans Light"/>
              </a:rPr>
              <a:t>Sliding Window (No Packet Loss)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B6C38-F4FA-41B1-BD73-065E0A00A5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7287" y="944181"/>
                <a:ext cx="3425792" cy="4919490"/>
              </a:xfrm>
            </p:spPr>
            <p:txBody>
              <a:bodyPr>
                <a:normAutofit/>
              </a:bodyPr>
              <a:lstStyle/>
              <a:p>
                <a:r>
                  <a:rPr lang="en-US" dirty="0" err="1">
                    <a:latin typeface="Gill Sans Light"/>
                  </a:rPr>
                  <a:t>Example:Window</a:t>
                </a:r>
                <a:r>
                  <a:rPr lang="en-US" dirty="0">
                    <a:latin typeface="Gill Sans Light"/>
                  </a:rPr>
                  <a:t> size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latin typeface="Gill Sans Light"/>
                  </a:rPr>
                  <a:t>) = 3 packets</a:t>
                </a:r>
              </a:p>
              <a:p>
                <a:r>
                  <a:rPr lang="en-US" dirty="0">
                    <a:latin typeface="Gill Sans Light"/>
                  </a:rPr>
                  <a:t>Window size to fill link is given by:</a:t>
                </a:r>
                <a:br>
                  <a:rPr lang="en-US" dirty="0">
                    <a:latin typeface="Gill Sans Light"/>
                  </a:rPr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𝑝𝑘𝑡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nor/>
                      </m:rPr>
                      <a:rPr lang="en-US" b="0" i="0" smtClean="0">
                        <a:latin typeface="Gill Sans Light"/>
                      </a:rPr>
                      <m:t>RTT</m:t>
                    </m:r>
                  </m:oMath>
                </a14:m>
                <a:endParaRPr lang="en-US" dirty="0">
                  <a:latin typeface="Gill Sans Light"/>
                </a:endParaRPr>
              </a:p>
              <a:p>
                <a:r>
                  <a:rPr lang="en-US" i="1" dirty="0" err="1">
                    <a:latin typeface="Gill Sans Light"/>
                  </a:rPr>
                  <a:t>B</a:t>
                </a:r>
                <a:r>
                  <a:rPr lang="en-US" i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pkt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Symbol" panose="05050102010706020507" pitchFamily="18" charset="2"/>
                  </a:rPr>
                  <a:t> Packets/sec</a:t>
                </a:r>
                <a:endParaRPr lang="en-US" i="1" dirty="0">
                  <a:latin typeface="Gill Sans Light"/>
                </a:endParaRPr>
              </a:p>
              <a:p>
                <a:r>
                  <a:rPr lang="en-US" dirty="0">
                    <a:latin typeface="Gill Sans Light"/>
                  </a:rPr>
                  <a:t>Little’s Law once again!</a:t>
                </a:r>
              </a:p>
              <a:p>
                <a:endParaRPr lang="en-US" dirty="0">
                  <a:latin typeface="Gill Sans Light"/>
                </a:endParaRPr>
              </a:p>
              <a:p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For TCP, window is in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bytes, </a:t>
                </a:r>
                <a:r>
                  <a:rPr lang="en-US" dirty="0">
                    <a:solidFill>
                      <a:srgbClr val="FF0000"/>
                    </a:solidFill>
                    <a:latin typeface="Gill Sans Light"/>
                  </a:rPr>
                  <a:t>not </a:t>
                </a:r>
                <a:r>
                  <a:rPr lang="en-US" i="1" dirty="0">
                    <a:solidFill>
                      <a:srgbClr val="FF0000"/>
                    </a:solidFill>
                    <a:latin typeface="Gill Sans Light"/>
                  </a:rPr>
                  <a:t>packets</a:t>
                </a:r>
                <a:endParaRPr lang="en-US" dirty="0">
                  <a:solidFill>
                    <a:srgbClr val="FF0000"/>
                  </a:solidFill>
                  <a:latin typeface="Gill Sans Light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FB6C38-F4FA-41B1-BD73-065E0A00A5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7287" y="944181"/>
                <a:ext cx="3425792" cy="4919490"/>
              </a:xfrm>
              <a:blipFill>
                <a:blip r:embed="rId2"/>
                <a:stretch>
                  <a:fillRect l="-2313" t="-16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Line 3">
            <a:extLst>
              <a:ext uri="{FF2B5EF4-FFF2-40B4-BE49-F238E27FC236}">
                <a16:creationId xmlns:a16="http://schemas.microsoft.com/office/drawing/2014/main" id="{56A7D1FD-007B-4F7E-8BBF-EDCAD77F37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114740" y="4814887"/>
            <a:ext cx="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4B1850DC-3949-466B-A7DA-A7B26EB07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00222" y="5320661"/>
            <a:ext cx="857713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Time</a:t>
            </a:r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B02DBFD4-3DB8-460E-82AE-D6E6478151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52140" y="2290762"/>
            <a:ext cx="30163" cy="36353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0" name="Line 7">
            <a:extLst>
              <a:ext uri="{FF2B5EF4-FFF2-40B4-BE49-F238E27FC236}">
                <a16:creationId xmlns:a16="http://schemas.microsoft.com/office/drawing/2014/main" id="{910EDF95-9E35-4E1D-9662-E0282F7696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933765" y="2290762"/>
            <a:ext cx="3175" cy="37576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1" name="Line 8">
            <a:extLst>
              <a:ext uri="{FF2B5EF4-FFF2-40B4-BE49-F238E27FC236}">
                <a16:creationId xmlns:a16="http://schemas.microsoft.com/office/drawing/2014/main" id="{525FAA0B-D1E0-4097-8885-B919108AC28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2443162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E26F03BF-5711-4793-975E-A08E7F3C7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2303" y="3052762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65BA792A-87A8-4503-8B96-A7EAD0EF5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1306" y="6031861"/>
            <a:ext cx="1178506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Sender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D8FD1702-4B4C-4EB3-81F3-513823ABB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60103" y="6031861"/>
            <a:ext cx="1401323" cy="461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9" tIns="45714" rIns="91429" bIns="45714" anchor="ctr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b="0">
                <a:latin typeface="Gill Sans Light"/>
                <a:cs typeface="Helvetica" charset="0"/>
              </a:rPr>
              <a:t>Receiver</a:t>
            </a:r>
          </a:p>
        </p:txBody>
      </p:sp>
      <p:sp>
        <p:nvSpPr>
          <p:cNvPr id="15" name="Line 13">
            <a:extLst>
              <a:ext uri="{FF2B5EF4-FFF2-40B4-BE49-F238E27FC236}">
                <a16:creationId xmlns:a16="http://schemas.microsoft.com/office/drawing/2014/main" id="{AD64CBFA-BF45-49E1-96FF-AD98D3C5B215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2747962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6" name="Line 14">
            <a:extLst>
              <a:ext uri="{FF2B5EF4-FFF2-40B4-BE49-F238E27FC236}">
                <a16:creationId xmlns:a16="http://schemas.microsoft.com/office/drawing/2014/main" id="{4D3A9D6B-7271-4C0B-A317-279FFE866F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3052762"/>
            <a:ext cx="5367337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7" name="Line 15">
            <a:extLst>
              <a:ext uri="{FF2B5EF4-FFF2-40B4-BE49-F238E27FC236}">
                <a16:creationId xmlns:a16="http://schemas.microsoft.com/office/drawing/2014/main" id="{2E64C27B-1097-4144-96B1-1C0B5E67D3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82303" y="3357562"/>
            <a:ext cx="5367337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F4FED30E-C133-4EAC-A603-A89DFB2EC867}"/>
              </a:ext>
            </a:extLst>
          </p:cNvPr>
          <p:cNvSpPr>
            <a:spLocks noChangeShapeType="1"/>
          </p:cNvSpPr>
          <p:nvPr/>
        </p:nvSpPr>
        <p:spPr bwMode="auto">
          <a:xfrm>
            <a:off x="5582303" y="3662362"/>
            <a:ext cx="5367337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19" name="Line 42">
            <a:extLst>
              <a:ext uri="{FF2B5EF4-FFF2-40B4-BE49-F238E27FC236}">
                <a16:creationId xmlns:a16="http://schemas.microsoft.com/office/drawing/2014/main" id="{6A9519AD-02F0-45A5-A9D0-AAA1DE166C5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015" y="3671887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20" name="Group 64">
            <a:extLst>
              <a:ext uri="{FF2B5EF4-FFF2-40B4-BE49-F238E27FC236}">
                <a16:creationId xmlns:a16="http://schemas.microsoft.com/office/drawing/2014/main" id="{7DF460C1-2671-44EA-A1C8-4907EB4EF796}"/>
              </a:ext>
            </a:extLst>
          </p:cNvPr>
          <p:cNvGrpSpPr>
            <a:grpSpLocks/>
          </p:cNvGrpSpPr>
          <p:nvPr/>
        </p:nvGrpSpPr>
        <p:grpSpPr bwMode="auto">
          <a:xfrm>
            <a:off x="4256740" y="2112962"/>
            <a:ext cx="1190625" cy="487363"/>
            <a:chOff x="432" y="1226"/>
            <a:chExt cx="750" cy="307"/>
          </a:xfrm>
        </p:grpSpPr>
        <p:sp>
          <p:nvSpPr>
            <p:cNvPr id="21" name="Text Box 20">
              <a:extLst>
                <a:ext uri="{FF2B5EF4-FFF2-40B4-BE49-F238E27FC236}">
                  <a16:creationId xmlns:a16="http://schemas.microsoft.com/office/drawing/2014/main" id="{0CF7C21D-B204-45E0-846F-EC5D44FA64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124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1</a:t>
              </a:r>
            </a:p>
          </p:txBody>
        </p:sp>
        <p:sp>
          <p:nvSpPr>
            <p:cNvPr id="22" name="Text Box 52">
              <a:extLst>
                <a:ext uri="{FF2B5EF4-FFF2-40B4-BE49-F238E27FC236}">
                  <a16:creationId xmlns:a16="http://schemas.microsoft.com/office/drawing/2014/main" id="{EF12FD6F-EE54-4E7B-9021-90C675643E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2" y="1226"/>
              <a:ext cx="352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{1}</a:t>
              </a:r>
            </a:p>
          </p:txBody>
        </p:sp>
      </p:grpSp>
      <p:grpSp>
        <p:nvGrpSpPr>
          <p:cNvPr id="23" name="Group 65">
            <a:extLst>
              <a:ext uri="{FF2B5EF4-FFF2-40B4-BE49-F238E27FC236}">
                <a16:creationId xmlns:a16="http://schemas.microsoft.com/office/drawing/2014/main" id="{71BCD5CD-9D0B-42FF-86E5-62120BA341AF}"/>
              </a:ext>
            </a:extLst>
          </p:cNvPr>
          <p:cNvGrpSpPr>
            <a:grpSpLocks/>
          </p:cNvGrpSpPr>
          <p:nvPr/>
        </p:nvGrpSpPr>
        <p:grpSpPr bwMode="auto">
          <a:xfrm>
            <a:off x="3951940" y="2455862"/>
            <a:ext cx="1501775" cy="481013"/>
            <a:chOff x="240" y="1442"/>
            <a:chExt cx="946" cy="303"/>
          </a:xfrm>
        </p:grpSpPr>
        <p:sp>
          <p:nvSpPr>
            <p:cNvPr id="24" name="Text Box 21">
              <a:extLst>
                <a:ext uri="{FF2B5EF4-FFF2-40B4-BE49-F238E27FC236}">
                  <a16:creationId xmlns:a16="http://schemas.microsoft.com/office/drawing/2014/main" id="{09C2AA1E-420C-4BBA-B4A4-D0CD5794D8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46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2</a:t>
              </a:r>
            </a:p>
          </p:txBody>
        </p:sp>
        <p:sp>
          <p:nvSpPr>
            <p:cNvPr id="25" name="Text Box 53">
              <a:extLst>
                <a:ext uri="{FF2B5EF4-FFF2-40B4-BE49-F238E27FC236}">
                  <a16:creationId xmlns:a16="http://schemas.microsoft.com/office/drawing/2014/main" id="{096BC051-BE52-41F2-9901-87B0FFD8B33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" y="1442"/>
              <a:ext cx="567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{1, 2}</a:t>
              </a:r>
            </a:p>
          </p:txBody>
        </p:sp>
      </p:grpSp>
      <p:grpSp>
        <p:nvGrpSpPr>
          <p:cNvPr id="26" name="Group 68">
            <a:extLst>
              <a:ext uri="{FF2B5EF4-FFF2-40B4-BE49-F238E27FC236}">
                <a16:creationId xmlns:a16="http://schemas.microsoft.com/office/drawing/2014/main" id="{B6E5FACD-C853-48B7-B850-840D26F076E3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2836862"/>
            <a:ext cx="1730375" cy="461963"/>
            <a:chOff x="96" y="1682"/>
            <a:chExt cx="1090" cy="291"/>
          </a:xfrm>
        </p:grpSpPr>
        <p:sp>
          <p:nvSpPr>
            <p:cNvPr id="27" name="Text Box 22">
              <a:extLst>
                <a:ext uri="{FF2B5EF4-FFF2-40B4-BE49-F238E27FC236}">
                  <a16:creationId xmlns:a16="http://schemas.microsoft.com/office/drawing/2014/main" id="{7F823EDC-B246-44FF-9093-DEFF05A965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1688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3</a:t>
              </a:r>
            </a:p>
          </p:txBody>
        </p:sp>
        <p:sp>
          <p:nvSpPr>
            <p:cNvPr id="28" name="Text Box 54">
              <a:extLst>
                <a:ext uri="{FF2B5EF4-FFF2-40B4-BE49-F238E27FC236}">
                  <a16:creationId xmlns:a16="http://schemas.microsoft.com/office/drawing/2014/main" id="{969775C6-03AC-4743-8D3F-018FCBC6E7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682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{1, 2, 3}</a:t>
              </a:r>
            </a:p>
          </p:txBody>
        </p:sp>
      </p:grpSp>
      <p:grpSp>
        <p:nvGrpSpPr>
          <p:cNvPr id="29" name="Group 70">
            <a:extLst>
              <a:ext uri="{FF2B5EF4-FFF2-40B4-BE49-F238E27FC236}">
                <a16:creationId xmlns:a16="http://schemas.microsoft.com/office/drawing/2014/main" id="{947A3C37-5989-4382-AC2B-AF2EFBCFB5FB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3290887"/>
            <a:ext cx="1730375" cy="519113"/>
            <a:chOff x="96" y="1968"/>
            <a:chExt cx="1090" cy="327"/>
          </a:xfrm>
        </p:grpSpPr>
        <p:sp>
          <p:nvSpPr>
            <p:cNvPr id="30" name="Text Box 23">
              <a:extLst>
                <a:ext uri="{FF2B5EF4-FFF2-40B4-BE49-F238E27FC236}">
                  <a16:creationId xmlns:a16="http://schemas.microsoft.com/office/drawing/2014/main" id="{28358D7D-7FF8-4C86-B4FC-363422F379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010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4</a:t>
              </a:r>
            </a:p>
          </p:txBody>
        </p:sp>
        <p:sp>
          <p:nvSpPr>
            <p:cNvPr id="31" name="Text Box 55">
              <a:extLst>
                <a:ext uri="{FF2B5EF4-FFF2-40B4-BE49-F238E27FC236}">
                  <a16:creationId xmlns:a16="http://schemas.microsoft.com/office/drawing/2014/main" id="{73E72FF7-34B9-4081-B1DF-10EFE0D5AF0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1968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{2, 3, 4}</a:t>
              </a:r>
            </a:p>
          </p:txBody>
        </p:sp>
      </p:grpSp>
      <p:grpSp>
        <p:nvGrpSpPr>
          <p:cNvPr id="32" name="Group 71">
            <a:extLst>
              <a:ext uri="{FF2B5EF4-FFF2-40B4-BE49-F238E27FC236}">
                <a16:creationId xmlns:a16="http://schemas.microsoft.com/office/drawing/2014/main" id="{56C60108-78B8-4284-937F-343A0D22B4D7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3671887"/>
            <a:ext cx="1730375" cy="474663"/>
            <a:chOff x="96" y="2208"/>
            <a:chExt cx="1090" cy="299"/>
          </a:xfrm>
        </p:grpSpPr>
        <p:sp>
          <p:nvSpPr>
            <p:cNvPr id="33" name="Text Box 24">
              <a:extLst>
                <a:ext uri="{FF2B5EF4-FFF2-40B4-BE49-F238E27FC236}">
                  <a16:creationId xmlns:a16="http://schemas.microsoft.com/office/drawing/2014/main" id="{FBFD29BA-D385-4CEB-B8BB-3C8FB2BC37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4" y="2222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5</a:t>
              </a:r>
            </a:p>
          </p:txBody>
        </p:sp>
        <p:sp>
          <p:nvSpPr>
            <p:cNvPr id="34" name="Text Box 56">
              <a:extLst>
                <a:ext uri="{FF2B5EF4-FFF2-40B4-BE49-F238E27FC236}">
                  <a16:creationId xmlns:a16="http://schemas.microsoft.com/office/drawing/2014/main" id="{B03CB82A-BBD4-47B5-93E3-337C3F168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208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{3, 4, 5}</a:t>
              </a:r>
            </a:p>
          </p:txBody>
        </p:sp>
      </p:grpSp>
      <p:sp>
        <p:nvSpPr>
          <p:cNvPr id="35" name="Text Box 59">
            <a:extLst>
              <a:ext uri="{FF2B5EF4-FFF2-40B4-BE49-F238E27FC236}">
                <a16:creationId xmlns:a16="http://schemas.microsoft.com/office/drawing/2014/main" id="{50D4646E-14B8-4275-A5B3-4E19453C06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0940" y="1143000"/>
            <a:ext cx="2083559" cy="10130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 err="1">
                <a:latin typeface="Gill Sans Light"/>
                <a:cs typeface="Helvetica" charset="0"/>
              </a:rPr>
              <a:t>Unacked</a:t>
            </a:r>
            <a:r>
              <a:rPr lang="en-US" sz="2000" b="0" dirty="0">
                <a:latin typeface="Gill Sans Light"/>
                <a:cs typeface="Helvetica" charset="0"/>
              </a:rPr>
              <a:t> packets that sender sent</a:t>
            </a:r>
          </a:p>
        </p:txBody>
      </p:sp>
      <p:sp>
        <p:nvSpPr>
          <p:cNvPr id="36" name="Text Box 60">
            <a:extLst>
              <a:ext uri="{FF2B5EF4-FFF2-40B4-BE49-F238E27FC236}">
                <a16:creationId xmlns:a16="http://schemas.microsoft.com/office/drawing/2014/main" id="{476BB788-65C1-45D3-8DB8-91857BA2C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07280" y="1304218"/>
            <a:ext cx="2484720" cy="705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0" dirty="0">
                <a:latin typeface="Gill Sans Light"/>
                <a:cs typeface="Helvetica" charset="0"/>
              </a:rPr>
              <a:t>Out-of-</a:t>
            </a:r>
            <a:r>
              <a:rPr lang="en-US" sz="2000" b="0" dirty="0" err="1">
                <a:latin typeface="Gill Sans Light"/>
                <a:cs typeface="Helvetica" charset="0"/>
              </a:rPr>
              <a:t>seq</a:t>
            </a:r>
            <a:r>
              <a:rPr lang="en-US" sz="2000" b="0" dirty="0">
                <a:latin typeface="Gill Sans Light"/>
                <a:cs typeface="Helvetica" charset="0"/>
              </a:rPr>
              <a:t> packets</a:t>
            </a:r>
          </a:p>
          <a:p>
            <a:pPr eaLnBrk="1" hangingPunct="1"/>
            <a:r>
              <a:rPr lang="en-US" sz="2000" b="0" dirty="0">
                <a:latin typeface="Gill Sans Light"/>
                <a:cs typeface="Helvetica" charset="0"/>
              </a:rPr>
              <a:t>in receiver’s window</a:t>
            </a:r>
          </a:p>
        </p:txBody>
      </p:sp>
      <p:sp>
        <p:nvSpPr>
          <p:cNvPr id="37" name="Text Box 61">
            <a:extLst>
              <a:ext uri="{FF2B5EF4-FFF2-40B4-BE49-F238E27FC236}">
                <a16:creationId xmlns:a16="http://schemas.microsoft.com/office/drawing/2014/main" id="{927CCAC0-4899-4BE5-8495-5E8BE4F462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76653" y="26463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  <p:sp>
        <p:nvSpPr>
          <p:cNvPr id="38" name="Line 44">
            <a:extLst>
              <a:ext uri="{FF2B5EF4-FFF2-40B4-BE49-F238E27FC236}">
                <a16:creationId xmlns:a16="http://schemas.microsoft.com/office/drawing/2014/main" id="{F1F73DE2-E84F-4F24-AEA1-70A974E5DE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8015" y="4281487"/>
            <a:ext cx="5367338" cy="533400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39" name="Line 45">
            <a:extLst>
              <a:ext uri="{FF2B5EF4-FFF2-40B4-BE49-F238E27FC236}">
                <a16:creationId xmlns:a16="http://schemas.microsoft.com/office/drawing/2014/main" id="{15D2B58D-46CB-4D44-8B28-5B12FE3F0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015" y="3976687"/>
            <a:ext cx="5367338" cy="533400"/>
          </a:xfrm>
          <a:prstGeom prst="line">
            <a:avLst/>
          </a:prstGeom>
          <a:noFill/>
          <a:ln w="381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sp>
        <p:nvSpPr>
          <p:cNvPr id="40" name="Line 46">
            <a:extLst>
              <a:ext uri="{FF2B5EF4-FFF2-40B4-BE49-F238E27FC236}">
                <a16:creationId xmlns:a16="http://schemas.microsoft.com/office/drawing/2014/main" id="{E9B63247-664E-446B-AC5D-CDB3AEA8DDEF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8015" y="4281487"/>
            <a:ext cx="5367338" cy="5334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>
              <a:latin typeface="Gill Sans Light"/>
            </a:endParaRPr>
          </a:p>
        </p:txBody>
      </p:sp>
      <p:grpSp>
        <p:nvGrpSpPr>
          <p:cNvPr id="41" name="Group 73">
            <a:extLst>
              <a:ext uri="{FF2B5EF4-FFF2-40B4-BE49-F238E27FC236}">
                <a16:creationId xmlns:a16="http://schemas.microsoft.com/office/drawing/2014/main" id="{A6E51F96-3ADB-48B0-B2E0-A5C2B60E1B8C}"/>
              </a:ext>
            </a:extLst>
          </p:cNvPr>
          <p:cNvGrpSpPr>
            <a:grpSpLocks/>
          </p:cNvGrpSpPr>
          <p:nvPr/>
        </p:nvGrpSpPr>
        <p:grpSpPr bwMode="auto">
          <a:xfrm>
            <a:off x="5568015" y="4586287"/>
            <a:ext cx="5367338" cy="1143000"/>
            <a:chOff x="1258" y="2784"/>
            <a:chExt cx="3381" cy="720"/>
          </a:xfrm>
        </p:grpSpPr>
        <p:sp>
          <p:nvSpPr>
            <p:cNvPr id="42" name="Line 48">
              <a:extLst>
                <a:ext uri="{FF2B5EF4-FFF2-40B4-BE49-F238E27FC236}">
                  <a16:creationId xmlns:a16="http://schemas.microsoft.com/office/drawing/2014/main" id="{DC328554-9A8C-4D84-A678-AD6B5EE3B65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784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3" name="Line 49">
              <a:extLst>
                <a:ext uri="{FF2B5EF4-FFF2-40B4-BE49-F238E27FC236}">
                  <a16:creationId xmlns:a16="http://schemas.microsoft.com/office/drawing/2014/main" id="{D1506E4F-7F84-4296-91ED-9F150B1AC67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3366FF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4" name="Line 50">
              <a:extLst>
                <a:ext uri="{FF2B5EF4-FFF2-40B4-BE49-F238E27FC236}">
                  <a16:creationId xmlns:a16="http://schemas.microsoft.com/office/drawing/2014/main" id="{2CF4A948-0964-48C4-BF46-26EB9D971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2976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  <p:sp>
          <p:nvSpPr>
            <p:cNvPr id="45" name="Line 51">
              <a:extLst>
                <a:ext uri="{FF2B5EF4-FFF2-40B4-BE49-F238E27FC236}">
                  <a16:creationId xmlns:a16="http://schemas.microsoft.com/office/drawing/2014/main" id="{B60C4621-B323-477F-B23A-5755B7E6D5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8" y="3168"/>
              <a:ext cx="3381" cy="336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>
                <a:latin typeface="Gill Sans Light"/>
              </a:endParaRPr>
            </a:p>
          </p:txBody>
        </p:sp>
      </p:grpSp>
      <p:grpSp>
        <p:nvGrpSpPr>
          <p:cNvPr id="46" name="Group 72">
            <a:extLst>
              <a:ext uri="{FF2B5EF4-FFF2-40B4-BE49-F238E27FC236}">
                <a16:creationId xmlns:a16="http://schemas.microsoft.com/office/drawing/2014/main" id="{8E5B4660-43DE-4155-84A5-EF73D3A2F68C}"/>
              </a:ext>
            </a:extLst>
          </p:cNvPr>
          <p:cNvGrpSpPr>
            <a:grpSpLocks/>
          </p:cNvGrpSpPr>
          <p:nvPr/>
        </p:nvGrpSpPr>
        <p:grpSpPr bwMode="auto">
          <a:xfrm>
            <a:off x="3723340" y="4056062"/>
            <a:ext cx="1724025" cy="458788"/>
            <a:chOff x="96" y="2450"/>
            <a:chExt cx="1086" cy="289"/>
          </a:xfrm>
        </p:grpSpPr>
        <p:sp>
          <p:nvSpPr>
            <p:cNvPr id="47" name="Text Box 47">
              <a:extLst>
                <a:ext uri="{FF2B5EF4-FFF2-40B4-BE49-F238E27FC236}">
                  <a16:creationId xmlns:a16="http://schemas.microsoft.com/office/drawing/2014/main" id="{6D610169-6EF4-4CF6-B442-FFE7FC62CE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70" y="2454"/>
              <a:ext cx="212" cy="2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82058" tIns="41029" rIns="82058" bIns="41029">
              <a:spAutoFit/>
            </a:bodyPr>
            <a:lstStyle>
              <a:lvl1pPr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defTabSz="820738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defTabSz="820738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6</a:t>
              </a:r>
            </a:p>
          </p:txBody>
        </p:sp>
        <p:sp>
          <p:nvSpPr>
            <p:cNvPr id="48" name="Text Box 57">
              <a:extLst>
                <a:ext uri="{FF2B5EF4-FFF2-40B4-BE49-F238E27FC236}">
                  <a16:creationId xmlns:a16="http://schemas.microsoft.com/office/drawing/2014/main" id="{326C524F-3FC0-45E9-834A-5A404BAD3F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450"/>
              <a:ext cx="783" cy="28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2pPr>
              <a:lvl3pPr marL="11430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3pPr>
              <a:lvl4pPr marL="16002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4pPr>
              <a:lvl5pPr marL="2057400" indent="-228600" eaLnBrk="0" hangingPunct="0"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 b="1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b="0">
                  <a:latin typeface="Gill Sans Light"/>
                  <a:cs typeface="Helvetica" charset="0"/>
                </a:rPr>
                <a:t>{4, 5, 6}</a:t>
              </a:r>
            </a:p>
          </p:txBody>
        </p:sp>
      </p:grpSp>
      <p:sp>
        <p:nvSpPr>
          <p:cNvPr id="49" name="Text Box 58">
            <a:extLst>
              <a:ext uri="{FF2B5EF4-FFF2-40B4-BE49-F238E27FC236}">
                <a16:creationId xmlns:a16="http://schemas.microsoft.com/office/drawing/2014/main" id="{9B526F95-1587-40C7-BB15-093BF069A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96428" y="4357687"/>
            <a:ext cx="268287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</p:txBody>
      </p:sp>
      <p:sp>
        <p:nvSpPr>
          <p:cNvPr id="50" name="Text Box 62">
            <a:extLst>
              <a:ext uri="{FF2B5EF4-FFF2-40B4-BE49-F238E27FC236}">
                <a16:creationId xmlns:a16="http://schemas.microsoft.com/office/drawing/2014/main" id="{4C15EF51-4E97-47A7-8781-03B3F97C37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67140" y="3824287"/>
            <a:ext cx="268288" cy="1196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.</a:t>
            </a:r>
          </a:p>
        </p:txBody>
      </p:sp>
      <p:sp>
        <p:nvSpPr>
          <p:cNvPr id="51" name="Text Box 66">
            <a:extLst>
              <a:ext uri="{FF2B5EF4-FFF2-40B4-BE49-F238E27FC236}">
                <a16:creationId xmlns:a16="http://schemas.microsoft.com/office/drawing/2014/main" id="{4538615B-D602-491C-A841-2F0F28FC74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940" y="29892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  <p:sp>
        <p:nvSpPr>
          <p:cNvPr id="52" name="Text Box 67">
            <a:extLst>
              <a:ext uri="{FF2B5EF4-FFF2-40B4-BE49-F238E27FC236}">
                <a16:creationId xmlns:a16="http://schemas.microsoft.com/office/drawing/2014/main" id="{2BE864FE-B329-4E9D-A027-E92557DF01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90940" y="3370262"/>
            <a:ext cx="387928" cy="459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8" tIns="44450" rIns="90488" bIns="44450">
            <a:spAutoFit/>
          </a:bodyPr>
          <a:lstStyle>
            <a:lvl1pPr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Comic Sans MS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0">
                <a:latin typeface="Gill Sans Light"/>
                <a:cs typeface="Helvetica" charset="0"/>
              </a:rPr>
              <a:t>{}</a:t>
            </a:r>
          </a:p>
        </p:txBody>
      </p:sp>
    </p:spTree>
    <p:extLst>
      <p:ext uri="{BB962C8B-B14F-4D97-AF65-F5344CB8AC3E}">
        <p14:creationId xmlns:p14="http://schemas.microsoft.com/office/powerpoint/2010/main" val="1313462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37" grpId="0"/>
      <p:bldP spid="38" grpId="0" animBg="1"/>
      <p:bldP spid="39" grpId="0" animBg="1"/>
      <p:bldP spid="40" grpId="0" animBg="1"/>
      <p:bldP spid="49" grpId="0"/>
      <p:bldP spid="50" grpId="0"/>
      <p:bldP spid="51" grpId="0"/>
      <p:bldP spid="5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103632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TCP Windows and Sequence Numbers: PER BYTE!</a:t>
            </a:r>
          </a:p>
        </p:txBody>
      </p:sp>
      <p:sp>
        <p:nvSpPr>
          <p:cNvPr id="1089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3091106"/>
            <a:ext cx="11137900" cy="3197225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Sender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sent and </a:t>
            </a:r>
            <a:r>
              <a:rPr lang="en-US" altLang="ko-KR" sz="2400" dirty="0" err="1">
                <a:ea typeface="굴림" panose="020B0600000101010101" pitchFamily="34" charset="-127"/>
              </a:rPr>
              <a:t>ACK’d</a:t>
            </a:r>
            <a:endParaRPr lang="en-US" altLang="ko-KR" sz="2400" dirty="0">
              <a:ea typeface="굴림" panose="020B0600000101010101" pitchFamily="34" charset="-127"/>
            </a:endParaRP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sent and not ACK’d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yet sent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Window (colored region) adjusted by sender</a:t>
            </a:r>
          </a:p>
          <a:p>
            <a:pPr>
              <a:lnSpc>
                <a:spcPct val="80000"/>
              </a:lnSpc>
              <a:spcBef>
                <a:spcPct val="5000"/>
              </a:spcBef>
            </a:pPr>
            <a:r>
              <a:rPr lang="en-US" altLang="ko-KR" sz="2800" dirty="0">
                <a:ea typeface="굴림" panose="020B0600000101010101" pitchFamily="34" charset="-127"/>
              </a:rPr>
              <a:t>Receiver has three regions: </a:t>
            </a:r>
          </a:p>
          <a:p>
            <a:pPr lvl="1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Sequence regions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received and </a:t>
            </a:r>
            <a:r>
              <a:rPr lang="en-US" altLang="ko-KR" sz="2400" dirty="0" err="1">
                <a:ea typeface="굴림" panose="020B0600000101010101" pitchFamily="34" charset="-127"/>
              </a:rPr>
              <a:t>ACK’d</a:t>
            </a:r>
            <a:r>
              <a:rPr lang="en-US" altLang="ko-KR" sz="2400" dirty="0">
                <a:ea typeface="굴림" panose="020B0600000101010101" pitchFamily="34" charset="-127"/>
              </a:rPr>
              <a:t> (given to application)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received and buffered</a:t>
            </a:r>
          </a:p>
          <a:p>
            <a:pPr lvl="2">
              <a:lnSpc>
                <a:spcPct val="80000"/>
              </a:lnSpc>
              <a:spcBef>
                <a:spcPct val="500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not yet received (or discarded because out of order)</a:t>
            </a:r>
          </a:p>
        </p:txBody>
      </p:sp>
      <p:grpSp>
        <p:nvGrpSpPr>
          <p:cNvPr id="1089540" name="Group 4"/>
          <p:cNvGrpSpPr>
            <a:grpSpLocks/>
          </p:cNvGrpSpPr>
          <p:nvPr/>
        </p:nvGrpSpPr>
        <p:grpSpPr bwMode="auto">
          <a:xfrm>
            <a:off x="3078162" y="746126"/>
            <a:ext cx="6402388" cy="1235075"/>
            <a:chOff x="979" y="518"/>
            <a:chExt cx="4033" cy="778"/>
          </a:xfrm>
        </p:grpSpPr>
        <p:grpSp>
          <p:nvGrpSpPr>
            <p:cNvPr id="10256" name="Group 5"/>
            <p:cNvGrpSpPr>
              <a:grpSpLocks/>
            </p:cNvGrpSpPr>
            <p:nvPr/>
          </p:nvGrpSpPr>
          <p:grpSpPr bwMode="auto">
            <a:xfrm>
              <a:off x="1008" y="518"/>
              <a:ext cx="3120" cy="250"/>
              <a:chOff x="1008" y="518"/>
              <a:chExt cx="3120" cy="250"/>
            </a:xfrm>
          </p:grpSpPr>
          <p:sp>
            <p:nvSpPr>
              <p:cNvPr id="10268" name="Text Box 6"/>
              <p:cNvSpPr txBox="1">
                <a:spLocks noChangeArrowheads="1"/>
              </p:cNvSpPr>
              <p:nvPr/>
            </p:nvSpPr>
            <p:spPr bwMode="auto">
              <a:xfrm>
                <a:off x="1680" y="518"/>
                <a:ext cx="154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Sequence Numbers</a:t>
                </a:r>
              </a:p>
            </p:txBody>
          </p:sp>
          <p:sp>
            <p:nvSpPr>
              <p:cNvPr id="10269" name="Line 7"/>
              <p:cNvSpPr>
                <a:spLocks noChangeShapeType="1"/>
              </p:cNvSpPr>
              <p:nvPr/>
            </p:nvSpPr>
            <p:spPr bwMode="auto">
              <a:xfrm>
                <a:off x="3408" y="66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70" name="Line 8"/>
              <p:cNvSpPr>
                <a:spLocks noChangeShapeType="1"/>
              </p:cNvSpPr>
              <p:nvPr/>
            </p:nvSpPr>
            <p:spPr bwMode="auto">
              <a:xfrm>
                <a:off x="1008" y="662"/>
                <a:ext cx="7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  <p:grpSp>
          <p:nvGrpSpPr>
            <p:cNvPr id="10257" name="Group 9"/>
            <p:cNvGrpSpPr>
              <a:grpSpLocks/>
            </p:cNvGrpSpPr>
            <p:nvPr/>
          </p:nvGrpSpPr>
          <p:grpSpPr bwMode="auto">
            <a:xfrm>
              <a:off x="979" y="816"/>
              <a:ext cx="4033" cy="480"/>
              <a:chOff x="960" y="864"/>
              <a:chExt cx="4033" cy="480"/>
            </a:xfrm>
          </p:grpSpPr>
          <p:grpSp>
            <p:nvGrpSpPr>
              <p:cNvPr id="10258" name="Group 10"/>
              <p:cNvGrpSpPr>
                <a:grpSpLocks/>
              </p:cNvGrpSpPr>
              <p:nvPr/>
            </p:nvGrpSpPr>
            <p:grpSpPr bwMode="auto">
              <a:xfrm>
                <a:off x="960" y="864"/>
                <a:ext cx="3120" cy="480"/>
                <a:chOff x="960" y="912"/>
                <a:chExt cx="3120" cy="480"/>
              </a:xfrm>
            </p:grpSpPr>
            <p:sp>
              <p:nvSpPr>
                <p:cNvPr id="10261" name="Rectangle 11"/>
                <p:cNvSpPr>
                  <a:spLocks noChangeArrowheads="1"/>
                </p:cNvSpPr>
                <p:nvPr/>
              </p:nvSpPr>
              <p:spPr bwMode="auto">
                <a:xfrm>
                  <a:off x="1728" y="942"/>
                  <a:ext cx="1536" cy="384"/>
                </a:xfrm>
                <a:prstGeom prst="rect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endParaRPr lang="en-US" altLang="en-US" sz="2000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2" name="Line 12"/>
                <p:cNvSpPr>
                  <a:spLocks noChangeShapeType="1"/>
                </p:cNvSpPr>
                <p:nvPr/>
              </p:nvSpPr>
              <p:spPr bwMode="auto">
                <a:xfrm>
                  <a:off x="960" y="1152"/>
                  <a:ext cx="312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3" name="Line 13"/>
                <p:cNvSpPr>
                  <a:spLocks noChangeShapeType="1"/>
                </p:cNvSpPr>
                <p:nvPr/>
              </p:nvSpPr>
              <p:spPr bwMode="auto">
                <a:xfrm>
                  <a:off x="3264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4" name="Line 14"/>
                <p:cNvSpPr>
                  <a:spLocks noChangeShapeType="1"/>
                </p:cNvSpPr>
                <p:nvPr/>
              </p:nvSpPr>
              <p:spPr bwMode="auto">
                <a:xfrm>
                  <a:off x="1728" y="912"/>
                  <a:ext cx="0" cy="48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noFill/>
                    </a14:hiddenFill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5" name="Text Box 15"/>
                <p:cNvSpPr txBox="1">
                  <a:spLocks noChangeArrowheads="1"/>
                </p:cNvSpPr>
                <p:nvPr/>
              </p:nvSpPr>
              <p:spPr bwMode="auto">
                <a:xfrm>
                  <a:off x="2064" y="931"/>
                  <a:ext cx="834" cy="406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>
                    <a:lnSpc>
                      <a:spcPct val="80000"/>
                    </a:lnSpc>
                  </a:pPr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not </a:t>
                  </a:r>
                  <a:r>
                    <a:rPr lang="en-US" altLang="ko-KR" sz="2000" b="0" dirty="0" err="1">
                      <a:latin typeface="Gill Sans" charset="0"/>
                      <a:ea typeface="Gill Sans" charset="0"/>
                      <a:cs typeface="Gill Sans" charset="0"/>
                    </a:rPr>
                    <a:t>ACK’d</a:t>
                  </a:r>
                  <a:endParaRPr lang="en-US" altLang="ko-KR" sz="20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6" name="Text Box 16"/>
                <p:cNvSpPr txBox="1">
                  <a:spLocks noChangeArrowheads="1"/>
                </p:cNvSpPr>
                <p:nvPr/>
              </p:nvSpPr>
              <p:spPr bwMode="auto">
                <a:xfrm>
                  <a:off x="1074" y="912"/>
                  <a:ext cx="575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  <a:p>
                  <a:r>
                    <a:rPr lang="en-US" altLang="ko-KR" sz="2000" b="0" dirty="0" err="1">
                      <a:latin typeface="Gill Sans" charset="0"/>
                      <a:ea typeface="Gill Sans" charset="0"/>
                      <a:cs typeface="Gill Sans" charset="0"/>
                    </a:rPr>
                    <a:t>ACK’d</a:t>
                  </a:r>
                  <a:endParaRPr lang="en-US" altLang="ko-KR" sz="2000" b="0" dirty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1026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3269" y="912"/>
                  <a:ext cx="626" cy="44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 xmlns="">
                      <a:solidFill>
                        <a:srgbClr val="FF66CC"/>
                      </a:solidFill>
                    </a14:hiddenFill>
                  </a:ext>
                  <a:ext uri="{91240B29-F687-4f45-9708-019B960494DF}">
                    <a14:hiddenLine xmlns:a14="http://schemas.microsoft.com/office/drawing/2010/main" xmlns="" w="38100" algn="ctr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 xmlns="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>
                  <a:spAutoFit/>
                </a:bodyPr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Not yet</a:t>
                  </a:r>
                </a:p>
                <a:p>
                  <a:r>
                    <a:rPr lang="en-US" altLang="ko-KR" sz="2000" b="0" dirty="0">
                      <a:latin typeface="Gill Sans" charset="0"/>
                      <a:ea typeface="Gill Sans" charset="0"/>
                      <a:cs typeface="Gill Sans" charset="0"/>
                    </a:rPr>
                    <a:t>sent</a:t>
                  </a:r>
                </a:p>
              </p:txBody>
            </p:sp>
          </p:grpSp>
          <p:sp>
            <p:nvSpPr>
              <p:cNvPr id="10259" name="AutoShape 18"/>
              <p:cNvSpPr>
                <a:spLocks/>
              </p:cNvSpPr>
              <p:nvPr/>
            </p:nvSpPr>
            <p:spPr bwMode="auto">
              <a:xfrm>
                <a:off x="4176" y="864"/>
                <a:ext cx="144" cy="480"/>
              </a:xfrm>
              <a:prstGeom prst="rightBrace">
                <a:avLst>
                  <a:gd name="adj1" fmla="val 27778"/>
                  <a:gd name="adj2" fmla="val 50000"/>
                </a:avLst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60" name="Text Box 19"/>
              <p:cNvSpPr txBox="1">
                <a:spLocks noChangeArrowheads="1"/>
              </p:cNvSpPr>
              <p:nvPr/>
            </p:nvSpPr>
            <p:spPr bwMode="auto">
              <a:xfrm>
                <a:off x="4357" y="955"/>
                <a:ext cx="6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Sender</a:t>
                </a:r>
              </a:p>
            </p:txBody>
          </p:sp>
        </p:grpSp>
      </p:grpSp>
      <p:grpSp>
        <p:nvGrpSpPr>
          <p:cNvPr id="1089556" name="Group 20"/>
          <p:cNvGrpSpPr>
            <a:grpSpLocks/>
          </p:cNvGrpSpPr>
          <p:nvPr/>
        </p:nvGrpSpPr>
        <p:grpSpPr bwMode="auto">
          <a:xfrm>
            <a:off x="2971801" y="2209800"/>
            <a:ext cx="6664325" cy="838200"/>
            <a:chOff x="912" y="1584"/>
            <a:chExt cx="4198" cy="528"/>
          </a:xfrm>
        </p:grpSpPr>
        <p:grpSp>
          <p:nvGrpSpPr>
            <p:cNvPr id="10246" name="Group 21"/>
            <p:cNvGrpSpPr>
              <a:grpSpLocks/>
            </p:cNvGrpSpPr>
            <p:nvPr/>
          </p:nvGrpSpPr>
          <p:grpSpPr bwMode="auto">
            <a:xfrm>
              <a:off x="912" y="1584"/>
              <a:ext cx="3189" cy="480"/>
              <a:chOff x="891" y="1536"/>
              <a:chExt cx="3189" cy="480"/>
            </a:xfrm>
          </p:grpSpPr>
          <p:sp>
            <p:nvSpPr>
              <p:cNvPr id="10249" name="Text Box 22"/>
              <p:cNvSpPr txBox="1">
                <a:spLocks noChangeArrowheads="1"/>
              </p:cNvSpPr>
              <p:nvPr/>
            </p:nvSpPr>
            <p:spPr bwMode="auto">
              <a:xfrm>
                <a:off x="3152" y="1536"/>
                <a:ext cx="726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Not yet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</p:txBody>
          </p:sp>
          <p:sp>
            <p:nvSpPr>
              <p:cNvPr id="10250" name="Text Box 23"/>
              <p:cNvSpPr txBox="1">
                <a:spLocks noChangeArrowheads="1"/>
              </p:cNvSpPr>
              <p:nvPr/>
            </p:nvSpPr>
            <p:spPr bwMode="auto">
              <a:xfrm>
                <a:off x="891" y="1536"/>
                <a:ext cx="1030" cy="44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  <a:p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Given to app</a:t>
                </a:r>
              </a:p>
            </p:txBody>
          </p:sp>
          <p:sp>
            <p:nvSpPr>
              <p:cNvPr id="10251" name="Rectangle 24"/>
              <p:cNvSpPr>
                <a:spLocks noChangeArrowheads="1"/>
              </p:cNvSpPr>
              <p:nvPr/>
            </p:nvSpPr>
            <p:spPr bwMode="auto">
              <a:xfrm>
                <a:off x="1968" y="1584"/>
                <a:ext cx="1056" cy="384"/>
              </a:xfrm>
              <a:prstGeom prst="rect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20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2" name="Line 25"/>
              <p:cNvSpPr>
                <a:spLocks noChangeShapeType="1"/>
              </p:cNvSpPr>
              <p:nvPr/>
            </p:nvSpPr>
            <p:spPr bwMode="auto">
              <a:xfrm>
                <a:off x="960" y="1776"/>
                <a:ext cx="312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3" name="Line 26"/>
              <p:cNvSpPr>
                <a:spLocks noChangeShapeType="1"/>
              </p:cNvSpPr>
              <p:nvPr/>
            </p:nvSpPr>
            <p:spPr bwMode="auto">
              <a:xfrm>
                <a:off x="3024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4" name="Line 27"/>
              <p:cNvSpPr>
                <a:spLocks noChangeShapeType="1"/>
              </p:cNvSpPr>
              <p:nvPr/>
            </p:nvSpPr>
            <p:spPr bwMode="auto">
              <a:xfrm>
                <a:off x="1968" y="1536"/>
                <a:ext cx="0" cy="48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10255" name="Text Box 28"/>
              <p:cNvSpPr txBox="1">
                <a:spLocks noChangeArrowheads="1"/>
              </p:cNvSpPr>
              <p:nvPr/>
            </p:nvSpPr>
            <p:spPr bwMode="auto">
              <a:xfrm>
                <a:off x="2112" y="1555"/>
                <a:ext cx="790" cy="40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pPr>
                  <a:lnSpc>
                    <a:spcPct val="90000"/>
                  </a:lnSpc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Received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altLang="ko-KR" sz="2000" b="0" dirty="0">
                    <a:latin typeface="Gill Sans" charset="0"/>
                    <a:ea typeface="Gill Sans" charset="0"/>
                    <a:cs typeface="Gill Sans" charset="0"/>
                  </a:rPr>
                  <a:t>Buffered</a:t>
                </a:r>
              </a:p>
            </p:txBody>
          </p:sp>
        </p:grpSp>
        <p:sp>
          <p:nvSpPr>
            <p:cNvPr id="10247" name="AutoShape 29"/>
            <p:cNvSpPr>
              <a:spLocks/>
            </p:cNvSpPr>
            <p:nvPr/>
          </p:nvSpPr>
          <p:spPr bwMode="auto">
            <a:xfrm>
              <a:off x="4176" y="1632"/>
              <a:ext cx="144" cy="480"/>
            </a:xfrm>
            <a:prstGeom prst="rightBrace">
              <a:avLst>
                <a:gd name="adj1" fmla="val 27778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sz="2000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10248" name="Text Box 30"/>
            <p:cNvSpPr txBox="1">
              <a:spLocks noChangeArrowheads="1"/>
            </p:cNvSpPr>
            <p:nvPr/>
          </p:nvSpPr>
          <p:spPr bwMode="auto">
            <a:xfrm>
              <a:off x="4357" y="1718"/>
              <a:ext cx="75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Receiver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3505256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0895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9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89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9539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ChangeArrowheads="1"/>
          </p:cNvSpPr>
          <p:nvPr/>
        </p:nvSpPr>
        <p:spPr bwMode="auto">
          <a:xfrm>
            <a:off x="2667000" y="1192213"/>
            <a:ext cx="6553200" cy="1066800"/>
          </a:xfrm>
          <a:prstGeom prst="rect">
            <a:avLst/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00FFFF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endParaRPr lang="en-US" altLang="en-US" sz="20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587" name="Rectangle 3"/>
          <p:cNvSpPr>
            <a:spLocks noChangeArrowheads="1"/>
          </p:cNvSpPr>
          <p:nvPr/>
        </p:nvSpPr>
        <p:spPr bwMode="auto">
          <a:xfrm>
            <a:off x="4648200" y="1192213"/>
            <a:ext cx="838200" cy="1066800"/>
          </a:xfrm>
          <a:prstGeom prst="rect">
            <a:avLst/>
          </a:prstGeom>
          <a:solidFill>
            <a:srgbClr val="00FFFF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Seq:190</a:t>
            </a:r>
          </a:p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Size:40</a:t>
            </a: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/>
          </p:nvPr>
        </p:nvSpPr>
        <p:spPr>
          <a:xfrm>
            <a:off x="2057400" y="152400"/>
            <a:ext cx="7848600" cy="533400"/>
          </a:xfrm>
        </p:spPr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Window-Based Acknowledgements (TCP)</a:t>
            </a:r>
          </a:p>
        </p:txBody>
      </p:sp>
      <p:sp>
        <p:nvSpPr>
          <p:cNvPr id="11269" name="Line 5"/>
          <p:cNvSpPr>
            <a:spLocks noChangeShapeType="1"/>
          </p:cNvSpPr>
          <p:nvPr/>
        </p:nvSpPr>
        <p:spPr bwMode="auto">
          <a:xfrm>
            <a:off x="1981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9220200" y="1725613"/>
            <a:ext cx="685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591" name="AutoShape 7"/>
          <p:cNvSpPr>
            <a:spLocks noChangeArrowheads="1"/>
          </p:cNvSpPr>
          <p:nvPr/>
        </p:nvSpPr>
        <p:spPr bwMode="auto">
          <a:xfrm>
            <a:off x="16764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Seq:230</a:t>
            </a:r>
          </a:p>
        </p:txBody>
      </p:sp>
      <p:sp>
        <p:nvSpPr>
          <p:cNvPr id="1091592" name="AutoShape 8"/>
          <p:cNvSpPr>
            <a:spLocks noChangeArrowheads="1"/>
          </p:cNvSpPr>
          <p:nvPr/>
        </p:nvSpPr>
        <p:spPr bwMode="auto">
          <a:xfrm>
            <a:off x="9372600" y="3833813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3" name="AutoShape 9"/>
          <p:cNvSpPr>
            <a:spLocks noChangeArrowheads="1"/>
          </p:cNvSpPr>
          <p:nvPr/>
        </p:nvSpPr>
        <p:spPr bwMode="auto">
          <a:xfrm>
            <a:off x="1676400" y="43084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Seq:260</a:t>
            </a:r>
          </a:p>
        </p:txBody>
      </p:sp>
      <p:sp>
        <p:nvSpPr>
          <p:cNvPr id="1091594" name="AutoShape 10"/>
          <p:cNvSpPr>
            <a:spLocks noChangeArrowheads="1"/>
          </p:cNvSpPr>
          <p:nvPr/>
        </p:nvSpPr>
        <p:spPr bwMode="auto">
          <a:xfrm>
            <a:off x="9372600" y="43084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5" name="AutoShape 11"/>
          <p:cNvSpPr>
            <a:spLocks noChangeArrowheads="1"/>
          </p:cNvSpPr>
          <p:nvPr/>
        </p:nvSpPr>
        <p:spPr bwMode="auto">
          <a:xfrm>
            <a:off x="1676400" y="4806951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Seq:300</a:t>
            </a:r>
          </a:p>
        </p:txBody>
      </p:sp>
      <p:sp>
        <p:nvSpPr>
          <p:cNvPr id="1091596" name="AutoShape 12"/>
          <p:cNvSpPr>
            <a:spLocks noChangeArrowheads="1"/>
          </p:cNvSpPr>
          <p:nvPr/>
        </p:nvSpPr>
        <p:spPr bwMode="auto">
          <a:xfrm>
            <a:off x="9372600" y="4808539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597" name="AutoShape 13"/>
          <p:cNvSpPr>
            <a:spLocks noChangeArrowheads="1"/>
          </p:cNvSpPr>
          <p:nvPr/>
        </p:nvSpPr>
        <p:spPr bwMode="auto">
          <a:xfrm>
            <a:off x="1676400" y="5283201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Seq:190</a:t>
            </a:r>
          </a:p>
        </p:txBody>
      </p:sp>
      <p:sp>
        <p:nvSpPr>
          <p:cNvPr id="1091598" name="AutoShape 14"/>
          <p:cNvSpPr>
            <a:spLocks noChangeArrowheads="1"/>
          </p:cNvSpPr>
          <p:nvPr/>
        </p:nvSpPr>
        <p:spPr bwMode="auto">
          <a:xfrm>
            <a:off x="9372600" y="5283201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A:340/60 </a:t>
            </a:r>
          </a:p>
        </p:txBody>
      </p:sp>
      <p:sp>
        <p:nvSpPr>
          <p:cNvPr id="1091599" name="AutoShape 15"/>
          <p:cNvSpPr>
            <a:spLocks noChangeArrowheads="1"/>
          </p:cNvSpPr>
          <p:nvPr/>
        </p:nvSpPr>
        <p:spPr bwMode="auto">
          <a:xfrm>
            <a:off x="1676400" y="57562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Seq:340</a:t>
            </a:r>
          </a:p>
        </p:txBody>
      </p:sp>
      <p:sp>
        <p:nvSpPr>
          <p:cNvPr id="1091600" name="AutoShape 16"/>
          <p:cNvSpPr>
            <a:spLocks noChangeArrowheads="1"/>
          </p:cNvSpPr>
          <p:nvPr/>
        </p:nvSpPr>
        <p:spPr bwMode="auto">
          <a:xfrm>
            <a:off x="9372600" y="5756276"/>
            <a:ext cx="990600" cy="474663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A:380/20 </a:t>
            </a:r>
          </a:p>
        </p:txBody>
      </p:sp>
      <p:sp>
        <p:nvSpPr>
          <p:cNvPr id="1091601" name="AutoShape 17"/>
          <p:cNvSpPr>
            <a:spLocks noChangeArrowheads="1"/>
          </p:cNvSpPr>
          <p:nvPr/>
        </p:nvSpPr>
        <p:spPr bwMode="auto">
          <a:xfrm>
            <a:off x="16764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Seq:380</a:t>
            </a:r>
          </a:p>
        </p:txBody>
      </p:sp>
      <p:sp>
        <p:nvSpPr>
          <p:cNvPr id="1091602" name="AutoShape 18"/>
          <p:cNvSpPr>
            <a:spLocks noChangeArrowheads="1"/>
          </p:cNvSpPr>
          <p:nvPr/>
        </p:nvSpPr>
        <p:spPr bwMode="auto">
          <a:xfrm>
            <a:off x="9372600" y="62309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A:400/0  </a:t>
            </a:r>
          </a:p>
        </p:txBody>
      </p:sp>
      <p:sp>
        <p:nvSpPr>
          <p:cNvPr id="1091603" name="AutoShape 19"/>
          <p:cNvSpPr>
            <a:spLocks noChangeArrowheads="1"/>
          </p:cNvSpPr>
          <p:nvPr/>
        </p:nvSpPr>
        <p:spPr bwMode="auto">
          <a:xfrm>
            <a:off x="9372600" y="2362200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A:100/300</a:t>
            </a:r>
          </a:p>
        </p:txBody>
      </p:sp>
      <p:sp>
        <p:nvSpPr>
          <p:cNvPr id="1091604" name="AutoShape 20"/>
          <p:cNvSpPr>
            <a:spLocks noChangeArrowheads="1"/>
          </p:cNvSpPr>
          <p:nvPr/>
        </p:nvSpPr>
        <p:spPr bwMode="auto">
          <a:xfrm>
            <a:off x="1676400" y="288448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Seq:100</a:t>
            </a:r>
          </a:p>
        </p:txBody>
      </p:sp>
      <p:sp>
        <p:nvSpPr>
          <p:cNvPr id="1091605" name="AutoShape 21"/>
          <p:cNvSpPr>
            <a:spLocks noChangeArrowheads="1"/>
          </p:cNvSpPr>
          <p:nvPr/>
        </p:nvSpPr>
        <p:spPr bwMode="auto">
          <a:xfrm>
            <a:off x="9372600" y="2886076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A:140/260</a:t>
            </a:r>
          </a:p>
        </p:txBody>
      </p:sp>
      <p:sp>
        <p:nvSpPr>
          <p:cNvPr id="1091606" name="AutoShape 22"/>
          <p:cNvSpPr>
            <a:spLocks noChangeArrowheads="1"/>
          </p:cNvSpPr>
          <p:nvPr/>
        </p:nvSpPr>
        <p:spPr bwMode="auto">
          <a:xfrm>
            <a:off x="1676400" y="3360739"/>
            <a:ext cx="990600" cy="473075"/>
          </a:xfrm>
          <a:prstGeom prst="rightArrow">
            <a:avLst>
              <a:gd name="adj1" fmla="val 50000"/>
              <a:gd name="adj2" fmla="val 52349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Seq:140</a:t>
            </a:r>
          </a:p>
        </p:txBody>
      </p:sp>
      <p:sp>
        <p:nvSpPr>
          <p:cNvPr id="1091607" name="AutoShape 23"/>
          <p:cNvSpPr>
            <a:spLocks noChangeArrowheads="1"/>
          </p:cNvSpPr>
          <p:nvPr/>
        </p:nvSpPr>
        <p:spPr bwMode="auto">
          <a:xfrm>
            <a:off x="9372600" y="3360738"/>
            <a:ext cx="990600" cy="474662"/>
          </a:xfrm>
          <a:prstGeom prst="rightArrow">
            <a:avLst>
              <a:gd name="adj1" fmla="val 50000"/>
              <a:gd name="adj2" fmla="val 52174"/>
            </a:avLst>
          </a:prstGeom>
          <a:solidFill>
            <a:srgbClr val="99FFCC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1400" b="0">
                <a:latin typeface="Gill Sans" charset="0"/>
                <a:ea typeface="Gill Sans" charset="0"/>
                <a:cs typeface="Gill Sans" charset="0"/>
              </a:rPr>
              <a:t>A:190/210</a:t>
            </a:r>
          </a:p>
        </p:txBody>
      </p:sp>
      <p:sp>
        <p:nvSpPr>
          <p:cNvPr id="1091608" name="Freeform 24"/>
          <p:cNvSpPr>
            <a:spLocks/>
          </p:cNvSpPr>
          <p:nvPr/>
        </p:nvSpPr>
        <p:spPr bwMode="auto">
          <a:xfrm>
            <a:off x="2667000" y="2259013"/>
            <a:ext cx="457200" cy="863600"/>
          </a:xfrm>
          <a:custGeom>
            <a:avLst/>
            <a:gdLst>
              <a:gd name="T0" fmla="*/ 0 w 864"/>
              <a:gd name="T1" fmla="*/ 1412509394 h 528"/>
              <a:gd name="T2" fmla="*/ 241935000 w 864"/>
              <a:gd name="T3" fmla="*/ 1412509394 h 528"/>
              <a:gd name="T4" fmla="*/ 241935000 w 864"/>
              <a:gd name="T5" fmla="*/ 0 h 528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64" h="528">
                <a:moveTo>
                  <a:pt x="0" y="528"/>
                </a:moveTo>
                <a:lnTo>
                  <a:pt x="864" y="528"/>
                </a:lnTo>
                <a:lnTo>
                  <a:pt x="86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09" name="Line 25"/>
          <p:cNvSpPr>
            <a:spLocks noChangeShapeType="1"/>
          </p:cNvSpPr>
          <p:nvPr/>
        </p:nvSpPr>
        <p:spPr bwMode="auto">
          <a:xfrm>
            <a:off x="3124200" y="3122613"/>
            <a:ext cx="62484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0" name="Freeform 26"/>
          <p:cNvSpPr>
            <a:spLocks/>
          </p:cNvSpPr>
          <p:nvPr/>
        </p:nvSpPr>
        <p:spPr bwMode="auto">
          <a:xfrm>
            <a:off x="2667000" y="2232026"/>
            <a:ext cx="1411288" cy="1374775"/>
          </a:xfrm>
          <a:custGeom>
            <a:avLst/>
            <a:gdLst>
              <a:gd name="T0" fmla="*/ 0 w 912"/>
              <a:gd name="T1" fmla="*/ 2147483647 h 864"/>
              <a:gd name="T2" fmla="*/ 2147483647 w 912"/>
              <a:gd name="T3" fmla="*/ 2147483647 h 864"/>
              <a:gd name="T4" fmla="*/ 2147483647 w 912"/>
              <a:gd name="T5" fmla="*/ 0 h 8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912" h="864">
                <a:moveTo>
                  <a:pt x="0" y="864"/>
                </a:moveTo>
                <a:lnTo>
                  <a:pt x="912" y="864"/>
                </a:lnTo>
                <a:lnTo>
                  <a:pt x="91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1" name="Line 27"/>
          <p:cNvSpPr>
            <a:spLocks noChangeShapeType="1"/>
          </p:cNvSpPr>
          <p:nvPr/>
        </p:nvSpPr>
        <p:spPr bwMode="auto">
          <a:xfrm>
            <a:off x="4038600" y="3603625"/>
            <a:ext cx="5334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2" name="Freeform 28"/>
          <p:cNvSpPr>
            <a:spLocks/>
          </p:cNvSpPr>
          <p:nvPr/>
        </p:nvSpPr>
        <p:spPr bwMode="auto">
          <a:xfrm>
            <a:off x="2667000" y="2259013"/>
            <a:ext cx="3200400" cy="1828800"/>
          </a:xfrm>
          <a:custGeom>
            <a:avLst/>
            <a:gdLst>
              <a:gd name="T0" fmla="*/ 0 w 2016"/>
              <a:gd name="T1" fmla="*/ 2147483647 h 1152"/>
              <a:gd name="T2" fmla="*/ 2147483647 w 2016"/>
              <a:gd name="T3" fmla="*/ 2147483647 h 1152"/>
              <a:gd name="T4" fmla="*/ 2147483647 w 2016"/>
              <a:gd name="T5" fmla="*/ 0 h 11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016" h="1152">
                <a:moveTo>
                  <a:pt x="0" y="1152"/>
                </a:moveTo>
                <a:lnTo>
                  <a:pt x="2016" y="1152"/>
                </a:lnTo>
                <a:lnTo>
                  <a:pt x="2016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3" name="Line 29"/>
          <p:cNvSpPr>
            <a:spLocks noChangeShapeType="1"/>
          </p:cNvSpPr>
          <p:nvPr/>
        </p:nvSpPr>
        <p:spPr bwMode="auto">
          <a:xfrm>
            <a:off x="5867400" y="4087813"/>
            <a:ext cx="350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4" name="Freeform 30"/>
          <p:cNvSpPr>
            <a:spLocks/>
          </p:cNvSpPr>
          <p:nvPr/>
        </p:nvSpPr>
        <p:spPr bwMode="auto">
          <a:xfrm>
            <a:off x="2667000" y="2235201"/>
            <a:ext cx="3962400" cy="2309813"/>
          </a:xfrm>
          <a:custGeom>
            <a:avLst/>
            <a:gdLst>
              <a:gd name="T0" fmla="*/ 0 w 2544"/>
              <a:gd name="T1" fmla="*/ 2147483647 h 1392"/>
              <a:gd name="T2" fmla="*/ 2147483647 w 2544"/>
              <a:gd name="T3" fmla="*/ 2147483647 h 1392"/>
              <a:gd name="T4" fmla="*/ 2147483647 w 2544"/>
              <a:gd name="T5" fmla="*/ 0 h 139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2544" h="1392">
                <a:moveTo>
                  <a:pt x="0" y="1392"/>
                </a:moveTo>
                <a:lnTo>
                  <a:pt x="2544" y="1392"/>
                </a:lnTo>
                <a:lnTo>
                  <a:pt x="254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5" name="Line 31"/>
          <p:cNvSpPr>
            <a:spLocks noChangeShapeType="1"/>
          </p:cNvSpPr>
          <p:nvPr/>
        </p:nvSpPr>
        <p:spPr bwMode="auto">
          <a:xfrm>
            <a:off x="6629400" y="4545013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6" name="Freeform 32"/>
          <p:cNvSpPr>
            <a:spLocks/>
          </p:cNvSpPr>
          <p:nvPr/>
        </p:nvSpPr>
        <p:spPr bwMode="auto">
          <a:xfrm>
            <a:off x="2667000" y="2259013"/>
            <a:ext cx="4827588" cy="2768600"/>
          </a:xfrm>
          <a:custGeom>
            <a:avLst/>
            <a:gdLst>
              <a:gd name="T0" fmla="*/ 0 w 3120"/>
              <a:gd name="T1" fmla="*/ 2147483647 h 1776"/>
              <a:gd name="T2" fmla="*/ 2147483647 w 3120"/>
              <a:gd name="T3" fmla="*/ 2147483647 h 1776"/>
              <a:gd name="T4" fmla="*/ 2147483647 w 3120"/>
              <a:gd name="T5" fmla="*/ 0 h 1776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120" h="1776">
                <a:moveTo>
                  <a:pt x="0" y="1776"/>
                </a:moveTo>
                <a:lnTo>
                  <a:pt x="3120" y="1776"/>
                </a:lnTo>
                <a:lnTo>
                  <a:pt x="312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7" name="Line 33"/>
          <p:cNvSpPr>
            <a:spLocks noChangeShapeType="1"/>
          </p:cNvSpPr>
          <p:nvPr/>
        </p:nvSpPr>
        <p:spPr bwMode="auto">
          <a:xfrm>
            <a:off x="7505700" y="5027613"/>
            <a:ext cx="1905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8" name="Freeform 34"/>
          <p:cNvSpPr>
            <a:spLocks/>
          </p:cNvSpPr>
          <p:nvPr/>
        </p:nvSpPr>
        <p:spPr bwMode="auto">
          <a:xfrm>
            <a:off x="2665414" y="2259013"/>
            <a:ext cx="2441575" cy="3251200"/>
          </a:xfrm>
          <a:custGeom>
            <a:avLst/>
            <a:gdLst>
              <a:gd name="T0" fmla="*/ 0 w 1632"/>
              <a:gd name="T1" fmla="*/ 2147483647 h 2064"/>
              <a:gd name="T2" fmla="*/ 2147483647 w 1632"/>
              <a:gd name="T3" fmla="*/ 2147483647 h 2064"/>
              <a:gd name="T4" fmla="*/ 2147483647 w 1632"/>
              <a:gd name="T5" fmla="*/ 0 h 20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632" h="2064">
                <a:moveTo>
                  <a:pt x="0" y="2064"/>
                </a:moveTo>
                <a:lnTo>
                  <a:pt x="1632" y="2064"/>
                </a:lnTo>
                <a:lnTo>
                  <a:pt x="1632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19" name="Line 35"/>
          <p:cNvSpPr>
            <a:spLocks noChangeShapeType="1"/>
          </p:cNvSpPr>
          <p:nvPr/>
        </p:nvSpPr>
        <p:spPr bwMode="auto">
          <a:xfrm>
            <a:off x="5118100" y="5511800"/>
            <a:ext cx="4267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0" name="Freeform 36"/>
          <p:cNvSpPr>
            <a:spLocks/>
          </p:cNvSpPr>
          <p:nvPr/>
        </p:nvSpPr>
        <p:spPr bwMode="auto">
          <a:xfrm>
            <a:off x="2667000" y="2259013"/>
            <a:ext cx="5638800" cy="3733800"/>
          </a:xfrm>
          <a:custGeom>
            <a:avLst/>
            <a:gdLst>
              <a:gd name="T0" fmla="*/ 0 w 3600"/>
              <a:gd name="T1" fmla="*/ 2147483647 h 2352"/>
              <a:gd name="T2" fmla="*/ 2147483647 w 3600"/>
              <a:gd name="T3" fmla="*/ 2147483647 h 2352"/>
              <a:gd name="T4" fmla="*/ 2147483647 w 3600"/>
              <a:gd name="T5" fmla="*/ 0 h 235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600" h="2352">
                <a:moveTo>
                  <a:pt x="0" y="2352"/>
                </a:moveTo>
                <a:lnTo>
                  <a:pt x="3600" y="2352"/>
                </a:lnTo>
                <a:lnTo>
                  <a:pt x="3600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1" name="Line 37"/>
          <p:cNvSpPr>
            <a:spLocks noChangeShapeType="1"/>
          </p:cNvSpPr>
          <p:nvPr/>
        </p:nvSpPr>
        <p:spPr bwMode="auto">
          <a:xfrm>
            <a:off x="8305800" y="5992813"/>
            <a:ext cx="10668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2" name="Freeform 38"/>
          <p:cNvSpPr>
            <a:spLocks/>
          </p:cNvSpPr>
          <p:nvPr/>
        </p:nvSpPr>
        <p:spPr bwMode="auto">
          <a:xfrm>
            <a:off x="2667000" y="2259013"/>
            <a:ext cx="6324600" cy="4191000"/>
          </a:xfrm>
          <a:custGeom>
            <a:avLst/>
            <a:gdLst>
              <a:gd name="T0" fmla="*/ 0 w 3984"/>
              <a:gd name="T1" fmla="*/ 2147483647 h 2640"/>
              <a:gd name="T2" fmla="*/ 2147483647 w 3984"/>
              <a:gd name="T3" fmla="*/ 2147483647 h 2640"/>
              <a:gd name="T4" fmla="*/ 2147483647 w 3984"/>
              <a:gd name="T5" fmla="*/ 0 h 264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984" h="2640">
                <a:moveTo>
                  <a:pt x="0" y="2640"/>
                </a:moveTo>
                <a:lnTo>
                  <a:pt x="3984" y="2640"/>
                </a:lnTo>
                <a:lnTo>
                  <a:pt x="3984" y="0"/>
                </a:lnTo>
              </a:path>
            </a:pathLst>
          </a:custGeom>
          <a:noFill/>
          <a:ln w="38100" cap="flat" cmpd="sng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23" name="Line 39"/>
          <p:cNvSpPr>
            <a:spLocks noChangeShapeType="1"/>
          </p:cNvSpPr>
          <p:nvPr/>
        </p:nvSpPr>
        <p:spPr bwMode="auto">
          <a:xfrm>
            <a:off x="8991600" y="6450013"/>
            <a:ext cx="381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1304" name="Text Box 40"/>
          <p:cNvSpPr txBox="1">
            <a:spLocks noChangeArrowheads="1"/>
          </p:cNvSpPr>
          <p:nvPr/>
        </p:nvSpPr>
        <p:spPr bwMode="auto">
          <a:xfrm>
            <a:off x="2371726" y="838201"/>
            <a:ext cx="610725" cy="397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66CC"/>
                </a:solidFill>
              </a14:hiddenFill>
            </a:ext>
            <a:ext uri="{91240B29-F687-4f45-9708-019B960494DF}">
              <a14:hiddenLine xmlns:a14="http://schemas.microsoft.com/office/drawing/2010/main" xmlns="" w="38100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r>
              <a:rPr lang="en-US" altLang="ko-KR" sz="2000" b="0">
                <a:latin typeface="Gill Sans" charset="0"/>
                <a:ea typeface="Gill Sans" charset="0"/>
                <a:cs typeface="Gill Sans" charset="0"/>
              </a:rPr>
              <a:t>100</a:t>
            </a:r>
          </a:p>
        </p:txBody>
      </p:sp>
      <p:grpSp>
        <p:nvGrpSpPr>
          <p:cNvPr id="1091625" name="Group 41"/>
          <p:cNvGrpSpPr>
            <a:grpSpLocks/>
          </p:cNvGrpSpPr>
          <p:nvPr/>
        </p:nvGrpSpPr>
        <p:grpSpPr bwMode="auto">
          <a:xfrm>
            <a:off x="2667001" y="838201"/>
            <a:ext cx="1150938" cy="1420813"/>
            <a:chOff x="720" y="528"/>
            <a:chExt cx="725" cy="895"/>
          </a:xfrm>
        </p:grpSpPr>
        <p:sp>
          <p:nvSpPr>
            <p:cNvPr id="11327" name="Rectangle 42"/>
            <p:cNvSpPr>
              <a:spLocks noChangeArrowheads="1"/>
            </p:cNvSpPr>
            <p:nvPr/>
          </p:nvSpPr>
          <p:spPr bwMode="auto">
            <a:xfrm>
              <a:off x="720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Seq:100</a:t>
              </a:r>
            </a:p>
            <a:p>
              <a:r>
                <a:rPr lang="en-US" altLang="ko-KR" sz="2000" b="0" dirty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28" name="Text Box 43"/>
            <p:cNvSpPr txBox="1">
              <a:spLocks noChangeArrowheads="1"/>
            </p:cNvSpPr>
            <p:nvPr/>
          </p:nvSpPr>
          <p:spPr bwMode="auto">
            <a:xfrm>
              <a:off x="106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140</a:t>
              </a:r>
            </a:p>
          </p:txBody>
        </p:sp>
      </p:grpSp>
      <p:grpSp>
        <p:nvGrpSpPr>
          <p:cNvPr id="1091628" name="Group 44"/>
          <p:cNvGrpSpPr>
            <a:grpSpLocks/>
          </p:cNvGrpSpPr>
          <p:nvPr/>
        </p:nvGrpSpPr>
        <p:grpSpPr bwMode="auto">
          <a:xfrm>
            <a:off x="3505202" y="838201"/>
            <a:ext cx="1458913" cy="1420813"/>
            <a:chOff x="1248" y="528"/>
            <a:chExt cx="919" cy="895"/>
          </a:xfrm>
        </p:grpSpPr>
        <p:sp>
          <p:nvSpPr>
            <p:cNvPr id="11325" name="Rectangle 45"/>
            <p:cNvSpPr>
              <a:spLocks noChangeArrowheads="1"/>
            </p:cNvSpPr>
            <p:nvPr/>
          </p:nvSpPr>
          <p:spPr bwMode="auto">
            <a:xfrm>
              <a:off x="1248" y="751"/>
              <a:ext cx="720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Seq:140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Size:50</a:t>
              </a:r>
            </a:p>
          </p:txBody>
        </p:sp>
        <p:sp>
          <p:nvSpPr>
            <p:cNvPr id="11326" name="Text Box 46"/>
            <p:cNvSpPr txBox="1">
              <a:spLocks noChangeArrowheads="1"/>
            </p:cNvSpPr>
            <p:nvPr/>
          </p:nvSpPr>
          <p:spPr bwMode="auto">
            <a:xfrm>
              <a:off x="1782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190</a:t>
              </a:r>
            </a:p>
          </p:txBody>
        </p:sp>
      </p:grpSp>
      <p:grpSp>
        <p:nvGrpSpPr>
          <p:cNvPr id="1091631" name="Group 47"/>
          <p:cNvGrpSpPr>
            <a:grpSpLocks/>
          </p:cNvGrpSpPr>
          <p:nvPr/>
        </p:nvGrpSpPr>
        <p:grpSpPr bwMode="auto">
          <a:xfrm>
            <a:off x="5187952" y="838201"/>
            <a:ext cx="1300163" cy="1420813"/>
            <a:chOff x="2308" y="528"/>
            <a:chExt cx="819" cy="895"/>
          </a:xfrm>
        </p:grpSpPr>
        <p:sp>
          <p:nvSpPr>
            <p:cNvPr id="11322" name="Rectangle 48"/>
            <p:cNvSpPr>
              <a:spLocks noChangeArrowheads="1"/>
            </p:cNvSpPr>
            <p:nvPr/>
          </p:nvSpPr>
          <p:spPr bwMode="auto">
            <a:xfrm>
              <a:off x="2496" y="751"/>
              <a:ext cx="432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Seq:230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Size:30</a:t>
              </a:r>
            </a:p>
          </p:txBody>
        </p:sp>
        <p:sp>
          <p:nvSpPr>
            <p:cNvPr id="11323" name="Text Box 49"/>
            <p:cNvSpPr txBox="1">
              <a:spLocks noChangeArrowheads="1"/>
            </p:cNvSpPr>
            <p:nvPr/>
          </p:nvSpPr>
          <p:spPr bwMode="auto">
            <a:xfrm>
              <a:off x="2308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230</a:t>
              </a:r>
            </a:p>
          </p:txBody>
        </p:sp>
        <p:sp>
          <p:nvSpPr>
            <p:cNvPr id="11324" name="Text Box 50"/>
            <p:cNvSpPr txBox="1">
              <a:spLocks noChangeArrowheads="1"/>
            </p:cNvSpPr>
            <p:nvPr/>
          </p:nvSpPr>
          <p:spPr bwMode="auto">
            <a:xfrm>
              <a:off x="2742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260</a:t>
              </a:r>
            </a:p>
          </p:txBody>
        </p:sp>
      </p:grpSp>
      <p:grpSp>
        <p:nvGrpSpPr>
          <p:cNvPr id="1091635" name="Group 51"/>
          <p:cNvGrpSpPr>
            <a:grpSpLocks/>
          </p:cNvGrpSpPr>
          <p:nvPr/>
        </p:nvGrpSpPr>
        <p:grpSpPr bwMode="auto">
          <a:xfrm>
            <a:off x="6172203" y="838201"/>
            <a:ext cx="1154113" cy="1420813"/>
            <a:chOff x="2928" y="528"/>
            <a:chExt cx="727" cy="895"/>
          </a:xfrm>
        </p:grpSpPr>
        <p:sp>
          <p:nvSpPr>
            <p:cNvPr id="11320" name="Rectangle 52"/>
            <p:cNvSpPr>
              <a:spLocks noChangeArrowheads="1"/>
            </p:cNvSpPr>
            <p:nvPr/>
          </p:nvSpPr>
          <p:spPr bwMode="auto">
            <a:xfrm>
              <a:off x="2928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Seq:260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21" name="Text Box 53"/>
            <p:cNvSpPr txBox="1">
              <a:spLocks noChangeArrowheads="1"/>
            </p:cNvSpPr>
            <p:nvPr/>
          </p:nvSpPr>
          <p:spPr bwMode="auto">
            <a:xfrm>
              <a:off x="327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300</a:t>
              </a:r>
            </a:p>
          </p:txBody>
        </p:sp>
      </p:grpSp>
      <p:grpSp>
        <p:nvGrpSpPr>
          <p:cNvPr id="1091638" name="Group 54"/>
          <p:cNvGrpSpPr>
            <a:grpSpLocks/>
          </p:cNvGrpSpPr>
          <p:nvPr/>
        </p:nvGrpSpPr>
        <p:grpSpPr bwMode="auto">
          <a:xfrm>
            <a:off x="7010403" y="838201"/>
            <a:ext cx="1154113" cy="1420813"/>
            <a:chOff x="3456" y="528"/>
            <a:chExt cx="727" cy="895"/>
          </a:xfrm>
        </p:grpSpPr>
        <p:sp>
          <p:nvSpPr>
            <p:cNvPr id="11318" name="Rectangle 55"/>
            <p:cNvSpPr>
              <a:spLocks noChangeArrowheads="1"/>
            </p:cNvSpPr>
            <p:nvPr/>
          </p:nvSpPr>
          <p:spPr bwMode="auto">
            <a:xfrm>
              <a:off x="3456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Seq:300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19" name="Text Box 56"/>
            <p:cNvSpPr txBox="1">
              <a:spLocks noChangeArrowheads="1"/>
            </p:cNvSpPr>
            <p:nvPr/>
          </p:nvSpPr>
          <p:spPr bwMode="auto">
            <a:xfrm>
              <a:off x="3798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340</a:t>
              </a:r>
            </a:p>
          </p:txBody>
        </p:sp>
      </p:grpSp>
      <p:grpSp>
        <p:nvGrpSpPr>
          <p:cNvPr id="1091641" name="Group 57"/>
          <p:cNvGrpSpPr>
            <a:grpSpLocks/>
          </p:cNvGrpSpPr>
          <p:nvPr/>
        </p:nvGrpSpPr>
        <p:grpSpPr bwMode="auto">
          <a:xfrm>
            <a:off x="7848603" y="838201"/>
            <a:ext cx="1150938" cy="1420813"/>
            <a:chOff x="3984" y="528"/>
            <a:chExt cx="725" cy="895"/>
          </a:xfrm>
        </p:grpSpPr>
        <p:sp>
          <p:nvSpPr>
            <p:cNvPr id="11316" name="Rectangle 58"/>
            <p:cNvSpPr>
              <a:spLocks noChangeArrowheads="1"/>
            </p:cNvSpPr>
            <p:nvPr/>
          </p:nvSpPr>
          <p:spPr bwMode="auto">
            <a:xfrm>
              <a:off x="3984" y="751"/>
              <a:ext cx="528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Seq:340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Size:40</a:t>
              </a:r>
            </a:p>
          </p:txBody>
        </p:sp>
        <p:sp>
          <p:nvSpPr>
            <p:cNvPr id="11317" name="Text Box 59"/>
            <p:cNvSpPr txBox="1">
              <a:spLocks noChangeArrowheads="1"/>
            </p:cNvSpPr>
            <p:nvPr/>
          </p:nvSpPr>
          <p:spPr bwMode="auto">
            <a:xfrm>
              <a:off x="4324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380</a:t>
              </a:r>
            </a:p>
          </p:txBody>
        </p:sp>
      </p:grpSp>
      <p:grpSp>
        <p:nvGrpSpPr>
          <p:cNvPr id="1091644" name="Group 60"/>
          <p:cNvGrpSpPr>
            <a:grpSpLocks/>
          </p:cNvGrpSpPr>
          <p:nvPr/>
        </p:nvGrpSpPr>
        <p:grpSpPr bwMode="auto">
          <a:xfrm>
            <a:off x="8686804" y="838201"/>
            <a:ext cx="846138" cy="1420813"/>
            <a:chOff x="4512" y="528"/>
            <a:chExt cx="533" cy="895"/>
          </a:xfrm>
        </p:grpSpPr>
        <p:sp>
          <p:nvSpPr>
            <p:cNvPr id="11314" name="Rectangle 61"/>
            <p:cNvSpPr>
              <a:spLocks noChangeArrowheads="1"/>
            </p:cNvSpPr>
            <p:nvPr/>
          </p:nvSpPr>
          <p:spPr bwMode="auto">
            <a:xfrm>
              <a:off x="4512" y="751"/>
              <a:ext cx="336" cy="672"/>
            </a:xfrm>
            <a:prstGeom prst="rect">
              <a:avLst/>
            </a:prstGeom>
            <a:solidFill>
              <a:srgbClr val="00FFFF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lIns="90478" tIns="44445" rIns="90478" bIns="44445" anchor="ctr"/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Seq:380</a:t>
              </a:r>
            </a:p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Size:20</a:t>
              </a:r>
            </a:p>
          </p:txBody>
        </p:sp>
        <p:sp>
          <p:nvSpPr>
            <p:cNvPr id="11315" name="Text Box 62"/>
            <p:cNvSpPr txBox="1">
              <a:spLocks noChangeArrowheads="1"/>
            </p:cNvSpPr>
            <p:nvPr/>
          </p:nvSpPr>
          <p:spPr bwMode="auto">
            <a:xfrm>
              <a:off x="4660" y="528"/>
              <a:ext cx="385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 xmlns="">
                  <a:solidFill>
                    <a:srgbClr val="FF66CC"/>
                  </a:solidFill>
                </a14:hiddenFill>
              </a:ext>
              <a:ext uri="{91240B29-F687-4f45-9708-019B960494DF}">
                <a14:hiddenLine xmlns:a14="http://schemas.microsoft.com/office/drawing/2010/main" xmlns="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 xmlns="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2000" b="0">
                  <a:latin typeface="Gill Sans" charset="0"/>
                  <a:ea typeface="Gill Sans" charset="0"/>
                  <a:cs typeface="Gill Sans" charset="0"/>
                </a:rPr>
                <a:t>400</a:t>
              </a:r>
            </a:p>
          </p:txBody>
        </p:sp>
      </p:grpSp>
      <p:sp>
        <p:nvSpPr>
          <p:cNvPr id="1091647" name="Line 63"/>
          <p:cNvSpPr>
            <a:spLocks noChangeShapeType="1"/>
          </p:cNvSpPr>
          <p:nvPr/>
        </p:nvSpPr>
        <p:spPr bwMode="auto">
          <a:xfrm>
            <a:off x="2057400" y="2641600"/>
            <a:ext cx="7315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/>
          <a:p>
            <a:endParaRPr lang="en-US" sz="1600" b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1091648" name="AutoShape 64"/>
          <p:cNvSpPr>
            <a:spLocks noChangeArrowheads="1"/>
          </p:cNvSpPr>
          <p:nvPr/>
        </p:nvSpPr>
        <p:spPr bwMode="auto">
          <a:xfrm>
            <a:off x="2514600" y="5105400"/>
            <a:ext cx="1524000" cy="914400"/>
          </a:xfrm>
          <a:prstGeom prst="irregularSeal1">
            <a:avLst/>
          </a:prstGeom>
          <a:solidFill>
            <a:srgbClr val="53FB25"/>
          </a:solidFill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 anchor="ctr"/>
          <a:lstStyle>
            <a:lvl1pPr marL="2286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4pPr>
            <a:lvl5pPr marL="2057400" indent="-228600"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5pPr>
            <a:lvl6pPr marL="25146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6pPr>
            <a:lvl7pPr marL="29718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7pPr>
            <a:lvl8pPr marL="34290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8pPr>
            <a:lvl9pPr marL="3886200" indent="-228600" algn="ctr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SzPct val="100000"/>
              <a:defRPr sz="2200" b="1">
                <a:solidFill>
                  <a:schemeClr val="tx1"/>
                </a:solidFill>
                <a:latin typeface="Comic Sans MS" panose="030F0702030302020204" pitchFamily="66" charset="0"/>
              </a:defRPr>
            </a:lvl9pPr>
          </a:lstStyle>
          <a:p>
            <a:pPr algn="ctr"/>
            <a:r>
              <a:rPr lang="en-US" altLang="ko-KR" sz="1600" b="0">
                <a:latin typeface="Gill Sans" charset="0"/>
                <a:ea typeface="Gill Sans" charset="0"/>
                <a:cs typeface="Gill Sans" charset="0"/>
              </a:rPr>
              <a:t>Retransmit!</a:t>
            </a:r>
          </a:p>
        </p:txBody>
      </p:sp>
    </p:spTree>
    <p:extLst>
      <p:ext uri="{BB962C8B-B14F-4D97-AF65-F5344CB8AC3E}">
        <p14:creationId xmlns:p14="http://schemas.microsoft.com/office/powerpoint/2010/main" val="338026875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091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091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091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91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091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91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91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091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091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10916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0916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9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 nodeType="clickPar">
                      <p:stCondLst>
                        <p:cond delay="indefinite"/>
                      </p:stCondLst>
                      <p:childTnLst>
                        <p:par>
                          <p:cTn id="10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1091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0916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109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1091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7" dur="500"/>
                                        <p:tgtEl>
                                          <p:spTgt spid="109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10916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10916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1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1587" grpId="0" animBg="1"/>
      <p:bldP spid="1091591" grpId="0" animBg="1"/>
      <p:bldP spid="1091592" grpId="0" animBg="1"/>
      <p:bldP spid="1091593" grpId="0" animBg="1"/>
      <p:bldP spid="1091594" grpId="0" animBg="1"/>
      <p:bldP spid="1091595" grpId="0" animBg="1"/>
      <p:bldP spid="1091596" grpId="0" animBg="1"/>
      <p:bldP spid="1091597" grpId="0" animBg="1"/>
      <p:bldP spid="1091598" grpId="0" animBg="1"/>
      <p:bldP spid="1091599" grpId="0" animBg="1"/>
      <p:bldP spid="1091600" grpId="0" animBg="1"/>
      <p:bldP spid="1091601" grpId="0" animBg="1"/>
      <p:bldP spid="1091602" grpId="0" animBg="1"/>
      <p:bldP spid="1091603" grpId="0" animBg="1"/>
      <p:bldP spid="1091604" grpId="0" animBg="1"/>
      <p:bldP spid="1091605" grpId="0" animBg="1"/>
      <p:bldP spid="1091606" grpId="0" animBg="1"/>
      <p:bldP spid="1091607" grpId="0" animBg="1"/>
      <p:bldP spid="1091608" grpId="0" animBg="1"/>
      <p:bldP spid="1091609" grpId="0" animBg="1"/>
      <p:bldP spid="1091610" grpId="0" animBg="1"/>
      <p:bldP spid="1091611" grpId="0" animBg="1"/>
      <p:bldP spid="1091612" grpId="0" animBg="1"/>
      <p:bldP spid="1091613" grpId="0" animBg="1"/>
      <p:bldP spid="1091614" grpId="0" animBg="1"/>
      <p:bldP spid="1091615" grpId="0" animBg="1"/>
      <p:bldP spid="1091616" grpId="0" animBg="1"/>
      <p:bldP spid="1091617" grpId="0" animBg="1"/>
      <p:bldP spid="1091618" grpId="0" animBg="1"/>
      <p:bldP spid="1091619" grpId="0" animBg="1"/>
      <p:bldP spid="1091620" grpId="0" animBg="1"/>
      <p:bldP spid="1091621" grpId="0" animBg="1"/>
      <p:bldP spid="1091622" grpId="0" animBg="1"/>
      <p:bldP spid="1091623" grpId="0" animBg="1"/>
      <p:bldP spid="1091647" grpId="0" animBg="1"/>
      <p:bldP spid="109164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634" y="762000"/>
            <a:ext cx="11335366" cy="5486400"/>
          </a:xfrm>
        </p:spPr>
        <p:txBody>
          <a:bodyPr>
            <a:norm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TCP:</a:t>
            </a:r>
            <a:r>
              <a:rPr lang="en-US" altLang="ko-KR" dirty="0"/>
              <a:t> Reliable byte stream between two processes on different machines over Internet (read, write, flush)</a:t>
            </a:r>
          </a:p>
          <a:p>
            <a:pPr lvl="1"/>
            <a:r>
              <a:rPr lang="en-US" altLang="ko-KR" dirty="0"/>
              <a:t>Uses window-based acknowledgement protocol</a:t>
            </a:r>
          </a:p>
          <a:p>
            <a:pPr lvl="1"/>
            <a:r>
              <a:rPr lang="en-US" altLang="ko-KR" dirty="0"/>
              <a:t>Congestion-avoidance dynamically adapts sender window to account for congestion in network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921755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ea typeface="굴림" panose="020B0600000101010101" pitchFamily="34" charset="-127"/>
              </a:rPr>
              <a:t>Alternatives to 2PC</a:t>
            </a:r>
          </a:p>
        </p:txBody>
      </p:sp>
      <p:sp>
        <p:nvSpPr>
          <p:cNvPr id="983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58815" y="762000"/>
            <a:ext cx="10847386" cy="60198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Three-Phase Commit: </a:t>
            </a:r>
            <a:r>
              <a:rPr lang="en-US" altLang="ko-KR" dirty="0">
                <a:ea typeface="굴림" panose="020B0600000101010101" pitchFamily="34" charset="-127"/>
              </a:rPr>
              <a:t>One more phase, allows nodes to fail or block and still make progress.</a:t>
            </a:r>
            <a:endParaRPr lang="en-US" altLang="ko-KR" dirty="0">
              <a:solidFill>
                <a:srgbClr val="FF0000"/>
              </a:solidFill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PAXOS:</a:t>
            </a:r>
            <a:r>
              <a:rPr lang="en-US" altLang="ko-KR" dirty="0">
                <a:ea typeface="굴림" panose="020B0600000101010101" pitchFamily="34" charset="-127"/>
              </a:rPr>
              <a:t> An alternative used by Google and others that does not have 2PC blocking problem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Develop by Leslie </a:t>
            </a:r>
            <a:r>
              <a:rPr lang="en-US" altLang="ko-KR" dirty="0" err="1">
                <a:ea typeface="굴림" panose="020B0600000101010101" pitchFamily="34" charset="-127"/>
              </a:rPr>
              <a:t>Lamport</a:t>
            </a:r>
            <a:r>
              <a:rPr lang="en-US" altLang="ko-KR" dirty="0">
                <a:ea typeface="굴림" panose="020B0600000101010101" pitchFamily="34" charset="-127"/>
              </a:rPr>
              <a:t> (Turing Award Winner)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No fixed leader, can choose new leader on fly, deal with failure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Some think this is extremely complex!</a:t>
            </a: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solidFill>
                  <a:srgbClr val="FF0000"/>
                </a:solidFill>
                <a:ea typeface="굴림" panose="020B0600000101010101" pitchFamily="34" charset="-127"/>
              </a:rPr>
              <a:t>RAFT: </a:t>
            </a:r>
            <a:r>
              <a:rPr lang="en-US" altLang="ko-KR" dirty="0">
                <a:ea typeface="굴림" panose="020B0600000101010101" pitchFamily="34" charset="-127"/>
              </a:rPr>
              <a:t>PAXOS alternative from John </a:t>
            </a:r>
            <a:r>
              <a:rPr lang="en-US" altLang="ko-KR" dirty="0" err="1">
                <a:ea typeface="굴림" panose="020B0600000101010101" pitchFamily="34" charset="-127"/>
              </a:rPr>
              <a:t>Osterhout</a:t>
            </a:r>
            <a:r>
              <a:rPr lang="en-US" altLang="ko-KR" dirty="0">
                <a:ea typeface="굴림" panose="020B0600000101010101" pitchFamily="34" charset="-127"/>
              </a:rPr>
              <a:t> (Stanford)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Simpler to describe complete protocol 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endParaRPr lang="en-US" altLang="ko-KR" dirty="0">
              <a:ea typeface="굴림" panose="020B0600000101010101" pitchFamily="34" charset="-127"/>
            </a:endParaRPr>
          </a:p>
          <a:p>
            <a:pPr>
              <a:lnSpc>
                <a:spcPct val="100000"/>
              </a:lnSpc>
              <a:spcBef>
                <a:spcPct val="0"/>
              </a:spcBef>
            </a:pPr>
            <a:r>
              <a:rPr lang="en-US" altLang="ko-KR" dirty="0">
                <a:ea typeface="굴림" panose="020B0600000101010101" pitchFamily="34" charset="-127"/>
              </a:rPr>
              <a:t>What happens if one or more of the nodes is malicious?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solidFill>
                  <a:schemeClr val="hlink"/>
                </a:solidFill>
                <a:ea typeface="굴림" panose="020B0600000101010101" pitchFamily="34" charset="-127"/>
              </a:rPr>
              <a:t>Malicious:</a:t>
            </a:r>
            <a:r>
              <a:rPr lang="en-US" altLang="ko-KR" sz="2400" dirty="0">
                <a:ea typeface="굴림" panose="020B0600000101010101" pitchFamily="34" charset="-127"/>
              </a:rPr>
              <a:t> attempting to compromise the decision making</a:t>
            </a:r>
          </a:p>
          <a:p>
            <a:pPr lvl="1">
              <a:lnSpc>
                <a:spcPct val="100000"/>
              </a:lnSpc>
              <a:spcBef>
                <a:spcPct val="0"/>
              </a:spcBef>
            </a:pPr>
            <a:r>
              <a:rPr lang="en-US" altLang="ko-KR" sz="2400" dirty="0">
                <a:ea typeface="굴림" panose="020B0600000101010101" pitchFamily="34" charset="-127"/>
              </a:rPr>
              <a:t>Use a more hardened decision making process: </a:t>
            </a:r>
            <a:br>
              <a:rPr lang="en-US" altLang="ko-KR" sz="2400" dirty="0">
                <a:ea typeface="굴림" panose="020B0600000101010101" pitchFamily="34" charset="-127"/>
              </a:rPr>
            </a:b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Byzantine Agreement </a:t>
            </a:r>
            <a:r>
              <a:rPr lang="en-US" altLang="ko-KR" sz="2400" dirty="0">
                <a:ea typeface="굴림" panose="020B0600000101010101" pitchFamily="34" charset="-127"/>
              </a:rPr>
              <a:t>and</a:t>
            </a:r>
            <a:r>
              <a:rPr lang="en-US" altLang="ko-KR" sz="2400" dirty="0">
                <a:solidFill>
                  <a:srgbClr val="FF0000"/>
                </a:solidFill>
                <a:ea typeface="굴림" panose="020B0600000101010101" pitchFamily="34" charset="-127"/>
              </a:rPr>
              <a:t> Block Chains</a:t>
            </a:r>
          </a:p>
        </p:txBody>
      </p:sp>
    </p:spTree>
    <p:extLst>
      <p:ext uri="{BB962C8B-B14F-4D97-AF65-F5344CB8AC3E}">
        <p14:creationId xmlns:p14="http://schemas.microsoft.com/office/powerpoint/2010/main" val="200584660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30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304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Byzantine General’s Problem</a:t>
            </a:r>
          </a:p>
        </p:txBody>
      </p:sp>
      <p:sp>
        <p:nvSpPr>
          <p:cNvPr id="986117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914400" y="4033160"/>
            <a:ext cx="10515600" cy="2596240"/>
          </a:xfrm>
        </p:spPr>
        <p:txBody>
          <a:bodyPr>
            <a:normAutofit lnSpcReduction="10000"/>
          </a:bodyPr>
          <a:lstStyle/>
          <a:p>
            <a:r>
              <a:rPr lang="en-US" altLang="ko-KR" dirty="0" err="1"/>
              <a:t>Byazantine</a:t>
            </a:r>
            <a:r>
              <a:rPr lang="en-US" altLang="ko-KR" dirty="0"/>
              <a:t> General’s Problem (n players):</a:t>
            </a:r>
          </a:p>
          <a:p>
            <a:pPr lvl="1"/>
            <a:r>
              <a:rPr lang="en-US" altLang="ko-KR" dirty="0"/>
              <a:t>One General and n-1 Lieutenants</a:t>
            </a:r>
          </a:p>
          <a:p>
            <a:pPr lvl="1"/>
            <a:r>
              <a:rPr lang="en-US" altLang="ko-KR" dirty="0"/>
              <a:t>Some number of these (f) can be insane or malicious</a:t>
            </a:r>
          </a:p>
          <a:p>
            <a:r>
              <a:rPr lang="en-US" altLang="ko-KR" dirty="0"/>
              <a:t>The commanding general must send an order to his n-1 lieutenants such that the following Integrity Constraints apply:</a:t>
            </a:r>
          </a:p>
          <a:p>
            <a:pPr lvl="1"/>
            <a:r>
              <a:rPr lang="en-US" altLang="ko-KR" dirty="0"/>
              <a:t>IC1: All loyal lieutenants obey the same order</a:t>
            </a:r>
          </a:p>
          <a:p>
            <a:pPr lvl="1"/>
            <a:r>
              <a:rPr lang="en-US" altLang="ko-KR" dirty="0"/>
              <a:t>IC2: If the commanding general is loyal, then all loyal lieutenants obey the order he sends</a:t>
            </a:r>
          </a:p>
        </p:txBody>
      </p:sp>
      <p:grpSp>
        <p:nvGrpSpPr>
          <p:cNvPr id="986148" name="Group 36"/>
          <p:cNvGrpSpPr>
            <a:grpSpLocks/>
          </p:cNvGrpSpPr>
          <p:nvPr/>
        </p:nvGrpSpPr>
        <p:grpSpPr bwMode="auto">
          <a:xfrm>
            <a:off x="3352802" y="1208090"/>
            <a:ext cx="1187451" cy="1935997"/>
            <a:chOff x="1152" y="734"/>
            <a:chExt cx="748" cy="1277"/>
          </a:xfrm>
        </p:grpSpPr>
        <p:pic>
          <p:nvPicPr>
            <p:cNvPr id="27695" name="Picture 6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" y="734"/>
              <a:ext cx="659" cy="9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27696" name="Text Box 16"/>
            <p:cNvSpPr txBox="1">
              <a:spLocks noChangeArrowheads="1"/>
            </p:cNvSpPr>
            <p:nvPr/>
          </p:nvSpPr>
          <p:spPr bwMode="auto">
            <a:xfrm>
              <a:off x="1152" y="1728"/>
              <a:ext cx="748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latin typeface="Gill Sans" charset="0"/>
                  <a:ea typeface="Gill Sans" charset="0"/>
                  <a:cs typeface="Gill Sans" charset="0"/>
                </a:rPr>
                <a:t>General</a:t>
              </a:r>
            </a:p>
          </p:txBody>
        </p:sp>
      </p:grpSp>
      <p:grpSp>
        <p:nvGrpSpPr>
          <p:cNvPr id="986164" name="Group 52"/>
          <p:cNvGrpSpPr>
            <a:grpSpLocks/>
          </p:cNvGrpSpPr>
          <p:nvPr/>
        </p:nvGrpSpPr>
        <p:grpSpPr bwMode="auto">
          <a:xfrm>
            <a:off x="4468815" y="1229083"/>
            <a:ext cx="3151189" cy="1438732"/>
            <a:chOff x="1855" y="774"/>
            <a:chExt cx="1985" cy="949"/>
          </a:xfrm>
        </p:grpSpPr>
        <p:grpSp>
          <p:nvGrpSpPr>
            <p:cNvPr id="27686" name="Group 51"/>
            <p:cNvGrpSpPr>
              <a:grpSpLocks/>
            </p:cNvGrpSpPr>
            <p:nvPr/>
          </p:nvGrpSpPr>
          <p:grpSpPr bwMode="auto">
            <a:xfrm>
              <a:off x="1920" y="1123"/>
              <a:ext cx="1920" cy="461"/>
              <a:chOff x="1920" y="1123"/>
              <a:chExt cx="1920" cy="461"/>
            </a:xfrm>
          </p:grpSpPr>
          <p:sp>
            <p:nvSpPr>
              <p:cNvPr id="27693" name="Line 11"/>
              <p:cNvSpPr>
                <a:spLocks noChangeShapeType="1"/>
              </p:cNvSpPr>
              <p:nvPr/>
            </p:nvSpPr>
            <p:spPr bwMode="auto">
              <a:xfrm>
                <a:off x="1920" y="1227"/>
                <a:ext cx="1920" cy="35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4" name="Text Box 22"/>
              <p:cNvSpPr txBox="1">
                <a:spLocks noChangeArrowheads="1"/>
              </p:cNvSpPr>
              <p:nvPr/>
            </p:nvSpPr>
            <p:spPr bwMode="auto">
              <a:xfrm rot="345725">
                <a:off x="2140" y="1123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7" name="Group 42"/>
            <p:cNvGrpSpPr>
              <a:grpSpLocks/>
            </p:cNvGrpSpPr>
            <p:nvPr/>
          </p:nvGrpSpPr>
          <p:grpSpPr bwMode="auto">
            <a:xfrm>
              <a:off x="1920" y="774"/>
              <a:ext cx="689" cy="357"/>
              <a:chOff x="1920" y="774"/>
              <a:chExt cx="689" cy="357"/>
            </a:xfrm>
          </p:grpSpPr>
          <p:sp>
            <p:nvSpPr>
              <p:cNvPr id="27691" name="Line 10"/>
              <p:cNvSpPr>
                <a:spLocks noChangeShapeType="1"/>
              </p:cNvSpPr>
              <p:nvPr/>
            </p:nvSpPr>
            <p:spPr bwMode="auto">
              <a:xfrm flipV="1">
                <a:off x="1920" y="795"/>
                <a:ext cx="689" cy="336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2" name="Text Box 34"/>
              <p:cNvSpPr txBox="1">
                <a:spLocks noChangeArrowheads="1"/>
              </p:cNvSpPr>
              <p:nvPr/>
            </p:nvSpPr>
            <p:spPr bwMode="auto">
              <a:xfrm rot="20108178">
                <a:off x="1947" y="774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88" name="Group 45"/>
            <p:cNvGrpSpPr>
              <a:grpSpLocks/>
            </p:cNvGrpSpPr>
            <p:nvPr/>
          </p:nvGrpSpPr>
          <p:grpSpPr bwMode="auto">
            <a:xfrm>
              <a:off x="1855" y="1296"/>
              <a:ext cx="705" cy="427"/>
              <a:chOff x="1855" y="1296"/>
              <a:chExt cx="705" cy="427"/>
            </a:xfrm>
          </p:grpSpPr>
          <p:sp>
            <p:nvSpPr>
              <p:cNvPr id="27689" name="Line 13"/>
              <p:cNvSpPr>
                <a:spLocks noChangeShapeType="1"/>
              </p:cNvSpPr>
              <p:nvPr/>
            </p:nvSpPr>
            <p:spPr bwMode="auto">
              <a:xfrm>
                <a:off x="1900" y="1296"/>
                <a:ext cx="660" cy="427"/>
              </a:xfrm>
              <a:prstGeom prst="line">
                <a:avLst/>
              </a:prstGeom>
              <a:noFill/>
              <a:ln w="38100">
                <a:solidFill>
                  <a:schemeClr val="accent6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90" name="Text Box 35"/>
              <p:cNvSpPr txBox="1">
                <a:spLocks noChangeArrowheads="1"/>
              </p:cNvSpPr>
              <p:nvPr/>
            </p:nvSpPr>
            <p:spPr bwMode="auto">
              <a:xfrm rot="1798899">
                <a:off x="1855" y="1431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solidFill>
                      <a:schemeClr val="accent6"/>
                    </a:solidFill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6" name="Group 74"/>
          <p:cNvGrpSpPr>
            <a:grpSpLocks/>
          </p:cNvGrpSpPr>
          <p:nvPr/>
        </p:nvGrpSpPr>
        <p:grpSpPr bwMode="auto">
          <a:xfrm>
            <a:off x="6324600" y="2568931"/>
            <a:ext cx="1143000" cy="426010"/>
            <a:chOff x="3024" y="1618"/>
            <a:chExt cx="720" cy="281"/>
          </a:xfrm>
        </p:grpSpPr>
        <p:sp>
          <p:nvSpPr>
            <p:cNvPr id="27684" name="Text Box 60"/>
            <p:cNvSpPr txBox="1">
              <a:spLocks noChangeArrowheads="1"/>
            </p:cNvSpPr>
            <p:nvPr/>
          </p:nvSpPr>
          <p:spPr bwMode="auto">
            <a:xfrm rot="20835745">
              <a:off x="3080" y="1618"/>
              <a:ext cx="57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5" name="Line 27"/>
            <p:cNvSpPr>
              <a:spLocks noChangeShapeType="1"/>
            </p:cNvSpPr>
            <p:nvPr/>
          </p:nvSpPr>
          <p:spPr bwMode="auto">
            <a:xfrm flipV="1">
              <a:off x="3024" y="1728"/>
              <a:ext cx="720" cy="171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7" name="Group 75"/>
          <p:cNvGrpSpPr>
            <a:grpSpLocks/>
          </p:cNvGrpSpPr>
          <p:nvPr/>
        </p:nvGrpSpPr>
        <p:grpSpPr bwMode="auto">
          <a:xfrm>
            <a:off x="6324600" y="2852740"/>
            <a:ext cx="1143000" cy="418430"/>
            <a:chOff x="3024" y="1797"/>
            <a:chExt cx="720" cy="276"/>
          </a:xfrm>
        </p:grpSpPr>
        <p:sp>
          <p:nvSpPr>
            <p:cNvPr id="27682" name="Text Box 40"/>
            <p:cNvSpPr txBox="1">
              <a:spLocks noChangeArrowheads="1"/>
            </p:cNvSpPr>
            <p:nvPr/>
          </p:nvSpPr>
          <p:spPr bwMode="auto">
            <a:xfrm rot="20901608">
              <a:off x="3195" y="1851"/>
              <a:ext cx="51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  <p:sp>
          <p:nvSpPr>
            <p:cNvPr id="27683" name="Line 59"/>
            <p:cNvSpPr>
              <a:spLocks noChangeShapeType="1"/>
            </p:cNvSpPr>
            <p:nvPr/>
          </p:nvSpPr>
          <p:spPr bwMode="auto">
            <a:xfrm flipV="1">
              <a:off x="3024" y="1797"/>
              <a:ext cx="720" cy="17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5" name="Group 73"/>
          <p:cNvGrpSpPr>
            <a:grpSpLocks/>
          </p:cNvGrpSpPr>
          <p:nvPr/>
        </p:nvGrpSpPr>
        <p:grpSpPr bwMode="auto">
          <a:xfrm>
            <a:off x="6248403" y="1752600"/>
            <a:ext cx="1295401" cy="1018786"/>
            <a:chOff x="2976" y="1104"/>
            <a:chExt cx="816" cy="672"/>
          </a:xfrm>
        </p:grpSpPr>
        <p:sp>
          <p:nvSpPr>
            <p:cNvPr id="27680" name="Text Box 41"/>
            <p:cNvSpPr txBox="1">
              <a:spLocks noChangeArrowheads="1"/>
            </p:cNvSpPr>
            <p:nvPr/>
          </p:nvSpPr>
          <p:spPr bwMode="auto">
            <a:xfrm>
              <a:off x="3216" y="1248"/>
              <a:ext cx="576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Retreat!</a:t>
              </a:r>
            </a:p>
          </p:txBody>
        </p:sp>
        <p:sp>
          <p:nvSpPr>
            <p:cNvPr id="27681" name="Freeform 64"/>
            <p:cNvSpPr>
              <a:spLocks/>
            </p:cNvSpPr>
            <p:nvPr/>
          </p:nvSpPr>
          <p:spPr bwMode="auto">
            <a:xfrm>
              <a:off x="2976" y="1104"/>
              <a:ext cx="240" cy="672"/>
            </a:xfrm>
            <a:custGeom>
              <a:avLst/>
              <a:gdLst>
                <a:gd name="T0" fmla="*/ 0 w 240"/>
                <a:gd name="T1" fmla="*/ 672 h 672"/>
                <a:gd name="T2" fmla="*/ 144 w 240"/>
                <a:gd name="T3" fmla="*/ 528 h 672"/>
                <a:gd name="T4" fmla="*/ 240 w 240"/>
                <a:gd name="T5" fmla="*/ 240 h 672"/>
                <a:gd name="T6" fmla="*/ 144 w 240"/>
                <a:gd name="T7" fmla="*/ 0 h 67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40" h="672">
                  <a:moveTo>
                    <a:pt x="0" y="672"/>
                  </a:moveTo>
                  <a:cubicBezTo>
                    <a:pt x="52" y="636"/>
                    <a:pt x="104" y="600"/>
                    <a:pt x="144" y="528"/>
                  </a:cubicBezTo>
                  <a:cubicBezTo>
                    <a:pt x="184" y="456"/>
                    <a:pt x="240" y="328"/>
                    <a:pt x="240" y="240"/>
                  </a:cubicBezTo>
                  <a:cubicBezTo>
                    <a:pt x="240" y="152"/>
                    <a:pt x="192" y="76"/>
                    <a:pt x="144" y="0"/>
                  </a:cubicBezTo>
                </a:path>
              </a:pathLst>
            </a:custGeom>
            <a:noFill/>
            <a:ln w="38100" cap="flat" cmpd="sng">
              <a:solidFill>
                <a:schemeClr val="hlink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  <p:grpSp>
        <p:nvGrpSpPr>
          <p:cNvPr id="986184" name="Group 72"/>
          <p:cNvGrpSpPr>
            <a:grpSpLocks/>
          </p:cNvGrpSpPr>
          <p:nvPr/>
        </p:nvGrpSpPr>
        <p:grpSpPr bwMode="auto">
          <a:xfrm>
            <a:off x="5487988" y="1828800"/>
            <a:ext cx="989012" cy="873246"/>
            <a:chOff x="2496" y="1154"/>
            <a:chExt cx="623" cy="576"/>
          </a:xfrm>
        </p:grpSpPr>
        <p:sp>
          <p:nvSpPr>
            <p:cNvPr id="27678" name="Freeform 61"/>
            <p:cNvSpPr>
              <a:spLocks/>
            </p:cNvSpPr>
            <p:nvPr/>
          </p:nvSpPr>
          <p:spPr bwMode="auto">
            <a:xfrm rot="406774">
              <a:off x="2975" y="1154"/>
              <a:ext cx="144" cy="576"/>
            </a:xfrm>
            <a:custGeom>
              <a:avLst/>
              <a:gdLst>
                <a:gd name="T0" fmla="*/ 26 w 264"/>
                <a:gd name="T1" fmla="*/ 0 h 576"/>
                <a:gd name="T2" fmla="*/ 131 w 264"/>
                <a:gd name="T3" fmla="*/ 192 h 576"/>
                <a:gd name="T4" fmla="*/ 105 w 264"/>
                <a:gd name="T5" fmla="*/ 432 h 576"/>
                <a:gd name="T6" fmla="*/ 0 w 264"/>
                <a:gd name="T7" fmla="*/ 576 h 57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64" h="576">
                  <a:moveTo>
                    <a:pt x="48" y="0"/>
                  </a:moveTo>
                  <a:cubicBezTo>
                    <a:pt x="132" y="60"/>
                    <a:pt x="216" y="120"/>
                    <a:pt x="240" y="192"/>
                  </a:cubicBezTo>
                  <a:cubicBezTo>
                    <a:pt x="264" y="264"/>
                    <a:pt x="232" y="368"/>
                    <a:pt x="192" y="432"/>
                  </a:cubicBezTo>
                  <a:cubicBezTo>
                    <a:pt x="152" y="496"/>
                    <a:pt x="76" y="536"/>
                    <a:pt x="0" y="576"/>
                  </a:cubicBezTo>
                </a:path>
              </a:pathLst>
            </a:custGeom>
            <a:noFill/>
            <a:ln w="38100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7679" name="Text Box 65"/>
            <p:cNvSpPr txBox="1">
              <a:spLocks noChangeArrowheads="1"/>
            </p:cNvSpPr>
            <p:nvPr/>
          </p:nvSpPr>
          <p:spPr bwMode="auto">
            <a:xfrm>
              <a:off x="2496" y="1440"/>
              <a:ext cx="511" cy="22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sz="1600" b="0">
                  <a:latin typeface="Gill Sans" charset="0"/>
                  <a:ea typeface="Gill Sans" charset="0"/>
                  <a:cs typeface="Gill Sans" charset="0"/>
                </a:rPr>
                <a:t>Attack!</a:t>
              </a:r>
            </a:p>
          </p:txBody>
        </p:sp>
      </p:grpSp>
      <p:grpSp>
        <p:nvGrpSpPr>
          <p:cNvPr id="986188" name="Group 76"/>
          <p:cNvGrpSpPr>
            <a:grpSpLocks/>
          </p:cNvGrpSpPr>
          <p:nvPr/>
        </p:nvGrpSpPr>
        <p:grpSpPr bwMode="auto">
          <a:xfrm>
            <a:off x="6400800" y="1219200"/>
            <a:ext cx="1524000" cy="668578"/>
            <a:chOff x="3072" y="768"/>
            <a:chExt cx="960" cy="441"/>
          </a:xfrm>
        </p:grpSpPr>
        <p:grpSp>
          <p:nvGrpSpPr>
            <p:cNvPr id="27672" name="Group 71"/>
            <p:cNvGrpSpPr>
              <a:grpSpLocks/>
            </p:cNvGrpSpPr>
            <p:nvPr/>
          </p:nvGrpSpPr>
          <p:grpSpPr bwMode="auto">
            <a:xfrm>
              <a:off x="3120" y="768"/>
              <a:ext cx="912" cy="357"/>
              <a:chOff x="3120" y="768"/>
              <a:chExt cx="912" cy="357"/>
            </a:xfrm>
          </p:grpSpPr>
          <p:sp>
            <p:nvSpPr>
              <p:cNvPr id="27676" name="Line 66"/>
              <p:cNvSpPr>
                <a:spLocks noChangeShapeType="1"/>
              </p:cNvSpPr>
              <p:nvPr/>
            </p:nvSpPr>
            <p:spPr bwMode="auto">
              <a:xfrm>
                <a:off x="3120" y="768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7" name="Text Box 67"/>
              <p:cNvSpPr txBox="1">
                <a:spLocks noChangeArrowheads="1"/>
              </p:cNvSpPr>
              <p:nvPr/>
            </p:nvSpPr>
            <p:spPr bwMode="auto">
              <a:xfrm rot="1183538">
                <a:off x="3483" y="795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  <p:grpSp>
          <p:nvGrpSpPr>
            <p:cNvPr id="27673" name="Group 70"/>
            <p:cNvGrpSpPr>
              <a:grpSpLocks/>
            </p:cNvGrpSpPr>
            <p:nvPr/>
          </p:nvGrpSpPr>
          <p:grpSpPr bwMode="auto">
            <a:xfrm>
              <a:off x="3072" y="843"/>
              <a:ext cx="912" cy="366"/>
              <a:chOff x="3072" y="843"/>
              <a:chExt cx="912" cy="366"/>
            </a:xfrm>
          </p:grpSpPr>
          <p:sp>
            <p:nvSpPr>
              <p:cNvPr id="27674" name="Line 23"/>
              <p:cNvSpPr>
                <a:spLocks noChangeShapeType="1"/>
              </p:cNvSpPr>
              <p:nvPr/>
            </p:nvSpPr>
            <p:spPr bwMode="auto">
              <a:xfrm>
                <a:off x="3072" y="843"/>
                <a:ext cx="912" cy="35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triangle" w="med" len="med"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/>
              <a:p>
                <a:endParaRPr lang="en-US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7675" name="Text Box 68"/>
              <p:cNvSpPr txBox="1">
                <a:spLocks noChangeArrowheads="1"/>
              </p:cNvSpPr>
              <p:nvPr/>
            </p:nvSpPr>
            <p:spPr bwMode="auto">
              <a:xfrm rot="1183538">
                <a:off x="3243" y="987"/>
                <a:ext cx="511" cy="22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sz="1600" b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</p:grpSp>
      </p:grpSp>
      <p:grpSp>
        <p:nvGrpSpPr>
          <p:cNvPr id="986181" name="Group 69"/>
          <p:cNvGrpSpPr>
            <a:grpSpLocks/>
          </p:cNvGrpSpPr>
          <p:nvPr/>
        </p:nvGrpSpPr>
        <p:grpSpPr bwMode="auto">
          <a:xfrm>
            <a:off x="5562601" y="576264"/>
            <a:ext cx="4416425" cy="3233737"/>
            <a:chOff x="2544" y="363"/>
            <a:chExt cx="2782" cy="2133"/>
          </a:xfrm>
        </p:grpSpPr>
        <p:grpSp>
          <p:nvGrpSpPr>
            <p:cNvPr id="27663" name="Group 24"/>
            <p:cNvGrpSpPr>
              <a:grpSpLocks/>
            </p:cNvGrpSpPr>
            <p:nvPr/>
          </p:nvGrpSpPr>
          <p:grpSpPr bwMode="auto">
            <a:xfrm>
              <a:off x="2544" y="363"/>
              <a:ext cx="1522" cy="933"/>
              <a:chOff x="2784" y="384"/>
              <a:chExt cx="1522" cy="933"/>
            </a:xfrm>
          </p:grpSpPr>
          <p:pic>
            <p:nvPicPr>
              <p:cNvPr id="27670" name="Picture 7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2784" y="384"/>
                <a:ext cx="543" cy="93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71" name="Text Box 17"/>
              <p:cNvSpPr txBox="1">
                <a:spLocks noChangeArrowheads="1"/>
              </p:cNvSpPr>
              <p:nvPr/>
            </p:nvSpPr>
            <p:spPr bwMode="auto">
              <a:xfrm>
                <a:off x="3360" y="576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4" name="Group 25"/>
            <p:cNvGrpSpPr>
              <a:grpSpLocks/>
            </p:cNvGrpSpPr>
            <p:nvPr/>
          </p:nvGrpSpPr>
          <p:grpSpPr bwMode="auto">
            <a:xfrm>
              <a:off x="3840" y="1104"/>
              <a:ext cx="1486" cy="932"/>
              <a:chOff x="3792" y="960"/>
              <a:chExt cx="1486" cy="932"/>
            </a:xfrm>
          </p:grpSpPr>
          <p:pic>
            <p:nvPicPr>
              <p:cNvPr id="27668" name="Picture 8"/>
              <p:cNvPicPr>
                <a:picLocks noChangeAspect="1" noChangeArrowheads="1"/>
              </p:cNvPicPr>
              <p:nvPr/>
            </p:nvPicPr>
            <p:blipFill>
              <a:blip r:embed="rId4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3792" y="960"/>
                <a:ext cx="543" cy="93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27669" name="Text Box 20"/>
              <p:cNvSpPr txBox="1">
                <a:spLocks noChangeArrowheads="1"/>
              </p:cNvSpPr>
              <p:nvPr/>
            </p:nvSpPr>
            <p:spPr bwMode="auto">
              <a:xfrm>
                <a:off x="4332" y="1311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</p:grpSp>
        <p:grpSp>
          <p:nvGrpSpPr>
            <p:cNvPr id="27665" name="Group 58"/>
            <p:cNvGrpSpPr>
              <a:grpSpLocks/>
            </p:cNvGrpSpPr>
            <p:nvPr/>
          </p:nvGrpSpPr>
          <p:grpSpPr bwMode="auto">
            <a:xfrm>
              <a:off x="2556" y="1584"/>
              <a:ext cx="1330" cy="912"/>
              <a:chOff x="2640" y="1488"/>
              <a:chExt cx="1330" cy="912"/>
            </a:xfrm>
          </p:grpSpPr>
          <p:sp>
            <p:nvSpPr>
              <p:cNvPr id="27666" name="Text Box 21"/>
              <p:cNvSpPr txBox="1">
                <a:spLocks noChangeArrowheads="1"/>
              </p:cNvSpPr>
              <p:nvPr/>
            </p:nvSpPr>
            <p:spPr bwMode="auto">
              <a:xfrm>
                <a:off x="3024" y="2064"/>
                <a:ext cx="946" cy="28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ko-KR" b="0">
                    <a:latin typeface="Gill Sans" charset="0"/>
                    <a:ea typeface="Gill Sans" charset="0"/>
                    <a:cs typeface="Gill Sans" charset="0"/>
                  </a:rPr>
                  <a:t>Lieutenant</a:t>
                </a:r>
              </a:p>
            </p:txBody>
          </p:sp>
          <p:pic>
            <p:nvPicPr>
              <p:cNvPr id="27667" name="Picture 57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40" y="1488"/>
                <a:ext cx="427" cy="9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</p:grpSp>
      <p:grpSp>
        <p:nvGrpSpPr>
          <p:cNvPr id="986191" name="Group 79"/>
          <p:cNvGrpSpPr>
            <a:grpSpLocks/>
          </p:cNvGrpSpPr>
          <p:nvPr/>
        </p:nvGrpSpPr>
        <p:grpSpPr bwMode="auto">
          <a:xfrm>
            <a:off x="3651250" y="3200403"/>
            <a:ext cx="1987550" cy="742866"/>
            <a:chOff x="1340" y="2016"/>
            <a:chExt cx="1252" cy="490"/>
          </a:xfrm>
        </p:grpSpPr>
        <p:sp>
          <p:nvSpPr>
            <p:cNvPr id="27661" name="Text Box 77"/>
            <p:cNvSpPr txBox="1">
              <a:spLocks noChangeArrowheads="1"/>
            </p:cNvSpPr>
            <p:nvPr/>
          </p:nvSpPr>
          <p:spPr bwMode="auto">
            <a:xfrm>
              <a:off x="1340" y="2223"/>
              <a:ext cx="906" cy="2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ko-KR" b="0">
                  <a:solidFill>
                    <a:schemeClr val="hlink"/>
                  </a:solidFill>
                  <a:latin typeface="Gill Sans" charset="0"/>
                  <a:ea typeface="Gill Sans" charset="0"/>
                  <a:cs typeface="Gill Sans" charset="0"/>
                </a:rPr>
                <a:t>Malicious!</a:t>
              </a:r>
            </a:p>
          </p:txBody>
        </p:sp>
        <p:sp>
          <p:nvSpPr>
            <p:cNvPr id="27662" name="AutoShape 78"/>
            <p:cNvSpPr>
              <a:spLocks noChangeArrowheads="1"/>
            </p:cNvSpPr>
            <p:nvPr/>
          </p:nvSpPr>
          <p:spPr bwMode="auto">
            <a:xfrm rot="-1979047">
              <a:off x="2208" y="2016"/>
              <a:ext cx="384" cy="336"/>
            </a:xfrm>
            <a:prstGeom prst="rightArrow">
              <a:avLst>
                <a:gd name="adj1" fmla="val 50000"/>
                <a:gd name="adj2" fmla="val 28571"/>
              </a:avLst>
            </a:prstGeom>
            <a:solidFill>
              <a:srgbClr val="FC0128"/>
            </a:solidFill>
            <a:ln w="38100" algn="ctr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>
              <a:lvl1pPr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endParaRPr lang="en-US" alt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9897397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98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986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986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986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986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986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986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17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Byzantine General’s Problem (con’t)</a:t>
            </a:r>
          </a:p>
        </p:txBody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753246"/>
            <a:ext cx="10668000" cy="5257800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Impossibility Results:</a:t>
            </a:r>
          </a:p>
          <a:p>
            <a:pPr lvl="1"/>
            <a:r>
              <a:rPr lang="en-US" altLang="ko-KR" dirty="0"/>
              <a:t>Cannot solve Byzantine General’s Problem with n=3 because one malicious player can mess up things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With f faults, need n &gt; 3f to solve problem</a:t>
            </a:r>
          </a:p>
          <a:p>
            <a:r>
              <a:rPr lang="en-US" altLang="ko-KR" dirty="0"/>
              <a:t>Various algorithms exist to solve problem</a:t>
            </a:r>
          </a:p>
          <a:p>
            <a:pPr lvl="1"/>
            <a:r>
              <a:rPr lang="en-US" altLang="ko-KR" dirty="0"/>
              <a:t>Original algorithm has #messages exponential in n</a:t>
            </a:r>
          </a:p>
          <a:p>
            <a:pPr lvl="1"/>
            <a:r>
              <a:rPr lang="en-US" altLang="ko-KR" dirty="0"/>
              <a:t>Newer algorithms have message complexity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2"/>
            <a:r>
              <a:rPr lang="en-US" altLang="ko-KR" dirty="0"/>
              <a:t>One from MIT, for instance (Castro and </a:t>
            </a:r>
            <a:r>
              <a:rPr lang="en-US" altLang="ko-KR" dirty="0" err="1"/>
              <a:t>Liskov</a:t>
            </a:r>
            <a:r>
              <a:rPr lang="en-US" altLang="ko-KR" dirty="0"/>
              <a:t>, 1999)</a:t>
            </a:r>
          </a:p>
          <a:p>
            <a:r>
              <a:rPr lang="en-US" altLang="ko-KR" dirty="0"/>
              <a:t>Use of BFT (Byzantine Fault Tolerance) algorithm</a:t>
            </a:r>
          </a:p>
          <a:p>
            <a:pPr lvl="1"/>
            <a:r>
              <a:rPr lang="en-US" altLang="ko-KR" dirty="0"/>
              <a:t>Allow multiple machines to make a coordinated decision even if some subset of them (&lt; n/3 ) are malicious</a:t>
            </a:r>
          </a:p>
        </p:txBody>
      </p:sp>
      <p:grpSp>
        <p:nvGrpSpPr>
          <p:cNvPr id="987169" name="Group 33"/>
          <p:cNvGrpSpPr>
            <a:grpSpLocks/>
          </p:cNvGrpSpPr>
          <p:nvPr/>
        </p:nvGrpSpPr>
        <p:grpSpPr bwMode="auto">
          <a:xfrm>
            <a:off x="3276600" y="1524000"/>
            <a:ext cx="6181872" cy="1323962"/>
            <a:chOff x="576" y="432"/>
            <a:chExt cx="4468" cy="1111"/>
          </a:xfrm>
        </p:grpSpPr>
        <p:grpSp>
          <p:nvGrpSpPr>
            <p:cNvPr id="28700" name="Group 26"/>
            <p:cNvGrpSpPr>
              <a:grpSpLocks/>
            </p:cNvGrpSpPr>
            <p:nvPr/>
          </p:nvGrpSpPr>
          <p:grpSpPr bwMode="auto">
            <a:xfrm>
              <a:off x="576" y="432"/>
              <a:ext cx="2160" cy="1111"/>
              <a:chOff x="432" y="576"/>
              <a:chExt cx="2160" cy="1113"/>
            </a:xfrm>
          </p:grpSpPr>
          <p:grpSp>
            <p:nvGrpSpPr>
              <p:cNvPr id="28712" name="Group 11"/>
              <p:cNvGrpSpPr>
                <a:grpSpLocks/>
              </p:cNvGrpSpPr>
              <p:nvPr/>
            </p:nvGrpSpPr>
            <p:grpSpPr bwMode="auto">
              <a:xfrm>
                <a:off x="432" y="576"/>
                <a:ext cx="2160" cy="1008"/>
                <a:chOff x="1824" y="528"/>
                <a:chExt cx="2160" cy="1008"/>
              </a:xfrm>
            </p:grpSpPr>
            <p:sp>
              <p:nvSpPr>
                <p:cNvPr id="28716" name="Oval 4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17" name="Oval 5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8" name="Oval 7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 dirty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19" name="Line 8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0" name="Line 9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21" name="Line 10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13" name="Text Box 19"/>
              <p:cNvSpPr txBox="1">
                <a:spLocks noChangeArrowheads="1"/>
              </p:cNvSpPr>
              <p:nvPr/>
            </p:nvSpPr>
            <p:spPr bwMode="auto">
              <a:xfrm>
                <a:off x="486" y="868"/>
                <a:ext cx="697" cy="33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20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4" name="Text Box 20"/>
              <p:cNvSpPr txBox="1">
                <a:spLocks noChangeArrowheads="1"/>
              </p:cNvSpPr>
              <p:nvPr/>
            </p:nvSpPr>
            <p:spPr bwMode="auto">
              <a:xfrm>
                <a:off x="1874" y="868"/>
                <a:ext cx="64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15" name="Text Box 21"/>
              <p:cNvSpPr txBox="1">
                <a:spLocks noChangeArrowheads="1"/>
              </p:cNvSpPr>
              <p:nvPr/>
            </p:nvSpPr>
            <p:spPr bwMode="auto">
              <a:xfrm>
                <a:off x="1165" y="1381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  <p:grpSp>
          <p:nvGrpSpPr>
            <p:cNvPr id="28701" name="Group 25"/>
            <p:cNvGrpSpPr>
              <a:grpSpLocks/>
            </p:cNvGrpSpPr>
            <p:nvPr/>
          </p:nvGrpSpPr>
          <p:grpSpPr bwMode="auto">
            <a:xfrm>
              <a:off x="2880" y="432"/>
              <a:ext cx="2164" cy="1111"/>
              <a:chOff x="2928" y="576"/>
              <a:chExt cx="2164" cy="1111"/>
            </a:xfrm>
          </p:grpSpPr>
          <p:grpSp>
            <p:nvGrpSpPr>
              <p:cNvPr id="28702" name="Group 12"/>
              <p:cNvGrpSpPr>
                <a:grpSpLocks/>
              </p:cNvGrpSpPr>
              <p:nvPr/>
            </p:nvGrpSpPr>
            <p:grpSpPr bwMode="auto">
              <a:xfrm>
                <a:off x="2928" y="576"/>
                <a:ext cx="2160" cy="1008"/>
                <a:chOff x="1824" y="528"/>
                <a:chExt cx="2160" cy="1008"/>
              </a:xfrm>
            </p:grpSpPr>
            <p:sp>
              <p:nvSpPr>
                <p:cNvPr id="28706" name="Oval 13"/>
                <p:cNvSpPr>
                  <a:spLocks noChangeArrowheads="1"/>
                </p:cNvSpPr>
                <p:nvPr/>
              </p:nvSpPr>
              <p:spPr bwMode="auto">
                <a:xfrm>
                  <a:off x="2496" y="528"/>
                  <a:ext cx="816" cy="432"/>
                </a:xfrm>
                <a:prstGeom prst="ellipse">
                  <a:avLst/>
                </a:prstGeom>
                <a:solidFill>
                  <a:srgbClr val="FCC094">
                    <a:alpha val="39999"/>
                  </a:srgbClr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General</a:t>
                  </a:r>
                </a:p>
              </p:txBody>
            </p:sp>
            <p:sp>
              <p:nvSpPr>
                <p:cNvPr id="28707" name="Oval 14"/>
                <p:cNvSpPr>
                  <a:spLocks noChangeArrowheads="1"/>
                </p:cNvSpPr>
                <p:nvPr/>
              </p:nvSpPr>
              <p:spPr bwMode="auto">
                <a:xfrm>
                  <a:off x="3168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8" name="Oval 15"/>
                <p:cNvSpPr>
                  <a:spLocks noChangeArrowheads="1"/>
                </p:cNvSpPr>
                <p:nvPr/>
              </p:nvSpPr>
              <p:spPr bwMode="auto">
                <a:xfrm>
                  <a:off x="1824" y="1104"/>
                  <a:ext cx="816" cy="432"/>
                </a:xfrm>
                <a:prstGeom prst="ellipse">
                  <a:avLst/>
                </a:prstGeom>
                <a:solidFill>
                  <a:srgbClr val="00FFFF"/>
                </a:solidFill>
                <a:ln w="38100" algn="ctr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>
                  <a:lvl1pPr marL="2286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1pPr>
                  <a:lvl2pPr marL="742950" indent="-28575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2pPr>
                  <a:lvl3pPr marL="11430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3pPr>
                  <a:lvl4pPr marL="16002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4pPr>
                  <a:lvl5pPr marL="2057400" indent="-228600"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5pPr>
                  <a:lvl6pPr marL="25146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6pPr>
                  <a:lvl7pPr marL="29718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7pPr>
                  <a:lvl8pPr marL="34290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8pPr>
                  <a:lvl9pPr marL="3886200" indent="-228600" algn="ctr" eaLnBrk="0" fontAlgn="base" hangingPunct="0">
                    <a:lnSpc>
                      <a:spcPct val="80000"/>
                    </a:lnSpc>
                    <a:spcBef>
                      <a:spcPct val="20000"/>
                    </a:spcBef>
                    <a:spcAft>
                      <a:spcPct val="0"/>
                    </a:spcAft>
                    <a:buSzPct val="100000"/>
                    <a:defRPr sz="2200" b="1">
                      <a:solidFill>
                        <a:schemeClr val="tx1"/>
                      </a:solidFill>
                      <a:latin typeface="Comic Sans MS" panose="030F0702030302020204" pitchFamily="66" charset="0"/>
                    </a:defRPr>
                  </a:lvl9pPr>
                </a:lstStyle>
                <a:p>
                  <a:pPr algn="ctr"/>
                  <a:r>
                    <a:rPr lang="en-US" altLang="en-US" sz="1800" b="0">
                      <a:latin typeface="Gill Sans" charset="0"/>
                      <a:ea typeface="Gill Sans" charset="0"/>
                      <a:cs typeface="Gill Sans" charset="0"/>
                    </a:rPr>
                    <a:t>Lieutenant</a:t>
                  </a:r>
                </a:p>
              </p:txBody>
            </p:sp>
            <p:sp>
              <p:nvSpPr>
                <p:cNvPr id="28709" name="Line 16"/>
                <p:cNvSpPr>
                  <a:spLocks noChangeShapeType="1"/>
                </p:cNvSpPr>
                <p:nvPr/>
              </p:nvSpPr>
              <p:spPr bwMode="auto">
                <a:xfrm>
                  <a:off x="316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0" name="Line 17"/>
                <p:cNvSpPr>
                  <a:spLocks noChangeShapeType="1"/>
                </p:cNvSpPr>
                <p:nvPr/>
              </p:nvSpPr>
              <p:spPr bwMode="auto">
                <a:xfrm flipH="1">
                  <a:off x="2448" y="912"/>
                  <a:ext cx="192" cy="24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  <p:sp>
              <p:nvSpPr>
                <p:cNvPr id="28711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2640" y="1312"/>
                  <a:ext cx="5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=""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=""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478" tIns="44445" rIns="90478" bIns="44445" anchor="ctr"/>
                <a:lstStyle/>
                <a:p>
                  <a:endParaRPr lang="en-US" b="0">
                    <a:latin typeface="Gill Sans" charset="0"/>
                    <a:ea typeface="Gill Sans" charset="0"/>
                    <a:cs typeface="Gill Sans" charset="0"/>
                  </a:endParaRPr>
                </a:p>
              </p:txBody>
            </p:sp>
          </p:grpSp>
          <p:sp>
            <p:nvSpPr>
              <p:cNvPr id="28703" name="Text Box 22"/>
              <p:cNvSpPr txBox="1">
                <a:spLocks noChangeArrowheads="1"/>
              </p:cNvSpPr>
              <p:nvPr/>
            </p:nvSpPr>
            <p:spPr bwMode="auto">
              <a:xfrm>
                <a:off x="2980" y="868"/>
                <a:ext cx="642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Attack!</a:t>
                </a:r>
              </a:p>
            </p:txBody>
          </p:sp>
          <p:sp>
            <p:nvSpPr>
              <p:cNvPr id="28704" name="Text Box 23"/>
              <p:cNvSpPr txBox="1">
                <a:spLocks noChangeArrowheads="1"/>
              </p:cNvSpPr>
              <p:nvPr/>
            </p:nvSpPr>
            <p:spPr bwMode="auto">
              <a:xfrm>
                <a:off x="4367" y="868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  <p:sp>
            <p:nvSpPr>
              <p:cNvPr id="28705" name="Text Box 24"/>
              <p:cNvSpPr txBox="1">
                <a:spLocks noChangeArrowheads="1"/>
              </p:cNvSpPr>
              <p:nvPr/>
            </p:nvSpPr>
            <p:spPr bwMode="auto">
              <a:xfrm>
                <a:off x="3708" y="1379"/>
                <a:ext cx="725" cy="30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66CC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38100" algn="ctr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>
                <a:spAutoFit/>
              </a:bodyPr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r>
                  <a:rPr lang="en-US" altLang="en-US" sz="1800" b="0" dirty="0">
                    <a:latin typeface="Gill Sans" charset="0"/>
                    <a:ea typeface="Gill Sans" charset="0"/>
                    <a:cs typeface="Gill Sans" charset="0"/>
                  </a:rPr>
                  <a:t>Retreat!</a:t>
                </a:r>
              </a:p>
            </p:txBody>
          </p:sp>
        </p:grpSp>
      </p:grpSp>
      <p:grpSp>
        <p:nvGrpSpPr>
          <p:cNvPr id="987190" name="Group 54"/>
          <p:cNvGrpSpPr>
            <a:grpSpLocks/>
          </p:cNvGrpSpPr>
          <p:nvPr/>
        </p:nvGrpSpPr>
        <p:grpSpPr bwMode="auto">
          <a:xfrm>
            <a:off x="3464092" y="5541433"/>
            <a:ext cx="4543569" cy="914400"/>
            <a:chOff x="569" y="3312"/>
            <a:chExt cx="4546" cy="960"/>
          </a:xfrm>
        </p:grpSpPr>
        <p:sp>
          <p:nvSpPr>
            <p:cNvPr id="28678" name="Line 28"/>
            <p:cNvSpPr>
              <a:spLocks noChangeShapeType="1"/>
            </p:cNvSpPr>
            <p:nvPr/>
          </p:nvSpPr>
          <p:spPr bwMode="auto">
            <a:xfrm>
              <a:off x="1536" y="3792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28679" name="Text Box 29"/>
            <p:cNvSpPr txBox="1">
              <a:spLocks noChangeArrowheads="1"/>
            </p:cNvSpPr>
            <p:nvPr/>
          </p:nvSpPr>
          <p:spPr bwMode="auto">
            <a:xfrm>
              <a:off x="569" y="3552"/>
              <a:ext cx="1042" cy="3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Request</a:t>
              </a:r>
            </a:p>
          </p:txBody>
        </p:sp>
        <p:sp>
          <p:nvSpPr>
            <p:cNvPr id="28680" name="Text Box 30"/>
            <p:cNvSpPr txBox="1">
              <a:spLocks noChangeArrowheads="1"/>
            </p:cNvSpPr>
            <p:nvPr/>
          </p:nvSpPr>
          <p:spPr bwMode="auto">
            <a:xfrm>
              <a:off x="3829" y="3552"/>
              <a:ext cx="1286" cy="6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66CC"/>
                  </a:solidFill>
                </a14:hiddenFill>
              </a:ext>
              <a:ext uri="{91240B29-F687-4f45-9708-019B960494DF}">
                <a14:hiddenLine xmlns="" xmlns:a14="http://schemas.microsoft.com/office/drawing/2010/main" w="38100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>
              <a:spAutoFit/>
            </a:bodyPr>
            <a:lstStyle>
              <a:lvl1pPr marL="2286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4pPr>
              <a:lvl5pPr marL="2057400" indent="-228600"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5pPr>
              <a:lvl6pPr marL="25146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6pPr>
              <a:lvl7pPr marL="29718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7pPr>
              <a:lvl8pPr marL="34290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8pPr>
              <a:lvl9pPr marL="3886200" indent="-228600" algn="ctr" eaLnBrk="0" fontAlgn="base" hangingPunct="0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buSzPct val="100000"/>
                <a:defRPr sz="2200" b="1">
                  <a:solidFill>
                    <a:schemeClr val="tx1"/>
                  </a:solidFill>
                  <a:latin typeface="Comic Sans MS" panose="030F0702030302020204" pitchFamily="66" charset="0"/>
                </a:defRPr>
              </a:lvl9pPr>
            </a:lstStyle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Distributed</a:t>
              </a:r>
            </a:p>
            <a:p>
              <a:pPr>
                <a:spcBef>
                  <a:spcPct val="0"/>
                </a:spcBef>
              </a:pPr>
              <a:r>
                <a:rPr lang="en-US" altLang="en-US" sz="1800" b="0" dirty="0">
                  <a:latin typeface="Gill Sans" charset="0"/>
                  <a:ea typeface="Gill Sans" charset="0"/>
                  <a:cs typeface="Gill Sans" charset="0"/>
                </a:rPr>
                <a:t>Decision</a:t>
              </a:r>
            </a:p>
          </p:txBody>
        </p:sp>
        <p:sp>
          <p:nvSpPr>
            <p:cNvPr id="28681" name="Line 31"/>
            <p:cNvSpPr>
              <a:spLocks noChangeShapeType="1"/>
            </p:cNvSpPr>
            <p:nvPr/>
          </p:nvSpPr>
          <p:spPr bwMode="auto">
            <a:xfrm>
              <a:off x="3456" y="3840"/>
              <a:ext cx="38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78" tIns="44445" rIns="90478" bIns="44445" anchor="ctr"/>
            <a:lstStyle/>
            <a:p>
              <a:endParaRPr lang="en-US" b="0">
                <a:latin typeface="Gill Sans" charset="0"/>
                <a:ea typeface="Gill Sans" charset="0"/>
                <a:cs typeface="Gill Sans" charset="0"/>
              </a:endParaRPr>
            </a:p>
          </p:txBody>
        </p:sp>
        <p:grpSp>
          <p:nvGrpSpPr>
            <p:cNvPr id="28682" name="Group 53"/>
            <p:cNvGrpSpPr>
              <a:grpSpLocks/>
            </p:cNvGrpSpPr>
            <p:nvPr/>
          </p:nvGrpSpPr>
          <p:grpSpPr bwMode="auto">
            <a:xfrm>
              <a:off x="1920" y="3312"/>
              <a:ext cx="1536" cy="960"/>
              <a:chOff x="1920" y="3312"/>
              <a:chExt cx="1536" cy="960"/>
            </a:xfrm>
          </p:grpSpPr>
          <p:sp>
            <p:nvSpPr>
              <p:cNvPr id="28683" name="Rectangle 27"/>
              <p:cNvSpPr>
                <a:spLocks noChangeArrowheads="1"/>
              </p:cNvSpPr>
              <p:nvPr/>
            </p:nvSpPr>
            <p:spPr bwMode="auto">
              <a:xfrm>
                <a:off x="1920" y="3312"/>
                <a:ext cx="1536" cy="960"/>
              </a:xfrm>
              <a:prstGeom prst="rect">
                <a:avLst/>
              </a:prstGeom>
              <a:solidFill>
                <a:srgbClr val="FF66CC"/>
              </a:solidFill>
              <a:ln w="38100" algn="ctr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 marL="2286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4" name="Oval 34"/>
              <p:cNvSpPr>
                <a:spLocks noChangeArrowheads="1"/>
              </p:cNvSpPr>
              <p:nvPr/>
            </p:nvSpPr>
            <p:spPr bwMode="auto">
              <a:xfrm>
                <a:off x="2880" y="364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5" name="Oval 35"/>
              <p:cNvSpPr>
                <a:spLocks noChangeArrowheads="1"/>
              </p:cNvSpPr>
              <p:nvPr/>
            </p:nvSpPr>
            <p:spPr bwMode="auto">
              <a:xfrm>
                <a:off x="3120" y="3408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6" name="Oval 36"/>
              <p:cNvSpPr>
                <a:spLocks noChangeArrowheads="1"/>
              </p:cNvSpPr>
              <p:nvPr/>
            </p:nvSpPr>
            <p:spPr bwMode="auto">
              <a:xfrm>
                <a:off x="2352" y="360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7" name="Oval 37"/>
              <p:cNvSpPr>
                <a:spLocks noChangeArrowheads="1"/>
              </p:cNvSpPr>
              <p:nvPr/>
            </p:nvSpPr>
            <p:spPr bwMode="auto">
              <a:xfrm>
                <a:off x="2400" y="384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8" name="Oval 38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89" name="Oval 39"/>
              <p:cNvSpPr>
                <a:spLocks noChangeArrowheads="1"/>
              </p:cNvSpPr>
              <p:nvPr/>
            </p:nvSpPr>
            <p:spPr bwMode="auto">
              <a:xfrm>
                <a:off x="3168" y="369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0" name="Oval 40"/>
              <p:cNvSpPr>
                <a:spLocks noChangeArrowheads="1"/>
              </p:cNvSpPr>
              <p:nvPr/>
            </p:nvSpPr>
            <p:spPr bwMode="auto">
              <a:xfrm>
                <a:off x="2832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1" name="Oval 41"/>
              <p:cNvSpPr>
                <a:spLocks noChangeArrowheads="1"/>
              </p:cNvSpPr>
              <p:nvPr/>
            </p:nvSpPr>
            <p:spPr bwMode="auto">
              <a:xfrm>
                <a:off x="2832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2" name="Oval 42"/>
              <p:cNvSpPr>
                <a:spLocks noChangeArrowheads="1"/>
              </p:cNvSpPr>
              <p:nvPr/>
            </p:nvSpPr>
            <p:spPr bwMode="auto">
              <a:xfrm>
                <a:off x="2208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3" name="Oval 43"/>
              <p:cNvSpPr>
                <a:spLocks noChangeArrowheads="1"/>
              </p:cNvSpPr>
              <p:nvPr/>
            </p:nvSpPr>
            <p:spPr bwMode="auto">
              <a:xfrm>
                <a:off x="2112" y="374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4" name="Oval 44"/>
              <p:cNvSpPr>
                <a:spLocks noChangeArrowheads="1"/>
              </p:cNvSpPr>
              <p:nvPr/>
            </p:nvSpPr>
            <p:spPr bwMode="auto">
              <a:xfrm>
                <a:off x="2592" y="3648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5" name="Oval 46"/>
              <p:cNvSpPr>
                <a:spLocks noChangeArrowheads="1"/>
              </p:cNvSpPr>
              <p:nvPr/>
            </p:nvSpPr>
            <p:spPr bwMode="auto">
              <a:xfrm>
                <a:off x="2208" y="3360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6" name="Oval 47"/>
              <p:cNvSpPr>
                <a:spLocks noChangeArrowheads="1"/>
              </p:cNvSpPr>
              <p:nvPr/>
            </p:nvSpPr>
            <p:spPr bwMode="auto">
              <a:xfrm>
                <a:off x="2016" y="350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7" name="Oval 48"/>
              <p:cNvSpPr>
                <a:spLocks noChangeArrowheads="1"/>
              </p:cNvSpPr>
              <p:nvPr/>
            </p:nvSpPr>
            <p:spPr bwMode="auto">
              <a:xfrm>
                <a:off x="3120" y="3984"/>
                <a:ext cx="240" cy="240"/>
              </a:xfrm>
              <a:prstGeom prst="ellipse">
                <a:avLst/>
              </a:prstGeom>
              <a:solidFill>
                <a:schemeClr val="hlink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8" name="Oval 49"/>
              <p:cNvSpPr>
                <a:spLocks noChangeArrowheads="1"/>
              </p:cNvSpPr>
              <p:nvPr/>
            </p:nvSpPr>
            <p:spPr bwMode="auto">
              <a:xfrm>
                <a:off x="2592" y="3984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28699" name="Oval 52"/>
              <p:cNvSpPr>
                <a:spLocks noChangeArrowheads="1"/>
              </p:cNvSpPr>
              <p:nvPr/>
            </p:nvSpPr>
            <p:spPr bwMode="auto">
              <a:xfrm>
                <a:off x="1968" y="3936"/>
                <a:ext cx="240" cy="240"/>
              </a:xfrm>
              <a:prstGeom prst="ellipse">
                <a:avLst/>
              </a:prstGeom>
              <a:solidFill>
                <a:srgbClr val="00FFFF"/>
              </a:solidFill>
              <a:ln w="38100" algn="ctr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478" tIns="44445" rIns="90478" bIns="44445" anchor="ctr"/>
              <a:lstStyle>
                <a:lvl1pPr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1pPr>
                <a:lvl2pPr marL="742950" indent="-28575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2pPr>
                <a:lvl3pPr marL="11430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3pPr>
                <a:lvl4pPr marL="16002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4pPr>
                <a:lvl5pPr marL="2057400" indent="-228600"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5pPr>
                <a:lvl6pPr marL="25146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6pPr>
                <a:lvl7pPr marL="29718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7pPr>
                <a:lvl8pPr marL="34290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8pPr>
                <a:lvl9pPr marL="3886200" indent="-228600" algn="ctr" eaLnBrk="0" fontAlgn="base" hangingPunct="0">
                  <a:lnSpc>
                    <a:spcPct val="80000"/>
                  </a:lnSpc>
                  <a:spcBef>
                    <a:spcPct val="20000"/>
                  </a:spcBef>
                  <a:spcAft>
                    <a:spcPct val="0"/>
                  </a:spcAft>
                  <a:buSzPct val="100000"/>
                  <a:defRPr sz="2200" b="1">
                    <a:solidFill>
                      <a:schemeClr val="tx1"/>
                    </a:solidFill>
                    <a:latin typeface="Comic Sans MS" panose="030F0702030302020204" pitchFamily="66" charset="0"/>
                  </a:defRPr>
                </a:lvl9pPr>
              </a:lstStyle>
              <a:p>
                <a:endParaRPr lang="en-US" altLang="en-US" sz="1800" b="0"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6407889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3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8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713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553904" y="2501350"/>
            <a:ext cx="10952296" cy="419128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BlockChain</a:t>
            </a:r>
            <a:r>
              <a:rPr lang="en-US" dirty="0"/>
              <a:t>: a chain of blocks connected by hashes to root block</a:t>
            </a:r>
          </a:p>
          <a:p>
            <a:pPr lvl="1"/>
            <a:r>
              <a:rPr lang="en-US" dirty="0"/>
              <a:t>The Hash Pointers are unforgeable (assumption)</a:t>
            </a:r>
          </a:p>
          <a:p>
            <a:pPr lvl="1"/>
            <a:r>
              <a:rPr lang="en-US" dirty="0"/>
              <a:t>The Chain has no branches except perhaps for heads</a:t>
            </a:r>
          </a:p>
          <a:p>
            <a:pPr lvl="1"/>
            <a:r>
              <a:rPr lang="en-US" dirty="0"/>
              <a:t>Blocks are considered “authentic” part of chain when they have authenticity info in them</a:t>
            </a:r>
          </a:p>
          <a:p>
            <a:r>
              <a:rPr lang="en-US" dirty="0"/>
              <a:t>How is the head chosen?</a:t>
            </a:r>
          </a:p>
          <a:p>
            <a:pPr lvl="1"/>
            <a:r>
              <a:rPr lang="en-US" dirty="0"/>
              <a:t>Some consensus algorithm</a:t>
            </a:r>
          </a:p>
          <a:p>
            <a:pPr lvl="1"/>
            <a:r>
              <a:rPr lang="en-US" dirty="0"/>
              <a:t>In many </a:t>
            </a:r>
            <a:r>
              <a:rPr lang="en-US" dirty="0" err="1"/>
              <a:t>BlockChain</a:t>
            </a:r>
            <a:r>
              <a:rPr lang="en-US" dirty="0"/>
              <a:t> algorithms (e.g. </a:t>
            </a:r>
            <a:r>
              <a:rPr lang="en-US" dirty="0" err="1"/>
              <a:t>BitCoin</a:t>
            </a:r>
            <a:r>
              <a:rPr lang="en-US" dirty="0"/>
              <a:t>, </a:t>
            </a:r>
            <a:r>
              <a:rPr lang="en-US" dirty="0" err="1"/>
              <a:t>Ethereum</a:t>
            </a:r>
            <a:r>
              <a:rPr lang="en-US" dirty="0"/>
              <a:t>), the head is chosen by solving hard problem</a:t>
            </a:r>
          </a:p>
          <a:p>
            <a:pPr lvl="2"/>
            <a:r>
              <a:rPr lang="en-US" dirty="0"/>
              <a:t>This is the job of “miners” who try to find “nonce” info that makes hash over block have specified number of zero bits in it</a:t>
            </a:r>
          </a:p>
          <a:p>
            <a:pPr lvl="2"/>
            <a:r>
              <a:rPr lang="en-US" dirty="0"/>
              <a:t>The result is a “Proof of Work” (POW)</a:t>
            </a:r>
          </a:p>
          <a:p>
            <a:pPr lvl="2"/>
            <a:r>
              <a:rPr lang="en-US" dirty="0"/>
              <a:t>Selected blocks above (green) have POW in them and can be included in chains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Longest chain wins</a:t>
            </a:r>
          </a:p>
          <a:p>
            <a:pPr marL="914400" lvl="2" indent="0">
              <a:buNone/>
            </a:pPr>
            <a:endParaRPr lang="en-US" dirty="0"/>
          </a:p>
        </p:txBody>
      </p:sp>
      <p:grpSp>
        <p:nvGrpSpPr>
          <p:cNvPr id="46" name="Group 45"/>
          <p:cNvGrpSpPr/>
          <p:nvPr/>
        </p:nvGrpSpPr>
        <p:grpSpPr>
          <a:xfrm>
            <a:off x="2524329" y="838201"/>
            <a:ext cx="6732703" cy="1662999"/>
            <a:chOff x="533400" y="1981939"/>
            <a:chExt cx="6732703" cy="1662999"/>
          </a:xfrm>
        </p:grpSpPr>
        <p:sp>
          <p:nvSpPr>
            <p:cNvPr id="34" name="Rounded Rectangle 33"/>
            <p:cNvSpPr/>
            <p:nvPr/>
          </p:nvSpPr>
          <p:spPr bwMode="auto">
            <a:xfrm>
              <a:off x="533400" y="1981939"/>
              <a:ext cx="4267200" cy="1599461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endParaRPr lang="en-US">
                <a:latin typeface="Comic Sans MS" pitchFamily="66" charset="0"/>
              </a:endParaRP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838293" y="2397428"/>
              <a:ext cx="458249" cy="296039"/>
            </a:xfrm>
            <a:prstGeom prst="roundRect">
              <a:avLst/>
            </a:prstGeom>
            <a:solidFill>
              <a:srgbClr val="FF00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9" name="Right Arrow 18"/>
            <p:cNvSpPr/>
            <p:nvPr/>
          </p:nvSpPr>
          <p:spPr>
            <a:xfrm rot="10800000">
              <a:off x="1254725" y="2435398"/>
              <a:ext cx="393495" cy="2200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1624096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2435624" y="2397428"/>
              <a:ext cx="458249" cy="296039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2" name="Right Arrow 11"/>
            <p:cNvSpPr/>
            <p:nvPr/>
          </p:nvSpPr>
          <p:spPr>
            <a:xfrm rot="10800000">
              <a:off x="2040529" y="2446797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3" name="Right Arrow 12"/>
            <p:cNvSpPr/>
            <p:nvPr/>
          </p:nvSpPr>
          <p:spPr>
            <a:xfrm rot="9513157">
              <a:off x="2793597" y="2265827"/>
              <a:ext cx="779426" cy="219257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 rot="11515972">
              <a:off x="2823098" y="2637936"/>
              <a:ext cx="1057676" cy="23491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211410" y="2151721"/>
              <a:ext cx="458249" cy="296039"/>
            </a:xfrm>
            <a:prstGeom prst="roundRect">
              <a:avLst/>
            </a:prstGeom>
            <a:pattFill prst="wdDnDiag">
              <a:fgClr>
                <a:schemeClr val="accent2"/>
              </a:fgClr>
              <a:bgClr>
                <a:schemeClr val="bg1"/>
              </a:bgClr>
            </a:patt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3810000" y="2743200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641586" y="2954356"/>
              <a:ext cx="11785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Hash </a:t>
              </a:r>
              <a:r>
                <a:rPr lang="en-US" dirty="0" err="1">
                  <a:solidFill>
                    <a:prstClr val="black"/>
                  </a:solidFill>
                </a:rPr>
                <a:t>Ptr</a:t>
              </a:r>
              <a:endParaRPr lang="en-US" dirty="0">
                <a:solidFill>
                  <a:prstClr val="black"/>
                </a:solidFill>
              </a:endParaRPr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flipV="1">
              <a:off x="3253979" y="2865330"/>
              <a:ext cx="195869" cy="19673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95639" y="2653180"/>
              <a:ext cx="75854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</a:rPr>
                <a:t>Root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</a:rPr>
                <a:t>Block</a:t>
              </a:r>
            </a:p>
          </p:txBody>
        </p:sp>
        <p:sp>
          <p:nvSpPr>
            <p:cNvPr id="37" name="Right Arrow 36"/>
            <p:cNvSpPr/>
            <p:nvPr/>
          </p:nvSpPr>
          <p:spPr>
            <a:xfrm rot="10800000">
              <a:off x="3582376" y="2201090"/>
              <a:ext cx="395093" cy="197299"/>
            </a:xfrm>
            <a:prstGeom prst="rightArrow">
              <a:avLst/>
            </a:prstGeom>
            <a:solidFill>
              <a:srgbClr val="00B0F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6" name="Rounded Rectangle 35"/>
            <p:cNvSpPr/>
            <p:nvPr/>
          </p:nvSpPr>
          <p:spPr>
            <a:xfrm>
              <a:off x="3937937" y="2151721"/>
              <a:ext cx="458249" cy="296039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400">
                <a:solidFill>
                  <a:prstClr val="black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1552905" y="3275606"/>
              <a:ext cx="2223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/>
                </a:rPr>
                <a:t>The “Block Chain”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912574" y="2769690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Tentative Head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4898719" y="2115074"/>
              <a:ext cx="235352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Tentative Head #1</a:t>
              </a:r>
            </a:p>
          </p:txBody>
        </p:sp>
        <p:cxnSp>
          <p:nvCxnSpPr>
            <p:cNvPr id="43" name="Straight Arrow Connector 42"/>
            <p:cNvCxnSpPr/>
            <p:nvPr/>
          </p:nvCxnSpPr>
          <p:spPr bwMode="auto">
            <a:xfrm flipH="1">
              <a:off x="4450467" y="2299740"/>
              <a:ext cx="502533" cy="1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H="1" flipV="1">
              <a:off x="4300994" y="2918736"/>
              <a:ext cx="679682" cy="14556"/>
            </a:xfrm>
            <a:prstGeom prst="straightConnector1">
              <a:avLst/>
            </a:prstGeom>
            <a:solidFill>
              <a:schemeClr val="bg1"/>
            </a:solidFill>
            <a:ln w="571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533400"/>
          </a:xfrm>
        </p:spPr>
        <p:txBody>
          <a:bodyPr/>
          <a:lstStyle/>
          <a:p>
            <a:r>
              <a:rPr lang="en-US" dirty="0"/>
              <a:t>Is a </a:t>
            </a:r>
            <a:r>
              <a:rPr lang="en-US" dirty="0" err="1"/>
              <a:t>BlockChain</a:t>
            </a:r>
            <a:r>
              <a:rPr lang="en-US" dirty="0"/>
              <a:t> a Distributed Decision Making Algorithm?</a:t>
            </a:r>
          </a:p>
        </p:txBody>
      </p:sp>
    </p:spTree>
    <p:extLst>
      <p:ext uri="{BB962C8B-B14F-4D97-AF65-F5344CB8AC3E}">
        <p14:creationId xmlns:p14="http://schemas.microsoft.com/office/powerpoint/2010/main" val="214335419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107442</TotalTime>
  <Pages>60</Pages>
  <Words>5592</Words>
  <Application>Microsoft Office PowerPoint</Application>
  <PresentationFormat>Widescreen</PresentationFormat>
  <Paragraphs>1118</Paragraphs>
  <Slides>55</Slides>
  <Notes>29</Notes>
  <HiddenSlides>6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55</vt:i4>
      </vt:variant>
    </vt:vector>
  </HeadingPairs>
  <TitlesOfParts>
    <vt:vector size="71" baseType="lpstr">
      <vt:lpstr>Gill Sans</vt:lpstr>
      <vt:lpstr>Gill Sans Light</vt:lpstr>
      <vt:lpstr>굴림</vt:lpstr>
      <vt:lpstr>MS PGothic</vt:lpstr>
      <vt:lpstr>MS PGothic</vt:lpstr>
      <vt:lpstr>Arial</vt:lpstr>
      <vt:lpstr>Cambria Math</vt:lpstr>
      <vt:lpstr>Comic Sans MS</vt:lpstr>
      <vt:lpstr>Consolas</vt:lpstr>
      <vt:lpstr>Courier New</vt:lpstr>
      <vt:lpstr>Helvetica</vt:lpstr>
      <vt:lpstr>Symbol</vt:lpstr>
      <vt:lpstr>Times New Roman</vt:lpstr>
      <vt:lpstr>Office</vt:lpstr>
      <vt:lpstr>Photo Editor Photo</vt:lpstr>
      <vt:lpstr>Clip</vt:lpstr>
      <vt:lpstr>CSC 112: Computer Operating Systems Lecture 24  Networking and TCP/IP (Con’t), RPC, Distributed File Systems </vt:lpstr>
      <vt:lpstr>Recall: Distributed Consensus Making</vt:lpstr>
      <vt:lpstr>Recall: Two-Phase Commit Protocol</vt:lpstr>
      <vt:lpstr>Distributed Decision Making Discussion (1/2)</vt:lpstr>
      <vt:lpstr>Distributed Decision Making Discussion (2/2)</vt:lpstr>
      <vt:lpstr>Alternatives to 2PC</vt:lpstr>
      <vt:lpstr>Byzantine General’s Problem</vt:lpstr>
      <vt:lpstr>Byzantine General’s Problem (con’t)</vt:lpstr>
      <vt:lpstr>Is a BlockChain a Distributed Decision Making Algorithm?</vt:lpstr>
      <vt:lpstr>Is a Blockchain a Distributed Decision Making Algorithm? (Con’t)</vt:lpstr>
      <vt:lpstr>Network Protocols</vt:lpstr>
      <vt:lpstr>Broadcast Networks</vt:lpstr>
      <vt:lpstr>Broadcast Networks Details</vt:lpstr>
      <vt:lpstr>Carrier Sense, Multiple Access/Collision Detection</vt:lpstr>
      <vt:lpstr>MAC Address:  Unique Physical Address of Interface</vt:lpstr>
      <vt:lpstr>Point-to-point networks</vt:lpstr>
      <vt:lpstr>The Internet Protocol (IP)</vt:lpstr>
      <vt:lpstr>IPv4 Address Space</vt:lpstr>
      <vt:lpstr>Address Ranges in IPv4</vt:lpstr>
      <vt:lpstr>IPv4 Packet Format</vt:lpstr>
      <vt:lpstr>Wide Area Network</vt:lpstr>
      <vt:lpstr>Routers</vt:lpstr>
      <vt:lpstr>Packet Forwarding </vt:lpstr>
      <vt:lpstr>IP Addresses vs. MAC Addresses</vt:lpstr>
      <vt:lpstr>IP Addresses vs. MAC Addresses</vt:lpstr>
      <vt:lpstr>Setting up Routing Tables</vt:lpstr>
      <vt:lpstr>Naming in the Internet</vt:lpstr>
      <vt:lpstr>Domain Name System</vt:lpstr>
      <vt:lpstr>How Important is Correct Resolution?</vt:lpstr>
      <vt:lpstr>Network Layering</vt:lpstr>
      <vt:lpstr>Recall: IPv4 Packet Format</vt:lpstr>
      <vt:lpstr>Building a messaging service on IP</vt:lpstr>
      <vt:lpstr>Internet Architecture: Five Layers</vt:lpstr>
      <vt:lpstr>Internet Architecture: Five Layers</vt:lpstr>
      <vt:lpstr>Layering Analogy: Packets in Envelopes</vt:lpstr>
      <vt:lpstr>Internet Transport Protocols</vt:lpstr>
      <vt:lpstr>Recall: Sockets in concept</vt:lpstr>
      <vt:lpstr>Reliable Message Delivery: the Problem</vt:lpstr>
      <vt:lpstr>Transmission Control Protocol (TCP)</vt:lpstr>
      <vt:lpstr>Problem: Dropped Packets</vt:lpstr>
      <vt:lpstr>Using Acknowledgements</vt:lpstr>
      <vt:lpstr>Stop-and-Wait (No Packet Loss)</vt:lpstr>
      <vt:lpstr>Stop-and-Wait (No Packet Loss)</vt:lpstr>
      <vt:lpstr>Stop-and-Wait (No Packet Loss)</vt:lpstr>
      <vt:lpstr>Stop-and-Wait with Packet Loss</vt:lpstr>
      <vt:lpstr>How to Deal with Message Duplication?</vt:lpstr>
      <vt:lpstr>Advantages of Moving Away From Stop-and-Wait</vt:lpstr>
      <vt:lpstr>Recall: Communication Between Processes</vt:lpstr>
      <vt:lpstr>Buffering in a TCP Connection</vt:lpstr>
      <vt:lpstr>Window Size: Space in Receive Queue</vt:lpstr>
      <vt:lpstr>Sliding Window Protocol</vt:lpstr>
      <vt:lpstr>Sliding Window (No Packet Loss)</vt:lpstr>
      <vt:lpstr>TCP Windows and Sequence Numbers: PER BYTE!</vt:lpstr>
      <vt:lpstr>Window-Based Acknowledgements (TCP)</vt:lpstr>
      <vt:lpstr>Summary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1196</cp:revision>
  <cp:lastPrinted>2022-04-20T16:03:13Z</cp:lastPrinted>
  <dcterms:created xsi:type="dcterms:W3CDTF">1995-08-12T11:37:26Z</dcterms:created>
  <dcterms:modified xsi:type="dcterms:W3CDTF">2025-01-27T13:21:23Z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