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tiff" ContentType="image/tiff"/>
  <Default Extension="wmf" ContentType="image/x-wmf"/>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p:sldMasterIdLst>
    <p:sldMasterId id="2147483648" r:id="rId1"/>
  </p:sldMasterIdLst>
  <p:notesMasterIdLst>
    <p:notesMasterId r:id="rId53"/>
  </p:notesMasterIdLst>
  <p:handoutMasterIdLst>
    <p:handoutMasterId r:id="rId54"/>
  </p:handoutMasterIdLst>
  <p:sldIdLst>
    <p:sldId id="256" r:id="rId2"/>
    <p:sldId id="2226" r:id="rId3"/>
    <p:sldId id="2200" r:id="rId4"/>
    <p:sldId id="2174" r:id="rId5"/>
    <p:sldId id="2201" r:id="rId6"/>
    <p:sldId id="2240" r:id="rId7"/>
    <p:sldId id="2234" r:id="rId8"/>
    <p:sldId id="2235" r:id="rId9"/>
    <p:sldId id="2237" r:id="rId10"/>
    <p:sldId id="2238" r:id="rId11"/>
    <p:sldId id="2239" r:id="rId12"/>
    <p:sldId id="2289" r:id="rId13"/>
    <p:sldId id="2291" r:id="rId14"/>
    <p:sldId id="2292" r:id="rId15"/>
    <p:sldId id="2293" r:id="rId16"/>
    <p:sldId id="2294" r:id="rId17"/>
    <p:sldId id="2296" r:id="rId18"/>
    <p:sldId id="2297" r:id="rId19"/>
    <p:sldId id="2298" r:id="rId20"/>
    <p:sldId id="2254" r:id="rId21"/>
    <p:sldId id="2255" r:id="rId22"/>
    <p:sldId id="2256" r:id="rId23"/>
    <p:sldId id="2257" r:id="rId24"/>
    <p:sldId id="2258" r:id="rId25"/>
    <p:sldId id="2259" r:id="rId26"/>
    <p:sldId id="2260" r:id="rId27"/>
    <p:sldId id="2261" r:id="rId28"/>
    <p:sldId id="2262" r:id="rId29"/>
    <p:sldId id="2263" r:id="rId30"/>
    <p:sldId id="2264" r:id="rId31"/>
    <p:sldId id="2373" r:id="rId32"/>
    <p:sldId id="2266" r:id="rId33"/>
    <p:sldId id="2312" r:id="rId34"/>
    <p:sldId id="2313" r:id="rId35"/>
    <p:sldId id="2314" r:id="rId36"/>
    <p:sldId id="2315" r:id="rId37"/>
    <p:sldId id="2270" r:id="rId38"/>
    <p:sldId id="2271" r:id="rId39"/>
    <p:sldId id="2272" r:id="rId40"/>
    <p:sldId id="2273" r:id="rId41"/>
    <p:sldId id="2309" r:id="rId42"/>
    <p:sldId id="2310" r:id="rId43"/>
    <p:sldId id="2275" r:id="rId44"/>
    <p:sldId id="2278" r:id="rId45"/>
    <p:sldId id="2279" r:id="rId46"/>
    <p:sldId id="2311" r:id="rId47"/>
    <p:sldId id="2280" r:id="rId48"/>
    <p:sldId id="2281" r:id="rId49"/>
    <p:sldId id="2302" r:id="rId50"/>
    <p:sldId id="2303" r:id="rId51"/>
    <p:sldId id="2456" r:id="rId52"/>
  </p:sldIdLst>
  <p:sldSz cx="12192000" cy="6858000"/>
  <p:notesSz cx="9601200" cy="7315200"/>
  <p:kinsoku lang="ja-JP" invalStChars="、。，．・：；？！゛゜ヽヾゝゞ々ー’”）〕］｝〉》」』】°‰′″℃￠％ぁぃぅぇぉっゃゅょゎァィゥェォッャュョヮヵヶ!%),.:;?]}｡｣､･ｧｨｩｪｫｬｭｮｯｰﾞﾟ" invalEndChars="‘“（〔［｛〈《「『【￥＄$([\{｢￡"/>
  <p:defaultTextStyle>
    <a:defPPr>
      <a:defRPr lang="en-US"/>
    </a:defPPr>
    <a:lvl1pPr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1pPr>
    <a:lvl2pPr marL="4572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2pPr>
    <a:lvl3pPr marL="9144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3pPr>
    <a:lvl4pPr marL="13716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4pPr>
    <a:lvl5pPr marL="1828800" algn="l" rtl="0" eaLnBrk="0" fontAlgn="base" hangingPunct="0">
      <a:spcBef>
        <a:spcPct val="0"/>
      </a:spcBef>
      <a:spcAft>
        <a:spcPct val="0"/>
      </a:spcAft>
      <a:defRPr b="1" kern="1200">
        <a:solidFill>
          <a:schemeClr val="tx1"/>
        </a:solidFill>
        <a:latin typeface="Comic Sans MS" charset="0"/>
        <a:ea typeface="ＭＳ Ｐゴシック" charset="0"/>
        <a:cs typeface="ＭＳ Ｐゴシック" charset="0"/>
      </a:defRPr>
    </a:lvl5pPr>
    <a:lvl6pPr marL="2286000" algn="l" defTabSz="457200" rtl="0" eaLnBrk="1" latinLnBrk="0" hangingPunct="1">
      <a:defRPr b="1" kern="1200">
        <a:solidFill>
          <a:schemeClr val="tx1"/>
        </a:solidFill>
        <a:latin typeface="Comic Sans MS" charset="0"/>
        <a:ea typeface="ＭＳ Ｐゴシック" charset="0"/>
        <a:cs typeface="ＭＳ Ｐゴシック" charset="0"/>
      </a:defRPr>
    </a:lvl6pPr>
    <a:lvl7pPr marL="2743200" algn="l" defTabSz="457200" rtl="0" eaLnBrk="1" latinLnBrk="0" hangingPunct="1">
      <a:defRPr b="1" kern="1200">
        <a:solidFill>
          <a:schemeClr val="tx1"/>
        </a:solidFill>
        <a:latin typeface="Comic Sans MS" charset="0"/>
        <a:ea typeface="ＭＳ Ｐゴシック" charset="0"/>
        <a:cs typeface="ＭＳ Ｐゴシック" charset="0"/>
      </a:defRPr>
    </a:lvl7pPr>
    <a:lvl8pPr marL="3200400" algn="l" defTabSz="457200" rtl="0" eaLnBrk="1" latinLnBrk="0" hangingPunct="1">
      <a:defRPr b="1" kern="1200">
        <a:solidFill>
          <a:schemeClr val="tx1"/>
        </a:solidFill>
        <a:latin typeface="Comic Sans MS" charset="0"/>
        <a:ea typeface="ＭＳ Ｐゴシック" charset="0"/>
        <a:cs typeface="ＭＳ Ｐゴシック" charset="0"/>
      </a:defRPr>
    </a:lvl8pPr>
    <a:lvl9pPr marL="3657600" algn="l" defTabSz="457200" rtl="0" eaLnBrk="1" latinLnBrk="0" hangingPunct="1">
      <a:defRPr b="1" kern="1200">
        <a:solidFill>
          <a:schemeClr val="tx1"/>
        </a:solidFill>
        <a:latin typeface="Comic Sans MS" charset="0"/>
        <a:ea typeface="ＭＳ Ｐゴシック" charset="0"/>
        <a:cs typeface="ＭＳ Ｐゴシック" charset="0"/>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prnPr hiddenSlides="1"/>
  <p:showPr showNarration="1" useTimings="0">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0"/>
      </p:ext>
    </p:extLst>
  </p:showPr>
  <p:clrMru>
    <a:srgbClr val="BDBDBD"/>
    <a:srgbClr val="BCFFBC"/>
    <a:srgbClr val="FFFFAA"/>
    <a:srgbClr val="FF0000"/>
    <a:srgbClr val="2A40E2"/>
    <a:srgbClr val="F430AB"/>
    <a:srgbClr val="A18623"/>
    <a:srgbClr val="9E7800"/>
    <a:srgbClr val="C49500"/>
    <a:srgbClr val="E6E703"/>
  </p:clrMru>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31348" autoAdjust="0"/>
    <p:restoredTop sz="95005" autoAdjust="0"/>
  </p:normalViewPr>
  <p:slideViewPr>
    <p:cSldViewPr>
      <p:cViewPr varScale="1">
        <p:scale>
          <a:sx n="79" d="100"/>
          <a:sy n="79" d="100"/>
        </p:scale>
        <p:origin x="96" y="144"/>
      </p:cViewPr>
      <p:guideLst>
        <p:guide orient="horz" pos="2160"/>
        <p:guide pos="3840"/>
      </p:guideLst>
    </p:cSldViewPr>
  </p:slideViewPr>
  <p:outlineViewPr>
    <p:cViewPr>
      <p:scale>
        <a:sx n="33" d="100"/>
        <a:sy n="33" d="100"/>
      </p:scale>
      <p:origin x="0" y="0"/>
    </p:cViewPr>
  </p:outlineViewPr>
  <p:notesTextViewPr>
    <p:cViewPr>
      <p:scale>
        <a:sx n="100" d="100"/>
        <a:sy n="100" d="100"/>
      </p:scale>
      <p:origin x="0" y="0"/>
    </p:cViewPr>
  </p:notesTextViewPr>
  <p:sorterViewPr>
    <p:cViewPr varScale="1">
      <p:scale>
        <a:sx n="1" d="1"/>
        <a:sy n="1" d="1"/>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presProps" Target="pres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notesMaster" Target="notesMasters/notesMaster1.xml"/><Relationship Id="rId58" Type="http://schemas.openxmlformats.org/officeDocument/2006/relationships/tableStyles" Target="tableStyles.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viewProps" Target="viewProps.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handoutMaster" Target="handoutMasters/handoutMaster1.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heme" Target="theme/theme1.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050" name="Rectangle 2"/>
          <p:cNvSpPr>
            <a:spLocks noChangeArrowheads="1"/>
          </p:cNvSpPr>
          <p:nvPr/>
        </p:nvSpPr>
        <p:spPr bwMode="auto">
          <a:xfrm>
            <a:off x="4387622" y="6956428"/>
            <a:ext cx="827553"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latin typeface="Gill Sans Light" charset="0"/>
                <a:cs typeface="Gill Sans Light" charset="0"/>
              </a:rPr>
              <a:t>Page </a:t>
            </a:r>
            <a:fld id="{073744B8-EF17-EB47-B355-93F8159194C2}" type="slidenum">
              <a:rPr lang="en-US" sz="1300" b="0">
                <a:latin typeface="Gill Sans Light" charset="0"/>
                <a:cs typeface="Gill Sans Light" charset="0"/>
              </a:rPr>
              <a:pPr algn="ctr" defTabSz="917049">
                <a:lnSpc>
                  <a:spcPct val="90000"/>
                </a:lnSpc>
              </a:pPr>
              <a:t>‹#›</a:t>
            </a:fld>
            <a:endParaRPr lang="en-US" sz="1300" b="0">
              <a:latin typeface="Gill Sans Light" charset="0"/>
              <a:cs typeface="Gill Sans Light" charset="0"/>
            </a:endParaRPr>
          </a:p>
        </p:txBody>
      </p:sp>
    </p:spTree>
    <p:extLst>
      <p:ext uri="{BB962C8B-B14F-4D97-AF65-F5344CB8AC3E}">
        <p14:creationId xmlns:p14="http://schemas.microsoft.com/office/powerpoint/2010/main" val="717444988"/>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3074" name="Rectangle 2"/>
          <p:cNvSpPr>
            <a:spLocks noChangeArrowheads="1"/>
          </p:cNvSpPr>
          <p:nvPr/>
        </p:nvSpPr>
        <p:spPr bwMode="auto">
          <a:xfrm>
            <a:off x="4373194" y="6956428"/>
            <a:ext cx="856407" cy="274923"/>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2262" tIns="46972" rIns="92262" bIns="46972">
            <a:spAutoFit/>
          </a:bodyPr>
          <a:lstStyle/>
          <a:p>
            <a:pPr algn="ctr" defTabSz="917049">
              <a:lnSpc>
                <a:spcPct val="90000"/>
              </a:lnSpc>
            </a:pPr>
            <a:r>
              <a:rPr lang="en-US" sz="1300" b="0"/>
              <a:t>Page </a:t>
            </a:r>
            <a:fld id="{6D259941-7246-4245-A40C-55C6F952DF9E}" type="slidenum">
              <a:rPr lang="en-US" sz="1300" b="0"/>
              <a:pPr algn="ctr" defTabSz="917049">
                <a:lnSpc>
                  <a:spcPct val="90000"/>
                </a:lnSpc>
              </a:pPr>
              <a:t>‹#›</a:t>
            </a:fld>
            <a:endParaRPr lang="en-US" sz="1300" b="0"/>
          </a:p>
        </p:txBody>
      </p:sp>
      <p:sp>
        <p:nvSpPr>
          <p:cNvPr id="65539" name="Rectangle 3"/>
          <p:cNvSpPr>
            <a:spLocks noGrp="1" noRot="1" noChangeAspect="1" noChangeArrowheads="1" noTextEdit="1"/>
          </p:cNvSpPr>
          <p:nvPr>
            <p:ph type="sldImg" idx="2"/>
          </p:nvPr>
        </p:nvSpPr>
        <p:spPr bwMode="auto">
          <a:xfrm>
            <a:off x="2362200" y="547688"/>
            <a:ext cx="4876800" cy="2744787"/>
          </a:xfrm>
          <a:prstGeom prst="rect">
            <a:avLst/>
          </a:prstGeom>
          <a:noFill/>
          <a:ln w="12700">
            <a:solidFill>
              <a:schemeClr val="tx1"/>
            </a:solidFill>
            <a:miter lim="800000"/>
            <a:headEnd/>
            <a:tailEnd/>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rgbClr val="FFFFFF"/>
                </a:solidFill>
              </a14:hiddenFill>
            </a:ext>
            <a:ext uri="{AF507438-7753-43e0-B8FC-AC1667EBCBE1}">
              <a14:hiddenEffects xmlns="" xmlns:a14="http://schemas.microsoft.com/office/drawing/2010/main">
                <a:effectLst>
                  <a:outerShdw blurRad="63500" dist="38099" dir="2700000" algn="ctr" rotWithShape="0">
                    <a:srgbClr val="000000">
                      <a:alpha val="74998"/>
                    </a:srgbClr>
                  </a:outerShdw>
                </a:effectLst>
              </a14:hiddenEffects>
            </a:ext>
            <a:ext uri="{53640926-AAD7-44d8-BBD7-CCE9431645EC}">
              <a14:shadowObscured xmlns="" xmlns:a14="http://schemas.microsoft.com/office/drawing/2010/main" val="1"/>
            </a:ext>
          </a:extLst>
        </p:spPr>
      </p:sp>
      <p:sp>
        <p:nvSpPr>
          <p:cNvPr id="2052" name="Rectangle 4"/>
          <p:cNvSpPr>
            <a:spLocks noGrp="1" noChangeArrowheads="1"/>
          </p:cNvSpPr>
          <p:nvPr>
            <p:ph type="body" sz="quarter" idx="3"/>
          </p:nvPr>
        </p:nvSpPr>
        <p:spPr bwMode="auto">
          <a:xfrm>
            <a:off x="1281115" y="3475044"/>
            <a:ext cx="7038975" cy="3292475"/>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vert="horz" wrap="square" lIns="95616" tIns="46972" rIns="95616" bIns="46972" numCol="1" anchor="t" anchorCtr="0" compatLnSpc="1">
            <a:prstTxWarp prst="textNoShape">
              <a:avLst/>
            </a:prstTxWarp>
          </a:bodyPr>
          <a:lstStyle/>
          <a:p>
            <a:pPr lvl="0"/>
            <a:r>
              <a:rPr lang="en-US" noProof="0"/>
              <a:t>Body Text</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3885107729"/>
      </p:ext>
    </p:extLst>
  </p:cSld>
  <p:clrMap bg1="lt1" tx1="dk1" bg2="lt2" tx2="dk2" accent1="accent1" accent2="accent2" accent3="accent3" accent4="accent4" accent5="accent5" accent6="accent6" hlink="hlink" folHlink="folHlink"/>
  <p:notesStyle>
    <a:lvl1pPr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ＭＳ Ｐゴシック" charset="0"/>
      </a:defRPr>
    </a:lvl1pPr>
    <a:lvl2pPr marL="4572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2pPr>
    <a:lvl3pPr marL="9144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3pPr>
    <a:lvl4pPr marL="13716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4pPr>
    <a:lvl5pPr marL="1828800" algn="l" rtl="0" eaLnBrk="0" fontAlgn="base" hangingPunct="0">
      <a:lnSpc>
        <a:spcPct val="90000"/>
      </a:lnSpc>
      <a:spcBef>
        <a:spcPct val="40000"/>
      </a:spcBef>
      <a:spcAft>
        <a:spcPct val="0"/>
      </a:spcAft>
      <a:defRPr sz="1200" kern="1200">
        <a:solidFill>
          <a:schemeClr val="tx1"/>
        </a:solidFill>
        <a:latin typeface="Comic Sans MS" pitchFamily="66" charset="0"/>
        <a:ea typeface="ＭＳ Ｐゴシック" charset="0"/>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4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42.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4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4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46.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47.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48.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xfrm>
            <a:off x="2362200" y="547688"/>
            <a:ext cx="4876800" cy="2744787"/>
          </a:xfrm>
          <a:ln/>
        </p:spPr>
      </p:sp>
      <p:sp>
        <p:nvSpPr>
          <p:cNvPr id="66563" name="Rectangle 3"/>
          <p:cNvSpPr>
            <a:spLocks noGrp="1" noChangeArrowheads="1"/>
          </p:cNvSpPr>
          <p:nvPr>
            <p:ph type="body" idx="1"/>
          </p:nvPr>
        </p:nvSpPr>
        <p:spPr>
          <a:extLst>
            <a:ext uri="{FAA26D3D-D897-4be2-8F04-BA451C77F1D7}">
              <ma14:placeholderFlag xmlns="" xmlns:ma14="http://schemas.microsoft.com/office/mac/drawingml/2011/main" val="1"/>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a:defRPr/>
            </a:pPr>
            <a:endParaRPr lang="en-US">
              <a:latin typeface="Comic Sans MS" charset="0"/>
              <a:cs typeface="+mn-cs"/>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972688071"/>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8610" name="Rectangle 2"/>
          <p:cNvSpPr>
            <a:spLocks noGrp="1" noRot="1" noChangeAspect="1" noChangeArrowheads="1" noTextEdit="1"/>
          </p:cNvSpPr>
          <p:nvPr>
            <p:ph type="sldImg"/>
          </p:nvPr>
        </p:nvSpPr>
        <p:spPr>
          <a:ln/>
        </p:spPr>
      </p:sp>
      <p:sp>
        <p:nvSpPr>
          <p:cNvPr id="6861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31893358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10986169"/>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9634" name="Rectangle 2"/>
          <p:cNvSpPr>
            <a:spLocks noGrp="1" noRot="1" noChangeAspect="1" noChangeArrowheads="1" noTextEdit="1"/>
          </p:cNvSpPr>
          <p:nvPr>
            <p:ph type="sldImg"/>
          </p:nvPr>
        </p:nvSpPr>
        <p:spPr>
          <a:ln/>
        </p:spPr>
      </p:sp>
      <p:sp>
        <p:nvSpPr>
          <p:cNvPr id="6963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640508182"/>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0658" name="Rectangle 2"/>
          <p:cNvSpPr>
            <a:spLocks noGrp="1" noRot="1" noChangeAspect="1" noChangeArrowheads="1" noTextEdit="1"/>
          </p:cNvSpPr>
          <p:nvPr>
            <p:ph type="sldImg"/>
          </p:nvPr>
        </p:nvSpPr>
        <p:spPr>
          <a:ln/>
        </p:spPr>
      </p:sp>
      <p:sp>
        <p:nvSpPr>
          <p:cNvPr id="7065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457717587"/>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3268440621"/>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202" name="Rectangle 2"/>
          <p:cNvSpPr>
            <a:spLocks noGrp="1" noRot="1" noChangeAspect="1" noChangeArrowheads="1" noTextEdit="1"/>
          </p:cNvSpPr>
          <p:nvPr>
            <p:ph type="sldImg"/>
          </p:nvPr>
        </p:nvSpPr>
        <p:spPr>
          <a:ln/>
        </p:spPr>
      </p:sp>
      <p:sp>
        <p:nvSpPr>
          <p:cNvPr id="51203" name="Rectangle 3"/>
          <p:cNvSpPr>
            <a:spLocks noGrp="1" noChangeArrowheads="1"/>
          </p:cNvSpPr>
          <p:nvPr>
            <p:ph type="body" idx="1"/>
          </p:nvPr>
        </p:nvSpPr>
        <p:spPr>
          <a:noFill/>
        </p:spPr>
        <p:txBody>
          <a:bodyPr/>
          <a:lstStyle/>
          <a:p>
            <a:endParaRPr lang="en-US"/>
          </a:p>
        </p:txBody>
      </p:sp>
    </p:spTree>
    <p:extLst>
      <p:ext uri="{BB962C8B-B14F-4D97-AF65-F5344CB8AC3E}">
        <p14:creationId xmlns:p14="http://schemas.microsoft.com/office/powerpoint/2010/main" val="557049522"/>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2226" name="Rectangle 2"/>
          <p:cNvSpPr>
            <a:spLocks noGrp="1" noRot="1" noChangeAspect="1" noChangeArrowheads="1" noTextEdit="1"/>
          </p:cNvSpPr>
          <p:nvPr>
            <p:ph type="sldImg"/>
          </p:nvPr>
        </p:nvSpPr>
        <p:spPr>
          <a:ln/>
        </p:spPr>
      </p:sp>
      <p:sp>
        <p:nvSpPr>
          <p:cNvPr id="5222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586294074"/>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3250" name="Rectangle 2"/>
          <p:cNvSpPr>
            <a:spLocks noGrp="1" noRot="1" noChangeAspect="1" noChangeArrowheads="1" noTextEdit="1"/>
          </p:cNvSpPr>
          <p:nvPr>
            <p:ph type="sldImg"/>
          </p:nvPr>
        </p:nvSpPr>
        <p:spPr>
          <a:ln/>
        </p:spPr>
      </p:sp>
      <p:sp>
        <p:nvSpPr>
          <p:cNvPr id="5325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464537757"/>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6322" name="Rectangle 2"/>
          <p:cNvSpPr>
            <a:spLocks noGrp="1" noRot="1" noChangeAspect="1" noChangeArrowheads="1" noTextEdit="1"/>
          </p:cNvSpPr>
          <p:nvPr>
            <p:ph type="sldImg"/>
          </p:nvPr>
        </p:nvSpPr>
        <p:spPr>
          <a:ln/>
        </p:spPr>
      </p:sp>
      <p:sp>
        <p:nvSpPr>
          <p:cNvPr id="5632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25272591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5058" name="Rectangle 2"/>
          <p:cNvSpPr>
            <a:spLocks noGrp="1" noRot="1" noChangeAspect="1" noChangeArrowheads="1" noTextEdit="1"/>
          </p:cNvSpPr>
          <p:nvPr>
            <p:ph type="sldImg"/>
          </p:nvPr>
        </p:nvSpPr>
        <p:spPr>
          <a:ln/>
        </p:spPr>
      </p:sp>
      <p:sp>
        <p:nvSpPr>
          <p:cNvPr id="45059" name="Rectangle 3"/>
          <p:cNvSpPr>
            <a:spLocks noGrp="1" noChangeArrowheads="1"/>
          </p:cNvSpPr>
          <p:nvPr>
            <p:ph type="body" idx="1"/>
          </p:nvPr>
        </p:nvSpPr>
        <p:spPr>
          <a:noFill/>
        </p:spPr>
        <p:txBody>
          <a:bodyPr/>
          <a:lstStyle/>
          <a:p>
            <a:endParaRPr lang="ko-KR" altLang="en-US">
              <a:ea typeface="굴림" panose="020B0600000101010101" pitchFamily="34" charset="-127"/>
            </a:endParaRPr>
          </a:p>
        </p:txBody>
      </p:sp>
    </p:spTree>
    <p:extLst>
      <p:ext uri="{BB962C8B-B14F-4D97-AF65-F5344CB8AC3E}">
        <p14:creationId xmlns:p14="http://schemas.microsoft.com/office/powerpoint/2010/main" val="94218700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7346" name="Rectangle 2"/>
          <p:cNvSpPr>
            <a:spLocks noGrp="1" noRot="1" noChangeAspect="1" noChangeArrowheads="1" noTextEdit="1"/>
          </p:cNvSpPr>
          <p:nvPr>
            <p:ph type="sldImg"/>
          </p:nvPr>
        </p:nvSpPr>
        <p:spPr>
          <a:ln/>
        </p:spPr>
      </p:sp>
      <p:sp>
        <p:nvSpPr>
          <p:cNvPr id="5734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305741155"/>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8370" name="Rectangle 2"/>
          <p:cNvSpPr>
            <a:spLocks noGrp="1" noRot="1" noChangeAspect="1" noChangeArrowheads="1" noTextEdit="1"/>
          </p:cNvSpPr>
          <p:nvPr>
            <p:ph type="sldImg"/>
          </p:nvPr>
        </p:nvSpPr>
        <p:spPr>
          <a:ln/>
        </p:spPr>
      </p:sp>
      <p:sp>
        <p:nvSpPr>
          <p:cNvPr id="58371"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35385210"/>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9394" name="Rectangle 2"/>
          <p:cNvSpPr>
            <a:spLocks noGrp="1" noRot="1" noChangeAspect="1" noChangeArrowheads="1" noTextEdit="1"/>
          </p:cNvSpPr>
          <p:nvPr>
            <p:ph type="sldImg"/>
          </p:nvPr>
        </p:nvSpPr>
        <p:spPr>
          <a:ln/>
        </p:spPr>
      </p:sp>
      <p:sp>
        <p:nvSpPr>
          <p:cNvPr id="59395"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61412448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0418" name="Rectangle 2"/>
          <p:cNvSpPr>
            <a:spLocks noGrp="1" noRot="1" noChangeAspect="1" noChangeArrowheads="1" noTextEdit="1"/>
          </p:cNvSpPr>
          <p:nvPr>
            <p:ph type="sldImg"/>
          </p:nvPr>
        </p:nvSpPr>
        <p:spPr>
          <a:ln/>
        </p:spPr>
      </p:sp>
      <p:sp>
        <p:nvSpPr>
          <p:cNvPr id="6041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107447850"/>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42" name="Rectangle 2"/>
          <p:cNvSpPr>
            <a:spLocks noGrp="1" noRot="1" noChangeAspect="1" noChangeArrowheads="1" noTextEdit="1"/>
          </p:cNvSpPr>
          <p:nvPr>
            <p:ph type="sldImg"/>
          </p:nvPr>
        </p:nvSpPr>
        <p:spPr>
          <a:ln/>
        </p:spPr>
      </p:sp>
      <p:sp>
        <p:nvSpPr>
          <p:cNvPr id="6144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40165647"/>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2466" name="Rectangle 2"/>
          <p:cNvSpPr>
            <a:spLocks noGrp="1" noRot="1" noChangeAspect="1" noChangeArrowheads="1" noTextEdit="1"/>
          </p:cNvSpPr>
          <p:nvPr>
            <p:ph type="sldImg"/>
          </p:nvPr>
        </p:nvSpPr>
        <p:spPr>
          <a:ln/>
        </p:spPr>
      </p:sp>
      <p:sp>
        <p:nvSpPr>
          <p:cNvPr id="62467"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408419460"/>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58616144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0178" name="Rectangle 2"/>
          <p:cNvSpPr>
            <a:spLocks noGrp="1" noRot="1" noChangeAspect="1" noChangeArrowheads="1" noTextEdit="1"/>
          </p:cNvSpPr>
          <p:nvPr>
            <p:ph type="sldImg"/>
          </p:nvPr>
        </p:nvSpPr>
        <p:spPr>
          <a:ln/>
        </p:spPr>
      </p:sp>
      <p:sp>
        <p:nvSpPr>
          <p:cNvPr id="50179" name="Rectangle 3"/>
          <p:cNvSpPr>
            <a:spLocks noGrp="1" noChangeArrowheads="1"/>
          </p:cNvSpPr>
          <p:nvPr>
            <p:ph type="body" idx="1"/>
          </p:nvPr>
        </p:nvSpPr>
        <p:spPr>
          <a:noFill/>
        </p:spPr>
        <p:txBody>
          <a:bodyPr/>
          <a:lstStyle/>
          <a:p>
            <a:r>
              <a:rPr lang="en-US" altLang="ko-KR" dirty="0">
                <a:ea typeface="굴림" panose="020B0600000101010101" pitchFamily="34" charset="-127"/>
              </a:rPr>
              <a:t>2</a:t>
            </a:r>
            <a:r>
              <a:rPr lang="en-US" altLang="ko-KR" baseline="30000" dirty="0">
                <a:ea typeface="굴림" panose="020B0600000101010101" pitchFamily="34" charset="-127"/>
              </a:rPr>
              <a:t>nd</a:t>
            </a:r>
            <a:r>
              <a:rPr lang="en-US" altLang="ko-KR" dirty="0">
                <a:ea typeface="굴림" panose="020B0600000101010101" pitchFamily="34" charset="-127"/>
              </a:rPr>
              <a:t> thing we use window-based acknowledgment protocol for:</a:t>
            </a:r>
          </a:p>
          <a:p>
            <a:r>
              <a:rPr lang="en-US" altLang="ko-KR" dirty="0">
                <a:ea typeface="굴림" panose="020B0600000101010101" pitchFamily="34" charset="-127"/>
              </a:rPr>
              <a:t>Avoid overwhelming </a:t>
            </a:r>
            <a:r>
              <a:rPr lang="en-US" altLang="ko-KR" b="1" dirty="0">
                <a:ea typeface="굴림" panose="020B0600000101010101" pitchFamily="34" charset="-127"/>
              </a:rPr>
              <a:t>network</a:t>
            </a:r>
            <a:endParaRPr lang="ko-KR" altLang="en-US" b="1" dirty="0">
              <a:ea typeface="굴림" panose="020B0600000101010101" pitchFamily="34" charset="-127"/>
            </a:endParaRPr>
          </a:p>
        </p:txBody>
      </p:sp>
    </p:spTree>
    <p:extLst>
      <p:ext uri="{BB962C8B-B14F-4D97-AF65-F5344CB8AC3E}">
        <p14:creationId xmlns:p14="http://schemas.microsoft.com/office/powerpoint/2010/main" val="139907292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298" name="Rectangle 2"/>
          <p:cNvSpPr>
            <a:spLocks noGrp="1" noRot="1" noChangeAspect="1" noChangeArrowheads="1" noTextEdit="1"/>
          </p:cNvSpPr>
          <p:nvPr>
            <p:ph type="sldImg"/>
          </p:nvPr>
        </p:nvSpPr>
        <p:spPr>
          <a:ln/>
        </p:spPr>
      </p:sp>
      <p:sp>
        <p:nvSpPr>
          <p:cNvPr id="5529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87082208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992500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269921983"/>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6562" name="Rectangle 2"/>
          <p:cNvSpPr>
            <a:spLocks noGrp="1" noRot="1" noChangeAspect="1" noChangeArrowheads="1" noTextEdit="1"/>
          </p:cNvSpPr>
          <p:nvPr>
            <p:ph type="sldImg"/>
          </p:nvPr>
        </p:nvSpPr>
        <p:spPr>
          <a:ln/>
        </p:spPr>
      </p:sp>
      <p:sp>
        <p:nvSpPr>
          <p:cNvPr id="66563" name="Rectangle 3"/>
          <p:cNvSpPr>
            <a:spLocks noGrp="1" noChangeArrowheads="1"/>
          </p:cNvSpPr>
          <p:nvPr>
            <p:ph type="body" idx="1"/>
          </p:nvPr>
        </p:nvSpPr>
        <p:spPr>
          <a:noFill/>
        </p:spPr>
        <p:txBody>
          <a:bodyPr/>
          <a:lstStyle/>
          <a:p>
            <a:endParaRPr lang="en-US" altLang="en-US" dirty="0"/>
          </a:p>
        </p:txBody>
      </p:sp>
    </p:spTree>
    <p:extLst>
      <p:ext uri="{BB962C8B-B14F-4D97-AF65-F5344CB8AC3E}">
        <p14:creationId xmlns:p14="http://schemas.microsoft.com/office/powerpoint/2010/main" val="411365166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5538" name="Rectangle 2"/>
          <p:cNvSpPr>
            <a:spLocks noGrp="1" noRot="1" noChangeAspect="1" noChangeArrowheads="1" noTextEdit="1"/>
          </p:cNvSpPr>
          <p:nvPr>
            <p:ph type="sldImg"/>
          </p:nvPr>
        </p:nvSpPr>
        <p:spPr>
          <a:ln/>
        </p:spPr>
      </p:sp>
      <p:sp>
        <p:nvSpPr>
          <p:cNvPr id="65539" name="Rectangle 3"/>
          <p:cNvSpPr>
            <a:spLocks noGrp="1" noChangeArrowheads="1"/>
          </p:cNvSpPr>
          <p:nvPr>
            <p:ph type="body" idx="1"/>
          </p:nvPr>
        </p:nvSpPr>
        <p:spPr>
          <a:noFill/>
        </p:spPr>
        <p:txBody>
          <a:bodyPr/>
          <a:lstStyle/>
          <a:p>
            <a:endParaRPr lang="en-US" altLang="en-US"/>
          </a:p>
        </p:txBody>
      </p:sp>
    </p:spTree>
    <p:extLst>
      <p:ext uri="{BB962C8B-B14F-4D97-AF65-F5344CB8AC3E}">
        <p14:creationId xmlns:p14="http://schemas.microsoft.com/office/powerpoint/2010/main" val="2665241050"/>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7586" name="Rectangle 2"/>
          <p:cNvSpPr>
            <a:spLocks noGrp="1" noRot="1" noChangeAspect="1" noChangeArrowheads="1" noTextEdit="1"/>
          </p:cNvSpPr>
          <p:nvPr>
            <p:ph type="sldImg"/>
          </p:nvPr>
        </p:nvSpPr>
        <p:spPr>
          <a:ln/>
        </p:spPr>
      </p:sp>
      <p:sp>
        <p:nvSpPr>
          <p:cNvPr id="67587" name="Rectangle 3"/>
          <p:cNvSpPr>
            <a:spLocks noGrp="1" noChangeArrowheads="1"/>
          </p:cNvSpPr>
          <p:nvPr>
            <p:ph type="body" idx="1"/>
          </p:nvPr>
        </p:nvSpPr>
        <p:spPr>
          <a:noFill/>
        </p:spPr>
        <p:txBody>
          <a:bodyPr/>
          <a:lstStyle/>
          <a:p>
            <a:r>
              <a:rPr lang="en-US" altLang="en-US" dirty="0"/>
              <a:t>…</a:t>
            </a:r>
          </a:p>
          <a:p>
            <a:r>
              <a:rPr lang="en-US" altLang="en-US" dirty="0"/>
              <a:t>- You might imagine that this stub code, to marshal arguments and make requests over the network, looks similar for many different remote function calls. We can actually generate it automatically, with a compiler!</a:t>
            </a:r>
          </a:p>
        </p:txBody>
      </p:sp>
    </p:spTree>
    <p:extLst>
      <p:ext uri="{BB962C8B-B14F-4D97-AF65-F5344CB8AC3E}">
        <p14:creationId xmlns:p14="http://schemas.microsoft.com/office/powerpoint/2010/main" val="20438518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showMasterPhAnim="0" type="title" preserve="1">
  <p:cSld name="Title Slide">
    <p:spTree>
      <p:nvGrpSpPr>
        <p:cNvPr id="1" name=""/>
        <p:cNvGrpSpPr/>
        <p:nvPr/>
      </p:nvGrpSpPr>
      <p:grpSpPr>
        <a:xfrm>
          <a:off x="0" y="0"/>
          <a:ext cx="0" cy="0"/>
          <a:chOff x="0" y="0"/>
          <a:chExt cx="0" cy="0"/>
        </a:xfrm>
      </p:grpSpPr>
      <p:sp>
        <p:nvSpPr>
          <p:cNvPr id="128002" name="Rectangle 2"/>
          <p:cNvSpPr>
            <a:spLocks noGrp="1" noChangeArrowheads="1"/>
          </p:cNvSpPr>
          <p:nvPr>
            <p:ph type="ctrTitle"/>
          </p:nvPr>
        </p:nvSpPr>
        <p:spPr>
          <a:xfrm>
            <a:off x="914400" y="2130426"/>
            <a:ext cx="10363200" cy="1470025"/>
          </a:xfrm>
        </p:spPr>
        <p:txBody>
          <a:bodyPr/>
          <a:lstStyle>
            <a:lvl1pPr>
              <a:defRPr sz="3600"/>
            </a:lvl1pPr>
          </a:lstStyle>
          <a:p>
            <a:pPr lvl="0"/>
            <a:r>
              <a:rPr lang="en-US" noProof="0"/>
              <a:t>Click to edit Master title style</a:t>
            </a:r>
          </a:p>
        </p:txBody>
      </p:sp>
      <p:sp>
        <p:nvSpPr>
          <p:cNvPr id="128003" name="Rectangle 3"/>
          <p:cNvSpPr>
            <a:spLocks noGrp="1" noChangeArrowheads="1"/>
          </p:cNvSpPr>
          <p:nvPr>
            <p:ph type="subTitle" idx="1"/>
          </p:nvPr>
        </p:nvSpPr>
        <p:spPr>
          <a:xfrm>
            <a:off x="1828800" y="3886200"/>
            <a:ext cx="8534400" cy="1752600"/>
          </a:xfrm>
        </p:spPr>
        <p:txBody>
          <a:bodyPr/>
          <a:lstStyle>
            <a:lvl1pPr marL="0" indent="0" algn="ctr">
              <a:buFontTx/>
              <a:buNone/>
              <a:defRPr/>
            </a:lvl1pPr>
          </a:lstStyle>
          <a:p>
            <a:pPr lvl="0"/>
            <a:r>
              <a:rPr lang="en-US" noProof="0"/>
              <a:t>Click to edit Master subtitle style</a:t>
            </a:r>
          </a:p>
        </p:txBody>
      </p:sp>
    </p:spTree>
    <p:extLst>
      <p:ext uri="{BB962C8B-B14F-4D97-AF65-F5344CB8AC3E}">
        <p14:creationId xmlns:p14="http://schemas.microsoft.com/office/powerpoint/2010/main" val="1030069191"/>
      </p:ext>
    </p:extLst>
  </p:cSld>
  <p:clrMapOvr>
    <a:masterClrMapping/>
  </p:clrMapOv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211204"/>
      </p:ext>
    </p:extLst>
  </p:cSld>
  <p:clrMapOvr>
    <a:masterClrMapping/>
  </p:clrMapOv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37600" y="152400"/>
            <a:ext cx="2641600" cy="5867400"/>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812800" y="152400"/>
            <a:ext cx="7721600" cy="5867400"/>
          </a:xfrm>
        </p:spPr>
        <p:txBody>
          <a:bodyPr vert="eaVert">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929190270"/>
      </p:ext>
    </p:extLst>
  </p:cSld>
  <p:clrMapOvr>
    <a:masterClrMapping/>
  </p:clrMapOvr>
  <p:transition/>
</p:sldLayout>
</file>

<file path=ppt/slideLayouts/slideLayout12.xml><?xml version="1.0" encoding="utf-8"?>
<p:sldLayout xmlns:a="http://schemas.openxmlformats.org/drawingml/2006/main" xmlns:r="http://schemas.openxmlformats.org/officeDocument/2006/relationships" xmlns:p="http://schemas.openxmlformats.org/presentationml/2006/main" type="txAndObj" preserve="1">
  <p:cSld name="Title, Text, and Content">
    <p:spTree>
      <p:nvGrpSpPr>
        <p:cNvPr id="1" name=""/>
        <p:cNvGrpSpPr/>
        <p:nvPr/>
      </p:nvGrpSpPr>
      <p:grpSpPr>
        <a:xfrm>
          <a:off x="0" y="0"/>
          <a:ext cx="0" cy="0"/>
          <a:chOff x="0" y="0"/>
          <a:chExt cx="0" cy="0"/>
        </a:xfrm>
      </p:grpSpPr>
      <p:sp>
        <p:nvSpPr>
          <p:cNvPr id="2" name="Title 1"/>
          <p:cNvSpPr>
            <a:spLocks noGrp="1"/>
          </p:cNvSpPr>
          <p:nvPr>
            <p:ph type="title"/>
          </p:nvPr>
        </p:nvSpPr>
        <p:spPr>
          <a:xfrm>
            <a:off x="1320800" y="152400"/>
            <a:ext cx="9550400" cy="533400"/>
          </a:xfrm>
        </p:spPr>
        <p:txBody>
          <a:bodyPr/>
          <a:lstStyle/>
          <a:p>
            <a:r>
              <a:rPr lang="en-US"/>
              <a:t>Click to edit Master title style</a:t>
            </a:r>
          </a:p>
        </p:txBody>
      </p:sp>
      <p:sp>
        <p:nvSpPr>
          <p:cNvPr id="3" name="Text Placeholder 2"/>
          <p:cNvSpPr>
            <a:spLocks noGrp="1"/>
          </p:cNvSpPr>
          <p:nvPr>
            <p:ph type="body" sz="half" idx="1"/>
          </p:nvPr>
        </p:nvSpPr>
        <p:spPr>
          <a:xfrm>
            <a:off x="8128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116928310"/>
      </p:ext>
    </p:extLst>
  </p:cSld>
  <p:clrMapOvr>
    <a:masterClrMapping/>
  </p:clrMapOv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b="0" i="0">
                <a:latin typeface="Gill Sans" charset="0"/>
                <a:ea typeface="Gill Sans" charset="0"/>
                <a:cs typeface="Gill Sans" charset="0"/>
              </a:defRPr>
            </a:lvl1pPr>
          </a:lstStyle>
          <a:p>
            <a:r>
              <a:rPr lang="en-US" dirty="0"/>
              <a:t>Click to edit Master title style</a:t>
            </a:r>
          </a:p>
        </p:txBody>
      </p:sp>
      <p:sp>
        <p:nvSpPr>
          <p:cNvPr id="3" name="Content Placeholder 2"/>
          <p:cNvSpPr>
            <a:spLocks noGrp="1"/>
          </p:cNvSpPr>
          <p:nvPr>
            <p:ph idx="1"/>
          </p:nvPr>
        </p:nvSpPr>
        <p:spPr/>
        <p:txBody>
          <a:bodyPr>
            <a:normAutofit/>
          </a:bodyPr>
          <a:lstStyle>
            <a:lvl1pPr>
              <a:defRPr b="0" i="0">
                <a:latin typeface="Gill Sans Light" charset="0"/>
                <a:ea typeface="Gill Sans Light" charset="0"/>
                <a:cs typeface="Gill Sans Light" charset="0"/>
              </a:defRPr>
            </a:lvl1pPr>
            <a:lvl2pPr>
              <a:defRPr b="0" i="0">
                <a:latin typeface="Gill Sans Light" charset="0"/>
                <a:ea typeface="Gill Sans Light" charset="0"/>
                <a:cs typeface="Gill Sans Light" charset="0"/>
              </a:defRPr>
            </a:lvl2pPr>
            <a:lvl3pPr>
              <a:defRPr b="0" i="0">
                <a:latin typeface="Gill Sans Light" charset="0"/>
                <a:ea typeface="Gill Sans Light" charset="0"/>
                <a:cs typeface="Gill Sans Light" charset="0"/>
              </a:defRPr>
            </a:lvl3pPr>
            <a:lvl4pPr>
              <a:defRPr b="0" i="0">
                <a:latin typeface="Gill Sans Light" charset="0"/>
                <a:ea typeface="Gill Sans Light" charset="0"/>
                <a:cs typeface="Gill Sans Light" charset="0"/>
              </a:defRPr>
            </a:lvl4pPr>
            <a:lvl5pPr>
              <a:defRPr b="0" i="0">
                <a:latin typeface="Gill Sans Light" charset="0"/>
                <a:ea typeface="Gill Sans Light" charset="0"/>
                <a:cs typeface="Gill Sans Light" charset="0"/>
              </a:defRPr>
            </a:lvl5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Tree>
    <p:extLst>
      <p:ext uri="{BB962C8B-B14F-4D97-AF65-F5344CB8AC3E}">
        <p14:creationId xmlns:p14="http://schemas.microsoft.com/office/powerpoint/2010/main" val="2292189684"/>
      </p:ext>
    </p:extLst>
  </p:cSld>
  <p:clrMapOvr>
    <a:masterClrMapping/>
  </p:clrMapOv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963084" y="4406901"/>
            <a:ext cx="10363200" cy="1362075"/>
          </a:xfrm>
        </p:spPr>
        <p:txBody>
          <a:bodyPr anchor="t"/>
          <a:lstStyle>
            <a:lvl1pPr algn="l">
              <a:defRPr sz="4000" b="1" cap="all"/>
            </a:lvl1pPr>
          </a:lstStyle>
          <a:p>
            <a:r>
              <a:rPr lang="en-US"/>
              <a:t>Click to edit Master title style</a:t>
            </a:r>
          </a:p>
        </p:txBody>
      </p:sp>
      <p:sp>
        <p:nvSpPr>
          <p:cNvPr id="3" name="Text Placeholder 2"/>
          <p:cNvSpPr>
            <a:spLocks noGrp="1"/>
          </p:cNvSpPr>
          <p:nvPr>
            <p:ph type="body" idx="1"/>
          </p:nvPr>
        </p:nvSpPr>
        <p:spPr>
          <a:xfrm>
            <a:off x="963084" y="2906713"/>
            <a:ext cx="103632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a:t>Click to edit Master text styles</a:t>
            </a:r>
          </a:p>
        </p:txBody>
      </p:sp>
    </p:spTree>
    <p:extLst>
      <p:ext uri="{BB962C8B-B14F-4D97-AF65-F5344CB8AC3E}">
        <p14:creationId xmlns:p14="http://schemas.microsoft.com/office/powerpoint/2010/main" val="145458815"/>
      </p:ext>
    </p:extLst>
  </p:cSld>
  <p:clrMapOvr>
    <a:masterClrMapping/>
  </p:clrMapOv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8128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6197600" y="914400"/>
            <a:ext cx="5181600" cy="5105400"/>
          </a:xfrm>
        </p:spPr>
        <p:txBody>
          <a:bodyPr>
            <a:normAutofit/>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52368577"/>
      </p:ext>
    </p:extLst>
  </p:cSld>
  <p:clrMapOvr>
    <a:masterClrMapping/>
  </p:clrMapOv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74638"/>
            <a:ext cx="10972800" cy="1143000"/>
          </a:xfrm>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609600" y="1535113"/>
            <a:ext cx="5386917"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609600" y="2174875"/>
            <a:ext cx="5386917"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6193368" y="1535113"/>
            <a:ext cx="5389033"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193368" y="2174875"/>
            <a:ext cx="5389033" cy="3951288"/>
          </a:xfrm>
        </p:spPr>
        <p:txBody>
          <a:bodyPr>
            <a:normAutofit/>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13048753"/>
      </p:ext>
    </p:extLst>
  </p:cSld>
  <p:clrMapOvr>
    <a:masterClrMapping/>
  </p:clrMapOv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3878328"/>
      </p:ext>
    </p:extLst>
  </p:cSld>
  <p:clrMapOvr>
    <a:masterClrMapping/>
  </p:clrMapOv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2897646209"/>
      </p:ext>
    </p:extLst>
  </p:cSld>
  <p:clrMapOvr>
    <a:masterClrMapping/>
  </p:clrMapOv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609601" y="273050"/>
            <a:ext cx="4011084" cy="1162050"/>
          </a:xfrm>
        </p:spPr>
        <p:txBody>
          <a:bodyPr anchor="b"/>
          <a:lstStyle>
            <a:lvl1pPr algn="l">
              <a:defRPr sz="2000" b="1"/>
            </a:lvl1pPr>
          </a:lstStyle>
          <a:p>
            <a:r>
              <a:rPr lang="en-US"/>
              <a:t>Click to edit Master title style</a:t>
            </a:r>
          </a:p>
        </p:txBody>
      </p:sp>
      <p:sp>
        <p:nvSpPr>
          <p:cNvPr id="3" name="Content Placeholder 2"/>
          <p:cNvSpPr>
            <a:spLocks noGrp="1"/>
          </p:cNvSpPr>
          <p:nvPr>
            <p:ph idx="1"/>
          </p:nvPr>
        </p:nvSpPr>
        <p:spPr>
          <a:xfrm>
            <a:off x="4766733" y="273051"/>
            <a:ext cx="6815667" cy="5853113"/>
          </a:xfrm>
        </p:spPr>
        <p:txBody>
          <a:bodyPr>
            <a:normAutofit/>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609601" y="1435101"/>
            <a:ext cx="4011084"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3294631323"/>
      </p:ext>
    </p:extLst>
  </p:cSld>
  <p:clrMapOvr>
    <a:masterClrMapping/>
  </p:clrMapOv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2389717" y="4800600"/>
            <a:ext cx="7315200" cy="566738"/>
          </a:xfrm>
        </p:spPr>
        <p:txBody>
          <a:bodyPr anchor="b"/>
          <a:lstStyle>
            <a:lvl1pPr algn="l">
              <a:defRPr sz="2000" b="1"/>
            </a:lvl1pPr>
          </a:lstStyle>
          <a:p>
            <a:r>
              <a:rPr lang="en-US"/>
              <a:t>Click to edit Master title style</a:t>
            </a:r>
          </a:p>
        </p:txBody>
      </p:sp>
      <p:sp>
        <p:nvSpPr>
          <p:cNvPr id="3" name="Picture Placeholder 2"/>
          <p:cNvSpPr>
            <a:spLocks noGrp="1"/>
          </p:cNvSpPr>
          <p:nvPr>
            <p:ph type="pic" idx="1"/>
          </p:nvPr>
        </p:nvSpPr>
        <p:spPr>
          <a:xfrm>
            <a:off x="2389717" y="612775"/>
            <a:ext cx="73152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a:p>
        </p:txBody>
      </p:sp>
      <p:sp>
        <p:nvSpPr>
          <p:cNvPr id="4" name="Text Placeholder 3"/>
          <p:cNvSpPr>
            <a:spLocks noGrp="1"/>
          </p:cNvSpPr>
          <p:nvPr>
            <p:ph type="body" sz="half" idx="2"/>
          </p:nvPr>
        </p:nvSpPr>
        <p:spPr>
          <a:xfrm>
            <a:off x="2389717" y="5367338"/>
            <a:ext cx="73152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Click to edit Master text styles</a:t>
            </a:r>
          </a:p>
        </p:txBody>
      </p:sp>
    </p:spTree>
    <p:extLst>
      <p:ext uri="{BB962C8B-B14F-4D97-AF65-F5344CB8AC3E}">
        <p14:creationId xmlns:p14="http://schemas.microsoft.com/office/powerpoint/2010/main" val="2950095112"/>
      </p:ext>
    </p:extLst>
  </p:cSld>
  <p:clrMapOvr>
    <a:masterClrMapping/>
  </p:clrMapOv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1026" name="Rectangle 2"/>
          <p:cNvSpPr>
            <a:spLocks noGrp="1" noChangeArrowheads="1"/>
          </p:cNvSpPr>
          <p:nvPr>
            <p:ph type="title"/>
          </p:nvPr>
        </p:nvSpPr>
        <p:spPr bwMode="auto">
          <a:xfrm>
            <a:off x="1320800" y="152400"/>
            <a:ext cx="9550400" cy="533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ctr" anchorCtr="0" compatLnSpc="1">
            <a:prstTxWarp prst="textNoShape">
              <a:avLst/>
            </a:prstTxWarp>
          </a:bodyPr>
          <a:lstStyle/>
          <a:p>
            <a:pPr lvl="0"/>
            <a:r>
              <a:rPr lang="en-US" altLang="en-US"/>
              <a:t>Slide Title</a:t>
            </a:r>
          </a:p>
        </p:txBody>
      </p:sp>
      <p:sp>
        <p:nvSpPr>
          <p:cNvPr id="1027" name="Rectangle 3"/>
          <p:cNvSpPr>
            <a:spLocks noGrp="1" noChangeArrowheads="1"/>
          </p:cNvSpPr>
          <p:nvPr>
            <p:ph type="body" idx="1"/>
          </p:nvPr>
        </p:nvSpPr>
        <p:spPr bwMode="auto">
          <a:xfrm>
            <a:off x="812800" y="914400"/>
            <a:ext cx="10566400" cy="5105400"/>
          </a:xfrm>
          <a:prstGeom prst="rect">
            <a:avLst/>
          </a:prstGeom>
          <a:noFill/>
          <a:ln>
            <a:noFill/>
          </a:ln>
          <a:effectLst/>
          <a:extLst>
            <a:ext uri="{FAA26D3D-D897-4be2-8F04-BA451C77F1D7}">
              <ma14:placeholderFlag xmlns="" xmlns:ma14="http://schemas.microsoft.com/office/mac/drawingml/2011/main" val="1"/>
            </a:ex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vert="horz" wrap="square" lIns="90478" tIns="44445" rIns="90478" bIns="44445" numCol="1" anchor="t" anchorCtr="0" compatLnSpc="1">
            <a:prstTxWarp prst="textNoShape">
              <a:avLst/>
            </a:prstTxWarp>
          </a:bodyPr>
          <a:lstStyle/>
          <a:p>
            <a:pPr lvl="0"/>
            <a:r>
              <a:rPr lang="en-US" altLang="en-US" dirty="0"/>
              <a:t>Body Text</a:t>
            </a:r>
          </a:p>
          <a:p>
            <a:pPr lvl="1"/>
            <a:r>
              <a:rPr lang="en-US" altLang="en-US" dirty="0"/>
              <a:t>Second Level</a:t>
            </a:r>
          </a:p>
          <a:p>
            <a:pPr lvl="2"/>
            <a:r>
              <a:rPr lang="en-US" altLang="en-US" dirty="0"/>
              <a:t>Third Level</a:t>
            </a:r>
          </a:p>
          <a:p>
            <a:pPr lvl="3"/>
            <a:r>
              <a:rPr lang="en-US" altLang="en-US" dirty="0"/>
              <a:t>Fourth Level</a:t>
            </a:r>
          </a:p>
          <a:p>
            <a:pPr lvl="4"/>
            <a:r>
              <a:rPr lang="en-US" altLang="en-US" dirty="0"/>
              <a:t>Fifth Level</a:t>
            </a:r>
          </a:p>
        </p:txBody>
      </p:sp>
      <p:sp>
        <p:nvSpPr>
          <p:cNvPr id="1028" name="Rectangle 4"/>
          <p:cNvSpPr>
            <a:spLocks noChangeArrowheads="1"/>
          </p:cNvSpPr>
          <p:nvPr userDrawn="1"/>
        </p:nvSpPr>
        <p:spPr bwMode="auto">
          <a:xfrm>
            <a:off x="10761661" y="6551613"/>
            <a:ext cx="987431" cy="305202"/>
          </a:xfrm>
          <a:prstGeom prst="rect">
            <a:avLst/>
          </a:prstGeom>
          <a:noFill/>
          <a:ln>
            <a:noFill/>
          </a:ln>
          <a:effectLst/>
          <a:extLst>
            <a:ext uri="{909E8E84-426E-40dd-AFC4-6F175D3DCCD1}">
              <a14:hiddenFill xmlns="" xmlns:a14="http://schemas.microsoft.com/office/drawing/2010/main">
                <a:solidFill>
                  <a:schemeClr val="bg1"/>
                </a:solidFill>
              </a14:hiddenFill>
            </a:ext>
            <a:ext uri="{91240B29-F687-4f45-9708-019B960494DF}">
              <a14:hiddenLine xmlns="" xmlns:a14="http://schemas.microsoft.com/office/drawing/2010/main" w="12700">
                <a:pattFill prst="narHorz">
                  <a:fgClr>
                    <a:schemeClr val="tx1"/>
                  </a:fgClr>
                  <a:bgClr>
                    <a:schemeClr val="bg1"/>
                  </a:bgClr>
                </a:patt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p>
            <a:pPr algn="ctr"/>
            <a:r>
              <a:rPr lang="en-US" sz="1400" b="0" dirty="0" err="1">
                <a:solidFill>
                  <a:srgbClr val="2A40E2"/>
                </a:solidFill>
                <a:latin typeface="Gill Sans" charset="0"/>
                <a:cs typeface="Gill Sans" charset="0"/>
              </a:rPr>
              <a:t>Lec</a:t>
            </a:r>
            <a:r>
              <a:rPr lang="en-US" sz="1400" b="0" dirty="0">
                <a:solidFill>
                  <a:srgbClr val="2A40E2"/>
                </a:solidFill>
                <a:latin typeface="Gill Sans" charset="0"/>
                <a:cs typeface="Gill Sans" charset="0"/>
              </a:rPr>
              <a:t> 25.</a:t>
            </a:r>
            <a:fld id="{8B82DB86-37F9-954E-8F10-00623E1FD261}" type="slidenum">
              <a:rPr lang="en-US" sz="1400" b="0" smtClean="0">
                <a:solidFill>
                  <a:srgbClr val="2A40E2"/>
                </a:solidFill>
                <a:latin typeface="Gill Sans" charset="0"/>
                <a:cs typeface="Gill Sans" charset="0"/>
              </a:rPr>
              <a:pPr algn="ctr"/>
              <a:t>‹#›</a:t>
            </a:fld>
            <a:endParaRPr lang="en-US" sz="1400" b="0" dirty="0">
              <a:solidFill>
                <a:srgbClr val="2A40E2"/>
              </a:solidFill>
              <a:latin typeface="Gill Sans" charset="0"/>
              <a:cs typeface="Gill Sans" charset="0"/>
            </a:endParaRPr>
          </a:p>
        </p:txBody>
      </p:sp>
      <p:sp>
        <p:nvSpPr>
          <p:cNvPr id="1030" name="Line 6"/>
          <p:cNvSpPr>
            <a:spLocks noChangeShapeType="1"/>
          </p:cNvSpPr>
          <p:nvPr userDrawn="1"/>
        </p:nvSpPr>
        <p:spPr bwMode="auto">
          <a:xfrm>
            <a:off x="1320800" y="685800"/>
            <a:ext cx="9550400" cy="0"/>
          </a:xfrm>
          <a:prstGeom prst="line">
            <a:avLst/>
          </a:prstGeom>
          <a:noFill/>
          <a:ln w="38100" cmpd="dbl">
            <a:solidFill>
              <a:schemeClr val="tx1"/>
            </a:solidFill>
            <a:round/>
            <a:headEnd/>
            <a:tailEnd/>
          </a:ln>
          <a:effectLst/>
          <a:extLst>
            <a:ext uri="{909E8E84-426E-40dd-AFC4-6F175D3DCCD1}">
              <a14:hiddenFill xmlns="" xmlns:a14="http://schemas.microsoft.com/office/drawing/2010/main">
                <a:noFill/>
              </a14:hiddenFill>
            </a:ext>
            <a:ext uri="{AF507438-7753-43e0-B8FC-AC1667EBCBE1}">
              <a14:hiddenEffects xmlns="" xmlns:a14="http://schemas.microsoft.com/office/drawing/2010/main">
                <a:effectLst>
                  <a:outerShdw blurRad="63500" dist="38099" dir="2700000" algn="ctr" rotWithShape="0">
                    <a:schemeClr val="bg2">
                      <a:alpha val="74998"/>
                    </a:schemeClr>
                  </a:outerShdw>
                </a:effectLst>
              </a14:hiddenEffects>
            </a:ext>
          </a:extLst>
        </p:spPr>
        <p:txBody>
          <a:bodyPr/>
          <a:lstStyle/>
          <a:p>
            <a:pPr eaLnBrk="1" hangingPunct="1">
              <a:defRPr/>
            </a:pPr>
            <a:endParaRPr lang="en-US">
              <a:ea typeface="Arial" charset="0"/>
              <a:cs typeface="Arial" charset="0"/>
            </a:endParaRPr>
          </a:p>
        </p:txBody>
      </p:sp>
    </p:spTree>
  </p:cSld>
  <p:clrMap bg1="lt1" tx1="dk1" bg2="lt2" tx2="dk2" accent1="accent1" accent2="accent2" accent3="accent3" accent4="accent4" accent5="accent5" accent6="accent6" hlink="hlink" folHlink="folHlink"/>
  <p:sldLayoutIdLst>
    <p:sldLayoutId id="2147483738" r:id="rId1"/>
    <p:sldLayoutId id="2147483727" r:id="rId2"/>
    <p:sldLayoutId id="2147483728" r:id="rId3"/>
    <p:sldLayoutId id="2147483729" r:id="rId4"/>
    <p:sldLayoutId id="2147483730" r:id="rId5"/>
    <p:sldLayoutId id="2147483731" r:id="rId6"/>
    <p:sldLayoutId id="2147483732" r:id="rId7"/>
    <p:sldLayoutId id="2147483733" r:id="rId8"/>
    <p:sldLayoutId id="2147483734" r:id="rId9"/>
    <p:sldLayoutId id="2147483735" r:id="rId10"/>
    <p:sldLayoutId id="2147483736" r:id="rId11"/>
    <p:sldLayoutId id="2147483737" r:id="rId12"/>
  </p:sldLayoutIdLst>
  <p:transition/>
  <p:txStyles>
    <p:titleStyle>
      <a:lvl1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1pPr>
      <a:lvl2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2pPr>
      <a:lvl3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3pPr>
      <a:lvl4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4pPr>
      <a:lvl5pPr algn="ctr" rtl="0" eaLnBrk="0" fontAlgn="base" hangingPunct="0">
        <a:lnSpc>
          <a:spcPct val="90000"/>
        </a:lnSpc>
        <a:spcBef>
          <a:spcPct val="0"/>
        </a:spcBef>
        <a:spcAft>
          <a:spcPct val="0"/>
        </a:spcAft>
        <a:defRPr sz="3200">
          <a:solidFill>
            <a:srgbClr val="2A40E2"/>
          </a:solidFill>
          <a:latin typeface="Gill Sans" charset="0"/>
          <a:ea typeface="ＭＳ Ｐゴシック" charset="0"/>
          <a:cs typeface="Gill Sans" charset="0"/>
        </a:defRPr>
      </a:lvl5pPr>
      <a:lvl6pPr marL="457200" algn="ctr" rtl="0" eaLnBrk="0" fontAlgn="base" hangingPunct="0">
        <a:lnSpc>
          <a:spcPct val="90000"/>
        </a:lnSpc>
        <a:spcBef>
          <a:spcPct val="0"/>
        </a:spcBef>
        <a:spcAft>
          <a:spcPct val="0"/>
        </a:spcAft>
        <a:defRPr sz="2400" b="1">
          <a:solidFill>
            <a:srgbClr val="2A40E2"/>
          </a:solidFill>
          <a:latin typeface="Comic Sans MS" pitchFamily="66" charset="0"/>
        </a:defRPr>
      </a:lvl6pPr>
      <a:lvl7pPr marL="914400" algn="ctr" rtl="0" eaLnBrk="0" fontAlgn="base" hangingPunct="0">
        <a:lnSpc>
          <a:spcPct val="90000"/>
        </a:lnSpc>
        <a:spcBef>
          <a:spcPct val="0"/>
        </a:spcBef>
        <a:spcAft>
          <a:spcPct val="0"/>
        </a:spcAft>
        <a:defRPr sz="2400" b="1">
          <a:solidFill>
            <a:srgbClr val="2A40E2"/>
          </a:solidFill>
          <a:latin typeface="Comic Sans MS" pitchFamily="66" charset="0"/>
        </a:defRPr>
      </a:lvl7pPr>
      <a:lvl8pPr marL="1371600" algn="ctr" rtl="0" eaLnBrk="0" fontAlgn="base" hangingPunct="0">
        <a:lnSpc>
          <a:spcPct val="90000"/>
        </a:lnSpc>
        <a:spcBef>
          <a:spcPct val="0"/>
        </a:spcBef>
        <a:spcAft>
          <a:spcPct val="0"/>
        </a:spcAft>
        <a:defRPr sz="2400" b="1">
          <a:solidFill>
            <a:srgbClr val="2A40E2"/>
          </a:solidFill>
          <a:latin typeface="Comic Sans MS" pitchFamily="66" charset="0"/>
        </a:defRPr>
      </a:lvl8pPr>
      <a:lvl9pPr marL="1828800" algn="ctr" rtl="0" eaLnBrk="0" fontAlgn="base" hangingPunct="0">
        <a:lnSpc>
          <a:spcPct val="90000"/>
        </a:lnSpc>
        <a:spcBef>
          <a:spcPct val="0"/>
        </a:spcBef>
        <a:spcAft>
          <a:spcPct val="0"/>
        </a:spcAft>
        <a:defRPr sz="2400" b="1">
          <a:solidFill>
            <a:srgbClr val="2A40E2"/>
          </a:solidFill>
          <a:latin typeface="Comic Sans MS" pitchFamily="66" charset="0"/>
        </a:defRPr>
      </a:lvl9pPr>
    </p:titleStyle>
    <p:bodyStyle>
      <a:lvl1pPr marL="285750" indent="-285750" algn="l" rtl="0" eaLnBrk="0" fontAlgn="base" hangingPunct="0">
        <a:lnSpc>
          <a:spcPct val="90000"/>
        </a:lnSpc>
        <a:spcBef>
          <a:spcPct val="30000"/>
        </a:spcBef>
        <a:spcAft>
          <a:spcPct val="0"/>
        </a:spcAft>
        <a:buSzPct val="100000"/>
        <a:buChar char="•"/>
        <a:defRPr sz="2400">
          <a:solidFill>
            <a:schemeClr val="tx1"/>
          </a:solidFill>
          <a:latin typeface="Gill Sans" charset="0"/>
          <a:ea typeface="ＭＳ Ｐゴシック" charset="0"/>
          <a:cs typeface="Gill Sans" charset="0"/>
        </a:defRPr>
      </a:lvl1pPr>
      <a:lvl2pPr marL="685800" indent="-228600" algn="l" rtl="0" eaLnBrk="0" fontAlgn="base" hangingPunct="0">
        <a:lnSpc>
          <a:spcPct val="90000"/>
        </a:lnSpc>
        <a:spcBef>
          <a:spcPct val="30000"/>
        </a:spcBef>
        <a:spcAft>
          <a:spcPct val="0"/>
        </a:spcAft>
        <a:buSzPct val="100000"/>
        <a:buChar char="–"/>
        <a:defRPr sz="2200">
          <a:solidFill>
            <a:schemeClr val="tx1"/>
          </a:solidFill>
          <a:latin typeface="Gill Sans" charset="0"/>
          <a:ea typeface="Gill Sans" charset="0"/>
          <a:cs typeface="Gill Sans" charset="0"/>
        </a:defRPr>
      </a:lvl2pPr>
      <a:lvl3pPr marL="1143000" indent="-22860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3pPr>
      <a:lvl4pPr marL="15430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4pPr>
      <a:lvl5pPr marL="2000250" indent="-171450" algn="l" rtl="0" eaLnBrk="0" fontAlgn="base" hangingPunct="0">
        <a:lnSpc>
          <a:spcPct val="90000"/>
        </a:lnSpc>
        <a:spcBef>
          <a:spcPct val="30000"/>
        </a:spcBef>
        <a:spcAft>
          <a:spcPct val="0"/>
        </a:spcAft>
        <a:buSzPct val="100000"/>
        <a:buChar char="–"/>
        <a:defRPr sz="2000">
          <a:solidFill>
            <a:schemeClr val="tx1"/>
          </a:solidFill>
          <a:latin typeface="Gill Sans" charset="0"/>
          <a:ea typeface="Gill Sans" charset="0"/>
          <a:cs typeface="Gill Sans" charset="0"/>
        </a:defRPr>
      </a:lvl5pPr>
      <a:lvl6pPr marL="2457450" indent="-171450" algn="l" rtl="0" eaLnBrk="0" fontAlgn="base" hangingPunct="0">
        <a:lnSpc>
          <a:spcPct val="90000"/>
        </a:lnSpc>
        <a:spcBef>
          <a:spcPct val="30000"/>
        </a:spcBef>
        <a:spcAft>
          <a:spcPct val="0"/>
        </a:spcAft>
        <a:buSzPct val="100000"/>
        <a:buChar char="–"/>
        <a:defRPr sz="2000" b="1">
          <a:solidFill>
            <a:schemeClr val="tx1"/>
          </a:solidFill>
          <a:latin typeface="+mn-lt"/>
        </a:defRPr>
      </a:lvl6pPr>
      <a:lvl7pPr marL="2914650" indent="-171450" algn="l" rtl="0" eaLnBrk="0" fontAlgn="base" hangingPunct="0">
        <a:lnSpc>
          <a:spcPct val="90000"/>
        </a:lnSpc>
        <a:spcBef>
          <a:spcPct val="30000"/>
        </a:spcBef>
        <a:spcAft>
          <a:spcPct val="0"/>
        </a:spcAft>
        <a:buSzPct val="100000"/>
        <a:buChar char="–"/>
        <a:defRPr sz="2000" b="1">
          <a:solidFill>
            <a:schemeClr val="tx1"/>
          </a:solidFill>
          <a:latin typeface="+mn-lt"/>
        </a:defRPr>
      </a:lvl7pPr>
      <a:lvl8pPr marL="3371850" indent="-171450" algn="l" rtl="0" eaLnBrk="0" fontAlgn="base" hangingPunct="0">
        <a:lnSpc>
          <a:spcPct val="90000"/>
        </a:lnSpc>
        <a:spcBef>
          <a:spcPct val="30000"/>
        </a:spcBef>
        <a:spcAft>
          <a:spcPct val="0"/>
        </a:spcAft>
        <a:buSzPct val="100000"/>
        <a:buChar char="–"/>
        <a:defRPr sz="2000" b="1">
          <a:solidFill>
            <a:schemeClr val="tx1"/>
          </a:solidFill>
          <a:latin typeface="+mn-lt"/>
        </a:defRPr>
      </a:lvl8pPr>
      <a:lvl9pPr marL="3829050" indent="-171450" algn="l" rtl="0" eaLnBrk="0" fontAlgn="base" hangingPunct="0">
        <a:lnSpc>
          <a:spcPct val="90000"/>
        </a:lnSpc>
        <a:spcBef>
          <a:spcPct val="30000"/>
        </a:spcBef>
        <a:spcAft>
          <a:spcPct val="0"/>
        </a:spcAft>
        <a:buSzPct val="100000"/>
        <a:buChar char="–"/>
        <a:defRPr sz="2000" b="1">
          <a:solidFill>
            <a:schemeClr val="tx1"/>
          </a:solidFill>
          <a:latin typeface="+mn-lt"/>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 Id="rId4" Type="http://schemas.openxmlformats.org/officeDocument/2006/relationships/image" Target="../media/image7.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3" Type="http://schemas.openxmlformats.org/officeDocument/2006/relationships/image" Target="../media/image4.wmf"/><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3.png"/><Relationship Id="rId1" Type="http://schemas.openxmlformats.org/officeDocument/2006/relationships/slideLayout" Target="../slideLayouts/slideLayout2.xml"/><Relationship Id="rId5" Type="http://schemas.openxmlformats.org/officeDocument/2006/relationships/image" Target="../media/image14.png"/><Relationship Id="rId4" Type="http://schemas.openxmlformats.org/officeDocument/2006/relationships/image" Target="../media/image11.png"/></Relationships>
</file>

<file path=ppt/slides/_rels/slide33.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image" Target="../media/image15.wmf"/><Relationship Id="rId1" Type="http://schemas.openxmlformats.org/officeDocument/2006/relationships/slideLayout" Target="../slideLayouts/slideLayout2.xml"/><Relationship Id="rId6" Type="http://schemas.openxmlformats.org/officeDocument/2006/relationships/image" Target="../media/image19.png"/><Relationship Id="rId5" Type="http://schemas.openxmlformats.org/officeDocument/2006/relationships/image" Target="../media/image18.wmf"/><Relationship Id="rId4" Type="http://schemas.openxmlformats.org/officeDocument/2006/relationships/image" Target="../media/image17.png"/></Relationships>
</file>

<file path=ppt/slides/_rels/slide34.xml.rels><?xml version="1.0" encoding="UTF-8" standalone="yes"?>
<Relationships xmlns="http://schemas.openxmlformats.org/package/2006/relationships"><Relationship Id="rId2" Type="http://schemas.openxmlformats.org/officeDocument/2006/relationships/hyperlink" Target="https://pubs.opengroup.org/onlinepubs/007908799/xsh/read.html" TargetMode="External"/><Relationship Id="rId1" Type="http://schemas.openxmlformats.org/officeDocument/2006/relationships/slideLayout" Target="../slideLayouts/slideLayout6.xml"/></Relationships>
</file>

<file path=ppt/slides/_rels/slide35.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7.xml"/><Relationship Id="rId1" Type="http://schemas.openxmlformats.org/officeDocument/2006/relationships/slideLayout" Target="../slideLayouts/slideLayout2.xml"/><Relationship Id="rId4" Type="http://schemas.openxmlformats.org/officeDocument/2006/relationships/image" Target="../media/image12.png"/></Relationships>
</file>

<file path=ppt/slides/_rels/slide3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1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23.png"/><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3" Type="http://schemas.openxmlformats.org/officeDocument/2006/relationships/image" Target="../media/image24.wmf"/><Relationship Id="rId2" Type="http://schemas.openxmlformats.org/officeDocument/2006/relationships/notesSlide" Target="../notesSlides/notesSlide21.xml"/><Relationship Id="rId1" Type="http://schemas.openxmlformats.org/officeDocument/2006/relationships/slideLayout" Target="../slideLayouts/slideLayout2.xml"/><Relationship Id="rId5" Type="http://schemas.openxmlformats.org/officeDocument/2006/relationships/image" Target="../media/image11.png"/><Relationship Id="rId4" Type="http://schemas.openxmlformats.org/officeDocument/2006/relationships/image" Target="../media/image12.png"/></Relationships>
</file>

<file path=ppt/slides/_rels/slide4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3.tiff"/><Relationship Id="rId2" Type="http://schemas.openxmlformats.org/officeDocument/2006/relationships/image" Target="../media/image2.tiff"/><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4" name="Rectangle 2"/>
          <p:cNvSpPr>
            <a:spLocks noGrp="1" noChangeArrowheads="1"/>
          </p:cNvSpPr>
          <p:nvPr>
            <p:ph type="ctrTitle"/>
          </p:nvPr>
        </p:nvSpPr>
        <p:spPr>
          <a:xfrm>
            <a:off x="838200" y="1295400"/>
            <a:ext cx="10439400" cy="2057400"/>
          </a:xfrm>
        </p:spPr>
        <p:txBody>
          <a:bodyPr/>
          <a:lstStyle/>
          <a:p>
            <a:pPr>
              <a:defRPr/>
            </a:pPr>
            <a:r>
              <a:rPr lang="en-US" sz="3000" dirty="0"/>
              <a:t>CSC 112: Computer Operating Systems</a:t>
            </a:r>
            <a:br>
              <a:rPr lang="en-US" sz="3000" dirty="0"/>
            </a:br>
            <a:r>
              <a:rPr lang="en-US" sz="3000" dirty="0"/>
              <a:t>Lecture 25</a:t>
            </a:r>
            <a:br>
              <a:rPr lang="en-US" sz="3000" dirty="0"/>
            </a:br>
            <a:br>
              <a:rPr lang="en-US" sz="3000" dirty="0"/>
            </a:br>
            <a:r>
              <a:rPr lang="en-US" sz="3000" dirty="0"/>
              <a:t>RPC, NFS and AFS</a:t>
            </a:r>
            <a:br>
              <a:rPr lang="en-US" sz="3000" dirty="0"/>
            </a:br>
            <a:endParaRPr lang="en-US" sz="3000" dirty="0"/>
          </a:p>
        </p:txBody>
      </p:sp>
      <p:sp>
        <p:nvSpPr>
          <p:cNvPr id="3075" name="Rectangle 3"/>
          <p:cNvSpPr>
            <a:spLocks noGrp="1" noChangeArrowheads="1"/>
          </p:cNvSpPr>
          <p:nvPr>
            <p:ph type="subTitle" idx="1"/>
          </p:nvPr>
        </p:nvSpPr>
        <p:spPr>
          <a:xfrm>
            <a:off x="2133600" y="4191000"/>
            <a:ext cx="8001000" cy="1447800"/>
          </a:xfrm>
        </p:spPr>
        <p:txBody>
          <a:bodyPr/>
          <a:lstStyle/>
          <a:p>
            <a:pPr marL="285750" indent="-285750">
              <a:defRPr/>
            </a:pPr>
            <a:r>
              <a:rPr lang="en-GB" altLang="en-US" dirty="0">
                <a:ea typeface="Gill Sans" charset="0"/>
              </a:rPr>
              <a:t>Department of Computer Science, </a:t>
            </a:r>
          </a:p>
          <a:p>
            <a:pPr marL="285750" indent="-285750">
              <a:defRPr/>
            </a:pPr>
            <a:r>
              <a:rPr lang="en-GB" altLang="en-US" dirty="0">
                <a:ea typeface="Gill Sans" charset="0"/>
              </a:rPr>
              <a:t>Hofstra University</a:t>
            </a:r>
            <a:endParaRPr lang="en-US" altLang="en-US" dirty="0">
              <a:ea typeface="Gill Sans" charset="0"/>
            </a:endParaRPr>
          </a:p>
        </p:txBody>
      </p:sp>
      <p:sp>
        <p:nvSpPr>
          <p:cNvPr id="2" name="TextBox 1">
            <a:extLst>
              <a:ext uri="{FF2B5EF4-FFF2-40B4-BE49-F238E27FC236}">
                <a16:creationId xmlns:a16="http://schemas.microsoft.com/office/drawing/2014/main" id="{113EAD54-F286-BFC7-92CF-FE0E7DE44F83}"/>
              </a:ext>
            </a:extLst>
          </p:cNvPr>
          <p:cNvSpPr txBox="1"/>
          <p:nvPr/>
        </p:nvSpPr>
        <p:spPr>
          <a:xfrm>
            <a:off x="2713676" y="6477000"/>
            <a:ext cx="6840847" cy="276999"/>
          </a:xfrm>
          <a:prstGeom prst="rect">
            <a:avLst/>
          </a:prstGeom>
        </p:spPr>
        <p:style>
          <a:lnRef idx="2">
            <a:schemeClr val="accent5"/>
          </a:lnRef>
          <a:fillRef idx="1">
            <a:schemeClr val="lt1"/>
          </a:fillRef>
          <a:effectRef idx="0">
            <a:schemeClr val="accent5"/>
          </a:effectRef>
          <a:fontRef idx="minor">
            <a:schemeClr val="dk1"/>
          </a:fontRef>
        </p:style>
        <p:txBody>
          <a:bodyPr wrap="none" rtlCol="0">
            <a:spAutoFit/>
          </a:bodyPr>
          <a:lstStyle/>
          <a:p>
            <a:r>
              <a:rPr lang="en-US" altLang="zh-CN" sz="1200" dirty="0">
                <a:latin typeface="Gill Sans Light"/>
              </a:rPr>
              <a:t>Acknowledgement: Lecture slides based on UC Berkeley </a:t>
            </a:r>
            <a:r>
              <a:rPr lang="en-GB" altLang="zh-CN" sz="1200" dirty="0">
                <a:latin typeface="Gill Sans Light"/>
              </a:rPr>
              <a:t>CS 162: Operating Systems and System Programming</a:t>
            </a:r>
            <a:r>
              <a:rPr lang="en-US" altLang="zh-CN" sz="1200" dirty="0">
                <a:latin typeface="Gill Sans Light"/>
              </a:rPr>
              <a:t> </a:t>
            </a:r>
            <a:endParaRPr lang="en-SE" sz="1200" dirty="0">
              <a:latin typeface="Gill Sans Light"/>
            </a:endParaRPr>
          </a:p>
        </p:txBody>
      </p:sp>
    </p:spTree>
  </p:cSld>
  <p:clrMapOvr>
    <a:masterClrMapping/>
  </p:clrMapOvr>
  <p:transition/>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5105400"/>
            <a:ext cx="8229600" cy="618999"/>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928349369"/>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78D80F-5E5E-4DF7-B788-4726512CC3B3}"/>
              </a:ext>
            </a:extLst>
          </p:cNvPr>
          <p:cNvSpPr>
            <a:spLocks noGrp="1"/>
          </p:cNvSpPr>
          <p:nvPr>
            <p:ph type="title"/>
          </p:nvPr>
        </p:nvSpPr>
        <p:spPr/>
        <p:txBody>
          <a:bodyPr/>
          <a:lstStyle/>
          <a:p>
            <a:r>
              <a:rPr lang="en-US" dirty="0">
                <a:latin typeface="Gill Sans Light"/>
              </a:rPr>
              <a:t>Close Connection: 4-Way Teardown</a:t>
            </a:r>
          </a:p>
        </p:txBody>
      </p:sp>
      <p:sp>
        <p:nvSpPr>
          <p:cNvPr id="3" name="Content Placeholder 2">
            <a:extLst>
              <a:ext uri="{FF2B5EF4-FFF2-40B4-BE49-F238E27FC236}">
                <a16:creationId xmlns:a16="http://schemas.microsoft.com/office/drawing/2014/main" id="{05173510-2A99-452E-A66D-0E92652494E1}"/>
              </a:ext>
            </a:extLst>
          </p:cNvPr>
          <p:cNvSpPr>
            <a:spLocks noGrp="1"/>
          </p:cNvSpPr>
          <p:nvPr>
            <p:ph idx="1"/>
          </p:nvPr>
        </p:nvSpPr>
        <p:spPr>
          <a:xfrm>
            <a:off x="838200" y="1825625"/>
            <a:ext cx="2849380" cy="4351338"/>
          </a:xfrm>
        </p:spPr>
        <p:txBody>
          <a:bodyPr/>
          <a:lstStyle/>
          <a:p>
            <a:r>
              <a:rPr lang="en-US" dirty="0">
                <a:latin typeface="Gill Sans Light"/>
              </a:rPr>
              <a:t>Connection is not closed until both sides agree</a:t>
            </a:r>
          </a:p>
        </p:txBody>
      </p:sp>
      <p:grpSp>
        <p:nvGrpSpPr>
          <p:cNvPr id="7" name="Group 6">
            <a:extLst>
              <a:ext uri="{FF2B5EF4-FFF2-40B4-BE49-F238E27FC236}">
                <a16:creationId xmlns:a16="http://schemas.microsoft.com/office/drawing/2014/main" id="{E875BF09-1816-48C8-878A-56C951208A2D}"/>
              </a:ext>
            </a:extLst>
          </p:cNvPr>
          <p:cNvGrpSpPr>
            <a:grpSpLocks/>
          </p:cNvGrpSpPr>
          <p:nvPr/>
        </p:nvGrpSpPr>
        <p:grpSpPr bwMode="auto">
          <a:xfrm>
            <a:off x="5978865" y="2260600"/>
            <a:ext cx="4346575" cy="533400"/>
            <a:chOff x="3340100" y="2462213"/>
            <a:chExt cx="4346575" cy="533400"/>
          </a:xfrm>
        </p:grpSpPr>
        <p:sp>
          <p:nvSpPr>
            <p:cNvPr id="8" name="Line 4">
              <a:extLst>
                <a:ext uri="{FF2B5EF4-FFF2-40B4-BE49-F238E27FC236}">
                  <a16:creationId xmlns:a16="http://schemas.microsoft.com/office/drawing/2014/main" id="{9D86CC20-6B0E-4BDE-A5F0-379C651121F9}"/>
                </a:ext>
              </a:extLst>
            </p:cNvPr>
            <p:cNvSpPr>
              <a:spLocks noChangeShapeType="1"/>
            </p:cNvSpPr>
            <p:nvPr/>
          </p:nvSpPr>
          <p:spPr bwMode="auto">
            <a:xfrm>
              <a:off x="3340100" y="2732088"/>
              <a:ext cx="4346575" cy="263525"/>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latin typeface="Gill Sans Light"/>
              </a:endParaRPr>
            </a:p>
          </p:txBody>
        </p:sp>
        <p:sp>
          <p:nvSpPr>
            <p:cNvPr id="9" name="Text Box 6">
              <a:extLst>
                <a:ext uri="{FF2B5EF4-FFF2-40B4-BE49-F238E27FC236}">
                  <a16:creationId xmlns:a16="http://schemas.microsoft.com/office/drawing/2014/main" id="{F2316D7F-E974-48D4-AD14-74A0A721679E}"/>
                </a:ext>
              </a:extLst>
            </p:cNvPr>
            <p:cNvSpPr txBox="1">
              <a:spLocks noChangeArrowheads="1"/>
            </p:cNvSpPr>
            <p:nvPr/>
          </p:nvSpPr>
          <p:spPr bwMode="auto">
            <a:xfrm>
              <a:off x="5243513" y="2462213"/>
              <a:ext cx="620972" cy="42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dirty="0">
                  <a:latin typeface="Gill Sans Light"/>
                  <a:cs typeface="Helvetica" charset="0"/>
                </a:rPr>
                <a:t>FIN</a:t>
              </a:r>
            </a:p>
          </p:txBody>
        </p:sp>
      </p:grpSp>
      <p:grpSp>
        <p:nvGrpSpPr>
          <p:cNvPr id="10" name="Group 9">
            <a:extLst>
              <a:ext uri="{FF2B5EF4-FFF2-40B4-BE49-F238E27FC236}">
                <a16:creationId xmlns:a16="http://schemas.microsoft.com/office/drawing/2014/main" id="{0687500A-EDB5-469C-9F21-C56A726012E8}"/>
              </a:ext>
            </a:extLst>
          </p:cNvPr>
          <p:cNvGrpSpPr>
            <a:grpSpLocks/>
          </p:cNvGrpSpPr>
          <p:nvPr/>
        </p:nvGrpSpPr>
        <p:grpSpPr bwMode="auto">
          <a:xfrm>
            <a:off x="5978865" y="2732087"/>
            <a:ext cx="4346575" cy="538163"/>
            <a:chOff x="3340100" y="2933700"/>
            <a:chExt cx="4346575" cy="538163"/>
          </a:xfrm>
        </p:grpSpPr>
        <p:sp>
          <p:nvSpPr>
            <p:cNvPr id="11" name="Line 5">
              <a:extLst>
                <a:ext uri="{FF2B5EF4-FFF2-40B4-BE49-F238E27FC236}">
                  <a16:creationId xmlns:a16="http://schemas.microsoft.com/office/drawing/2014/main" id="{2FBF0A9F-A259-4168-BDC5-926A705A7AE5}"/>
                </a:ext>
              </a:extLst>
            </p:cNvPr>
            <p:cNvSpPr>
              <a:spLocks noChangeShapeType="1"/>
            </p:cNvSpPr>
            <p:nvPr/>
          </p:nvSpPr>
          <p:spPr bwMode="auto">
            <a:xfrm flipH="1">
              <a:off x="3340100" y="3071813"/>
              <a:ext cx="4346575" cy="400050"/>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latin typeface="Gill Sans Light"/>
              </a:endParaRPr>
            </a:p>
          </p:txBody>
        </p:sp>
        <p:sp>
          <p:nvSpPr>
            <p:cNvPr id="12" name="Text Box 7">
              <a:extLst>
                <a:ext uri="{FF2B5EF4-FFF2-40B4-BE49-F238E27FC236}">
                  <a16:creationId xmlns:a16="http://schemas.microsoft.com/office/drawing/2014/main" id="{171D50A9-D748-474C-8AB3-F2FC5DC7351D}"/>
                </a:ext>
              </a:extLst>
            </p:cNvPr>
            <p:cNvSpPr txBox="1">
              <a:spLocks noChangeArrowheads="1"/>
            </p:cNvSpPr>
            <p:nvPr/>
          </p:nvSpPr>
          <p:spPr bwMode="auto">
            <a:xfrm>
              <a:off x="3671888" y="2933700"/>
              <a:ext cx="1299812" cy="42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grpSp>
        <p:nvGrpSpPr>
          <p:cNvPr id="13" name="Group 12">
            <a:extLst>
              <a:ext uri="{FF2B5EF4-FFF2-40B4-BE49-F238E27FC236}">
                <a16:creationId xmlns:a16="http://schemas.microsoft.com/office/drawing/2014/main" id="{DDD1AE7A-8FC4-418C-B6F0-4A3880546346}"/>
              </a:ext>
            </a:extLst>
          </p:cNvPr>
          <p:cNvGrpSpPr>
            <a:grpSpLocks/>
          </p:cNvGrpSpPr>
          <p:nvPr/>
        </p:nvGrpSpPr>
        <p:grpSpPr bwMode="auto">
          <a:xfrm>
            <a:off x="5978865" y="3810340"/>
            <a:ext cx="4346575" cy="585787"/>
            <a:chOff x="3340100" y="3735388"/>
            <a:chExt cx="4346575" cy="585787"/>
          </a:xfrm>
        </p:grpSpPr>
        <p:sp>
          <p:nvSpPr>
            <p:cNvPr id="14" name="Line 8">
              <a:extLst>
                <a:ext uri="{FF2B5EF4-FFF2-40B4-BE49-F238E27FC236}">
                  <a16:creationId xmlns:a16="http://schemas.microsoft.com/office/drawing/2014/main" id="{8E4F6849-E588-48C5-B49F-8E8D9AF508D9}"/>
                </a:ext>
              </a:extLst>
            </p:cNvPr>
            <p:cNvSpPr>
              <a:spLocks noChangeShapeType="1"/>
            </p:cNvSpPr>
            <p:nvPr/>
          </p:nvSpPr>
          <p:spPr bwMode="auto">
            <a:xfrm flipH="1">
              <a:off x="3340100" y="3887788"/>
              <a:ext cx="4346575" cy="433387"/>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latin typeface="Gill Sans Light"/>
              </a:endParaRPr>
            </a:p>
          </p:txBody>
        </p:sp>
        <p:sp>
          <p:nvSpPr>
            <p:cNvPr id="15" name="Text Box 10">
              <a:extLst>
                <a:ext uri="{FF2B5EF4-FFF2-40B4-BE49-F238E27FC236}">
                  <a16:creationId xmlns:a16="http://schemas.microsoft.com/office/drawing/2014/main" id="{434B2B78-C4DF-467D-A213-6F609F5071FA}"/>
                </a:ext>
              </a:extLst>
            </p:cNvPr>
            <p:cNvSpPr txBox="1">
              <a:spLocks noChangeArrowheads="1"/>
            </p:cNvSpPr>
            <p:nvPr/>
          </p:nvSpPr>
          <p:spPr bwMode="auto">
            <a:xfrm>
              <a:off x="5243513" y="3735388"/>
              <a:ext cx="620972" cy="42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a:t>
              </a:r>
            </a:p>
          </p:txBody>
        </p:sp>
      </p:grpSp>
      <p:grpSp>
        <p:nvGrpSpPr>
          <p:cNvPr id="16" name="Group 15">
            <a:extLst>
              <a:ext uri="{FF2B5EF4-FFF2-40B4-BE49-F238E27FC236}">
                <a16:creationId xmlns:a16="http://schemas.microsoft.com/office/drawing/2014/main" id="{0E8853B6-62F0-4073-A64B-2D283C5E701F}"/>
              </a:ext>
            </a:extLst>
          </p:cNvPr>
          <p:cNvGrpSpPr>
            <a:grpSpLocks/>
          </p:cNvGrpSpPr>
          <p:nvPr/>
        </p:nvGrpSpPr>
        <p:grpSpPr bwMode="auto">
          <a:xfrm>
            <a:off x="5978865" y="4231027"/>
            <a:ext cx="4349750" cy="546100"/>
            <a:chOff x="3340100" y="4156075"/>
            <a:chExt cx="4349750" cy="546100"/>
          </a:xfrm>
        </p:grpSpPr>
        <p:sp>
          <p:nvSpPr>
            <p:cNvPr id="17" name="Line 9">
              <a:extLst>
                <a:ext uri="{FF2B5EF4-FFF2-40B4-BE49-F238E27FC236}">
                  <a16:creationId xmlns:a16="http://schemas.microsoft.com/office/drawing/2014/main" id="{6E4DCE41-A3BB-4359-8DCB-B5AB99F1D223}"/>
                </a:ext>
              </a:extLst>
            </p:cNvPr>
            <p:cNvSpPr>
              <a:spLocks noChangeShapeType="1"/>
            </p:cNvSpPr>
            <p:nvPr/>
          </p:nvSpPr>
          <p:spPr bwMode="auto">
            <a:xfrm>
              <a:off x="3340100" y="4425950"/>
              <a:ext cx="4349750" cy="276225"/>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latin typeface="Gill Sans Light"/>
              </a:endParaRPr>
            </a:p>
          </p:txBody>
        </p:sp>
        <p:sp>
          <p:nvSpPr>
            <p:cNvPr id="18" name="Text Box 11">
              <a:extLst>
                <a:ext uri="{FF2B5EF4-FFF2-40B4-BE49-F238E27FC236}">
                  <a16:creationId xmlns:a16="http://schemas.microsoft.com/office/drawing/2014/main" id="{97EDA7EB-2224-4189-8B30-CDF65A9A992B}"/>
                </a:ext>
              </a:extLst>
            </p:cNvPr>
            <p:cNvSpPr txBox="1">
              <a:spLocks noChangeArrowheads="1"/>
            </p:cNvSpPr>
            <p:nvPr/>
          </p:nvSpPr>
          <p:spPr bwMode="auto">
            <a:xfrm>
              <a:off x="5327650" y="4156075"/>
              <a:ext cx="1299812" cy="42141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FIN ACK</a:t>
              </a:r>
            </a:p>
          </p:txBody>
        </p:sp>
      </p:grpSp>
      <p:sp>
        <p:nvSpPr>
          <p:cNvPr id="19" name="Line 12">
            <a:extLst>
              <a:ext uri="{FF2B5EF4-FFF2-40B4-BE49-F238E27FC236}">
                <a16:creationId xmlns:a16="http://schemas.microsoft.com/office/drawing/2014/main" id="{2C958696-8D84-4193-B808-CD633672D584}"/>
              </a:ext>
            </a:extLst>
          </p:cNvPr>
          <p:cNvSpPr>
            <a:spLocks noChangeShapeType="1"/>
          </p:cNvSpPr>
          <p:nvPr/>
        </p:nvSpPr>
        <p:spPr bwMode="auto">
          <a:xfrm>
            <a:off x="5978865" y="2236787"/>
            <a:ext cx="0" cy="3581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a:latin typeface="Gill Sans Light"/>
            </a:endParaRPr>
          </a:p>
        </p:txBody>
      </p:sp>
      <p:sp>
        <p:nvSpPr>
          <p:cNvPr id="20" name="Line 13">
            <a:extLst>
              <a:ext uri="{FF2B5EF4-FFF2-40B4-BE49-F238E27FC236}">
                <a16:creationId xmlns:a16="http://schemas.microsoft.com/office/drawing/2014/main" id="{1697C6B8-E291-48A8-89AC-6014059EE812}"/>
              </a:ext>
            </a:extLst>
          </p:cNvPr>
          <p:cNvSpPr>
            <a:spLocks noChangeShapeType="1"/>
          </p:cNvSpPr>
          <p:nvPr/>
        </p:nvSpPr>
        <p:spPr bwMode="auto">
          <a:xfrm>
            <a:off x="10322265" y="2236787"/>
            <a:ext cx="0" cy="3581400"/>
          </a:xfrm>
          <a:prstGeom prst="line">
            <a:avLst/>
          </a:prstGeom>
          <a:noFill/>
          <a:ln w="12700">
            <a:solidFill>
              <a:schemeClr val="tx1"/>
            </a:solidFill>
            <a:round/>
            <a:headEnd/>
            <a:tailEnd/>
          </a:ln>
          <a:extLst>
            <a:ext uri="{909E8E84-426E-40dd-AFC4-6F175D3DCCD1}">
              <a14:hiddenFill xmlns="" xmlns:a14="http://schemas.microsoft.com/office/drawing/2010/main">
                <a:noFill/>
              </a14:hiddenFill>
            </a:ext>
          </a:extLst>
        </p:spPr>
        <p:txBody>
          <a:bodyPr wrap="none">
            <a:spAutoFit/>
          </a:bodyPr>
          <a:lstStyle/>
          <a:p>
            <a:endParaRPr lang="en-US">
              <a:latin typeface="Gill Sans Light"/>
            </a:endParaRPr>
          </a:p>
        </p:txBody>
      </p:sp>
      <p:sp>
        <p:nvSpPr>
          <p:cNvPr id="21" name="Text Box 14">
            <a:extLst>
              <a:ext uri="{FF2B5EF4-FFF2-40B4-BE49-F238E27FC236}">
                <a16:creationId xmlns:a16="http://schemas.microsoft.com/office/drawing/2014/main" id="{7E588FA8-A3AC-433E-8344-4346BBB190C3}"/>
              </a:ext>
            </a:extLst>
          </p:cNvPr>
          <p:cNvSpPr txBox="1">
            <a:spLocks noChangeArrowheads="1"/>
          </p:cNvSpPr>
          <p:nvPr/>
        </p:nvSpPr>
        <p:spPr bwMode="auto">
          <a:xfrm>
            <a:off x="5421949" y="1870075"/>
            <a:ext cx="11256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Host 1</a:t>
            </a:r>
          </a:p>
        </p:txBody>
      </p:sp>
      <p:sp>
        <p:nvSpPr>
          <p:cNvPr id="22" name="Text Box 15">
            <a:extLst>
              <a:ext uri="{FF2B5EF4-FFF2-40B4-BE49-F238E27FC236}">
                <a16:creationId xmlns:a16="http://schemas.microsoft.com/office/drawing/2014/main" id="{EE29DC00-21F4-4C6C-A197-BDC19D462AA2}"/>
              </a:ext>
            </a:extLst>
          </p:cNvPr>
          <p:cNvSpPr txBox="1">
            <a:spLocks noChangeArrowheads="1"/>
          </p:cNvSpPr>
          <p:nvPr/>
        </p:nvSpPr>
        <p:spPr bwMode="auto">
          <a:xfrm>
            <a:off x="9705024" y="1870075"/>
            <a:ext cx="1125629" cy="46166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a:latin typeface="Gill Sans Light"/>
                <a:cs typeface="Helvetica" charset="0"/>
              </a:rPr>
              <a:t>Host 2</a:t>
            </a:r>
          </a:p>
        </p:txBody>
      </p:sp>
      <p:sp>
        <p:nvSpPr>
          <p:cNvPr id="23" name="Text Box 20">
            <a:extLst>
              <a:ext uri="{FF2B5EF4-FFF2-40B4-BE49-F238E27FC236}">
                <a16:creationId xmlns:a16="http://schemas.microsoft.com/office/drawing/2014/main" id="{38DBE0B9-B075-4BD4-BE0C-AC605FAC7056}"/>
              </a:ext>
            </a:extLst>
          </p:cNvPr>
          <p:cNvSpPr txBox="1">
            <a:spLocks noChangeArrowheads="1"/>
          </p:cNvSpPr>
          <p:nvPr/>
        </p:nvSpPr>
        <p:spPr bwMode="auto">
          <a:xfrm>
            <a:off x="3226121" y="4765735"/>
            <a:ext cx="2313454"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latin typeface="Gill Sans Light"/>
                <a:cs typeface="Helvetica" charset="0"/>
              </a:rPr>
              <a:t>Can retransmit FIN </a:t>
            </a:r>
            <a:br>
              <a:rPr lang="en-US" sz="1800" dirty="0">
                <a:latin typeface="Gill Sans Light"/>
                <a:cs typeface="Helvetica" charset="0"/>
              </a:rPr>
            </a:br>
            <a:r>
              <a:rPr lang="en-US" sz="1800" dirty="0">
                <a:latin typeface="Gill Sans Light"/>
                <a:cs typeface="Helvetica" charset="0"/>
              </a:rPr>
              <a:t>ACK if it is lost</a:t>
            </a:r>
          </a:p>
        </p:txBody>
      </p:sp>
      <p:grpSp>
        <p:nvGrpSpPr>
          <p:cNvPr id="24" name="Group 23">
            <a:extLst>
              <a:ext uri="{FF2B5EF4-FFF2-40B4-BE49-F238E27FC236}">
                <a16:creationId xmlns:a16="http://schemas.microsoft.com/office/drawing/2014/main" id="{428A568F-AD82-4376-8531-4C1350DEC56E}"/>
              </a:ext>
            </a:extLst>
          </p:cNvPr>
          <p:cNvGrpSpPr>
            <a:grpSpLocks/>
          </p:cNvGrpSpPr>
          <p:nvPr/>
        </p:nvGrpSpPr>
        <p:grpSpPr bwMode="auto">
          <a:xfrm>
            <a:off x="3552675" y="4501375"/>
            <a:ext cx="2356341" cy="1677733"/>
            <a:chOff x="913910" y="4426424"/>
            <a:chExt cx="2356341" cy="1677732"/>
          </a:xfrm>
        </p:grpSpPr>
        <p:sp>
          <p:nvSpPr>
            <p:cNvPr id="25" name="Line 16">
              <a:extLst>
                <a:ext uri="{FF2B5EF4-FFF2-40B4-BE49-F238E27FC236}">
                  <a16:creationId xmlns:a16="http://schemas.microsoft.com/office/drawing/2014/main" id="{B2BED31B-4269-4471-B055-BFE50752F765}"/>
                </a:ext>
              </a:extLst>
            </p:cNvPr>
            <p:cNvSpPr>
              <a:spLocks noChangeShapeType="1"/>
            </p:cNvSpPr>
            <p:nvPr/>
          </p:nvSpPr>
          <p:spPr bwMode="auto">
            <a:xfrm>
              <a:off x="3041650" y="4430712"/>
              <a:ext cx="2286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latin typeface="Gill Sans Light"/>
              </a:endParaRPr>
            </a:p>
          </p:txBody>
        </p:sp>
        <p:sp>
          <p:nvSpPr>
            <p:cNvPr id="26" name="Line 17">
              <a:extLst>
                <a:ext uri="{FF2B5EF4-FFF2-40B4-BE49-F238E27FC236}">
                  <a16:creationId xmlns:a16="http://schemas.microsoft.com/office/drawing/2014/main" id="{EE59BF62-9BDD-4D4A-A5AE-A63504AD0468}"/>
                </a:ext>
              </a:extLst>
            </p:cNvPr>
            <p:cNvSpPr>
              <a:spLocks noChangeShapeType="1"/>
            </p:cNvSpPr>
            <p:nvPr/>
          </p:nvSpPr>
          <p:spPr bwMode="auto">
            <a:xfrm>
              <a:off x="3041650" y="5421312"/>
              <a:ext cx="228600" cy="0"/>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a:spAutoFit/>
            </a:bodyPr>
            <a:lstStyle/>
            <a:p>
              <a:endParaRPr lang="en-US">
                <a:latin typeface="Gill Sans Light"/>
              </a:endParaRPr>
            </a:p>
          </p:txBody>
        </p:sp>
        <p:sp>
          <p:nvSpPr>
            <p:cNvPr id="27" name="Line 18">
              <a:extLst>
                <a:ext uri="{FF2B5EF4-FFF2-40B4-BE49-F238E27FC236}">
                  <a16:creationId xmlns:a16="http://schemas.microsoft.com/office/drawing/2014/main" id="{062A32CC-21EB-4826-BDC5-4150D8553B2A}"/>
                </a:ext>
              </a:extLst>
            </p:cNvPr>
            <p:cNvSpPr>
              <a:spLocks noChangeShapeType="1"/>
            </p:cNvSpPr>
            <p:nvPr/>
          </p:nvSpPr>
          <p:spPr bwMode="auto">
            <a:xfrm flipH="1" flipV="1">
              <a:off x="3200400" y="4430712"/>
              <a:ext cx="0" cy="990600"/>
            </a:xfrm>
            <a:prstGeom prst="line">
              <a:avLst/>
            </a:prstGeom>
            <a:noFill/>
            <a:ln w="25400">
              <a:solidFill>
                <a:schemeClr val="tx1"/>
              </a:solidFill>
              <a:round/>
              <a:headEnd type="triangle" w="med" len="med"/>
              <a:tailEnd type="triangle" w="med" len="med"/>
            </a:ln>
            <a:extLst>
              <a:ext uri="{909E8E84-426E-40dd-AFC4-6F175D3DCCD1}">
                <a14:hiddenFill xmlns="" xmlns:a14="http://schemas.microsoft.com/office/drawing/2010/main">
                  <a:noFill/>
                </a14:hiddenFill>
              </a:ext>
            </a:extLst>
          </p:spPr>
          <p:txBody>
            <a:bodyPr>
              <a:spAutoFit/>
            </a:bodyPr>
            <a:lstStyle/>
            <a:p>
              <a:endParaRPr lang="en-US">
                <a:latin typeface="Gill Sans Light"/>
              </a:endParaRPr>
            </a:p>
          </p:txBody>
        </p:sp>
        <p:sp>
          <p:nvSpPr>
            <p:cNvPr id="28" name="Text Box 19">
              <a:extLst>
                <a:ext uri="{FF2B5EF4-FFF2-40B4-BE49-F238E27FC236}">
                  <a16:creationId xmlns:a16="http://schemas.microsoft.com/office/drawing/2014/main" id="{3F873E2A-6903-4DDB-820A-28DCC5B1330A}"/>
                </a:ext>
              </a:extLst>
            </p:cNvPr>
            <p:cNvSpPr txBox="1">
              <a:spLocks noChangeArrowheads="1"/>
            </p:cNvSpPr>
            <p:nvPr/>
          </p:nvSpPr>
          <p:spPr bwMode="auto">
            <a:xfrm rot="16200000">
              <a:off x="2493643" y="4750871"/>
              <a:ext cx="1018226"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a:solidFill>
                    <a:srgbClr val="3366FF"/>
                  </a:solidFill>
                  <a:latin typeface="Gill Sans Light"/>
                  <a:cs typeface="Helvetica" charset="0"/>
                </a:rPr>
                <a:t>timeout</a:t>
              </a:r>
            </a:p>
          </p:txBody>
        </p:sp>
        <p:sp>
          <p:nvSpPr>
            <p:cNvPr id="29" name="Text Box 21">
              <a:extLst>
                <a:ext uri="{FF2B5EF4-FFF2-40B4-BE49-F238E27FC236}">
                  <a16:creationId xmlns:a16="http://schemas.microsoft.com/office/drawing/2014/main" id="{7989CD63-CE84-4504-AE33-FBFD7C3D6A50}"/>
                </a:ext>
              </a:extLst>
            </p:cNvPr>
            <p:cNvSpPr txBox="1">
              <a:spLocks noChangeArrowheads="1"/>
            </p:cNvSpPr>
            <p:nvPr/>
          </p:nvSpPr>
          <p:spPr bwMode="auto">
            <a:xfrm>
              <a:off x="913910" y="5457825"/>
              <a:ext cx="2356341"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deallocates connection state</a:t>
              </a:r>
            </a:p>
          </p:txBody>
        </p:sp>
      </p:grpSp>
      <p:sp>
        <p:nvSpPr>
          <p:cNvPr id="30" name="Text Box 22">
            <a:extLst>
              <a:ext uri="{FF2B5EF4-FFF2-40B4-BE49-F238E27FC236}">
                <a16:creationId xmlns:a16="http://schemas.microsoft.com/office/drawing/2014/main" id="{81CA55E5-3FE3-4AE1-B0C6-647752E24FCB}"/>
              </a:ext>
            </a:extLst>
          </p:cNvPr>
          <p:cNvSpPr txBox="1">
            <a:spLocks noChangeArrowheads="1"/>
          </p:cNvSpPr>
          <p:nvPr/>
        </p:nvSpPr>
        <p:spPr bwMode="auto">
          <a:xfrm>
            <a:off x="4900091" y="2312987"/>
            <a:ext cx="1071127"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close()</a:t>
            </a:r>
          </a:p>
        </p:txBody>
      </p:sp>
      <p:sp>
        <p:nvSpPr>
          <p:cNvPr id="31" name="Text Box 23">
            <a:extLst>
              <a:ext uri="{FF2B5EF4-FFF2-40B4-BE49-F238E27FC236}">
                <a16:creationId xmlns:a16="http://schemas.microsoft.com/office/drawing/2014/main" id="{87D73652-F747-48F2-BD97-1D782A44D38F}"/>
              </a:ext>
            </a:extLst>
          </p:cNvPr>
          <p:cNvSpPr txBox="1">
            <a:spLocks noChangeArrowheads="1"/>
          </p:cNvSpPr>
          <p:nvPr/>
        </p:nvSpPr>
        <p:spPr bwMode="auto">
          <a:xfrm>
            <a:off x="10303215" y="3743665"/>
            <a:ext cx="928459" cy="369332"/>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close()</a:t>
            </a:r>
          </a:p>
        </p:txBody>
      </p:sp>
      <p:sp>
        <p:nvSpPr>
          <p:cNvPr id="32" name="Text Box 23">
            <a:extLst>
              <a:ext uri="{FF2B5EF4-FFF2-40B4-BE49-F238E27FC236}">
                <a16:creationId xmlns:a16="http://schemas.microsoft.com/office/drawing/2014/main" id="{FF731B35-A1C2-40B3-97F7-428E3768CC37}"/>
              </a:ext>
            </a:extLst>
          </p:cNvPr>
          <p:cNvSpPr txBox="1">
            <a:spLocks noChangeArrowheads="1"/>
          </p:cNvSpPr>
          <p:nvPr/>
        </p:nvSpPr>
        <p:spPr bwMode="auto">
          <a:xfrm>
            <a:off x="10322265" y="4581865"/>
            <a:ext cx="1812271" cy="1200329"/>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OS deallocates connection state</a:t>
            </a:r>
          </a:p>
        </p:txBody>
      </p:sp>
      <p:grpSp>
        <p:nvGrpSpPr>
          <p:cNvPr id="33" name="Group 32">
            <a:extLst>
              <a:ext uri="{FF2B5EF4-FFF2-40B4-BE49-F238E27FC236}">
                <a16:creationId xmlns:a16="http://schemas.microsoft.com/office/drawing/2014/main" id="{10D9F9CA-559D-43EA-968B-FF0413DE8487}"/>
              </a:ext>
            </a:extLst>
          </p:cNvPr>
          <p:cNvGrpSpPr>
            <a:grpSpLocks/>
          </p:cNvGrpSpPr>
          <p:nvPr/>
        </p:nvGrpSpPr>
        <p:grpSpPr bwMode="auto">
          <a:xfrm>
            <a:off x="5991565" y="3086500"/>
            <a:ext cx="4346575" cy="625475"/>
            <a:chOff x="3352800" y="3236186"/>
            <a:chExt cx="4346575" cy="626201"/>
          </a:xfrm>
        </p:grpSpPr>
        <p:sp>
          <p:nvSpPr>
            <p:cNvPr id="34" name="Line 8">
              <a:extLst>
                <a:ext uri="{FF2B5EF4-FFF2-40B4-BE49-F238E27FC236}">
                  <a16:creationId xmlns:a16="http://schemas.microsoft.com/office/drawing/2014/main" id="{A5397B8C-6D6A-4E5D-A9EB-4B7D1F2FE2D7}"/>
                </a:ext>
              </a:extLst>
            </p:cNvPr>
            <p:cNvSpPr>
              <a:spLocks noChangeShapeType="1"/>
            </p:cNvSpPr>
            <p:nvPr/>
          </p:nvSpPr>
          <p:spPr bwMode="auto">
            <a:xfrm flipH="1">
              <a:off x="3352800" y="3429000"/>
              <a:ext cx="4346575" cy="433387"/>
            </a:xfrm>
            <a:prstGeom prst="line">
              <a:avLst/>
            </a:prstGeom>
            <a:noFill/>
            <a:ln w="28575">
              <a:solidFill>
                <a:schemeClr val="tx1"/>
              </a:solidFill>
              <a:miter lim="800000"/>
              <a:headEnd/>
              <a:tailEnd type="arrow" w="med" len="med"/>
            </a:ln>
            <a:extLst>
              <a:ext uri="{909E8E84-426E-40dd-AFC4-6F175D3DCCD1}">
                <a14:hiddenFill xmlns="" xmlns:a14="http://schemas.microsoft.com/office/drawing/2010/main">
                  <a:noFill/>
                </a14:hiddenFill>
              </a:ext>
            </a:extLst>
          </p:spPr>
          <p:txBody>
            <a:bodyPr wrap="none"/>
            <a:lstStyle/>
            <a:p>
              <a:endParaRPr lang="en-US">
                <a:latin typeface="Gill Sans Light"/>
              </a:endParaRPr>
            </a:p>
          </p:txBody>
        </p:sp>
        <p:sp>
          <p:nvSpPr>
            <p:cNvPr id="35" name="Text Box 6">
              <a:extLst>
                <a:ext uri="{FF2B5EF4-FFF2-40B4-BE49-F238E27FC236}">
                  <a16:creationId xmlns:a16="http://schemas.microsoft.com/office/drawing/2014/main" id="{E58D250E-606E-4043-8384-8FF75815234D}"/>
                </a:ext>
              </a:extLst>
            </p:cNvPr>
            <p:cNvSpPr txBox="1">
              <a:spLocks noChangeArrowheads="1"/>
            </p:cNvSpPr>
            <p:nvPr/>
          </p:nvSpPr>
          <p:spPr bwMode="auto">
            <a:xfrm>
              <a:off x="5257800" y="3236186"/>
              <a:ext cx="747609" cy="421903"/>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lIns="82058" tIns="41029" rIns="82058" bIns="41029">
              <a:spAutoFit/>
            </a:bodyPr>
            <a:lstStyle>
              <a:lvl1pPr defTabSz="820738" eaLnBrk="0" hangingPunct="0">
                <a:defRPr sz="2400" b="1">
                  <a:solidFill>
                    <a:schemeClr val="tx1"/>
                  </a:solidFill>
                  <a:latin typeface="Comic Sans MS" charset="0"/>
                  <a:ea typeface="ＭＳ Ｐゴシック" charset="0"/>
                  <a:cs typeface="ＭＳ Ｐゴシック" charset="0"/>
                </a:defRPr>
              </a:lvl1pPr>
              <a:lvl2pPr marL="742950" indent="-285750" defTabSz="820738" eaLnBrk="0" hangingPunct="0">
                <a:defRPr sz="2400" b="1">
                  <a:solidFill>
                    <a:schemeClr val="tx1"/>
                  </a:solidFill>
                  <a:latin typeface="Comic Sans MS" charset="0"/>
                  <a:ea typeface="ＭＳ Ｐゴシック" charset="0"/>
                </a:defRPr>
              </a:lvl2pPr>
              <a:lvl3pPr marL="1143000" indent="-228600" defTabSz="820738" eaLnBrk="0" hangingPunct="0">
                <a:defRPr sz="2400" b="1">
                  <a:solidFill>
                    <a:schemeClr val="tx1"/>
                  </a:solidFill>
                  <a:latin typeface="Comic Sans MS" charset="0"/>
                  <a:ea typeface="ＭＳ Ｐゴシック" charset="0"/>
                </a:defRPr>
              </a:lvl3pPr>
              <a:lvl4pPr marL="1600200" indent="-228600" defTabSz="820738" eaLnBrk="0" hangingPunct="0">
                <a:defRPr sz="2400" b="1">
                  <a:solidFill>
                    <a:schemeClr val="tx1"/>
                  </a:solidFill>
                  <a:latin typeface="Comic Sans MS" charset="0"/>
                  <a:ea typeface="ＭＳ Ｐゴシック" charset="0"/>
                </a:defRPr>
              </a:lvl4pPr>
              <a:lvl5pPr marL="2057400" indent="-228600" defTabSz="820738" eaLnBrk="0" hangingPunct="0">
                <a:defRPr sz="2400" b="1">
                  <a:solidFill>
                    <a:schemeClr val="tx1"/>
                  </a:solidFill>
                  <a:latin typeface="Comic Sans MS" charset="0"/>
                  <a:ea typeface="ＭＳ Ｐゴシック" charset="0"/>
                </a:defRPr>
              </a:lvl5pPr>
              <a:lvl6pPr marL="2514600" indent="-228600" defTabSz="820738"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defTabSz="820738"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defTabSz="820738"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defTabSz="820738"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200">
                  <a:latin typeface="Gill Sans Light"/>
                  <a:cs typeface="Helvetica" charset="0"/>
                </a:rPr>
                <a:t>data</a:t>
              </a:r>
            </a:p>
          </p:txBody>
        </p:sp>
      </p:grpSp>
      <p:sp>
        <p:nvSpPr>
          <p:cNvPr id="36" name="Text Box 21">
            <a:extLst>
              <a:ext uri="{FF2B5EF4-FFF2-40B4-BE49-F238E27FC236}">
                <a16:creationId xmlns:a16="http://schemas.microsoft.com/office/drawing/2014/main" id="{33FE22DF-AD20-467D-BFF0-C35513CAEE8A}"/>
              </a:ext>
            </a:extLst>
          </p:cNvPr>
          <p:cNvSpPr txBox="1">
            <a:spLocks noChangeArrowheads="1"/>
          </p:cNvSpPr>
          <p:nvPr/>
        </p:nvSpPr>
        <p:spPr bwMode="auto">
          <a:xfrm>
            <a:off x="3446453" y="3415547"/>
            <a:ext cx="2484472"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1800" dirty="0">
                <a:solidFill>
                  <a:srgbClr val="3366FF"/>
                </a:solidFill>
                <a:latin typeface="Gill Sans Light"/>
                <a:cs typeface="Helvetica" charset="0"/>
              </a:rPr>
              <a:t>OS discards data (no socket to give it to)</a:t>
            </a:r>
          </a:p>
        </p:txBody>
      </p:sp>
      <p:sp>
        <p:nvSpPr>
          <p:cNvPr id="37" name="Text Box 21">
            <a:extLst>
              <a:ext uri="{FF2B5EF4-FFF2-40B4-BE49-F238E27FC236}">
                <a16:creationId xmlns:a16="http://schemas.microsoft.com/office/drawing/2014/main" id="{ECC5887D-B27C-46C4-A605-58297DC443EE}"/>
              </a:ext>
            </a:extLst>
          </p:cNvPr>
          <p:cNvSpPr txBox="1">
            <a:spLocks noChangeArrowheads="1"/>
          </p:cNvSpPr>
          <p:nvPr/>
        </p:nvSpPr>
        <p:spPr bwMode="auto">
          <a:xfrm>
            <a:off x="10267838" y="2919255"/>
            <a:ext cx="1868709" cy="6463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1800" dirty="0">
                <a:solidFill>
                  <a:srgbClr val="FF0000"/>
                </a:solidFill>
                <a:latin typeface="Gill Sans Light"/>
                <a:cs typeface="Helvetica" charset="0"/>
              </a:rPr>
              <a:t>Any calls to read() return 0</a:t>
            </a:r>
          </a:p>
        </p:txBody>
      </p:sp>
      <p:sp>
        <p:nvSpPr>
          <p:cNvPr id="38" name="Speech Bubble: Rectangle with Corners Rounded 37">
            <a:extLst>
              <a:ext uri="{FF2B5EF4-FFF2-40B4-BE49-F238E27FC236}">
                <a16:creationId xmlns:a16="http://schemas.microsoft.com/office/drawing/2014/main" id="{6CA67DCE-2C9C-4207-AE46-A2BBB5F8F49B}"/>
              </a:ext>
            </a:extLst>
          </p:cNvPr>
          <p:cNvSpPr/>
          <p:nvPr/>
        </p:nvSpPr>
        <p:spPr>
          <a:xfrm>
            <a:off x="202336" y="3048000"/>
            <a:ext cx="2608253" cy="2125989"/>
          </a:xfrm>
          <a:prstGeom prst="wedgeRoundRectCallout">
            <a:avLst>
              <a:gd name="adj1" fmla="val 135423"/>
              <a:gd name="adj2" fmla="val -72281"/>
              <a:gd name="adj3" fmla="val 16667"/>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285750" indent="-285750">
              <a:buFont typeface="Arial" panose="020B0604020202020204" pitchFamily="34" charset="0"/>
              <a:buChar char="•"/>
            </a:pPr>
            <a:r>
              <a:rPr lang="en-US" dirty="0">
                <a:latin typeface="Gill Sans Light"/>
              </a:rPr>
              <a:t>If multiple FDs on Host 1 refer to this connection, </a:t>
            </a:r>
            <a:r>
              <a:rPr lang="en-US" i="1" dirty="0">
                <a:latin typeface="Gill Sans Light"/>
              </a:rPr>
              <a:t>all</a:t>
            </a:r>
            <a:r>
              <a:rPr lang="en-US" dirty="0">
                <a:latin typeface="Gill Sans Light"/>
              </a:rPr>
              <a:t> of them must be closed</a:t>
            </a:r>
          </a:p>
          <a:p>
            <a:pPr marL="285750" indent="-285750">
              <a:buFont typeface="Arial" panose="020B0604020202020204" pitchFamily="34" charset="0"/>
              <a:buChar char="•"/>
            </a:pPr>
            <a:r>
              <a:rPr lang="en-US" dirty="0">
                <a:latin typeface="Gill Sans Light"/>
              </a:rPr>
              <a:t>Same for close() call on Host 2</a:t>
            </a:r>
          </a:p>
        </p:txBody>
      </p:sp>
    </p:spTree>
    <p:extLst>
      <p:ext uri="{BB962C8B-B14F-4D97-AF65-F5344CB8AC3E}">
        <p14:creationId xmlns:p14="http://schemas.microsoft.com/office/powerpoint/2010/main" val="297972636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0"/>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22" presetClass="entr" presetSubtype="8" fill="hold" nodeType="clickEffect">
                                  <p:stCondLst>
                                    <p:cond delay="0"/>
                                  </p:stCondLst>
                                  <p:childTnLst>
                                    <p:set>
                                      <p:cBhvr>
                                        <p:cTn id="10" dur="1" fill="hold">
                                          <p:stCondLst>
                                            <p:cond delay="0"/>
                                          </p:stCondLst>
                                        </p:cTn>
                                        <p:tgtEl>
                                          <p:spTgt spid="7"/>
                                        </p:tgtEl>
                                        <p:attrNameLst>
                                          <p:attrName>style.visibility</p:attrName>
                                        </p:attrNameLst>
                                      </p:cBhvr>
                                      <p:to>
                                        <p:strVal val="visible"/>
                                      </p:to>
                                    </p:set>
                                    <p:animEffect transition="in" filter="wipe(left)">
                                      <p:cBhvr>
                                        <p:cTn id="11" dur="500"/>
                                        <p:tgtEl>
                                          <p:spTgt spid="7"/>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2" fill="hold" nodeType="clickEffect">
                                  <p:stCondLst>
                                    <p:cond delay="0"/>
                                  </p:stCondLst>
                                  <p:childTnLst>
                                    <p:set>
                                      <p:cBhvr>
                                        <p:cTn id="15" dur="1" fill="hold">
                                          <p:stCondLst>
                                            <p:cond delay="0"/>
                                          </p:stCondLst>
                                        </p:cTn>
                                        <p:tgtEl>
                                          <p:spTgt spid="10"/>
                                        </p:tgtEl>
                                        <p:attrNameLst>
                                          <p:attrName>style.visibility</p:attrName>
                                        </p:attrNameLst>
                                      </p:cBhvr>
                                      <p:to>
                                        <p:strVal val="visible"/>
                                      </p:to>
                                    </p:set>
                                    <p:animEffect transition="in" filter="wipe(right)">
                                      <p:cBhvr>
                                        <p:cTn id="16" dur="500"/>
                                        <p:tgtEl>
                                          <p:spTgt spid="10"/>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2" fill="hold" nodeType="clickEffect">
                                  <p:stCondLst>
                                    <p:cond delay="0"/>
                                  </p:stCondLst>
                                  <p:childTnLst>
                                    <p:set>
                                      <p:cBhvr>
                                        <p:cTn id="20" dur="1" fill="hold">
                                          <p:stCondLst>
                                            <p:cond delay="0"/>
                                          </p:stCondLst>
                                        </p:cTn>
                                        <p:tgtEl>
                                          <p:spTgt spid="33"/>
                                        </p:tgtEl>
                                        <p:attrNameLst>
                                          <p:attrName>style.visibility</p:attrName>
                                        </p:attrNameLst>
                                      </p:cBhvr>
                                      <p:to>
                                        <p:strVal val="visible"/>
                                      </p:to>
                                    </p:set>
                                    <p:animEffect transition="in" filter="wipe(right)">
                                      <p:cBhvr>
                                        <p:cTn id="21" dur="500"/>
                                        <p:tgtEl>
                                          <p:spTgt spid="33"/>
                                        </p:tgtEl>
                                      </p:cBhvr>
                                    </p:animEffec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grpId="0" nodeType="clickEffect">
                                  <p:stCondLst>
                                    <p:cond delay="0"/>
                                  </p:stCondLst>
                                  <p:childTnLst>
                                    <p:set>
                                      <p:cBhvr>
                                        <p:cTn id="25" dur="1" fill="hold">
                                          <p:stCondLst>
                                            <p:cond delay="0"/>
                                          </p:stCondLst>
                                        </p:cTn>
                                        <p:tgtEl>
                                          <p:spTgt spid="36"/>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37"/>
                                        </p:tgtEl>
                                        <p:attrNameLst>
                                          <p:attrName>style.visibility</p:attrName>
                                        </p:attrNameLst>
                                      </p:cBhvr>
                                      <p:to>
                                        <p:strVal val="visible"/>
                                      </p:to>
                                    </p:set>
                                  </p:childTnLst>
                                </p:cTn>
                              </p:par>
                            </p:childTnLst>
                          </p:cTn>
                        </p:par>
                        <p:par>
                          <p:cTn id="30" fill="hold">
                            <p:stCondLst>
                              <p:cond delay="0"/>
                            </p:stCondLst>
                            <p:childTnLst>
                              <p:par>
                                <p:cTn id="31" presetID="1" presetClass="entr" presetSubtype="0" fill="hold" grpId="0" nodeType="afterEffect">
                                  <p:stCondLst>
                                    <p:cond delay="0"/>
                                  </p:stCondLst>
                                  <p:childTnLst>
                                    <p:set>
                                      <p:cBhvr>
                                        <p:cTn id="32" dur="1" fill="hold">
                                          <p:stCondLst>
                                            <p:cond delay="0"/>
                                          </p:stCondLst>
                                        </p:cTn>
                                        <p:tgtEl>
                                          <p:spTgt spid="31"/>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22" presetClass="entr" presetSubtype="2" fill="hold" nodeType="clickEffect">
                                  <p:stCondLst>
                                    <p:cond delay="0"/>
                                  </p:stCondLst>
                                  <p:childTnLst>
                                    <p:set>
                                      <p:cBhvr>
                                        <p:cTn id="36" dur="1" fill="hold">
                                          <p:stCondLst>
                                            <p:cond delay="0"/>
                                          </p:stCondLst>
                                        </p:cTn>
                                        <p:tgtEl>
                                          <p:spTgt spid="13"/>
                                        </p:tgtEl>
                                        <p:attrNameLst>
                                          <p:attrName>style.visibility</p:attrName>
                                        </p:attrNameLst>
                                      </p:cBhvr>
                                      <p:to>
                                        <p:strVal val="visible"/>
                                      </p:to>
                                    </p:set>
                                    <p:animEffect transition="in" filter="wipe(right)">
                                      <p:cBhvr>
                                        <p:cTn id="37" dur="500"/>
                                        <p:tgtEl>
                                          <p:spTgt spid="1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16"/>
                                        </p:tgtEl>
                                        <p:attrNameLst>
                                          <p:attrName>style.visibility</p:attrName>
                                        </p:attrNameLst>
                                      </p:cBhvr>
                                      <p:to>
                                        <p:strVal val="visible"/>
                                      </p:to>
                                    </p:set>
                                    <p:animEffect transition="in" filter="wipe(left)">
                                      <p:cBhvr>
                                        <p:cTn id="42" dur="500"/>
                                        <p:tgtEl>
                                          <p:spTgt spid="16"/>
                                        </p:tgtEl>
                                      </p:cBhvr>
                                    </p:animEffect>
                                  </p:childTnLst>
                                </p:cTn>
                              </p:par>
                            </p:childTnLst>
                          </p:cTn>
                        </p:par>
                        <p:par>
                          <p:cTn id="43" fill="hold">
                            <p:stCondLst>
                              <p:cond delay="500"/>
                            </p:stCondLst>
                            <p:childTnLst>
                              <p:par>
                                <p:cTn id="44" presetID="22" presetClass="entr" presetSubtype="8" fill="hold" grpId="0" nodeType="afterEffect">
                                  <p:stCondLst>
                                    <p:cond delay="0"/>
                                  </p:stCondLst>
                                  <p:childTnLst>
                                    <p:set>
                                      <p:cBhvr>
                                        <p:cTn id="45" dur="1" fill="hold">
                                          <p:stCondLst>
                                            <p:cond delay="0"/>
                                          </p:stCondLst>
                                        </p:cTn>
                                        <p:tgtEl>
                                          <p:spTgt spid="32"/>
                                        </p:tgtEl>
                                        <p:attrNameLst>
                                          <p:attrName>style.visibility</p:attrName>
                                        </p:attrNameLst>
                                      </p:cBhvr>
                                      <p:to>
                                        <p:strVal val="visible"/>
                                      </p:to>
                                    </p:set>
                                    <p:animEffect transition="in" filter="wipe(left)">
                                      <p:cBhvr>
                                        <p:cTn id="46" dur="500"/>
                                        <p:tgtEl>
                                          <p:spTgt spid="32"/>
                                        </p:tgtEl>
                                      </p:cBhvr>
                                    </p:animEffect>
                                  </p:childTnLst>
                                </p:cTn>
                              </p:par>
                            </p:childTnLst>
                          </p:cTn>
                        </p:par>
                      </p:childTnLst>
                    </p:cTn>
                  </p:par>
                  <p:par>
                    <p:cTn id="47" fill="hold">
                      <p:stCondLst>
                        <p:cond delay="indefinite"/>
                      </p:stCondLst>
                      <p:childTnLst>
                        <p:par>
                          <p:cTn id="48" fill="hold">
                            <p:stCondLst>
                              <p:cond delay="0"/>
                            </p:stCondLst>
                            <p:childTnLst>
                              <p:par>
                                <p:cTn id="49" presetID="22" presetClass="entr" presetSubtype="1" fill="hold" nodeType="clickEffect">
                                  <p:stCondLst>
                                    <p:cond delay="0"/>
                                  </p:stCondLst>
                                  <p:childTnLst>
                                    <p:set>
                                      <p:cBhvr>
                                        <p:cTn id="50" dur="1" fill="hold">
                                          <p:stCondLst>
                                            <p:cond delay="0"/>
                                          </p:stCondLst>
                                        </p:cTn>
                                        <p:tgtEl>
                                          <p:spTgt spid="24"/>
                                        </p:tgtEl>
                                        <p:attrNameLst>
                                          <p:attrName>style.visibility</p:attrName>
                                        </p:attrNameLst>
                                      </p:cBhvr>
                                      <p:to>
                                        <p:strVal val="visible"/>
                                      </p:to>
                                    </p:set>
                                    <p:animEffect transition="in" filter="wipe(up)">
                                      <p:cBhvr>
                                        <p:cTn id="51" dur="500"/>
                                        <p:tgtEl>
                                          <p:spTgt spid="24"/>
                                        </p:tgtEl>
                                      </p:cBhvr>
                                    </p:animEffect>
                                  </p:childTnLst>
                                </p:cTn>
                              </p:par>
                            </p:childTnLst>
                          </p:cTn>
                        </p:par>
                      </p:childTnLst>
                    </p:cTn>
                  </p:par>
                  <p:par>
                    <p:cTn id="52" fill="hold">
                      <p:stCondLst>
                        <p:cond delay="indefinite"/>
                      </p:stCondLst>
                      <p:childTnLst>
                        <p:par>
                          <p:cTn id="53" fill="hold">
                            <p:stCondLst>
                              <p:cond delay="0"/>
                            </p:stCondLst>
                            <p:childTnLst>
                              <p:par>
                                <p:cTn id="54" presetID="1" presetClass="entr" presetSubtype="0" fill="hold" grpId="0" nodeType="clickEffect">
                                  <p:stCondLst>
                                    <p:cond delay="0"/>
                                  </p:stCondLst>
                                  <p:childTnLst>
                                    <p:set>
                                      <p:cBhvr>
                                        <p:cTn id="55" dur="1" fill="hold">
                                          <p:stCondLst>
                                            <p:cond delay="0"/>
                                          </p:stCondLst>
                                        </p:cTn>
                                        <p:tgtEl>
                                          <p:spTgt spid="23"/>
                                        </p:tgtEl>
                                        <p:attrNameLst>
                                          <p:attrName>style.visibility</p:attrName>
                                        </p:attrNameLst>
                                      </p:cBhvr>
                                      <p:to>
                                        <p:strVal val="visible"/>
                                      </p:to>
                                    </p:set>
                                  </p:childTnLst>
                                </p:cTn>
                              </p:par>
                            </p:childTnLst>
                          </p:cTn>
                        </p:par>
                      </p:childTnLst>
                    </p:cTn>
                  </p:par>
                  <p:par>
                    <p:cTn id="56" fill="hold">
                      <p:stCondLst>
                        <p:cond delay="indefinite"/>
                      </p:stCondLst>
                      <p:childTnLst>
                        <p:par>
                          <p:cTn id="57" fill="hold">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3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3" grpId="0"/>
      <p:bldP spid="30" grpId="0"/>
      <p:bldP spid="31" grpId="0"/>
      <p:bldP spid="32" grpId="0"/>
      <p:bldP spid="36" grpId="0"/>
      <p:bldP spid="37" grpId="0"/>
      <p:bldP spid="38" grpId="0" animBg="1"/>
    </p:bldLst>
  </p:timing>
</p:sld>
</file>

<file path=ppt/slides/slide1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143000" y="152400"/>
            <a:ext cx="9906000" cy="533400"/>
          </a:xfrm>
        </p:spPr>
        <p:txBody>
          <a:bodyPr/>
          <a:lstStyle/>
          <a:p>
            <a:r>
              <a:rPr lang="en-US" altLang="ko-KR" dirty="0">
                <a:latin typeface="Gill Sans Light"/>
                <a:ea typeface="굴림" panose="020B0600000101010101" pitchFamily="34" charset="-127"/>
              </a:rPr>
              <a:t>Recall: Distributed Applications Build With Messages</a:t>
            </a:r>
          </a:p>
        </p:txBody>
      </p:sp>
      <p:sp>
        <p:nvSpPr>
          <p:cNvPr id="1016835" name="Rectangle 3"/>
          <p:cNvSpPr>
            <a:spLocks noGrp="1" noChangeArrowheads="1"/>
          </p:cNvSpPr>
          <p:nvPr>
            <p:ph type="body" idx="1"/>
          </p:nvPr>
        </p:nvSpPr>
        <p:spPr>
          <a:xfrm>
            <a:off x="914400" y="685800"/>
            <a:ext cx="10363200" cy="5943600"/>
          </a:xfrm>
        </p:spPr>
        <p:txBody>
          <a:bodyPr/>
          <a:lstStyle/>
          <a:p>
            <a:pPr>
              <a:lnSpc>
                <a:spcPct val="80000"/>
              </a:lnSpc>
              <a:spcBef>
                <a:spcPct val="10000"/>
              </a:spcBef>
            </a:pPr>
            <a:r>
              <a:rPr lang="en-US" altLang="ko-KR" dirty="0">
                <a:latin typeface="Gill Sans Light"/>
                <a:ea typeface="굴림" panose="020B0600000101010101" pitchFamily="34" charset="-127"/>
              </a:rPr>
              <a:t>How do you actually program a distributed application?</a:t>
            </a:r>
          </a:p>
          <a:p>
            <a:pPr lvl="1">
              <a:lnSpc>
                <a:spcPct val="80000"/>
              </a:lnSpc>
              <a:spcBef>
                <a:spcPct val="10000"/>
              </a:spcBef>
            </a:pPr>
            <a:r>
              <a:rPr lang="en-US" altLang="ko-KR" dirty="0">
                <a:latin typeface="Gill Sans Light"/>
                <a:ea typeface="굴림" panose="020B0600000101010101" pitchFamily="34" charset="-127"/>
              </a:rPr>
              <a:t>Need to synchronize multiple threads, running on different machines </a:t>
            </a:r>
          </a:p>
          <a:p>
            <a:pPr lvl="2">
              <a:lnSpc>
                <a:spcPct val="80000"/>
              </a:lnSpc>
              <a:spcBef>
                <a:spcPct val="10000"/>
              </a:spcBef>
            </a:pPr>
            <a:r>
              <a:rPr lang="en-US" altLang="ko-KR" dirty="0">
                <a:latin typeface="Gill Sans Light"/>
                <a:ea typeface="굴림" panose="020B0600000101010101" pitchFamily="34" charset="-127"/>
              </a:rPr>
              <a:t>No shared memory, so cannot use </a:t>
            </a:r>
            <a:r>
              <a:rPr lang="en-US" altLang="ko-KR" dirty="0" err="1">
                <a:latin typeface="Gill Sans Light"/>
                <a:ea typeface="굴림" panose="020B0600000101010101" pitchFamily="34" charset="-127"/>
              </a:rPr>
              <a:t>test&amp;set</a:t>
            </a: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2">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One Abstraction: send/receive messages</a:t>
            </a:r>
          </a:p>
          <a:p>
            <a:pPr lvl="2">
              <a:lnSpc>
                <a:spcPct val="80000"/>
              </a:lnSpc>
              <a:spcBef>
                <a:spcPct val="10000"/>
              </a:spcBef>
            </a:pPr>
            <a:r>
              <a:rPr lang="en-US" altLang="ko-KR" dirty="0">
                <a:latin typeface="Gill Sans Light"/>
                <a:ea typeface="굴림" panose="020B0600000101010101" pitchFamily="34" charset="-127"/>
              </a:rPr>
              <a:t>Already atomic: no receiver gets portion of a message and two receivers cannot get same message</a:t>
            </a:r>
          </a:p>
          <a:p>
            <a:pPr>
              <a:lnSpc>
                <a:spcPct val="80000"/>
              </a:lnSpc>
              <a:spcBef>
                <a:spcPct val="10000"/>
              </a:spcBef>
            </a:pPr>
            <a:r>
              <a:rPr lang="en-US" altLang="ko-KR" dirty="0">
                <a:latin typeface="Gill Sans Light"/>
                <a:ea typeface="굴림" panose="020B0600000101010101" pitchFamily="34" charset="-127"/>
              </a:rPr>
              <a:t>Interface:</a:t>
            </a:r>
          </a:p>
          <a:p>
            <a:pPr lvl="1">
              <a:lnSpc>
                <a:spcPct val="80000"/>
              </a:lnSpc>
              <a:spcBef>
                <a:spcPct val="10000"/>
              </a:spcBef>
            </a:pPr>
            <a:r>
              <a:rPr lang="en-US" altLang="ko-KR" dirty="0">
                <a:latin typeface="Gill Sans Light"/>
                <a:ea typeface="굴림" panose="020B0600000101010101" pitchFamily="34" charset="-127"/>
              </a:rPr>
              <a:t>Mailbox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temporary holding area for messages</a:t>
            </a:r>
          </a:p>
          <a:p>
            <a:pPr lvl="2">
              <a:lnSpc>
                <a:spcPct val="80000"/>
              </a:lnSpc>
              <a:spcBef>
                <a:spcPct val="10000"/>
              </a:spcBef>
            </a:pPr>
            <a:r>
              <a:rPr lang="en-US" altLang="ko-KR" dirty="0">
                <a:latin typeface="Gill Sans Light"/>
                <a:ea typeface="굴림" panose="020B0600000101010101" pitchFamily="34" charset="-127"/>
              </a:rPr>
              <a:t>Includes both destination location and queue</a:t>
            </a:r>
          </a:p>
          <a:p>
            <a:pPr lvl="1">
              <a:lnSpc>
                <a:spcPct val="80000"/>
              </a:lnSpc>
              <a:spcBef>
                <a:spcPct val="10000"/>
              </a:spcBef>
            </a:pPr>
            <a:r>
              <a:rPr lang="en-US" altLang="ko-KR" dirty="0">
                <a:latin typeface="Gill Sans Light"/>
                <a:ea typeface="굴림" panose="020B0600000101010101" pitchFamily="34" charset="-127"/>
              </a:rPr>
              <a:t>Send(</a:t>
            </a:r>
            <a:r>
              <a:rPr lang="en-US" altLang="ko-KR" dirty="0" err="1">
                <a:latin typeface="Gill Sans Light"/>
                <a:ea typeface="굴림" panose="020B0600000101010101" pitchFamily="34" charset="-127"/>
              </a:rPr>
              <a:t>message,mbox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Send message to remote mailbox identified by </a:t>
            </a:r>
            <a:r>
              <a:rPr lang="en-US" altLang="ko-KR" dirty="0" err="1">
                <a:latin typeface="Gill Sans Light"/>
                <a:ea typeface="굴림" panose="020B0600000101010101" pitchFamily="34" charset="-127"/>
              </a:rPr>
              <a:t>mbox</a:t>
            </a:r>
            <a:endParaRPr lang="en-US" altLang="ko-KR" dirty="0">
              <a:latin typeface="Gill Sans Light"/>
              <a:ea typeface="굴림" panose="020B0600000101010101" pitchFamily="34" charset="-127"/>
            </a:endParaRPr>
          </a:p>
          <a:p>
            <a:pPr lvl="1">
              <a:lnSpc>
                <a:spcPct val="80000"/>
              </a:lnSpc>
              <a:spcBef>
                <a:spcPct val="10000"/>
              </a:spcBef>
            </a:pPr>
            <a:r>
              <a:rPr lang="en-US" altLang="ko-KR" dirty="0">
                <a:latin typeface="Gill Sans Light"/>
                <a:ea typeface="굴림" panose="020B0600000101010101" pitchFamily="34" charset="-127"/>
              </a:rPr>
              <a:t>Receive(</a:t>
            </a:r>
            <a:r>
              <a:rPr lang="en-US" altLang="ko-KR" dirty="0" err="1">
                <a:latin typeface="Gill Sans Light"/>
                <a:ea typeface="굴림" panose="020B0600000101010101" pitchFamily="34" charset="-127"/>
              </a:rPr>
              <a:t>buffer,mbox</a:t>
            </a:r>
            <a:r>
              <a:rPr lang="en-US" altLang="ko-KR" dirty="0">
                <a:latin typeface="Gill Sans Light"/>
                <a:ea typeface="굴림" panose="020B0600000101010101" pitchFamily="34" charset="-127"/>
              </a:rPr>
              <a:t>)</a:t>
            </a:r>
          </a:p>
          <a:p>
            <a:pPr lvl="2">
              <a:lnSpc>
                <a:spcPct val="80000"/>
              </a:lnSpc>
              <a:spcBef>
                <a:spcPct val="10000"/>
              </a:spcBef>
            </a:pPr>
            <a:r>
              <a:rPr lang="en-US" altLang="ko-KR" dirty="0">
                <a:latin typeface="Gill Sans Light"/>
                <a:ea typeface="굴림" panose="020B0600000101010101" pitchFamily="34" charset="-127"/>
              </a:rPr>
              <a:t>Wait until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has message, copy into buffer, and return</a:t>
            </a:r>
          </a:p>
          <a:p>
            <a:pPr lvl="2">
              <a:lnSpc>
                <a:spcPct val="80000"/>
              </a:lnSpc>
              <a:spcBef>
                <a:spcPct val="10000"/>
              </a:spcBef>
            </a:pPr>
            <a:r>
              <a:rPr lang="en-US" altLang="ko-KR" dirty="0">
                <a:latin typeface="Gill Sans Light"/>
                <a:ea typeface="굴림" panose="020B0600000101010101" pitchFamily="34" charset="-127"/>
              </a:rPr>
              <a:t>If threads sleeping on this </a:t>
            </a:r>
            <a:r>
              <a:rPr lang="en-US" altLang="ko-KR" dirty="0" err="1">
                <a:latin typeface="Gill Sans Light"/>
                <a:ea typeface="굴림" panose="020B0600000101010101" pitchFamily="34" charset="-127"/>
              </a:rPr>
              <a:t>mbox</a:t>
            </a:r>
            <a:r>
              <a:rPr lang="en-US" altLang="ko-KR" dirty="0">
                <a:latin typeface="Gill Sans Light"/>
                <a:ea typeface="굴림" panose="020B0600000101010101" pitchFamily="34" charset="-127"/>
              </a:rPr>
              <a:t>, wake up one of them</a:t>
            </a:r>
          </a:p>
        </p:txBody>
      </p:sp>
      <p:grpSp>
        <p:nvGrpSpPr>
          <p:cNvPr id="1016836" name="Group 4"/>
          <p:cNvGrpSpPr>
            <a:grpSpLocks/>
          </p:cNvGrpSpPr>
          <p:nvPr/>
        </p:nvGrpSpPr>
        <p:grpSpPr bwMode="auto">
          <a:xfrm>
            <a:off x="2971801" y="1676400"/>
            <a:ext cx="6556375" cy="1304925"/>
            <a:chOff x="576" y="1626"/>
            <a:chExt cx="4130" cy="822"/>
          </a:xfrm>
        </p:grpSpPr>
        <p:sp>
          <p:nvSpPr>
            <p:cNvPr id="19462" name="AutoShape 5"/>
            <p:cNvSpPr>
              <a:spLocks noChangeArrowheads="1"/>
            </p:cNvSpPr>
            <p:nvPr/>
          </p:nvSpPr>
          <p:spPr bwMode="auto">
            <a:xfrm>
              <a:off x="1538"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3" name="AutoShape 6"/>
            <p:cNvSpPr>
              <a:spLocks noChangeArrowheads="1"/>
            </p:cNvSpPr>
            <p:nvPr/>
          </p:nvSpPr>
          <p:spPr bwMode="auto">
            <a:xfrm>
              <a:off x="3382" y="1865"/>
              <a:ext cx="360" cy="340"/>
            </a:xfrm>
            <a:prstGeom prst="rightArrow">
              <a:avLst>
                <a:gd name="adj1" fmla="val 50000"/>
                <a:gd name="adj2" fmla="val 2647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Light"/>
              </a:endParaRPr>
            </a:p>
          </p:txBody>
        </p:sp>
        <p:sp>
          <p:nvSpPr>
            <p:cNvPr id="19464" name="Cloud"/>
            <p:cNvSpPr>
              <a:spLocks noChangeAspect="1" noEditPoints="1" noChangeArrowheads="1"/>
            </p:cNvSpPr>
            <p:nvPr/>
          </p:nvSpPr>
          <p:spPr bwMode="auto">
            <a:xfrm>
              <a:off x="1898" y="1626"/>
              <a:ext cx="1444" cy="822"/>
            </a:xfrm>
            <a:custGeom>
              <a:avLst/>
              <a:gdLst>
                <a:gd name="T0" fmla="*/ 4 w 21600"/>
                <a:gd name="T1" fmla="*/ 411 h 21600"/>
                <a:gd name="T2" fmla="*/ 722 w 21600"/>
                <a:gd name="T3" fmla="*/ 821 h 21600"/>
                <a:gd name="T4" fmla="*/ 1443 w 21600"/>
                <a:gd name="T5" fmla="*/ 411 h 21600"/>
                <a:gd name="T6" fmla="*/ 722 w 21600"/>
                <a:gd name="T7" fmla="*/ 47 h 21600"/>
                <a:gd name="T8" fmla="*/ 0 60000 65536"/>
                <a:gd name="T9" fmla="*/ 0 60000 65536"/>
                <a:gd name="T10" fmla="*/ 0 60000 65536"/>
                <a:gd name="T11" fmla="*/ 0 60000 65536"/>
                <a:gd name="T12" fmla="*/ 2977 w 21600"/>
                <a:gd name="T13" fmla="*/ 3258 h 21600"/>
                <a:gd name="T14" fmla="*/ 17083 w 21600"/>
                <a:gd name="T15" fmla="*/ 17343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Light"/>
              </a:endParaRPr>
            </a:p>
          </p:txBody>
        </p:sp>
        <p:pic>
          <p:nvPicPr>
            <p:cNvPr id="19465" name="Picture 8"/>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576" y="1776"/>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9466" name="Picture 9"/>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3984" y="1782"/>
              <a:ext cx="722" cy="5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19467" name="Text Box 10"/>
            <p:cNvSpPr txBox="1">
              <a:spLocks noChangeArrowheads="1"/>
            </p:cNvSpPr>
            <p:nvPr/>
          </p:nvSpPr>
          <p:spPr bwMode="auto">
            <a:xfrm>
              <a:off x="2191" y="1937"/>
              <a:ext cx="83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Network</a:t>
              </a:r>
            </a:p>
          </p:txBody>
        </p:sp>
        <p:sp>
          <p:nvSpPr>
            <p:cNvPr id="19468" name="Text Box 11"/>
            <p:cNvSpPr txBox="1">
              <a:spLocks noChangeArrowheads="1"/>
            </p:cNvSpPr>
            <p:nvPr/>
          </p:nvSpPr>
          <p:spPr bwMode="auto">
            <a:xfrm rot="5400000">
              <a:off x="1148" y="1906"/>
              <a:ext cx="550"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Send</a:t>
              </a:r>
            </a:p>
          </p:txBody>
        </p:sp>
        <p:sp>
          <p:nvSpPr>
            <p:cNvPr id="19469" name="Text Box 12"/>
            <p:cNvSpPr txBox="1">
              <a:spLocks noChangeArrowheads="1"/>
            </p:cNvSpPr>
            <p:nvPr/>
          </p:nvSpPr>
          <p:spPr bwMode="auto">
            <a:xfrm rot="5400000">
              <a:off x="3478" y="18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Light"/>
                </a:rPr>
                <a:t>Receive</a:t>
              </a:r>
            </a:p>
          </p:txBody>
        </p:sp>
      </p:grpSp>
      <p:sp>
        <p:nvSpPr>
          <p:cNvPr id="1016845" name="Document"/>
          <p:cNvSpPr>
            <a:spLocks noEditPoints="1" noChangeArrowheads="1"/>
          </p:cNvSpPr>
          <p:nvPr/>
        </p:nvSpPr>
        <p:spPr bwMode="auto">
          <a:xfrm>
            <a:off x="-533400" y="2514600"/>
            <a:ext cx="457200" cy="685800"/>
          </a:xfrm>
          <a:custGeom>
            <a:avLst/>
            <a:gdLst>
              <a:gd name="T0" fmla="*/ 227690 w 21600"/>
              <a:gd name="T1" fmla="*/ 686816 h 21600"/>
              <a:gd name="T2" fmla="*/ 1799 w 21600"/>
              <a:gd name="T3" fmla="*/ 344456 h 21600"/>
              <a:gd name="T4" fmla="*/ 227690 w 21600"/>
              <a:gd name="T5" fmla="*/ 2572 h 21600"/>
              <a:gd name="T6" fmla="*/ 459444 w 21600"/>
              <a:gd name="T7" fmla="*/ 338201 h 21600"/>
              <a:gd name="T8" fmla="*/ 227690 w 21600"/>
              <a:gd name="T9" fmla="*/ 686816 h 21600"/>
              <a:gd name="T10" fmla="*/ 0 w 21600"/>
              <a:gd name="T11" fmla="*/ 0 h 21600"/>
              <a:gd name="T12" fmla="*/ 457200 w 21600"/>
              <a:gd name="T13" fmla="*/ 0 h 21600"/>
              <a:gd name="T14" fmla="*/ 457200 w 21600"/>
              <a:gd name="T15" fmla="*/ 685800 h 21600"/>
              <a:gd name="T16" fmla="*/ 0 60000 65536"/>
              <a:gd name="T17" fmla="*/ 0 60000 65536"/>
              <a:gd name="T18" fmla="*/ 0 60000 65536"/>
              <a:gd name="T19" fmla="*/ 0 60000 65536"/>
              <a:gd name="T20" fmla="*/ 0 60000 65536"/>
              <a:gd name="T21" fmla="*/ 0 60000 65536"/>
              <a:gd name="T22" fmla="*/ 0 60000 65536"/>
              <a:gd name="T23" fmla="*/ 0 60000 65536"/>
              <a:gd name="T24" fmla="*/ 977 w 21600"/>
              <a:gd name="T25" fmla="*/ 818 h 21600"/>
              <a:gd name="T26" fmla="*/ 20622 w 21600"/>
              <a:gd name="T27" fmla="*/ 16429 h 21600"/>
            </a:gdLst>
            <a:ahLst/>
            <a:cxnLst>
              <a:cxn ang="T16">
                <a:pos x="T0" y="T1"/>
              </a:cxn>
              <a:cxn ang="T17">
                <a:pos x="T2" y="T3"/>
              </a:cxn>
              <a:cxn ang="T18">
                <a:pos x="T4" y="T5"/>
              </a:cxn>
              <a:cxn ang="T19">
                <a:pos x="T6" y="T7"/>
              </a:cxn>
              <a:cxn ang="T20">
                <a:pos x="T8" y="T9"/>
              </a:cxn>
              <a:cxn ang="T21">
                <a:pos x="T10" y="T11"/>
              </a:cxn>
              <a:cxn ang="T22">
                <a:pos x="T12" y="T13"/>
              </a:cxn>
              <a:cxn ang="T23">
                <a:pos x="T14" y="T15"/>
              </a:cxn>
            </a:cxnLst>
            <a:rect l="T24" t="T25" r="T26" b="T27"/>
            <a:pathLst>
              <a:path w="21600" h="21600">
                <a:moveTo>
                  <a:pt x="10757" y="21632"/>
                </a:moveTo>
                <a:lnTo>
                  <a:pt x="5187" y="21632"/>
                </a:lnTo>
                <a:lnTo>
                  <a:pt x="85" y="17509"/>
                </a:lnTo>
                <a:lnTo>
                  <a:pt x="85" y="10849"/>
                </a:lnTo>
                <a:lnTo>
                  <a:pt x="85" y="81"/>
                </a:lnTo>
                <a:lnTo>
                  <a:pt x="10757" y="81"/>
                </a:lnTo>
                <a:lnTo>
                  <a:pt x="21706" y="81"/>
                </a:lnTo>
                <a:lnTo>
                  <a:pt x="21706" y="10652"/>
                </a:lnTo>
                <a:lnTo>
                  <a:pt x="21706" y="21632"/>
                </a:lnTo>
                <a:lnTo>
                  <a:pt x="10757" y="21632"/>
                </a:lnTo>
                <a:close/>
              </a:path>
              <a:path w="21600" h="21600">
                <a:moveTo>
                  <a:pt x="85" y="17509"/>
                </a:moveTo>
                <a:lnTo>
                  <a:pt x="5187" y="17509"/>
                </a:lnTo>
                <a:lnTo>
                  <a:pt x="5187" y="21632"/>
                </a:lnTo>
                <a:lnTo>
                  <a:pt x="85" y="17509"/>
                </a:lnTo>
                <a:close/>
              </a:path>
            </a:pathLst>
          </a:custGeom>
          <a:solidFill>
            <a:srgbClr val="D8EBB3"/>
          </a:solidFill>
          <a:ln w="9525">
            <a:solidFill>
              <a:srgbClr val="000000"/>
            </a:solidFill>
            <a:miter lim="800000"/>
            <a:headEnd/>
            <a:tailEnd/>
          </a:ln>
          <a:effectLst>
            <a:outerShdw dist="107763" dir="2700000" algn="ctr" rotWithShape="0">
              <a:srgbClr val="808080"/>
            </a:outerShdw>
          </a:effectLst>
        </p:spPr>
        <p:txBody>
          <a:bodyPr/>
          <a:lstStyle/>
          <a:p>
            <a:endParaRPr lang="en-US">
              <a:latin typeface="Gill Sans Light"/>
            </a:endParaRPr>
          </a:p>
        </p:txBody>
      </p:sp>
    </p:spTree>
    <p:extLst>
      <p:ext uri="{BB962C8B-B14F-4D97-AF65-F5344CB8AC3E}">
        <p14:creationId xmlns:p14="http://schemas.microsoft.com/office/powerpoint/2010/main" val="764040405"/>
      </p:ext>
    </p:extLst>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ABC6D9-6CDC-4C77-AC5D-FA27B0ECA7FF}"/>
              </a:ext>
            </a:extLst>
          </p:cNvPr>
          <p:cNvSpPr>
            <a:spLocks noGrp="1"/>
          </p:cNvSpPr>
          <p:nvPr>
            <p:ph type="title"/>
          </p:nvPr>
        </p:nvSpPr>
        <p:spPr/>
        <p:txBody>
          <a:bodyPr/>
          <a:lstStyle/>
          <a:p>
            <a:r>
              <a:rPr lang="en-US" dirty="0"/>
              <a:t>Question: Data Representation</a:t>
            </a:r>
          </a:p>
        </p:txBody>
      </p:sp>
      <p:sp>
        <p:nvSpPr>
          <p:cNvPr id="3" name="Content Placeholder 2">
            <a:extLst>
              <a:ext uri="{FF2B5EF4-FFF2-40B4-BE49-F238E27FC236}">
                <a16:creationId xmlns:a16="http://schemas.microsoft.com/office/drawing/2014/main" id="{54187F02-3F6B-4BE9-82D8-C33089C02F46}"/>
              </a:ext>
            </a:extLst>
          </p:cNvPr>
          <p:cNvSpPr>
            <a:spLocks noGrp="1"/>
          </p:cNvSpPr>
          <p:nvPr>
            <p:ph idx="1"/>
          </p:nvPr>
        </p:nvSpPr>
        <p:spPr>
          <a:xfrm>
            <a:off x="812800" y="914400"/>
            <a:ext cx="10769600" cy="5105400"/>
          </a:xfrm>
        </p:spPr>
        <p:txBody>
          <a:bodyPr/>
          <a:lstStyle/>
          <a:p>
            <a:r>
              <a:rPr lang="en-US" dirty="0"/>
              <a:t>An object in memory has a machine-specific binary representation</a:t>
            </a:r>
          </a:p>
          <a:p>
            <a:pPr lvl="1"/>
            <a:r>
              <a:rPr lang="en-US" dirty="0"/>
              <a:t>Threads within a single process have the same view of what’s in memory</a:t>
            </a:r>
          </a:p>
          <a:p>
            <a:pPr lvl="1"/>
            <a:r>
              <a:rPr lang="en-US" dirty="0"/>
              <a:t>Easy to compute offsets into fields, follow pointers, etc.</a:t>
            </a:r>
          </a:p>
          <a:p>
            <a:pPr lvl="1"/>
            <a:endParaRPr lang="en-US" dirty="0"/>
          </a:p>
          <a:p>
            <a:r>
              <a:rPr lang="en-US" dirty="0"/>
              <a:t>In the absence of shared memory, externalizing an object requires us to turn it into a sequential sequence of bytes</a:t>
            </a:r>
          </a:p>
          <a:p>
            <a:pPr lvl="1"/>
            <a:r>
              <a:rPr lang="en-US" b="1" dirty="0"/>
              <a:t>Serialization/Marshalling</a:t>
            </a:r>
            <a:r>
              <a:rPr lang="en-US" dirty="0"/>
              <a:t>: Express an object as a sequence of bytes</a:t>
            </a:r>
          </a:p>
          <a:p>
            <a:pPr lvl="1"/>
            <a:r>
              <a:rPr lang="en-US" b="1" dirty="0"/>
              <a:t>Deserialization/Unmarshalling</a:t>
            </a:r>
            <a:r>
              <a:rPr lang="en-US" dirty="0"/>
              <a:t>: Reconstructing the original object from its marshalled form at destination</a:t>
            </a:r>
          </a:p>
        </p:txBody>
      </p:sp>
    </p:spTree>
    <p:extLst>
      <p:ext uri="{BB962C8B-B14F-4D97-AF65-F5344CB8AC3E}">
        <p14:creationId xmlns:p14="http://schemas.microsoft.com/office/powerpoint/2010/main" val="27592192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7CD25F-D4AC-4A1F-83C5-AF4852AE9D05}"/>
              </a:ext>
            </a:extLst>
          </p:cNvPr>
          <p:cNvSpPr>
            <a:spLocks noGrp="1"/>
          </p:cNvSpPr>
          <p:nvPr>
            <p:ph type="title"/>
          </p:nvPr>
        </p:nvSpPr>
        <p:spPr/>
        <p:txBody>
          <a:bodyPr/>
          <a:lstStyle/>
          <a:p>
            <a:r>
              <a:rPr lang="en-US" dirty="0"/>
              <a:t>Simple Data Types</a:t>
            </a:r>
          </a:p>
        </p:txBody>
      </p:sp>
      <p:sp>
        <p:nvSpPr>
          <p:cNvPr id="3" name="Content Placeholder 2">
            <a:extLst>
              <a:ext uri="{FF2B5EF4-FFF2-40B4-BE49-F238E27FC236}">
                <a16:creationId xmlns:a16="http://schemas.microsoft.com/office/drawing/2014/main" id="{2FCD6FDE-FC0D-4DCE-8CB1-EFD4D6E13784}"/>
              </a:ext>
            </a:extLst>
          </p:cNvPr>
          <p:cNvSpPr>
            <a:spLocks noGrp="1"/>
          </p:cNvSpPr>
          <p:nvPr>
            <p:ph idx="1"/>
          </p:nvPr>
        </p:nvSpPr>
        <p:spPr/>
        <p:txBody>
          <a:bodyPr>
            <a:normAutofit/>
          </a:bodyPr>
          <a:lstStyle/>
          <a:p>
            <a:pPr marL="0" indent="0">
              <a:buNone/>
            </a:pPr>
            <a:r>
              <a:rPr lang="en-US" dirty="0">
                <a:latin typeface="Consolas" panose="020B0609020204030204" pitchFamily="49" charset="0"/>
              </a:rPr>
              <a:t>uint32_t x;</a:t>
            </a:r>
          </a:p>
          <a:p>
            <a:r>
              <a:rPr lang="en-US" dirty="0"/>
              <a:t>Suppose I want to write a </a:t>
            </a:r>
            <a:r>
              <a:rPr lang="en-US" dirty="0">
                <a:latin typeface="Consolas" panose="020B0609020204030204" pitchFamily="49" charset="0"/>
              </a:rPr>
              <a:t>x</a:t>
            </a:r>
            <a:r>
              <a:rPr lang="en-US" dirty="0"/>
              <a:t> to a file</a:t>
            </a:r>
          </a:p>
          <a:p>
            <a:pPr marL="0" indent="0">
              <a:buNone/>
            </a:pPr>
            <a:endParaRPr lang="en-US" dirty="0"/>
          </a:p>
          <a:p>
            <a:r>
              <a:rPr lang="en-US" dirty="0"/>
              <a:t>First, open the file: </a:t>
            </a:r>
            <a:r>
              <a:rPr lang="en-US" dirty="0">
                <a:latin typeface="Consolas" panose="020B0609020204030204" pitchFamily="49" charset="0"/>
              </a:rPr>
              <a:t>FILE* f = </a:t>
            </a:r>
            <a:r>
              <a:rPr lang="en-US" dirty="0" err="1">
                <a:latin typeface="Consolas" panose="020B0609020204030204" pitchFamily="49" charset="0"/>
              </a:rPr>
              <a:t>fopen</a:t>
            </a:r>
            <a:r>
              <a:rPr lang="en-US" dirty="0">
                <a:latin typeface="Consolas" panose="020B0609020204030204" pitchFamily="49" charset="0"/>
              </a:rPr>
              <a:t>(“foo.txt”, “w”);</a:t>
            </a:r>
          </a:p>
          <a:p>
            <a:r>
              <a:rPr lang="en-US" dirty="0"/>
              <a:t>Then, I have two choices:</a:t>
            </a:r>
          </a:p>
          <a:p>
            <a:pPr marL="914400" lvl="1" indent="-457200">
              <a:buFont typeface="+mj-lt"/>
              <a:buAutoNum type="arabicPeriod"/>
            </a:pPr>
            <a:r>
              <a:rPr lang="en-US" dirty="0" err="1">
                <a:latin typeface="Consolas" panose="020B0609020204030204" pitchFamily="49" charset="0"/>
              </a:rPr>
              <a:t>fprintf</a:t>
            </a:r>
            <a:r>
              <a:rPr lang="en-US" dirty="0">
                <a:latin typeface="Consolas" panose="020B0609020204030204" pitchFamily="49" charset="0"/>
              </a:rPr>
              <a:t>(f, “%</a:t>
            </a:r>
            <a:r>
              <a:rPr lang="en-US" dirty="0" err="1">
                <a:latin typeface="Consolas" panose="020B0609020204030204" pitchFamily="49" charset="0"/>
              </a:rPr>
              <a:t>lu</a:t>
            </a:r>
            <a:r>
              <a:rPr lang="en-US" dirty="0">
                <a:latin typeface="Consolas" panose="020B0609020204030204" pitchFamily="49" charset="0"/>
              </a:rPr>
              <a:t>”, x);</a:t>
            </a:r>
          </a:p>
          <a:p>
            <a:pPr marL="914400" lvl="1" indent="-457200">
              <a:buFont typeface="+mj-lt"/>
              <a:buAutoNum type="arabicPeriod"/>
            </a:pPr>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pPr lvl="2"/>
            <a:r>
              <a:rPr lang="en-US" dirty="0"/>
              <a:t>Or equivalently, </a:t>
            </a:r>
            <a:r>
              <a:rPr lang="en-US" dirty="0">
                <a:latin typeface="Consolas" panose="020B0609020204030204" pitchFamily="49" charset="0"/>
              </a:rPr>
              <a:t>write(</a:t>
            </a:r>
            <a:r>
              <a:rPr lang="en-US" dirty="0" err="1">
                <a:latin typeface="Consolas" panose="020B0609020204030204" pitchFamily="49" charset="0"/>
              </a:rPr>
              <a:t>fd</a:t>
            </a:r>
            <a:r>
              <a:rPr lang="en-US" dirty="0">
                <a:latin typeface="Consolas" panose="020B0609020204030204" pitchFamily="49" charset="0"/>
              </a:rPr>
              <a:t>, &amp;x, </a:t>
            </a:r>
            <a:r>
              <a:rPr lang="en-US" dirty="0" err="1">
                <a:latin typeface="Consolas" panose="020B0609020204030204" pitchFamily="49" charset="0"/>
              </a:rPr>
              <a:t>sizeof</a:t>
            </a:r>
            <a:r>
              <a:rPr lang="en-US" dirty="0">
                <a:latin typeface="Consolas" panose="020B0609020204030204" pitchFamily="49" charset="0"/>
              </a:rPr>
              <a:t>(uint32_t));</a:t>
            </a:r>
            <a:r>
              <a:rPr lang="en-US" dirty="0"/>
              <a:t> (perhaps with a loop to be safe)</a:t>
            </a:r>
          </a:p>
          <a:p>
            <a:pPr lvl="2"/>
            <a:endParaRPr lang="en-US" dirty="0"/>
          </a:p>
          <a:p>
            <a:r>
              <a:rPr lang="en-US" dirty="0"/>
              <a:t>Neither one is “wrong” but sender and receiver should be consistent!</a:t>
            </a:r>
          </a:p>
        </p:txBody>
      </p:sp>
    </p:spTree>
    <p:extLst>
      <p:ext uri="{BB962C8B-B14F-4D97-AF65-F5344CB8AC3E}">
        <p14:creationId xmlns:p14="http://schemas.microsoft.com/office/powerpoint/2010/main" val="4135369944"/>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3">
                                            <p:txEl>
                                              <p:pRg st="9" end="9"/>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E66EA8-FA74-4BC4-8E25-59BD1956F56C}"/>
              </a:ext>
            </a:extLst>
          </p:cNvPr>
          <p:cNvSpPr>
            <a:spLocks noGrp="1"/>
          </p:cNvSpPr>
          <p:nvPr>
            <p:ph type="title"/>
          </p:nvPr>
        </p:nvSpPr>
        <p:spPr/>
        <p:txBody>
          <a:bodyPr/>
          <a:lstStyle/>
          <a:p>
            <a:r>
              <a:rPr lang="en-US" dirty="0"/>
              <a:t>Machine Representation</a:t>
            </a:r>
          </a:p>
        </p:txBody>
      </p:sp>
      <p:sp>
        <p:nvSpPr>
          <p:cNvPr id="3" name="Content Placeholder 2">
            <a:extLst>
              <a:ext uri="{FF2B5EF4-FFF2-40B4-BE49-F238E27FC236}">
                <a16:creationId xmlns:a16="http://schemas.microsoft.com/office/drawing/2014/main" id="{94BF57C6-FE51-4D89-BA1B-D01E2FB5C7DD}"/>
              </a:ext>
            </a:extLst>
          </p:cNvPr>
          <p:cNvSpPr>
            <a:spLocks noGrp="1"/>
          </p:cNvSpPr>
          <p:nvPr>
            <p:ph idx="1"/>
          </p:nvPr>
        </p:nvSpPr>
        <p:spPr/>
        <p:txBody>
          <a:bodyPr/>
          <a:lstStyle/>
          <a:p>
            <a:r>
              <a:rPr lang="en-US" dirty="0"/>
              <a:t>Consider using the machine representation:</a:t>
            </a:r>
          </a:p>
          <a:p>
            <a:pPr lvl="1"/>
            <a:r>
              <a:rPr lang="en-US" dirty="0" err="1">
                <a:latin typeface="Consolas" panose="020B0609020204030204" pitchFamily="49" charset="0"/>
              </a:rPr>
              <a:t>fwrite</a:t>
            </a:r>
            <a:r>
              <a:rPr lang="en-US" dirty="0">
                <a:latin typeface="Consolas" panose="020B0609020204030204" pitchFamily="49" charset="0"/>
              </a:rPr>
              <a:t>(&amp;x, </a:t>
            </a:r>
            <a:r>
              <a:rPr lang="en-US" dirty="0" err="1">
                <a:latin typeface="Consolas" panose="020B0609020204030204" pitchFamily="49" charset="0"/>
              </a:rPr>
              <a:t>sizeof</a:t>
            </a:r>
            <a:r>
              <a:rPr lang="en-US" dirty="0">
                <a:latin typeface="Consolas" panose="020B0609020204030204" pitchFamily="49" charset="0"/>
              </a:rPr>
              <a:t>(uint32_t), 1, f);</a:t>
            </a:r>
          </a:p>
          <a:p>
            <a:endParaRPr lang="en-US" dirty="0"/>
          </a:p>
          <a:p>
            <a:r>
              <a:rPr lang="en-US" dirty="0"/>
              <a:t>How do we know if the recipient represents </a:t>
            </a:r>
            <a:r>
              <a:rPr lang="en-US" dirty="0">
                <a:latin typeface="Consolas" panose="020B0609020204030204" pitchFamily="49" charset="0"/>
              </a:rPr>
              <a:t>x</a:t>
            </a:r>
            <a:r>
              <a:rPr lang="en-US" dirty="0"/>
              <a:t> in the same way?</a:t>
            </a:r>
          </a:p>
          <a:p>
            <a:pPr lvl="1"/>
            <a:r>
              <a:rPr lang="en-US" dirty="0"/>
              <a:t>For pipes, is this a problem?</a:t>
            </a:r>
          </a:p>
          <a:p>
            <a:pPr lvl="1"/>
            <a:r>
              <a:rPr lang="en-US" dirty="0"/>
              <a:t>What about for sockets?</a:t>
            </a:r>
          </a:p>
        </p:txBody>
      </p:sp>
    </p:spTree>
    <p:extLst>
      <p:ext uri="{BB962C8B-B14F-4D97-AF65-F5344CB8AC3E}">
        <p14:creationId xmlns:p14="http://schemas.microsoft.com/office/powerpoint/2010/main" val="1531815224"/>
      </p:ext>
    </p:extLst>
  </p:cSld>
  <p:clrMapOvr>
    <a:masterClrMapping/>
  </p:clrMapOv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5DED81E-CFA9-42B0-955D-3B6EEB03B2B2}"/>
              </a:ext>
            </a:extLst>
          </p:cNvPr>
          <p:cNvSpPr>
            <a:spLocks noGrp="1"/>
          </p:cNvSpPr>
          <p:nvPr>
            <p:ph type="title"/>
          </p:nvPr>
        </p:nvSpPr>
        <p:spPr/>
        <p:txBody>
          <a:bodyPr/>
          <a:lstStyle/>
          <a:p>
            <a:r>
              <a:rPr lang="en-US" dirty="0"/>
              <a:t>Endianness</a:t>
            </a:r>
          </a:p>
        </p:txBody>
      </p:sp>
      <p:sp>
        <p:nvSpPr>
          <p:cNvPr id="3" name="Content Placeholder 2">
            <a:extLst>
              <a:ext uri="{FF2B5EF4-FFF2-40B4-BE49-F238E27FC236}">
                <a16:creationId xmlns:a16="http://schemas.microsoft.com/office/drawing/2014/main" id="{48472C91-9888-4844-AF68-268E1FC8BEF6}"/>
              </a:ext>
            </a:extLst>
          </p:cNvPr>
          <p:cNvSpPr>
            <a:spLocks noGrp="1"/>
          </p:cNvSpPr>
          <p:nvPr>
            <p:ph idx="1"/>
          </p:nvPr>
        </p:nvSpPr>
        <p:spPr>
          <a:xfrm>
            <a:off x="838200" y="1825625"/>
            <a:ext cx="7398488" cy="2647138"/>
          </a:xfrm>
        </p:spPr>
        <p:txBody>
          <a:bodyPr/>
          <a:lstStyle/>
          <a:p>
            <a:r>
              <a:rPr lang="en-US" dirty="0"/>
              <a:t>For a byte-address machine, which end of a machine-recognized object (e.g., int) does its byte-address refer to?</a:t>
            </a:r>
          </a:p>
          <a:p>
            <a:r>
              <a:rPr lang="en-US" dirty="0"/>
              <a:t>Big Endian: address is the most-significant bits</a:t>
            </a:r>
          </a:p>
          <a:p>
            <a:r>
              <a:rPr lang="en-US" dirty="0"/>
              <a:t>Little Endian: address is the least-significant bits</a:t>
            </a:r>
          </a:p>
        </p:txBody>
      </p:sp>
      <p:pic>
        <p:nvPicPr>
          <p:cNvPr id="7" name="Picture 6">
            <a:extLst>
              <a:ext uri="{FF2B5EF4-FFF2-40B4-BE49-F238E27FC236}">
                <a16:creationId xmlns:a16="http://schemas.microsoft.com/office/drawing/2014/main" id="{4FE6458A-9098-46FC-801B-125FB1FFB6D4}"/>
              </a:ext>
            </a:extLst>
          </p:cNvPr>
          <p:cNvPicPr>
            <a:picLocks noChangeAspect="1"/>
          </p:cNvPicPr>
          <p:nvPr/>
        </p:nvPicPr>
        <p:blipFill>
          <a:blip r:embed="rId2"/>
          <a:stretch>
            <a:fillRect/>
          </a:stretch>
        </p:blipFill>
        <p:spPr>
          <a:xfrm>
            <a:off x="9099189" y="1278265"/>
            <a:ext cx="2460574" cy="2801552"/>
          </a:xfrm>
          <a:prstGeom prst="rect">
            <a:avLst/>
          </a:prstGeom>
        </p:spPr>
      </p:pic>
      <p:pic>
        <p:nvPicPr>
          <p:cNvPr id="8" name="Picture 7">
            <a:extLst>
              <a:ext uri="{FF2B5EF4-FFF2-40B4-BE49-F238E27FC236}">
                <a16:creationId xmlns:a16="http://schemas.microsoft.com/office/drawing/2014/main" id="{985B7784-68A5-44D3-86C2-83D1FFBE49CE}"/>
              </a:ext>
            </a:extLst>
          </p:cNvPr>
          <p:cNvPicPr>
            <a:picLocks noChangeAspect="1"/>
          </p:cNvPicPr>
          <p:nvPr/>
        </p:nvPicPr>
        <p:blipFill>
          <a:blip r:embed="rId3"/>
          <a:stretch>
            <a:fillRect/>
          </a:stretch>
        </p:blipFill>
        <p:spPr>
          <a:xfrm>
            <a:off x="1141051" y="4336263"/>
            <a:ext cx="6109854" cy="2057400"/>
          </a:xfrm>
          <a:prstGeom prst="rect">
            <a:avLst/>
          </a:prstGeom>
          <a:ln>
            <a:solidFill>
              <a:srgbClr val="FF0000"/>
            </a:solidFill>
          </a:ln>
        </p:spPr>
      </p:pic>
      <p:pic>
        <p:nvPicPr>
          <p:cNvPr id="9" name="Picture 8">
            <a:extLst>
              <a:ext uri="{FF2B5EF4-FFF2-40B4-BE49-F238E27FC236}">
                <a16:creationId xmlns:a16="http://schemas.microsoft.com/office/drawing/2014/main" id="{55E321A9-6CAA-4E0B-AFA7-E5525774248F}"/>
              </a:ext>
            </a:extLst>
          </p:cNvPr>
          <p:cNvPicPr>
            <a:picLocks noChangeAspect="1"/>
          </p:cNvPicPr>
          <p:nvPr/>
        </p:nvPicPr>
        <p:blipFill>
          <a:blip r:embed="rId4"/>
          <a:stretch>
            <a:fillRect/>
          </a:stretch>
        </p:blipFill>
        <p:spPr>
          <a:xfrm>
            <a:off x="5977323" y="4336263"/>
            <a:ext cx="4352153" cy="1243472"/>
          </a:xfrm>
          <a:prstGeom prst="rect">
            <a:avLst/>
          </a:prstGeom>
          <a:ln>
            <a:solidFill>
              <a:srgbClr val="FF0000"/>
            </a:solidFill>
          </a:ln>
        </p:spPr>
      </p:pic>
    </p:spTree>
    <p:extLst>
      <p:ext uri="{BB962C8B-B14F-4D97-AF65-F5344CB8AC3E}">
        <p14:creationId xmlns:p14="http://schemas.microsoft.com/office/powerpoint/2010/main" val="286471127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909A1D8-2D8D-43D3-A82F-BBCD9847C5C2}"/>
              </a:ext>
            </a:extLst>
          </p:cNvPr>
          <p:cNvSpPr>
            <a:spLocks noGrp="1"/>
          </p:cNvSpPr>
          <p:nvPr>
            <p:ph type="title"/>
          </p:nvPr>
        </p:nvSpPr>
        <p:spPr/>
        <p:txBody>
          <a:bodyPr/>
          <a:lstStyle/>
          <a:p>
            <a:r>
              <a:rPr lang="en-GB" dirty="0"/>
              <a:t>Network byte order Vs. “host byte order”</a:t>
            </a:r>
            <a:endParaRPr lang="en-US" dirty="0"/>
          </a:p>
        </p:txBody>
      </p:sp>
      <p:sp>
        <p:nvSpPr>
          <p:cNvPr id="3" name="Content Placeholder 2">
            <a:extLst>
              <a:ext uri="{FF2B5EF4-FFF2-40B4-BE49-F238E27FC236}">
                <a16:creationId xmlns:a16="http://schemas.microsoft.com/office/drawing/2014/main" id="{1ABD980B-7C4D-471B-AC61-229EC0B92E2A}"/>
              </a:ext>
            </a:extLst>
          </p:cNvPr>
          <p:cNvSpPr>
            <a:spLocks noGrp="1"/>
          </p:cNvSpPr>
          <p:nvPr>
            <p:ph idx="1"/>
          </p:nvPr>
        </p:nvSpPr>
        <p:spPr/>
        <p:txBody>
          <a:bodyPr/>
          <a:lstStyle/>
          <a:p>
            <a:r>
              <a:rPr lang="en-US" dirty="0"/>
              <a:t>Decide on an “on-wire” endianness</a:t>
            </a:r>
          </a:p>
          <a:p>
            <a:r>
              <a:rPr lang="en-US" dirty="0"/>
              <a:t>Convert from native endianness to “on-wire” endianness before sending out data </a:t>
            </a:r>
            <a:r>
              <a:rPr lang="en-US" b="1" dirty="0"/>
              <a:t>(serialization/marshalling)</a:t>
            </a:r>
          </a:p>
          <a:p>
            <a:pPr lvl="1"/>
            <a:r>
              <a:rPr lang="en-US" dirty="0">
                <a:latin typeface="Consolas" panose="020B0609020204030204" pitchFamily="49" charset="0"/>
              </a:rPr>
              <a:t>uint32_t </a:t>
            </a:r>
            <a:r>
              <a:rPr lang="en-US" dirty="0" err="1">
                <a:latin typeface="Consolas" panose="020B0609020204030204" pitchFamily="49" charset="0"/>
              </a:rPr>
              <a:t>htonl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htons</a:t>
            </a:r>
            <a:r>
              <a:rPr lang="en-US" dirty="0">
                <a:latin typeface="Consolas" panose="020B0609020204030204" pitchFamily="49" charset="0"/>
              </a:rPr>
              <a:t>(uint16_t) </a:t>
            </a:r>
            <a:r>
              <a:rPr lang="en-US" dirty="0"/>
              <a:t>convert from native endianness to network endianness (big endian)</a:t>
            </a:r>
          </a:p>
          <a:p>
            <a:endParaRPr lang="en-US" dirty="0"/>
          </a:p>
          <a:p>
            <a:r>
              <a:rPr lang="en-US" dirty="0"/>
              <a:t>Convert from “on-wire” endianness to native endianness when receiving data </a:t>
            </a:r>
            <a:r>
              <a:rPr lang="en-US" b="1" dirty="0"/>
              <a:t>(deserialization/unmarshalling)</a:t>
            </a:r>
          </a:p>
          <a:p>
            <a:pPr lvl="1"/>
            <a:r>
              <a:rPr lang="en-US" dirty="0">
                <a:latin typeface="Consolas" panose="020B0609020204030204" pitchFamily="49" charset="0"/>
              </a:rPr>
              <a:t>uint32_t </a:t>
            </a:r>
            <a:r>
              <a:rPr lang="en-US" dirty="0" err="1">
                <a:latin typeface="Consolas" panose="020B0609020204030204" pitchFamily="49" charset="0"/>
              </a:rPr>
              <a:t>ntohl</a:t>
            </a:r>
            <a:r>
              <a:rPr lang="en-US" dirty="0">
                <a:latin typeface="Consolas" panose="020B0609020204030204" pitchFamily="49" charset="0"/>
              </a:rPr>
              <a:t>(uint32_t)</a:t>
            </a:r>
            <a:r>
              <a:rPr lang="en-US" dirty="0"/>
              <a:t> and </a:t>
            </a:r>
            <a:r>
              <a:rPr lang="en-US" dirty="0">
                <a:latin typeface="Consolas" panose="020B0609020204030204" pitchFamily="49" charset="0"/>
              </a:rPr>
              <a:t>uint16_t </a:t>
            </a:r>
            <a:r>
              <a:rPr lang="en-US" dirty="0" err="1">
                <a:latin typeface="Consolas" panose="020B0609020204030204" pitchFamily="49" charset="0"/>
              </a:rPr>
              <a:t>ntohs</a:t>
            </a:r>
            <a:r>
              <a:rPr lang="en-US" dirty="0">
                <a:latin typeface="Consolas" panose="020B0609020204030204" pitchFamily="49" charset="0"/>
              </a:rPr>
              <a:t>(uint16_t) </a:t>
            </a:r>
            <a:r>
              <a:rPr lang="en-US" dirty="0"/>
              <a:t>convert from network endianness to native endianness (big endian)</a:t>
            </a:r>
          </a:p>
        </p:txBody>
      </p:sp>
    </p:spTree>
    <p:extLst>
      <p:ext uri="{BB962C8B-B14F-4D97-AF65-F5344CB8AC3E}">
        <p14:creationId xmlns:p14="http://schemas.microsoft.com/office/powerpoint/2010/main" val="138388755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24C85EB-4F1E-4F21-95DC-4C97A29B6741}"/>
              </a:ext>
            </a:extLst>
          </p:cNvPr>
          <p:cNvSpPr>
            <a:spLocks noGrp="1"/>
          </p:cNvSpPr>
          <p:nvPr>
            <p:ph type="title"/>
          </p:nvPr>
        </p:nvSpPr>
        <p:spPr/>
        <p:txBody>
          <a:bodyPr/>
          <a:lstStyle/>
          <a:p>
            <a:r>
              <a:rPr lang="en-US" dirty="0"/>
              <a:t>What About Richer Objects?</a:t>
            </a:r>
          </a:p>
        </p:txBody>
      </p:sp>
      <p:sp>
        <p:nvSpPr>
          <p:cNvPr id="3" name="Content Placeholder 2">
            <a:extLst>
              <a:ext uri="{FF2B5EF4-FFF2-40B4-BE49-F238E27FC236}">
                <a16:creationId xmlns:a16="http://schemas.microsoft.com/office/drawing/2014/main" id="{6915432D-BF40-42EC-A406-CABF0332CD6F}"/>
              </a:ext>
            </a:extLst>
          </p:cNvPr>
          <p:cNvSpPr>
            <a:spLocks noGrp="1"/>
          </p:cNvSpPr>
          <p:nvPr>
            <p:ph idx="1"/>
          </p:nvPr>
        </p:nvSpPr>
        <p:spPr>
          <a:xfrm>
            <a:off x="457200" y="838200"/>
            <a:ext cx="11201400" cy="5181600"/>
          </a:xfrm>
        </p:spPr>
        <p:txBody>
          <a:bodyPr>
            <a:normAutofit/>
          </a:bodyPr>
          <a:lstStyle/>
          <a:p>
            <a:r>
              <a:rPr lang="en-US" dirty="0"/>
              <a:t>Consider </a:t>
            </a:r>
            <a:r>
              <a:rPr lang="en-US" dirty="0" err="1">
                <a:latin typeface="Consolas" panose="020B0609020204030204" pitchFamily="49" charset="0"/>
              </a:rPr>
              <a:t>word_count_t</a:t>
            </a:r>
            <a:r>
              <a:rPr lang="en-US" dirty="0">
                <a:latin typeface="Calibri" panose="020F0502020204030204" pitchFamily="34" charset="0"/>
                <a:cs typeface="Calibri" panose="020F0502020204030204" pitchFamily="34" charset="0"/>
              </a:rPr>
              <a:t> </a:t>
            </a:r>
            <a:r>
              <a:rPr lang="en-US" dirty="0"/>
              <a:t>of Homework 0 and 1 …</a:t>
            </a:r>
          </a:p>
          <a:p>
            <a:r>
              <a:rPr lang="en-US" dirty="0"/>
              <a:t>Each element contains:</a:t>
            </a:r>
          </a:p>
          <a:p>
            <a:pPr lvl="1"/>
            <a:r>
              <a:rPr lang="en-US" dirty="0"/>
              <a:t>An </a:t>
            </a:r>
            <a:r>
              <a:rPr lang="en-US" dirty="0">
                <a:latin typeface="Consolas" panose="020B0609020204030204" pitchFamily="49" charset="0"/>
              </a:rPr>
              <a:t>int</a:t>
            </a:r>
          </a:p>
          <a:p>
            <a:pPr lvl="1"/>
            <a:r>
              <a:rPr lang="en-US" dirty="0"/>
              <a:t>A </a:t>
            </a:r>
            <a:r>
              <a:rPr lang="en-US" i="1" dirty="0"/>
              <a:t>pointer</a:t>
            </a:r>
            <a:r>
              <a:rPr lang="en-US" dirty="0"/>
              <a:t> to a string (of some length)</a:t>
            </a:r>
          </a:p>
          <a:p>
            <a:pPr lvl="1"/>
            <a:r>
              <a:rPr lang="en-US" dirty="0"/>
              <a:t>A </a:t>
            </a:r>
            <a:r>
              <a:rPr lang="en-US" i="1" dirty="0"/>
              <a:t>pointer</a:t>
            </a:r>
            <a:r>
              <a:rPr lang="en-US" dirty="0"/>
              <a:t> to the next element</a:t>
            </a:r>
          </a:p>
          <a:p>
            <a:r>
              <a:rPr lang="en-US" dirty="0" err="1">
                <a:latin typeface="Consolas" panose="020B0609020204030204" pitchFamily="49" charset="0"/>
              </a:rPr>
              <a:t>fprintf_words</a:t>
            </a:r>
            <a:r>
              <a:rPr lang="en-US" dirty="0">
                <a:latin typeface="Calibri" panose="020F0502020204030204" pitchFamily="34" charset="0"/>
                <a:cs typeface="Calibri" panose="020F0502020204030204" pitchFamily="34" charset="0"/>
              </a:rPr>
              <a:t> </a:t>
            </a:r>
            <a:r>
              <a:rPr lang="en-US" dirty="0"/>
              <a:t>writes these as a sequence of lines (character strings with </a:t>
            </a:r>
            <a:r>
              <a:rPr lang="en-US" dirty="0">
                <a:latin typeface="Consolas" panose="020B0609020204030204" pitchFamily="49" charset="0"/>
              </a:rPr>
              <a:t>\n</a:t>
            </a:r>
            <a:r>
              <a:rPr lang="en-US" dirty="0"/>
              <a:t>) to a file stream</a:t>
            </a:r>
          </a:p>
          <a:p>
            <a:r>
              <a:rPr lang="en-US" dirty="0"/>
              <a:t>What if you wanted to write the whole list as a binary object (and read it back as one)?</a:t>
            </a:r>
          </a:p>
          <a:p>
            <a:pPr lvl="1"/>
            <a:r>
              <a:rPr lang="en-US" dirty="0"/>
              <a:t>How do you represent the string?</a:t>
            </a:r>
          </a:p>
          <a:p>
            <a:pPr lvl="1"/>
            <a:r>
              <a:rPr lang="en-US" dirty="0"/>
              <a:t>Does it make any sense to write the pointer?</a:t>
            </a:r>
          </a:p>
        </p:txBody>
      </p:sp>
      <p:pic>
        <p:nvPicPr>
          <p:cNvPr id="7" name="Picture 6">
            <a:extLst>
              <a:ext uri="{FF2B5EF4-FFF2-40B4-BE49-F238E27FC236}">
                <a16:creationId xmlns:a16="http://schemas.microsoft.com/office/drawing/2014/main" id="{41A878B8-84CA-4E19-B0FA-8E3BB254CF3B}"/>
              </a:ext>
            </a:extLst>
          </p:cNvPr>
          <p:cNvPicPr>
            <a:picLocks noChangeAspect="1"/>
          </p:cNvPicPr>
          <p:nvPr/>
        </p:nvPicPr>
        <p:blipFill>
          <a:blip r:embed="rId2"/>
          <a:stretch>
            <a:fillRect/>
          </a:stretch>
        </p:blipFill>
        <p:spPr>
          <a:xfrm>
            <a:off x="8233602" y="856376"/>
            <a:ext cx="3390743" cy="1782762"/>
          </a:xfrm>
          <a:prstGeom prst="rect">
            <a:avLst/>
          </a:prstGeom>
          <a:ln>
            <a:solidFill>
              <a:schemeClr val="accent1"/>
            </a:solidFill>
          </a:ln>
        </p:spPr>
      </p:pic>
    </p:spTree>
    <p:extLst>
      <p:ext uri="{BB962C8B-B14F-4D97-AF65-F5344CB8AC3E}">
        <p14:creationId xmlns:p14="http://schemas.microsoft.com/office/powerpoint/2010/main" val="3084476813"/>
      </p:ext>
    </p:extLst>
  </p:cSld>
  <p:clrMapOvr>
    <a:masterClrMapping/>
  </p:clrMapOv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BA9EAA-6A6E-4B9B-AFD7-048FBEFA8CA7}"/>
              </a:ext>
            </a:extLst>
          </p:cNvPr>
          <p:cNvSpPr>
            <a:spLocks noGrp="1"/>
          </p:cNvSpPr>
          <p:nvPr>
            <p:ph type="title"/>
          </p:nvPr>
        </p:nvSpPr>
        <p:spPr/>
        <p:txBody>
          <a:bodyPr/>
          <a:lstStyle/>
          <a:p>
            <a:r>
              <a:rPr lang="en-US" dirty="0"/>
              <a:t>Data Serialization Formats</a:t>
            </a:r>
          </a:p>
        </p:txBody>
      </p:sp>
      <p:sp>
        <p:nvSpPr>
          <p:cNvPr id="6" name="Content Placeholder 5">
            <a:extLst>
              <a:ext uri="{FF2B5EF4-FFF2-40B4-BE49-F238E27FC236}">
                <a16:creationId xmlns:a16="http://schemas.microsoft.com/office/drawing/2014/main" id="{4F1418DA-486F-4263-9842-B35F7A560EE4}"/>
              </a:ext>
            </a:extLst>
          </p:cNvPr>
          <p:cNvSpPr>
            <a:spLocks noGrp="1"/>
          </p:cNvSpPr>
          <p:nvPr>
            <p:ph idx="1"/>
          </p:nvPr>
        </p:nvSpPr>
        <p:spPr>
          <a:xfrm>
            <a:off x="838200" y="1143000"/>
            <a:ext cx="10515600" cy="1030989"/>
          </a:xfrm>
        </p:spPr>
        <p:txBody>
          <a:bodyPr/>
          <a:lstStyle/>
          <a:p>
            <a:r>
              <a:rPr lang="en-US" dirty="0"/>
              <a:t>JSON and XML are commonly used in web applications</a:t>
            </a:r>
          </a:p>
          <a:p>
            <a:r>
              <a:rPr lang="en-US" dirty="0"/>
              <a:t>Lots of ad-hoc formats</a:t>
            </a:r>
          </a:p>
        </p:txBody>
      </p:sp>
      <p:pic>
        <p:nvPicPr>
          <p:cNvPr id="7" name="Picture 6" descr="Screenshot 2014-11-04 16.31.57.png">
            <a:extLst>
              <a:ext uri="{FF2B5EF4-FFF2-40B4-BE49-F238E27FC236}">
                <a16:creationId xmlns:a16="http://schemas.microsoft.com/office/drawing/2014/main" id="{1ECCE9B2-473C-4DC8-8992-7F22F12C9D25}"/>
              </a:ext>
            </a:extLst>
          </p:cNvPr>
          <p:cNvPicPr>
            <a:picLocks noChangeAspect="1"/>
          </p:cNvPicPr>
          <p:nvPr/>
        </p:nvPicPr>
        <p:blipFill>
          <a:blip r:embed="rId2" cstate="email">
            <a:extLst>
              <a:ext uri="{28A0092B-C50C-407E-A947-70E740481C1C}">
                <a14:useLocalDpi xmlns:a14="http://schemas.microsoft.com/office/drawing/2010/main" val="0"/>
              </a:ext>
            </a:extLst>
          </a:blip>
          <a:stretch>
            <a:fillRect/>
          </a:stretch>
        </p:blipFill>
        <p:spPr>
          <a:xfrm>
            <a:off x="491873" y="2308926"/>
            <a:ext cx="6121453" cy="2501937"/>
          </a:xfrm>
          <a:prstGeom prst="rect">
            <a:avLst/>
          </a:prstGeom>
          <a:ln>
            <a:solidFill>
              <a:schemeClr val="accent1"/>
            </a:solidFill>
          </a:ln>
        </p:spPr>
      </p:pic>
      <p:pic>
        <p:nvPicPr>
          <p:cNvPr id="8" name="Picture 7" descr="Screenshot 2014-11-04 16.32.02.png">
            <a:extLst>
              <a:ext uri="{FF2B5EF4-FFF2-40B4-BE49-F238E27FC236}">
                <a16:creationId xmlns:a16="http://schemas.microsoft.com/office/drawing/2014/main" id="{9DA846F2-2EFA-408C-A34F-46C3EB9B59FB}"/>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6749382" y="2120729"/>
            <a:ext cx="4927838" cy="2823818"/>
          </a:xfrm>
          <a:prstGeom prst="rect">
            <a:avLst/>
          </a:prstGeom>
          <a:ln>
            <a:solidFill>
              <a:schemeClr val="accent1"/>
            </a:solidFill>
          </a:ln>
        </p:spPr>
      </p:pic>
    </p:spTree>
    <p:extLst>
      <p:ext uri="{BB962C8B-B14F-4D97-AF65-F5344CB8AC3E}">
        <p14:creationId xmlns:p14="http://schemas.microsoft.com/office/powerpoint/2010/main" val="156302438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9218" name="Rectangle 2"/>
          <p:cNvSpPr>
            <a:spLocks noGrp="1" noChangeArrowheads="1"/>
          </p:cNvSpPr>
          <p:nvPr>
            <p:ph type="title"/>
          </p:nvPr>
        </p:nvSpPr>
        <p:spPr/>
        <p:txBody>
          <a:bodyPr/>
          <a:lstStyle/>
          <a:p>
            <a:r>
              <a:rPr lang="en-US" altLang="ko-KR" dirty="0">
                <a:ea typeface="굴림" panose="020B0600000101010101" pitchFamily="34" charset="-127"/>
              </a:rPr>
              <a:t>Recall: Transmission Control Protocol (TCP)</a:t>
            </a:r>
          </a:p>
        </p:txBody>
      </p:sp>
      <p:sp>
        <p:nvSpPr>
          <p:cNvPr id="1087491" name="Rectangle 3"/>
          <p:cNvSpPr>
            <a:spLocks noGrp="1" noChangeArrowheads="1"/>
          </p:cNvSpPr>
          <p:nvPr>
            <p:ph type="body" idx="1"/>
          </p:nvPr>
        </p:nvSpPr>
        <p:spPr>
          <a:xfrm>
            <a:off x="533400" y="2139950"/>
            <a:ext cx="11353800" cy="4648200"/>
          </a:xfrm>
        </p:spPr>
        <p:txBody>
          <a:bodyPr/>
          <a:lstStyle/>
          <a:p>
            <a:pPr>
              <a:lnSpc>
                <a:spcPct val="80000"/>
              </a:lnSpc>
              <a:spcBef>
                <a:spcPct val="5000"/>
              </a:spcBef>
            </a:pPr>
            <a:r>
              <a:rPr lang="en-US" altLang="ko-KR" dirty="0">
                <a:ea typeface="굴림" panose="020B0600000101010101" pitchFamily="34" charset="-127"/>
              </a:rPr>
              <a:t>Transmission Control Protocol (TCP)</a:t>
            </a:r>
          </a:p>
          <a:p>
            <a:pPr lvl="1">
              <a:lnSpc>
                <a:spcPct val="80000"/>
              </a:lnSpc>
              <a:spcBef>
                <a:spcPct val="5000"/>
              </a:spcBef>
            </a:pPr>
            <a:r>
              <a:rPr lang="en-US" altLang="ko-KR" dirty="0">
                <a:ea typeface="굴림" panose="020B0600000101010101" pitchFamily="34" charset="-127"/>
              </a:rPr>
              <a:t>TCP (</a:t>
            </a:r>
            <a:r>
              <a:rPr lang="en-US" altLang="ko-KR" dirty="0">
                <a:solidFill>
                  <a:srgbClr val="FF0000"/>
                </a:solidFill>
                <a:ea typeface="굴림" panose="020B0600000101010101" pitchFamily="34" charset="-127"/>
              </a:rPr>
              <a:t>IP Protocol 6</a:t>
            </a:r>
            <a:r>
              <a:rPr lang="en-US" altLang="ko-KR" dirty="0">
                <a:ea typeface="굴림" panose="020B0600000101010101" pitchFamily="34" charset="-127"/>
              </a:rPr>
              <a:t>) layered on top of IP</a:t>
            </a:r>
          </a:p>
          <a:p>
            <a:pPr lvl="1">
              <a:lnSpc>
                <a:spcPct val="80000"/>
              </a:lnSpc>
              <a:spcBef>
                <a:spcPct val="5000"/>
              </a:spcBef>
            </a:pPr>
            <a:r>
              <a:rPr lang="en-US" altLang="ko-KR" dirty="0">
                <a:ea typeface="굴림" panose="020B0600000101010101" pitchFamily="34" charset="-127"/>
              </a:rPr>
              <a:t>Reliable byte stream between two processes on different machines over Internet (read, write, flush)</a:t>
            </a:r>
          </a:p>
          <a:p>
            <a:pPr>
              <a:lnSpc>
                <a:spcPct val="80000"/>
              </a:lnSpc>
              <a:spcBef>
                <a:spcPct val="5000"/>
              </a:spcBef>
            </a:pPr>
            <a:r>
              <a:rPr lang="en-US" altLang="ko-KR" dirty="0">
                <a:ea typeface="굴림" panose="020B0600000101010101" pitchFamily="34" charset="-127"/>
              </a:rPr>
              <a:t>TCP Details</a:t>
            </a:r>
          </a:p>
          <a:p>
            <a:pPr lvl="1">
              <a:lnSpc>
                <a:spcPct val="80000"/>
              </a:lnSpc>
              <a:spcBef>
                <a:spcPct val="5000"/>
              </a:spcBef>
            </a:pPr>
            <a:r>
              <a:rPr lang="en-US" altLang="ko-KR" dirty="0">
                <a:ea typeface="굴림" panose="020B0600000101010101" pitchFamily="34" charset="-127"/>
              </a:rPr>
              <a:t>Fragments byte stream into packets, hands packets to IP</a:t>
            </a:r>
          </a:p>
          <a:p>
            <a:pPr lvl="2">
              <a:lnSpc>
                <a:spcPct val="80000"/>
              </a:lnSpc>
              <a:spcBef>
                <a:spcPct val="5000"/>
              </a:spcBef>
            </a:pPr>
            <a:r>
              <a:rPr lang="en-US" altLang="ko-KR" dirty="0">
                <a:ea typeface="굴림" panose="020B0600000101010101" pitchFamily="34" charset="-127"/>
              </a:rPr>
              <a:t>IP may also fragment by itself</a:t>
            </a:r>
          </a:p>
          <a:p>
            <a:pPr lvl="1">
              <a:lnSpc>
                <a:spcPct val="80000"/>
              </a:lnSpc>
              <a:spcBef>
                <a:spcPct val="5000"/>
              </a:spcBef>
            </a:pPr>
            <a:r>
              <a:rPr lang="en-US" altLang="ko-KR" dirty="0">
                <a:ea typeface="굴림" panose="020B0600000101010101" pitchFamily="34" charset="-127"/>
              </a:rPr>
              <a:t>Uses window-based acknowledgement protocol (to minimize state at sender and receiver)</a:t>
            </a:r>
          </a:p>
          <a:p>
            <a:pPr lvl="2">
              <a:lnSpc>
                <a:spcPct val="80000"/>
              </a:lnSpc>
              <a:spcBef>
                <a:spcPct val="5000"/>
              </a:spcBef>
            </a:pPr>
            <a:r>
              <a:rPr lang="en-US" altLang="ko-KR" dirty="0">
                <a:ea typeface="굴림" panose="020B0600000101010101" pitchFamily="34" charset="-127"/>
              </a:rPr>
              <a:t>“Window” reflects storage at receiver – sender shouldn’t overrun receiver’s buffer space</a:t>
            </a:r>
          </a:p>
          <a:p>
            <a:pPr lvl="2">
              <a:lnSpc>
                <a:spcPct val="80000"/>
              </a:lnSpc>
              <a:spcBef>
                <a:spcPct val="5000"/>
              </a:spcBef>
            </a:pPr>
            <a:r>
              <a:rPr lang="en-US" altLang="ko-KR" dirty="0">
                <a:ea typeface="굴림" panose="020B0600000101010101" pitchFamily="34" charset="-127"/>
              </a:rPr>
              <a:t>Also, window should reflect speed/capacity of network – sender shouldn’t overload network</a:t>
            </a:r>
          </a:p>
          <a:p>
            <a:pPr lvl="1">
              <a:lnSpc>
                <a:spcPct val="80000"/>
              </a:lnSpc>
              <a:spcBef>
                <a:spcPct val="5000"/>
              </a:spcBef>
            </a:pPr>
            <a:r>
              <a:rPr lang="en-US" altLang="ko-KR" dirty="0">
                <a:ea typeface="굴림" panose="020B0600000101010101" pitchFamily="34" charset="-127"/>
              </a:rPr>
              <a:t>Automatically retransmits lost packets</a:t>
            </a:r>
          </a:p>
          <a:p>
            <a:pPr lvl="1">
              <a:lnSpc>
                <a:spcPct val="80000"/>
              </a:lnSpc>
              <a:spcBef>
                <a:spcPct val="5000"/>
              </a:spcBef>
            </a:pPr>
            <a:r>
              <a:rPr lang="en-US" altLang="ko-KR" b="1" dirty="0">
                <a:solidFill>
                  <a:srgbClr val="FF0000"/>
                </a:solidFill>
                <a:ea typeface="굴림" panose="020B0600000101010101" pitchFamily="34" charset="-127"/>
              </a:rPr>
              <a:t>Adjusts rate of transmission to avoid congestion</a:t>
            </a:r>
          </a:p>
          <a:p>
            <a:pPr lvl="2">
              <a:lnSpc>
                <a:spcPct val="80000"/>
              </a:lnSpc>
              <a:spcBef>
                <a:spcPct val="5000"/>
              </a:spcBef>
            </a:pPr>
            <a:r>
              <a:rPr lang="en-US" altLang="ko-KR" b="1" dirty="0">
                <a:solidFill>
                  <a:srgbClr val="FF0000"/>
                </a:solidFill>
                <a:ea typeface="굴림" panose="020B0600000101010101" pitchFamily="34" charset="-127"/>
              </a:rPr>
              <a:t>A “good citizen” </a:t>
            </a:r>
          </a:p>
        </p:txBody>
      </p:sp>
      <p:grpSp>
        <p:nvGrpSpPr>
          <p:cNvPr id="2" name="Group 1"/>
          <p:cNvGrpSpPr/>
          <p:nvPr/>
        </p:nvGrpSpPr>
        <p:grpSpPr>
          <a:xfrm>
            <a:off x="1739900" y="831850"/>
            <a:ext cx="8707438" cy="1143000"/>
            <a:chOff x="215900" y="831850"/>
            <a:chExt cx="8707438" cy="1143000"/>
          </a:xfrm>
        </p:grpSpPr>
        <p:grpSp>
          <p:nvGrpSpPr>
            <p:cNvPr id="9220" name="Group 4"/>
            <p:cNvGrpSpPr>
              <a:grpSpLocks/>
            </p:cNvGrpSpPr>
            <p:nvPr/>
          </p:nvGrpSpPr>
          <p:grpSpPr bwMode="auto">
            <a:xfrm>
              <a:off x="1752600" y="990600"/>
              <a:ext cx="5334000" cy="984250"/>
              <a:chOff x="1152" y="576"/>
              <a:chExt cx="3648" cy="672"/>
            </a:xfrm>
          </p:grpSpPr>
          <p:sp>
            <p:nvSpPr>
              <p:cNvPr id="9225" name="Rectangle 5" descr="Wide downward diagonal"/>
              <p:cNvSpPr>
                <a:spLocks noChangeArrowheads="1"/>
              </p:cNvSpPr>
              <p:nvPr/>
            </p:nvSpPr>
            <p:spPr bwMode="auto">
              <a:xfrm>
                <a:off x="2448" y="792"/>
                <a:ext cx="1200"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6" name="Rectangle 6" descr="Wide downward diagonal"/>
              <p:cNvSpPr>
                <a:spLocks noChangeArrowheads="1"/>
              </p:cNvSpPr>
              <p:nvPr/>
            </p:nvSpPr>
            <p:spPr bwMode="auto">
              <a:xfrm>
                <a:off x="1152" y="792"/>
                <a:ext cx="91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7" name="Rectangle 7" descr="Wide downward diagonal"/>
              <p:cNvSpPr>
                <a:spLocks noChangeArrowheads="1"/>
              </p:cNvSpPr>
              <p:nvPr/>
            </p:nvSpPr>
            <p:spPr bwMode="auto">
              <a:xfrm>
                <a:off x="4128" y="792"/>
                <a:ext cx="672" cy="240"/>
              </a:xfrm>
              <a:prstGeom prst="rect">
                <a:avLst/>
              </a:prstGeom>
              <a:pattFill prst="wdDnDiag">
                <a:fgClr>
                  <a:srgbClr val="00FFFF"/>
                </a:fgClr>
                <a:bgClr>
                  <a:schemeClr val="bg1"/>
                </a:bgClr>
              </a:patt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endParaRPr lang="en-US" altLang="en-US" b="0">
                  <a:latin typeface="Gill Sans" charset="0"/>
                  <a:ea typeface="Gill Sans" charset="0"/>
                  <a:cs typeface="Gill Sans" charset="0"/>
                </a:endParaRPr>
              </a:p>
            </p:txBody>
          </p:sp>
          <p:sp>
            <p:nvSpPr>
              <p:cNvPr id="9228" name="Oval 8"/>
              <p:cNvSpPr>
                <a:spLocks noChangeArrowheads="1"/>
              </p:cNvSpPr>
              <p:nvPr/>
            </p:nvSpPr>
            <p:spPr bwMode="auto">
              <a:xfrm>
                <a:off x="1872"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sp>
            <p:nvSpPr>
              <p:cNvPr id="9229" name="Oval 9"/>
              <p:cNvSpPr>
                <a:spLocks noChangeArrowheads="1"/>
              </p:cNvSpPr>
              <p:nvPr/>
            </p:nvSpPr>
            <p:spPr bwMode="auto">
              <a:xfrm>
                <a:off x="3504" y="576"/>
                <a:ext cx="672" cy="672"/>
              </a:xfrm>
              <a:prstGeom prst="ellipse">
                <a:avLst/>
              </a:prstGeom>
              <a:solidFill>
                <a:srgbClr val="00FFFF"/>
              </a:solidFill>
              <a:ln w="38100" algn="ctr">
                <a:solidFill>
                  <a:schemeClr val="tx1"/>
                </a:solidFill>
                <a:round/>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Router</a:t>
                </a:r>
              </a:p>
            </p:txBody>
          </p:sp>
        </p:grpSp>
        <p:sp>
          <p:nvSpPr>
            <p:cNvPr id="9221" name="Text Box 10"/>
            <p:cNvSpPr txBox="1">
              <a:spLocks noChangeArrowheads="1"/>
            </p:cNvSpPr>
            <p:nvPr/>
          </p:nvSpPr>
          <p:spPr bwMode="auto">
            <a:xfrm>
              <a:off x="276271" y="831850"/>
              <a:ext cx="1469935"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in:</a:t>
              </a:r>
            </a:p>
          </p:txBody>
        </p:sp>
        <p:sp>
          <p:nvSpPr>
            <p:cNvPr id="9222" name="Text Box 11"/>
            <p:cNvSpPr txBox="1">
              <a:spLocks noChangeArrowheads="1"/>
            </p:cNvSpPr>
            <p:nvPr/>
          </p:nvSpPr>
          <p:spPr bwMode="auto">
            <a:xfrm>
              <a:off x="7086600" y="831850"/>
              <a:ext cx="1836738" cy="428312"/>
            </a:xfrm>
            <a:prstGeom prst="rect">
              <a:avLst/>
            </a:prstGeom>
            <a:noFill/>
            <a:ln>
              <a:noFill/>
            </a:ln>
            <a:effectLst/>
            <a:extLst>
              <a:ext uri="{909E8E84-426E-40dd-AFC4-6F175D3DCCD1}">
                <a14:hiddenFill xmlns="" xmlns:a14="http://schemas.microsoft.com/office/drawing/2010/main">
                  <a:solidFill>
                    <a:srgbClr val="FF66CC"/>
                  </a:solidFill>
                </a14:hiddenFill>
              </a:ext>
              <a:ext uri="{91240B29-F687-4f45-9708-019B960494DF}">
                <a14:hiddenLine xmlns="" xmlns:a14="http://schemas.microsoft.com/office/drawing/2010/main" w="38100" algn="ctr">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Stream out:</a:t>
              </a:r>
            </a:p>
          </p:txBody>
        </p:sp>
        <p:sp>
          <p:nvSpPr>
            <p:cNvPr id="9223" name="AutoShape 12"/>
            <p:cNvSpPr>
              <a:spLocks noChangeArrowheads="1"/>
            </p:cNvSpPr>
            <p:nvPr/>
          </p:nvSpPr>
          <p:spPr bwMode="auto">
            <a:xfrm>
              <a:off x="215900" y="1219200"/>
              <a:ext cx="13843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dirty="0">
                  <a:latin typeface="Gill Sans" charset="0"/>
                  <a:ea typeface="Gill Sans" charset="0"/>
                  <a:cs typeface="Gill Sans" charset="0"/>
                </a:rPr>
                <a:t>..</a:t>
              </a:r>
              <a:r>
                <a:rPr lang="en-US" altLang="ko-KR" b="0" dirty="0" err="1">
                  <a:latin typeface="Gill Sans" charset="0"/>
                  <a:ea typeface="Gill Sans" charset="0"/>
                  <a:cs typeface="Gill Sans" charset="0"/>
                </a:rPr>
                <a:t>zyxwvuts</a:t>
              </a:r>
              <a:endParaRPr lang="en-US" altLang="ko-KR" b="0" dirty="0">
                <a:latin typeface="Gill Sans" charset="0"/>
                <a:ea typeface="Gill Sans" charset="0"/>
                <a:cs typeface="Gill Sans" charset="0"/>
              </a:endParaRPr>
            </a:p>
          </p:txBody>
        </p:sp>
        <p:sp>
          <p:nvSpPr>
            <p:cNvPr id="9224" name="AutoShape 13"/>
            <p:cNvSpPr>
              <a:spLocks noChangeArrowheads="1"/>
            </p:cNvSpPr>
            <p:nvPr/>
          </p:nvSpPr>
          <p:spPr bwMode="auto">
            <a:xfrm>
              <a:off x="7315200" y="1219200"/>
              <a:ext cx="1143000" cy="533400"/>
            </a:xfrm>
            <a:prstGeom prst="rightArrow">
              <a:avLst>
                <a:gd name="adj1" fmla="val 50000"/>
                <a:gd name="adj2" fmla="val 53571"/>
              </a:avLst>
            </a:prstGeom>
            <a:solidFill>
              <a:srgbClr val="53FB25"/>
            </a:solidFill>
            <a:ln w="38100" algn="ctr">
              <a:solidFill>
                <a:schemeClr val="tx1"/>
              </a:solidFill>
              <a:miter lim="800000"/>
              <a:headEnd/>
              <a:tailEn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ko-KR" b="0">
                  <a:latin typeface="Gill Sans" charset="0"/>
                  <a:ea typeface="Gill Sans" charset="0"/>
                  <a:cs typeface="Gill Sans" charset="0"/>
                </a:rPr>
                <a:t>gfedcba</a:t>
              </a:r>
            </a:p>
          </p:txBody>
        </p:sp>
      </p:grpSp>
    </p:spTree>
    <p:extLst>
      <p:ext uri="{BB962C8B-B14F-4D97-AF65-F5344CB8AC3E}">
        <p14:creationId xmlns:p14="http://schemas.microsoft.com/office/powerpoint/2010/main" val="3372140238"/>
      </p:ext>
    </p:extLst>
  </p:cSld>
  <p:clrMapOvr>
    <a:masterClrMapping/>
  </p:clrMapOvr>
  <p:transition/>
</p:sld>
</file>

<file path=ppt/slides/slide2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Remote Procedure Call (RPC)</a:t>
            </a:r>
            <a:endParaRPr lang="en-US" altLang="ko-KR" dirty="0"/>
          </a:p>
        </p:txBody>
      </p:sp>
      <p:sp>
        <p:nvSpPr>
          <p:cNvPr id="994307" name="Rectangle 3"/>
          <p:cNvSpPr>
            <a:spLocks noGrp="1" noChangeArrowheads="1"/>
          </p:cNvSpPr>
          <p:nvPr>
            <p:ph type="body" idx="1"/>
          </p:nvPr>
        </p:nvSpPr>
        <p:spPr>
          <a:xfrm>
            <a:off x="685800" y="838200"/>
            <a:ext cx="10515600" cy="5486400"/>
          </a:xfrm>
        </p:spPr>
        <p:txBody>
          <a:bodyPr>
            <a:normAutofit lnSpcReduction="10000"/>
          </a:bodyPr>
          <a:lstStyle/>
          <a:p>
            <a:r>
              <a:rPr lang="en-US" altLang="ko-KR" dirty="0"/>
              <a:t>Raw messaging is a bit too low-level for programming</a:t>
            </a:r>
          </a:p>
          <a:p>
            <a:pPr lvl="1"/>
            <a:r>
              <a:rPr lang="en-US" altLang="ko-KR" dirty="0"/>
              <a:t>Must wrap up information into message at source</a:t>
            </a:r>
          </a:p>
          <a:p>
            <a:pPr lvl="1"/>
            <a:r>
              <a:rPr lang="en-US" altLang="ko-KR" dirty="0"/>
              <a:t>Must decide what to do with message at destination</a:t>
            </a:r>
          </a:p>
          <a:p>
            <a:pPr lvl="1"/>
            <a:r>
              <a:rPr lang="en-US" altLang="ko-KR" dirty="0"/>
              <a:t>May need to sit and wait for multiple messages to arrive</a:t>
            </a:r>
          </a:p>
          <a:p>
            <a:pPr lvl="1"/>
            <a:r>
              <a:rPr lang="en-US" altLang="ko-KR" dirty="0">
                <a:solidFill>
                  <a:srgbClr val="FF0000"/>
                </a:solidFill>
              </a:rPr>
              <a:t>And must deal with machine representation by hand</a:t>
            </a:r>
          </a:p>
          <a:p>
            <a:pPr lvl="1"/>
            <a:endParaRPr lang="en-US" altLang="ko-KR" dirty="0"/>
          </a:p>
          <a:p>
            <a:r>
              <a:rPr lang="en-US" altLang="ko-KR" dirty="0"/>
              <a:t>Another option: Remote Procedure Call (RPC)</a:t>
            </a:r>
          </a:p>
          <a:p>
            <a:pPr lvl="1"/>
            <a:r>
              <a:rPr lang="en-US" altLang="ko-KR" dirty="0"/>
              <a:t>Calls a procedure on a remote machine</a:t>
            </a:r>
          </a:p>
          <a:p>
            <a:pPr lvl="1"/>
            <a:r>
              <a:rPr lang="en-US" dirty="0"/>
              <a:t>Idea: Make communication look like an ordinary function call</a:t>
            </a:r>
          </a:p>
          <a:p>
            <a:pPr lvl="1"/>
            <a:r>
              <a:rPr lang="en-US" altLang="ko-KR" dirty="0"/>
              <a:t>Automate all of the complexity of translating between representations</a:t>
            </a:r>
          </a:p>
          <a:p>
            <a:pPr lvl="1"/>
            <a:r>
              <a:rPr lang="en-US" altLang="ko-KR" dirty="0"/>
              <a:t>Client calls: </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remoteFileSystem</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a:p>
            <a:pPr lvl="1"/>
            <a:r>
              <a:rPr lang="en-US" altLang="ko-KR" dirty="0"/>
              <a:t>Translated automatically into call on server:</a:t>
            </a:r>
            <a:br>
              <a:rPr lang="en-US" altLang="ko-KR" dirty="0"/>
            </a:br>
            <a:r>
              <a:rPr lang="en-US" altLang="ko-KR" dirty="0"/>
              <a:t>	</a:t>
            </a:r>
            <a:r>
              <a:rPr lang="en-US" altLang="ko-KR" b="1" dirty="0" err="1">
                <a:latin typeface="Courier New" panose="02070309020205020404" pitchFamily="49" charset="0"/>
                <a:cs typeface="Courier New" panose="02070309020205020404" pitchFamily="49" charset="0"/>
              </a:rPr>
              <a:t>fileSys</a:t>
            </a:r>
            <a:r>
              <a:rPr lang="en-US" altLang="ko-KR" b="1" dirty="0" err="1">
                <a:latin typeface="Courier New" panose="02070309020205020404" pitchFamily="49" charset="0"/>
                <a:cs typeface="Courier New" panose="02070309020205020404" pitchFamily="49" charset="0"/>
                <a:sym typeface="Symbol" panose="05050102010706020507" pitchFamily="18" charset="2"/>
              </a:rPr>
              <a:t>Read</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rutabaga</a:t>
            </a:r>
            <a:r>
              <a:rPr lang="en-US" b="1" dirty="0">
                <a:latin typeface="Courier New" panose="02070309020205020404" pitchFamily="49" charset="0"/>
                <a:cs typeface="Courier New" panose="02070309020205020404" pitchFamily="49" charset="0"/>
              </a:rPr>
              <a:t>"</a:t>
            </a:r>
            <a:r>
              <a:rPr lang="en-US" altLang="ko-KR" b="1" dirty="0">
                <a:latin typeface="Courier New" panose="02070309020205020404" pitchFamily="49" charset="0"/>
                <a:cs typeface="Courier New" panose="02070309020205020404" pitchFamily="49" charset="0"/>
                <a:sym typeface="Symbol" panose="05050102010706020507" pitchFamily="18" charset="2"/>
              </a:rPr>
              <a:t>);</a:t>
            </a:r>
          </a:p>
        </p:txBody>
      </p:sp>
    </p:spTree>
    <p:extLst>
      <p:ext uri="{BB962C8B-B14F-4D97-AF65-F5344CB8AC3E}">
        <p14:creationId xmlns:p14="http://schemas.microsoft.com/office/powerpoint/2010/main" val="322978162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43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430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430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430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4307">
                                            <p:txEl>
                                              <p:pRg st="9" end="9"/>
                                            </p:txEl>
                                          </p:spTgt>
                                        </p:tgtEl>
                                        <p:attrNameLst>
                                          <p:attrName>style.visibility</p:attrName>
                                        </p:attrNameLst>
                                      </p:cBhvr>
                                      <p:to>
                                        <p:strVal val="visible"/>
                                      </p:to>
                                    </p:set>
                                  </p:childTnLst>
                                </p:cTn>
                              </p:par>
                            </p:childTnLst>
                          </p:cTn>
                        </p:par>
                      </p:childTnLst>
                    </p:cTn>
                  </p:par>
                  <p:par>
                    <p:cTn id="27" fill="hold" nodeType="clickPar">
                      <p:stCondLst>
                        <p:cond delay="indefinite"/>
                      </p:stCondLst>
                      <p:childTnLst>
                        <p:par>
                          <p:cTn id="28" fill="hold" nodeType="withGroup">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994307">
                                            <p:txEl>
                                              <p:pRg st="10" end="10"/>
                                            </p:txEl>
                                          </p:spTgt>
                                        </p:tgtEl>
                                        <p:attrNameLst>
                                          <p:attrName>style.visibility</p:attrName>
                                        </p:attrNameLst>
                                      </p:cBhvr>
                                      <p:to>
                                        <p:strVal val="visible"/>
                                      </p:to>
                                    </p:set>
                                  </p:childTnLst>
                                </p:cTn>
                              </p:par>
                            </p:childTnLst>
                          </p:cTn>
                        </p:par>
                      </p:childTnLst>
                    </p:cTn>
                  </p:par>
                  <p:par>
                    <p:cTn id="31" fill="hold" nodeType="clickPar">
                      <p:stCondLst>
                        <p:cond delay="indefinite"/>
                      </p:stCondLst>
                      <p:childTnLst>
                        <p:par>
                          <p:cTn id="32" fill="hold" nodeType="withGroup">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43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50034"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p:txBody>
      </p:sp>
      <p:sp>
        <p:nvSpPr>
          <p:cNvPr id="996357" name="Rectangle 5"/>
          <p:cNvSpPr>
            <a:spLocks noChangeArrowheads="1"/>
          </p:cNvSpPr>
          <p:nvPr/>
        </p:nvSpPr>
        <p:spPr bwMode="auto">
          <a:xfrm>
            <a:off x="1850034"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04448"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04447"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29163" y="2341569"/>
            <a:ext cx="1251812" cy="428626"/>
            <a:chOff x="3024" y="1392"/>
            <a:chExt cx="128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04448"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04447"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393" name="Group 41"/>
          <p:cNvGrpSpPr>
            <a:grpSpLocks/>
          </p:cNvGrpSpPr>
          <p:nvPr/>
        </p:nvGrpSpPr>
        <p:grpSpPr bwMode="auto">
          <a:xfrm>
            <a:off x="6146198" y="919167"/>
            <a:ext cx="1076324" cy="1727200"/>
            <a:chOff x="2395" y="496"/>
            <a:chExt cx="678" cy="1088"/>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95" y="496"/>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996389" name="Text Box 37"/>
          <p:cNvSpPr txBox="1">
            <a:spLocks noChangeArrowheads="1"/>
          </p:cNvSpPr>
          <p:nvPr/>
        </p:nvSpPr>
        <p:spPr bwMode="auto">
          <a:xfrm>
            <a:off x="6040747"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41767"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29162" y="4779972"/>
            <a:ext cx="1076324"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29163" y="5465773"/>
            <a:ext cx="1251812" cy="428626"/>
            <a:chOff x="3024" y="1392"/>
            <a:chExt cx="128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115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14" name="Group 13">
            <a:extLst>
              <a:ext uri="{FF2B5EF4-FFF2-40B4-BE49-F238E27FC236}">
                <a16:creationId xmlns:a16="http://schemas.microsoft.com/office/drawing/2014/main" id="{59A9A392-4367-F741-AB0F-96771D96DD22}"/>
              </a:ext>
            </a:extLst>
          </p:cNvPr>
          <p:cNvGrpSpPr/>
          <p:nvPr/>
        </p:nvGrpSpPr>
        <p:grpSpPr>
          <a:xfrm>
            <a:off x="5941410" y="1655768"/>
            <a:ext cx="3278790" cy="4891091"/>
            <a:chOff x="4338511" y="1655767"/>
            <a:chExt cx="3278790" cy="4891091"/>
          </a:xfrm>
        </p:grpSpPr>
        <p:grpSp>
          <p:nvGrpSpPr>
            <p:cNvPr id="996394" name="Group 42"/>
            <p:cNvGrpSpPr>
              <a:grpSpLocks/>
            </p:cNvGrpSpPr>
            <p:nvPr/>
          </p:nvGrpSpPr>
          <p:grpSpPr bwMode="auto">
            <a:xfrm>
              <a:off x="5526263" y="1655767"/>
              <a:ext cx="1076324" cy="428625"/>
              <a:chOff x="3024" y="960"/>
              <a:chExt cx="1104" cy="270"/>
            </a:xfrm>
          </p:grpSpPr>
          <p:sp>
            <p:nvSpPr>
              <p:cNvPr id="30767" name="Line 13"/>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8" name="Text Box 18"/>
              <p:cNvSpPr txBox="1">
                <a:spLocks noChangeArrowheads="1"/>
              </p:cNvSpPr>
              <p:nvPr/>
            </p:nvSpPr>
            <p:spPr bwMode="auto">
              <a:xfrm>
                <a:off x="3265" y="960"/>
                <a:ext cx="80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996398" name="Group 46"/>
            <p:cNvGrpSpPr>
              <a:grpSpLocks/>
            </p:cNvGrpSpPr>
            <p:nvPr/>
          </p:nvGrpSpPr>
          <p:grpSpPr bwMode="auto">
            <a:xfrm>
              <a:off x="4338511" y="4856170"/>
              <a:ext cx="1406526" cy="1690688"/>
              <a:chOff x="2339" y="2448"/>
              <a:chExt cx="886" cy="1065"/>
            </a:xfrm>
          </p:grpSpPr>
          <p:sp>
            <p:nvSpPr>
              <p:cNvPr id="30749" name="Rectangle 7"/>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30750" name="Text Box 39"/>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grpSp>
          <p:nvGrpSpPr>
            <p:cNvPr id="13" name="Group 12">
              <a:extLst>
                <a:ext uri="{FF2B5EF4-FFF2-40B4-BE49-F238E27FC236}">
                  <a16:creationId xmlns:a16="http://schemas.microsoft.com/office/drawing/2014/main" id="{A9725089-7EED-3F41-BDED-EA8D88BC7605}"/>
                </a:ext>
              </a:extLst>
            </p:cNvPr>
            <p:cNvGrpSpPr/>
            <p:nvPr/>
          </p:nvGrpSpPr>
          <p:grpSpPr>
            <a:xfrm>
              <a:off x="5619274" y="2032005"/>
              <a:ext cx="1998027" cy="3429005"/>
              <a:chOff x="6145387" y="2036767"/>
              <a:chExt cx="922338" cy="3429005"/>
            </a:xfrm>
          </p:grpSpPr>
          <p:sp>
            <p:nvSpPr>
              <p:cNvPr id="9" name="Arc 8">
                <a:extLst>
                  <a:ext uri="{FF2B5EF4-FFF2-40B4-BE49-F238E27FC236}">
                    <a16:creationId xmlns:a16="http://schemas.microsoft.com/office/drawing/2014/main" id="{97A46BE8-4480-E446-942D-0531131E86DF}"/>
                  </a:ext>
                </a:extLst>
              </p:cNvPr>
              <p:cNvSpPr/>
              <p:nvPr/>
            </p:nvSpPr>
            <p:spPr>
              <a:xfrm>
                <a:off x="6153325" y="2036767"/>
                <a:ext cx="914400" cy="914400"/>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66" name="Arc 65">
                <a:extLst>
                  <a:ext uri="{FF2B5EF4-FFF2-40B4-BE49-F238E27FC236}">
                    <a16:creationId xmlns:a16="http://schemas.microsoft.com/office/drawing/2014/main" id="{AE445430-9F76-4543-9E71-820330F37D5A}"/>
                  </a:ext>
                </a:extLst>
              </p:cNvPr>
              <p:cNvSpPr/>
              <p:nvPr/>
            </p:nvSpPr>
            <p:spPr>
              <a:xfrm flipV="1">
                <a:off x="6145387" y="4551372"/>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A318CC6F-F657-D44D-A4BF-ABB3D41897A1}"/>
                  </a:ext>
                </a:extLst>
              </p:cNvPr>
              <p:cNvCxnSpPr>
                <a:cxnSpLocks/>
              </p:cNvCxnSpPr>
              <p:nvPr/>
            </p:nvCxnSpPr>
            <p:spPr>
              <a:xfrm flipH="1">
                <a:off x="7056869" y="2493967"/>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grpSp>
      <p:grpSp>
        <p:nvGrpSpPr>
          <p:cNvPr id="71" name="Group 70">
            <a:extLst>
              <a:ext uri="{FF2B5EF4-FFF2-40B4-BE49-F238E27FC236}">
                <a16:creationId xmlns:a16="http://schemas.microsoft.com/office/drawing/2014/main" id="{6F831CF8-2330-C54B-80BC-A10BDFDA9DBC}"/>
              </a:ext>
            </a:extLst>
          </p:cNvPr>
          <p:cNvGrpSpPr/>
          <p:nvPr/>
        </p:nvGrpSpPr>
        <p:grpSpPr>
          <a:xfrm flipV="1">
            <a:off x="7571326" y="2357080"/>
            <a:ext cx="1211014" cy="2820285"/>
            <a:chOff x="6147330" y="2110907"/>
            <a:chExt cx="922407" cy="3384340"/>
          </a:xfrm>
        </p:grpSpPr>
        <p:sp>
          <p:nvSpPr>
            <p:cNvPr id="72" name="Arc 71">
              <a:extLst>
                <a:ext uri="{FF2B5EF4-FFF2-40B4-BE49-F238E27FC236}">
                  <a16:creationId xmlns:a16="http://schemas.microsoft.com/office/drawing/2014/main" id="{E5A77661-B1E6-EA4B-BAA5-9A3A36CFB824}"/>
                </a:ext>
              </a:extLst>
            </p:cNvPr>
            <p:cNvSpPr/>
            <p:nvPr/>
          </p:nvSpPr>
          <p:spPr>
            <a:xfrm>
              <a:off x="6153325" y="2110907"/>
              <a:ext cx="914400" cy="914401"/>
            </a:xfrm>
            <a:prstGeom prst="arc">
              <a:avLst/>
            </a:prstGeom>
            <a:ln w="19050"/>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
          <p:nvSpPr>
            <p:cNvPr id="73" name="Arc 72">
              <a:extLst>
                <a:ext uri="{FF2B5EF4-FFF2-40B4-BE49-F238E27FC236}">
                  <a16:creationId xmlns:a16="http://schemas.microsoft.com/office/drawing/2014/main" id="{924A51D0-8723-564C-9EFF-5A2187EAABB9}"/>
                </a:ext>
              </a:extLst>
            </p:cNvPr>
            <p:cNvSpPr/>
            <p:nvPr/>
          </p:nvSpPr>
          <p:spPr>
            <a:xfrm flipV="1">
              <a:off x="6147330" y="4580847"/>
              <a:ext cx="914400" cy="914400"/>
            </a:xfrm>
            <a:prstGeom prst="arc">
              <a:avLst/>
            </a:prstGeom>
            <a:ln w="19050">
              <a:headEnd type="triangle" w="lg" len="med"/>
              <a:tailEnd type="none" w="lg" len="med"/>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74" name="Straight Connector 73">
              <a:extLst>
                <a:ext uri="{FF2B5EF4-FFF2-40B4-BE49-F238E27FC236}">
                  <a16:creationId xmlns:a16="http://schemas.microsoft.com/office/drawing/2014/main" id="{2D31F54E-99B6-8345-91CE-2C6FCD38D459}"/>
                </a:ext>
              </a:extLst>
            </p:cNvPr>
            <p:cNvCxnSpPr>
              <a:cxnSpLocks/>
            </p:cNvCxnSpPr>
            <p:nvPr/>
          </p:nvCxnSpPr>
          <p:spPr>
            <a:xfrm flipH="1">
              <a:off x="7066819" y="2568108"/>
              <a:ext cx="2918" cy="2500316"/>
            </a:xfrm>
            <a:prstGeom prst="line">
              <a:avLst/>
            </a:prstGeom>
            <a:ln w="19050"/>
          </p:spPr>
          <p:style>
            <a:lnRef idx="1">
              <a:schemeClr val="accent1"/>
            </a:lnRef>
            <a:fillRef idx="0">
              <a:schemeClr val="accent1"/>
            </a:fillRef>
            <a:effectRef idx="0">
              <a:schemeClr val="accent1"/>
            </a:effectRef>
            <a:fontRef idx="minor">
              <a:schemeClr val="tx1"/>
            </a:fontRef>
          </p:style>
        </p:cxnSp>
      </p:grpSp>
      <p:sp>
        <p:nvSpPr>
          <p:cNvPr id="5" name="Title 4"/>
          <p:cNvSpPr>
            <a:spLocks noGrp="1"/>
          </p:cNvSpPr>
          <p:nvPr>
            <p:ph type="title"/>
          </p:nvPr>
        </p:nvSpPr>
        <p:spPr/>
        <p:txBody>
          <a:bodyPr/>
          <a:lstStyle/>
          <a:p>
            <a:r>
              <a:rPr lang="en-US" altLang="ko-KR" dirty="0">
                <a:ea typeface="굴림" panose="020B0600000101010101" pitchFamily="34" charset="-127"/>
              </a:rPr>
              <a:t>RPC Concept</a:t>
            </a:r>
            <a:endParaRPr lang="en-US" dirty="0"/>
          </a:p>
        </p:txBody>
      </p:sp>
    </p:spTree>
    <p:extLst>
      <p:ext uri="{BB962C8B-B14F-4D97-AF65-F5344CB8AC3E}">
        <p14:creationId xmlns:p14="http://schemas.microsoft.com/office/powerpoint/2010/main" val="279392855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9639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96393"/>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par>
                          <p:cTn id="15" fill="hold">
                            <p:stCondLst>
                              <p:cond delay="0"/>
                            </p:stCondLst>
                            <p:childTnLst>
                              <p:par>
                                <p:cTn id="16" presetID="1" presetClass="entr" presetSubtype="0" fill="hold" nodeType="afterEffect">
                                  <p:stCondLst>
                                    <p:cond delay="0"/>
                                  </p:stCondLst>
                                  <p:childTnLst>
                                    <p:set>
                                      <p:cBhvr>
                                        <p:cTn id="17" dur="1" fill="hold">
                                          <p:stCondLst>
                                            <p:cond delay="0"/>
                                          </p:stCondLst>
                                        </p:cTn>
                                        <p:tgtEl>
                                          <p:spTgt spid="54"/>
                                        </p:tgtEl>
                                        <p:attrNameLst>
                                          <p:attrName>style.visibility</p:attrName>
                                        </p:attrNameLst>
                                      </p:cBhvr>
                                      <p:to>
                                        <p:strVal val="visible"/>
                                      </p:to>
                                    </p:set>
                                  </p:childTnLst>
                                </p:cTn>
                              </p:par>
                            </p:childTnLst>
                          </p:cTn>
                        </p:par>
                      </p:childTnLst>
                    </p:cTn>
                  </p:par>
                  <p:par>
                    <p:cTn id="18" fill="hold">
                      <p:stCondLst>
                        <p:cond delay="indefinite"/>
                      </p:stCondLst>
                      <p:childTnLst>
                        <p:par>
                          <p:cTn id="19" fill="hold">
                            <p:stCondLst>
                              <p:cond delay="0"/>
                            </p:stCondLst>
                            <p:childTnLst>
                              <p:par>
                                <p:cTn id="20" presetID="1" presetClass="entr" presetSubtype="0" fill="hold" nodeType="clickEffect">
                                  <p:stCondLst>
                                    <p:cond delay="0"/>
                                  </p:stCondLst>
                                  <p:childTnLst>
                                    <p:set>
                                      <p:cBhvr>
                                        <p:cTn id="21" dur="1" fill="hold">
                                          <p:stCondLst>
                                            <p:cond delay="0"/>
                                          </p:stCondLst>
                                        </p:cTn>
                                        <p:tgtEl>
                                          <p:spTgt spid="996399"/>
                                        </p:tgtEl>
                                        <p:attrNameLst>
                                          <p:attrName>style.visibility</p:attrName>
                                        </p:attrNameLst>
                                      </p:cBhvr>
                                      <p:to>
                                        <p:strVal val="visible"/>
                                      </p:to>
                                    </p:set>
                                  </p:childTnLst>
                                </p:cTn>
                              </p:par>
                            </p:childTnLst>
                          </p:cTn>
                        </p:par>
                      </p:childTnLst>
                    </p:cTn>
                  </p:par>
                  <p:par>
                    <p:cTn id="22" fill="hold">
                      <p:stCondLst>
                        <p:cond delay="indefinite"/>
                      </p:stCondLst>
                      <p:childTnLst>
                        <p:par>
                          <p:cTn id="23" fill="hold">
                            <p:stCondLst>
                              <p:cond delay="0"/>
                            </p:stCondLst>
                            <p:childTnLst>
                              <p:par>
                                <p:cTn id="24" presetID="1" presetClass="entr" presetSubtype="0" fill="hold" nodeType="clickEffect">
                                  <p:stCondLst>
                                    <p:cond delay="0"/>
                                  </p:stCondLst>
                                  <p:childTnLst>
                                    <p:set>
                                      <p:cBhvr>
                                        <p:cTn id="25" dur="1" fill="hold">
                                          <p:stCondLst>
                                            <p:cond delay="0"/>
                                          </p:stCondLst>
                                        </p:cTn>
                                        <p:tgtEl>
                                          <p:spTgt spid="996400"/>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ntr" presetSubtype="0" fill="hold" grpId="0" nodeType="clickEffect">
                                  <p:stCondLst>
                                    <p:cond delay="0"/>
                                  </p:stCondLst>
                                  <p:childTnLst>
                                    <p:set>
                                      <p:cBhvr>
                                        <p:cTn id="29" dur="1" fill="hold">
                                          <p:stCondLst>
                                            <p:cond delay="0"/>
                                          </p:stCondLst>
                                        </p:cTn>
                                        <p:tgtEl>
                                          <p:spTgt spid="996389"/>
                                        </p:tgtEl>
                                        <p:attrNameLst>
                                          <p:attrName>style.visibility</p:attrName>
                                        </p:attrNameLst>
                                      </p:cBhvr>
                                      <p:to>
                                        <p:strVal val="visible"/>
                                      </p:to>
                                    </p:set>
                                  </p:childTnLst>
                                </p:cTn>
                              </p:par>
                            </p:childTnLst>
                          </p:cTn>
                        </p:par>
                      </p:childTnLst>
                    </p:cTn>
                  </p:par>
                  <p:par>
                    <p:cTn id="30" fill="hold">
                      <p:stCondLst>
                        <p:cond delay="indefinite"/>
                      </p:stCondLst>
                      <p:childTnLst>
                        <p:par>
                          <p:cTn id="31" fill="hold">
                            <p:stCondLst>
                              <p:cond delay="0"/>
                            </p:stCondLst>
                            <p:childTnLst>
                              <p:par>
                                <p:cTn id="32" presetID="1" presetClass="entr" presetSubtype="0" fill="hold" nodeType="clickEffect">
                                  <p:stCondLst>
                                    <p:cond delay="0"/>
                                  </p:stCondLst>
                                  <p:childTnLst>
                                    <p:set>
                                      <p:cBhvr>
                                        <p:cTn id="33" dur="1" fill="hold">
                                          <p:stCondLst>
                                            <p:cond delay="0"/>
                                          </p:stCondLst>
                                        </p:cTn>
                                        <p:tgtEl>
                                          <p:spTgt spid="51"/>
                                        </p:tgtEl>
                                        <p:attrNameLst>
                                          <p:attrName>style.visibility</p:attrName>
                                        </p:attrNameLst>
                                      </p:cBhvr>
                                      <p:to>
                                        <p:strVal val="visible"/>
                                      </p:to>
                                    </p:set>
                                  </p:childTnLst>
                                </p:cTn>
                              </p:par>
                              <p:par>
                                <p:cTn id="34" presetID="1" presetClass="entr" presetSubtype="0" fill="hold" nodeType="withEffect">
                                  <p:stCondLst>
                                    <p:cond delay="0"/>
                                  </p:stCondLst>
                                  <p:childTnLst>
                                    <p:set>
                                      <p:cBhvr>
                                        <p:cTn id="35" dur="1" fill="hold">
                                          <p:stCondLst>
                                            <p:cond delay="0"/>
                                          </p:stCondLst>
                                        </p:cTn>
                                        <p:tgtEl>
                                          <p:spTgt spid="71"/>
                                        </p:tgtEl>
                                        <p:attrNameLst>
                                          <p:attrName>style.visibility</p:attrName>
                                        </p:attrNameLst>
                                      </p:cBhvr>
                                      <p:to>
                                        <p:strVal val="visible"/>
                                      </p:to>
                                    </p:set>
                                  </p:childTnLst>
                                </p:cTn>
                              </p:par>
                            </p:childTnLst>
                          </p:cTn>
                        </p:par>
                      </p:childTnLst>
                    </p:cTn>
                  </p:par>
                  <p:par>
                    <p:cTn id="36" fill="hold">
                      <p:stCondLst>
                        <p:cond delay="indefinite"/>
                      </p:stCondLst>
                      <p:childTnLst>
                        <p:par>
                          <p:cTn id="37" fill="hold">
                            <p:stCondLst>
                              <p:cond delay="0"/>
                            </p:stCondLst>
                            <p:childTnLst>
                              <p:par>
                                <p:cTn id="38" presetID="1" presetClass="entr" presetSubtype="0" fill="hold" nodeType="clickEffect">
                                  <p:stCondLst>
                                    <p:cond delay="0"/>
                                  </p:stCondLst>
                                  <p:childTnLst>
                                    <p:set>
                                      <p:cBhvr>
                                        <p:cTn id="39" dur="1" fill="hold">
                                          <p:stCondLst>
                                            <p:cond delay="0"/>
                                          </p:stCondLst>
                                        </p:cTn>
                                        <p:tgtEl>
                                          <p:spTgt spid="14"/>
                                        </p:tgtEl>
                                        <p:attrNameLst>
                                          <p:attrName>style.visibility</p:attrName>
                                        </p:attrNameLst>
                                      </p:cBhvr>
                                      <p:to>
                                        <p:strVal val="visible"/>
                                      </p:to>
                                    </p:set>
                                  </p:childTnLst>
                                </p:cTn>
                              </p:par>
                            </p:childTnLst>
                          </p:cTn>
                        </p:par>
                      </p:childTnLst>
                    </p:cTn>
                  </p:par>
                  <p:par>
                    <p:cTn id="40" fill="hold">
                      <p:stCondLst>
                        <p:cond delay="indefinite"/>
                      </p:stCondLst>
                      <p:childTnLst>
                        <p:par>
                          <p:cTn id="41" fill="hold">
                            <p:stCondLst>
                              <p:cond delay="0"/>
                            </p:stCondLst>
                            <p:childTnLst>
                              <p:par>
                                <p:cTn id="42" presetID="1" presetClass="entr" presetSubtype="0" fill="hold" nodeType="clickEffect">
                                  <p:stCondLst>
                                    <p:cond delay="0"/>
                                  </p:stCondLst>
                                  <p:childTnLst>
                                    <p:set>
                                      <p:cBhvr>
                                        <p:cTn id="43" dur="1" fill="hold">
                                          <p:stCondLst>
                                            <p:cond delay="0"/>
                                          </p:stCondLst>
                                        </p:cTn>
                                        <p:tgtEl>
                                          <p:spTgt spid="996402"/>
                                        </p:tgtEl>
                                        <p:attrNameLst>
                                          <p:attrName>style.visibility</p:attrName>
                                        </p:attrNameLst>
                                      </p:cBhvr>
                                      <p:to>
                                        <p:strVal val="visible"/>
                                      </p:to>
                                    </p:set>
                                  </p:childTnLst>
                                </p:cTn>
                              </p:par>
                            </p:childTnLst>
                          </p:cTn>
                        </p:par>
                      </p:childTnLst>
                    </p:cTn>
                  </p:par>
                  <p:par>
                    <p:cTn id="44" fill="hold">
                      <p:stCondLst>
                        <p:cond delay="indefinite"/>
                      </p:stCondLst>
                      <p:childTnLst>
                        <p:par>
                          <p:cTn id="45" fill="hold">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996390"/>
                                        </p:tgtEl>
                                        <p:attrNameLst>
                                          <p:attrName>style.visibility</p:attrName>
                                        </p:attrNameLst>
                                      </p:cBhvr>
                                      <p:to>
                                        <p:strVal val="visible"/>
                                      </p:to>
                                    </p:set>
                                  </p:childTnLst>
                                </p:cTn>
                              </p:par>
                            </p:childTnLst>
                          </p:cTn>
                        </p:par>
                      </p:childTnLst>
                    </p:cTn>
                  </p:par>
                  <p:par>
                    <p:cTn id="48" fill="hold">
                      <p:stCondLst>
                        <p:cond delay="indefinite"/>
                      </p:stCondLst>
                      <p:childTnLst>
                        <p:par>
                          <p:cTn id="49" fill="hold">
                            <p:stCondLst>
                              <p:cond delay="0"/>
                            </p:stCondLst>
                            <p:childTnLst>
                              <p:par>
                                <p:cTn id="50" presetID="1" presetClass="entr" presetSubtype="0" fill="hold" nodeType="clickEffect">
                                  <p:stCondLst>
                                    <p:cond delay="0"/>
                                  </p:stCondLst>
                                  <p:childTnLst>
                                    <p:set>
                                      <p:cBhvr>
                                        <p:cTn id="51" dur="1" fill="hold">
                                          <p:stCondLst>
                                            <p:cond delay="0"/>
                                          </p:stCondLst>
                                        </p:cTn>
                                        <p:tgtEl>
                                          <p:spTgt spid="9964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6389" grpId="0"/>
      <p:bldP spid="996390" grpId="0"/>
    </p:bld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6356" name="Rectangle 4"/>
          <p:cNvSpPr>
            <a:spLocks noChangeArrowheads="1"/>
          </p:cNvSpPr>
          <p:nvPr/>
        </p:nvSpPr>
        <p:spPr bwMode="auto">
          <a:xfrm>
            <a:off x="1882348" y="1346289"/>
            <a:ext cx="2826268" cy="1411287"/>
          </a:xfrm>
          <a:prstGeom prst="rect">
            <a:avLst/>
          </a:prstGeom>
          <a:solidFill>
            <a:schemeClr val="accent5">
              <a:lumMod val="60000"/>
              <a:lumOff val="40000"/>
            </a:schemeClr>
          </a:solidFill>
          <a:ln w="38100" algn="ctr">
            <a:solidFill>
              <a:schemeClr val="tx1"/>
            </a:solidFill>
            <a:miter lim="800000"/>
            <a:headEnd/>
            <a:tailEnd/>
          </a:ln>
          <a:effec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Client (caller)</a:t>
            </a:r>
          </a:p>
          <a:p>
            <a:r>
              <a:rPr lang="en-US" altLang="en-US" dirty="0">
                <a:latin typeface="Gill Sans MT" panose="020B0502020104020203" pitchFamily="34" charset="77"/>
              </a:rPr>
              <a:t>  </a:t>
            </a:r>
          </a:p>
          <a:p>
            <a:r>
              <a:rPr lang="en-US" altLang="en-US" dirty="0">
                <a:latin typeface="Courier" pitchFamily="2" charset="0"/>
              </a:rPr>
              <a:t>r = f(v1, v2);</a:t>
            </a:r>
          </a:p>
          <a:p>
            <a:endParaRPr lang="en-US" altLang="en-US" dirty="0">
              <a:latin typeface="Gill Sans MT" panose="020B0502020104020203" pitchFamily="34" charset="77"/>
            </a:endParaRPr>
          </a:p>
        </p:txBody>
      </p:sp>
      <p:sp>
        <p:nvSpPr>
          <p:cNvPr id="996357" name="Rectangle 5"/>
          <p:cNvSpPr>
            <a:spLocks noChangeArrowheads="1"/>
          </p:cNvSpPr>
          <p:nvPr/>
        </p:nvSpPr>
        <p:spPr bwMode="auto">
          <a:xfrm>
            <a:off x="1882348" y="4263093"/>
            <a:ext cx="2826268" cy="1507477"/>
          </a:xfrm>
          <a:prstGeom prst="rect">
            <a:avLst/>
          </a:prstGeom>
          <a:solidFill>
            <a:srgbClr val="FFC000"/>
          </a:solidFill>
          <a:ln w="38100" algn="ctr">
            <a:solidFill>
              <a:schemeClr val="tx1"/>
            </a:solidFill>
            <a:miter lim="800000"/>
            <a:headEnd/>
            <a:tailEnd/>
          </a:ln>
          <a:effectLst/>
        </p:spPr>
        <p:txBody>
          <a:bodyPr wrap="none" lIns="90478" tIns="44445" rIns="90478" bIns="44445" anchor="t"/>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 (</a:t>
            </a:r>
            <a:r>
              <a:rPr lang="en-US" altLang="en-US" dirty="0" err="1">
                <a:latin typeface="Gill Sans MT" panose="020B0502020104020203" pitchFamily="34" charset="77"/>
              </a:rPr>
              <a:t>callee</a:t>
            </a:r>
            <a:r>
              <a:rPr lang="en-US" altLang="en-US" dirty="0">
                <a:latin typeface="Gill Sans MT" panose="020B0502020104020203" pitchFamily="34" charset="77"/>
              </a:rPr>
              <a:t>)</a:t>
            </a:r>
          </a:p>
          <a:p>
            <a:endParaRPr lang="en-US" altLang="en-US" dirty="0">
              <a:latin typeface="Gill Sans MT" panose="020B0502020104020203" pitchFamily="34" charset="77"/>
            </a:endParaRPr>
          </a:p>
          <a:p>
            <a:r>
              <a:rPr lang="en-US" altLang="en-US" dirty="0" err="1">
                <a:latin typeface="Courier" pitchFamily="2" charset="0"/>
              </a:rPr>
              <a:t>res_t</a:t>
            </a:r>
            <a:r>
              <a:rPr lang="en-US" altLang="en-US" dirty="0">
                <a:latin typeface="Courier" pitchFamily="2" charset="0"/>
              </a:rPr>
              <a:t> f(a1, a2)</a:t>
            </a:r>
          </a:p>
        </p:txBody>
      </p:sp>
      <p:grpSp>
        <p:nvGrpSpPr>
          <p:cNvPr id="996392" name="Group 40"/>
          <p:cNvGrpSpPr>
            <a:grpSpLocks/>
          </p:cNvGrpSpPr>
          <p:nvPr/>
        </p:nvGrpSpPr>
        <p:grpSpPr bwMode="auto">
          <a:xfrm>
            <a:off x="4736762" y="1619256"/>
            <a:ext cx="1525889" cy="428625"/>
            <a:chOff x="1344" y="937"/>
            <a:chExt cx="1104" cy="270"/>
          </a:xfrm>
        </p:grpSpPr>
        <p:sp>
          <p:nvSpPr>
            <p:cNvPr id="30771" name="Line 11"/>
            <p:cNvSpPr>
              <a:spLocks noChangeShapeType="1"/>
            </p:cNvSpPr>
            <p:nvPr/>
          </p:nvSpPr>
          <p:spPr bwMode="auto">
            <a:xfrm>
              <a:off x="134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2" name="Text Box 16"/>
            <p:cNvSpPr txBox="1">
              <a:spLocks noChangeArrowheads="1"/>
            </p:cNvSpPr>
            <p:nvPr/>
          </p:nvSpPr>
          <p:spPr bwMode="auto">
            <a:xfrm>
              <a:off x="1599" y="937"/>
              <a:ext cx="453"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grpSp>
        <p:nvGrpSpPr>
          <p:cNvPr id="996403" name="Group 51"/>
          <p:cNvGrpSpPr>
            <a:grpSpLocks/>
          </p:cNvGrpSpPr>
          <p:nvPr/>
        </p:nvGrpSpPr>
        <p:grpSpPr bwMode="auto">
          <a:xfrm>
            <a:off x="4736761" y="2341571"/>
            <a:ext cx="1752600" cy="449264"/>
            <a:chOff x="1344" y="1392"/>
            <a:chExt cx="1104" cy="283"/>
          </a:xfrm>
        </p:grpSpPr>
        <p:sp>
          <p:nvSpPr>
            <p:cNvPr id="30769" name="Line 12"/>
            <p:cNvSpPr>
              <a:spLocks noChangeShapeType="1"/>
            </p:cNvSpPr>
            <p:nvPr/>
          </p:nvSpPr>
          <p:spPr bwMode="auto">
            <a:xfrm flipH="1">
              <a:off x="134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70" name="Text Box 17"/>
            <p:cNvSpPr txBox="1">
              <a:spLocks noChangeArrowheads="1"/>
            </p:cNvSpPr>
            <p:nvPr/>
          </p:nvSpPr>
          <p:spPr bwMode="auto">
            <a:xfrm>
              <a:off x="1499" y="1405"/>
              <a:ext cx="64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402" name="Group 50"/>
          <p:cNvGrpSpPr>
            <a:grpSpLocks/>
          </p:cNvGrpSpPr>
          <p:nvPr/>
        </p:nvGrpSpPr>
        <p:grpSpPr bwMode="auto">
          <a:xfrm>
            <a:off x="7161476" y="2341569"/>
            <a:ext cx="1541462" cy="428626"/>
            <a:chOff x="3024" y="1392"/>
            <a:chExt cx="1104" cy="270"/>
          </a:xfrm>
        </p:grpSpPr>
        <p:sp>
          <p:nvSpPr>
            <p:cNvPr id="30765" name="Line 14"/>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6" name="Text Box 19"/>
            <p:cNvSpPr txBox="1">
              <a:spLocks noChangeArrowheads="1"/>
            </p:cNvSpPr>
            <p:nvPr/>
          </p:nvSpPr>
          <p:spPr bwMode="auto">
            <a:xfrm>
              <a:off x="3152" y="1392"/>
              <a:ext cx="80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grpSp>
        <p:nvGrpSpPr>
          <p:cNvPr id="996400" name="Group 48"/>
          <p:cNvGrpSpPr>
            <a:grpSpLocks/>
          </p:cNvGrpSpPr>
          <p:nvPr/>
        </p:nvGrpSpPr>
        <p:grpSpPr bwMode="auto">
          <a:xfrm>
            <a:off x="4736762" y="4719645"/>
            <a:ext cx="1410001" cy="441325"/>
            <a:chOff x="1344" y="2362"/>
            <a:chExt cx="1104" cy="278"/>
          </a:xfrm>
        </p:grpSpPr>
        <p:sp>
          <p:nvSpPr>
            <p:cNvPr id="30759" name="Line 28"/>
            <p:cNvSpPr>
              <a:spLocks noChangeShapeType="1"/>
            </p:cNvSpPr>
            <p:nvPr/>
          </p:nvSpPr>
          <p:spPr bwMode="auto">
            <a:xfrm>
              <a:off x="1344" y="264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60" name="Text Box 30"/>
            <p:cNvSpPr txBox="1">
              <a:spLocks noChangeArrowheads="1"/>
            </p:cNvSpPr>
            <p:nvPr/>
          </p:nvSpPr>
          <p:spPr bwMode="auto">
            <a:xfrm>
              <a:off x="1474" y="2362"/>
              <a:ext cx="806"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return</a:t>
              </a:r>
            </a:p>
          </p:txBody>
        </p:sp>
      </p:grpSp>
      <p:grpSp>
        <p:nvGrpSpPr>
          <p:cNvPr id="996399" name="Group 47"/>
          <p:cNvGrpSpPr>
            <a:grpSpLocks/>
          </p:cNvGrpSpPr>
          <p:nvPr/>
        </p:nvGrpSpPr>
        <p:grpSpPr bwMode="auto">
          <a:xfrm>
            <a:off x="4736761" y="5465773"/>
            <a:ext cx="1752600" cy="428626"/>
            <a:chOff x="1344" y="2832"/>
            <a:chExt cx="1104" cy="270"/>
          </a:xfrm>
        </p:grpSpPr>
        <p:sp>
          <p:nvSpPr>
            <p:cNvPr id="30757" name="Line 29"/>
            <p:cNvSpPr>
              <a:spLocks noChangeShapeType="1"/>
            </p:cNvSpPr>
            <p:nvPr/>
          </p:nvSpPr>
          <p:spPr bwMode="auto">
            <a:xfrm flipH="1">
              <a:off x="1344" y="283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30758" name="Text Box 31"/>
            <p:cNvSpPr txBox="1">
              <a:spLocks noChangeArrowheads="1"/>
            </p:cNvSpPr>
            <p:nvPr/>
          </p:nvSpPr>
          <p:spPr bwMode="auto">
            <a:xfrm>
              <a:off x="1508" y="2832"/>
              <a:ext cx="395"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call</a:t>
              </a:r>
            </a:p>
          </p:txBody>
        </p:sp>
      </p:grpSp>
      <p:sp>
        <p:nvSpPr>
          <p:cNvPr id="996389" name="Text Box 37"/>
          <p:cNvSpPr txBox="1">
            <a:spLocks noChangeArrowheads="1"/>
          </p:cNvSpPr>
          <p:nvPr/>
        </p:nvSpPr>
        <p:spPr bwMode="auto">
          <a:xfrm>
            <a:off x="6073061" y="4079779"/>
            <a:ext cx="1142088"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sp>
        <p:nvSpPr>
          <p:cNvPr id="996390" name="Text Box 38"/>
          <p:cNvSpPr txBox="1">
            <a:spLocks noChangeArrowheads="1"/>
          </p:cNvSpPr>
          <p:nvPr/>
        </p:nvSpPr>
        <p:spPr bwMode="auto">
          <a:xfrm>
            <a:off x="5974081" y="2633668"/>
            <a:ext cx="1405815" cy="766867"/>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a:latin typeface="Gill Sans MT" panose="020B0502020104020203" pitchFamily="34" charset="77"/>
              </a:rPr>
              <a:t>ret </a:t>
            </a:r>
            <a:r>
              <a:rPr lang="en-US" altLang="en-US" dirty="0" err="1">
                <a:latin typeface="Gill Sans MT" panose="020B0502020104020203" pitchFamily="34" charset="77"/>
              </a:rPr>
              <a:t>vals</a:t>
            </a:r>
            <a:endParaRPr lang="en-US" altLang="en-US" dirty="0">
              <a:latin typeface="Gill Sans MT" panose="020B0502020104020203" pitchFamily="34" charset="77"/>
            </a:endParaRPr>
          </a:p>
        </p:txBody>
      </p:sp>
      <p:grpSp>
        <p:nvGrpSpPr>
          <p:cNvPr id="51" name="Group 42">
            <a:extLst>
              <a:ext uri="{FF2B5EF4-FFF2-40B4-BE49-F238E27FC236}">
                <a16:creationId xmlns:a16="http://schemas.microsoft.com/office/drawing/2014/main" id="{3A752781-01B8-6140-9A14-31577E22C4F3}"/>
              </a:ext>
            </a:extLst>
          </p:cNvPr>
          <p:cNvGrpSpPr>
            <a:grpSpLocks/>
          </p:cNvGrpSpPr>
          <p:nvPr/>
        </p:nvGrpSpPr>
        <p:grpSpPr bwMode="auto">
          <a:xfrm>
            <a:off x="7161476" y="4779972"/>
            <a:ext cx="1579562" cy="428625"/>
            <a:chOff x="3024" y="960"/>
            <a:chExt cx="1104" cy="270"/>
          </a:xfrm>
        </p:grpSpPr>
        <p:sp>
          <p:nvSpPr>
            <p:cNvPr id="52" name="Line 13">
              <a:extLst>
                <a:ext uri="{FF2B5EF4-FFF2-40B4-BE49-F238E27FC236}">
                  <a16:creationId xmlns:a16="http://schemas.microsoft.com/office/drawing/2014/main" id="{08C2E3FA-4E4D-8F4C-869D-58AC64B4F4E0}"/>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3" name="Text Box 18">
              <a:extLst>
                <a:ext uri="{FF2B5EF4-FFF2-40B4-BE49-F238E27FC236}">
                  <a16:creationId xmlns:a16="http://schemas.microsoft.com/office/drawing/2014/main" id="{3888C264-7BE8-5149-A160-6961E6F21267}"/>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54" name="Group 50">
            <a:extLst>
              <a:ext uri="{FF2B5EF4-FFF2-40B4-BE49-F238E27FC236}">
                <a16:creationId xmlns:a16="http://schemas.microsoft.com/office/drawing/2014/main" id="{D0E792B3-A5A7-0A42-A158-D1E6354BE7AA}"/>
              </a:ext>
            </a:extLst>
          </p:cNvPr>
          <p:cNvGrpSpPr>
            <a:grpSpLocks/>
          </p:cNvGrpSpPr>
          <p:nvPr/>
        </p:nvGrpSpPr>
        <p:grpSpPr bwMode="auto">
          <a:xfrm>
            <a:off x="7161476" y="5465773"/>
            <a:ext cx="1579562" cy="428626"/>
            <a:chOff x="3024" y="1392"/>
            <a:chExt cx="1104" cy="270"/>
          </a:xfrm>
        </p:grpSpPr>
        <p:sp>
          <p:nvSpPr>
            <p:cNvPr id="55" name="Line 14">
              <a:extLst>
                <a:ext uri="{FF2B5EF4-FFF2-40B4-BE49-F238E27FC236}">
                  <a16:creationId xmlns:a16="http://schemas.microsoft.com/office/drawing/2014/main" id="{07D37156-378C-404A-B28B-85465BE3042C}"/>
                </a:ext>
              </a:extLst>
            </p:cNvPr>
            <p:cNvSpPr>
              <a:spLocks noChangeShapeType="1"/>
            </p:cNvSpPr>
            <p:nvPr/>
          </p:nvSpPr>
          <p:spPr bwMode="auto">
            <a:xfrm flipH="1">
              <a:off x="3024" y="1392"/>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56" name="Text Box 19">
              <a:extLst>
                <a:ext uri="{FF2B5EF4-FFF2-40B4-BE49-F238E27FC236}">
                  <a16:creationId xmlns:a16="http://schemas.microsoft.com/office/drawing/2014/main" id="{8C2F2FB1-C4C3-5F46-AD7E-E80799D4FF2B}"/>
                </a:ext>
              </a:extLst>
            </p:cNvPr>
            <p:cNvSpPr txBox="1">
              <a:spLocks noChangeArrowheads="1"/>
            </p:cNvSpPr>
            <p:nvPr/>
          </p:nvSpPr>
          <p:spPr bwMode="auto">
            <a:xfrm>
              <a:off x="3152" y="1392"/>
              <a:ext cx="788"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receive</a:t>
              </a:r>
            </a:p>
          </p:txBody>
        </p:sp>
      </p:grpSp>
      <p:sp>
        <p:nvSpPr>
          <p:cNvPr id="46" name="Line 63">
            <a:extLst>
              <a:ext uri="{FF2B5EF4-FFF2-40B4-BE49-F238E27FC236}">
                <a16:creationId xmlns:a16="http://schemas.microsoft.com/office/drawing/2014/main" id="{E9091C48-727B-FF4C-9338-13F7DE6A442E}"/>
              </a:ext>
            </a:extLst>
          </p:cNvPr>
          <p:cNvSpPr>
            <a:spLocks noChangeShapeType="1"/>
          </p:cNvSpPr>
          <p:nvPr/>
        </p:nvSpPr>
        <p:spPr bwMode="auto">
          <a:xfrm>
            <a:off x="1905000" y="3747580"/>
            <a:ext cx="8534400" cy="0"/>
          </a:xfrm>
          <a:prstGeom prst="line">
            <a:avLst/>
          </a:prstGeom>
          <a:noFill/>
          <a:ln w="38100">
            <a:solidFill>
              <a:schemeClr val="tx1"/>
            </a:solidFill>
            <a:prstDash val="sysDot"/>
            <a:round/>
            <a:headEnd/>
            <a:tailE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pic>
        <p:nvPicPr>
          <p:cNvPr id="47" name="Picture 58">
            <a:extLst>
              <a:ext uri="{FF2B5EF4-FFF2-40B4-BE49-F238E27FC236}">
                <a16:creationId xmlns:a16="http://schemas.microsoft.com/office/drawing/2014/main" id="{105857A9-5C3D-6649-B72F-8F7F302A119B}"/>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611005" y="5641984"/>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48" name="Text Box 64">
            <a:extLst>
              <a:ext uri="{FF2B5EF4-FFF2-40B4-BE49-F238E27FC236}">
                <a16:creationId xmlns:a16="http://schemas.microsoft.com/office/drawing/2014/main" id="{E8B75330-E9AE-5941-879E-6D70185DF432}"/>
              </a:ext>
            </a:extLst>
          </p:cNvPr>
          <p:cNvSpPr txBox="1">
            <a:spLocks noChangeArrowheads="1"/>
          </p:cNvSpPr>
          <p:nvPr/>
        </p:nvSpPr>
        <p:spPr bwMode="auto">
          <a:xfrm>
            <a:off x="1947952" y="3290380"/>
            <a:ext cx="155553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Machine A</a:t>
            </a:r>
          </a:p>
        </p:txBody>
      </p:sp>
      <p:sp>
        <p:nvSpPr>
          <p:cNvPr id="49" name="Text Box 65">
            <a:extLst>
              <a:ext uri="{FF2B5EF4-FFF2-40B4-BE49-F238E27FC236}">
                <a16:creationId xmlns:a16="http://schemas.microsoft.com/office/drawing/2014/main" id="{C2C55C82-93D6-8C43-85AF-ABB9574C6845}"/>
              </a:ext>
            </a:extLst>
          </p:cNvPr>
          <p:cNvSpPr txBox="1">
            <a:spLocks noChangeArrowheads="1"/>
          </p:cNvSpPr>
          <p:nvPr/>
        </p:nvSpPr>
        <p:spPr bwMode="auto">
          <a:xfrm>
            <a:off x="1976526" y="3823780"/>
            <a:ext cx="156130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Machine B</a:t>
            </a:r>
          </a:p>
        </p:txBody>
      </p:sp>
      <p:pic>
        <p:nvPicPr>
          <p:cNvPr id="50" name="Picture 58">
            <a:extLst>
              <a:ext uri="{FF2B5EF4-FFF2-40B4-BE49-F238E27FC236}">
                <a16:creationId xmlns:a16="http://schemas.microsoft.com/office/drawing/2014/main" id="{96EB117C-320E-9144-BA7D-AC86F41B9088}"/>
              </a:ext>
            </a:extLst>
          </p:cNvPr>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10304" y="2452743"/>
            <a:ext cx="1146175" cy="90487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nvGrpSpPr>
          <p:cNvPr id="2" name="Group 1">
            <a:extLst>
              <a:ext uri="{FF2B5EF4-FFF2-40B4-BE49-F238E27FC236}">
                <a16:creationId xmlns:a16="http://schemas.microsoft.com/office/drawing/2014/main" id="{68E95F41-6943-9942-AE67-EFBBF8A77E0B}"/>
              </a:ext>
            </a:extLst>
          </p:cNvPr>
          <p:cNvGrpSpPr/>
          <p:nvPr/>
        </p:nvGrpSpPr>
        <p:grpSpPr>
          <a:xfrm>
            <a:off x="8388183" y="1884373"/>
            <a:ext cx="1905000" cy="3814084"/>
            <a:chOff x="6864183" y="1884373"/>
            <a:chExt cx="1905000" cy="3814084"/>
          </a:xfrm>
        </p:grpSpPr>
        <p:sp>
          <p:nvSpPr>
            <p:cNvPr id="57" name="Cloud">
              <a:extLst>
                <a:ext uri="{FF2B5EF4-FFF2-40B4-BE49-F238E27FC236}">
                  <a16:creationId xmlns:a16="http://schemas.microsoft.com/office/drawing/2014/main" id="{BC5C2870-3BD3-164F-B9E0-B88CB3E8A344}"/>
                </a:ext>
              </a:extLst>
            </p:cNvPr>
            <p:cNvSpPr>
              <a:spLocks noChangeAspect="1" noEditPoints="1" noChangeArrowheads="1"/>
            </p:cNvSpPr>
            <p:nvPr/>
          </p:nvSpPr>
          <p:spPr bwMode="auto">
            <a:xfrm>
              <a:off x="6864183" y="2814647"/>
              <a:ext cx="1905000" cy="1904983"/>
            </a:xfrm>
            <a:custGeom>
              <a:avLst/>
              <a:gdLst>
                <a:gd name="T0" fmla="*/ 5909 w 21600"/>
                <a:gd name="T1" fmla="*/ 873125 h 21600"/>
                <a:gd name="T2" fmla="*/ 952500 w 21600"/>
                <a:gd name="T3" fmla="*/ 1744391 h 21600"/>
                <a:gd name="T4" fmla="*/ 1903413 w 21600"/>
                <a:gd name="T5" fmla="*/ 873125 h 21600"/>
                <a:gd name="T6" fmla="*/ 952500 w 21600"/>
                <a:gd name="T7" fmla="*/ 99843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MT" panose="020B0502020104020203" pitchFamily="34" charset="77"/>
              </a:endParaRPr>
            </a:p>
          </p:txBody>
        </p:sp>
        <p:sp>
          <p:nvSpPr>
            <p:cNvPr id="58" name="Rectangle 8">
              <a:extLst>
                <a:ext uri="{FF2B5EF4-FFF2-40B4-BE49-F238E27FC236}">
                  <a16:creationId xmlns:a16="http://schemas.microsoft.com/office/drawing/2014/main" id="{89C9F35A-EFD0-D140-BE97-1728EC6F139C}"/>
                </a:ext>
              </a:extLst>
            </p:cNvPr>
            <p:cNvSpPr>
              <a:spLocks noChangeArrowheads="1"/>
            </p:cNvSpPr>
            <p:nvPr/>
          </p:nvSpPr>
          <p:spPr bwMode="auto">
            <a:xfrm>
              <a:off x="7245183" y="1884373"/>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MT" panose="020B0502020104020203" pitchFamily="34" charset="77"/>
                </a:rPr>
                <a:t>Packet</a:t>
              </a:r>
            </a:p>
            <a:p>
              <a:r>
                <a:rPr lang="en-US" altLang="en-US" sz="2000" dirty="0">
                  <a:latin typeface="Gill Sans MT" panose="020B0502020104020203" pitchFamily="34" charset="77"/>
                </a:rPr>
                <a:t>Handler</a:t>
              </a:r>
            </a:p>
          </p:txBody>
        </p:sp>
        <p:sp>
          <p:nvSpPr>
            <p:cNvPr id="59" name="Rectangle 10">
              <a:extLst>
                <a:ext uri="{FF2B5EF4-FFF2-40B4-BE49-F238E27FC236}">
                  <a16:creationId xmlns:a16="http://schemas.microsoft.com/office/drawing/2014/main" id="{DCF1CBD8-125E-3F4F-B680-71EBD600B1C4}"/>
                </a:ext>
              </a:extLst>
            </p:cNvPr>
            <p:cNvSpPr>
              <a:spLocks noChangeArrowheads="1"/>
            </p:cNvSpPr>
            <p:nvPr/>
          </p:nvSpPr>
          <p:spPr bwMode="auto">
            <a:xfrm>
              <a:off x="7245183" y="4784057"/>
              <a:ext cx="10668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a:latin typeface="Gill Sans MT" panose="020B0502020104020203" pitchFamily="34" charset="77"/>
                </a:rPr>
                <a:t>Packet</a:t>
              </a:r>
            </a:p>
            <a:p>
              <a:r>
                <a:rPr lang="en-US" altLang="en-US" sz="2000">
                  <a:latin typeface="Gill Sans MT" panose="020B0502020104020203" pitchFamily="34" charset="77"/>
                </a:rPr>
                <a:t>Handler</a:t>
              </a:r>
            </a:p>
          </p:txBody>
        </p:sp>
        <p:grpSp>
          <p:nvGrpSpPr>
            <p:cNvPr id="60" name="Group 43">
              <a:extLst>
                <a:ext uri="{FF2B5EF4-FFF2-40B4-BE49-F238E27FC236}">
                  <a16:creationId xmlns:a16="http://schemas.microsoft.com/office/drawing/2014/main" id="{4220BAD3-6CCF-EB4E-B52D-C85956A117D0}"/>
                </a:ext>
              </a:extLst>
            </p:cNvPr>
            <p:cNvGrpSpPr>
              <a:grpSpLocks/>
            </p:cNvGrpSpPr>
            <p:nvPr/>
          </p:nvGrpSpPr>
          <p:grpSpPr bwMode="auto">
            <a:xfrm>
              <a:off x="7894477" y="2798773"/>
              <a:ext cx="428626" cy="2057397"/>
              <a:chOff x="4537" y="1584"/>
              <a:chExt cx="270" cy="864"/>
            </a:xfrm>
          </p:grpSpPr>
          <p:sp>
            <p:nvSpPr>
              <p:cNvPr id="61" name="Text Box 34">
                <a:extLst>
                  <a:ext uri="{FF2B5EF4-FFF2-40B4-BE49-F238E27FC236}">
                    <a16:creationId xmlns:a16="http://schemas.microsoft.com/office/drawing/2014/main" id="{41A45217-74F9-E945-BCCC-8385BDCC6CCA}"/>
                  </a:ext>
                </a:extLst>
              </p:cNvPr>
              <p:cNvSpPr txBox="1">
                <a:spLocks noChangeArrowheads="1"/>
              </p:cNvSpPr>
              <p:nvPr/>
            </p:nvSpPr>
            <p:spPr bwMode="auto">
              <a:xfrm rot="5400000">
                <a:off x="4387" y="1899"/>
                <a:ext cx="569"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2" name="Line 32">
                <a:extLst>
                  <a:ext uri="{FF2B5EF4-FFF2-40B4-BE49-F238E27FC236}">
                    <a16:creationId xmlns:a16="http://schemas.microsoft.com/office/drawing/2014/main" id="{A401B393-1DBF-8D48-B5AE-74525F4966B4}"/>
                  </a:ext>
                </a:extLst>
              </p:cNvPr>
              <p:cNvSpPr>
                <a:spLocks noChangeShapeType="1"/>
              </p:cNvSpPr>
              <p:nvPr/>
            </p:nvSpPr>
            <p:spPr bwMode="auto">
              <a:xfrm>
                <a:off x="4560"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nvGrpSpPr>
            <p:cNvPr id="63" name="Group 44">
              <a:extLst>
                <a:ext uri="{FF2B5EF4-FFF2-40B4-BE49-F238E27FC236}">
                  <a16:creationId xmlns:a16="http://schemas.microsoft.com/office/drawing/2014/main" id="{B8733D72-0C26-4D4C-81B3-8FACCBFC5838}"/>
                </a:ext>
              </a:extLst>
            </p:cNvPr>
            <p:cNvGrpSpPr>
              <a:grpSpLocks/>
            </p:cNvGrpSpPr>
            <p:nvPr/>
          </p:nvGrpSpPr>
          <p:grpSpPr bwMode="auto">
            <a:xfrm>
              <a:off x="7235664" y="2798773"/>
              <a:ext cx="428626" cy="1981198"/>
              <a:chOff x="4122" y="1584"/>
              <a:chExt cx="270" cy="864"/>
            </a:xfrm>
          </p:grpSpPr>
          <p:sp>
            <p:nvSpPr>
              <p:cNvPr id="64" name="Text Box 35">
                <a:extLst>
                  <a:ext uri="{FF2B5EF4-FFF2-40B4-BE49-F238E27FC236}">
                    <a16:creationId xmlns:a16="http://schemas.microsoft.com/office/drawing/2014/main" id="{439A18F6-A006-9343-99FE-66103056479E}"/>
                  </a:ext>
                </a:extLst>
              </p:cNvPr>
              <p:cNvSpPr txBox="1">
                <a:spLocks noChangeArrowheads="1"/>
              </p:cNvSpPr>
              <p:nvPr/>
            </p:nvSpPr>
            <p:spPr bwMode="auto">
              <a:xfrm rot="16200000">
                <a:off x="3961" y="1897"/>
                <a:ext cx="59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Network</a:t>
                </a:r>
              </a:p>
            </p:txBody>
          </p:sp>
          <p:sp>
            <p:nvSpPr>
              <p:cNvPr id="65" name="Line 33">
                <a:extLst>
                  <a:ext uri="{FF2B5EF4-FFF2-40B4-BE49-F238E27FC236}">
                    <a16:creationId xmlns:a16="http://schemas.microsoft.com/office/drawing/2014/main" id="{873DBE94-6BB0-C640-B272-678B85E77CEE}"/>
                  </a:ext>
                </a:extLst>
              </p:cNvPr>
              <p:cNvSpPr>
                <a:spLocks noChangeShapeType="1"/>
              </p:cNvSpPr>
              <p:nvPr/>
            </p:nvSpPr>
            <p:spPr bwMode="auto">
              <a:xfrm flipV="1">
                <a:off x="4368" y="1584"/>
                <a:ext cx="0" cy="864"/>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grpSp>
      </p:grpSp>
      <p:sp>
        <p:nvSpPr>
          <p:cNvPr id="67" name="Rectangle 7">
            <a:extLst>
              <a:ext uri="{FF2B5EF4-FFF2-40B4-BE49-F238E27FC236}">
                <a16:creationId xmlns:a16="http://schemas.microsoft.com/office/drawing/2014/main" id="{97000CFA-28E7-0C4B-A6EC-E03066E83B74}"/>
              </a:ext>
            </a:extLst>
          </p:cNvPr>
          <p:cNvSpPr>
            <a:spLocks noChangeArrowheads="1"/>
          </p:cNvSpPr>
          <p:nvPr/>
        </p:nvSpPr>
        <p:spPr bwMode="auto">
          <a:xfrm>
            <a:off x="6146762" y="4856170"/>
            <a:ext cx="1030288" cy="914400"/>
          </a:xfrm>
          <a:prstGeom prst="rect">
            <a:avLst/>
          </a:prstGeom>
          <a:solidFill>
            <a:schemeClr val="accent4">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68" name="Text Box 39">
            <a:extLst>
              <a:ext uri="{FF2B5EF4-FFF2-40B4-BE49-F238E27FC236}">
                <a16:creationId xmlns:a16="http://schemas.microsoft.com/office/drawing/2014/main" id="{56139D46-43A8-A248-8EB7-2261F7ED5740}"/>
              </a:ext>
            </a:extLst>
          </p:cNvPr>
          <p:cNvSpPr txBox="1">
            <a:spLocks noChangeArrowheads="1"/>
          </p:cNvSpPr>
          <p:nvPr/>
        </p:nvSpPr>
        <p:spPr bwMode="auto">
          <a:xfrm>
            <a:off x="5973724" y="5780096"/>
            <a:ext cx="1406526" cy="76676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nvGrpSpPr>
          <p:cNvPr id="70" name="Group 42">
            <a:extLst>
              <a:ext uri="{FF2B5EF4-FFF2-40B4-BE49-F238E27FC236}">
                <a16:creationId xmlns:a16="http://schemas.microsoft.com/office/drawing/2014/main" id="{BF56F71D-D971-9142-86D1-6DEA8703AA9A}"/>
              </a:ext>
            </a:extLst>
          </p:cNvPr>
          <p:cNvGrpSpPr>
            <a:grpSpLocks/>
          </p:cNvGrpSpPr>
          <p:nvPr/>
        </p:nvGrpSpPr>
        <p:grpSpPr bwMode="auto">
          <a:xfrm>
            <a:off x="7161476" y="1655768"/>
            <a:ext cx="1579562" cy="428625"/>
            <a:chOff x="3024" y="960"/>
            <a:chExt cx="1104" cy="270"/>
          </a:xfrm>
        </p:grpSpPr>
        <p:sp>
          <p:nvSpPr>
            <p:cNvPr id="82" name="Line 13">
              <a:extLst>
                <a:ext uri="{FF2B5EF4-FFF2-40B4-BE49-F238E27FC236}">
                  <a16:creationId xmlns:a16="http://schemas.microsoft.com/office/drawing/2014/main" id="{27AACBEF-0749-9A46-9DD9-604A71810B18}"/>
                </a:ext>
              </a:extLst>
            </p:cNvPr>
            <p:cNvSpPr>
              <a:spLocks noChangeShapeType="1"/>
            </p:cNvSpPr>
            <p:nvPr/>
          </p:nvSpPr>
          <p:spPr bwMode="auto">
            <a:xfrm>
              <a:off x="3024" y="1200"/>
              <a:ext cx="1104"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3" name="Text Box 18">
              <a:extLst>
                <a:ext uri="{FF2B5EF4-FFF2-40B4-BE49-F238E27FC236}">
                  <a16:creationId xmlns:a16="http://schemas.microsoft.com/office/drawing/2014/main" id="{379EFD7D-25C6-DD4D-97A7-5AFCF0EC3613}"/>
                </a:ext>
              </a:extLst>
            </p:cNvPr>
            <p:cNvSpPr txBox="1">
              <a:spLocks noChangeArrowheads="1"/>
            </p:cNvSpPr>
            <p:nvPr/>
          </p:nvSpPr>
          <p:spPr bwMode="auto">
            <a:xfrm>
              <a:off x="3265" y="960"/>
              <a:ext cx="55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send</a:t>
              </a:r>
            </a:p>
          </p:txBody>
        </p:sp>
      </p:grpSp>
      <p:grpSp>
        <p:nvGrpSpPr>
          <p:cNvPr id="75" name="Group 46">
            <a:extLst>
              <a:ext uri="{FF2B5EF4-FFF2-40B4-BE49-F238E27FC236}">
                <a16:creationId xmlns:a16="http://schemas.microsoft.com/office/drawing/2014/main" id="{169696BD-6426-1E4B-A1AF-3F899BFB307E}"/>
              </a:ext>
            </a:extLst>
          </p:cNvPr>
          <p:cNvGrpSpPr>
            <a:grpSpLocks/>
          </p:cNvGrpSpPr>
          <p:nvPr/>
        </p:nvGrpSpPr>
        <p:grpSpPr bwMode="auto">
          <a:xfrm>
            <a:off x="5984874" y="4856170"/>
            <a:ext cx="1406526" cy="1690688"/>
            <a:chOff x="2339" y="2448"/>
            <a:chExt cx="886" cy="1065"/>
          </a:xfrm>
        </p:grpSpPr>
        <p:sp>
          <p:nvSpPr>
            <p:cNvPr id="80" name="Rectangle 7">
              <a:extLst>
                <a:ext uri="{FF2B5EF4-FFF2-40B4-BE49-F238E27FC236}">
                  <a16:creationId xmlns:a16="http://schemas.microsoft.com/office/drawing/2014/main" id="{8FCF7A81-77AE-B647-9533-CD5357DC530A}"/>
                </a:ext>
              </a:extLst>
            </p:cNvPr>
            <p:cNvSpPr>
              <a:spLocks noChangeArrowheads="1"/>
            </p:cNvSpPr>
            <p:nvPr/>
          </p:nvSpPr>
          <p:spPr bwMode="auto">
            <a:xfrm>
              <a:off x="2448" y="2448"/>
              <a:ext cx="649" cy="576"/>
            </a:xfrm>
            <a:prstGeom prst="rect">
              <a:avLst/>
            </a:prstGeom>
            <a:solidFill>
              <a:srgbClr val="FFFFBD"/>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MT" panose="020B0502020104020203" pitchFamily="34" charset="77"/>
                </a:rPr>
                <a:t>Server</a:t>
              </a:r>
            </a:p>
            <a:p>
              <a:pPr algn="ctr"/>
              <a:r>
                <a:rPr lang="en-US" altLang="en-US" dirty="0">
                  <a:latin typeface="Gill Sans MT" panose="020B0502020104020203" pitchFamily="34" charset="77"/>
                </a:rPr>
                <a:t>Stub</a:t>
              </a:r>
            </a:p>
          </p:txBody>
        </p:sp>
        <p:sp>
          <p:nvSpPr>
            <p:cNvPr id="81" name="Text Box 39">
              <a:extLst>
                <a:ext uri="{FF2B5EF4-FFF2-40B4-BE49-F238E27FC236}">
                  <a16:creationId xmlns:a16="http://schemas.microsoft.com/office/drawing/2014/main" id="{5EAFB67C-7D90-7F46-B5F0-C89169273970}"/>
                </a:ext>
              </a:extLst>
            </p:cNvPr>
            <p:cNvSpPr txBox="1">
              <a:spLocks noChangeArrowheads="1"/>
            </p:cNvSpPr>
            <p:nvPr/>
          </p:nvSpPr>
          <p:spPr bwMode="auto">
            <a:xfrm>
              <a:off x="2339" y="3030"/>
              <a:ext cx="886"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unbundle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
        <p:nvSpPr>
          <p:cNvPr id="6" name="Title 5"/>
          <p:cNvSpPr>
            <a:spLocks noGrp="1"/>
          </p:cNvSpPr>
          <p:nvPr>
            <p:ph type="title"/>
          </p:nvPr>
        </p:nvSpPr>
        <p:spPr/>
        <p:txBody>
          <a:bodyPr/>
          <a:lstStyle/>
          <a:p>
            <a:r>
              <a:rPr lang="en-US" altLang="ko-KR" dirty="0">
                <a:ea typeface="굴림" panose="020B0600000101010101" pitchFamily="34" charset="-127"/>
              </a:rPr>
              <a:t>RPC Information Flow</a:t>
            </a:r>
            <a:endParaRPr lang="en-US" dirty="0"/>
          </a:p>
        </p:txBody>
      </p:sp>
      <p:grpSp>
        <p:nvGrpSpPr>
          <p:cNvPr id="996393" name="Group 41"/>
          <p:cNvGrpSpPr>
            <a:grpSpLocks/>
          </p:cNvGrpSpPr>
          <p:nvPr/>
        </p:nvGrpSpPr>
        <p:grpSpPr bwMode="auto">
          <a:xfrm>
            <a:off x="6162676" y="977906"/>
            <a:ext cx="1076324" cy="1668463"/>
            <a:chOff x="2370" y="533"/>
            <a:chExt cx="678" cy="1051"/>
          </a:xfrm>
        </p:grpSpPr>
        <p:sp>
          <p:nvSpPr>
            <p:cNvPr id="30751" name="Rectangle 6"/>
            <p:cNvSpPr>
              <a:spLocks noChangeArrowheads="1"/>
            </p:cNvSpPr>
            <p:nvPr/>
          </p:nvSpPr>
          <p:spPr bwMode="auto">
            <a:xfrm>
              <a:off x="2448" y="1008"/>
              <a:ext cx="576" cy="576"/>
            </a:xfrm>
            <a:prstGeom prst="rect">
              <a:avLst/>
            </a:prstGeom>
            <a:solidFill>
              <a:schemeClr val="accent5">
                <a:lumMod val="20000"/>
                <a:lumOff val="80000"/>
              </a:schemeClr>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Client</a:t>
              </a:r>
            </a:p>
            <a:p>
              <a:pPr algn="ctr"/>
              <a:r>
                <a:rPr lang="en-US" altLang="en-US">
                  <a:latin typeface="Gill Sans MT" panose="020B0502020104020203" pitchFamily="34" charset="77"/>
                </a:rPr>
                <a:t>Stub</a:t>
              </a:r>
            </a:p>
          </p:txBody>
        </p:sp>
        <p:sp>
          <p:nvSpPr>
            <p:cNvPr id="30752" name="Text Box 36"/>
            <p:cNvSpPr txBox="1">
              <a:spLocks noChangeArrowheads="1"/>
            </p:cNvSpPr>
            <p:nvPr/>
          </p:nvSpPr>
          <p:spPr bwMode="auto">
            <a:xfrm>
              <a:off x="2370" y="533"/>
              <a:ext cx="678" cy="483"/>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dirty="0">
                  <a:latin typeface="Gill Sans MT" panose="020B0502020104020203" pitchFamily="34" charset="77"/>
                </a:rPr>
                <a:t>bundle</a:t>
              </a:r>
            </a:p>
            <a:p>
              <a:pPr algn="ctr">
                <a:spcBef>
                  <a:spcPct val="0"/>
                </a:spcBef>
              </a:pPr>
              <a:r>
                <a:rPr lang="en-US" altLang="en-US" dirty="0" err="1">
                  <a:latin typeface="Gill Sans MT" panose="020B0502020104020203" pitchFamily="34" charset="77"/>
                </a:rPr>
                <a:t>args</a:t>
              </a:r>
              <a:endParaRPr lang="en-US" altLang="en-US" dirty="0">
                <a:latin typeface="Gill Sans MT" panose="020B0502020104020203" pitchFamily="34" charset="77"/>
              </a:endParaRPr>
            </a:p>
          </p:txBody>
        </p:sp>
      </p:grpSp>
    </p:spTree>
    <p:extLst>
      <p:ext uri="{BB962C8B-B14F-4D97-AF65-F5344CB8AC3E}">
        <p14:creationId xmlns:p14="http://schemas.microsoft.com/office/powerpoint/2010/main" val="344235333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9" presetClass="entr" presetSubtype="0" fill="hold" nodeType="clickEffect">
                                  <p:stCondLst>
                                    <p:cond delay="0"/>
                                  </p:stCondLst>
                                  <p:childTnLst>
                                    <p:set>
                                      <p:cBhvr>
                                        <p:cTn id="6" dur="1" fill="hold">
                                          <p:stCondLst>
                                            <p:cond delay="0"/>
                                          </p:stCondLst>
                                        </p:cTn>
                                        <p:tgtEl>
                                          <p:spTgt spid="2"/>
                                        </p:tgtEl>
                                        <p:attrNameLst>
                                          <p:attrName>style.visibility</p:attrName>
                                        </p:attrNameLst>
                                      </p:cBhvr>
                                      <p:to>
                                        <p:strVal val="visible"/>
                                      </p:to>
                                    </p:set>
                                    <p:animEffect transition="in" filter="dissolve">
                                      <p:cBhvr>
                                        <p:cTn id="7" dur="500"/>
                                        <p:tgtEl>
                                          <p:spTgt spid="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t>RPC Implementation</a:t>
            </a:r>
            <a:endParaRPr lang="en-US" altLang="ko-KR" dirty="0"/>
          </a:p>
        </p:txBody>
      </p:sp>
      <p:sp>
        <p:nvSpPr>
          <p:cNvPr id="994307" name="Rectangle 3"/>
          <p:cNvSpPr>
            <a:spLocks noGrp="1" noChangeArrowheads="1"/>
          </p:cNvSpPr>
          <p:nvPr>
            <p:ph type="body" idx="1"/>
          </p:nvPr>
        </p:nvSpPr>
        <p:spPr>
          <a:xfrm>
            <a:off x="609600" y="838200"/>
            <a:ext cx="10820400" cy="5486400"/>
          </a:xfrm>
        </p:spPr>
        <p:txBody>
          <a:bodyPr/>
          <a:lstStyle/>
          <a:p>
            <a:r>
              <a:rPr lang="en-US" altLang="ko-KR" dirty="0">
                <a:sym typeface="Symbol" panose="05050102010706020507" pitchFamily="18" charset="2"/>
              </a:rPr>
              <a:t>Request-response message passing (under covers!)</a:t>
            </a:r>
          </a:p>
          <a:p>
            <a:r>
              <a:rPr lang="en-US" altLang="ko-KR" dirty="0">
                <a:sym typeface="Symbol" panose="05050102010706020507" pitchFamily="18" charset="2"/>
              </a:rPr>
              <a:t>“Stub” provides glue on client/server</a:t>
            </a:r>
          </a:p>
          <a:p>
            <a:pPr lvl="1"/>
            <a:r>
              <a:rPr lang="en-US" altLang="ko-KR" dirty="0">
                <a:sym typeface="Symbol" panose="05050102010706020507" pitchFamily="18" charset="2"/>
              </a:rPr>
              <a:t>Client stub is responsible for “marshalling” arguments and “</a:t>
            </a:r>
            <a:r>
              <a:rPr lang="en-US" altLang="ko-KR" dirty="0" err="1">
                <a:sym typeface="Symbol" panose="05050102010706020507" pitchFamily="18" charset="2"/>
              </a:rPr>
              <a:t>unmarshalling</a:t>
            </a:r>
            <a:r>
              <a:rPr lang="en-US" altLang="ko-KR" dirty="0">
                <a:sym typeface="Symbol" panose="05050102010706020507" pitchFamily="18" charset="2"/>
              </a:rPr>
              <a:t>” the return values</a:t>
            </a:r>
          </a:p>
          <a:p>
            <a:pPr lvl="1"/>
            <a:r>
              <a:rPr lang="en-US" altLang="ko-KR" dirty="0">
                <a:sym typeface="Symbol" panose="05050102010706020507" pitchFamily="18" charset="2"/>
              </a:rPr>
              <a:t>Server-side stub is responsible for “</a:t>
            </a:r>
            <a:r>
              <a:rPr lang="en-US" altLang="ko-KR" dirty="0" err="1">
                <a:sym typeface="Symbol" panose="05050102010706020507" pitchFamily="18" charset="2"/>
              </a:rPr>
              <a:t>unmarshalling</a:t>
            </a:r>
            <a:r>
              <a:rPr lang="en-US" altLang="ko-KR" dirty="0">
                <a:sym typeface="Symbol" panose="05050102010706020507" pitchFamily="18" charset="2"/>
              </a:rPr>
              <a:t>” arguments and “marshalling” the return values.</a:t>
            </a:r>
          </a:p>
          <a:p>
            <a:pPr lvl="2"/>
            <a:endParaRPr lang="en-US" altLang="ko-KR" dirty="0">
              <a:sym typeface="Symbol" panose="05050102010706020507" pitchFamily="18" charset="2"/>
            </a:endParaRPr>
          </a:p>
          <a:p>
            <a:r>
              <a:rPr lang="en-US" altLang="ko-KR" dirty="0">
                <a:solidFill>
                  <a:srgbClr val="FF0000"/>
                </a:solidFill>
                <a:sym typeface="Symbol" panose="05050102010706020507" pitchFamily="18" charset="2"/>
              </a:rPr>
              <a:t>Marshalling</a:t>
            </a:r>
            <a:r>
              <a:rPr lang="en-US" altLang="ko-KR" dirty="0">
                <a:sym typeface="Symbol" panose="05050102010706020507" pitchFamily="18" charset="2"/>
              </a:rPr>
              <a:t> involves (depending on system)</a:t>
            </a:r>
          </a:p>
          <a:p>
            <a:pPr lvl="1"/>
            <a:r>
              <a:rPr lang="en-US" altLang="ko-KR" dirty="0">
                <a:sym typeface="Symbol" panose="05050102010706020507" pitchFamily="18" charset="2"/>
              </a:rPr>
              <a:t>Converting values to a canonical form, serializing objects, copying arguments passed by reference, etc. </a:t>
            </a:r>
          </a:p>
        </p:txBody>
      </p:sp>
    </p:spTree>
    <p:extLst>
      <p:ext uri="{BB962C8B-B14F-4D97-AF65-F5344CB8AC3E}">
        <p14:creationId xmlns:p14="http://schemas.microsoft.com/office/powerpoint/2010/main" val="27708699"/>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430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430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4307">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4307">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43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4307">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4307" grpId="0" build="p"/>
    </p:bldLst>
  </p:timing>
</p:sld>
</file>

<file path=ppt/slides/slide2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(1/3)</a:t>
            </a:r>
            <a:endParaRPr lang="en-US" altLang="ko-KR" dirty="0"/>
          </a:p>
        </p:txBody>
      </p:sp>
      <p:sp>
        <p:nvSpPr>
          <p:cNvPr id="997379" name="Rectangle 3"/>
          <p:cNvSpPr>
            <a:spLocks noGrp="1" noChangeArrowheads="1"/>
          </p:cNvSpPr>
          <p:nvPr>
            <p:ph type="body" idx="1"/>
          </p:nvPr>
        </p:nvSpPr>
        <p:spPr>
          <a:xfrm>
            <a:off x="609600" y="685800"/>
            <a:ext cx="11049000" cy="5562600"/>
          </a:xfrm>
        </p:spPr>
        <p:txBody>
          <a:bodyPr>
            <a:normAutofit/>
          </a:bodyPr>
          <a:lstStyle/>
          <a:p>
            <a:r>
              <a:rPr lang="en-US" altLang="ko-KR" dirty="0"/>
              <a:t>Equivalence with regular procedure call</a:t>
            </a:r>
          </a:p>
          <a:p>
            <a:pPr lvl="1"/>
            <a:r>
              <a:rPr lang="en-US" altLang="ko-KR" dirty="0"/>
              <a:t>Parameters</a:t>
            </a:r>
            <a:r>
              <a:rPr lang="en-US" altLang="ko-KR" dirty="0">
                <a:sym typeface="Symbol" panose="05050102010706020507" pitchFamily="18" charset="2"/>
              </a:rPr>
              <a:t> Request Message</a:t>
            </a:r>
          </a:p>
          <a:p>
            <a:pPr lvl="1"/>
            <a:r>
              <a:rPr lang="en-US" altLang="ko-KR" dirty="0">
                <a:sym typeface="Symbol" panose="05050102010706020507" pitchFamily="18" charset="2"/>
              </a:rPr>
              <a:t>Result  Reply message</a:t>
            </a:r>
          </a:p>
          <a:p>
            <a:pPr lvl="1"/>
            <a:r>
              <a:rPr lang="en-US" altLang="ko-KR" dirty="0">
                <a:sym typeface="Symbol" panose="05050102010706020507" pitchFamily="18" charset="2"/>
              </a:rPr>
              <a:t>Name of Procedure: Passed in request message</a:t>
            </a:r>
          </a:p>
          <a:p>
            <a:pPr lvl="1"/>
            <a:r>
              <a:rPr lang="en-US" altLang="ko-KR" dirty="0">
                <a:sym typeface="Symbol" panose="05050102010706020507" pitchFamily="18" charset="2"/>
              </a:rPr>
              <a:t>Return Address: mbox2 (client return mail box) </a:t>
            </a:r>
          </a:p>
          <a:p>
            <a:pPr lvl="1"/>
            <a:endParaRPr lang="en-US" altLang="ko-KR" dirty="0">
              <a:sym typeface="Symbol" panose="05050102010706020507" pitchFamily="18" charset="2"/>
            </a:endParaRPr>
          </a:p>
          <a:p>
            <a:r>
              <a:rPr lang="en-US" altLang="ko-KR" dirty="0">
                <a:sym typeface="Symbol" panose="05050102010706020507" pitchFamily="18" charset="2"/>
              </a:rPr>
              <a:t>Stub generator: Compiler that generates stubs</a:t>
            </a:r>
          </a:p>
          <a:p>
            <a:pPr lvl="1"/>
            <a:r>
              <a:rPr lang="en-US" altLang="ko-KR" dirty="0">
                <a:sym typeface="Symbol" panose="05050102010706020507" pitchFamily="18" charset="2"/>
              </a:rPr>
              <a:t>Input: interface definitions in an “interface definition language (IDL)”</a:t>
            </a:r>
          </a:p>
          <a:p>
            <a:pPr lvl="2"/>
            <a:r>
              <a:rPr lang="en-US" altLang="ko-KR" dirty="0">
                <a:sym typeface="Symbol" panose="05050102010706020507" pitchFamily="18" charset="2"/>
              </a:rPr>
              <a:t>Contains, among other things, types of arguments/return</a:t>
            </a:r>
          </a:p>
          <a:p>
            <a:pPr lvl="1"/>
            <a:r>
              <a:rPr lang="en-US" altLang="ko-KR" dirty="0">
                <a:sym typeface="Symbol" panose="05050102010706020507" pitchFamily="18" charset="2"/>
              </a:rPr>
              <a:t>Output: stub code in the appropriate source language</a:t>
            </a:r>
          </a:p>
          <a:p>
            <a:pPr lvl="2"/>
            <a:r>
              <a:rPr lang="en-US" altLang="ko-KR" dirty="0">
                <a:sym typeface="Symbol" panose="05050102010706020507" pitchFamily="18" charset="2"/>
              </a:rPr>
              <a:t>Code for client to pack message, send it off, wait for result, unpack result and return to caller</a:t>
            </a:r>
          </a:p>
          <a:p>
            <a:pPr lvl="2"/>
            <a:r>
              <a:rPr lang="en-US" altLang="ko-KR" dirty="0">
                <a:sym typeface="Symbol" panose="05050102010706020507" pitchFamily="18" charset="2"/>
              </a:rPr>
              <a:t>Code for server to unpack message, call procedure, pack results, send them off</a:t>
            </a:r>
          </a:p>
        </p:txBody>
      </p:sp>
    </p:spTree>
    <p:extLst>
      <p:ext uri="{BB962C8B-B14F-4D97-AF65-F5344CB8AC3E}">
        <p14:creationId xmlns:p14="http://schemas.microsoft.com/office/powerpoint/2010/main" val="125331698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997379">
                                            <p:txEl>
                                              <p:pRg st="4" end="4"/>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997379">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97379">
                                            <p:txEl>
                                              <p:pRg st="8" end="8"/>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997379">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1746" name="Rectangle 2"/>
          <p:cNvSpPr>
            <a:spLocks noGrp="1" noChangeArrowheads="1"/>
          </p:cNvSpPr>
          <p:nvPr>
            <p:ph type="title"/>
          </p:nvPr>
        </p:nvSpPr>
        <p:spPr/>
        <p:txBody>
          <a:bodyPr/>
          <a:lstStyle/>
          <a:p>
            <a:r>
              <a:rPr lang="en-US" altLang="ko-KR"/>
              <a:t>RPC Details (2/3)</a:t>
            </a:r>
            <a:endParaRPr lang="en-US" altLang="ko-KR" dirty="0"/>
          </a:p>
        </p:txBody>
      </p:sp>
      <p:sp>
        <p:nvSpPr>
          <p:cNvPr id="997379" name="Rectangle 3"/>
          <p:cNvSpPr>
            <a:spLocks noGrp="1" noChangeArrowheads="1"/>
          </p:cNvSpPr>
          <p:nvPr>
            <p:ph type="body" idx="1"/>
          </p:nvPr>
        </p:nvSpPr>
        <p:spPr>
          <a:xfrm>
            <a:off x="609600" y="762000"/>
            <a:ext cx="10972800" cy="5638800"/>
          </a:xfrm>
        </p:spPr>
        <p:txBody>
          <a:bodyPr>
            <a:normAutofit/>
          </a:bodyPr>
          <a:lstStyle/>
          <a:p>
            <a:r>
              <a:rPr lang="en-US" altLang="ko-KR" dirty="0">
                <a:sym typeface="Symbol" panose="05050102010706020507" pitchFamily="18" charset="2"/>
              </a:rPr>
              <a:t>Cross-platform issues:</a:t>
            </a:r>
          </a:p>
          <a:p>
            <a:pPr lvl="1"/>
            <a:r>
              <a:rPr lang="en-US" altLang="ko-KR" dirty="0">
                <a:sym typeface="Symbol" panose="05050102010706020507" pitchFamily="18" charset="2"/>
              </a:rPr>
              <a:t>What if client/server machines are different architectures/ languages?</a:t>
            </a:r>
          </a:p>
          <a:p>
            <a:pPr lvl="2"/>
            <a:r>
              <a:rPr lang="en-US" altLang="ko-KR" dirty="0">
                <a:sym typeface="Symbol" panose="05050102010706020507" pitchFamily="18" charset="2"/>
              </a:rPr>
              <a:t>Convert everything to/from some canonical form</a:t>
            </a:r>
          </a:p>
          <a:p>
            <a:pPr lvl="2"/>
            <a:r>
              <a:rPr lang="en-US" altLang="ko-KR" dirty="0">
                <a:sym typeface="Symbol" panose="05050102010706020507" pitchFamily="18" charset="2"/>
              </a:rPr>
              <a:t>Tag every item with an indication of how it is encoded (avoids unnecessary conversions)</a:t>
            </a:r>
          </a:p>
          <a:p>
            <a:endParaRPr lang="en-US" altLang="ko-KR" dirty="0"/>
          </a:p>
          <a:p>
            <a:r>
              <a:rPr lang="en-US" altLang="ko-KR" dirty="0"/>
              <a:t>How does client know which </a:t>
            </a:r>
            <a:r>
              <a:rPr lang="en-US" altLang="ko-KR" dirty="0" err="1"/>
              <a:t>mbox</a:t>
            </a:r>
            <a:r>
              <a:rPr lang="en-US" altLang="ko-KR" dirty="0"/>
              <a:t> (destination queue) to send to?</a:t>
            </a:r>
          </a:p>
          <a:p>
            <a:pPr lvl="1"/>
            <a:r>
              <a:rPr lang="en-US" altLang="ko-KR" dirty="0"/>
              <a:t>Need to translate name of remote service into network endpoint (Remote machine, port, possibly other info)</a:t>
            </a:r>
          </a:p>
          <a:p>
            <a:pPr lvl="1"/>
            <a:r>
              <a:rPr lang="en-US" altLang="ko-KR" dirty="0">
                <a:solidFill>
                  <a:srgbClr val="FF0000"/>
                </a:solidFill>
              </a:rPr>
              <a:t>Binding: </a:t>
            </a:r>
            <a:r>
              <a:rPr lang="en-US" altLang="ko-KR" dirty="0"/>
              <a:t>the process of converting a user-visible name into a network endpoint</a:t>
            </a:r>
          </a:p>
          <a:p>
            <a:pPr lvl="2"/>
            <a:r>
              <a:rPr lang="en-US" altLang="ko-KR" dirty="0"/>
              <a:t>This is another word for “naming” at network level</a:t>
            </a:r>
          </a:p>
          <a:p>
            <a:pPr lvl="2"/>
            <a:r>
              <a:rPr lang="en-US" altLang="ko-KR" dirty="0"/>
              <a:t>Static: fixed at compile time</a:t>
            </a:r>
          </a:p>
          <a:p>
            <a:pPr lvl="2"/>
            <a:r>
              <a:rPr lang="en-US" altLang="ko-KR" dirty="0"/>
              <a:t>Dynamic: performed at runtime</a:t>
            </a:r>
          </a:p>
          <a:p>
            <a:endParaRPr lang="en-US" altLang="ko-KR" dirty="0">
              <a:sym typeface="Symbol" panose="05050102010706020507" pitchFamily="18" charset="2"/>
            </a:endParaRPr>
          </a:p>
          <a:p>
            <a:pPr lvl="2"/>
            <a:endParaRPr lang="en-US" altLang="ko-KR" dirty="0">
              <a:sym typeface="Symbol" panose="05050102010706020507" pitchFamily="18" charset="2"/>
            </a:endParaRPr>
          </a:p>
          <a:p>
            <a:pPr lvl="1"/>
            <a:endParaRPr lang="en-US" altLang="ko-KR" dirty="0">
              <a:sym typeface="Symbol" panose="05050102010706020507" pitchFamily="18" charset="2"/>
            </a:endParaRPr>
          </a:p>
        </p:txBody>
      </p:sp>
    </p:spTree>
    <p:extLst>
      <p:ext uri="{BB962C8B-B14F-4D97-AF65-F5344CB8AC3E}">
        <p14:creationId xmlns:p14="http://schemas.microsoft.com/office/powerpoint/2010/main" val="115902583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737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9737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9737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7379">
                                            <p:txEl>
                                              <p:pRg st="3" end="3"/>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7379">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9737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737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9737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997379">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7379">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7379" grpId="0" build="p" bldLvl="2"/>
    </p:bldLst>
  </p:timing>
</p:sld>
</file>

<file path=ppt/slides/slide26.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2770" name="Rectangle 2"/>
          <p:cNvSpPr>
            <a:spLocks noGrp="1" noChangeArrowheads="1"/>
          </p:cNvSpPr>
          <p:nvPr>
            <p:ph type="title"/>
          </p:nvPr>
        </p:nvSpPr>
        <p:spPr/>
        <p:txBody>
          <a:bodyPr/>
          <a:lstStyle/>
          <a:p>
            <a:r>
              <a:rPr lang="en-US" altLang="ko-KR"/>
              <a:t>RPC Details (3/3)</a:t>
            </a:r>
            <a:endParaRPr lang="en-US" altLang="ko-KR" dirty="0"/>
          </a:p>
        </p:txBody>
      </p:sp>
      <p:sp>
        <p:nvSpPr>
          <p:cNvPr id="999427" name="Rectangle 3"/>
          <p:cNvSpPr>
            <a:spLocks noGrp="1" noChangeArrowheads="1"/>
          </p:cNvSpPr>
          <p:nvPr>
            <p:ph type="body" idx="1"/>
          </p:nvPr>
        </p:nvSpPr>
        <p:spPr>
          <a:xfrm>
            <a:off x="457200" y="762000"/>
            <a:ext cx="11353800" cy="5638800"/>
          </a:xfrm>
        </p:spPr>
        <p:txBody>
          <a:bodyPr>
            <a:normAutofit fontScale="92500" lnSpcReduction="10000"/>
          </a:bodyPr>
          <a:lstStyle/>
          <a:p>
            <a:r>
              <a:rPr lang="en-US" altLang="ko-KR" dirty="0"/>
              <a:t>Dynamic Binding</a:t>
            </a:r>
          </a:p>
          <a:p>
            <a:pPr lvl="1"/>
            <a:r>
              <a:rPr lang="en-US" altLang="ko-KR" dirty="0"/>
              <a:t>Most RPC systems use dynamic binding via name service</a:t>
            </a:r>
          </a:p>
          <a:p>
            <a:pPr lvl="2"/>
            <a:r>
              <a:rPr lang="en-US" altLang="ko-KR" dirty="0"/>
              <a:t>Name service provides dynamic translation of service </a:t>
            </a:r>
            <a:r>
              <a:rPr lang="en-US" altLang="ko-KR" dirty="0">
                <a:sym typeface="Symbol" panose="05050102010706020507" pitchFamily="18" charset="2"/>
              </a:rPr>
              <a:t> </a:t>
            </a:r>
            <a:r>
              <a:rPr lang="en-US" altLang="ko-KR" dirty="0" err="1">
                <a:sym typeface="Symbol" panose="05050102010706020507" pitchFamily="18" charset="2"/>
              </a:rPr>
              <a:t>mbox</a:t>
            </a:r>
            <a:endParaRPr lang="en-US" altLang="ko-KR" dirty="0">
              <a:sym typeface="Symbol" panose="05050102010706020507" pitchFamily="18" charset="2"/>
            </a:endParaRPr>
          </a:p>
          <a:p>
            <a:pPr lvl="1"/>
            <a:r>
              <a:rPr lang="en-US" altLang="ko-KR" dirty="0">
                <a:sym typeface="Symbol" panose="05050102010706020507" pitchFamily="18" charset="2"/>
              </a:rPr>
              <a:t>Why dynamic binding?</a:t>
            </a:r>
          </a:p>
          <a:p>
            <a:pPr lvl="2"/>
            <a:r>
              <a:rPr lang="en-US" altLang="ko-KR" dirty="0">
                <a:sym typeface="Symbol" panose="05050102010706020507" pitchFamily="18" charset="2"/>
              </a:rPr>
              <a:t>Access control: check who is permitted to access service</a:t>
            </a:r>
          </a:p>
          <a:p>
            <a:pPr lvl="2"/>
            <a:r>
              <a:rPr lang="en-US" altLang="ko-KR" dirty="0">
                <a:sym typeface="Symbol" panose="05050102010706020507" pitchFamily="18" charset="2"/>
              </a:rPr>
              <a:t>Fail-over: If server fails, use a different one</a:t>
            </a:r>
          </a:p>
          <a:p>
            <a:pPr lvl="2"/>
            <a:endParaRPr lang="en-US" altLang="ko-KR" dirty="0">
              <a:sym typeface="Symbol" panose="05050102010706020507" pitchFamily="18" charset="2"/>
            </a:endParaRPr>
          </a:p>
          <a:p>
            <a:r>
              <a:rPr lang="en-US" altLang="ko-KR" dirty="0">
                <a:sym typeface="Symbol" panose="05050102010706020507" pitchFamily="18" charset="2"/>
              </a:rPr>
              <a:t>What if there are multiple servers?</a:t>
            </a:r>
          </a:p>
          <a:p>
            <a:pPr lvl="1"/>
            <a:r>
              <a:rPr lang="en-US" altLang="ko-KR" dirty="0">
                <a:sym typeface="Symbol" panose="05050102010706020507" pitchFamily="18" charset="2"/>
              </a:rPr>
              <a:t>Could give flexibility at binding time</a:t>
            </a:r>
          </a:p>
          <a:p>
            <a:pPr lvl="2"/>
            <a:r>
              <a:rPr lang="en-US" altLang="ko-KR" dirty="0">
                <a:sym typeface="Symbol" panose="05050102010706020507" pitchFamily="18" charset="2"/>
              </a:rPr>
              <a:t>Choose unloaded server for each new client</a:t>
            </a:r>
          </a:p>
          <a:p>
            <a:pPr lvl="1"/>
            <a:r>
              <a:rPr lang="en-US" altLang="ko-KR" dirty="0">
                <a:sym typeface="Symbol" panose="05050102010706020507" pitchFamily="18" charset="2"/>
              </a:rPr>
              <a:t>Could provide same </a:t>
            </a:r>
            <a:r>
              <a:rPr lang="en-US" altLang="ko-KR" dirty="0" err="1">
                <a:sym typeface="Symbol" panose="05050102010706020507" pitchFamily="18" charset="2"/>
              </a:rPr>
              <a:t>mbox</a:t>
            </a:r>
            <a:r>
              <a:rPr lang="en-US" altLang="ko-KR" dirty="0">
                <a:sym typeface="Symbol" panose="05050102010706020507" pitchFamily="18" charset="2"/>
              </a:rPr>
              <a:t> (router level redirect)</a:t>
            </a:r>
          </a:p>
          <a:p>
            <a:pPr lvl="2"/>
            <a:r>
              <a:rPr lang="en-US" altLang="ko-KR" dirty="0">
                <a:sym typeface="Symbol" panose="05050102010706020507" pitchFamily="18" charset="2"/>
              </a:rPr>
              <a:t>Choose unloaded server for each new request</a:t>
            </a:r>
          </a:p>
          <a:p>
            <a:pPr lvl="2"/>
            <a:r>
              <a:rPr lang="en-US" altLang="ko-KR" dirty="0">
                <a:sym typeface="Symbol" panose="05050102010706020507" pitchFamily="18" charset="2"/>
              </a:rPr>
              <a:t>Only works if no state carried from one call to next</a:t>
            </a:r>
          </a:p>
          <a:p>
            <a:pPr lvl="2"/>
            <a:endParaRPr lang="en-US" altLang="ko-KR" dirty="0">
              <a:sym typeface="Symbol" panose="05050102010706020507" pitchFamily="18" charset="2"/>
            </a:endParaRPr>
          </a:p>
          <a:p>
            <a:r>
              <a:rPr lang="en-US" altLang="ko-KR" dirty="0">
                <a:sym typeface="Symbol" panose="05050102010706020507" pitchFamily="18" charset="2"/>
              </a:rPr>
              <a:t>What if multiple clients?</a:t>
            </a:r>
          </a:p>
          <a:p>
            <a:pPr lvl="1"/>
            <a:r>
              <a:rPr lang="en-US" altLang="ko-KR" dirty="0">
                <a:sym typeface="Symbol" panose="05050102010706020507" pitchFamily="18" charset="2"/>
              </a:rPr>
              <a:t>Pass pointer to client-specific return </a:t>
            </a:r>
            <a:r>
              <a:rPr lang="en-US" altLang="ko-KR" dirty="0" err="1">
                <a:sym typeface="Symbol" panose="05050102010706020507" pitchFamily="18" charset="2"/>
              </a:rPr>
              <a:t>mbox</a:t>
            </a:r>
            <a:r>
              <a:rPr lang="en-US" altLang="ko-KR" dirty="0">
                <a:sym typeface="Symbol" panose="05050102010706020507" pitchFamily="18" charset="2"/>
              </a:rPr>
              <a:t> in request</a:t>
            </a:r>
            <a:endParaRPr lang="en-US" altLang="ko-KR" dirty="0"/>
          </a:p>
        </p:txBody>
      </p:sp>
    </p:spTree>
    <p:extLst>
      <p:ext uri="{BB962C8B-B14F-4D97-AF65-F5344CB8AC3E}">
        <p14:creationId xmlns:p14="http://schemas.microsoft.com/office/powerpoint/2010/main" val="4052607882"/>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99427">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999427">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999427">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999427">
                                            <p:txEl>
                                              <p:pRg st="3" end="3"/>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999427">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999427">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999427">
                                            <p:txEl>
                                              <p:pRg st="7" end="7"/>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999427">
                                            <p:txEl>
                                              <p:pRg st="8" end="8"/>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999427">
                                            <p:txEl>
                                              <p:pRg st="9" end="9"/>
                                            </p:txEl>
                                          </p:spTgt>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999427">
                                            <p:txEl>
                                              <p:pRg st="10" end="10"/>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999427">
                                            <p:txEl>
                                              <p:pRg st="11" end="11"/>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999427">
                                            <p:txEl>
                                              <p:pRg st="12" end="12"/>
                                            </p:txEl>
                                          </p:spTgt>
                                        </p:tgtEl>
                                        <p:attrNameLst>
                                          <p:attrName>style.visibility</p:attrName>
                                        </p:attrNameLst>
                                      </p:cBhvr>
                                      <p:to>
                                        <p:strVal val="visible"/>
                                      </p:to>
                                    </p:set>
                                  </p:childTnLst>
                                </p:cTn>
                              </p:par>
                            </p:childTnLst>
                          </p:cTn>
                        </p:par>
                      </p:childTnLst>
                    </p:cTn>
                  </p:par>
                  <p:par>
                    <p:cTn id="39" fill="hold">
                      <p:stCondLst>
                        <p:cond delay="indefinite"/>
                      </p:stCondLst>
                      <p:childTnLst>
                        <p:par>
                          <p:cTn id="40" fill="hold">
                            <p:stCondLst>
                              <p:cond delay="0"/>
                            </p:stCondLst>
                            <p:childTnLst>
                              <p:par>
                                <p:cTn id="41" presetID="1" presetClass="entr" presetSubtype="0" fill="hold" grpId="0" nodeType="clickEffect">
                                  <p:stCondLst>
                                    <p:cond delay="0"/>
                                  </p:stCondLst>
                                  <p:childTnLst>
                                    <p:set>
                                      <p:cBhvr>
                                        <p:cTn id="42" dur="1" fill="hold">
                                          <p:stCondLst>
                                            <p:cond delay="0"/>
                                          </p:stCondLst>
                                        </p:cTn>
                                        <p:tgtEl>
                                          <p:spTgt spid="999427">
                                            <p:txEl>
                                              <p:pRg st="14" end="14"/>
                                            </p:txEl>
                                          </p:spTgt>
                                        </p:tgtEl>
                                        <p:attrNameLst>
                                          <p:attrName>style.visibility</p:attrName>
                                        </p:attrNameLst>
                                      </p:cBhvr>
                                      <p:to>
                                        <p:strVal val="visible"/>
                                      </p:to>
                                    </p:set>
                                  </p:childTnLst>
                                </p:cTn>
                              </p:par>
                              <p:par>
                                <p:cTn id="43" presetID="1" presetClass="entr" presetSubtype="0" fill="hold" grpId="0" nodeType="withEffect">
                                  <p:stCondLst>
                                    <p:cond delay="0"/>
                                  </p:stCondLst>
                                  <p:childTnLst>
                                    <p:set>
                                      <p:cBhvr>
                                        <p:cTn id="44" dur="1" fill="hold">
                                          <p:stCondLst>
                                            <p:cond delay="0"/>
                                          </p:stCondLst>
                                        </p:cTn>
                                        <p:tgtEl>
                                          <p:spTgt spid="999427">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99427" grpId="0" build="p"/>
    </p:bldLst>
  </p:timing>
</p:sld>
</file>

<file path=ppt/slides/slide27.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a:xfrm>
            <a:off x="1981200" y="152400"/>
            <a:ext cx="8229600" cy="533400"/>
          </a:xfrm>
        </p:spPr>
        <p:txBody>
          <a:bodyPr/>
          <a:lstStyle/>
          <a:p>
            <a:r>
              <a:rPr lang="en-US" altLang="ko-KR" dirty="0">
                <a:ea typeface="굴림" panose="020B0600000101010101" pitchFamily="34" charset="-127"/>
              </a:rPr>
              <a:t>Problems with RPC: Non-Atomic Failures</a:t>
            </a:r>
          </a:p>
        </p:txBody>
      </p:sp>
      <p:sp>
        <p:nvSpPr>
          <p:cNvPr id="1000451" name="Rectangle 3"/>
          <p:cNvSpPr>
            <a:spLocks noGrp="1" noChangeArrowheads="1"/>
          </p:cNvSpPr>
          <p:nvPr>
            <p:ph type="body" idx="1"/>
          </p:nvPr>
        </p:nvSpPr>
        <p:spPr>
          <a:xfrm>
            <a:off x="793750" y="838200"/>
            <a:ext cx="10560050" cy="5715000"/>
          </a:xfrm>
        </p:spPr>
        <p:txBody>
          <a:bodyPr>
            <a:normAutofit/>
          </a:bodyPr>
          <a:lstStyle/>
          <a:p>
            <a:pPr>
              <a:lnSpc>
                <a:spcPct val="100000"/>
              </a:lnSpc>
              <a:spcBef>
                <a:spcPct val="10000"/>
              </a:spcBef>
            </a:pPr>
            <a:r>
              <a:rPr lang="en-US" altLang="ko-KR" sz="2600" dirty="0">
                <a:ea typeface="굴림" panose="020B0600000101010101" pitchFamily="34" charset="-127"/>
              </a:rPr>
              <a:t>Different failure modes in dist. system than on a single machine</a:t>
            </a:r>
          </a:p>
          <a:p>
            <a:pPr>
              <a:lnSpc>
                <a:spcPct val="100000"/>
              </a:lnSpc>
              <a:spcBef>
                <a:spcPct val="10000"/>
              </a:spcBef>
            </a:pPr>
            <a:r>
              <a:rPr lang="en-US" altLang="ko-KR" sz="2600" dirty="0">
                <a:ea typeface="굴림" panose="020B0600000101010101" pitchFamily="34" charset="-127"/>
              </a:rPr>
              <a:t>Consider many different types of failures</a:t>
            </a:r>
          </a:p>
          <a:p>
            <a:pPr lvl="1">
              <a:lnSpc>
                <a:spcPct val="100000"/>
              </a:lnSpc>
              <a:spcBef>
                <a:spcPct val="10000"/>
              </a:spcBef>
            </a:pPr>
            <a:r>
              <a:rPr lang="en-US" altLang="ko-KR" sz="2600" dirty="0">
                <a:ea typeface="굴림" panose="020B0600000101010101" pitchFamily="34" charset="-127"/>
              </a:rPr>
              <a:t>User-level bug causes address space to crash</a:t>
            </a:r>
          </a:p>
          <a:p>
            <a:pPr lvl="1">
              <a:lnSpc>
                <a:spcPct val="100000"/>
              </a:lnSpc>
              <a:spcBef>
                <a:spcPct val="10000"/>
              </a:spcBef>
            </a:pPr>
            <a:r>
              <a:rPr lang="en-US" altLang="ko-KR" sz="2600" dirty="0">
                <a:ea typeface="굴림" panose="020B0600000101010101" pitchFamily="34" charset="-127"/>
              </a:rPr>
              <a:t>Machine failure, kernel bug causes all processes on same machine to fail</a:t>
            </a:r>
          </a:p>
          <a:p>
            <a:pPr lvl="1">
              <a:lnSpc>
                <a:spcPct val="100000"/>
              </a:lnSpc>
              <a:spcBef>
                <a:spcPct val="10000"/>
              </a:spcBef>
            </a:pPr>
            <a:r>
              <a:rPr lang="en-US" altLang="ko-KR" sz="2600" dirty="0">
                <a:ea typeface="굴림" panose="020B0600000101010101" pitchFamily="34" charset="-127"/>
              </a:rPr>
              <a:t>Some machine is compromised by malicious party</a:t>
            </a:r>
          </a:p>
          <a:p>
            <a:pPr>
              <a:lnSpc>
                <a:spcPct val="100000"/>
              </a:lnSpc>
              <a:spcBef>
                <a:spcPct val="10000"/>
              </a:spcBef>
            </a:pPr>
            <a:r>
              <a:rPr lang="en-US" altLang="ko-KR" sz="2600" dirty="0">
                <a:ea typeface="굴림" panose="020B0600000101010101" pitchFamily="34" charset="-127"/>
              </a:rPr>
              <a:t>Before RPC: whole system would crash/die</a:t>
            </a:r>
          </a:p>
          <a:p>
            <a:pPr>
              <a:lnSpc>
                <a:spcPct val="100000"/>
              </a:lnSpc>
              <a:spcBef>
                <a:spcPct val="10000"/>
              </a:spcBef>
            </a:pPr>
            <a:r>
              <a:rPr lang="en-US" altLang="ko-KR" sz="2600" dirty="0">
                <a:ea typeface="굴림" panose="020B0600000101010101" pitchFamily="34" charset="-127"/>
              </a:rPr>
              <a:t>After RPC: One machine crashes/compromised while others keep working</a:t>
            </a:r>
          </a:p>
          <a:p>
            <a:pPr>
              <a:lnSpc>
                <a:spcPct val="100000"/>
              </a:lnSpc>
              <a:spcBef>
                <a:spcPct val="10000"/>
              </a:spcBef>
            </a:pPr>
            <a:r>
              <a:rPr lang="en-US" altLang="ko-KR" sz="2600" dirty="0">
                <a:ea typeface="굴림" panose="020B0600000101010101" pitchFamily="34" charset="-127"/>
              </a:rPr>
              <a:t>Can easily result in inconsistent view of the world</a:t>
            </a:r>
          </a:p>
          <a:p>
            <a:pPr lvl="1">
              <a:lnSpc>
                <a:spcPct val="100000"/>
              </a:lnSpc>
              <a:spcBef>
                <a:spcPct val="10000"/>
              </a:spcBef>
            </a:pPr>
            <a:r>
              <a:rPr lang="en-US" altLang="ko-KR" sz="2600" dirty="0">
                <a:ea typeface="굴림" panose="020B0600000101010101" pitchFamily="34" charset="-127"/>
              </a:rPr>
              <a:t>Did my cached data get written back or not?</a:t>
            </a:r>
          </a:p>
          <a:p>
            <a:pPr lvl="1">
              <a:lnSpc>
                <a:spcPct val="100000"/>
              </a:lnSpc>
              <a:spcBef>
                <a:spcPct val="10000"/>
              </a:spcBef>
            </a:pPr>
            <a:r>
              <a:rPr lang="en-US" altLang="ko-KR" sz="2600" dirty="0">
                <a:ea typeface="굴림" panose="020B0600000101010101" pitchFamily="34" charset="-127"/>
              </a:rPr>
              <a:t>Did server do what I requested or not?</a:t>
            </a:r>
          </a:p>
          <a:p>
            <a:pPr>
              <a:lnSpc>
                <a:spcPct val="100000"/>
              </a:lnSpc>
              <a:spcBef>
                <a:spcPct val="10000"/>
              </a:spcBef>
            </a:pPr>
            <a:r>
              <a:rPr lang="en-US" altLang="ko-KR" sz="2600" dirty="0">
                <a:ea typeface="굴림" panose="020B0600000101010101" pitchFamily="34" charset="-127"/>
              </a:rPr>
              <a:t>Answer? Distributed transactions/Byzantine Commit</a:t>
            </a:r>
          </a:p>
          <a:p>
            <a:pPr marL="457200" lvl="1" indent="0">
              <a:lnSpc>
                <a:spcPct val="100000"/>
              </a:lnSpc>
              <a:spcBef>
                <a:spcPct val="10000"/>
              </a:spcBef>
              <a:buNone/>
            </a:pPr>
            <a:endParaRPr lang="en-US" altLang="ko-KR" sz="2400" dirty="0">
              <a:ea typeface="굴림" panose="020B0600000101010101" pitchFamily="34" charset="-127"/>
            </a:endParaRPr>
          </a:p>
        </p:txBody>
      </p:sp>
    </p:spTree>
    <p:extLst>
      <p:ext uri="{BB962C8B-B14F-4D97-AF65-F5344CB8AC3E}">
        <p14:creationId xmlns:p14="http://schemas.microsoft.com/office/powerpoint/2010/main" val="464114136"/>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0045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045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045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00451">
                                            <p:txEl>
                                              <p:pRg st="6" end="6"/>
                                            </p:txEl>
                                          </p:spTgt>
                                        </p:tgtEl>
                                        <p:attrNameLst>
                                          <p:attrName>style.visibility</p:attrName>
                                        </p:attrNameLst>
                                      </p:cBhvr>
                                      <p:to>
                                        <p:strVal val="visible"/>
                                      </p:to>
                                    </p:set>
                                  </p:childTnLst>
                                </p:cTn>
                              </p:par>
                            </p:childTnLst>
                          </p:cTn>
                        </p:par>
                      </p:childTnLst>
                    </p:cTn>
                  </p:par>
                  <p:par>
                    <p:cTn id="25" fill="hold">
                      <p:stCondLst>
                        <p:cond delay="indefinite"/>
                      </p:stCondLst>
                      <p:childTnLst>
                        <p:par>
                          <p:cTn id="26" fill="hold">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00451">
                                            <p:txEl>
                                              <p:pRg st="7" end="7"/>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0451">
                                            <p:txEl>
                                              <p:pRg st="8" end="8"/>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0451">
                                            <p:txEl>
                                              <p:pRg st="9" end="9"/>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00451">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Problems with RPC: Performance</a:t>
            </a:r>
          </a:p>
        </p:txBody>
      </p:sp>
      <p:sp>
        <p:nvSpPr>
          <p:cNvPr id="1000451" name="Rectangle 3"/>
          <p:cNvSpPr>
            <a:spLocks noGrp="1" noChangeArrowheads="1"/>
          </p:cNvSpPr>
          <p:nvPr>
            <p:ph type="body" idx="1"/>
          </p:nvPr>
        </p:nvSpPr>
        <p:spPr>
          <a:xfrm>
            <a:off x="808908" y="762000"/>
            <a:ext cx="10697292" cy="5638800"/>
          </a:xfrm>
        </p:spPr>
        <p:txBody>
          <a:bodyPr>
            <a:normAutofit/>
          </a:bodyPr>
          <a:lstStyle/>
          <a:p>
            <a:pPr>
              <a:lnSpc>
                <a:spcPct val="100000"/>
              </a:lnSpc>
              <a:spcBef>
                <a:spcPct val="10000"/>
              </a:spcBef>
            </a:pPr>
            <a:r>
              <a:rPr lang="en-US" altLang="ko-KR" dirty="0">
                <a:ea typeface="굴림" panose="020B0600000101010101" pitchFamily="34" charset="-127"/>
              </a:rPr>
              <a:t>RPC is </a:t>
            </a:r>
            <a:r>
              <a:rPr lang="en-US" altLang="ko-KR" i="1" dirty="0">
                <a:ea typeface="굴림" panose="020B0600000101010101" pitchFamily="34" charset="-127"/>
              </a:rPr>
              <a:t>not </a:t>
            </a:r>
            <a:r>
              <a:rPr lang="en-US" altLang="ko-KR" dirty="0">
                <a:ea typeface="굴림" panose="020B0600000101010101" pitchFamily="34" charset="-127"/>
              </a:rPr>
              <a:t>performance transparent:</a:t>
            </a:r>
          </a:p>
          <a:p>
            <a:pPr lvl="1">
              <a:lnSpc>
                <a:spcPct val="100000"/>
              </a:lnSpc>
              <a:spcBef>
                <a:spcPct val="10000"/>
              </a:spcBef>
            </a:pPr>
            <a:r>
              <a:rPr lang="en-US" altLang="ko-KR" dirty="0">
                <a:ea typeface="굴림" panose="020B0600000101010101" pitchFamily="34" charset="-127"/>
              </a:rPr>
              <a:t>Cost of Procedure call </a:t>
            </a:r>
            <a:r>
              <a:rPr lang="en-US" altLang="ko-KR" dirty="0">
                <a:ea typeface="굴림" panose="020B0600000101010101" pitchFamily="34" charset="-127"/>
                <a:sym typeface="Symbol" panose="05050102010706020507" pitchFamily="18" charset="2"/>
              </a:rPr>
              <a:t>« same-machine RPC « network RPC</a:t>
            </a:r>
          </a:p>
          <a:p>
            <a:pPr lvl="1">
              <a:lnSpc>
                <a:spcPct val="100000"/>
              </a:lnSpc>
              <a:spcBef>
                <a:spcPct val="10000"/>
              </a:spcBef>
            </a:pPr>
            <a:r>
              <a:rPr lang="en-US" altLang="ko-KR" sz="2000" dirty="0">
                <a:solidFill>
                  <a:srgbClr val="FF0000"/>
                </a:solidFill>
                <a:ea typeface="굴림" panose="020B0600000101010101" pitchFamily="34" charset="-127"/>
                <a:sym typeface="Symbol" panose="05050102010706020507" pitchFamily="18" charset="2"/>
              </a:rPr>
              <a:t>Overheads: Marshalling, Stubs, Kernel-Crossing, Communication</a:t>
            </a:r>
          </a:p>
          <a:p>
            <a:pPr>
              <a:lnSpc>
                <a:spcPct val="100000"/>
              </a:lnSpc>
              <a:spcBef>
                <a:spcPct val="10000"/>
              </a:spcBef>
            </a:pPr>
            <a:endParaRPr lang="en-US" altLang="ko-KR" dirty="0">
              <a:ea typeface="굴림" panose="020B0600000101010101" pitchFamily="34" charset="-127"/>
              <a:sym typeface="Symbol" panose="05050102010706020507" pitchFamily="18" charset="2"/>
            </a:endParaRPr>
          </a:p>
          <a:p>
            <a:pPr>
              <a:lnSpc>
                <a:spcPct val="100000"/>
              </a:lnSpc>
              <a:spcBef>
                <a:spcPct val="10000"/>
              </a:spcBef>
            </a:pPr>
            <a:r>
              <a:rPr lang="en-US" altLang="ko-KR" dirty="0">
                <a:ea typeface="굴림" panose="020B0600000101010101" pitchFamily="34" charset="-127"/>
                <a:sym typeface="Symbol" panose="05050102010706020507" pitchFamily="18" charset="2"/>
              </a:rPr>
              <a:t>Programmers must be aware that RPC is not free </a:t>
            </a:r>
          </a:p>
          <a:p>
            <a:pPr lvl="1">
              <a:lnSpc>
                <a:spcPct val="100000"/>
              </a:lnSpc>
              <a:spcBef>
                <a:spcPct val="10000"/>
              </a:spcBef>
            </a:pPr>
            <a:r>
              <a:rPr lang="en-US" altLang="ko-KR" sz="2400" dirty="0">
                <a:ea typeface="굴림" panose="020B0600000101010101" pitchFamily="34" charset="-127"/>
                <a:sym typeface="Symbol" panose="05050102010706020507" pitchFamily="18" charset="2"/>
              </a:rPr>
              <a:t>Caching can help, but may make failure handling complex</a:t>
            </a:r>
          </a:p>
        </p:txBody>
      </p:sp>
    </p:spTree>
    <p:extLst>
      <p:ext uri="{BB962C8B-B14F-4D97-AF65-F5344CB8AC3E}">
        <p14:creationId xmlns:p14="http://schemas.microsoft.com/office/powerpoint/2010/main" val="52805587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045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045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045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00451">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0451">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0451" grpId="0" build="p"/>
    </p:bldLst>
  </p:timing>
</p:sld>
</file>

<file path=ppt/slides/slide29.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04547" name="Rectangle 3"/>
          <p:cNvSpPr>
            <a:spLocks noGrp="1" noChangeArrowheads="1"/>
          </p:cNvSpPr>
          <p:nvPr>
            <p:ph type="body" idx="1"/>
          </p:nvPr>
        </p:nvSpPr>
        <p:spPr>
          <a:xfrm>
            <a:off x="381000" y="762000"/>
            <a:ext cx="11430000" cy="5410200"/>
          </a:xfrm>
        </p:spPr>
        <p:txBody>
          <a:bodyPr/>
          <a:lstStyle/>
          <a:p>
            <a:pPr>
              <a:lnSpc>
                <a:spcPct val="80000"/>
              </a:lnSpc>
              <a:spcBef>
                <a:spcPct val="25000"/>
              </a:spcBef>
            </a:pPr>
            <a:r>
              <a:rPr lang="en-US" altLang="ko-KR" dirty="0">
                <a:ea typeface="굴림" panose="020B0600000101010101" pitchFamily="34" charset="-127"/>
              </a:rPr>
              <a:t>How do address spaces communicate with one another?</a:t>
            </a:r>
          </a:p>
          <a:p>
            <a:pPr lvl="1">
              <a:lnSpc>
                <a:spcPct val="80000"/>
              </a:lnSpc>
              <a:spcBef>
                <a:spcPct val="25000"/>
              </a:spcBef>
            </a:pPr>
            <a:r>
              <a:rPr lang="en-US" altLang="ko-KR" dirty="0">
                <a:ea typeface="굴림" panose="020B0600000101010101" pitchFamily="34" charset="-127"/>
              </a:rPr>
              <a:t>Shared Memory with Semaphores, monitors, etc…</a:t>
            </a:r>
          </a:p>
          <a:p>
            <a:pPr lvl="1">
              <a:lnSpc>
                <a:spcPct val="80000"/>
              </a:lnSpc>
              <a:spcBef>
                <a:spcPct val="25000"/>
              </a:spcBef>
            </a:pPr>
            <a:r>
              <a:rPr lang="en-US" altLang="ko-KR" dirty="0">
                <a:ea typeface="굴림" panose="020B0600000101010101" pitchFamily="34" charset="-127"/>
              </a:rPr>
              <a:t>File System</a:t>
            </a:r>
          </a:p>
          <a:p>
            <a:pPr lvl="1">
              <a:lnSpc>
                <a:spcPct val="80000"/>
              </a:lnSpc>
              <a:spcBef>
                <a:spcPct val="25000"/>
              </a:spcBef>
            </a:pPr>
            <a:r>
              <a:rPr lang="en-US" altLang="ko-KR" dirty="0">
                <a:ea typeface="굴림" panose="020B0600000101010101" pitchFamily="34" charset="-127"/>
              </a:rPr>
              <a:t>Pipes (1-way communication)</a:t>
            </a:r>
          </a:p>
          <a:p>
            <a:pPr lvl="1">
              <a:lnSpc>
                <a:spcPct val="80000"/>
              </a:lnSpc>
              <a:spcBef>
                <a:spcPct val="25000"/>
              </a:spcBef>
            </a:pPr>
            <a:r>
              <a:rPr lang="en-US" altLang="ko-KR" dirty="0">
                <a:ea typeface="굴림" panose="020B0600000101010101" pitchFamily="34" charset="-127"/>
              </a:rPr>
              <a:t>“Remote” procedure call (2-way communication)</a:t>
            </a:r>
          </a:p>
          <a:p>
            <a:pPr>
              <a:lnSpc>
                <a:spcPct val="80000"/>
              </a:lnSpc>
              <a:spcBef>
                <a:spcPct val="25000"/>
              </a:spcBef>
            </a:pPr>
            <a:r>
              <a:rPr lang="en-US" altLang="ko-KR" dirty="0">
                <a:ea typeface="굴림" panose="020B0600000101010101" pitchFamily="34" charset="-127"/>
              </a:rPr>
              <a:t>RPC’s can be used to communicate between address spaces on different machines or the same machine</a:t>
            </a:r>
          </a:p>
          <a:p>
            <a:pPr lvl="1">
              <a:lnSpc>
                <a:spcPct val="80000"/>
              </a:lnSpc>
              <a:spcBef>
                <a:spcPct val="25000"/>
              </a:spcBef>
            </a:pPr>
            <a:r>
              <a:rPr lang="en-US" altLang="ko-KR" dirty="0">
                <a:ea typeface="굴림" panose="020B0600000101010101" pitchFamily="34" charset="-127"/>
              </a:rPr>
              <a:t>Services can be run wherever it’s most appropriate</a:t>
            </a:r>
          </a:p>
          <a:p>
            <a:pPr lvl="1">
              <a:lnSpc>
                <a:spcPct val="80000"/>
              </a:lnSpc>
              <a:spcBef>
                <a:spcPct val="25000"/>
              </a:spcBef>
            </a:pPr>
            <a:r>
              <a:rPr lang="en-US" altLang="ko-KR" dirty="0">
                <a:ea typeface="굴림" panose="020B0600000101010101" pitchFamily="34" charset="-127"/>
              </a:rPr>
              <a:t>Access to local and remote services looks the same</a:t>
            </a:r>
          </a:p>
          <a:p>
            <a:pPr>
              <a:lnSpc>
                <a:spcPct val="80000"/>
              </a:lnSpc>
              <a:spcBef>
                <a:spcPct val="25000"/>
              </a:spcBef>
            </a:pPr>
            <a:r>
              <a:rPr lang="en-US" altLang="ko-KR" dirty="0">
                <a:ea typeface="굴림" panose="020B0600000101010101" pitchFamily="34" charset="-127"/>
              </a:rPr>
              <a:t>Examples of RPC systems:</a:t>
            </a:r>
          </a:p>
          <a:p>
            <a:pPr lvl="1">
              <a:lnSpc>
                <a:spcPct val="80000"/>
              </a:lnSpc>
              <a:spcBef>
                <a:spcPct val="25000"/>
              </a:spcBef>
            </a:pPr>
            <a:r>
              <a:rPr lang="en-US" altLang="ko-KR" dirty="0">
                <a:ea typeface="굴림" panose="020B0600000101010101" pitchFamily="34" charset="-127"/>
              </a:rPr>
              <a:t>CORBA (Common Object Request Broker Architecture)</a:t>
            </a:r>
          </a:p>
          <a:p>
            <a:pPr lvl="1">
              <a:lnSpc>
                <a:spcPct val="80000"/>
              </a:lnSpc>
              <a:spcBef>
                <a:spcPct val="25000"/>
              </a:spcBef>
            </a:pPr>
            <a:r>
              <a:rPr lang="en-US" altLang="ko-KR" dirty="0">
                <a:ea typeface="굴림" panose="020B0600000101010101" pitchFamily="34" charset="-127"/>
              </a:rPr>
              <a:t>DCOM (Distributed COM)</a:t>
            </a:r>
          </a:p>
          <a:p>
            <a:pPr lvl="1">
              <a:lnSpc>
                <a:spcPct val="80000"/>
              </a:lnSpc>
              <a:spcBef>
                <a:spcPct val="25000"/>
              </a:spcBef>
            </a:pPr>
            <a:r>
              <a:rPr lang="en-US" altLang="ko-KR" dirty="0">
                <a:ea typeface="굴림" panose="020B0600000101010101" pitchFamily="34" charset="-127"/>
              </a:rPr>
              <a:t>RMI (Java Remote Method Invocation)</a:t>
            </a:r>
          </a:p>
        </p:txBody>
      </p:sp>
      <p:sp>
        <p:nvSpPr>
          <p:cNvPr id="2" name="Title 1"/>
          <p:cNvSpPr>
            <a:spLocks noGrp="1"/>
          </p:cNvSpPr>
          <p:nvPr>
            <p:ph type="title"/>
          </p:nvPr>
        </p:nvSpPr>
        <p:spPr>
          <a:xfrm>
            <a:off x="152400" y="152400"/>
            <a:ext cx="11887200" cy="533400"/>
          </a:xfrm>
        </p:spPr>
        <p:txBody>
          <a:bodyPr/>
          <a:lstStyle/>
          <a:p>
            <a:r>
              <a:rPr lang="en-US" altLang="ko-KR" dirty="0">
                <a:ea typeface="굴림" panose="020B0600000101010101" pitchFamily="34" charset="-127"/>
              </a:rPr>
              <a:t>Cross-Domain Communication/Location Transparency</a:t>
            </a:r>
            <a:endParaRPr lang="en-US" dirty="0"/>
          </a:p>
        </p:txBody>
      </p:sp>
    </p:spTree>
    <p:extLst>
      <p:ext uri="{BB962C8B-B14F-4D97-AF65-F5344CB8AC3E}">
        <p14:creationId xmlns:p14="http://schemas.microsoft.com/office/powerpoint/2010/main" val="43171198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454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454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454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454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4547">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0454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0454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4547">
                                            <p:txEl>
                                              <p:pRg st="7" end="7"/>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100454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454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0454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0454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4547"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a:extLst>
              <a:ext uri="{FF2B5EF4-FFF2-40B4-BE49-F238E27FC236}">
                <a16:creationId xmlns:a16="http://schemas.microsoft.com/office/drawing/2014/main" id="{B19A2788-6C14-4720-A1FB-FA45D43BA299}"/>
              </a:ext>
            </a:extLst>
          </p:cNvPr>
          <p:cNvSpPr>
            <a:spLocks noGrp="1"/>
          </p:cNvSpPr>
          <p:nvPr>
            <p:ph idx="1"/>
          </p:nvPr>
        </p:nvSpPr>
        <p:spPr/>
        <p:txBody>
          <a:bodyPr>
            <a:normAutofit/>
          </a:bodyPr>
          <a:lstStyle/>
          <a:p>
            <a:r>
              <a:rPr lang="en-US" dirty="0"/>
              <a:t>Too much data trying to flow through some part of the network</a:t>
            </a:r>
          </a:p>
          <a:p>
            <a:endParaRPr lang="en-US" dirty="0"/>
          </a:p>
          <a:p>
            <a:endParaRPr lang="en-US" dirty="0"/>
          </a:p>
          <a:p>
            <a:endParaRPr lang="en-US" dirty="0"/>
          </a:p>
          <a:p>
            <a:endParaRPr lang="en-US" dirty="0"/>
          </a:p>
          <a:p>
            <a:endParaRPr lang="en-US" dirty="0"/>
          </a:p>
          <a:p>
            <a:r>
              <a:rPr lang="en-US" dirty="0"/>
              <a:t>IP’s solution: Drop packets</a:t>
            </a:r>
          </a:p>
          <a:p>
            <a:r>
              <a:rPr lang="en-US" dirty="0"/>
              <a:t>What happens to TCP connection?</a:t>
            </a:r>
          </a:p>
          <a:p>
            <a:pPr lvl="1"/>
            <a:r>
              <a:rPr lang="en-US" dirty="0"/>
              <a:t>Lots of retransmission – wasted work and wasted bandwidth (when bandwidth is scarce)</a:t>
            </a:r>
          </a:p>
        </p:txBody>
      </p:sp>
      <p:sp>
        <p:nvSpPr>
          <p:cNvPr id="2" name="Title 1">
            <a:extLst>
              <a:ext uri="{FF2B5EF4-FFF2-40B4-BE49-F238E27FC236}">
                <a16:creationId xmlns:a16="http://schemas.microsoft.com/office/drawing/2014/main" id="{55BFA1CB-CAE2-4FC6-A3C1-ED9421816D9F}"/>
              </a:ext>
            </a:extLst>
          </p:cNvPr>
          <p:cNvSpPr>
            <a:spLocks noGrp="1"/>
          </p:cNvSpPr>
          <p:nvPr>
            <p:ph type="title"/>
          </p:nvPr>
        </p:nvSpPr>
        <p:spPr/>
        <p:txBody>
          <a:bodyPr/>
          <a:lstStyle/>
          <a:p>
            <a:r>
              <a:rPr lang="en-US" dirty="0"/>
              <a:t>Congestion</a:t>
            </a:r>
          </a:p>
        </p:txBody>
      </p:sp>
      <p:sp>
        <p:nvSpPr>
          <p:cNvPr id="7" name="Cloud 6">
            <a:extLst>
              <a:ext uri="{FF2B5EF4-FFF2-40B4-BE49-F238E27FC236}">
                <a16:creationId xmlns:a16="http://schemas.microsoft.com/office/drawing/2014/main" id="{0AC0279C-2C73-4571-8149-5715B0625897}"/>
              </a:ext>
            </a:extLst>
          </p:cNvPr>
          <p:cNvSpPr/>
          <p:nvPr/>
        </p:nvSpPr>
        <p:spPr bwMode="auto">
          <a:xfrm>
            <a:off x="3477128" y="1595021"/>
            <a:ext cx="4343400" cy="1600200"/>
          </a:xfrm>
          <a:prstGeom prst="cloud">
            <a:avLst/>
          </a:prstGeom>
          <a:no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a:ln>
                <a:noFill/>
              </a:ln>
              <a:solidFill>
                <a:schemeClr val="tx1"/>
              </a:solidFill>
              <a:effectLst/>
              <a:latin typeface="Arial" charset="0"/>
            </a:endParaRPr>
          </a:p>
        </p:txBody>
      </p:sp>
      <p:cxnSp>
        <p:nvCxnSpPr>
          <p:cNvPr id="8" name="Straight Arrow Connector 7">
            <a:extLst>
              <a:ext uri="{FF2B5EF4-FFF2-40B4-BE49-F238E27FC236}">
                <a16:creationId xmlns:a16="http://schemas.microsoft.com/office/drawing/2014/main" id="{83E104C3-4261-45CB-B0B3-4D3D385344C3}"/>
              </a:ext>
            </a:extLst>
          </p:cNvPr>
          <p:cNvCxnSpPr/>
          <p:nvPr/>
        </p:nvCxnSpPr>
        <p:spPr bwMode="auto">
          <a:xfrm flipV="1">
            <a:off x="2895600" y="2395121"/>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9" name="Straight Arrow Connector 8">
            <a:extLst>
              <a:ext uri="{FF2B5EF4-FFF2-40B4-BE49-F238E27FC236}">
                <a16:creationId xmlns:a16="http://schemas.microsoft.com/office/drawing/2014/main" id="{958271A7-DCC2-4D55-94B0-CAA31EA3AFE7}"/>
              </a:ext>
            </a:extLst>
          </p:cNvPr>
          <p:cNvCxnSpPr/>
          <p:nvPr/>
        </p:nvCxnSpPr>
        <p:spPr bwMode="auto">
          <a:xfrm flipV="1">
            <a:off x="6944230" y="1695284"/>
            <a:ext cx="1524000" cy="5334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0" name="Straight Arrow Connector 9">
            <a:extLst>
              <a:ext uri="{FF2B5EF4-FFF2-40B4-BE49-F238E27FC236}">
                <a16:creationId xmlns:a16="http://schemas.microsoft.com/office/drawing/2014/main" id="{966B275D-F830-44F4-A85B-711A69507227}"/>
              </a:ext>
            </a:extLst>
          </p:cNvPr>
          <p:cNvCxnSpPr>
            <a:cxnSpLocks/>
          </p:cNvCxnSpPr>
          <p:nvPr/>
        </p:nvCxnSpPr>
        <p:spPr bwMode="auto">
          <a:xfrm>
            <a:off x="4452690" y="2395121"/>
            <a:ext cx="1158038" cy="342900"/>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1" name="Straight Arrow Connector 10">
            <a:extLst>
              <a:ext uri="{FF2B5EF4-FFF2-40B4-BE49-F238E27FC236}">
                <a16:creationId xmlns:a16="http://schemas.microsoft.com/office/drawing/2014/main" id="{53834317-6B83-487B-A0B3-0FD49E52D8F1}"/>
              </a:ext>
            </a:extLst>
          </p:cNvPr>
          <p:cNvCxnSpPr>
            <a:cxnSpLocks/>
          </p:cNvCxnSpPr>
          <p:nvPr/>
        </p:nvCxnSpPr>
        <p:spPr bwMode="auto">
          <a:xfrm flipV="1">
            <a:off x="5720020" y="1961984"/>
            <a:ext cx="843208" cy="795087"/>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2" name="Straight Arrow Connector 11">
            <a:extLst>
              <a:ext uri="{FF2B5EF4-FFF2-40B4-BE49-F238E27FC236}">
                <a16:creationId xmlns:a16="http://schemas.microsoft.com/office/drawing/2014/main" id="{4375FDCC-69DA-4F24-935C-BD9C448AA901}"/>
              </a:ext>
            </a:extLst>
          </p:cNvPr>
          <p:cNvCxnSpPr>
            <a:cxnSpLocks/>
          </p:cNvCxnSpPr>
          <p:nvPr/>
        </p:nvCxnSpPr>
        <p:spPr bwMode="auto">
          <a:xfrm>
            <a:off x="6563228" y="1941766"/>
            <a:ext cx="381002" cy="286918"/>
          </a:xfrm>
          <a:prstGeom prst="straightConnector1">
            <a:avLst/>
          </a:prstGeom>
          <a:solidFill>
            <a:schemeClr val="accent1"/>
          </a:solidFill>
          <a:ln w="19050" cap="flat" cmpd="sng" algn="ctr">
            <a:solidFill>
              <a:schemeClr val="accent5">
                <a:lumMod val="75000"/>
              </a:schemeClr>
            </a:solidFill>
            <a:prstDash val="solid"/>
            <a:round/>
            <a:headEnd type="none" w="sm" len="sm"/>
            <a:tailEnd type="triangle"/>
          </a:ln>
          <a:effectLst/>
        </p:spPr>
      </p:cxnSp>
      <p:cxnSp>
        <p:nvCxnSpPr>
          <p:cNvPr id="13" name="Straight Arrow Connector 12">
            <a:extLst>
              <a:ext uri="{FF2B5EF4-FFF2-40B4-BE49-F238E27FC236}">
                <a16:creationId xmlns:a16="http://schemas.microsoft.com/office/drawing/2014/main" id="{D76D0F5A-2CC0-4D71-90C9-BD3DA911E2A3}"/>
              </a:ext>
            </a:extLst>
          </p:cNvPr>
          <p:cNvCxnSpPr>
            <a:cxnSpLocks/>
          </p:cNvCxnSpPr>
          <p:nvPr/>
        </p:nvCxnSpPr>
        <p:spPr bwMode="auto">
          <a:xfrm>
            <a:off x="3261562" y="1885784"/>
            <a:ext cx="1091865" cy="34290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4" name="Straight Arrow Connector 13">
            <a:extLst>
              <a:ext uri="{FF2B5EF4-FFF2-40B4-BE49-F238E27FC236}">
                <a16:creationId xmlns:a16="http://schemas.microsoft.com/office/drawing/2014/main" id="{B2201441-2F97-43DA-9F55-C777CF0CFEE7}"/>
              </a:ext>
            </a:extLst>
          </p:cNvPr>
          <p:cNvCxnSpPr>
            <a:cxnSpLocks/>
          </p:cNvCxnSpPr>
          <p:nvPr/>
        </p:nvCxnSpPr>
        <p:spPr bwMode="auto">
          <a:xfrm flipH="1">
            <a:off x="6565991" y="1371600"/>
            <a:ext cx="872789" cy="471154"/>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5" name="Straight Arrow Connector 14">
            <a:extLst>
              <a:ext uri="{FF2B5EF4-FFF2-40B4-BE49-F238E27FC236}">
                <a16:creationId xmlns:a16="http://schemas.microsoft.com/office/drawing/2014/main" id="{73A733A6-7DEB-4269-9351-86D962BF0859}"/>
              </a:ext>
            </a:extLst>
          </p:cNvPr>
          <p:cNvCxnSpPr>
            <a:cxnSpLocks/>
          </p:cNvCxnSpPr>
          <p:nvPr/>
        </p:nvCxnSpPr>
        <p:spPr bwMode="auto">
          <a:xfrm flipV="1">
            <a:off x="4462719" y="186798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6" name="Straight Arrow Connector 15">
            <a:extLst>
              <a:ext uri="{FF2B5EF4-FFF2-40B4-BE49-F238E27FC236}">
                <a16:creationId xmlns:a16="http://schemas.microsoft.com/office/drawing/2014/main" id="{18DE5A95-6E3D-405B-9773-816FD62EB969}"/>
              </a:ext>
            </a:extLst>
          </p:cNvPr>
          <p:cNvCxnSpPr>
            <a:cxnSpLocks/>
          </p:cNvCxnSpPr>
          <p:nvPr/>
        </p:nvCxnSpPr>
        <p:spPr bwMode="auto">
          <a:xfrm flipV="1">
            <a:off x="4762500" y="2870079"/>
            <a:ext cx="876299" cy="360695"/>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7" name="Straight Arrow Connector 16">
            <a:extLst>
              <a:ext uri="{FF2B5EF4-FFF2-40B4-BE49-F238E27FC236}">
                <a16:creationId xmlns:a16="http://schemas.microsoft.com/office/drawing/2014/main" id="{087399D6-83AC-4476-BC43-FFA8FC5123DF}"/>
              </a:ext>
            </a:extLst>
          </p:cNvPr>
          <p:cNvCxnSpPr>
            <a:cxnSpLocks/>
          </p:cNvCxnSpPr>
          <p:nvPr/>
        </p:nvCxnSpPr>
        <p:spPr bwMode="auto">
          <a:xfrm>
            <a:off x="5465856" y="1843276"/>
            <a:ext cx="990597" cy="98490"/>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8" name="Straight Arrow Connector 17">
            <a:extLst>
              <a:ext uri="{FF2B5EF4-FFF2-40B4-BE49-F238E27FC236}">
                <a16:creationId xmlns:a16="http://schemas.microsoft.com/office/drawing/2014/main" id="{5D39C907-1175-4373-8267-4635091BD551}"/>
              </a:ext>
            </a:extLst>
          </p:cNvPr>
          <p:cNvCxnSpPr>
            <a:cxnSpLocks/>
          </p:cNvCxnSpPr>
          <p:nvPr/>
        </p:nvCxnSpPr>
        <p:spPr bwMode="auto">
          <a:xfrm>
            <a:off x="7020432" y="2327696"/>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cxnSp>
        <p:nvCxnSpPr>
          <p:cNvPr id="19" name="Straight Arrow Connector 18">
            <a:extLst>
              <a:ext uri="{FF2B5EF4-FFF2-40B4-BE49-F238E27FC236}">
                <a16:creationId xmlns:a16="http://schemas.microsoft.com/office/drawing/2014/main" id="{56E7191A-E441-4DFF-879C-C836034A8791}"/>
              </a:ext>
            </a:extLst>
          </p:cNvPr>
          <p:cNvCxnSpPr>
            <a:cxnSpLocks/>
          </p:cNvCxnSpPr>
          <p:nvPr/>
        </p:nvCxnSpPr>
        <p:spPr bwMode="auto">
          <a:xfrm>
            <a:off x="5765641" y="2845803"/>
            <a:ext cx="909388" cy="542383"/>
          </a:xfrm>
          <a:prstGeom prst="straightConnector1">
            <a:avLst/>
          </a:prstGeom>
          <a:solidFill>
            <a:schemeClr val="accent1"/>
          </a:solidFill>
          <a:ln w="19050" cap="flat" cmpd="sng" algn="ctr">
            <a:solidFill>
              <a:schemeClr val="tx1"/>
            </a:solidFill>
            <a:prstDash val="solid"/>
            <a:round/>
            <a:headEnd type="none" w="sm" len="sm"/>
            <a:tailEnd type="triangle"/>
          </a:ln>
          <a:effectLst/>
        </p:spPr>
      </p:cxnSp>
    </p:spTree>
    <p:extLst>
      <p:ext uri="{BB962C8B-B14F-4D97-AF65-F5344CB8AC3E}">
        <p14:creationId xmlns:p14="http://schemas.microsoft.com/office/powerpoint/2010/main" val="48910222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par>
                                <p:cTn id="11" presetID="1" presetClass="entr" presetSubtype="0" fill="hold" nodeType="withEffect">
                                  <p:stCondLst>
                                    <p:cond delay="0"/>
                                  </p:stCondLst>
                                  <p:childTnLst>
                                    <p:set>
                                      <p:cBhvr>
                                        <p:cTn id="12" dur="1" fill="hold">
                                          <p:stCondLst>
                                            <p:cond delay="0"/>
                                          </p:stCondLst>
                                        </p:cTn>
                                        <p:tgtEl>
                                          <p:spTgt spid="11"/>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2"/>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13"/>
                                        </p:tgtEl>
                                        <p:attrNameLst>
                                          <p:attrName>style.visibility</p:attrName>
                                        </p:attrNameLst>
                                      </p:cBhvr>
                                      <p:to>
                                        <p:strVal val="visible"/>
                                      </p:to>
                                    </p:set>
                                  </p:childTnLst>
                                </p:cTn>
                              </p:par>
                            </p:childTnLst>
                          </p:cTn>
                        </p:par>
                        <p:par>
                          <p:cTn id="19" fill="hold">
                            <p:stCondLst>
                              <p:cond delay="0"/>
                            </p:stCondLst>
                            <p:childTnLst>
                              <p:par>
                                <p:cTn id="20" presetID="1" presetClass="entr" presetSubtype="0" fill="hold" nodeType="afterEffect">
                                  <p:stCondLst>
                                    <p:cond delay="0"/>
                                  </p:stCondLst>
                                  <p:childTnLst>
                                    <p:set>
                                      <p:cBhvr>
                                        <p:cTn id="21" dur="1" fill="hold">
                                          <p:stCondLst>
                                            <p:cond delay="0"/>
                                          </p:stCondLst>
                                        </p:cTn>
                                        <p:tgtEl>
                                          <p:spTgt spid="14"/>
                                        </p:tgtEl>
                                        <p:attrNameLst>
                                          <p:attrName>style.visibility</p:attrName>
                                        </p:attrNameLst>
                                      </p:cBhvr>
                                      <p:to>
                                        <p:strVal val="visible"/>
                                      </p:to>
                                    </p:set>
                                  </p:childTnLst>
                                </p:cTn>
                              </p:par>
                            </p:childTnLst>
                          </p:cTn>
                        </p:par>
                        <p:par>
                          <p:cTn id="22" fill="hold">
                            <p:stCondLst>
                              <p:cond delay="0"/>
                            </p:stCondLst>
                            <p:childTnLst>
                              <p:par>
                                <p:cTn id="23" presetID="1" presetClass="entr" presetSubtype="0" fill="hold" nodeType="afterEffect">
                                  <p:stCondLst>
                                    <p:cond delay="0"/>
                                  </p:stCondLst>
                                  <p:childTnLst>
                                    <p:set>
                                      <p:cBhvr>
                                        <p:cTn id="24" dur="1" fill="hold">
                                          <p:stCondLst>
                                            <p:cond delay="0"/>
                                          </p:stCondLst>
                                        </p:cTn>
                                        <p:tgtEl>
                                          <p:spTgt spid="15"/>
                                        </p:tgtEl>
                                        <p:attrNameLst>
                                          <p:attrName>style.visibility</p:attrName>
                                        </p:attrNameLst>
                                      </p:cBhvr>
                                      <p:to>
                                        <p:strVal val="visible"/>
                                      </p:to>
                                    </p:set>
                                  </p:childTnLst>
                                </p:cTn>
                              </p:par>
                            </p:childTnLst>
                          </p:cTn>
                        </p:par>
                        <p:par>
                          <p:cTn id="25" fill="hold">
                            <p:stCondLst>
                              <p:cond delay="0"/>
                            </p:stCondLst>
                            <p:childTnLst>
                              <p:par>
                                <p:cTn id="26" presetID="1" presetClass="entr" presetSubtype="0" fill="hold" nodeType="afterEffect">
                                  <p:stCondLst>
                                    <p:cond delay="0"/>
                                  </p:stCondLst>
                                  <p:childTnLst>
                                    <p:set>
                                      <p:cBhvr>
                                        <p:cTn id="27" dur="1" fill="hold">
                                          <p:stCondLst>
                                            <p:cond delay="0"/>
                                          </p:stCondLst>
                                        </p:cTn>
                                        <p:tgtEl>
                                          <p:spTgt spid="16"/>
                                        </p:tgtEl>
                                        <p:attrNameLst>
                                          <p:attrName>style.visibility</p:attrName>
                                        </p:attrNameLst>
                                      </p:cBhvr>
                                      <p:to>
                                        <p:strVal val="visible"/>
                                      </p:to>
                                    </p:set>
                                  </p:childTnLst>
                                </p:cTn>
                              </p:par>
                            </p:childTnLst>
                          </p:cTn>
                        </p:par>
                        <p:par>
                          <p:cTn id="28" fill="hold">
                            <p:stCondLst>
                              <p:cond delay="0"/>
                            </p:stCondLst>
                            <p:childTnLst>
                              <p:par>
                                <p:cTn id="29" presetID="1" presetClass="entr" presetSubtype="0" fill="hold" nodeType="afterEffect">
                                  <p:stCondLst>
                                    <p:cond delay="0"/>
                                  </p:stCondLst>
                                  <p:childTnLst>
                                    <p:set>
                                      <p:cBhvr>
                                        <p:cTn id="30" dur="1" fill="hold">
                                          <p:stCondLst>
                                            <p:cond delay="0"/>
                                          </p:stCondLst>
                                        </p:cTn>
                                        <p:tgtEl>
                                          <p:spTgt spid="17"/>
                                        </p:tgtEl>
                                        <p:attrNameLst>
                                          <p:attrName>style.visibility</p:attrName>
                                        </p:attrNameLst>
                                      </p:cBhvr>
                                      <p:to>
                                        <p:strVal val="visible"/>
                                      </p:to>
                                    </p:set>
                                  </p:childTnLst>
                                </p:cTn>
                              </p:par>
                            </p:childTnLst>
                          </p:cTn>
                        </p:par>
                        <p:par>
                          <p:cTn id="31" fill="hold">
                            <p:stCondLst>
                              <p:cond delay="0"/>
                            </p:stCondLst>
                            <p:childTnLst>
                              <p:par>
                                <p:cTn id="32" presetID="1" presetClass="entr" presetSubtype="0" fill="hold" nodeType="afterEffect">
                                  <p:stCondLst>
                                    <p:cond delay="0"/>
                                  </p:stCondLst>
                                  <p:childTnLst>
                                    <p:set>
                                      <p:cBhvr>
                                        <p:cTn id="33" dur="1" fill="hold">
                                          <p:stCondLst>
                                            <p:cond delay="0"/>
                                          </p:stCondLst>
                                        </p:cTn>
                                        <p:tgtEl>
                                          <p:spTgt spid="18"/>
                                        </p:tgtEl>
                                        <p:attrNameLst>
                                          <p:attrName>style.visibility</p:attrName>
                                        </p:attrNameLst>
                                      </p:cBhvr>
                                      <p:to>
                                        <p:strVal val="visible"/>
                                      </p:to>
                                    </p:set>
                                  </p:childTnLst>
                                </p:cTn>
                              </p:par>
                            </p:childTnLst>
                          </p:cTn>
                        </p:par>
                        <p:par>
                          <p:cTn id="34" fill="hold">
                            <p:stCondLst>
                              <p:cond delay="0"/>
                            </p:stCondLst>
                            <p:childTnLst>
                              <p:par>
                                <p:cTn id="35" presetID="1" presetClass="entr" presetSubtype="0" fill="hold" nodeType="afterEffect">
                                  <p:stCondLst>
                                    <p:cond delay="0"/>
                                  </p:stCondLst>
                                  <p:childTnLst>
                                    <p:set>
                                      <p:cBhvr>
                                        <p:cTn id="36" dur="1" fill="hold">
                                          <p:stCondLst>
                                            <p:cond delay="0"/>
                                          </p:stCondLst>
                                        </p:cTn>
                                        <p:tgtEl>
                                          <p:spTgt spid="19"/>
                                        </p:tgtEl>
                                        <p:attrNameLst>
                                          <p:attrName>style.visibility</p:attrName>
                                        </p:attrNameLst>
                                      </p:cBhvr>
                                      <p:to>
                                        <p:strVal val="visible"/>
                                      </p:to>
                                    </p:set>
                                  </p:childTnLst>
                                </p:cTn>
                              </p:par>
                            </p:childTnLst>
                          </p:cTn>
                        </p:par>
                      </p:childTnLst>
                    </p:cTn>
                  </p:par>
                  <p:par>
                    <p:cTn id="37" fill="hold">
                      <p:stCondLst>
                        <p:cond delay="indefinite"/>
                      </p:stCondLst>
                      <p:childTnLst>
                        <p:par>
                          <p:cTn id="38" fill="hold">
                            <p:stCondLst>
                              <p:cond delay="0"/>
                            </p:stCondLst>
                            <p:childTnLst>
                              <p:par>
                                <p:cTn id="39" presetID="1" presetClass="entr" presetSubtype="0" fill="hold" grpId="0" nodeType="clickEffect">
                                  <p:stCondLst>
                                    <p:cond delay="0"/>
                                  </p:stCondLst>
                                  <p:childTnLst>
                                    <p:set>
                                      <p:cBhvr>
                                        <p:cTn id="4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41" fill="hold">
                      <p:stCondLst>
                        <p:cond delay="indefinite"/>
                      </p:stCondLst>
                      <p:childTnLst>
                        <p:par>
                          <p:cTn id="42" fill="hold">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3">
                                            <p:txEl>
                                              <p:pRg st="7" end="7"/>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35842" name="Rectangle 2"/>
          <p:cNvSpPr>
            <a:spLocks noGrp="1" noChangeArrowheads="1"/>
          </p:cNvSpPr>
          <p:nvPr>
            <p:ph type="title"/>
          </p:nvPr>
        </p:nvSpPr>
        <p:spPr/>
        <p:txBody>
          <a:bodyPr/>
          <a:lstStyle/>
          <a:p>
            <a:r>
              <a:rPr lang="en-US" altLang="ko-KR">
                <a:ea typeface="굴림" panose="020B0600000101010101" pitchFamily="34" charset="-127"/>
              </a:rPr>
              <a:t>Microkernel operating systems</a:t>
            </a:r>
          </a:p>
        </p:txBody>
      </p:sp>
      <p:sp>
        <p:nvSpPr>
          <p:cNvPr id="1005571" name="Rectangle 3"/>
          <p:cNvSpPr>
            <a:spLocks noGrp="1" noChangeArrowheads="1"/>
          </p:cNvSpPr>
          <p:nvPr>
            <p:ph type="body" idx="1"/>
          </p:nvPr>
        </p:nvSpPr>
        <p:spPr>
          <a:xfrm>
            <a:off x="533404" y="701676"/>
            <a:ext cx="11125196" cy="6156325"/>
          </a:xfrm>
        </p:spPr>
        <p:txBody>
          <a:bodyPr>
            <a:normAutofit/>
          </a:bodyPr>
          <a:lstStyle/>
          <a:p>
            <a:pPr>
              <a:lnSpc>
                <a:spcPct val="80000"/>
              </a:lnSpc>
              <a:spcBef>
                <a:spcPct val="15000"/>
              </a:spcBef>
            </a:pPr>
            <a:r>
              <a:rPr lang="en-US" altLang="ko-KR" dirty="0">
                <a:ea typeface="굴림" panose="020B0600000101010101" pitchFamily="34" charset="-127"/>
              </a:rPr>
              <a:t>Example: split kernel into application-level servers.</a:t>
            </a:r>
          </a:p>
          <a:p>
            <a:pPr lvl="1">
              <a:lnSpc>
                <a:spcPct val="80000"/>
              </a:lnSpc>
              <a:spcBef>
                <a:spcPct val="15000"/>
              </a:spcBef>
            </a:pPr>
            <a:r>
              <a:rPr lang="en-US" altLang="ko-KR" dirty="0">
                <a:ea typeface="굴림" panose="020B0600000101010101" pitchFamily="34" charset="-127"/>
              </a:rPr>
              <a:t>File system looks remote, even though on same machine</a:t>
            </a: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lvl="1">
              <a:lnSpc>
                <a:spcPct val="80000"/>
              </a:lnSpc>
              <a:spcBef>
                <a:spcPct val="15000"/>
              </a:spcBef>
            </a:pPr>
            <a:endParaRPr lang="en-US" altLang="ko-KR" dirty="0">
              <a:ea typeface="굴림" panose="020B0600000101010101" pitchFamily="34" charset="-127"/>
            </a:endParaRPr>
          </a:p>
          <a:p>
            <a:pPr>
              <a:lnSpc>
                <a:spcPct val="80000"/>
              </a:lnSpc>
              <a:spcBef>
                <a:spcPct val="15000"/>
              </a:spcBef>
            </a:pPr>
            <a:endParaRPr lang="en-US" altLang="ko-KR" dirty="0">
              <a:ea typeface="굴림" panose="020B0600000101010101" pitchFamily="34" charset="-127"/>
            </a:endParaRPr>
          </a:p>
          <a:p>
            <a:pPr>
              <a:lnSpc>
                <a:spcPct val="80000"/>
              </a:lnSpc>
              <a:spcBef>
                <a:spcPct val="15000"/>
              </a:spcBef>
            </a:pPr>
            <a:r>
              <a:rPr lang="en-US" altLang="ko-KR" dirty="0">
                <a:ea typeface="굴림" panose="020B0600000101010101" pitchFamily="34" charset="-127"/>
              </a:rPr>
              <a:t>Why split the OS into separate domains?</a:t>
            </a:r>
          </a:p>
          <a:p>
            <a:pPr lvl="1">
              <a:lnSpc>
                <a:spcPct val="80000"/>
              </a:lnSpc>
              <a:spcBef>
                <a:spcPct val="15000"/>
              </a:spcBef>
            </a:pPr>
            <a:r>
              <a:rPr lang="en-US" altLang="ko-KR" dirty="0">
                <a:ea typeface="굴림" panose="020B0600000101010101" pitchFamily="34" charset="-127"/>
              </a:rPr>
              <a:t>Fault isolation: bugs are more isolated (build a firewall)</a:t>
            </a:r>
          </a:p>
          <a:p>
            <a:pPr lvl="1">
              <a:lnSpc>
                <a:spcPct val="80000"/>
              </a:lnSpc>
              <a:spcBef>
                <a:spcPct val="15000"/>
              </a:spcBef>
            </a:pPr>
            <a:r>
              <a:rPr lang="en-US" altLang="ko-KR" dirty="0">
                <a:ea typeface="굴림" panose="020B0600000101010101" pitchFamily="34" charset="-127"/>
              </a:rPr>
              <a:t>Enforces modularity: allows incremental upgrades of pieces of software (client or server)</a:t>
            </a:r>
          </a:p>
          <a:p>
            <a:pPr lvl="1">
              <a:lnSpc>
                <a:spcPct val="80000"/>
              </a:lnSpc>
              <a:spcBef>
                <a:spcPct val="15000"/>
              </a:spcBef>
            </a:pPr>
            <a:r>
              <a:rPr lang="en-US" altLang="ko-KR" dirty="0">
                <a:ea typeface="굴림" panose="020B0600000101010101" pitchFamily="34" charset="-127"/>
              </a:rPr>
              <a:t>Location transparent: service can be local or remote</a:t>
            </a:r>
          </a:p>
          <a:p>
            <a:pPr lvl="2">
              <a:lnSpc>
                <a:spcPct val="80000"/>
              </a:lnSpc>
              <a:spcBef>
                <a:spcPct val="15000"/>
              </a:spcBef>
            </a:pPr>
            <a:r>
              <a:rPr lang="en-US" altLang="ko-KR" dirty="0">
                <a:ea typeface="굴림" panose="020B0600000101010101" pitchFamily="34" charset="-127"/>
              </a:rPr>
              <a:t>For example in the X windowing system: Each X client can be on a separate machine from X server; Neither has to run on the machine with the frame buffer.</a:t>
            </a:r>
          </a:p>
          <a:p>
            <a:pPr>
              <a:lnSpc>
                <a:spcPct val="80000"/>
              </a:lnSpc>
              <a:spcBef>
                <a:spcPct val="15000"/>
              </a:spcBef>
            </a:pPr>
            <a:endParaRPr lang="en-US" altLang="ko-KR" dirty="0">
              <a:ea typeface="굴림" panose="020B0600000101010101" pitchFamily="34" charset="-127"/>
            </a:endParaRPr>
          </a:p>
        </p:txBody>
      </p:sp>
      <p:grpSp>
        <p:nvGrpSpPr>
          <p:cNvPr id="1005572" name="Group 4"/>
          <p:cNvGrpSpPr>
            <a:grpSpLocks/>
          </p:cNvGrpSpPr>
          <p:nvPr/>
        </p:nvGrpSpPr>
        <p:grpSpPr bwMode="auto">
          <a:xfrm>
            <a:off x="2590801" y="1524001"/>
            <a:ext cx="6445250" cy="2409826"/>
            <a:chOff x="720" y="2592"/>
            <a:chExt cx="4060" cy="1518"/>
          </a:xfrm>
        </p:grpSpPr>
        <p:grpSp>
          <p:nvGrpSpPr>
            <p:cNvPr id="35845" name="Group 5"/>
            <p:cNvGrpSpPr>
              <a:grpSpLocks/>
            </p:cNvGrpSpPr>
            <p:nvPr/>
          </p:nvGrpSpPr>
          <p:grpSpPr bwMode="auto">
            <a:xfrm>
              <a:off x="720" y="2592"/>
              <a:ext cx="1832" cy="1518"/>
              <a:chOff x="766" y="2640"/>
              <a:chExt cx="1832" cy="1518"/>
            </a:xfrm>
          </p:grpSpPr>
          <p:grpSp>
            <p:nvGrpSpPr>
              <p:cNvPr id="35856" name="Group 6"/>
              <p:cNvGrpSpPr>
                <a:grpSpLocks/>
              </p:cNvGrpSpPr>
              <p:nvPr/>
            </p:nvGrpSpPr>
            <p:grpSpPr bwMode="auto">
              <a:xfrm>
                <a:off x="826" y="2640"/>
                <a:ext cx="1772" cy="1248"/>
                <a:chOff x="200" y="2784"/>
                <a:chExt cx="1772" cy="1248"/>
              </a:xfrm>
            </p:grpSpPr>
            <p:sp>
              <p:nvSpPr>
                <p:cNvPr id="35858" name="Rectangle 7"/>
                <p:cNvSpPr>
                  <a:spLocks noChangeArrowheads="1"/>
                </p:cNvSpPr>
                <p:nvPr/>
              </p:nvSpPr>
              <p:spPr bwMode="auto">
                <a:xfrm>
                  <a:off x="344"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SEMIBOLD" panose="020B0502020104020203" pitchFamily="34" charset="-79"/>
                      <a:cs typeface="GILL SANS SEMIBOLD" panose="020B0502020104020203" pitchFamily="34" charset="-79"/>
                    </a:rPr>
                    <a:t>App</a:t>
                  </a:r>
                </a:p>
              </p:txBody>
            </p:sp>
            <p:sp>
              <p:nvSpPr>
                <p:cNvPr id="35859" name="Rectangle 8"/>
                <p:cNvSpPr>
                  <a:spLocks noChangeArrowheads="1"/>
                </p:cNvSpPr>
                <p:nvPr/>
              </p:nvSpPr>
              <p:spPr bwMode="auto">
                <a:xfrm>
                  <a:off x="872"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nvGrpSpPr>
                <p:cNvPr id="35860" name="Group 9"/>
                <p:cNvGrpSpPr>
                  <a:grpSpLocks/>
                </p:cNvGrpSpPr>
                <p:nvPr/>
              </p:nvGrpSpPr>
              <p:grpSpPr bwMode="auto">
                <a:xfrm>
                  <a:off x="200" y="3264"/>
                  <a:ext cx="1772" cy="768"/>
                  <a:chOff x="200" y="3264"/>
                  <a:chExt cx="1772" cy="768"/>
                </a:xfrm>
              </p:grpSpPr>
              <p:sp>
                <p:nvSpPr>
                  <p:cNvPr id="35862" name="Rectangle 10"/>
                  <p:cNvSpPr>
                    <a:spLocks noChangeArrowheads="1"/>
                  </p:cNvSpPr>
                  <p:nvPr/>
                </p:nvSpPr>
                <p:spPr bwMode="auto">
                  <a:xfrm>
                    <a:off x="200" y="3264"/>
                    <a:ext cx="1728" cy="768"/>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63" name="Text Box 11"/>
                  <p:cNvSpPr txBox="1">
                    <a:spLocks noChangeArrowheads="1"/>
                  </p:cNvSpPr>
                  <p:nvPr/>
                </p:nvSpPr>
                <p:spPr bwMode="auto">
                  <a:xfrm>
                    <a:off x="200" y="3312"/>
                    <a:ext cx="781"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file system</a:t>
                    </a:r>
                  </a:p>
                </p:txBody>
              </p:sp>
              <p:sp>
                <p:nvSpPr>
                  <p:cNvPr id="35864" name="Text Box 12"/>
                  <p:cNvSpPr txBox="1">
                    <a:spLocks noChangeArrowheads="1"/>
                  </p:cNvSpPr>
                  <p:nvPr/>
                </p:nvSpPr>
                <p:spPr bwMode="auto">
                  <a:xfrm>
                    <a:off x="1123" y="3360"/>
                    <a:ext cx="84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Windowing</a:t>
                    </a:r>
                  </a:p>
                </p:txBody>
              </p:sp>
              <p:sp>
                <p:nvSpPr>
                  <p:cNvPr id="35865" name="Text Box 13"/>
                  <p:cNvSpPr txBox="1">
                    <a:spLocks noChangeArrowheads="1"/>
                  </p:cNvSpPr>
                  <p:nvPr/>
                </p:nvSpPr>
                <p:spPr bwMode="auto">
                  <a:xfrm>
                    <a:off x="1057" y="3600"/>
                    <a:ext cx="907"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Networking</a:t>
                    </a:r>
                  </a:p>
                </p:txBody>
              </p:sp>
              <p:sp>
                <p:nvSpPr>
                  <p:cNvPr id="35866" name="Text Box 14"/>
                  <p:cNvSpPr txBox="1">
                    <a:spLocks noChangeArrowheads="1"/>
                  </p:cNvSpPr>
                  <p:nvPr/>
                </p:nvSpPr>
                <p:spPr bwMode="auto">
                  <a:xfrm>
                    <a:off x="421" y="3552"/>
                    <a:ext cx="33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VM</a:t>
                    </a:r>
                  </a:p>
                </p:txBody>
              </p:sp>
              <p:sp>
                <p:nvSpPr>
                  <p:cNvPr id="35867" name="Text Box 15"/>
                  <p:cNvSpPr txBox="1">
                    <a:spLocks noChangeArrowheads="1"/>
                  </p:cNvSpPr>
                  <p:nvPr/>
                </p:nvSpPr>
                <p:spPr bwMode="auto">
                  <a:xfrm>
                    <a:off x="672" y="3792"/>
                    <a:ext cx="632"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61" name="Rectangle 16"/>
                <p:cNvSpPr>
                  <a:spLocks noChangeArrowheads="1"/>
                </p:cNvSpPr>
                <p:nvPr/>
              </p:nvSpPr>
              <p:spPr bwMode="auto">
                <a:xfrm>
                  <a:off x="1400"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grpSp>
          <p:sp>
            <p:nvSpPr>
              <p:cNvPr id="35857" name="Text Box 17"/>
              <p:cNvSpPr txBox="1">
                <a:spLocks noChangeArrowheads="1"/>
              </p:cNvSpPr>
              <p:nvPr/>
            </p:nvSpPr>
            <p:spPr bwMode="auto">
              <a:xfrm>
                <a:off x="766" y="3888"/>
                <a:ext cx="1727"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Monolithic Structure</a:t>
                </a:r>
              </a:p>
            </p:txBody>
          </p:sp>
        </p:grpSp>
        <p:grpSp>
          <p:nvGrpSpPr>
            <p:cNvPr id="35846" name="Group 18"/>
            <p:cNvGrpSpPr>
              <a:grpSpLocks/>
            </p:cNvGrpSpPr>
            <p:nvPr/>
          </p:nvGrpSpPr>
          <p:grpSpPr bwMode="auto">
            <a:xfrm>
              <a:off x="2888" y="2655"/>
              <a:ext cx="1892" cy="1374"/>
              <a:chOff x="2863" y="2736"/>
              <a:chExt cx="1892" cy="1374"/>
            </a:xfrm>
          </p:grpSpPr>
          <p:grpSp>
            <p:nvGrpSpPr>
              <p:cNvPr id="35847" name="Group 19"/>
              <p:cNvGrpSpPr>
                <a:grpSpLocks/>
              </p:cNvGrpSpPr>
              <p:nvPr/>
            </p:nvGrpSpPr>
            <p:grpSpPr bwMode="auto">
              <a:xfrm>
                <a:off x="2979" y="2736"/>
                <a:ext cx="1776" cy="1104"/>
                <a:chOff x="2696" y="2784"/>
                <a:chExt cx="1776" cy="1104"/>
              </a:xfrm>
            </p:grpSpPr>
            <p:sp>
              <p:nvSpPr>
                <p:cNvPr id="35849" name="Rectangle 20"/>
                <p:cNvSpPr>
                  <a:spLocks noChangeArrowheads="1"/>
                </p:cNvSpPr>
                <p:nvPr/>
              </p:nvSpPr>
              <p:spPr bwMode="auto">
                <a:xfrm>
                  <a:off x="2696" y="2784"/>
                  <a:ext cx="432" cy="432"/>
                </a:xfrm>
                <a:prstGeom prst="rect">
                  <a:avLst/>
                </a:prstGeom>
                <a:solidFill>
                  <a:schemeClr val="accent1"/>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App</a:t>
                  </a:r>
                </a:p>
              </p:txBody>
            </p:sp>
            <p:sp>
              <p:nvSpPr>
                <p:cNvPr id="35850" name="Rectangle 21"/>
                <p:cNvSpPr>
                  <a:spLocks noChangeArrowheads="1"/>
                </p:cNvSpPr>
                <p:nvPr/>
              </p:nvSpPr>
              <p:spPr bwMode="auto">
                <a:xfrm>
                  <a:off x="3224" y="2784"/>
                  <a:ext cx="432" cy="432"/>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0"/>
                    </a:spcBef>
                  </a:pPr>
                  <a:r>
                    <a:rPr lang="en-US" altLang="en-US">
                      <a:latin typeface="GILL SANS SEMIBOLD" panose="020B0502020104020203" pitchFamily="34" charset="-79"/>
                      <a:cs typeface="GILL SANS SEMIBOLD" panose="020B0502020104020203" pitchFamily="34" charset="-79"/>
                    </a:rPr>
                    <a:t>File</a:t>
                  </a:r>
                </a:p>
                <a:p>
                  <a:pPr>
                    <a:spcBef>
                      <a:spcPct val="0"/>
                    </a:spcBef>
                  </a:pPr>
                  <a:r>
                    <a:rPr lang="en-US" altLang="en-US">
                      <a:latin typeface="GILL SANS SEMIBOLD" panose="020B0502020104020203" pitchFamily="34" charset="-79"/>
                      <a:cs typeface="GILL SANS SEMIBOLD" panose="020B0502020104020203" pitchFamily="34" charset="-79"/>
                    </a:rPr>
                    <a:t>sys</a:t>
                  </a:r>
                </a:p>
              </p:txBody>
            </p:sp>
            <p:sp>
              <p:nvSpPr>
                <p:cNvPr id="35851" name="Rectangle 22"/>
                <p:cNvSpPr>
                  <a:spLocks noChangeArrowheads="1"/>
                </p:cNvSpPr>
                <p:nvPr/>
              </p:nvSpPr>
              <p:spPr bwMode="auto">
                <a:xfrm>
                  <a:off x="3752" y="2784"/>
                  <a:ext cx="720" cy="4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SEMIBOLD" panose="020B0502020104020203" pitchFamily="34" charset="-79"/>
                      <a:cs typeface="GILL SANS SEMIBOLD" panose="020B0502020104020203" pitchFamily="34" charset="-79"/>
                    </a:rPr>
                    <a:t>windows</a:t>
                  </a:r>
                </a:p>
              </p:txBody>
            </p:sp>
            <p:sp>
              <p:nvSpPr>
                <p:cNvPr id="35852" name="Rectangle 23"/>
                <p:cNvSpPr>
                  <a:spLocks noChangeArrowheads="1"/>
                </p:cNvSpPr>
                <p:nvPr/>
              </p:nvSpPr>
              <p:spPr bwMode="auto">
                <a:xfrm>
                  <a:off x="2840" y="3264"/>
                  <a:ext cx="1440" cy="624"/>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endParaRPr lang="en-US" altLang="en-US">
                    <a:latin typeface="GILL SANS SEMIBOLD" panose="020B0502020104020203" pitchFamily="34" charset="-79"/>
                    <a:cs typeface="GILL SANS SEMIBOLD" panose="020B0502020104020203" pitchFamily="34" charset="-79"/>
                  </a:endParaRPr>
                </a:p>
              </p:txBody>
            </p:sp>
            <p:sp>
              <p:nvSpPr>
                <p:cNvPr id="35853" name="Text Box 24"/>
                <p:cNvSpPr txBox="1">
                  <a:spLocks noChangeArrowheads="1"/>
                </p:cNvSpPr>
                <p:nvPr/>
              </p:nvSpPr>
              <p:spPr bwMode="auto">
                <a:xfrm>
                  <a:off x="2926" y="3360"/>
                  <a:ext cx="39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RPC</a:t>
                  </a:r>
                </a:p>
              </p:txBody>
            </p:sp>
            <p:sp>
              <p:nvSpPr>
                <p:cNvPr id="35854" name="Text Box 25"/>
                <p:cNvSpPr txBox="1">
                  <a:spLocks noChangeArrowheads="1"/>
                </p:cNvSpPr>
                <p:nvPr/>
              </p:nvSpPr>
              <p:spPr bwMode="auto">
                <a:xfrm>
                  <a:off x="3551" y="3297"/>
                  <a:ext cx="595" cy="4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spcBef>
                      <a:spcPct val="0"/>
                    </a:spcBef>
                  </a:pPr>
                  <a:r>
                    <a:rPr lang="en-US" altLang="en-US" sz="1800" dirty="0">
                      <a:latin typeface="GILL SANS SEMIBOLD" panose="020B0502020104020203" pitchFamily="34" charset="-79"/>
                      <a:cs typeface="GILL SANS SEMIBOLD" panose="020B0502020104020203" pitchFamily="34" charset="-79"/>
                    </a:rPr>
                    <a:t>address</a:t>
                  </a:r>
                </a:p>
                <a:p>
                  <a:pPr algn="ctr">
                    <a:spcBef>
                      <a:spcPct val="0"/>
                    </a:spcBef>
                  </a:pPr>
                  <a:r>
                    <a:rPr lang="en-US" altLang="en-US" sz="1800" dirty="0">
                      <a:latin typeface="GILL SANS SEMIBOLD" panose="020B0502020104020203" pitchFamily="34" charset="-79"/>
                      <a:cs typeface="GILL SANS SEMIBOLD" panose="020B0502020104020203" pitchFamily="34" charset="-79"/>
                    </a:rPr>
                    <a:t>spaces</a:t>
                  </a:r>
                </a:p>
              </p:txBody>
            </p:sp>
            <p:sp>
              <p:nvSpPr>
                <p:cNvPr id="35855" name="Text Box 26"/>
                <p:cNvSpPr txBox="1">
                  <a:spLocks noChangeArrowheads="1"/>
                </p:cNvSpPr>
                <p:nvPr/>
              </p:nvSpPr>
              <p:spPr bwMode="auto">
                <a:xfrm>
                  <a:off x="3224" y="3648"/>
                  <a:ext cx="589"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SEMIBOLD" panose="020B0502020104020203" pitchFamily="34" charset="-79"/>
                      <a:cs typeface="GILL SANS SEMIBOLD" panose="020B0502020104020203" pitchFamily="34" charset="-79"/>
                    </a:rPr>
                    <a:t>threads</a:t>
                  </a:r>
                </a:p>
              </p:txBody>
            </p:sp>
          </p:grpSp>
          <p:sp>
            <p:nvSpPr>
              <p:cNvPr id="35848" name="Text Box 27"/>
              <p:cNvSpPr txBox="1">
                <a:spLocks noChangeArrowheads="1"/>
              </p:cNvSpPr>
              <p:nvPr/>
            </p:nvSpPr>
            <p:spPr bwMode="auto">
              <a:xfrm>
                <a:off x="2863" y="3840"/>
                <a:ext cx="1841" cy="2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SEMIBOLD" panose="020B0502020104020203" pitchFamily="34" charset="-79"/>
                    <a:cs typeface="GILL SANS SEMIBOLD" panose="020B0502020104020203" pitchFamily="34" charset="-79"/>
                  </a:rPr>
                  <a:t>Microkernel Structure</a:t>
                </a:r>
              </a:p>
            </p:txBody>
          </p:sp>
        </p:grpSp>
      </p:grpSp>
    </p:spTree>
    <p:extLst>
      <p:ext uri="{BB962C8B-B14F-4D97-AF65-F5344CB8AC3E}">
        <p14:creationId xmlns:p14="http://schemas.microsoft.com/office/powerpoint/2010/main" val="3992162327"/>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55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5571">
                                            <p:txEl>
                                              <p:pRg st="1" end="1"/>
                                            </p:txEl>
                                          </p:spTgt>
                                        </p:tgtEl>
                                        <p:attrNameLst>
                                          <p:attrName>style.visibility</p:attrName>
                                        </p:attrNameLst>
                                      </p:cBhvr>
                                      <p:to>
                                        <p:strVal val="visible"/>
                                      </p:to>
                                    </p:set>
                                  </p:childTnLst>
                                </p:cTn>
                              </p:par>
                              <p:par>
                                <p:cTn id="9" presetID="2" presetClass="entr" presetSubtype="4" fill="hold" nodeType="withEffect">
                                  <p:stCondLst>
                                    <p:cond delay="0"/>
                                  </p:stCondLst>
                                  <p:childTnLst>
                                    <p:set>
                                      <p:cBhvr>
                                        <p:cTn id="10" dur="1" fill="hold">
                                          <p:stCondLst>
                                            <p:cond delay="0"/>
                                          </p:stCondLst>
                                        </p:cTn>
                                        <p:tgtEl>
                                          <p:spTgt spid="1005572"/>
                                        </p:tgtEl>
                                        <p:attrNameLst>
                                          <p:attrName>style.visibility</p:attrName>
                                        </p:attrNameLst>
                                      </p:cBhvr>
                                      <p:to>
                                        <p:strVal val="visible"/>
                                      </p:to>
                                    </p:set>
                                    <p:anim calcmode="lin" valueType="num">
                                      <p:cBhvr additive="base">
                                        <p:cTn id="11" dur="500" fill="hold"/>
                                        <p:tgtEl>
                                          <p:spTgt spid="1005572"/>
                                        </p:tgtEl>
                                        <p:attrNameLst>
                                          <p:attrName>ppt_x</p:attrName>
                                        </p:attrNameLst>
                                      </p:cBhvr>
                                      <p:tavLst>
                                        <p:tav tm="0">
                                          <p:val>
                                            <p:strVal val="#ppt_x"/>
                                          </p:val>
                                        </p:tav>
                                        <p:tav tm="100000">
                                          <p:val>
                                            <p:strVal val="#ppt_x"/>
                                          </p:val>
                                        </p:tav>
                                      </p:tavLst>
                                    </p:anim>
                                    <p:anim calcmode="lin" valueType="num">
                                      <p:cBhvr additive="base">
                                        <p:cTn id="12" dur="500" fill="hold"/>
                                        <p:tgtEl>
                                          <p:spTgt spid="1005572"/>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grpId="0" nodeType="clickEffect">
                                  <p:stCondLst>
                                    <p:cond delay="0"/>
                                  </p:stCondLst>
                                  <p:childTnLst>
                                    <p:set>
                                      <p:cBhvr>
                                        <p:cTn id="16" dur="1" fill="hold">
                                          <p:stCondLst>
                                            <p:cond delay="0"/>
                                          </p:stCondLst>
                                        </p:cTn>
                                        <p:tgtEl>
                                          <p:spTgt spid="1005571">
                                            <p:txEl>
                                              <p:pRg st="11" end="11"/>
                                            </p:txEl>
                                          </p:spTgt>
                                        </p:tgtEl>
                                        <p:attrNameLst>
                                          <p:attrName>style.visibility</p:attrName>
                                        </p:attrNameLst>
                                      </p:cBhvr>
                                      <p:to>
                                        <p:strVal val="visible"/>
                                      </p:to>
                                    </p:set>
                                    <p:animEffect transition="in" filter="fade">
                                      <p:cBhvr>
                                        <p:cTn id="17" dur="500"/>
                                        <p:tgtEl>
                                          <p:spTgt spid="1005571">
                                            <p:txEl>
                                              <p:pRg st="11" end="11"/>
                                            </p:txEl>
                                          </p:spTgt>
                                        </p:tgtEl>
                                      </p:cBhvr>
                                    </p:animEffect>
                                  </p:childTnLst>
                                </p:cTn>
                              </p:par>
                            </p:childTnLst>
                          </p:cTn>
                        </p:par>
                      </p:childTnLst>
                    </p:cTn>
                  </p:par>
                  <p:par>
                    <p:cTn id="18" fill="hold" nodeType="clickPar">
                      <p:stCondLst>
                        <p:cond delay="indefinite"/>
                      </p:stCondLst>
                      <p:childTnLst>
                        <p:par>
                          <p:cTn id="19" fill="hold" nodeType="withGroup">
                            <p:stCondLst>
                              <p:cond delay="0"/>
                            </p:stCondLst>
                            <p:childTnLst>
                              <p:par>
                                <p:cTn id="20" presetID="10" presetClass="entr" presetSubtype="0" fill="hold" grpId="0" nodeType="clickEffect">
                                  <p:stCondLst>
                                    <p:cond delay="0"/>
                                  </p:stCondLst>
                                  <p:childTnLst>
                                    <p:set>
                                      <p:cBhvr>
                                        <p:cTn id="21" dur="1" fill="hold">
                                          <p:stCondLst>
                                            <p:cond delay="0"/>
                                          </p:stCondLst>
                                        </p:cTn>
                                        <p:tgtEl>
                                          <p:spTgt spid="1005571">
                                            <p:txEl>
                                              <p:pRg st="12" end="12"/>
                                            </p:txEl>
                                          </p:spTgt>
                                        </p:tgtEl>
                                        <p:attrNameLst>
                                          <p:attrName>style.visibility</p:attrName>
                                        </p:attrNameLst>
                                      </p:cBhvr>
                                      <p:to>
                                        <p:strVal val="visible"/>
                                      </p:to>
                                    </p:set>
                                    <p:animEffect transition="in" filter="fade">
                                      <p:cBhvr>
                                        <p:cTn id="22" dur="500"/>
                                        <p:tgtEl>
                                          <p:spTgt spid="1005571">
                                            <p:txEl>
                                              <p:pRg st="12" end="12"/>
                                            </p:txEl>
                                          </p:spTgt>
                                        </p:tgtEl>
                                      </p:cBhvr>
                                    </p:animEffect>
                                  </p:childTnLst>
                                </p:cTn>
                              </p:par>
                            </p:childTnLst>
                          </p:cTn>
                        </p:par>
                      </p:childTnLst>
                    </p:cTn>
                  </p:par>
                  <p:par>
                    <p:cTn id="23" fill="hold" nodeType="clickPar">
                      <p:stCondLst>
                        <p:cond delay="indefinite"/>
                      </p:stCondLst>
                      <p:childTnLst>
                        <p:par>
                          <p:cTn id="24" fill="hold" nodeType="withGroup">
                            <p:stCondLst>
                              <p:cond delay="0"/>
                            </p:stCondLst>
                            <p:childTnLst>
                              <p:par>
                                <p:cTn id="25" presetID="10" presetClass="entr" presetSubtype="0" fill="hold" grpId="0" nodeType="clickEffect">
                                  <p:stCondLst>
                                    <p:cond delay="0"/>
                                  </p:stCondLst>
                                  <p:childTnLst>
                                    <p:set>
                                      <p:cBhvr>
                                        <p:cTn id="26" dur="1" fill="hold">
                                          <p:stCondLst>
                                            <p:cond delay="0"/>
                                          </p:stCondLst>
                                        </p:cTn>
                                        <p:tgtEl>
                                          <p:spTgt spid="1005571">
                                            <p:txEl>
                                              <p:pRg st="13" end="13"/>
                                            </p:txEl>
                                          </p:spTgt>
                                        </p:tgtEl>
                                        <p:attrNameLst>
                                          <p:attrName>style.visibility</p:attrName>
                                        </p:attrNameLst>
                                      </p:cBhvr>
                                      <p:to>
                                        <p:strVal val="visible"/>
                                      </p:to>
                                    </p:set>
                                    <p:animEffect transition="in" filter="fade">
                                      <p:cBhvr>
                                        <p:cTn id="27" dur="500"/>
                                        <p:tgtEl>
                                          <p:spTgt spid="1005571">
                                            <p:txEl>
                                              <p:pRg st="13" end="13"/>
                                            </p:txEl>
                                          </p:spTgt>
                                        </p:tgtEl>
                                      </p:cBhvr>
                                    </p:animEffect>
                                  </p:childTnLst>
                                </p:cTn>
                              </p:par>
                            </p:childTnLst>
                          </p:cTn>
                        </p:par>
                      </p:childTnLst>
                    </p:cTn>
                  </p:par>
                  <p:par>
                    <p:cTn id="28" fill="hold" nodeType="clickPar">
                      <p:stCondLst>
                        <p:cond delay="indefinite"/>
                      </p:stCondLst>
                      <p:childTnLst>
                        <p:par>
                          <p:cTn id="29" fill="hold" nodeType="withGroup">
                            <p:stCondLst>
                              <p:cond delay="0"/>
                            </p:stCondLst>
                            <p:childTnLst>
                              <p:par>
                                <p:cTn id="30" presetID="10" presetClass="entr" presetSubtype="0" fill="hold" grpId="0" nodeType="clickEffect">
                                  <p:stCondLst>
                                    <p:cond delay="0"/>
                                  </p:stCondLst>
                                  <p:childTnLst>
                                    <p:set>
                                      <p:cBhvr>
                                        <p:cTn id="31" dur="1" fill="hold">
                                          <p:stCondLst>
                                            <p:cond delay="0"/>
                                          </p:stCondLst>
                                        </p:cTn>
                                        <p:tgtEl>
                                          <p:spTgt spid="1005571">
                                            <p:txEl>
                                              <p:pRg st="14" end="14"/>
                                            </p:txEl>
                                          </p:spTgt>
                                        </p:tgtEl>
                                        <p:attrNameLst>
                                          <p:attrName>style.visibility</p:attrName>
                                        </p:attrNameLst>
                                      </p:cBhvr>
                                      <p:to>
                                        <p:strVal val="visible"/>
                                      </p:to>
                                    </p:set>
                                    <p:animEffect transition="in" filter="fade">
                                      <p:cBhvr>
                                        <p:cTn id="32" dur="500"/>
                                        <p:tgtEl>
                                          <p:spTgt spid="1005571">
                                            <p:txEl>
                                              <p:pRg st="14" end="14"/>
                                            </p:txEl>
                                          </p:spTgt>
                                        </p:tgtEl>
                                      </p:cBhvr>
                                    </p:animEffect>
                                  </p:childTnLst>
                                </p:cTn>
                              </p:par>
                              <p:par>
                                <p:cTn id="33" presetID="10" presetClass="entr" presetSubtype="0" fill="hold" grpId="0" nodeType="withEffect">
                                  <p:stCondLst>
                                    <p:cond delay="0"/>
                                  </p:stCondLst>
                                  <p:childTnLst>
                                    <p:set>
                                      <p:cBhvr>
                                        <p:cTn id="34" dur="1" fill="hold">
                                          <p:stCondLst>
                                            <p:cond delay="0"/>
                                          </p:stCondLst>
                                        </p:cTn>
                                        <p:tgtEl>
                                          <p:spTgt spid="1005571">
                                            <p:txEl>
                                              <p:pRg st="15" end="15"/>
                                            </p:txEl>
                                          </p:spTgt>
                                        </p:tgtEl>
                                        <p:attrNameLst>
                                          <p:attrName>style.visibility</p:attrName>
                                        </p:attrNameLst>
                                      </p:cBhvr>
                                      <p:to>
                                        <p:strVal val="visible"/>
                                      </p:to>
                                    </p:set>
                                    <p:animEffect transition="in" filter="fade">
                                      <p:cBhvr>
                                        <p:cTn id="35" dur="500"/>
                                        <p:tgtEl>
                                          <p:spTgt spid="1005571">
                                            <p:txEl>
                                              <p:pRg st="15" end="15"/>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5571" grpId="0" uiExpand="1" build="p"/>
    </p:bldLst>
  </p:timing>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600200" y="152400"/>
            <a:ext cx="9067800" cy="533400"/>
          </a:xfrm>
        </p:spPr>
        <p:txBody>
          <a:bodyPr/>
          <a:lstStyle/>
          <a:p>
            <a:r>
              <a:rPr lang="en-US" sz="2800" dirty="0"/>
              <a:t>Network-Attached Storage and the CAP Theorem</a:t>
            </a:r>
          </a:p>
        </p:txBody>
      </p:sp>
      <p:sp>
        <p:nvSpPr>
          <p:cNvPr id="3" name="Content Placeholder 2"/>
          <p:cNvSpPr>
            <a:spLocks noGrp="1"/>
          </p:cNvSpPr>
          <p:nvPr>
            <p:ph idx="1"/>
          </p:nvPr>
        </p:nvSpPr>
        <p:spPr>
          <a:xfrm>
            <a:off x="609600" y="3615998"/>
            <a:ext cx="10972800" cy="3165803"/>
          </a:xfrm>
        </p:spPr>
        <p:txBody>
          <a:bodyPr>
            <a:normAutofit fontScale="92500" lnSpcReduction="10000"/>
          </a:bodyPr>
          <a:lstStyle/>
          <a:p>
            <a:r>
              <a:rPr lang="en-US" dirty="0"/>
              <a:t>Consistency: </a:t>
            </a:r>
          </a:p>
          <a:p>
            <a:pPr lvl="1"/>
            <a:r>
              <a:rPr lang="en-US" dirty="0"/>
              <a:t>Changes appear to everyone in the same serial order</a:t>
            </a:r>
          </a:p>
          <a:p>
            <a:r>
              <a:rPr lang="en-US" dirty="0"/>
              <a:t>Availability:</a:t>
            </a:r>
          </a:p>
          <a:p>
            <a:pPr lvl="1"/>
            <a:r>
              <a:rPr lang="en-US" dirty="0"/>
              <a:t>Can get a result at any time</a:t>
            </a:r>
          </a:p>
          <a:p>
            <a:r>
              <a:rPr lang="en-US" dirty="0"/>
              <a:t>Partition-Tolerance</a:t>
            </a:r>
          </a:p>
          <a:p>
            <a:pPr lvl="1"/>
            <a:r>
              <a:rPr lang="en-US" dirty="0"/>
              <a:t>System continues to work even when network becomes partitioned</a:t>
            </a:r>
          </a:p>
          <a:p>
            <a:r>
              <a:rPr lang="en-US" dirty="0"/>
              <a:t>Consistency, Availability, Partition-Tolerance (CAP) Theorem: </a:t>
            </a:r>
            <a:r>
              <a:rPr lang="en-US" dirty="0">
                <a:solidFill>
                  <a:srgbClr val="FF0000"/>
                </a:solidFill>
              </a:rPr>
              <a:t>Cannot have all three at same time</a:t>
            </a:r>
          </a:p>
          <a:p>
            <a:pPr lvl="1"/>
            <a:r>
              <a:rPr lang="en-US" dirty="0"/>
              <a:t>Otherwise known as “Brewer’s Theorem”</a:t>
            </a:r>
          </a:p>
          <a:p>
            <a:pPr lvl="1"/>
            <a:endParaRPr lang="en-US" dirty="0"/>
          </a:p>
          <a:p>
            <a:pPr lvl="1"/>
            <a:endParaRPr lang="en-US" dirty="0"/>
          </a:p>
        </p:txBody>
      </p:sp>
      <p:sp>
        <p:nvSpPr>
          <p:cNvPr id="4" name="Cloud 3"/>
          <p:cNvSpPr/>
          <p:nvPr/>
        </p:nvSpPr>
        <p:spPr bwMode="auto">
          <a:xfrm>
            <a:off x="4114800" y="990600"/>
            <a:ext cx="3657600" cy="2362200"/>
          </a:xfrm>
          <a:prstGeom prst="cloud">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r>
              <a:rPr lang="en-US" sz="3200" dirty="0">
                <a:latin typeface="Gill Sans"/>
              </a:rPr>
              <a:t>Network</a:t>
            </a:r>
          </a:p>
        </p:txBody>
      </p:sp>
      <p:sp>
        <p:nvSpPr>
          <p:cNvPr id="11" name="Left-Right Arrow 10"/>
          <p:cNvSpPr/>
          <p:nvPr/>
        </p:nvSpPr>
        <p:spPr bwMode="auto">
          <a:xfrm rot="213622">
            <a:off x="2808280" y="2017663"/>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7" name="Left-Right Arrow 46"/>
          <p:cNvSpPr/>
          <p:nvPr/>
        </p:nvSpPr>
        <p:spPr bwMode="auto">
          <a:xfrm rot="20023723">
            <a:off x="3290668" y="2589176"/>
            <a:ext cx="1467402" cy="296566"/>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8" name="Left-Right Arrow 47"/>
          <p:cNvSpPr/>
          <p:nvPr/>
        </p:nvSpPr>
        <p:spPr bwMode="auto">
          <a:xfrm rot="1829678">
            <a:off x="3974831" y="1641636"/>
            <a:ext cx="839688" cy="27787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49" name="Left-Right Arrow 48"/>
          <p:cNvSpPr/>
          <p:nvPr/>
        </p:nvSpPr>
        <p:spPr bwMode="auto">
          <a:xfrm rot="20773327">
            <a:off x="7364444" y="1543721"/>
            <a:ext cx="1742661" cy="283743"/>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sp>
        <p:nvSpPr>
          <p:cNvPr id="50" name="Left-Right Arrow 49"/>
          <p:cNvSpPr/>
          <p:nvPr/>
        </p:nvSpPr>
        <p:spPr bwMode="auto">
          <a:xfrm rot="738253">
            <a:off x="7418586" y="2161512"/>
            <a:ext cx="1409183" cy="259184"/>
          </a:xfrm>
          <a:prstGeom prst="leftRightArrow">
            <a:avLst/>
          </a:prstGeom>
          <a:solidFill>
            <a:schemeClr val="bg1"/>
          </a:solidFill>
          <a:ln w="28575" cap="flat" cmpd="sng" algn="ctr">
            <a:solidFill>
              <a:schemeClr val="tx1"/>
            </a:solidFill>
            <a:prstDash val="solid"/>
            <a:round/>
            <a:headEnd type="none" w="med" len="med"/>
            <a:tailEnd type="none" w="med" len="me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rtlCol="0" anchor="ctr" anchorCtr="0" compatLnSpc="1">
            <a:prstTxWarp prst="textNoShape">
              <a:avLst/>
            </a:prstTxWarp>
          </a:bodyPr>
          <a:lstStyle/>
          <a:p>
            <a:pPr algn="ctr"/>
            <a:endParaRPr lang="en-US" dirty="0">
              <a:latin typeface="Comic Sans MS" pitchFamily="66" charset="0"/>
            </a:endParaRPr>
          </a:p>
        </p:txBody>
      </p:sp>
      <p:grpSp>
        <p:nvGrpSpPr>
          <p:cNvPr id="131" name="Group 130"/>
          <p:cNvGrpSpPr/>
          <p:nvPr/>
        </p:nvGrpSpPr>
        <p:grpSpPr>
          <a:xfrm>
            <a:off x="4788948" y="812376"/>
            <a:ext cx="2125450" cy="1198086"/>
            <a:chOff x="3533402" y="573769"/>
            <a:chExt cx="2125450" cy="1198086"/>
          </a:xfrm>
        </p:grpSpPr>
        <p:grpSp>
          <p:nvGrpSpPr>
            <p:cNvPr id="10" name="Group 26"/>
            <p:cNvGrpSpPr>
              <a:grpSpLocks/>
            </p:cNvGrpSpPr>
            <p:nvPr/>
          </p:nvGrpSpPr>
          <p:grpSpPr bwMode="auto">
            <a:xfrm>
              <a:off x="4532479" y="636785"/>
              <a:ext cx="1126373" cy="973557"/>
              <a:chOff x="2969" y="720"/>
              <a:chExt cx="1159" cy="864"/>
            </a:xfrm>
          </p:grpSpPr>
          <p:grpSp>
            <p:nvGrpSpPr>
              <p:cNvPr id="12" name="Group 25"/>
              <p:cNvGrpSpPr>
                <a:grpSpLocks/>
              </p:cNvGrpSpPr>
              <p:nvPr/>
            </p:nvGrpSpPr>
            <p:grpSpPr bwMode="auto">
              <a:xfrm>
                <a:off x="3600" y="720"/>
                <a:ext cx="528" cy="864"/>
                <a:chOff x="3600" y="720"/>
                <a:chExt cx="528" cy="864"/>
              </a:xfrm>
            </p:grpSpPr>
            <p:sp>
              <p:nvSpPr>
                <p:cNvPr id="14"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3"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30" name="Picture 129"/>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pic>
        <p:nvPicPr>
          <p:cNvPr id="148" name="Picture 147"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848870" y="761098"/>
            <a:ext cx="1186091" cy="1186091"/>
          </a:xfrm>
          <a:prstGeom prst="rect">
            <a:avLst/>
          </a:prstGeom>
        </p:spPr>
      </p:pic>
      <p:pic>
        <p:nvPicPr>
          <p:cNvPr id="149" name="Picture 148"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838219" y="1637422"/>
            <a:ext cx="1186091" cy="1186091"/>
          </a:xfrm>
          <a:prstGeom prst="rect">
            <a:avLst/>
          </a:prstGeom>
        </p:spPr>
      </p:pic>
      <p:pic>
        <p:nvPicPr>
          <p:cNvPr id="150" name="Picture 14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2528826" y="2629175"/>
            <a:ext cx="1186091" cy="1186091"/>
          </a:xfrm>
          <a:prstGeom prst="rect">
            <a:avLst/>
          </a:prstGeom>
        </p:spPr>
      </p:pic>
      <p:pic>
        <p:nvPicPr>
          <p:cNvPr id="151" name="Picture 150"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9074832" y="842057"/>
            <a:ext cx="1186091" cy="1186091"/>
          </a:xfrm>
          <a:prstGeom prst="rect">
            <a:avLst/>
          </a:prstGeom>
        </p:spPr>
      </p:pic>
      <p:pic>
        <p:nvPicPr>
          <p:cNvPr id="152" name="Picture 151"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8787452" y="1933333"/>
            <a:ext cx="1186091" cy="1186091"/>
          </a:xfrm>
          <a:prstGeom prst="rect">
            <a:avLst/>
          </a:prstGeom>
        </p:spPr>
      </p:pic>
      <p:grpSp>
        <p:nvGrpSpPr>
          <p:cNvPr id="153" name="Group 152"/>
          <p:cNvGrpSpPr/>
          <p:nvPr/>
        </p:nvGrpSpPr>
        <p:grpSpPr>
          <a:xfrm>
            <a:off x="6470523" y="2473100"/>
            <a:ext cx="2125450" cy="1198086"/>
            <a:chOff x="3533402" y="573769"/>
            <a:chExt cx="2125450" cy="1198086"/>
          </a:xfrm>
        </p:grpSpPr>
        <p:grpSp>
          <p:nvGrpSpPr>
            <p:cNvPr id="154" name="Group 26"/>
            <p:cNvGrpSpPr>
              <a:grpSpLocks/>
            </p:cNvGrpSpPr>
            <p:nvPr/>
          </p:nvGrpSpPr>
          <p:grpSpPr bwMode="auto">
            <a:xfrm>
              <a:off x="4532479" y="636785"/>
              <a:ext cx="1126373" cy="973557"/>
              <a:chOff x="2969" y="720"/>
              <a:chExt cx="1159" cy="864"/>
            </a:xfrm>
          </p:grpSpPr>
          <p:grpSp>
            <p:nvGrpSpPr>
              <p:cNvPr id="156" name="Group 25"/>
              <p:cNvGrpSpPr>
                <a:grpSpLocks/>
              </p:cNvGrpSpPr>
              <p:nvPr/>
            </p:nvGrpSpPr>
            <p:grpSpPr bwMode="auto">
              <a:xfrm>
                <a:off x="3600" y="720"/>
                <a:ext cx="528" cy="864"/>
                <a:chOff x="3600" y="720"/>
                <a:chExt cx="528" cy="864"/>
              </a:xfrm>
            </p:grpSpPr>
            <p:sp>
              <p:nvSpPr>
                <p:cNvPr id="15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5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5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55" name="Picture 154"/>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161" name="Group 160"/>
          <p:cNvGrpSpPr/>
          <p:nvPr/>
        </p:nvGrpSpPr>
        <p:grpSpPr>
          <a:xfrm>
            <a:off x="4039360" y="2764314"/>
            <a:ext cx="2125450" cy="1198086"/>
            <a:chOff x="3533402" y="573769"/>
            <a:chExt cx="2125450" cy="1198086"/>
          </a:xfrm>
        </p:grpSpPr>
        <p:grpSp>
          <p:nvGrpSpPr>
            <p:cNvPr id="162" name="Group 26"/>
            <p:cNvGrpSpPr>
              <a:grpSpLocks/>
            </p:cNvGrpSpPr>
            <p:nvPr/>
          </p:nvGrpSpPr>
          <p:grpSpPr bwMode="auto">
            <a:xfrm>
              <a:off x="4532479" y="636785"/>
              <a:ext cx="1126373" cy="973557"/>
              <a:chOff x="2969" y="720"/>
              <a:chExt cx="1159" cy="864"/>
            </a:xfrm>
          </p:grpSpPr>
          <p:grpSp>
            <p:nvGrpSpPr>
              <p:cNvPr id="164" name="Group 25"/>
              <p:cNvGrpSpPr>
                <a:grpSpLocks/>
              </p:cNvGrpSpPr>
              <p:nvPr/>
            </p:nvGrpSpPr>
            <p:grpSpPr bwMode="auto">
              <a:xfrm>
                <a:off x="3600" y="720"/>
                <a:ext cx="528" cy="864"/>
                <a:chOff x="3600" y="720"/>
                <a:chExt cx="528" cy="864"/>
              </a:xfrm>
            </p:grpSpPr>
            <p:sp>
              <p:nvSpPr>
                <p:cNvPr id="1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1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sp>
            <p:nvSpPr>
              <p:cNvPr id="1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grpSp>
        <p:pic>
          <p:nvPicPr>
            <p:cNvPr id="163" name="Picture 162"/>
            <p:cNvPicPr>
              <a:picLocks noChangeAspect="1"/>
            </p:cNvPicPr>
            <p:nvPr/>
          </p:nvPicPr>
          <p:blipFill>
            <a:blip r:embed="rId2">
              <a:clrChange>
                <a:clrFrom>
                  <a:srgbClr val="FFFFFF"/>
                </a:clrFrom>
                <a:clrTo>
                  <a:srgbClr val="FFFFFF">
                    <a:alpha val="0"/>
                  </a:srgbClr>
                </a:clrTo>
              </a:clrChange>
            </a:blip>
            <a:stretch>
              <a:fillRect/>
            </a:stretch>
          </p:blipFill>
          <p:spPr>
            <a:xfrm>
              <a:off x="3533402" y="573769"/>
              <a:ext cx="1198086" cy="1198086"/>
            </a:xfrm>
            <a:prstGeom prst="rect">
              <a:avLst/>
            </a:prstGeom>
          </p:spPr>
        </p:pic>
      </p:grpSp>
    </p:spTree>
    <p:extLst>
      <p:ext uri="{BB962C8B-B14F-4D97-AF65-F5344CB8AC3E}">
        <p14:creationId xmlns:p14="http://schemas.microsoft.com/office/powerpoint/2010/main" val="405667805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10FB956-AA0D-F348-95A9-96827A43BD8D}"/>
              </a:ext>
            </a:extLst>
          </p:cNvPr>
          <p:cNvSpPr>
            <a:spLocks noGrp="1"/>
          </p:cNvSpPr>
          <p:nvPr>
            <p:ph type="title"/>
          </p:nvPr>
        </p:nvSpPr>
        <p:spPr/>
        <p:txBody>
          <a:bodyPr/>
          <a:lstStyle/>
          <a:p>
            <a:r>
              <a:rPr lang="en-US" dirty="0"/>
              <a:t>Distributed File Systems</a:t>
            </a:r>
          </a:p>
        </p:txBody>
      </p:sp>
      <p:sp>
        <p:nvSpPr>
          <p:cNvPr id="3" name="Content Placeholder 2">
            <a:extLst>
              <a:ext uri="{FF2B5EF4-FFF2-40B4-BE49-F238E27FC236}">
                <a16:creationId xmlns:a16="http://schemas.microsoft.com/office/drawing/2014/main" id="{2B1E0EC3-1752-C54E-8D2C-0CDB64EF1576}"/>
              </a:ext>
            </a:extLst>
          </p:cNvPr>
          <p:cNvSpPr>
            <a:spLocks noGrp="1"/>
          </p:cNvSpPr>
          <p:nvPr>
            <p:ph idx="1"/>
          </p:nvPr>
        </p:nvSpPr>
        <p:spPr>
          <a:xfrm>
            <a:off x="914400" y="2490014"/>
            <a:ext cx="8915400" cy="4215585"/>
          </a:xfrm>
        </p:spPr>
        <p:txBody>
          <a:bodyPr>
            <a:normAutofit/>
          </a:bodyPr>
          <a:lstStyle/>
          <a:p>
            <a:r>
              <a:rPr lang="en-US" dirty="0"/>
              <a:t>Transparent access to files stored on a remote disk</a:t>
            </a:r>
          </a:p>
          <a:p>
            <a:r>
              <a:rPr lang="en-US" i="1" dirty="0"/>
              <a:t>Mount</a:t>
            </a:r>
            <a:r>
              <a:rPr lang="en-US" dirty="0"/>
              <a:t> remote files into your local file system</a:t>
            </a:r>
          </a:p>
          <a:p>
            <a:pPr lvl="1"/>
            <a:r>
              <a:rPr lang="en-US" dirty="0"/>
              <a:t>Directory in local file system refers to remote files</a:t>
            </a:r>
          </a:p>
          <a:p>
            <a:pPr lvl="1"/>
            <a:r>
              <a:rPr lang="en-US" dirty="0"/>
              <a:t>e.g., </a:t>
            </a:r>
            <a:r>
              <a:rPr lang="en-US" dirty="0">
                <a:latin typeface="Consolas" panose="020B0609020204030204" pitchFamily="49" charset="0"/>
                <a:cs typeface="Consolas" panose="020B0609020204030204" pitchFamily="49" charset="0"/>
              </a:rPr>
              <a:t>/users/jane/prog/</a:t>
            </a:r>
            <a:r>
              <a:rPr lang="en-US" dirty="0" err="1">
                <a:latin typeface="Consolas" panose="020B0609020204030204" pitchFamily="49" charset="0"/>
                <a:cs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laptop actually refers to</a:t>
            </a:r>
            <a:br>
              <a:rPr lang="en-US" dirty="0"/>
            </a:br>
            <a:r>
              <a:rPr lang="en-US" dirty="0"/>
              <a:t>        </a:t>
            </a:r>
            <a:r>
              <a:rPr lang="en-US" dirty="0">
                <a:latin typeface="Consolas" panose="020B0609020204030204" pitchFamily="49" charset="0"/>
              </a:rPr>
              <a:t>/prog/</a:t>
            </a:r>
            <a:r>
              <a:rPr lang="en-US" dirty="0" err="1">
                <a:latin typeface="Consolas" panose="020B0609020204030204" pitchFamily="49" charset="0"/>
              </a:rPr>
              <a:t>foo.c</a:t>
            </a:r>
            <a:r>
              <a:rPr lang="en-US" dirty="0">
                <a:latin typeface="Consolas" panose="020B0609020204030204" pitchFamily="49" charset="0"/>
                <a:cs typeface="Consolas" panose="020B0609020204030204" pitchFamily="49" charset="0"/>
              </a:rPr>
              <a:t> </a:t>
            </a:r>
            <a:r>
              <a:rPr lang="en-US" dirty="0"/>
              <a:t>on </a:t>
            </a:r>
            <a:r>
              <a:rPr lang="en-US" dirty="0" err="1">
                <a:latin typeface="Consolas" panose="020B0609020204030204" pitchFamily="49" charset="0"/>
              </a:rPr>
              <a:t>adj.cs.berkeley.edu</a:t>
            </a:r>
            <a:endParaRPr lang="en-US" dirty="0">
              <a:latin typeface="Consolas" panose="020B0609020204030204" pitchFamily="49" charset="0"/>
            </a:endParaRPr>
          </a:p>
          <a:p>
            <a:r>
              <a:rPr lang="en-US" i="1" dirty="0"/>
              <a:t>Naming</a:t>
            </a:r>
            <a:r>
              <a:rPr lang="en-US" dirty="0"/>
              <a:t> Choices:</a:t>
            </a:r>
          </a:p>
          <a:p>
            <a:pPr lvl="1"/>
            <a:r>
              <a:rPr lang="en-US" dirty="0"/>
              <a:t>[</a:t>
            </a:r>
            <a:r>
              <a:rPr lang="en-US" dirty="0" err="1"/>
              <a:t>Hostname,localname</a:t>
            </a:r>
            <a:r>
              <a:rPr lang="en-US" dirty="0"/>
              <a:t>]: Filename includes server</a:t>
            </a:r>
          </a:p>
          <a:p>
            <a:pPr lvl="2"/>
            <a:r>
              <a:rPr lang="en-US" dirty="0"/>
              <a:t>No location or migration transparency, except</a:t>
            </a:r>
            <a:br>
              <a:rPr lang="en-US" dirty="0"/>
            </a:br>
            <a:r>
              <a:rPr lang="en-US" dirty="0"/>
              <a:t>through DNS remapping</a:t>
            </a:r>
          </a:p>
          <a:p>
            <a:pPr lvl="1"/>
            <a:r>
              <a:rPr lang="en-US" dirty="0"/>
              <a:t>A global name space: Filename unique in “world”</a:t>
            </a:r>
          </a:p>
          <a:p>
            <a:pPr lvl="2"/>
            <a:r>
              <a:rPr lang="en-US" dirty="0"/>
              <a:t>Can be served by any server</a:t>
            </a:r>
          </a:p>
          <a:p>
            <a:endParaRPr lang="en-US" dirty="0"/>
          </a:p>
          <a:p>
            <a:endParaRPr lang="en-US" dirty="0"/>
          </a:p>
          <a:p>
            <a:pPr lvl="1"/>
            <a:endParaRPr lang="en-US" dirty="0"/>
          </a:p>
        </p:txBody>
      </p:sp>
      <p:grpSp>
        <p:nvGrpSpPr>
          <p:cNvPr id="26" name="Group 25"/>
          <p:cNvGrpSpPr/>
          <p:nvPr/>
        </p:nvGrpSpPr>
        <p:grpSpPr>
          <a:xfrm>
            <a:off x="3155301" y="762000"/>
            <a:ext cx="5837809" cy="1752131"/>
            <a:chOff x="3155301" y="762000"/>
            <a:chExt cx="5837809" cy="1752131"/>
          </a:xfrm>
        </p:grpSpPr>
        <p:sp>
          <p:nvSpPr>
            <p:cNvPr id="5" name="Rectangle 14">
              <a:extLst>
                <a:ext uri="{FF2B5EF4-FFF2-40B4-BE49-F238E27FC236}">
                  <a16:creationId xmlns:a16="http://schemas.microsoft.com/office/drawing/2014/main" id="{AA7D6AAD-B3CE-CC40-8A59-18CCD40B284E}"/>
                </a:ext>
              </a:extLst>
            </p:cNvPr>
            <p:cNvSpPr>
              <a:spLocks noChangeArrowheads="1"/>
            </p:cNvSpPr>
            <p:nvPr/>
          </p:nvSpPr>
          <p:spPr bwMode="auto">
            <a:xfrm>
              <a:off x="4514851" y="1332699"/>
              <a:ext cx="2005755" cy="267501"/>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a:latin typeface="Gill Sans MT" panose="020B0502020104020203" pitchFamily="34" charset="77"/>
                </a:rPr>
                <a:t>Network</a:t>
              </a:r>
            </a:p>
          </p:txBody>
        </p:sp>
        <p:sp>
          <p:nvSpPr>
            <p:cNvPr id="6" name="Line 15">
              <a:extLst>
                <a:ext uri="{FF2B5EF4-FFF2-40B4-BE49-F238E27FC236}">
                  <a16:creationId xmlns:a16="http://schemas.microsoft.com/office/drawing/2014/main" id="{105B9B05-BD51-6843-B8EE-A0D822694B13}"/>
                </a:ext>
              </a:extLst>
            </p:cNvPr>
            <p:cNvSpPr>
              <a:spLocks noChangeShapeType="1"/>
            </p:cNvSpPr>
            <p:nvPr/>
          </p:nvSpPr>
          <p:spPr bwMode="auto">
            <a:xfrm flipV="1">
              <a:off x="4543694" y="12191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7" name="Line 16">
              <a:extLst>
                <a:ext uri="{FF2B5EF4-FFF2-40B4-BE49-F238E27FC236}">
                  <a16:creationId xmlns:a16="http://schemas.microsoft.com/office/drawing/2014/main" id="{42EFC060-3B86-2547-8340-32A24655EA47}"/>
                </a:ext>
              </a:extLst>
            </p:cNvPr>
            <p:cNvSpPr>
              <a:spLocks noChangeShapeType="1"/>
            </p:cNvSpPr>
            <p:nvPr/>
          </p:nvSpPr>
          <p:spPr bwMode="auto">
            <a:xfrm flipH="1" flipV="1">
              <a:off x="4543694" y="1752599"/>
              <a:ext cx="2005755"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MT" panose="020B0502020104020203" pitchFamily="34" charset="77"/>
              </a:endParaRPr>
            </a:p>
          </p:txBody>
        </p:sp>
        <p:sp>
          <p:nvSpPr>
            <p:cNvPr id="8" name="Text Box 17">
              <a:extLst>
                <a:ext uri="{FF2B5EF4-FFF2-40B4-BE49-F238E27FC236}">
                  <a16:creationId xmlns:a16="http://schemas.microsoft.com/office/drawing/2014/main" id="{7F74FB22-3C9F-3C4D-9FA5-9D01A0D28765}"/>
                </a:ext>
              </a:extLst>
            </p:cNvPr>
            <p:cNvSpPr txBox="1">
              <a:spLocks noChangeArrowheads="1"/>
            </p:cNvSpPr>
            <p:nvPr/>
          </p:nvSpPr>
          <p:spPr bwMode="auto">
            <a:xfrm>
              <a:off x="4832156" y="838497"/>
              <a:ext cx="1401005"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Read File</a:t>
              </a:r>
            </a:p>
          </p:txBody>
        </p:sp>
        <p:sp>
          <p:nvSpPr>
            <p:cNvPr id="9" name="Text Box 18">
              <a:extLst>
                <a:ext uri="{FF2B5EF4-FFF2-40B4-BE49-F238E27FC236}">
                  <a16:creationId xmlns:a16="http://schemas.microsoft.com/office/drawing/2014/main" id="{ED53A650-5F40-C447-A50E-1E2B63C67AFD}"/>
                </a:ext>
              </a:extLst>
            </p:cNvPr>
            <p:cNvSpPr txBox="1">
              <a:spLocks noChangeArrowheads="1"/>
            </p:cNvSpPr>
            <p:nvPr/>
          </p:nvSpPr>
          <p:spPr bwMode="auto">
            <a:xfrm>
              <a:off x="5075202" y="1713580"/>
              <a:ext cx="82071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Data</a:t>
              </a:r>
            </a:p>
          </p:txBody>
        </p:sp>
        <p:sp>
          <p:nvSpPr>
            <p:cNvPr id="10" name="Text Box 20">
              <a:extLst>
                <a:ext uri="{FF2B5EF4-FFF2-40B4-BE49-F238E27FC236}">
                  <a16:creationId xmlns:a16="http://schemas.microsoft.com/office/drawing/2014/main" id="{E774418E-CF73-874A-A6F7-1058E45AB350}"/>
                </a:ext>
              </a:extLst>
            </p:cNvPr>
            <p:cNvSpPr txBox="1">
              <a:spLocks noChangeArrowheads="1"/>
            </p:cNvSpPr>
            <p:nvPr/>
          </p:nvSpPr>
          <p:spPr bwMode="auto">
            <a:xfrm>
              <a:off x="6662677" y="2057400"/>
              <a:ext cx="1063926"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dirty="0">
                  <a:latin typeface="Gill Sans MT" panose="020B0502020104020203" pitchFamily="34" charset="77"/>
                </a:rPr>
                <a:t>Server</a:t>
              </a:r>
            </a:p>
          </p:txBody>
        </p:sp>
        <p:grpSp>
          <p:nvGrpSpPr>
            <p:cNvPr id="11" name="Group 21">
              <a:extLst>
                <a:ext uri="{FF2B5EF4-FFF2-40B4-BE49-F238E27FC236}">
                  <a16:creationId xmlns:a16="http://schemas.microsoft.com/office/drawing/2014/main" id="{7BB799E9-B4B8-9A4A-8FC2-00ACCE2718D2}"/>
                </a:ext>
              </a:extLst>
            </p:cNvPr>
            <p:cNvGrpSpPr>
              <a:grpSpLocks/>
            </p:cNvGrpSpPr>
            <p:nvPr/>
          </p:nvGrpSpPr>
          <p:grpSpPr bwMode="auto">
            <a:xfrm>
              <a:off x="7715250" y="762000"/>
              <a:ext cx="1277860" cy="1752131"/>
              <a:chOff x="432" y="1933"/>
              <a:chExt cx="948" cy="1572"/>
            </a:xfrm>
          </p:grpSpPr>
          <p:pic>
            <p:nvPicPr>
              <p:cNvPr id="12" name="Picture 22">
                <a:extLst>
                  <a:ext uri="{FF2B5EF4-FFF2-40B4-BE49-F238E27FC236}">
                    <a16:creationId xmlns:a16="http://schemas.microsoft.com/office/drawing/2014/main" id="{3AED49F3-4985-1147-B0FD-31DF5C1E6506}"/>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32" y="260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3" name="Picture 23">
                <a:extLst>
                  <a:ext uri="{FF2B5EF4-FFF2-40B4-BE49-F238E27FC236}">
                    <a16:creationId xmlns:a16="http://schemas.microsoft.com/office/drawing/2014/main" id="{86920CE4-8E3B-E14C-B732-26FDBED9428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365"/>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4" name="Picture 24">
                <a:extLst>
                  <a:ext uri="{FF2B5EF4-FFF2-40B4-BE49-F238E27FC236}">
                    <a16:creationId xmlns:a16="http://schemas.microsoft.com/office/drawing/2014/main" id="{8614D847-BF2D-CA4B-B874-AABB1BDDDF83}"/>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217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pic>
            <p:nvPicPr>
              <p:cNvPr id="15" name="Picture 25">
                <a:extLst>
                  <a:ext uri="{FF2B5EF4-FFF2-40B4-BE49-F238E27FC236}">
                    <a16:creationId xmlns:a16="http://schemas.microsoft.com/office/drawing/2014/main" id="{8CA7D09A-2970-1647-BF4A-96AC300F6055}"/>
                  </a:ext>
                </a:extLst>
              </p:cNvPr>
              <p:cNvPicPr>
                <a:picLocks noChangeAspect="1" noChangeArrowheads="1"/>
              </p:cNvPicPr>
              <p:nvPr/>
            </p:nvPicPr>
            <p:blipFill>
              <a:blip r:embed="rId2" cstate="email">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a:off x="480" y="1933"/>
                <a:ext cx="900" cy="90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pic>
        </p:grpSp>
        <p:grpSp>
          <p:nvGrpSpPr>
            <p:cNvPr id="17" name="Group 16">
              <a:extLst>
                <a:ext uri="{FF2B5EF4-FFF2-40B4-BE49-F238E27FC236}">
                  <a16:creationId xmlns:a16="http://schemas.microsoft.com/office/drawing/2014/main" id="{41E9021A-B0FC-FA40-9227-C04304BE4729}"/>
                </a:ext>
              </a:extLst>
            </p:cNvPr>
            <p:cNvGrpSpPr/>
            <p:nvPr/>
          </p:nvGrpSpPr>
          <p:grpSpPr>
            <a:xfrm>
              <a:off x="3155301" y="965734"/>
              <a:ext cx="1186091" cy="1520434"/>
              <a:chOff x="1688450" y="737135"/>
              <a:chExt cx="1186091" cy="1520434"/>
            </a:xfrm>
          </p:grpSpPr>
          <p:sp>
            <p:nvSpPr>
              <p:cNvPr id="18" name="Text Box 19">
                <a:extLst>
                  <a:ext uri="{FF2B5EF4-FFF2-40B4-BE49-F238E27FC236}">
                    <a16:creationId xmlns:a16="http://schemas.microsoft.com/office/drawing/2014/main" id="{26FA2346-78A5-E446-8C9F-C8A5D415179F}"/>
                  </a:ext>
                </a:extLst>
              </p:cNvPr>
              <p:cNvSpPr txBox="1">
                <a:spLocks noChangeArrowheads="1"/>
              </p:cNvSpPr>
              <p:nvPr/>
            </p:nvSpPr>
            <p:spPr bwMode="auto">
              <a:xfrm>
                <a:off x="1810385" y="1829257"/>
                <a:ext cx="9890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MT" panose="020B0502020104020203" pitchFamily="34" charset="77"/>
                  </a:rPr>
                  <a:t>Client</a:t>
                </a:r>
              </a:p>
            </p:txBody>
          </p:sp>
          <p:pic>
            <p:nvPicPr>
              <p:cNvPr id="19" name="Picture 18" descr="Australian Genealogy Journeys: February 2011">
                <a:extLst>
                  <a:ext uri="{FF2B5EF4-FFF2-40B4-BE49-F238E27FC236}">
                    <a16:creationId xmlns:a16="http://schemas.microsoft.com/office/drawing/2014/main" id="{67C97095-DEE6-5645-BD75-6BCA32B4604E}"/>
                  </a:ext>
                </a:extLst>
              </p:cNvPr>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pic>
          <p:nvPicPr>
            <p:cNvPr id="20" name="Picture 19">
              <a:extLst>
                <a:ext uri="{FF2B5EF4-FFF2-40B4-BE49-F238E27FC236}">
                  <a16:creationId xmlns:a16="http://schemas.microsoft.com/office/drawing/2014/main" id="{49FEF1DD-9989-864C-A35B-4146C5BF990F}"/>
                </a:ext>
              </a:extLst>
            </p:cNvPr>
            <p:cNvPicPr>
              <a:picLocks noChangeAspect="1"/>
            </p:cNvPicPr>
            <p:nvPr/>
          </p:nvPicPr>
          <p:blipFill>
            <a:blip r:embed="rId4">
              <a:clrChange>
                <a:clrFrom>
                  <a:srgbClr val="FFFFFF"/>
                </a:clrFrom>
                <a:clrTo>
                  <a:srgbClr val="FFFFFF">
                    <a:alpha val="0"/>
                  </a:srgbClr>
                </a:clrTo>
              </a:clrChange>
            </a:blip>
            <a:stretch>
              <a:fillRect/>
            </a:stretch>
          </p:blipFill>
          <p:spPr>
            <a:xfrm>
              <a:off x="6656263" y="934958"/>
              <a:ext cx="1198086" cy="1198086"/>
            </a:xfrm>
            <a:prstGeom prst="rect">
              <a:avLst/>
            </a:prstGeom>
          </p:spPr>
        </p:pic>
      </p:grpSp>
      <p:grpSp>
        <p:nvGrpSpPr>
          <p:cNvPr id="21" name="Group 37"/>
          <p:cNvGrpSpPr>
            <a:grpSpLocks/>
          </p:cNvGrpSpPr>
          <p:nvPr/>
        </p:nvGrpSpPr>
        <p:grpSpPr bwMode="auto">
          <a:xfrm>
            <a:off x="8229495" y="2113251"/>
            <a:ext cx="3581400" cy="3429000"/>
            <a:chOff x="3456" y="2016"/>
            <a:chExt cx="2256" cy="2160"/>
          </a:xfrm>
        </p:grpSpPr>
        <p:pic>
          <p:nvPicPr>
            <p:cNvPr id="22" name="Picture 27"/>
            <p:cNvPicPr>
              <a:picLocks noChangeAspect="1" noChangeArrowheads="1"/>
            </p:cNvPicPr>
            <p:nvPr/>
          </p:nvPicPr>
          <p:blipFill>
            <a:blip r:embed="rId5" cstate="email">
              <a:extLst>
                <a:ext uri="{28A0092B-C50C-407E-A947-70E740481C1C}">
                  <a14:useLocalDpi xmlns:a14="http://schemas.microsoft.com/office/drawing/2010/main" val="0"/>
                </a:ext>
              </a:extLst>
            </a:blip>
            <a:srcRect l="19032" t="613" r="19032" b="613"/>
            <a:stretch>
              <a:fillRect/>
            </a:stretch>
          </p:blipFill>
          <p:spPr bwMode="auto">
            <a:xfrm>
              <a:off x="4272" y="2016"/>
              <a:ext cx="1404" cy="1680"/>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
          <p:nvSpPr>
            <p:cNvPr id="23" name="AutoShape 31"/>
            <p:cNvSpPr>
              <a:spLocks noChangeArrowheads="1"/>
            </p:cNvSpPr>
            <p:nvPr/>
          </p:nvSpPr>
          <p:spPr bwMode="auto">
            <a:xfrm>
              <a:off x="3456" y="3744"/>
              <a:ext cx="912" cy="384"/>
            </a:xfrm>
            <a:prstGeom prst="wedgeRectCallout">
              <a:avLst>
                <a:gd name="adj1" fmla="val 59648"/>
                <a:gd name="adj2" fmla="val -237500"/>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err="1"/>
                <a:t>coeus</a:t>
              </a:r>
              <a:r>
                <a:rPr lang="en-US" altLang="en-US" sz="1800" dirty="0"/>
                <a:t>:/sue</a:t>
              </a:r>
            </a:p>
          </p:txBody>
        </p:sp>
        <p:sp>
          <p:nvSpPr>
            <p:cNvPr id="24" name="AutoShape 34"/>
            <p:cNvSpPr>
              <a:spLocks noChangeArrowheads="1"/>
            </p:cNvSpPr>
            <p:nvPr/>
          </p:nvSpPr>
          <p:spPr bwMode="auto">
            <a:xfrm>
              <a:off x="4560" y="3792"/>
              <a:ext cx="912" cy="384"/>
            </a:xfrm>
            <a:prstGeom prst="wedgeRectCallout">
              <a:avLst>
                <a:gd name="adj1" fmla="val -9542"/>
                <a:gd name="adj2" fmla="val -153125"/>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adj:/prog</a:t>
              </a:r>
            </a:p>
          </p:txBody>
        </p:sp>
        <p:sp>
          <p:nvSpPr>
            <p:cNvPr id="25" name="AutoShape 35"/>
            <p:cNvSpPr>
              <a:spLocks noChangeArrowheads="1"/>
            </p:cNvSpPr>
            <p:nvPr/>
          </p:nvSpPr>
          <p:spPr bwMode="auto">
            <a:xfrm>
              <a:off x="4848" y="2064"/>
              <a:ext cx="864" cy="384"/>
            </a:xfrm>
            <a:prstGeom prst="wedgeRectCallout">
              <a:avLst>
                <a:gd name="adj1" fmla="val 2778"/>
                <a:gd name="adj2" fmla="val 13463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nchor="ctr"/>
            <a:lstStyle>
              <a:lvl1pPr>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spcBef>
                  <a:spcPct val="10000"/>
                </a:spcBef>
              </a:pPr>
              <a:r>
                <a:rPr lang="en-US" altLang="en-US" sz="1800" dirty="0"/>
                <a:t>mount</a:t>
              </a:r>
            </a:p>
            <a:p>
              <a:pPr>
                <a:spcBef>
                  <a:spcPct val="10000"/>
                </a:spcBef>
              </a:pPr>
              <a:r>
                <a:rPr lang="en-US" altLang="en-US" sz="1800" dirty="0"/>
                <a:t>adj:/jane</a:t>
              </a:r>
            </a:p>
          </p:txBody>
        </p:sp>
      </p:grpSp>
    </p:spTree>
    <p:extLst>
      <p:ext uri="{BB962C8B-B14F-4D97-AF65-F5344CB8AC3E}">
        <p14:creationId xmlns:p14="http://schemas.microsoft.com/office/powerpoint/2010/main" val="297968184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nodeType="withEffect">
                                  <p:stCondLst>
                                    <p:cond delay="0"/>
                                  </p:stCondLst>
                                  <p:childTnLst>
                                    <p:set>
                                      <p:cBhvr>
                                        <p:cTn id="16" dur="1" fill="hold">
                                          <p:stCondLst>
                                            <p:cond delay="0"/>
                                          </p:stCondLst>
                                        </p:cTn>
                                        <p:tgtEl>
                                          <p:spTgt spid="2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3">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6" end="6"/>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7" end="7"/>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6" name="Rectangle 35"/>
          <p:cNvSpPr/>
          <p:nvPr/>
        </p:nvSpPr>
        <p:spPr bwMode="auto">
          <a:xfrm>
            <a:off x="1600200" y="1607188"/>
            <a:ext cx="8915400" cy="3810002"/>
          </a:xfrm>
          <a:prstGeom prst="rect">
            <a:avLst/>
          </a:prstGeom>
          <a:solidFill>
            <a:schemeClr val="accent1">
              <a:lumMod val="40000"/>
              <a:lumOff val="60000"/>
            </a:schemeClr>
          </a:solidFill>
          <a:ln w="28575" cap="flat" cmpd="sng" algn="ctr">
            <a:solidFill>
              <a:schemeClr val="tx1"/>
            </a:solidFill>
            <a:prstDash val="sysDash"/>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 name="Title 1"/>
          <p:cNvSpPr>
            <a:spLocks noGrp="1"/>
          </p:cNvSpPr>
          <p:nvPr>
            <p:ph type="title"/>
          </p:nvPr>
        </p:nvSpPr>
        <p:spPr>
          <a:xfrm>
            <a:off x="1752600" y="152400"/>
            <a:ext cx="8458200" cy="644513"/>
          </a:xfrm>
        </p:spPr>
        <p:txBody>
          <a:bodyPr>
            <a:normAutofit/>
          </a:bodyPr>
          <a:lstStyle/>
          <a:p>
            <a:r>
              <a:rPr lang="en-US" sz="4000" dirty="0">
                <a:latin typeface="Gill Sans" panose="020B0502020104020203" pitchFamily="34" charset="-79"/>
                <a:cs typeface="Gill Sans" panose="020B0502020104020203" pitchFamily="34" charset="-79"/>
              </a:rPr>
              <a:t>Enabling Design: VFS </a:t>
            </a:r>
          </a:p>
        </p:txBody>
      </p:sp>
      <p:sp>
        <p:nvSpPr>
          <p:cNvPr id="4" name="Rectangle 3"/>
          <p:cNvSpPr/>
          <p:nvPr/>
        </p:nvSpPr>
        <p:spPr bwMode="auto">
          <a:xfrm>
            <a:off x="1771383" y="838200"/>
            <a:ext cx="8591817" cy="4572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vert="horz" wrap="square" lIns="91440" tIns="45720" rIns="91440" bIns="45720" numCol="1" rtlCol="0" anchor="ctr" anchorCtr="0" compatLnSpc="1">
            <a:prstTxWarp prst="textNoShape">
              <a:avLst/>
            </a:prstTxWarp>
          </a:bodyPr>
          <a:lstStyle/>
          <a:p>
            <a:pPr algn="ctr"/>
            <a:r>
              <a:rPr lang="en-US" sz="2000" b="0" dirty="0">
                <a:latin typeface="Gill Sans" panose="020B0502020104020203" pitchFamily="34" charset="-79"/>
                <a:ea typeface="Gill Sans" charset="0"/>
                <a:cs typeface="Gill Sans" panose="020B0502020104020203" pitchFamily="34" charset="-79"/>
              </a:rPr>
              <a:t>The System Call Interface</a:t>
            </a:r>
          </a:p>
        </p:txBody>
      </p:sp>
      <p:sp>
        <p:nvSpPr>
          <p:cNvPr id="5" name="Rectangle 4"/>
          <p:cNvSpPr/>
          <p:nvPr/>
        </p:nvSpPr>
        <p:spPr bwMode="auto">
          <a:xfrm>
            <a:off x="1752601"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Process</a:t>
            </a:r>
          </a:p>
          <a:p>
            <a:pPr algn="ctr"/>
            <a:r>
              <a:rPr lang="en-US" sz="1900" b="0" dirty="0">
                <a:latin typeface="Gill Sans" panose="020B0502020104020203" pitchFamily="34" charset="-79"/>
                <a:ea typeface="Gill Sans" charset="0"/>
                <a:cs typeface="Gill Sans" panose="020B0502020104020203" pitchFamily="34" charset="-79"/>
              </a:rPr>
              <a:t>Management</a:t>
            </a:r>
          </a:p>
        </p:txBody>
      </p:sp>
      <p:sp>
        <p:nvSpPr>
          <p:cNvPr id="6" name="Rectangle 5"/>
          <p:cNvSpPr/>
          <p:nvPr/>
        </p:nvSpPr>
        <p:spPr bwMode="auto">
          <a:xfrm>
            <a:off x="3501445"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Memory</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Management</a:t>
            </a:r>
          </a:p>
        </p:txBody>
      </p:sp>
      <p:sp>
        <p:nvSpPr>
          <p:cNvPr id="7" name="Rectangle 6"/>
          <p:cNvSpPr/>
          <p:nvPr/>
        </p:nvSpPr>
        <p:spPr bwMode="auto">
          <a:xfrm>
            <a:off x="5265988"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err="1">
                <a:latin typeface="Gill Sans" panose="020B0502020104020203" pitchFamily="34" charset="-79"/>
                <a:ea typeface="Gill Sans" charset="0"/>
                <a:cs typeface="Gill Sans" panose="020B0502020104020203" pitchFamily="34" charset="-79"/>
              </a:rPr>
              <a:t>Filesystems</a:t>
            </a:r>
            <a:endParaRPr lang="en-US" sz="1900" b="0" dirty="0">
              <a:latin typeface="Gill Sans" panose="020B0502020104020203" pitchFamily="34" charset="-79"/>
              <a:ea typeface="Gill Sans" charset="0"/>
              <a:cs typeface="Gill Sans" panose="020B0502020104020203" pitchFamily="34" charset="-79"/>
            </a:endParaRPr>
          </a:p>
        </p:txBody>
      </p:sp>
      <p:sp>
        <p:nvSpPr>
          <p:cNvPr id="8" name="Rectangle 7"/>
          <p:cNvSpPr/>
          <p:nvPr/>
        </p:nvSpPr>
        <p:spPr bwMode="auto">
          <a:xfrm>
            <a:off x="6999133"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Device</a:t>
            </a:r>
            <a:br>
              <a:rPr lang="en-US" sz="1900" b="0" dirty="0">
                <a:latin typeface="Gill Sans" panose="020B0502020104020203" pitchFamily="34" charset="-79"/>
                <a:ea typeface="Gill Sans" charset="0"/>
                <a:cs typeface="Gill Sans" panose="020B0502020104020203" pitchFamily="34" charset="-79"/>
              </a:rPr>
            </a:br>
            <a:r>
              <a:rPr lang="en-US" sz="1900" b="0" dirty="0">
                <a:latin typeface="Gill Sans" panose="020B0502020104020203" pitchFamily="34" charset="-79"/>
                <a:ea typeface="Gill Sans" charset="0"/>
                <a:cs typeface="Gill Sans" panose="020B0502020104020203" pitchFamily="34" charset="-79"/>
              </a:rPr>
              <a:t>Control</a:t>
            </a:r>
          </a:p>
        </p:txBody>
      </p:sp>
      <p:sp>
        <p:nvSpPr>
          <p:cNvPr id="9" name="Rectangle 8"/>
          <p:cNvSpPr/>
          <p:nvPr/>
        </p:nvSpPr>
        <p:spPr bwMode="auto">
          <a:xfrm>
            <a:off x="8747976" y="1797689"/>
            <a:ext cx="1615225" cy="8763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1900" b="0" dirty="0">
                <a:latin typeface="Gill Sans" panose="020B0502020104020203" pitchFamily="34" charset="-79"/>
                <a:ea typeface="Gill Sans" charset="0"/>
                <a:cs typeface="Gill Sans" panose="020B0502020104020203" pitchFamily="34" charset="-79"/>
              </a:rPr>
              <a:t>Networking</a:t>
            </a:r>
          </a:p>
        </p:txBody>
      </p:sp>
      <p:sp>
        <p:nvSpPr>
          <p:cNvPr id="15" name="Rectangle 14"/>
          <p:cNvSpPr/>
          <p:nvPr/>
        </p:nvSpPr>
        <p:spPr bwMode="auto">
          <a:xfrm>
            <a:off x="1771383"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Architecture</a:t>
            </a:r>
          </a:p>
          <a:p>
            <a:pPr algn="ctr"/>
            <a:r>
              <a:rPr lang="en-US" sz="2000" b="0" dirty="0">
                <a:latin typeface="Gill Sans" panose="020B0502020104020203" pitchFamily="34" charset="-79"/>
                <a:ea typeface="Gill Sans" charset="0"/>
                <a:cs typeface="Gill Sans" panose="020B0502020104020203" pitchFamily="34" charset="-79"/>
              </a:rPr>
              <a:t>Dependent</a:t>
            </a:r>
          </a:p>
          <a:p>
            <a:pPr algn="ctr"/>
            <a:r>
              <a:rPr lang="en-US" sz="2000" b="0" dirty="0">
                <a:latin typeface="Gill Sans" panose="020B0502020104020203" pitchFamily="34" charset="-79"/>
                <a:ea typeface="Gill Sans" charset="0"/>
                <a:cs typeface="Gill Sans" panose="020B0502020104020203" pitchFamily="34" charset="-79"/>
              </a:rPr>
              <a:t>Code</a:t>
            </a:r>
          </a:p>
        </p:txBody>
      </p:sp>
      <p:sp>
        <p:nvSpPr>
          <p:cNvPr id="16" name="Rectangle 15"/>
          <p:cNvSpPr/>
          <p:nvPr/>
        </p:nvSpPr>
        <p:spPr bwMode="auto">
          <a:xfrm>
            <a:off x="3520227"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Memory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Manager</a:t>
            </a:r>
          </a:p>
        </p:txBody>
      </p:sp>
      <p:sp>
        <p:nvSpPr>
          <p:cNvPr id="18" name="Rectangle 17"/>
          <p:cNvSpPr/>
          <p:nvPr/>
        </p:nvSpPr>
        <p:spPr bwMode="auto">
          <a:xfrm>
            <a:off x="7017915" y="3207389"/>
            <a:ext cx="1615225" cy="20574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Device</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Control</a:t>
            </a:r>
          </a:p>
        </p:txBody>
      </p:sp>
      <p:sp>
        <p:nvSpPr>
          <p:cNvPr id="21" name="Rectangle 20"/>
          <p:cNvSpPr/>
          <p:nvPr/>
        </p:nvSpPr>
        <p:spPr bwMode="auto">
          <a:xfrm>
            <a:off x="8747975" y="3207389"/>
            <a:ext cx="1615225" cy="990600"/>
          </a:xfrm>
          <a:prstGeom prst="rect">
            <a:avLst/>
          </a:prstGeom>
          <a:solidFill>
            <a:srgbClr val="00B050"/>
          </a:solidFill>
          <a:ln w="28575" cap="flat" cmpd="sng" algn="ctr">
            <a:solidFill>
              <a:schemeClr val="tx1"/>
            </a:solidFill>
            <a:prstDash val="solid"/>
            <a:round/>
            <a:headEnd type="none" w="med" len="med"/>
            <a:tailEnd type="none" w="med" len="med"/>
          </a:ln>
          <a:effec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Network</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Subsystem</a:t>
            </a:r>
          </a:p>
        </p:txBody>
      </p:sp>
      <p:grpSp>
        <p:nvGrpSpPr>
          <p:cNvPr id="40" name="Group 39"/>
          <p:cNvGrpSpPr/>
          <p:nvPr/>
        </p:nvGrpSpPr>
        <p:grpSpPr>
          <a:xfrm>
            <a:off x="5265988" y="3207389"/>
            <a:ext cx="1615225" cy="990600"/>
            <a:chOff x="3733800" y="3276600"/>
            <a:chExt cx="1615225" cy="990600"/>
          </a:xfrm>
          <a:solidFill>
            <a:srgbClr val="00B050"/>
          </a:solidFill>
        </p:grpSpPr>
        <p:sp>
          <p:nvSpPr>
            <p:cNvPr id="17" name="Rectangle 16"/>
            <p:cNvSpPr/>
            <p:nvPr/>
          </p:nvSpPr>
          <p:spPr bwMode="auto">
            <a:xfrm>
              <a:off x="3733800" y="3276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File System Types</a:t>
              </a:r>
            </a:p>
          </p:txBody>
        </p:sp>
        <p:sp>
          <p:nvSpPr>
            <p:cNvPr id="23" name="Rectangle 22"/>
            <p:cNvSpPr/>
            <p:nvPr/>
          </p:nvSpPr>
          <p:spPr bwMode="auto">
            <a:xfrm>
              <a:off x="38862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5" name="Rectangle 24"/>
            <p:cNvSpPr/>
            <p:nvPr/>
          </p:nvSpPr>
          <p:spPr bwMode="auto">
            <a:xfrm>
              <a:off x="42418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6" name="Rectangle 25"/>
            <p:cNvSpPr/>
            <p:nvPr/>
          </p:nvSpPr>
          <p:spPr bwMode="auto">
            <a:xfrm>
              <a:off x="45974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7" name="Rectangle 26"/>
            <p:cNvSpPr/>
            <p:nvPr/>
          </p:nvSpPr>
          <p:spPr bwMode="auto">
            <a:xfrm>
              <a:off x="4953000" y="3886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9" name="Group 38"/>
          <p:cNvGrpSpPr/>
          <p:nvPr/>
        </p:nvGrpSpPr>
        <p:grpSpPr>
          <a:xfrm>
            <a:off x="5265988" y="4274189"/>
            <a:ext cx="1615225" cy="990600"/>
            <a:chOff x="3733800" y="4419600"/>
            <a:chExt cx="1615225" cy="990600"/>
          </a:xfrm>
          <a:solidFill>
            <a:srgbClr val="00B050"/>
          </a:solidFill>
        </p:grpSpPr>
        <p:sp>
          <p:nvSpPr>
            <p:cNvPr id="20" name="Rectangle 19"/>
            <p:cNvSpPr/>
            <p:nvPr/>
          </p:nvSpPr>
          <p:spPr bwMode="auto">
            <a:xfrm>
              <a:off x="3733800"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Block</a:t>
              </a:r>
              <a:b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br>
              <a:r>
                <a:rPr kumimoji="0" lang="en-US" b="0" u="none" strike="noStrike" cap="none" normalizeH="0" baseline="0" dirty="0">
                  <a:ln>
                    <a:noFill/>
                  </a:ln>
                  <a:solidFill>
                    <a:schemeClr val="tx1"/>
                  </a:solidFill>
                  <a:effectLst/>
                  <a:latin typeface="Gill Sans" panose="020B0502020104020203" pitchFamily="34" charset="-79"/>
                  <a:ea typeface="Gill Sans" charset="0"/>
                  <a:cs typeface="Gill Sans" panose="020B0502020104020203" pitchFamily="34" charset="-79"/>
                </a:rPr>
                <a:t>Devices</a:t>
              </a:r>
            </a:p>
          </p:txBody>
        </p:sp>
        <p:sp>
          <p:nvSpPr>
            <p:cNvPr id="28" name="Rectangle 27"/>
            <p:cNvSpPr/>
            <p:nvPr/>
          </p:nvSpPr>
          <p:spPr bwMode="auto">
            <a:xfrm>
              <a:off x="39244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29" name="Rectangle 28"/>
            <p:cNvSpPr/>
            <p:nvPr/>
          </p:nvSpPr>
          <p:spPr bwMode="auto">
            <a:xfrm>
              <a:off x="42800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0" name="Rectangle 29"/>
            <p:cNvSpPr/>
            <p:nvPr/>
          </p:nvSpPr>
          <p:spPr bwMode="auto">
            <a:xfrm>
              <a:off x="4635667"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1" name="Rectangle 30"/>
            <p:cNvSpPr/>
            <p:nvPr/>
          </p:nvSpPr>
          <p:spPr bwMode="auto">
            <a:xfrm>
              <a:off x="4978400" y="5029200"/>
              <a:ext cx="228600" cy="228600"/>
            </a:xfrm>
            <a:prstGeom prst="rect">
              <a:avLst/>
            </a:prstGeom>
            <a:solidFill>
              <a:schemeClr val="accent6">
                <a:lumMod val="50000"/>
              </a:schemeClr>
            </a:solid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grpSp>
        <p:nvGrpSpPr>
          <p:cNvPr id="38" name="Group 37"/>
          <p:cNvGrpSpPr/>
          <p:nvPr/>
        </p:nvGrpSpPr>
        <p:grpSpPr>
          <a:xfrm>
            <a:off x="8747975" y="4274189"/>
            <a:ext cx="1615225" cy="990600"/>
            <a:chOff x="7223974" y="4419600"/>
            <a:chExt cx="1615225" cy="990600"/>
          </a:xfrm>
          <a:solidFill>
            <a:srgbClr val="00B050"/>
          </a:solidFill>
        </p:grpSpPr>
        <p:sp>
          <p:nvSpPr>
            <p:cNvPr id="22" name="Rectangle 21"/>
            <p:cNvSpPr/>
            <p:nvPr/>
          </p:nvSpPr>
          <p:spPr bwMode="auto">
            <a:xfrm>
              <a:off x="7223974" y="4419600"/>
              <a:ext cx="1615225" cy="990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ctr"/>
              <a:r>
                <a:rPr lang="en-US" sz="2000" b="0" dirty="0">
                  <a:latin typeface="Gill Sans" panose="020B0502020104020203" pitchFamily="34" charset="-79"/>
                  <a:ea typeface="Gill Sans" charset="0"/>
                  <a:cs typeface="Gill Sans" panose="020B0502020104020203" pitchFamily="34" charset="-79"/>
                </a:rPr>
                <a:t>IF drivers</a:t>
              </a:r>
            </a:p>
          </p:txBody>
        </p:sp>
        <p:sp>
          <p:nvSpPr>
            <p:cNvPr id="32" name="Rectangle 31"/>
            <p:cNvSpPr/>
            <p:nvPr/>
          </p:nvSpPr>
          <p:spPr bwMode="auto">
            <a:xfrm>
              <a:off x="73914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3" name="Rectangle 32"/>
            <p:cNvSpPr/>
            <p:nvPr/>
          </p:nvSpPr>
          <p:spPr bwMode="auto">
            <a:xfrm>
              <a:off x="77470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4" name="Rectangle 33"/>
            <p:cNvSpPr/>
            <p:nvPr/>
          </p:nvSpPr>
          <p:spPr bwMode="auto">
            <a:xfrm>
              <a:off x="81026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sp>
          <p:nvSpPr>
            <p:cNvPr id="35" name="Rectangle 34"/>
            <p:cNvSpPr/>
            <p:nvPr/>
          </p:nvSpPr>
          <p:spPr bwMode="auto">
            <a:xfrm>
              <a:off x="8458200" y="5029200"/>
              <a:ext cx="228600" cy="228600"/>
            </a:xfrm>
            <a:prstGeom prst="rect">
              <a:avLst/>
            </a:prstGeom>
            <a:grpFill/>
            <a:ln w="28575"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en-US" sz="2400" b="0" dirty="0">
                <a:latin typeface="Gill Sans" panose="020B0502020104020203" pitchFamily="34" charset="-79"/>
                <a:ea typeface="Gill Sans" charset="0"/>
                <a:cs typeface="Gill Sans" panose="020B0502020104020203" pitchFamily="34" charset="-79"/>
              </a:endParaRPr>
            </a:p>
          </p:txBody>
        </p:sp>
      </p:grpSp>
      <p:sp>
        <p:nvSpPr>
          <p:cNvPr id="37" name="TextBox 36"/>
          <p:cNvSpPr txBox="1"/>
          <p:nvPr/>
        </p:nvSpPr>
        <p:spPr>
          <a:xfrm>
            <a:off x="1788663" y="2653353"/>
            <a:ext cx="1581587"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Concurrency,</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multitasking</a:t>
            </a:r>
          </a:p>
        </p:txBody>
      </p:sp>
      <p:sp>
        <p:nvSpPr>
          <p:cNvPr id="43" name="TextBox 42"/>
          <p:cNvSpPr txBox="1"/>
          <p:nvPr/>
        </p:nvSpPr>
        <p:spPr>
          <a:xfrm>
            <a:off x="3723202" y="2667001"/>
            <a:ext cx="1064329"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Virtual</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memory</a:t>
            </a:r>
          </a:p>
        </p:txBody>
      </p:sp>
      <p:sp>
        <p:nvSpPr>
          <p:cNvPr id="44" name="TextBox 43"/>
          <p:cNvSpPr txBox="1"/>
          <p:nvPr/>
        </p:nvSpPr>
        <p:spPr>
          <a:xfrm>
            <a:off x="5268561" y="2653353"/>
            <a:ext cx="1593705"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Files and </a:t>
            </a:r>
            <a:r>
              <a:rPr lang="en-US" sz="2000" b="0" dirty="0" err="1">
                <a:latin typeface="Gill Sans" panose="020B0502020104020203" pitchFamily="34" charset="-79"/>
                <a:ea typeface="Gill Sans" charset="0"/>
                <a:cs typeface="Gill Sans" panose="020B0502020104020203" pitchFamily="34" charset="-79"/>
              </a:rPr>
              <a:t>dirs</a:t>
            </a:r>
            <a:r>
              <a:rPr lang="en-US" sz="2000" b="0" dirty="0">
                <a:latin typeface="Gill Sans" panose="020B0502020104020203" pitchFamily="34" charset="-79"/>
                <a:ea typeface="Gill Sans" charset="0"/>
                <a:cs typeface="Gill Sans" panose="020B0502020104020203" pitchFamily="34" charset="-79"/>
              </a:rPr>
              <a:t>:</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the VFS</a:t>
            </a:r>
          </a:p>
        </p:txBody>
      </p:sp>
      <p:sp>
        <p:nvSpPr>
          <p:cNvPr id="45" name="TextBox 44"/>
          <p:cNvSpPr txBox="1"/>
          <p:nvPr/>
        </p:nvSpPr>
        <p:spPr>
          <a:xfrm>
            <a:off x="7023873" y="2667001"/>
            <a:ext cx="1565750" cy="61555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TTYs and</a:t>
            </a:r>
            <a:br>
              <a:rPr lang="en-US" sz="2000" b="0" dirty="0">
                <a:latin typeface="Gill Sans" panose="020B0502020104020203" pitchFamily="34" charset="-79"/>
                <a:ea typeface="Gill Sans" charset="0"/>
                <a:cs typeface="Gill Sans" panose="020B0502020104020203" pitchFamily="34" charset="-79"/>
              </a:rPr>
            </a:br>
            <a:r>
              <a:rPr lang="en-US" sz="2000" b="0" dirty="0">
                <a:latin typeface="Gill Sans" panose="020B0502020104020203" pitchFamily="34" charset="-79"/>
                <a:ea typeface="Gill Sans" charset="0"/>
                <a:cs typeface="Gill Sans" panose="020B0502020104020203" pitchFamily="34" charset="-79"/>
              </a:rPr>
              <a:t>device access</a:t>
            </a:r>
          </a:p>
        </p:txBody>
      </p:sp>
      <p:sp>
        <p:nvSpPr>
          <p:cNvPr id="46" name="TextBox 45"/>
          <p:cNvSpPr txBox="1"/>
          <p:nvPr/>
        </p:nvSpPr>
        <p:spPr>
          <a:xfrm>
            <a:off x="8873832" y="2794136"/>
            <a:ext cx="1505540" cy="353943"/>
          </a:xfrm>
          <a:prstGeom prst="rect">
            <a:avLst/>
          </a:prstGeom>
          <a:noFill/>
        </p:spPr>
        <p:txBody>
          <a:bodyPr wrap="none" rtlCol="0">
            <a:spAutoFit/>
          </a:bodyPr>
          <a:lstStyle/>
          <a:p>
            <a:pPr algn="ctr">
              <a:lnSpc>
                <a:spcPct val="85000"/>
              </a:lnSpc>
            </a:pPr>
            <a:r>
              <a:rPr lang="en-US" sz="2000" b="0" dirty="0">
                <a:latin typeface="Gill Sans" panose="020B0502020104020203" pitchFamily="34" charset="-79"/>
                <a:ea typeface="Gill Sans" charset="0"/>
                <a:cs typeface="Gill Sans" panose="020B0502020104020203" pitchFamily="34" charset="-79"/>
              </a:rPr>
              <a:t>Connectivity</a:t>
            </a:r>
          </a:p>
        </p:txBody>
      </p:sp>
      <p:grpSp>
        <p:nvGrpSpPr>
          <p:cNvPr id="83" name="Group 82"/>
          <p:cNvGrpSpPr/>
          <p:nvPr/>
        </p:nvGrpSpPr>
        <p:grpSpPr>
          <a:xfrm>
            <a:off x="2078328" y="1302389"/>
            <a:ext cx="8018172" cy="469810"/>
            <a:chOff x="554328" y="1117511"/>
            <a:chExt cx="8018172" cy="571500"/>
          </a:xfrm>
        </p:grpSpPr>
        <p:cxnSp>
          <p:nvCxnSpPr>
            <p:cNvPr id="48" name="Straight Arrow Connector 47"/>
            <p:cNvCxnSpPr/>
            <p:nvPr/>
          </p:nvCxnSpPr>
          <p:spPr bwMode="auto">
            <a:xfrm>
              <a:off x="55432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49" name="Straight Arrow Connector 48"/>
            <p:cNvCxnSpPr/>
            <p:nvPr/>
          </p:nvCxnSpPr>
          <p:spPr bwMode="auto">
            <a:xfrm>
              <a:off x="3895233"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0" name="Straight Arrow Connector 49"/>
            <p:cNvCxnSpPr/>
            <p:nvPr/>
          </p:nvCxnSpPr>
          <p:spPr bwMode="auto">
            <a:xfrm>
              <a:off x="4563414"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1" name="Straight Arrow Connector 50"/>
            <p:cNvCxnSpPr/>
            <p:nvPr/>
          </p:nvCxnSpPr>
          <p:spPr bwMode="auto">
            <a:xfrm>
              <a:off x="5231595"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2" name="Straight Arrow Connector 51"/>
            <p:cNvCxnSpPr/>
            <p:nvPr/>
          </p:nvCxnSpPr>
          <p:spPr bwMode="auto">
            <a:xfrm>
              <a:off x="5899776"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3" name="Straight Arrow Connector 52"/>
            <p:cNvCxnSpPr/>
            <p:nvPr/>
          </p:nvCxnSpPr>
          <p:spPr bwMode="auto">
            <a:xfrm>
              <a:off x="6567957"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4" name="Straight Arrow Connector 53"/>
            <p:cNvCxnSpPr/>
            <p:nvPr/>
          </p:nvCxnSpPr>
          <p:spPr bwMode="auto">
            <a:xfrm>
              <a:off x="7236138"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5" name="Straight Arrow Connector 54"/>
            <p:cNvCxnSpPr/>
            <p:nvPr/>
          </p:nvCxnSpPr>
          <p:spPr bwMode="auto">
            <a:xfrm>
              <a:off x="790431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6" name="Straight Arrow Connector 55"/>
            <p:cNvCxnSpPr/>
            <p:nvPr/>
          </p:nvCxnSpPr>
          <p:spPr bwMode="auto">
            <a:xfrm>
              <a:off x="857250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7" name="Straight Arrow Connector 56"/>
            <p:cNvCxnSpPr/>
            <p:nvPr/>
          </p:nvCxnSpPr>
          <p:spPr bwMode="auto">
            <a:xfrm>
              <a:off x="1222509"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8" name="Straight Arrow Connector 57"/>
            <p:cNvCxnSpPr/>
            <p:nvPr/>
          </p:nvCxnSpPr>
          <p:spPr bwMode="auto">
            <a:xfrm>
              <a:off x="1890690"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59" name="Straight Arrow Connector 58"/>
            <p:cNvCxnSpPr/>
            <p:nvPr/>
          </p:nvCxnSpPr>
          <p:spPr bwMode="auto">
            <a:xfrm>
              <a:off x="2558871"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cxnSp>
          <p:nvCxnSpPr>
            <p:cNvPr id="60" name="Straight Arrow Connector 59"/>
            <p:cNvCxnSpPr/>
            <p:nvPr/>
          </p:nvCxnSpPr>
          <p:spPr bwMode="auto">
            <a:xfrm>
              <a:off x="3227052" y="1117511"/>
              <a:ext cx="0" cy="571500"/>
            </a:xfrm>
            <a:prstGeom prst="straightConnector1">
              <a:avLst/>
            </a:prstGeom>
            <a:solidFill>
              <a:schemeClr val="bg1"/>
            </a:solidFill>
            <a:ln w="57150" cap="flat" cmpd="sng" algn="ctr">
              <a:solidFill>
                <a:schemeClr val="tx1"/>
              </a:solidFill>
              <a:prstDash val="solid"/>
              <a:round/>
              <a:headEnd type="triangle" w="med" len="med"/>
              <a:tailEnd type="triangl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p:spPr>
        </p:cxnSp>
      </p:grpSp>
      <p:pic>
        <p:nvPicPr>
          <p:cNvPr id="1026" name="Picture 2" descr="C:\Users\kubitron\AppData\Local\Microsoft\Windows\Temporary Internet Files\Content.IE5\TFK8BBL8\MC900310902[1].wmf"/>
          <p:cNvPicPr>
            <a:picLocks noChangeAspect="1" noChangeArrowheads="1"/>
          </p:cNvPicPr>
          <p:nvPr/>
        </p:nvPicPr>
        <p:blipFill>
          <a:blip r:embed="rId2" cstate="email">
            <a:extLst>
              <a:ext uri="{28A0092B-C50C-407E-A947-70E740481C1C}">
                <a14:useLocalDpi xmlns:a14="http://schemas.microsoft.com/office/drawing/2010/main" val="0"/>
              </a:ext>
            </a:extLst>
          </a:blip>
          <a:srcRect/>
          <a:stretch>
            <a:fillRect/>
          </a:stretch>
        </p:blipFill>
        <p:spPr bwMode="auto">
          <a:xfrm rot="20186632">
            <a:off x="1975056" y="5456122"/>
            <a:ext cx="1143644" cy="892723"/>
          </a:xfrm>
          <a:prstGeom prst="rect">
            <a:avLst/>
          </a:prstGeom>
          <a:noFill/>
          <a:extLst>
            <a:ext uri="{909E8E84-426E-40dd-AFC4-6F175D3DCCD1}">
              <a14:hiddenFill xmlns="" xmlns:a14="http://schemas.microsoft.com/office/drawing/2010/main">
                <a:solidFill>
                  <a:srgbClr val="FFFFFF"/>
                </a:solidFill>
              </a14:hiddenFill>
            </a:ext>
          </a:extLst>
        </p:spPr>
      </p:pic>
      <p:pic>
        <p:nvPicPr>
          <p:cNvPr id="63" name="Picture 7"/>
          <p:cNvPicPr>
            <a:picLocks noChangeAspect="1" noChangeArrowheads="1"/>
          </p:cNvPicPr>
          <p:nvPr/>
        </p:nvPicPr>
        <p:blipFill>
          <a:blip r:embed="rId3">
            <a:clrChange>
              <a:clrFrom>
                <a:srgbClr val="FFFFFF"/>
              </a:clrFrom>
              <a:clrTo>
                <a:srgbClr val="FFFFFF">
                  <a:alpha val="0"/>
                </a:srgbClr>
              </a:clrTo>
            </a:clrChange>
            <a:extLst>
              <a:ext uri="{28A0092B-C50C-407E-A947-70E740481C1C}">
                <a14:useLocalDpi xmlns:a14="http://schemas.microsoft.com/office/drawing/2010/main" val="0"/>
              </a:ext>
            </a:extLst>
          </a:blip>
          <a:srcRect/>
          <a:stretch>
            <a:fillRect/>
          </a:stretch>
        </p:blipFill>
        <p:spPr bwMode="auto">
          <a:xfrm rot="19364895">
            <a:off x="8974457" y="5579736"/>
            <a:ext cx="1211411" cy="833141"/>
          </a:xfrm>
          <a:prstGeom prst="rect">
            <a:avLst/>
          </a:prstGeom>
          <a:noFill/>
          <a:ln>
            <a:noFill/>
          </a:ln>
          <a:extLst>
            <a:ext uri="{909E8E84-426E-40dd-AFC4-6F175D3DCCD1}">
              <a14:hiddenFill xmlns="" xmlns:a14="http://schemas.microsoft.com/office/drawing/2010/main">
                <a:solidFill>
                  <a:schemeClr val="accent1"/>
                </a:solidFill>
              </a14:hiddenFill>
            </a:ext>
            <a:ext uri="{91240B29-F687-4f45-9708-019B960494DF}">
              <a14:hiddenLine xmlns="" xmlns:a14="http://schemas.microsoft.com/office/drawing/2010/main" w="9525">
                <a:solidFill>
                  <a:schemeClr val="tx1"/>
                </a:solidFill>
                <a:miter lim="800000"/>
                <a:headEnd/>
                <a:tailEnd/>
              </a14:hiddenLine>
            </a:ext>
            <a:ext uri="{AF507438-7753-43e0-B8FC-AC1667EBCBE1}">
              <a14:hiddenEffects xmlns="" xmlns:a14="http://schemas.microsoft.com/office/drawing/2010/main">
                <a:effectLst>
                  <a:outerShdw dist="35921" dir="2700000" algn="ctr" rotWithShape="0">
                    <a:schemeClr val="bg2"/>
                  </a:outerShdw>
                </a:effectLst>
              </a14:hiddenEffects>
            </a:ext>
          </a:extLst>
        </p:spPr>
      </p:pic>
      <p:grpSp>
        <p:nvGrpSpPr>
          <p:cNvPr id="61" name="Group 60"/>
          <p:cNvGrpSpPr/>
          <p:nvPr/>
        </p:nvGrpSpPr>
        <p:grpSpPr>
          <a:xfrm>
            <a:off x="3776755" y="5439986"/>
            <a:ext cx="1006989" cy="1052154"/>
            <a:chOff x="2252754" y="5585397"/>
            <a:chExt cx="1006989" cy="1052154"/>
          </a:xfrm>
        </p:grpSpPr>
        <p:pic>
          <p:nvPicPr>
            <p:cNvPr id="62" name="Picture 638"/>
            <p:cNvPicPr>
              <a:picLocks noChangeAspect="1" noChangeArrowheads="1"/>
            </p:cNvPicPr>
            <p:nvPr/>
          </p:nvPicPr>
          <p:blipFill>
            <a:blip r:embed="rId4"/>
            <a:srcRect t="2441" b="55373"/>
            <a:stretch>
              <a:fillRect/>
            </a:stretch>
          </p:blipFill>
          <p:spPr bwMode="auto">
            <a:xfrm rot="18760417">
              <a:off x="2015625" y="5822526"/>
              <a:ext cx="1010866" cy="536608"/>
            </a:xfrm>
            <a:prstGeom prst="rect">
              <a:avLst/>
            </a:prstGeom>
            <a:noFill/>
            <a:ln>
              <a:noFill/>
            </a:ln>
          </p:spPr>
        </p:pic>
        <p:pic>
          <p:nvPicPr>
            <p:cNvPr id="64" name="Picture 638"/>
            <p:cNvPicPr>
              <a:picLocks noChangeAspect="1" noChangeArrowheads="1"/>
            </p:cNvPicPr>
            <p:nvPr/>
          </p:nvPicPr>
          <p:blipFill>
            <a:blip r:embed="rId4"/>
            <a:srcRect t="2441" b="55373"/>
            <a:stretch>
              <a:fillRect/>
            </a:stretch>
          </p:blipFill>
          <p:spPr bwMode="auto">
            <a:xfrm rot="18760417">
              <a:off x="2257136" y="5822527"/>
              <a:ext cx="1010866" cy="536608"/>
            </a:xfrm>
            <a:prstGeom prst="rect">
              <a:avLst/>
            </a:prstGeom>
            <a:noFill/>
            <a:ln>
              <a:noFill/>
            </a:ln>
          </p:spPr>
        </p:pic>
        <p:pic>
          <p:nvPicPr>
            <p:cNvPr id="65" name="Picture 638"/>
            <p:cNvPicPr>
              <a:picLocks noChangeAspect="1" noChangeArrowheads="1"/>
            </p:cNvPicPr>
            <p:nvPr/>
          </p:nvPicPr>
          <p:blipFill>
            <a:blip r:embed="rId4"/>
            <a:srcRect t="2441" b="55373"/>
            <a:stretch>
              <a:fillRect/>
            </a:stretch>
          </p:blipFill>
          <p:spPr bwMode="auto">
            <a:xfrm rot="18760417">
              <a:off x="2486006" y="5863814"/>
              <a:ext cx="1010866" cy="536608"/>
            </a:xfrm>
            <a:prstGeom prst="rect">
              <a:avLst/>
            </a:prstGeom>
            <a:noFill/>
            <a:ln>
              <a:noFill/>
            </a:ln>
          </p:spPr>
        </p:pic>
      </p:grpSp>
      <p:grpSp>
        <p:nvGrpSpPr>
          <p:cNvPr id="69" name="Group 68"/>
          <p:cNvGrpSpPr/>
          <p:nvPr/>
        </p:nvGrpSpPr>
        <p:grpSpPr>
          <a:xfrm>
            <a:off x="5334001" y="5569589"/>
            <a:ext cx="1425807" cy="838200"/>
            <a:chOff x="3810000" y="5638800"/>
            <a:chExt cx="1425807" cy="838200"/>
          </a:xfrm>
        </p:grpSpPr>
        <p:pic>
          <p:nvPicPr>
            <p:cNvPr id="66"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810000" y="5894445"/>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67"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3977845" y="5764917"/>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pic>
          <p:nvPicPr>
            <p:cNvPr id="68" name="Picture 3" descr="C:\Users\kubitron\AppData\Local\Microsoft\Windows\Temporary Internet Files\Content.IE5\AXBY1MD0\MC900238268[1].wmf"/>
            <p:cNvPicPr>
              <a:picLocks noChangeAspect="1" noChangeArrowheads="1"/>
            </p:cNvPicPr>
            <p:nvPr/>
          </p:nvPicPr>
          <p:blipFill>
            <a:blip r:embed="rId5" cstate="email">
              <a:extLst>
                <a:ext uri="{28A0092B-C50C-407E-A947-70E740481C1C}">
                  <a14:useLocalDpi xmlns:a14="http://schemas.microsoft.com/office/drawing/2010/main" val="0"/>
                </a:ext>
              </a:extLst>
            </a:blip>
            <a:srcRect/>
            <a:stretch>
              <a:fillRect/>
            </a:stretch>
          </p:blipFill>
          <p:spPr bwMode="auto">
            <a:xfrm>
              <a:off x="4145689" y="5638800"/>
              <a:ext cx="1090118" cy="582555"/>
            </a:xfrm>
            <a:prstGeom prst="rect">
              <a:avLst/>
            </a:prstGeom>
            <a:noFill/>
            <a:ln>
              <a:noFill/>
            </a:ln>
            <a:extLst>
              <a:ext uri="{909E8E84-426E-40dd-AFC4-6F175D3DCCD1}">
                <a14:hiddenFill xmlns="" xmlns:a14="http://schemas.microsoft.com/office/drawing/2010/main">
                  <a:solidFill>
                    <a:srgbClr val="FFFFFF"/>
                  </a:solidFill>
                </a14:hiddenFill>
              </a:ext>
            </a:extLst>
          </p:spPr>
        </p:pic>
      </p:grpSp>
      <p:pic>
        <p:nvPicPr>
          <p:cNvPr id="1027" name="Picture 3" descr="C:\Users\kubitron\AppData\Local\Microsoft\Windows\Temporary Internet Files\Content.IE5\TFK8BBL8\MC900441338[1].png"/>
          <p:cNvPicPr>
            <a:picLocks noChangeAspect="1" noChangeArrowheads="1"/>
          </p:cNvPicPr>
          <p:nvPr/>
        </p:nvPicPr>
        <p:blipFill>
          <a:blip r:embed="rId6" cstate="email">
            <a:extLst>
              <a:ext uri="{28A0092B-C50C-407E-A947-70E740481C1C}">
                <a14:useLocalDpi xmlns:a14="http://schemas.microsoft.com/office/drawing/2010/main" val="0"/>
              </a:ext>
            </a:extLst>
          </a:blip>
          <a:srcRect/>
          <a:stretch>
            <a:fillRect/>
          </a:stretch>
        </p:blipFill>
        <p:spPr bwMode="auto">
          <a:xfrm>
            <a:off x="7104953" y="5302012"/>
            <a:ext cx="1403589" cy="1403589"/>
          </a:xfrm>
          <a:prstGeom prst="rect">
            <a:avLst/>
          </a:prstGeom>
          <a:noFill/>
          <a:extLst>
            <a:ext uri="{909E8E84-426E-40dd-AFC4-6F175D3DCCD1}">
              <a14:hiddenFill xmlns="" xmlns:a14="http://schemas.microsoft.com/office/drawing/2010/main">
                <a:solidFill>
                  <a:srgbClr val="FFFFFF"/>
                </a:solidFill>
              </a14:hiddenFill>
            </a:ext>
          </a:extLst>
        </p:spPr>
      </p:pic>
      <p:sp>
        <p:nvSpPr>
          <p:cNvPr id="3" name="Rectangle 2">
            <a:extLst>
              <a:ext uri="{FF2B5EF4-FFF2-40B4-BE49-F238E27FC236}">
                <a16:creationId xmlns:a16="http://schemas.microsoft.com/office/drawing/2014/main" id="{B2FF6FC3-35BB-AE43-B06B-41CCD8D41198}"/>
              </a:ext>
            </a:extLst>
          </p:cNvPr>
          <p:cNvSpPr/>
          <p:nvPr/>
        </p:nvSpPr>
        <p:spPr>
          <a:xfrm>
            <a:off x="5135452" y="1607189"/>
            <a:ext cx="1863681" cy="2667001"/>
          </a:xfrm>
          <a:prstGeom prst="rect">
            <a:avLst/>
          </a:prstGeom>
          <a:noFill/>
          <a:ln w="762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b="0">
              <a:latin typeface="Gill Sans" panose="020B0502020104020203" pitchFamily="34" charset="-79"/>
              <a:cs typeface="Gill Sans" panose="020B0502020104020203" pitchFamily="34" charset="-79"/>
            </a:endParaRPr>
          </a:p>
        </p:txBody>
      </p:sp>
    </p:spTree>
    <p:extLst>
      <p:ext uri="{BB962C8B-B14F-4D97-AF65-F5344CB8AC3E}">
        <p14:creationId xmlns:p14="http://schemas.microsoft.com/office/powerpoint/2010/main" val="36937174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F63ECA25-8415-44D9-AEC4-D64B3EFFEDBF}"/>
              </a:ext>
            </a:extLst>
          </p:cNvPr>
          <p:cNvSpPr/>
          <p:nvPr/>
        </p:nvSpPr>
        <p:spPr>
          <a:xfrm>
            <a:off x="3702541" y="787661"/>
            <a:ext cx="7193280" cy="369332"/>
          </a:xfrm>
          <a:prstGeom prst="rect">
            <a:avLst/>
          </a:prstGeom>
        </p:spPr>
        <p:txBody>
          <a:bodyPr wrap="square">
            <a:spAutoFit/>
          </a:bodyPr>
          <a:lstStyle/>
          <a:p>
            <a:r>
              <a:rPr lang="en-US" b="1" dirty="0">
                <a:latin typeface="Consolas" panose="020B0609020204030204" pitchFamily="49" charset="0"/>
              </a:rPr>
              <a:t>length = </a:t>
            </a:r>
            <a:r>
              <a:rPr lang="en-US" b="1" dirty="0">
                <a:solidFill>
                  <a:srgbClr val="FF0000"/>
                </a:solidFill>
                <a:latin typeface="Consolas" panose="020B0609020204030204" pitchFamily="49" charset="0"/>
              </a:rPr>
              <a:t>read</a:t>
            </a:r>
            <a:r>
              <a:rPr lang="en-US" b="1" dirty="0">
                <a:latin typeface="Consolas" panose="020B0609020204030204" pitchFamily="49" charset="0"/>
              </a:rPr>
              <a:t>(</a:t>
            </a:r>
            <a:r>
              <a:rPr lang="en-US" b="1" dirty="0" err="1">
                <a:latin typeface="Consolas" panose="020B0609020204030204" pitchFamily="49" charset="0"/>
              </a:rPr>
              <a:t>input_fd</a:t>
            </a:r>
            <a:r>
              <a:rPr lang="en-US" b="1" dirty="0">
                <a:latin typeface="Consolas" panose="020B0609020204030204" pitchFamily="49" charset="0"/>
              </a:rPr>
              <a:t>, buffer, BUFFER_SIZE);</a:t>
            </a:r>
            <a:endParaRPr lang="en-US" dirty="0">
              <a:latin typeface="Consolas" panose="020B0609020204030204" pitchFamily="49" charset="0"/>
            </a:endParaRPr>
          </a:p>
        </p:txBody>
      </p:sp>
      <p:sp>
        <p:nvSpPr>
          <p:cNvPr id="7" name="Rectangle 6">
            <a:extLst>
              <a:ext uri="{FF2B5EF4-FFF2-40B4-BE49-F238E27FC236}">
                <a16:creationId xmlns:a16="http://schemas.microsoft.com/office/drawing/2014/main" id="{A665B9AC-C3D0-462B-8462-32FFBE888CA6}"/>
              </a:ext>
            </a:extLst>
          </p:cNvPr>
          <p:cNvSpPr/>
          <p:nvPr/>
        </p:nvSpPr>
        <p:spPr>
          <a:xfrm>
            <a:off x="4065741" y="1271564"/>
            <a:ext cx="6001293" cy="1477328"/>
          </a:xfrm>
          <a:prstGeom prst="rect">
            <a:avLst/>
          </a:prstGeom>
        </p:spPr>
        <p:txBody>
          <a:bodyPr wrap="square">
            <a:spAutoFit/>
          </a:bodyPr>
          <a:lstStyle/>
          <a:p>
            <a:r>
              <a:rPr lang="en-US" dirty="0" err="1">
                <a:latin typeface="Consolas" panose="020B0609020204030204" pitchFamily="49" charset="0"/>
              </a:rPr>
              <a:t>ssize_t</a:t>
            </a:r>
            <a:r>
              <a:rPr lang="en-US" dirty="0">
                <a:latin typeface="Consolas" panose="020B0609020204030204" pitchFamily="49" charset="0"/>
              </a:rPr>
              <a:t> </a:t>
            </a:r>
            <a:r>
              <a:rPr lang="en-US" dirty="0">
                <a:latin typeface="Consolas" panose="020B0609020204030204" pitchFamily="49" charset="0"/>
                <a:hlinkClick r:id="rId2"/>
              </a:rPr>
              <a:t>read</a:t>
            </a:r>
            <a:r>
              <a:rPr lang="en-US" dirty="0">
                <a:latin typeface="Consolas" panose="020B0609020204030204" pitchFamily="49" charset="0"/>
              </a:rPr>
              <a:t>(int, void *, </a:t>
            </a:r>
            <a:r>
              <a:rPr lang="en-US" dirty="0" err="1">
                <a:latin typeface="Consolas" panose="020B0609020204030204" pitchFamily="49" charset="0"/>
              </a:rPr>
              <a:t>size_t</a:t>
            </a:r>
            <a:r>
              <a:rPr lang="en-US" dirty="0">
                <a:latin typeface="Consolas" panose="020B0609020204030204" pitchFamily="49" charset="0"/>
              </a:rPr>
              <a:t>) {</a:t>
            </a:r>
          </a:p>
          <a:p>
            <a:r>
              <a:rPr lang="en-US" dirty="0">
                <a:latin typeface="Consolas" panose="020B0609020204030204" pitchFamily="49" charset="0"/>
              </a:rPr>
              <a:t>  </a:t>
            </a:r>
            <a:r>
              <a:rPr lang="en-US" dirty="0">
                <a:latin typeface="Consolas" panose="020B0609020204030204" pitchFamily="49" charset="0"/>
                <a:cs typeface="Arial" panose="020B0604020202020204" pitchFamily="34" charset="0"/>
              </a:rPr>
              <a:t>marshal </a:t>
            </a:r>
            <a:r>
              <a:rPr lang="en-US" dirty="0" err="1">
                <a:latin typeface="Consolas" panose="020B0609020204030204" pitchFamily="49" charset="0"/>
                <a:cs typeface="Arial" panose="020B0604020202020204" pitchFamily="34" charset="0"/>
              </a:rPr>
              <a:t>args</a:t>
            </a:r>
            <a:r>
              <a:rPr lang="en-US" dirty="0">
                <a:latin typeface="Consolas" panose="020B0609020204030204" pitchFamily="49" charset="0"/>
                <a:cs typeface="Arial" panose="020B0604020202020204" pitchFamily="34" charset="0"/>
              </a:rPr>
              <a:t> into registers</a:t>
            </a:r>
          </a:p>
          <a:p>
            <a:r>
              <a:rPr lang="en-US" dirty="0">
                <a:latin typeface="Consolas" panose="020B0609020204030204" pitchFamily="49" charset="0"/>
                <a:cs typeface="Arial" panose="020B0604020202020204" pitchFamily="34" charset="0"/>
              </a:rPr>
              <a:t>  </a:t>
            </a:r>
            <a:r>
              <a:rPr lang="en-US" dirty="0">
                <a:solidFill>
                  <a:srgbClr val="FF0000"/>
                </a:solidFill>
                <a:latin typeface="Consolas" panose="020B0609020204030204" pitchFamily="49" charset="0"/>
                <a:cs typeface="Arial" panose="020B0604020202020204" pitchFamily="34" charset="0"/>
              </a:rPr>
              <a:t>issue </a:t>
            </a:r>
            <a:r>
              <a:rPr lang="en-US" dirty="0" err="1">
                <a:solidFill>
                  <a:srgbClr val="FF0000"/>
                </a:solidFill>
                <a:latin typeface="Consolas" panose="020B0609020204030204" pitchFamily="49" charset="0"/>
                <a:cs typeface="Arial" panose="020B0604020202020204" pitchFamily="34" charset="0"/>
              </a:rPr>
              <a:t>syscall</a:t>
            </a:r>
            <a:endParaRPr lang="en-US" dirty="0">
              <a:solidFill>
                <a:srgbClr val="FF0000"/>
              </a:solidFill>
              <a:latin typeface="Consolas" panose="020B0609020204030204" pitchFamily="49" charset="0"/>
              <a:cs typeface="Arial" panose="020B0604020202020204" pitchFamily="34" charset="0"/>
            </a:endParaRPr>
          </a:p>
          <a:p>
            <a:r>
              <a:rPr lang="en-US" dirty="0">
                <a:latin typeface="Consolas" panose="020B0609020204030204" pitchFamily="49" charset="0"/>
                <a:cs typeface="Arial" panose="020B0604020202020204" pitchFamily="34" charset="0"/>
              </a:rPr>
              <a:t>  register result of </a:t>
            </a:r>
            <a:r>
              <a:rPr lang="en-US" dirty="0" err="1">
                <a:latin typeface="Consolas" panose="020B0609020204030204" pitchFamily="49" charset="0"/>
                <a:cs typeface="Arial" panose="020B0604020202020204" pitchFamily="34" charset="0"/>
              </a:rPr>
              <a:t>syscall</a:t>
            </a:r>
            <a:r>
              <a:rPr lang="en-US" dirty="0">
                <a:latin typeface="Consolas" panose="020B0609020204030204" pitchFamily="49" charset="0"/>
                <a:cs typeface="Arial" panose="020B0604020202020204" pitchFamily="34" charset="0"/>
              </a:rPr>
              <a:t> to </a:t>
            </a:r>
            <a:r>
              <a:rPr lang="en-US" dirty="0" err="1">
                <a:latin typeface="Consolas" panose="020B0609020204030204" pitchFamily="49" charset="0"/>
                <a:cs typeface="Arial" panose="020B0604020202020204" pitchFamily="34" charset="0"/>
              </a:rPr>
              <a:t>rtn</a:t>
            </a:r>
            <a:r>
              <a:rPr lang="en-US" dirty="0">
                <a:latin typeface="Consolas" panose="020B0609020204030204" pitchFamily="49" charset="0"/>
                <a:cs typeface="Arial" panose="020B0604020202020204" pitchFamily="34" charset="0"/>
              </a:rPr>
              <a:t> value</a:t>
            </a:r>
          </a:p>
          <a:p>
            <a:r>
              <a:rPr lang="en-US" dirty="0">
                <a:latin typeface="Consolas" panose="020B0609020204030204" pitchFamily="49" charset="0"/>
              </a:rPr>
              <a:t>};</a:t>
            </a:r>
          </a:p>
        </p:txBody>
      </p:sp>
      <p:sp>
        <p:nvSpPr>
          <p:cNvPr id="8" name="Rectangle 7">
            <a:extLst>
              <a:ext uri="{FF2B5EF4-FFF2-40B4-BE49-F238E27FC236}">
                <a16:creationId xmlns:a16="http://schemas.microsoft.com/office/drawing/2014/main" id="{78622589-A83A-48A0-9494-F1415161EF42}"/>
              </a:ext>
            </a:extLst>
          </p:cNvPr>
          <p:cNvSpPr/>
          <p:nvPr/>
        </p:nvSpPr>
        <p:spPr>
          <a:xfrm>
            <a:off x="4296991" y="3091010"/>
            <a:ext cx="6555033" cy="1477328"/>
          </a:xfrm>
          <a:prstGeom prst="rect">
            <a:avLst/>
          </a:prstGeom>
        </p:spPr>
        <p:txBody>
          <a:bodyPr wrap="square">
            <a:spAutoFit/>
          </a:bodyPr>
          <a:lstStyle/>
          <a:p>
            <a:r>
              <a:rPr lang="en-US" dirty="0">
                <a:solidFill>
                  <a:srgbClr val="2D961E"/>
                </a:solidFill>
                <a:latin typeface="Consolas" panose="020B0609020204030204" pitchFamily="49" charset="0"/>
              </a:rPr>
              <a:t>void</a:t>
            </a:r>
            <a:r>
              <a:rPr lang="en-US" dirty="0">
                <a:solidFill>
                  <a:srgbClr val="C200FF"/>
                </a:solidFill>
                <a:latin typeface="Consolas" panose="020B0609020204030204" pitchFamily="49" charset="0"/>
              </a:rPr>
              <a:t> </a:t>
            </a:r>
            <a:r>
              <a:rPr lang="en-US" dirty="0" err="1">
                <a:solidFill>
                  <a:srgbClr val="4A00FF"/>
                </a:solidFill>
                <a:latin typeface="Consolas" panose="020B0609020204030204" pitchFamily="49" charset="0"/>
              </a:rPr>
              <a:t>syscall_handler</a:t>
            </a:r>
            <a:r>
              <a:rPr lang="en-US" dirty="0">
                <a:solidFill>
                  <a:srgbClr val="000000"/>
                </a:solidFill>
                <a:latin typeface="Consolas" panose="020B0609020204030204" pitchFamily="49" charset="0"/>
              </a:rPr>
              <a:t> (</a:t>
            </a:r>
            <a:r>
              <a:rPr lang="en-US" dirty="0">
                <a:solidFill>
                  <a:srgbClr val="C200FF"/>
                </a:solidFill>
                <a:latin typeface="Consolas" panose="020B0609020204030204" pitchFamily="49" charset="0"/>
              </a:rPr>
              <a:t>struct</a:t>
            </a:r>
            <a:r>
              <a:rPr lang="en-US" dirty="0">
                <a:solidFill>
                  <a:srgbClr val="000000"/>
                </a:solidFill>
                <a:latin typeface="Consolas" panose="020B0609020204030204" pitchFamily="49" charset="0"/>
              </a:rPr>
              <a:t> </a:t>
            </a:r>
            <a:r>
              <a:rPr lang="en-US" dirty="0" err="1">
                <a:solidFill>
                  <a:srgbClr val="2D961E"/>
                </a:solidFill>
                <a:latin typeface="Consolas" panose="020B0609020204030204" pitchFamily="49" charset="0"/>
              </a:rPr>
              <a:t>intr_frame</a:t>
            </a:r>
            <a:r>
              <a:rPr lang="en-US" dirty="0">
                <a:solidFill>
                  <a:srgbClr val="000000"/>
                </a:solidFill>
                <a:latin typeface="Consolas" panose="020B0609020204030204" pitchFamily="49" charset="0"/>
              </a:rPr>
              <a:t> *</a:t>
            </a:r>
            <a:r>
              <a:rPr lang="en-US" dirty="0">
                <a:solidFill>
                  <a:srgbClr val="C1651C"/>
                </a:solidFill>
                <a:latin typeface="Consolas" panose="020B0609020204030204" pitchFamily="49" charset="0"/>
              </a:rPr>
              <a:t>f</a:t>
            </a:r>
            <a:r>
              <a:rPr lang="en-US" dirty="0">
                <a:solidFill>
                  <a:srgbClr val="000000"/>
                </a:solidFill>
                <a:latin typeface="Consolas" panose="020B0609020204030204" pitchFamily="49" charset="0"/>
              </a:rPr>
              <a:t>) {</a:t>
            </a:r>
          </a:p>
          <a:p>
            <a:r>
              <a:rPr lang="en-US" dirty="0">
                <a:solidFill>
                  <a:srgbClr val="000000"/>
                </a:solidFill>
                <a:effectLst/>
                <a:latin typeface="Consolas" panose="020B0609020204030204" pitchFamily="49" charset="0"/>
                <a:cs typeface="Arial" panose="020B0604020202020204" pitchFamily="34" charset="0"/>
              </a:rPr>
              <a:t>   </a:t>
            </a:r>
            <a:r>
              <a:rPr lang="en-US" dirty="0" err="1">
                <a:solidFill>
                  <a:srgbClr val="000000"/>
                </a:solidFill>
                <a:effectLst/>
                <a:latin typeface="Consolas" panose="020B0609020204030204" pitchFamily="49" charset="0"/>
                <a:cs typeface="Arial" panose="020B0604020202020204" pitchFamily="34" charset="0"/>
              </a:rPr>
              <a:t>unmarshal</a:t>
            </a:r>
            <a:r>
              <a:rPr lang="en-US" dirty="0" err="1">
                <a:solidFill>
                  <a:srgbClr val="000000"/>
                </a:solidFill>
                <a:latin typeface="Consolas" panose="020B0609020204030204" pitchFamily="49" charset="0"/>
                <a:cs typeface="Arial" panose="020B0604020202020204" pitchFamily="34" charset="0"/>
              </a:rPr>
              <a:t>l</a:t>
            </a:r>
            <a:r>
              <a:rPr lang="en-US" dirty="0">
                <a:solidFill>
                  <a:srgbClr val="000000"/>
                </a:solidFill>
                <a:latin typeface="Consolas" panose="020B0609020204030204" pitchFamily="49" charset="0"/>
                <a:cs typeface="Arial" panose="020B0604020202020204" pitchFamily="34" charset="0"/>
              </a:rPr>
              <a:t> call#, </a:t>
            </a:r>
            <a:r>
              <a:rPr lang="en-US" dirty="0" err="1">
                <a:solidFill>
                  <a:srgbClr val="000000"/>
                </a:solidFill>
                <a:latin typeface="Consolas" panose="020B0609020204030204" pitchFamily="49" charset="0"/>
                <a:cs typeface="Arial" panose="020B0604020202020204" pitchFamily="34" charset="0"/>
              </a:rPr>
              <a:t>args</a:t>
            </a:r>
            <a:r>
              <a:rPr lang="en-US" dirty="0">
                <a:solidFill>
                  <a:srgbClr val="000000"/>
                </a:solidFill>
                <a:latin typeface="Consolas" panose="020B0609020204030204" pitchFamily="49" charset="0"/>
                <a:cs typeface="Arial" panose="020B0604020202020204" pitchFamily="34" charset="0"/>
              </a:rPr>
              <a:t> from </a:t>
            </a:r>
            <a:r>
              <a:rPr lang="en-US" dirty="0" err="1">
                <a:solidFill>
                  <a:srgbClr val="000000"/>
                </a:solidFill>
                <a:latin typeface="Consolas" panose="020B0609020204030204" pitchFamily="49" charset="0"/>
                <a:cs typeface="Arial" panose="020B0604020202020204" pitchFamily="34" charset="0"/>
              </a:rPr>
              <a:t>regs</a:t>
            </a:r>
            <a:endParaRPr lang="en-US" dirty="0">
              <a:solidFill>
                <a:srgbClr val="000000"/>
              </a:solidFill>
              <a:latin typeface="Consolas" panose="020B0609020204030204" pitchFamily="49" charset="0"/>
              <a:cs typeface="Arial" panose="020B0604020202020204" pitchFamily="34" charset="0"/>
            </a:endParaRP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FF0000"/>
                </a:solidFill>
                <a:effectLst/>
                <a:latin typeface="Consolas" panose="020B0609020204030204" pitchFamily="49" charset="0"/>
                <a:cs typeface="Arial" panose="020B0604020202020204" pitchFamily="34" charset="0"/>
              </a:rPr>
              <a:t>dispatch</a:t>
            </a:r>
            <a:r>
              <a:rPr lang="en-US" dirty="0">
                <a:solidFill>
                  <a:srgbClr val="FF0000"/>
                </a:solidFill>
                <a:latin typeface="Consolas" panose="020B0609020204030204" pitchFamily="49" charset="0"/>
                <a:cs typeface="Arial" panose="020B0604020202020204" pitchFamily="34" charset="0"/>
              </a:rPr>
              <a:t> : handlers[call#](</a:t>
            </a:r>
            <a:r>
              <a:rPr lang="en-US" dirty="0" err="1">
                <a:solidFill>
                  <a:srgbClr val="FF0000"/>
                </a:solidFill>
                <a:latin typeface="Consolas" panose="020B0609020204030204" pitchFamily="49" charset="0"/>
                <a:cs typeface="Arial" panose="020B0604020202020204" pitchFamily="34" charset="0"/>
              </a:rPr>
              <a:t>args</a:t>
            </a:r>
            <a:r>
              <a:rPr lang="en-US" dirty="0">
                <a:solidFill>
                  <a:srgbClr val="FF0000"/>
                </a:solidFill>
                <a:latin typeface="Consolas" panose="020B0609020204030204" pitchFamily="49" charset="0"/>
                <a:cs typeface="Arial" panose="020B0604020202020204" pitchFamily="34" charset="0"/>
              </a:rPr>
              <a:t>)</a:t>
            </a:r>
          </a:p>
          <a:p>
            <a:r>
              <a:rPr lang="en-US" dirty="0">
                <a:solidFill>
                  <a:srgbClr val="000000"/>
                </a:solidFill>
                <a:effectLst/>
                <a:latin typeface="Consolas" panose="020B0609020204030204" pitchFamily="49" charset="0"/>
                <a:cs typeface="Arial" panose="020B0604020202020204" pitchFamily="34" charset="0"/>
              </a:rPr>
              <a:t>   </a:t>
            </a:r>
            <a:r>
              <a:rPr lang="en-US" dirty="0">
                <a:solidFill>
                  <a:srgbClr val="000000"/>
                </a:solidFill>
                <a:latin typeface="Consolas" panose="020B0609020204030204" pitchFamily="49" charset="0"/>
                <a:cs typeface="Arial" panose="020B0604020202020204" pitchFamily="34" charset="0"/>
              </a:rPr>
              <a:t>marshal results </a:t>
            </a:r>
            <a:r>
              <a:rPr lang="en-US" dirty="0" err="1">
                <a:solidFill>
                  <a:srgbClr val="000000"/>
                </a:solidFill>
                <a:latin typeface="Consolas" panose="020B0609020204030204" pitchFamily="49" charset="0"/>
                <a:cs typeface="Arial" panose="020B0604020202020204" pitchFamily="34" charset="0"/>
              </a:rPr>
              <a:t>fo</a:t>
            </a:r>
            <a:r>
              <a:rPr lang="en-US" dirty="0">
                <a:solidFill>
                  <a:srgbClr val="000000"/>
                </a:solidFill>
                <a:latin typeface="Consolas" panose="020B0609020204030204" pitchFamily="49" charset="0"/>
                <a:cs typeface="Arial" panose="020B0604020202020204" pitchFamily="34" charset="0"/>
              </a:rPr>
              <a:t> </a:t>
            </a:r>
            <a:r>
              <a:rPr lang="en-US" dirty="0" err="1">
                <a:solidFill>
                  <a:srgbClr val="000000"/>
                </a:solidFill>
                <a:latin typeface="Consolas" panose="020B0609020204030204" pitchFamily="49" charset="0"/>
                <a:cs typeface="Arial" panose="020B0604020202020204" pitchFamily="34" charset="0"/>
              </a:rPr>
              <a:t>syscall</a:t>
            </a:r>
            <a:r>
              <a:rPr lang="en-US" dirty="0">
                <a:solidFill>
                  <a:srgbClr val="000000"/>
                </a:solidFill>
                <a:latin typeface="Consolas" panose="020B0609020204030204" pitchFamily="49" charset="0"/>
                <a:cs typeface="Arial" panose="020B0604020202020204" pitchFamily="34" charset="0"/>
              </a:rPr>
              <a:t> ret</a:t>
            </a:r>
          </a:p>
          <a:p>
            <a:r>
              <a:rPr lang="en-US" dirty="0">
                <a:solidFill>
                  <a:srgbClr val="000000"/>
                </a:solidFill>
                <a:effectLst/>
                <a:latin typeface="Consolas" panose="020B0609020204030204" pitchFamily="49" charset="0"/>
              </a:rPr>
              <a:t>}</a:t>
            </a:r>
            <a:endParaRPr lang="en-US" dirty="0">
              <a:solidFill>
                <a:srgbClr val="4A00FF"/>
              </a:solidFill>
              <a:effectLst/>
              <a:latin typeface="Consolas" panose="020B0609020204030204" pitchFamily="49" charset="0"/>
            </a:endParaRPr>
          </a:p>
        </p:txBody>
      </p:sp>
      <p:sp>
        <p:nvSpPr>
          <p:cNvPr id="9" name="TextBox 8">
            <a:extLst>
              <a:ext uri="{FF2B5EF4-FFF2-40B4-BE49-F238E27FC236}">
                <a16:creationId xmlns:a16="http://schemas.microsoft.com/office/drawing/2014/main" id="{30C1DA98-2D97-4201-8D10-631201F8E6FB}"/>
              </a:ext>
            </a:extLst>
          </p:cNvPr>
          <p:cNvSpPr txBox="1"/>
          <p:nvPr/>
        </p:nvSpPr>
        <p:spPr>
          <a:xfrm>
            <a:off x="4247466" y="2763460"/>
            <a:ext cx="4716356" cy="369332"/>
          </a:xfrm>
          <a:prstGeom prst="rect">
            <a:avLst/>
          </a:prstGeom>
          <a:noFill/>
        </p:spPr>
        <p:txBody>
          <a:bodyPr wrap="none" rtlCol="0">
            <a:spAutoFit/>
          </a:bodyPr>
          <a:lstStyle/>
          <a:p>
            <a:r>
              <a:rPr lang="en-US" dirty="0">
                <a:latin typeface="Consolas" panose="020B0609020204030204" pitchFamily="49" charset="0"/>
                <a:cs typeface="Calibri" panose="020F0502020204030204" pitchFamily="34" charset="0"/>
              </a:rPr>
              <a:t>Exception U</a:t>
            </a:r>
            <a:r>
              <a:rPr lang="en-US" dirty="0">
                <a:latin typeface="Consolas" panose="020B0609020204030204" pitchFamily="49" charset="0"/>
                <a:cs typeface="Calibri" panose="020F0502020204030204" pitchFamily="34" charset="0"/>
                <a:sym typeface="Wingdings" pitchFamily="2" charset="2"/>
              </a:rPr>
              <a:t>K, interrupt processing</a:t>
            </a:r>
            <a:endParaRPr lang="en-US" dirty="0">
              <a:latin typeface="Consolas" panose="020B0609020204030204" pitchFamily="49" charset="0"/>
              <a:cs typeface="Calibri" panose="020F0502020204030204" pitchFamily="34" charset="0"/>
            </a:endParaRPr>
          </a:p>
        </p:txBody>
      </p:sp>
      <p:sp>
        <p:nvSpPr>
          <p:cNvPr id="10" name="Rectangle 9">
            <a:extLst>
              <a:ext uri="{FF2B5EF4-FFF2-40B4-BE49-F238E27FC236}">
                <a16:creationId xmlns:a16="http://schemas.microsoft.com/office/drawing/2014/main" id="{552D0F2E-A660-42E0-A245-6D52C5C785C0}"/>
              </a:ext>
            </a:extLst>
          </p:cNvPr>
          <p:cNvSpPr/>
          <p:nvPr/>
        </p:nvSpPr>
        <p:spPr>
          <a:xfrm>
            <a:off x="4419600" y="4505904"/>
            <a:ext cx="6857782" cy="1477328"/>
          </a:xfrm>
          <a:prstGeom prst="rect">
            <a:avLst/>
          </a:prstGeom>
        </p:spPr>
        <p:txBody>
          <a:bodyPr wrap="square">
            <a:spAutoFit/>
          </a:bodyPr>
          <a:lstStyle/>
          <a:p>
            <a:r>
              <a:rPr lang="en-US" dirty="0" err="1">
                <a:latin typeface="Consolas" panose="020B0609020204030204" pitchFamily="49" charset="0"/>
                <a:cs typeface="Courier"/>
              </a:rPr>
              <a:t>ssize_t</a:t>
            </a:r>
            <a:r>
              <a:rPr lang="en-US" dirty="0">
                <a:latin typeface="Consolas" panose="020B0609020204030204" pitchFamily="49" charset="0"/>
                <a:cs typeface="Courier"/>
              </a:rPr>
              <a:t> </a:t>
            </a:r>
            <a:r>
              <a:rPr lang="en-US" dirty="0" err="1">
                <a:latin typeface="Consolas" panose="020B0609020204030204" pitchFamily="49" charset="0"/>
                <a:cs typeface="Courier"/>
              </a:rPr>
              <a:t>vfs_read</a:t>
            </a:r>
            <a:r>
              <a:rPr lang="en-US" dirty="0">
                <a:latin typeface="Consolas" panose="020B0609020204030204" pitchFamily="49" charset="0"/>
                <a:cs typeface="Courier"/>
              </a:rPr>
              <a:t>(</a:t>
            </a:r>
            <a:r>
              <a:rPr lang="en-US" b="1" dirty="0">
                <a:solidFill>
                  <a:srgbClr val="FF0000"/>
                </a:solidFill>
                <a:latin typeface="Consolas" panose="020B0609020204030204" pitchFamily="49" charset="0"/>
                <a:cs typeface="Courier"/>
              </a:rPr>
              <a:t>struct file *file</a:t>
            </a:r>
            <a:r>
              <a:rPr lang="en-US" dirty="0">
                <a:latin typeface="Consolas" panose="020B0609020204030204" pitchFamily="49" charset="0"/>
                <a:cs typeface="Courier"/>
              </a:rPr>
              <a:t>, char __user *</a:t>
            </a:r>
            <a:r>
              <a:rPr lang="en-US" dirty="0" err="1">
                <a:latin typeface="Consolas" panose="020B0609020204030204" pitchFamily="49" charset="0"/>
                <a:cs typeface="Courier"/>
              </a:rPr>
              <a:t>buf</a:t>
            </a:r>
            <a:r>
              <a:rPr lang="en-US" dirty="0">
                <a:latin typeface="Consolas" panose="020B0609020204030204" pitchFamily="49" charset="0"/>
                <a:cs typeface="Courier"/>
              </a:rPr>
              <a:t>,                       		   </a:t>
            </a:r>
            <a:r>
              <a:rPr lang="en-US" dirty="0" err="1">
                <a:latin typeface="Consolas" panose="020B0609020204030204" pitchFamily="49" charset="0"/>
                <a:cs typeface="Courier"/>
              </a:rPr>
              <a:t>size_t</a:t>
            </a:r>
            <a:r>
              <a:rPr lang="en-US" dirty="0">
                <a:latin typeface="Consolas" panose="020B0609020204030204" pitchFamily="49" charset="0"/>
                <a:cs typeface="Courier"/>
              </a:rPr>
              <a:t> count, </a:t>
            </a:r>
            <a:r>
              <a:rPr lang="en-US" dirty="0" err="1">
                <a:latin typeface="Consolas" panose="020B0609020204030204" pitchFamily="49" charset="0"/>
                <a:cs typeface="Courier"/>
              </a:rPr>
              <a:t>loff_t</a:t>
            </a:r>
            <a:r>
              <a:rPr lang="en-US" dirty="0">
                <a:latin typeface="Consolas" panose="020B0609020204030204" pitchFamily="49" charset="0"/>
                <a:cs typeface="Courier"/>
              </a:rPr>
              <a:t> *</a:t>
            </a:r>
            <a:r>
              <a:rPr lang="en-US" dirty="0" err="1">
                <a:latin typeface="Consolas" panose="020B0609020204030204" pitchFamily="49" charset="0"/>
                <a:cs typeface="Courier"/>
              </a:rPr>
              <a:t>pos</a:t>
            </a:r>
            <a:r>
              <a:rPr lang="en-US" dirty="0">
                <a:latin typeface="Consolas" panose="020B0609020204030204" pitchFamily="49" charset="0"/>
                <a:cs typeface="Courier"/>
              </a:rPr>
              <a:t>) {</a:t>
            </a:r>
          </a:p>
          <a:p>
            <a:r>
              <a:rPr lang="en-US" dirty="0">
                <a:latin typeface="Consolas" panose="020B0609020204030204" pitchFamily="49" charset="0"/>
                <a:cs typeface="Calibri" panose="020F0502020204030204" pitchFamily="34" charset="0"/>
              </a:rPr>
              <a:t>   User Process/File System relationship</a:t>
            </a:r>
          </a:p>
          <a:p>
            <a:r>
              <a:rPr lang="en-US" dirty="0">
                <a:latin typeface="Consolas" panose="020B0609020204030204" pitchFamily="49" charset="0"/>
                <a:cs typeface="Calibri" panose="020F0502020204030204" pitchFamily="34" charset="0"/>
              </a:rPr>
              <a:t>   call </a:t>
            </a:r>
            <a:r>
              <a:rPr lang="en-US" dirty="0">
                <a:solidFill>
                  <a:srgbClr val="FF0000"/>
                </a:solidFill>
                <a:latin typeface="Consolas" panose="020B0609020204030204" pitchFamily="49" charset="0"/>
                <a:cs typeface="Calibri" panose="020F0502020204030204" pitchFamily="34" charset="0"/>
              </a:rPr>
              <a:t>device driver </a:t>
            </a:r>
            <a:r>
              <a:rPr lang="en-US" dirty="0">
                <a:latin typeface="Consolas" panose="020B0609020204030204" pitchFamily="49" charset="0"/>
                <a:cs typeface="Calibri" panose="020F0502020204030204" pitchFamily="34" charset="0"/>
              </a:rPr>
              <a:t>to do the work</a:t>
            </a:r>
          </a:p>
          <a:p>
            <a:r>
              <a:rPr lang="en-US" dirty="0">
                <a:latin typeface="Consolas" panose="020B0609020204030204" pitchFamily="49" charset="0"/>
                <a:cs typeface="Courier"/>
              </a:rPr>
              <a:t>}</a:t>
            </a:r>
          </a:p>
        </p:txBody>
      </p:sp>
      <p:sp>
        <p:nvSpPr>
          <p:cNvPr id="11" name="Rectangle 10">
            <a:extLst>
              <a:ext uri="{FF2B5EF4-FFF2-40B4-BE49-F238E27FC236}">
                <a16:creationId xmlns:a16="http://schemas.microsoft.com/office/drawing/2014/main" id="{B6FFD7BC-585C-4726-A8AE-7E34AE25FC75}"/>
              </a:ext>
            </a:extLst>
          </p:cNvPr>
          <p:cNvSpPr/>
          <p:nvPr/>
        </p:nvSpPr>
        <p:spPr>
          <a:xfrm>
            <a:off x="3710140" y="730257"/>
            <a:ext cx="7872259" cy="5626093"/>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2" name="Rectangle 11">
            <a:extLst>
              <a:ext uri="{FF2B5EF4-FFF2-40B4-BE49-F238E27FC236}">
                <a16:creationId xmlns:a16="http://schemas.microsoft.com/office/drawing/2014/main" id="{07218CB5-A1BE-4CD4-B431-6803AB080774}"/>
              </a:ext>
            </a:extLst>
          </p:cNvPr>
          <p:cNvSpPr/>
          <p:nvPr/>
        </p:nvSpPr>
        <p:spPr>
          <a:xfrm>
            <a:off x="4065740" y="1213892"/>
            <a:ext cx="7364259" cy="506424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3" name="Rectangle 12">
            <a:extLst>
              <a:ext uri="{FF2B5EF4-FFF2-40B4-BE49-F238E27FC236}">
                <a16:creationId xmlns:a16="http://schemas.microsoft.com/office/drawing/2014/main" id="{3FBB46D6-25DF-4FB4-BA02-E48634E13960}"/>
              </a:ext>
            </a:extLst>
          </p:cNvPr>
          <p:cNvSpPr/>
          <p:nvPr/>
        </p:nvSpPr>
        <p:spPr>
          <a:xfrm>
            <a:off x="4269976" y="2763460"/>
            <a:ext cx="7007624" cy="3371237"/>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4" name="Rectangle 13">
            <a:extLst>
              <a:ext uri="{FF2B5EF4-FFF2-40B4-BE49-F238E27FC236}">
                <a16:creationId xmlns:a16="http://schemas.microsoft.com/office/drawing/2014/main" id="{8FC456B8-9B8B-4592-A15B-AA8B64207FF1}"/>
              </a:ext>
            </a:extLst>
          </p:cNvPr>
          <p:cNvSpPr/>
          <p:nvPr/>
        </p:nvSpPr>
        <p:spPr>
          <a:xfrm>
            <a:off x="4427516" y="4480081"/>
            <a:ext cx="6780107" cy="1593391"/>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5" name="TextBox 14">
            <a:extLst>
              <a:ext uri="{FF2B5EF4-FFF2-40B4-BE49-F238E27FC236}">
                <a16:creationId xmlns:a16="http://schemas.microsoft.com/office/drawing/2014/main" id="{CFDE3FD6-9EAC-4012-BB42-F5D7536D7BE8}"/>
              </a:ext>
            </a:extLst>
          </p:cNvPr>
          <p:cNvSpPr txBox="1"/>
          <p:nvPr/>
        </p:nvSpPr>
        <p:spPr>
          <a:xfrm>
            <a:off x="2365201" y="727166"/>
            <a:ext cx="1234633"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App:</a:t>
            </a:r>
          </a:p>
        </p:txBody>
      </p:sp>
      <p:sp>
        <p:nvSpPr>
          <p:cNvPr id="16" name="TextBox 15">
            <a:extLst>
              <a:ext uri="{FF2B5EF4-FFF2-40B4-BE49-F238E27FC236}">
                <a16:creationId xmlns:a16="http://schemas.microsoft.com/office/drawing/2014/main" id="{D120CAED-0300-402B-B9A8-F006B78D7D02}"/>
              </a:ext>
            </a:extLst>
          </p:cNvPr>
          <p:cNvSpPr txBox="1"/>
          <p:nvPr/>
        </p:nvSpPr>
        <p:spPr>
          <a:xfrm>
            <a:off x="2133600" y="1200090"/>
            <a:ext cx="1493037" cy="400110"/>
          </a:xfrm>
          <a:prstGeom prst="rect">
            <a:avLst/>
          </a:prstGeom>
          <a:noFill/>
        </p:spPr>
        <p:txBody>
          <a:bodyPr wrap="none" rtlCol="0">
            <a:spAutoFit/>
          </a:bodyPr>
          <a:lstStyle/>
          <a:p>
            <a:r>
              <a:rPr lang="en-US" sz="2000" b="0" dirty="0">
                <a:solidFill>
                  <a:srgbClr val="FF0000"/>
                </a:solidFill>
                <a:latin typeface="Calibri" panose="020F0502020204030204" pitchFamily="34" charset="0"/>
                <a:cs typeface="Calibri" panose="020F0502020204030204" pitchFamily="34" charset="0"/>
              </a:rPr>
              <a:t>User library:</a:t>
            </a:r>
          </a:p>
        </p:txBody>
      </p:sp>
      <p:grpSp>
        <p:nvGrpSpPr>
          <p:cNvPr id="39" name="Group 38"/>
          <p:cNvGrpSpPr/>
          <p:nvPr/>
        </p:nvGrpSpPr>
        <p:grpSpPr>
          <a:xfrm>
            <a:off x="8670611" y="5742735"/>
            <a:ext cx="2530789" cy="369332"/>
            <a:chOff x="8594411" y="5722780"/>
            <a:chExt cx="2530789" cy="369332"/>
          </a:xfrm>
        </p:grpSpPr>
        <p:sp>
          <p:nvSpPr>
            <p:cNvPr id="17" name="Rectangle 16">
              <a:extLst>
                <a:ext uri="{FF2B5EF4-FFF2-40B4-BE49-F238E27FC236}">
                  <a16:creationId xmlns:a16="http://schemas.microsoft.com/office/drawing/2014/main" id="{CA95ED24-D822-4A24-8DD2-88AC2ADA2471}"/>
                </a:ext>
              </a:extLst>
            </p:cNvPr>
            <p:cNvSpPr/>
            <p:nvPr/>
          </p:nvSpPr>
          <p:spPr>
            <a:xfrm>
              <a:off x="8594411" y="5771239"/>
              <a:ext cx="2530789" cy="272415"/>
            </a:xfrm>
            <a:prstGeom prst="rect">
              <a:avLst/>
            </a:prstGeom>
            <a:solidFill>
              <a:schemeClr val="accent2"/>
            </a:solid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latin typeface="Consolas" panose="020B0609020204030204" pitchFamily="49" charset="0"/>
              </a:endParaRPr>
            </a:p>
          </p:txBody>
        </p:sp>
        <p:sp>
          <p:nvSpPr>
            <p:cNvPr id="18" name="TextBox 17">
              <a:extLst>
                <a:ext uri="{FF2B5EF4-FFF2-40B4-BE49-F238E27FC236}">
                  <a16:creationId xmlns:a16="http://schemas.microsoft.com/office/drawing/2014/main" id="{22FD3ED5-9CBE-4641-A3D5-0F9CB20D8700}"/>
                </a:ext>
              </a:extLst>
            </p:cNvPr>
            <p:cNvSpPr txBox="1"/>
            <p:nvPr/>
          </p:nvSpPr>
          <p:spPr>
            <a:xfrm>
              <a:off x="8944330" y="5722780"/>
              <a:ext cx="1830950" cy="369332"/>
            </a:xfrm>
            <a:prstGeom prst="rect">
              <a:avLst/>
            </a:prstGeom>
            <a:noFill/>
          </p:spPr>
          <p:txBody>
            <a:bodyPr wrap="none" rtlCol="0">
              <a:spAutoFit/>
            </a:bodyPr>
            <a:lstStyle/>
            <a:p>
              <a:r>
                <a:rPr lang="en-US" dirty="0">
                  <a:latin typeface="Consolas" panose="020B0609020204030204" pitchFamily="49" charset="0"/>
                </a:rPr>
                <a:t>Device Driver</a:t>
              </a:r>
            </a:p>
          </p:txBody>
        </p:sp>
      </p:grpSp>
      <p:sp>
        <p:nvSpPr>
          <p:cNvPr id="38" name="Title 37"/>
          <p:cNvSpPr>
            <a:spLocks noGrp="1"/>
          </p:cNvSpPr>
          <p:nvPr>
            <p:ph type="title"/>
          </p:nvPr>
        </p:nvSpPr>
        <p:spPr/>
        <p:txBody>
          <a:bodyPr/>
          <a:lstStyle/>
          <a:p>
            <a:r>
              <a:rPr lang="en-US" dirty="0"/>
              <a:t>Recall: Layers of I/O…</a:t>
            </a:r>
          </a:p>
        </p:txBody>
      </p:sp>
      <p:sp>
        <p:nvSpPr>
          <p:cNvPr id="59" name="TextBox 58">
            <a:extLst>
              <a:ext uri="{FF2B5EF4-FFF2-40B4-BE49-F238E27FC236}">
                <a16:creationId xmlns:a16="http://schemas.microsoft.com/office/drawing/2014/main" id="{D8F75A7B-94D3-4855-B8B8-EAEE3643A6B1}"/>
              </a:ext>
            </a:extLst>
          </p:cNvPr>
          <p:cNvSpPr txBox="1"/>
          <p:nvPr/>
        </p:nvSpPr>
        <p:spPr>
          <a:xfrm>
            <a:off x="571524" y="2367633"/>
            <a:ext cx="1710725" cy="369332"/>
          </a:xfrm>
          <a:prstGeom prst="rect">
            <a:avLst/>
          </a:prstGeom>
          <a:noFill/>
        </p:spPr>
        <p:txBody>
          <a:bodyPr wrap="none" rtlCol="0">
            <a:spAutoFit/>
          </a:bodyPr>
          <a:lstStyle/>
          <a:p>
            <a:r>
              <a:rPr lang="en-US" b="0" dirty="0">
                <a:latin typeface="Gill Sans Light"/>
              </a:rPr>
              <a:t>High Level I/O </a:t>
            </a:r>
          </a:p>
        </p:txBody>
      </p:sp>
      <p:sp>
        <p:nvSpPr>
          <p:cNvPr id="60" name="Rectangle 59">
            <a:extLst>
              <a:ext uri="{FF2B5EF4-FFF2-40B4-BE49-F238E27FC236}">
                <a16:creationId xmlns:a16="http://schemas.microsoft.com/office/drawing/2014/main" id="{3886D31A-B733-405E-A37B-3A8C79726278}"/>
              </a:ext>
            </a:extLst>
          </p:cNvPr>
          <p:cNvSpPr/>
          <p:nvPr/>
        </p:nvSpPr>
        <p:spPr>
          <a:xfrm>
            <a:off x="584362" y="2367632"/>
            <a:ext cx="1685048" cy="436275"/>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1" name="TextBox 60">
            <a:extLst>
              <a:ext uri="{FF2B5EF4-FFF2-40B4-BE49-F238E27FC236}">
                <a16:creationId xmlns:a16="http://schemas.microsoft.com/office/drawing/2014/main" id="{3BD42EC3-A623-4D1A-A6B8-96E789DC87A0}"/>
              </a:ext>
            </a:extLst>
          </p:cNvPr>
          <p:cNvSpPr txBox="1"/>
          <p:nvPr/>
        </p:nvSpPr>
        <p:spPr>
          <a:xfrm>
            <a:off x="597172" y="2754511"/>
            <a:ext cx="1659429" cy="369332"/>
          </a:xfrm>
          <a:prstGeom prst="rect">
            <a:avLst/>
          </a:prstGeom>
          <a:noFill/>
        </p:spPr>
        <p:txBody>
          <a:bodyPr wrap="none" rtlCol="0">
            <a:spAutoFit/>
          </a:bodyPr>
          <a:lstStyle/>
          <a:p>
            <a:r>
              <a:rPr lang="en-US" b="0" dirty="0">
                <a:latin typeface="Gill Sans Light"/>
              </a:rPr>
              <a:t>Low Level I/O </a:t>
            </a:r>
          </a:p>
        </p:txBody>
      </p:sp>
      <p:sp>
        <p:nvSpPr>
          <p:cNvPr id="62" name="Rectangle 61">
            <a:extLst>
              <a:ext uri="{FF2B5EF4-FFF2-40B4-BE49-F238E27FC236}">
                <a16:creationId xmlns:a16="http://schemas.microsoft.com/office/drawing/2014/main" id="{8053316D-D4DA-4068-9549-29001BE7119F}"/>
              </a:ext>
            </a:extLst>
          </p:cNvPr>
          <p:cNvSpPr/>
          <p:nvPr/>
        </p:nvSpPr>
        <p:spPr>
          <a:xfrm>
            <a:off x="738670" y="2832071"/>
            <a:ext cx="1376433" cy="261764"/>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3" name="TextBox 62">
            <a:extLst>
              <a:ext uri="{FF2B5EF4-FFF2-40B4-BE49-F238E27FC236}">
                <a16:creationId xmlns:a16="http://schemas.microsoft.com/office/drawing/2014/main" id="{F2B29794-EF72-47C9-9055-4A6A15861174}"/>
              </a:ext>
            </a:extLst>
          </p:cNvPr>
          <p:cNvSpPr txBox="1"/>
          <p:nvPr/>
        </p:nvSpPr>
        <p:spPr>
          <a:xfrm>
            <a:off x="1050020" y="3100811"/>
            <a:ext cx="753732" cy="307777"/>
          </a:xfrm>
          <a:prstGeom prst="rect">
            <a:avLst/>
          </a:prstGeom>
          <a:noFill/>
        </p:spPr>
        <p:txBody>
          <a:bodyPr wrap="none" rtlCol="0">
            <a:spAutoFit/>
          </a:bodyPr>
          <a:lstStyle/>
          <a:p>
            <a:r>
              <a:rPr lang="en-US" sz="1400" b="0" dirty="0" err="1">
                <a:latin typeface="Gill Sans Light"/>
              </a:rPr>
              <a:t>Syscall</a:t>
            </a:r>
            <a:endParaRPr lang="en-US" b="0" dirty="0">
              <a:latin typeface="Gill Sans Light"/>
            </a:endParaRPr>
          </a:p>
        </p:txBody>
      </p:sp>
      <p:sp>
        <p:nvSpPr>
          <p:cNvPr id="64" name="Rectangle 63">
            <a:extLst>
              <a:ext uri="{FF2B5EF4-FFF2-40B4-BE49-F238E27FC236}">
                <a16:creationId xmlns:a16="http://schemas.microsoft.com/office/drawing/2014/main" id="{A4B977EB-CCB9-4967-8C78-8954ED293366}"/>
              </a:ext>
            </a:extLst>
          </p:cNvPr>
          <p:cNvSpPr/>
          <p:nvPr/>
        </p:nvSpPr>
        <p:spPr>
          <a:xfrm>
            <a:off x="1092438" y="3100811"/>
            <a:ext cx="668897" cy="369332"/>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5" name="TextBox 64">
            <a:extLst>
              <a:ext uri="{FF2B5EF4-FFF2-40B4-BE49-F238E27FC236}">
                <a16:creationId xmlns:a16="http://schemas.microsoft.com/office/drawing/2014/main" id="{E58EBFBC-4AE2-41E7-817F-C3762CC8CC28}"/>
              </a:ext>
            </a:extLst>
          </p:cNvPr>
          <p:cNvSpPr txBox="1"/>
          <p:nvPr/>
        </p:nvSpPr>
        <p:spPr>
          <a:xfrm>
            <a:off x="731824" y="3583763"/>
            <a:ext cx="1390124" cy="369332"/>
          </a:xfrm>
          <a:prstGeom prst="rect">
            <a:avLst/>
          </a:prstGeom>
          <a:noFill/>
        </p:spPr>
        <p:txBody>
          <a:bodyPr wrap="none" rtlCol="0">
            <a:spAutoFit/>
          </a:bodyPr>
          <a:lstStyle/>
          <a:p>
            <a:r>
              <a:rPr lang="en-US" b="0" dirty="0">
                <a:latin typeface="Gill Sans Light"/>
              </a:rPr>
              <a:t>File System</a:t>
            </a:r>
          </a:p>
        </p:txBody>
      </p:sp>
      <p:sp>
        <p:nvSpPr>
          <p:cNvPr id="66" name="Rectangle 65">
            <a:extLst>
              <a:ext uri="{FF2B5EF4-FFF2-40B4-BE49-F238E27FC236}">
                <a16:creationId xmlns:a16="http://schemas.microsoft.com/office/drawing/2014/main" id="{ABA5EB8E-5B83-4FBE-AA4B-456389BFC87E}"/>
              </a:ext>
            </a:extLst>
          </p:cNvPr>
          <p:cNvSpPr/>
          <p:nvPr/>
        </p:nvSpPr>
        <p:spPr>
          <a:xfrm>
            <a:off x="785659" y="3477118"/>
            <a:ext cx="1282454" cy="620480"/>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67" name="TextBox 66">
            <a:extLst>
              <a:ext uri="{FF2B5EF4-FFF2-40B4-BE49-F238E27FC236}">
                <a16:creationId xmlns:a16="http://schemas.microsoft.com/office/drawing/2014/main" id="{487AE7FB-0D2A-470C-A413-9A388D332544}"/>
              </a:ext>
            </a:extLst>
          </p:cNvPr>
          <p:cNvSpPr txBox="1"/>
          <p:nvPr/>
        </p:nvSpPr>
        <p:spPr>
          <a:xfrm>
            <a:off x="840828" y="4097598"/>
            <a:ext cx="1172116" cy="369332"/>
          </a:xfrm>
          <a:prstGeom prst="rect">
            <a:avLst/>
          </a:prstGeom>
          <a:noFill/>
        </p:spPr>
        <p:txBody>
          <a:bodyPr wrap="none" rtlCol="0">
            <a:spAutoFit/>
          </a:bodyPr>
          <a:lstStyle/>
          <a:p>
            <a:r>
              <a:rPr lang="en-US" b="0" dirty="0">
                <a:latin typeface="Gill Sans Light"/>
              </a:rPr>
              <a:t>I/O Driver</a:t>
            </a:r>
          </a:p>
        </p:txBody>
      </p:sp>
      <p:sp>
        <p:nvSpPr>
          <p:cNvPr id="68" name="Rectangle 67">
            <a:extLst>
              <a:ext uri="{FF2B5EF4-FFF2-40B4-BE49-F238E27FC236}">
                <a16:creationId xmlns:a16="http://schemas.microsoft.com/office/drawing/2014/main" id="{5B306426-7FB7-4BE6-A5A8-1F6ED79409A7}"/>
              </a:ext>
            </a:extLst>
          </p:cNvPr>
          <p:cNvSpPr/>
          <p:nvPr/>
        </p:nvSpPr>
        <p:spPr>
          <a:xfrm>
            <a:off x="584362" y="4123963"/>
            <a:ext cx="1685048" cy="320396"/>
          </a:xfrm>
          <a:prstGeom prst="rect">
            <a:avLst/>
          </a:prstGeom>
          <a:noFill/>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69" name="Straight Connector 68">
            <a:extLst>
              <a:ext uri="{FF2B5EF4-FFF2-40B4-BE49-F238E27FC236}">
                <a16:creationId xmlns:a16="http://schemas.microsoft.com/office/drawing/2014/main" id="{A48E915B-135F-42DD-AD39-7A01D48242AD}"/>
              </a:ext>
            </a:extLst>
          </p:cNvPr>
          <p:cNvCxnSpPr/>
          <p:nvPr/>
        </p:nvCxnSpPr>
        <p:spPr>
          <a:xfrm>
            <a:off x="1139928" y="4659778"/>
            <a:ext cx="1076305"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0" name="Straight Connector 69">
            <a:extLst>
              <a:ext uri="{FF2B5EF4-FFF2-40B4-BE49-F238E27FC236}">
                <a16:creationId xmlns:a16="http://schemas.microsoft.com/office/drawing/2014/main" id="{7E6E06D0-6C5B-44D5-A51A-C9DA241CDB33}"/>
              </a:ext>
            </a:extLst>
          </p:cNvPr>
          <p:cNvCxnSpPr/>
          <p:nvPr/>
        </p:nvCxnSpPr>
        <p:spPr>
          <a:xfrm>
            <a:off x="1292328" y="448101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cxnSp>
        <p:nvCxnSpPr>
          <p:cNvPr id="71" name="Straight Connector 70">
            <a:extLst>
              <a:ext uri="{FF2B5EF4-FFF2-40B4-BE49-F238E27FC236}">
                <a16:creationId xmlns:a16="http://schemas.microsoft.com/office/drawing/2014/main" id="{6ED5E86D-C4A9-4D67-9396-B7925D0F6BF2}"/>
              </a:ext>
            </a:extLst>
          </p:cNvPr>
          <p:cNvCxnSpPr/>
          <p:nvPr/>
        </p:nvCxnSpPr>
        <p:spPr>
          <a:xfrm>
            <a:off x="1740250" y="4659778"/>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2" name="Rectangle 71">
            <a:extLst>
              <a:ext uri="{FF2B5EF4-FFF2-40B4-BE49-F238E27FC236}">
                <a16:creationId xmlns:a16="http://schemas.microsoft.com/office/drawing/2014/main" id="{660CE64E-FFB4-41B9-87E3-23227B264E7D}"/>
              </a:ext>
            </a:extLst>
          </p:cNvPr>
          <p:cNvSpPr/>
          <p:nvPr/>
        </p:nvSpPr>
        <p:spPr>
          <a:xfrm>
            <a:off x="1616929" y="4838543"/>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sp>
        <p:nvSpPr>
          <p:cNvPr id="73" name="Oval 72">
            <a:extLst>
              <a:ext uri="{FF2B5EF4-FFF2-40B4-BE49-F238E27FC236}">
                <a16:creationId xmlns:a16="http://schemas.microsoft.com/office/drawing/2014/main" id="{0E165BE4-D859-4D87-BDBD-3137C89FA4FE}"/>
              </a:ext>
            </a:extLst>
          </p:cNvPr>
          <p:cNvSpPr/>
          <p:nvPr/>
        </p:nvSpPr>
        <p:spPr>
          <a:xfrm>
            <a:off x="1997828" y="4838543"/>
            <a:ext cx="182593" cy="195085"/>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4" name="Straight Connector 73">
            <a:extLst>
              <a:ext uri="{FF2B5EF4-FFF2-40B4-BE49-F238E27FC236}">
                <a16:creationId xmlns:a16="http://schemas.microsoft.com/office/drawing/2014/main" id="{8FE82249-085C-4648-86BC-6612AA642F34}"/>
              </a:ext>
            </a:extLst>
          </p:cNvPr>
          <p:cNvCxnSpPr>
            <a:stCxn id="72" idx="3"/>
            <a:endCxn id="73" idx="2"/>
          </p:cNvCxnSpPr>
          <p:nvPr/>
        </p:nvCxnSpPr>
        <p:spPr>
          <a:xfrm>
            <a:off x="1859538" y="4936086"/>
            <a:ext cx="138290" cy="0"/>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5" name="Rectangle 74">
            <a:extLst>
              <a:ext uri="{FF2B5EF4-FFF2-40B4-BE49-F238E27FC236}">
                <a16:creationId xmlns:a16="http://schemas.microsoft.com/office/drawing/2014/main" id="{60297635-6C42-4E09-8B7A-5CA4CAA80386}"/>
              </a:ext>
            </a:extLst>
          </p:cNvPr>
          <p:cNvSpPr/>
          <p:nvPr/>
        </p:nvSpPr>
        <p:spPr>
          <a:xfrm>
            <a:off x="841397" y="4643458"/>
            <a:ext cx="242609" cy="195085"/>
          </a:xfrm>
          <a:prstGeom prst="rect">
            <a:avLst/>
          </a:prstGeom>
          <a:solidFill>
            <a:srgbClr val="FFFFFF"/>
          </a:solidFill>
          <a:ln>
            <a:solidFill>
              <a:srgbClr val="000000"/>
            </a:solidFill>
          </a:ln>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b="0">
              <a:latin typeface="Gill Sans Light"/>
            </a:endParaRPr>
          </a:p>
        </p:txBody>
      </p:sp>
      <p:cxnSp>
        <p:nvCxnSpPr>
          <p:cNvPr id="76" name="Straight Connector 75">
            <a:extLst>
              <a:ext uri="{FF2B5EF4-FFF2-40B4-BE49-F238E27FC236}">
                <a16:creationId xmlns:a16="http://schemas.microsoft.com/office/drawing/2014/main" id="{8B4792C5-26BD-4288-9741-60E4D560AECD}"/>
              </a:ext>
            </a:extLst>
          </p:cNvPr>
          <p:cNvCxnSpPr/>
          <p:nvPr/>
        </p:nvCxnSpPr>
        <p:spPr>
          <a:xfrm>
            <a:off x="948033" y="4464693"/>
            <a:ext cx="0" cy="178765"/>
          </a:xfrm>
          <a:prstGeom prst="line">
            <a:avLst/>
          </a:prstGeom>
          <a:ln>
            <a:solidFill>
              <a:srgbClr val="000000"/>
            </a:solidFill>
          </a:ln>
          <a:effectLst/>
        </p:spPr>
        <p:style>
          <a:lnRef idx="2">
            <a:schemeClr val="accent1"/>
          </a:lnRef>
          <a:fillRef idx="0">
            <a:schemeClr val="accent1"/>
          </a:fillRef>
          <a:effectRef idx="1">
            <a:schemeClr val="accent1"/>
          </a:effectRef>
          <a:fontRef idx="minor">
            <a:schemeClr val="tx1"/>
          </a:fontRef>
        </p:style>
      </p:cxnSp>
      <p:sp>
        <p:nvSpPr>
          <p:cNvPr id="77" name="TextBox 76">
            <a:extLst>
              <a:ext uri="{FF2B5EF4-FFF2-40B4-BE49-F238E27FC236}">
                <a16:creationId xmlns:a16="http://schemas.microsoft.com/office/drawing/2014/main" id="{AA9F9698-D62B-461E-B6BE-0398110C28E2}"/>
              </a:ext>
            </a:extLst>
          </p:cNvPr>
          <p:cNvSpPr txBox="1"/>
          <p:nvPr/>
        </p:nvSpPr>
        <p:spPr>
          <a:xfrm>
            <a:off x="359615" y="1981200"/>
            <a:ext cx="2274982" cy="369332"/>
          </a:xfrm>
          <a:prstGeom prst="rect">
            <a:avLst/>
          </a:prstGeom>
          <a:noFill/>
        </p:spPr>
        <p:txBody>
          <a:bodyPr wrap="none" rtlCol="0">
            <a:spAutoFit/>
          </a:bodyPr>
          <a:lstStyle/>
          <a:p>
            <a:r>
              <a:rPr lang="en-US" b="0" dirty="0">
                <a:solidFill>
                  <a:srgbClr val="FF0000"/>
                </a:solidFill>
                <a:latin typeface="Gill Sans Light"/>
              </a:rPr>
              <a:t>Application / Service</a:t>
            </a:r>
          </a:p>
        </p:txBody>
      </p:sp>
    </p:spTree>
    <p:extLst>
      <p:ext uri="{BB962C8B-B14F-4D97-AF65-F5344CB8AC3E}">
        <p14:creationId xmlns:p14="http://schemas.microsoft.com/office/powerpoint/2010/main" val="3285732673"/>
      </p:ext>
    </p:extLst>
  </p:cSld>
  <p:clrMapOvr>
    <a:masterClrMapping/>
  </p:clrMapOvr>
  <p:transition/>
</p:sld>
</file>

<file path=ppt/slides/slide3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8435" name="Rectangle 3"/>
          <p:cNvSpPr>
            <a:spLocks noGrp="1" noChangeArrowheads="1"/>
          </p:cNvSpPr>
          <p:nvPr>
            <p:ph type="title"/>
          </p:nvPr>
        </p:nvSpPr>
        <p:spPr>
          <a:xfrm>
            <a:off x="1981200" y="152400"/>
            <a:ext cx="8229600" cy="533400"/>
          </a:xfrm>
        </p:spPr>
        <p:txBody>
          <a:bodyPr/>
          <a:lstStyle/>
          <a:p>
            <a:r>
              <a:rPr lang="en-US" altLang="ko-KR" dirty="0">
                <a:ea typeface="굴림" charset="-127"/>
              </a:rPr>
              <a:t>Virtual </a:t>
            </a:r>
            <a:r>
              <a:rPr lang="en-US" altLang="ko-KR" dirty="0" err="1">
                <a:ea typeface="굴림" charset="-127"/>
              </a:rPr>
              <a:t>Filesystem</a:t>
            </a:r>
            <a:r>
              <a:rPr lang="en-US" altLang="ko-KR" dirty="0">
                <a:ea typeface="굴림" charset="-127"/>
              </a:rPr>
              <a:t> Switch</a:t>
            </a:r>
            <a:endParaRPr lang="en-US" altLang="ko-KR" sz="1800" dirty="0">
              <a:ea typeface="굴림" charset="-127"/>
            </a:endParaRPr>
          </a:p>
        </p:txBody>
      </p:sp>
      <p:sp>
        <p:nvSpPr>
          <p:cNvPr id="1008644" name="Rectangle 4"/>
          <p:cNvSpPr>
            <a:spLocks noGrp="1" noChangeArrowheads="1"/>
          </p:cNvSpPr>
          <p:nvPr>
            <p:ph type="body" idx="1"/>
          </p:nvPr>
        </p:nvSpPr>
        <p:spPr>
          <a:xfrm>
            <a:off x="838200" y="3810000"/>
            <a:ext cx="10439400" cy="2819400"/>
          </a:xfrm>
        </p:spPr>
        <p:txBody>
          <a:bodyPr>
            <a:normAutofit/>
          </a:bodyPr>
          <a:lstStyle/>
          <a:p>
            <a:pPr>
              <a:lnSpc>
                <a:spcPct val="80000"/>
              </a:lnSpc>
              <a:spcBef>
                <a:spcPct val="20000"/>
              </a:spcBef>
            </a:pPr>
            <a:r>
              <a:rPr lang="en-US" altLang="ko-KR" dirty="0">
                <a:solidFill>
                  <a:schemeClr val="hlink"/>
                </a:solidFill>
                <a:ea typeface="굴림" charset="-127"/>
              </a:rPr>
              <a:t>VFS:</a:t>
            </a:r>
            <a:r>
              <a:rPr lang="en-US" altLang="ko-KR" dirty="0">
                <a:ea typeface="굴림" charset="-127"/>
              </a:rPr>
              <a:t> Virtual abstraction similar to local file system</a:t>
            </a:r>
          </a:p>
          <a:p>
            <a:pPr lvl="1">
              <a:lnSpc>
                <a:spcPct val="80000"/>
              </a:lnSpc>
              <a:spcBef>
                <a:spcPct val="20000"/>
              </a:spcBef>
            </a:pPr>
            <a:r>
              <a:rPr lang="en-US" altLang="ko-KR" dirty="0">
                <a:ea typeface="굴림" charset="-127"/>
              </a:rPr>
              <a:t>Provides virtual superblocks, </a:t>
            </a:r>
            <a:r>
              <a:rPr lang="en-US" altLang="ko-KR" dirty="0" err="1">
                <a:ea typeface="굴림" charset="-127"/>
              </a:rPr>
              <a:t>inodes</a:t>
            </a:r>
            <a:r>
              <a:rPr lang="en-US" altLang="ko-KR" dirty="0">
                <a:ea typeface="굴림" charset="-127"/>
              </a:rPr>
              <a:t>, files, </a:t>
            </a:r>
            <a:r>
              <a:rPr lang="en-US" altLang="ko-KR" dirty="0" err="1">
                <a:ea typeface="굴림" charset="-127"/>
              </a:rPr>
              <a:t>etc</a:t>
            </a:r>
            <a:endParaRPr lang="en-US" altLang="ko-KR" dirty="0">
              <a:ea typeface="굴림" charset="-127"/>
            </a:endParaRPr>
          </a:p>
          <a:p>
            <a:pPr lvl="1">
              <a:lnSpc>
                <a:spcPct val="80000"/>
              </a:lnSpc>
              <a:spcBef>
                <a:spcPct val="20000"/>
              </a:spcBef>
            </a:pPr>
            <a:r>
              <a:rPr lang="en-US" altLang="ko-KR" dirty="0">
                <a:ea typeface="굴림" charset="-127"/>
              </a:rPr>
              <a:t>Compatible with a variety of local and remote file systems</a:t>
            </a:r>
          </a:p>
          <a:p>
            <a:pPr lvl="2">
              <a:lnSpc>
                <a:spcPct val="80000"/>
              </a:lnSpc>
            </a:pPr>
            <a:r>
              <a:rPr lang="en-US" altLang="ko-KR" dirty="0">
                <a:ea typeface="굴림" charset="-127"/>
              </a:rPr>
              <a:t>provides object-oriented way of implementing file systems</a:t>
            </a:r>
          </a:p>
          <a:p>
            <a:pPr>
              <a:lnSpc>
                <a:spcPct val="80000"/>
              </a:lnSpc>
            </a:pPr>
            <a:r>
              <a:rPr lang="en-US" altLang="ko-KR" dirty="0">
                <a:ea typeface="굴림" charset="-127"/>
              </a:rPr>
              <a:t>VFS allows the same system call interface (the API) to be used for different types of file systems</a:t>
            </a:r>
          </a:p>
          <a:p>
            <a:pPr lvl="1">
              <a:lnSpc>
                <a:spcPct val="80000"/>
              </a:lnSpc>
            </a:pPr>
            <a:r>
              <a:rPr lang="en-US" altLang="ko-KR" dirty="0">
                <a:ea typeface="굴림" charset="-127"/>
              </a:rPr>
              <a:t>The API is to the VFS interface, rather than any specific type of file system</a:t>
            </a:r>
          </a:p>
        </p:txBody>
      </p:sp>
      <p:pic>
        <p:nvPicPr>
          <p:cNvPr id="2050" name="Picture 2"/>
          <p:cNvPicPr>
            <a:picLocks noChangeAspect="1" noChangeArrowheads="1"/>
          </p:cNvPicPr>
          <p:nvPr/>
        </p:nvPicPr>
        <p:blipFill rotWithShape="1">
          <a:blip r:embed="rId3">
            <a:extLst>
              <a:ext uri="{28A0092B-C50C-407E-A947-70E740481C1C}">
                <a14:useLocalDpi xmlns:a14="http://schemas.microsoft.com/office/drawing/2010/main" val="0"/>
              </a:ext>
            </a:extLst>
          </a:blip>
          <a:srcRect b="8210"/>
          <a:stretch/>
        </p:blipFill>
        <p:spPr bwMode="auto">
          <a:xfrm>
            <a:off x="3535844" y="859830"/>
            <a:ext cx="5531957" cy="279777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2315123274"/>
      </p:ext>
    </p:extLst>
  </p:cSld>
  <p:clrMapOvr>
    <a:masterClrMapping/>
  </p:clrMapOvr>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8644">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8644">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8644">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8644">
                                            <p:txEl>
                                              <p:pRg st="3" end="3"/>
                                            </p:txEl>
                                          </p:spTgt>
                                        </p:tgtEl>
                                        <p:attrNameLst>
                                          <p:attrName>style.visibility</p:attrName>
                                        </p:attrNameLst>
                                      </p:cBhvr>
                                      <p:to>
                                        <p:strVal val="visible"/>
                                      </p:to>
                                    </p:set>
                                  </p:childTnLst>
                                </p:cTn>
                              </p:par>
                            </p:childTnLst>
                          </p:cTn>
                        </p:par>
                      </p:childTnLst>
                    </p:cTn>
                  </p:par>
                  <p:par>
                    <p:cTn id="13" fill="hold" nodeType="clickPar">
                      <p:stCondLst>
                        <p:cond delay="indefinite"/>
                      </p:stCondLst>
                      <p:childTnLst>
                        <p:par>
                          <p:cTn id="14" fill="hold" nodeType="withGroup">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008644">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08644">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8644" grpId="0" uiExpand="1" build="p"/>
    </p:bld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VFS Common File Model in Linux</a:t>
            </a:r>
          </a:p>
        </p:txBody>
      </p:sp>
      <p:sp>
        <p:nvSpPr>
          <p:cNvPr id="3" name="Content Placeholder 2"/>
          <p:cNvSpPr>
            <a:spLocks noGrp="1"/>
          </p:cNvSpPr>
          <p:nvPr>
            <p:ph idx="1"/>
          </p:nvPr>
        </p:nvSpPr>
        <p:spPr>
          <a:xfrm>
            <a:off x="914400" y="3200400"/>
            <a:ext cx="10287000" cy="3514570"/>
          </a:xfrm>
        </p:spPr>
        <p:txBody>
          <a:bodyPr>
            <a:normAutofit lnSpcReduction="10000"/>
          </a:bodyPr>
          <a:lstStyle/>
          <a:p>
            <a:r>
              <a:rPr lang="en-US" dirty="0"/>
              <a:t>Four primary object types for VFS:</a:t>
            </a:r>
          </a:p>
          <a:p>
            <a:pPr lvl="1"/>
            <a:r>
              <a:rPr lang="en-US" dirty="0"/>
              <a:t>superblock object: represents a specific mounted </a:t>
            </a:r>
            <a:r>
              <a:rPr lang="en-US" dirty="0" err="1"/>
              <a:t>filesystem</a:t>
            </a:r>
            <a:endParaRPr lang="en-US" dirty="0"/>
          </a:p>
          <a:p>
            <a:pPr lvl="1"/>
            <a:r>
              <a:rPr lang="en-US" dirty="0" err="1"/>
              <a:t>inode</a:t>
            </a:r>
            <a:r>
              <a:rPr lang="en-US" dirty="0"/>
              <a:t> object: represents a specific file</a:t>
            </a:r>
          </a:p>
          <a:p>
            <a:pPr lvl="1"/>
            <a:r>
              <a:rPr lang="en-US" dirty="0" err="1"/>
              <a:t>dentry</a:t>
            </a:r>
            <a:r>
              <a:rPr lang="en-US" dirty="0"/>
              <a:t> object: represents a directory entry </a:t>
            </a:r>
          </a:p>
          <a:p>
            <a:pPr lvl="1"/>
            <a:r>
              <a:rPr lang="en-US" dirty="0"/>
              <a:t>file object: represents open file associated with process</a:t>
            </a:r>
          </a:p>
          <a:p>
            <a:r>
              <a:rPr lang="en-US" dirty="0"/>
              <a:t>There is no specific directory object (VFS treats directories as files)</a:t>
            </a:r>
          </a:p>
          <a:p>
            <a:r>
              <a:rPr lang="en-US" dirty="0">
                <a:solidFill>
                  <a:srgbClr val="FF0000"/>
                </a:solidFill>
              </a:rPr>
              <a:t>May need to fit the model by faking it</a:t>
            </a:r>
          </a:p>
          <a:p>
            <a:pPr lvl="1"/>
            <a:r>
              <a:rPr lang="en-US" dirty="0">
                <a:solidFill>
                  <a:srgbClr val="FF0000"/>
                </a:solidFill>
              </a:rPr>
              <a:t>Example: make it look like directories are files</a:t>
            </a:r>
          </a:p>
          <a:p>
            <a:pPr lvl="1"/>
            <a:r>
              <a:rPr lang="en-US" dirty="0">
                <a:solidFill>
                  <a:srgbClr val="FF0000"/>
                </a:solidFill>
              </a:rPr>
              <a:t>Example: make it look like have </a:t>
            </a:r>
            <a:r>
              <a:rPr lang="en-US" dirty="0" err="1">
                <a:solidFill>
                  <a:srgbClr val="FF0000"/>
                </a:solidFill>
              </a:rPr>
              <a:t>inodes</a:t>
            </a:r>
            <a:r>
              <a:rPr lang="en-US" dirty="0">
                <a:solidFill>
                  <a:srgbClr val="FF0000"/>
                </a:solidFill>
              </a:rPr>
              <a:t>, superblocks, etc.</a:t>
            </a:r>
          </a:p>
          <a:p>
            <a:endParaRPr lang="en-US" dirty="0"/>
          </a:p>
          <a:p>
            <a:endParaRPr lang="en-US" dirty="0"/>
          </a:p>
        </p:txBody>
      </p:sp>
      <p:pic>
        <p:nvPicPr>
          <p:cNvPr id="1026" name="Picture 2"/>
          <p:cNvPicPr>
            <a:picLocks noChangeAspect="1" noChangeArrowheads="1"/>
          </p:cNvPicPr>
          <p:nvPr/>
        </p:nvPicPr>
        <p:blipFill rotWithShape="1">
          <a:blip r:embed="rId2">
            <a:clrChange>
              <a:clrFrom>
                <a:srgbClr val="FFFFFF"/>
              </a:clrFrom>
              <a:clrTo>
                <a:srgbClr val="FFFFFF">
                  <a:alpha val="0"/>
                </a:srgbClr>
              </a:clrTo>
            </a:clrChange>
            <a:extLst>
              <a:ext uri="{28A0092B-C50C-407E-A947-70E740481C1C}">
                <a14:useLocalDpi xmlns:a14="http://schemas.microsoft.com/office/drawing/2010/main" val="0"/>
              </a:ext>
            </a:extLst>
          </a:blip>
          <a:srcRect b="22257"/>
          <a:stretch/>
        </p:blipFill>
        <p:spPr bwMode="auto">
          <a:xfrm>
            <a:off x="2362200" y="533400"/>
            <a:ext cx="5257800" cy="2628900"/>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pic>
        <p:nvPicPr>
          <p:cNvPr id="1027" name="Picture 3"/>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7848601" y="990601"/>
            <a:ext cx="1666875" cy="1190625"/>
          </a:xfrm>
          <a:prstGeom prst="rect">
            <a:avLst/>
          </a:prstGeom>
          <a:noFill/>
          <a:ln>
            <a:noFill/>
          </a:ln>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Lst>
        </p:spPr>
      </p:pic>
    </p:spTree>
    <p:extLst>
      <p:ext uri="{BB962C8B-B14F-4D97-AF65-F5344CB8AC3E}">
        <p14:creationId xmlns:p14="http://schemas.microsoft.com/office/powerpoint/2010/main" val="359088327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3">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3">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Cloud"/>
          <p:cNvSpPr>
            <a:spLocks noChangeAspect="1" noEditPoints="1" noChangeArrowheads="1"/>
          </p:cNvSpPr>
          <p:nvPr/>
        </p:nvSpPr>
        <p:spPr bwMode="auto">
          <a:xfrm>
            <a:off x="4419600" y="762000"/>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19459" name="Rectangle 2"/>
          <p:cNvSpPr>
            <a:spLocks noGrp="1" noChangeArrowheads="1"/>
          </p:cNvSpPr>
          <p:nvPr>
            <p:ph type="title"/>
          </p:nvPr>
        </p:nvSpPr>
        <p:spPr/>
        <p:txBody>
          <a:bodyPr/>
          <a:lstStyle/>
          <a:p>
            <a:r>
              <a:rPr lang="en-US" altLang="ko-KR">
                <a:ea typeface="굴림" panose="020B0600000101010101" pitchFamily="34" charset="-127"/>
              </a:rPr>
              <a:t>Simple Distributed File System</a:t>
            </a:r>
          </a:p>
        </p:txBody>
      </p:sp>
      <p:sp>
        <p:nvSpPr>
          <p:cNvPr id="19460" name="Rectangle 3"/>
          <p:cNvSpPr>
            <a:spLocks noGrp="1" noChangeArrowheads="1"/>
          </p:cNvSpPr>
          <p:nvPr>
            <p:ph type="body" idx="1"/>
          </p:nvPr>
        </p:nvSpPr>
        <p:spPr>
          <a:xfrm>
            <a:off x="381000" y="3773915"/>
            <a:ext cx="11620500" cy="3007974"/>
          </a:xfrm>
        </p:spPr>
        <p:txBody>
          <a:bodyPr/>
          <a:lstStyle/>
          <a:p>
            <a:pPr>
              <a:lnSpc>
                <a:spcPct val="80000"/>
              </a:lnSpc>
              <a:spcBef>
                <a:spcPct val="10000"/>
              </a:spcBef>
            </a:pPr>
            <a:r>
              <a:rPr lang="en-US" altLang="ko-KR" dirty="0">
                <a:ea typeface="굴림" panose="020B0600000101010101" pitchFamily="34" charset="-127"/>
              </a:rPr>
              <a:t>Remote Disk: Reads and writes forwarded to server</a:t>
            </a:r>
          </a:p>
          <a:p>
            <a:pPr lvl="1">
              <a:lnSpc>
                <a:spcPct val="80000"/>
              </a:lnSpc>
              <a:spcBef>
                <a:spcPct val="10000"/>
              </a:spcBef>
            </a:pPr>
            <a:r>
              <a:rPr lang="en-US" altLang="ko-KR" dirty="0">
                <a:solidFill>
                  <a:srgbClr val="FF0000"/>
                </a:solidFill>
                <a:ea typeface="굴림" panose="020B0600000101010101" pitchFamily="34" charset="-127"/>
              </a:rPr>
              <a:t>Use Remote Procedure Calls (RPC) to translate file system calls into remote requests</a:t>
            </a:r>
            <a:r>
              <a:rPr lang="en-US" altLang="ko-KR" dirty="0">
                <a:ea typeface="굴림" panose="020B0600000101010101" pitchFamily="34" charset="-127"/>
              </a:rPr>
              <a:t> </a:t>
            </a:r>
          </a:p>
          <a:p>
            <a:pPr lvl="1">
              <a:lnSpc>
                <a:spcPct val="80000"/>
              </a:lnSpc>
              <a:spcBef>
                <a:spcPct val="10000"/>
              </a:spcBef>
            </a:pPr>
            <a:r>
              <a:rPr lang="en-US" altLang="ko-KR" dirty="0">
                <a:ea typeface="굴림" panose="020B0600000101010101" pitchFamily="34" charset="-127"/>
              </a:rPr>
              <a:t>No local caching, but can be cache at server-side</a:t>
            </a:r>
          </a:p>
          <a:p>
            <a:pPr>
              <a:lnSpc>
                <a:spcPct val="80000"/>
              </a:lnSpc>
              <a:spcBef>
                <a:spcPct val="10000"/>
              </a:spcBef>
            </a:pPr>
            <a:r>
              <a:rPr lang="en-US" altLang="ko-KR" dirty="0">
                <a:ea typeface="굴림" panose="020B0600000101010101" pitchFamily="34" charset="-127"/>
              </a:rPr>
              <a:t>Advantage: Server provides consistent view of file system to multiple clients</a:t>
            </a:r>
          </a:p>
          <a:p>
            <a:pPr>
              <a:lnSpc>
                <a:spcPct val="80000"/>
              </a:lnSpc>
              <a:spcBef>
                <a:spcPct val="10000"/>
              </a:spcBef>
            </a:pPr>
            <a:r>
              <a:rPr lang="en-US" altLang="ko-KR" dirty="0">
                <a:ea typeface="굴림" panose="020B0600000101010101" pitchFamily="34" charset="-127"/>
              </a:rPr>
              <a:t>Problems?  Performance!</a:t>
            </a:r>
          </a:p>
          <a:p>
            <a:pPr lvl="1">
              <a:lnSpc>
                <a:spcPct val="80000"/>
              </a:lnSpc>
              <a:spcBef>
                <a:spcPct val="10000"/>
              </a:spcBef>
            </a:pPr>
            <a:r>
              <a:rPr lang="en-US" altLang="ko-KR" dirty="0">
                <a:ea typeface="굴림" panose="020B0600000101010101" pitchFamily="34" charset="-127"/>
              </a:rPr>
              <a:t>Going over network is slower than going to local memory</a:t>
            </a:r>
          </a:p>
          <a:p>
            <a:pPr lvl="1">
              <a:lnSpc>
                <a:spcPct val="80000"/>
              </a:lnSpc>
              <a:spcBef>
                <a:spcPct val="10000"/>
              </a:spcBef>
            </a:pPr>
            <a:r>
              <a:rPr lang="en-US" altLang="ko-KR" dirty="0">
                <a:ea typeface="굴림" panose="020B0600000101010101" pitchFamily="34" charset="-127"/>
              </a:rPr>
              <a:t>Lots of network traffic/not well pipelined</a:t>
            </a:r>
          </a:p>
          <a:p>
            <a:pPr lvl="1">
              <a:lnSpc>
                <a:spcPct val="80000"/>
              </a:lnSpc>
              <a:spcBef>
                <a:spcPct val="10000"/>
              </a:spcBef>
            </a:pPr>
            <a:r>
              <a:rPr lang="en-US" altLang="ko-KR" dirty="0">
                <a:ea typeface="굴림" panose="020B0600000101010101" pitchFamily="34" charset="-127"/>
              </a:rPr>
              <a:t>Server can be a bottleneck</a:t>
            </a:r>
          </a:p>
          <a:p>
            <a:pPr>
              <a:lnSpc>
                <a:spcPct val="80000"/>
              </a:lnSpc>
              <a:spcBef>
                <a:spcPct val="10000"/>
              </a:spcBef>
            </a:pPr>
            <a:endParaRPr lang="en-US" altLang="ko-KR" dirty="0">
              <a:ea typeface="굴림" panose="020B0600000101010101" pitchFamily="34" charset="-127"/>
            </a:endParaRPr>
          </a:p>
        </p:txBody>
      </p:sp>
      <p:sp>
        <p:nvSpPr>
          <p:cNvPr id="19486" name="Text Box 13"/>
          <p:cNvSpPr txBox="1">
            <a:spLocks noChangeArrowheads="1"/>
          </p:cNvSpPr>
          <p:nvPr/>
        </p:nvSpPr>
        <p:spPr bwMode="auto">
          <a:xfrm>
            <a:off x="6741159" y="198120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19463" name="Group 58"/>
          <p:cNvGrpSpPr>
            <a:grpSpLocks/>
          </p:cNvGrpSpPr>
          <p:nvPr/>
        </p:nvGrpSpPr>
        <p:grpSpPr bwMode="auto">
          <a:xfrm>
            <a:off x="4702903" y="1003612"/>
            <a:ext cx="1682750" cy="366713"/>
            <a:chOff x="1877" y="430"/>
            <a:chExt cx="1060" cy="231"/>
          </a:xfrm>
        </p:grpSpPr>
        <p:sp>
          <p:nvSpPr>
            <p:cNvPr id="19477" name="Line 31"/>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8" name="Text Box 33"/>
            <p:cNvSpPr txBox="1">
              <a:spLocks noChangeArrowheads="1"/>
            </p:cNvSpPr>
            <p:nvPr/>
          </p:nvSpPr>
          <p:spPr bwMode="auto">
            <a:xfrm>
              <a:off x="1974" y="430"/>
              <a:ext cx="9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Read (RPC)</a:t>
              </a:r>
            </a:p>
          </p:txBody>
        </p:sp>
      </p:grpSp>
      <p:grpSp>
        <p:nvGrpSpPr>
          <p:cNvPr id="19464" name="Group 59"/>
          <p:cNvGrpSpPr>
            <a:grpSpLocks/>
          </p:cNvGrpSpPr>
          <p:nvPr/>
        </p:nvGrpSpPr>
        <p:grpSpPr bwMode="auto">
          <a:xfrm>
            <a:off x="4635183" y="1447650"/>
            <a:ext cx="1744662" cy="366713"/>
            <a:chOff x="1877" y="912"/>
            <a:chExt cx="1099" cy="231"/>
          </a:xfrm>
        </p:grpSpPr>
        <p:sp>
          <p:nvSpPr>
            <p:cNvPr id="19475" name="Line 32"/>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sp>
          <p:nvSpPr>
            <p:cNvPr id="19476" name="Text Box 34"/>
            <p:cNvSpPr txBox="1">
              <a:spLocks noChangeArrowheads="1"/>
            </p:cNvSpPr>
            <p:nvPr/>
          </p:nvSpPr>
          <p:spPr bwMode="auto">
            <a:xfrm>
              <a:off x="1940" y="912"/>
              <a:ext cx="103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9466" name="Group 60"/>
          <p:cNvGrpSpPr>
            <a:grpSpLocks/>
          </p:cNvGrpSpPr>
          <p:nvPr/>
        </p:nvGrpSpPr>
        <p:grpSpPr bwMode="auto">
          <a:xfrm rot="-1562509">
            <a:off x="4714528" y="2060660"/>
            <a:ext cx="1828800" cy="366713"/>
            <a:chOff x="2016" y="1324"/>
            <a:chExt cx="1036" cy="231"/>
          </a:xfrm>
        </p:grpSpPr>
        <p:sp>
          <p:nvSpPr>
            <p:cNvPr id="19471" name="Text Box 51"/>
            <p:cNvSpPr txBox="1">
              <a:spLocks noChangeArrowheads="1"/>
            </p:cNvSpPr>
            <p:nvPr/>
          </p:nvSpPr>
          <p:spPr bwMode="auto">
            <a:xfrm>
              <a:off x="2145" y="1324"/>
              <a:ext cx="82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19472" name="Line 49"/>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9467" name="Group 61"/>
          <p:cNvGrpSpPr>
            <a:grpSpLocks/>
          </p:cNvGrpSpPr>
          <p:nvPr/>
        </p:nvGrpSpPr>
        <p:grpSpPr bwMode="auto">
          <a:xfrm rot="-1590130">
            <a:off x="4826026" y="2536913"/>
            <a:ext cx="1873250" cy="376237"/>
            <a:chOff x="2016" y="1844"/>
            <a:chExt cx="1036" cy="237"/>
          </a:xfrm>
        </p:grpSpPr>
        <p:sp>
          <p:nvSpPr>
            <p:cNvPr id="19469" name="Text Box 52"/>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19470" name="Line 50"/>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9468" name="Rectangle 62"/>
          <p:cNvSpPr>
            <a:spLocks noChangeArrowheads="1"/>
          </p:cNvSpPr>
          <p:nvPr/>
        </p:nvSpPr>
        <p:spPr bwMode="auto">
          <a:xfrm>
            <a:off x="7696200" y="1981200"/>
            <a:ext cx="838200" cy="533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grpSp>
        <p:nvGrpSpPr>
          <p:cNvPr id="33" name="Group 32"/>
          <p:cNvGrpSpPr/>
          <p:nvPr/>
        </p:nvGrpSpPr>
        <p:grpSpPr>
          <a:xfrm>
            <a:off x="6639415" y="895413"/>
            <a:ext cx="2125450" cy="1198086"/>
            <a:chOff x="3533402" y="573769"/>
            <a:chExt cx="2125450" cy="1198086"/>
          </a:xfrm>
        </p:grpSpPr>
        <p:grpSp>
          <p:nvGrpSpPr>
            <p:cNvPr id="34" name="Group 26"/>
            <p:cNvGrpSpPr>
              <a:grpSpLocks/>
            </p:cNvGrpSpPr>
            <p:nvPr/>
          </p:nvGrpSpPr>
          <p:grpSpPr bwMode="auto">
            <a:xfrm>
              <a:off x="4532479" y="636785"/>
              <a:ext cx="1126373" cy="973557"/>
              <a:chOff x="2969" y="720"/>
              <a:chExt cx="1159" cy="864"/>
            </a:xfrm>
          </p:grpSpPr>
          <p:grpSp>
            <p:nvGrpSpPr>
              <p:cNvPr id="36" name="Group 25"/>
              <p:cNvGrpSpPr>
                <a:grpSpLocks/>
              </p:cNvGrpSpPr>
              <p:nvPr/>
            </p:nvGrpSpPr>
            <p:grpSpPr bwMode="auto">
              <a:xfrm>
                <a:off x="3600" y="720"/>
                <a:ext cx="528" cy="864"/>
                <a:chOff x="3600" y="720"/>
                <a:chExt cx="528" cy="864"/>
              </a:xfrm>
            </p:grpSpPr>
            <p:sp>
              <p:nvSpPr>
                <p:cNvPr id="38"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39"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40"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37"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35" name="Picture 34"/>
            <p:cNvPicPr>
              <a:picLocks noChangeAspect="1"/>
            </p:cNvPicPr>
            <p:nvPr/>
          </p:nvPicPr>
          <p:blipFill>
            <a:blip r:embed="rId3">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nvGrpSpPr>
          <p:cNvPr id="41" name="Group 40"/>
          <p:cNvGrpSpPr/>
          <p:nvPr/>
        </p:nvGrpSpPr>
        <p:grpSpPr>
          <a:xfrm>
            <a:off x="3356083" y="722637"/>
            <a:ext cx="1186091" cy="1489657"/>
            <a:chOff x="1688450" y="737135"/>
            <a:chExt cx="1186091" cy="1489657"/>
          </a:xfrm>
        </p:grpSpPr>
        <p:sp>
          <p:nvSpPr>
            <p:cNvPr id="4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43" name="Picture 42"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44" name="Group 43"/>
          <p:cNvGrpSpPr/>
          <p:nvPr/>
        </p:nvGrpSpPr>
        <p:grpSpPr>
          <a:xfrm>
            <a:off x="3582961" y="2237171"/>
            <a:ext cx="1186091" cy="1489657"/>
            <a:chOff x="1688450" y="737135"/>
            <a:chExt cx="1186091" cy="1489657"/>
          </a:xfrm>
        </p:grpSpPr>
        <p:sp>
          <p:nvSpPr>
            <p:cNvPr id="45"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46" name="Picture 45"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4812489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946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9460">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9460">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9460">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9460">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9460">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9460">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9460">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9460" grpId="0" build="p"/>
    </p:bldLst>
  </p:timing>
</p:sld>
</file>

<file path=ppt/slides/slide3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grpSp>
        <p:nvGrpSpPr>
          <p:cNvPr id="61" name="Group 60"/>
          <p:cNvGrpSpPr/>
          <p:nvPr/>
        </p:nvGrpSpPr>
        <p:grpSpPr>
          <a:xfrm>
            <a:off x="4986110" y="2209801"/>
            <a:ext cx="1186091" cy="1489657"/>
            <a:chOff x="1688450" y="737135"/>
            <a:chExt cx="1186091" cy="1489657"/>
          </a:xfrm>
        </p:grpSpPr>
        <p:sp>
          <p:nvSpPr>
            <p:cNvPr id="62"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63" name="Picture 62"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
        <p:nvSpPr>
          <p:cNvPr id="1013792" name="Rectangle 32"/>
          <p:cNvSpPr>
            <a:spLocks noChangeArrowheads="1"/>
          </p:cNvSpPr>
          <p:nvPr/>
        </p:nvSpPr>
        <p:spPr bwMode="auto">
          <a:xfrm>
            <a:off x="8999538" y="1855788"/>
            <a:ext cx="838200" cy="9144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8" name="Rectangle 38"/>
          <p:cNvSpPr>
            <a:spLocks noChangeArrowheads="1"/>
          </p:cNvSpPr>
          <p:nvPr/>
        </p:nvSpPr>
        <p:spPr bwMode="auto">
          <a:xfrm>
            <a:off x="9055100" y="22367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1013801" name="Rectangle 41"/>
          <p:cNvSpPr>
            <a:spLocks noChangeArrowheads="1"/>
          </p:cNvSpPr>
          <p:nvPr/>
        </p:nvSpPr>
        <p:spPr bwMode="auto">
          <a:xfrm>
            <a:off x="9055100" y="2236788"/>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0486" name="Cloud"/>
          <p:cNvSpPr>
            <a:spLocks noChangeAspect="1" noEditPoints="1" noChangeArrowheads="1"/>
          </p:cNvSpPr>
          <p:nvPr/>
        </p:nvSpPr>
        <p:spPr bwMode="auto">
          <a:xfrm>
            <a:off x="5799138" y="636588"/>
            <a:ext cx="2286000" cy="2590800"/>
          </a:xfrm>
          <a:custGeom>
            <a:avLst/>
            <a:gdLst>
              <a:gd name="T0" fmla="*/ 7091 w 21600"/>
              <a:gd name="T1" fmla="*/ 1295400 h 21600"/>
              <a:gd name="T2" fmla="*/ 1143000 w 21600"/>
              <a:gd name="T3" fmla="*/ 2588041 h 21600"/>
              <a:gd name="T4" fmla="*/ 2284095 w 21600"/>
              <a:gd name="T5" fmla="*/ 1295400 h 21600"/>
              <a:gd name="T6" fmla="*/ 1143000 w 21600"/>
              <a:gd name="T7" fmla="*/ 148131 h 21600"/>
              <a:gd name="T8" fmla="*/ 0 60000 65536"/>
              <a:gd name="T9" fmla="*/ 0 60000 65536"/>
              <a:gd name="T10" fmla="*/ 0 60000 65536"/>
              <a:gd name="T11" fmla="*/ 0 60000 65536"/>
              <a:gd name="T12" fmla="*/ 2977 w 21600"/>
              <a:gd name="T13" fmla="*/ 3262 h 21600"/>
              <a:gd name="T14" fmla="*/ 17087 w 21600"/>
              <a:gd name="T15" fmla="*/ 17337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0487" name="Rectangle 3"/>
          <p:cNvSpPr>
            <a:spLocks noGrp="1" noChangeArrowheads="1"/>
          </p:cNvSpPr>
          <p:nvPr>
            <p:ph type="title"/>
          </p:nvPr>
        </p:nvSpPr>
        <p:spPr/>
        <p:txBody>
          <a:bodyPr/>
          <a:lstStyle/>
          <a:p>
            <a:r>
              <a:rPr lang="en-US" altLang="ko-KR">
                <a:ea typeface="굴림" panose="020B0600000101010101" pitchFamily="34" charset="-127"/>
              </a:rPr>
              <a:t>Use of caching to reduce network load</a:t>
            </a:r>
          </a:p>
        </p:txBody>
      </p:sp>
      <p:grpSp>
        <p:nvGrpSpPr>
          <p:cNvPr id="1013777" name="Group 17"/>
          <p:cNvGrpSpPr>
            <a:grpSpLocks/>
          </p:cNvGrpSpPr>
          <p:nvPr/>
        </p:nvGrpSpPr>
        <p:grpSpPr bwMode="auto">
          <a:xfrm>
            <a:off x="5943600" y="938215"/>
            <a:ext cx="2057400" cy="366713"/>
            <a:chOff x="1877" y="446"/>
            <a:chExt cx="1060" cy="231"/>
          </a:xfrm>
        </p:grpSpPr>
        <p:sp>
          <p:nvSpPr>
            <p:cNvPr id="20519"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20" name="Text Box 19"/>
            <p:cNvSpPr txBox="1">
              <a:spLocks noChangeArrowheads="1"/>
            </p:cNvSpPr>
            <p:nvPr/>
          </p:nvSpPr>
          <p:spPr bwMode="auto">
            <a:xfrm>
              <a:off x="2070" y="446"/>
              <a:ext cx="748"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Read (RPC)</a:t>
              </a:r>
            </a:p>
          </p:txBody>
        </p:sp>
      </p:grpSp>
      <p:grpSp>
        <p:nvGrpSpPr>
          <p:cNvPr id="1013780" name="Group 20"/>
          <p:cNvGrpSpPr>
            <a:grpSpLocks/>
          </p:cNvGrpSpPr>
          <p:nvPr/>
        </p:nvGrpSpPr>
        <p:grpSpPr bwMode="auto">
          <a:xfrm>
            <a:off x="5883276" y="1322391"/>
            <a:ext cx="2043113" cy="366713"/>
            <a:chOff x="1877" y="912"/>
            <a:chExt cx="1060" cy="231"/>
          </a:xfrm>
        </p:grpSpPr>
        <p:sp>
          <p:nvSpPr>
            <p:cNvPr id="20517"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0518" name="Text Box 22"/>
            <p:cNvSpPr txBox="1">
              <a:spLocks noChangeArrowheads="1"/>
            </p:cNvSpPr>
            <p:nvPr/>
          </p:nvSpPr>
          <p:spPr bwMode="auto">
            <a:xfrm>
              <a:off x="1996" y="912"/>
              <a:ext cx="85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dirty="0">
                  <a:latin typeface="Gill Sans"/>
                </a:rPr>
                <a:t>Return (Data)</a:t>
              </a:r>
            </a:p>
          </p:txBody>
        </p:sp>
      </p:grpSp>
      <p:grpSp>
        <p:nvGrpSpPr>
          <p:cNvPr id="1013786" name="Group 26"/>
          <p:cNvGrpSpPr>
            <a:grpSpLocks/>
          </p:cNvGrpSpPr>
          <p:nvPr/>
        </p:nvGrpSpPr>
        <p:grpSpPr bwMode="auto">
          <a:xfrm rot="-1562509">
            <a:off x="6084542" y="1897147"/>
            <a:ext cx="1982787" cy="366713"/>
            <a:chOff x="2016" y="1322"/>
            <a:chExt cx="1036" cy="231"/>
          </a:xfrm>
        </p:grpSpPr>
        <p:sp>
          <p:nvSpPr>
            <p:cNvPr id="20515" name="Text Box 27"/>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0516" name="Line 28"/>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1013789" name="Group 29"/>
          <p:cNvGrpSpPr>
            <a:grpSpLocks/>
          </p:cNvGrpSpPr>
          <p:nvPr/>
        </p:nvGrpSpPr>
        <p:grpSpPr bwMode="auto">
          <a:xfrm rot="-1590130">
            <a:off x="6196039" y="2374988"/>
            <a:ext cx="2030412" cy="376237"/>
            <a:chOff x="2016" y="1844"/>
            <a:chExt cx="1036" cy="237"/>
          </a:xfrm>
        </p:grpSpPr>
        <p:sp>
          <p:nvSpPr>
            <p:cNvPr id="20513" name="Text Box 30"/>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0514" name="Line 31"/>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a:endParaRPr>
            </a:p>
          </p:txBody>
        </p:sp>
      </p:grpSp>
      <p:sp>
        <p:nvSpPr>
          <p:cNvPr id="1013793" name="Rectangle 33"/>
          <p:cNvSpPr>
            <a:spLocks noChangeArrowheads="1"/>
          </p:cNvSpPr>
          <p:nvPr/>
        </p:nvSpPr>
        <p:spPr bwMode="auto">
          <a:xfrm>
            <a:off x="3741738" y="9413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4" name="Rectangle 34"/>
          <p:cNvSpPr>
            <a:spLocks noChangeArrowheads="1"/>
          </p:cNvSpPr>
          <p:nvPr/>
        </p:nvSpPr>
        <p:spPr bwMode="auto">
          <a:xfrm>
            <a:off x="4046538" y="2617788"/>
            <a:ext cx="838200" cy="838200"/>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1013795" name="Rectangle 35"/>
          <p:cNvSpPr>
            <a:spLocks noGrp="1" noChangeArrowheads="1"/>
          </p:cNvSpPr>
          <p:nvPr>
            <p:ph type="body" idx="1"/>
          </p:nvPr>
        </p:nvSpPr>
        <p:spPr>
          <a:xfrm>
            <a:off x="778128" y="3706102"/>
            <a:ext cx="10651872" cy="3043238"/>
          </a:xfrm>
        </p:spPr>
        <p:txBody>
          <a:bodyPr/>
          <a:lstStyle/>
          <a:p>
            <a:pPr>
              <a:lnSpc>
                <a:spcPct val="80000"/>
              </a:lnSpc>
              <a:spcBef>
                <a:spcPct val="15000"/>
              </a:spcBef>
            </a:pPr>
            <a:r>
              <a:rPr lang="en-US" altLang="ko-KR" dirty="0">
                <a:ea typeface="굴림" panose="020B0600000101010101" pitchFamily="34" charset="-127"/>
              </a:rPr>
              <a:t>Idea: Use caching to reduce network load</a:t>
            </a:r>
          </a:p>
          <a:p>
            <a:pPr lvl="1">
              <a:lnSpc>
                <a:spcPct val="80000"/>
              </a:lnSpc>
              <a:spcBef>
                <a:spcPct val="15000"/>
              </a:spcBef>
            </a:pPr>
            <a:r>
              <a:rPr lang="en-US" altLang="ko-KR" dirty="0">
                <a:ea typeface="굴림" panose="020B0600000101010101" pitchFamily="34" charset="-127"/>
              </a:rPr>
              <a:t>In practice: use buffer cache at source and destination</a:t>
            </a:r>
          </a:p>
          <a:p>
            <a:pPr>
              <a:lnSpc>
                <a:spcPct val="80000"/>
              </a:lnSpc>
              <a:spcBef>
                <a:spcPct val="15000"/>
              </a:spcBef>
            </a:pPr>
            <a:r>
              <a:rPr lang="en-US" altLang="ko-KR" dirty="0">
                <a:ea typeface="굴림" panose="020B0600000101010101" pitchFamily="34" charset="-127"/>
              </a:rPr>
              <a:t>Advantage: if open/read/write/close can be done locally, don’t need to do any network traffic…fast!</a:t>
            </a:r>
          </a:p>
          <a:p>
            <a:pPr>
              <a:lnSpc>
                <a:spcPct val="80000"/>
              </a:lnSpc>
              <a:spcBef>
                <a:spcPct val="15000"/>
              </a:spcBef>
            </a:pPr>
            <a:r>
              <a:rPr lang="en-US" altLang="ko-KR" dirty="0">
                <a:ea typeface="굴림" panose="020B0600000101010101" pitchFamily="34" charset="-127"/>
              </a:rPr>
              <a:t>Problems: </a:t>
            </a:r>
          </a:p>
          <a:p>
            <a:pPr lvl="1">
              <a:lnSpc>
                <a:spcPct val="80000"/>
              </a:lnSpc>
              <a:spcBef>
                <a:spcPct val="15000"/>
              </a:spcBef>
            </a:pPr>
            <a:r>
              <a:rPr lang="en-US" altLang="ko-KR" dirty="0">
                <a:ea typeface="굴림" panose="020B0600000101010101" pitchFamily="34" charset="-127"/>
              </a:rPr>
              <a:t>Failure:</a:t>
            </a:r>
          </a:p>
          <a:p>
            <a:pPr lvl="2">
              <a:lnSpc>
                <a:spcPct val="80000"/>
              </a:lnSpc>
              <a:spcBef>
                <a:spcPct val="15000"/>
              </a:spcBef>
            </a:pPr>
            <a:r>
              <a:rPr lang="en-US" altLang="ko-KR" dirty="0">
                <a:ea typeface="굴림" panose="020B0600000101010101" pitchFamily="34" charset="-127"/>
              </a:rPr>
              <a:t>Client caches have data not committed at server</a:t>
            </a:r>
          </a:p>
          <a:p>
            <a:pPr lvl="1">
              <a:lnSpc>
                <a:spcPct val="80000"/>
              </a:lnSpc>
              <a:spcBef>
                <a:spcPct val="15000"/>
              </a:spcBef>
            </a:pPr>
            <a:r>
              <a:rPr lang="en-US" altLang="ko-KR" dirty="0">
                <a:solidFill>
                  <a:srgbClr val="FF0000"/>
                </a:solidFill>
                <a:ea typeface="굴림" panose="020B0600000101010101" pitchFamily="34" charset="-127"/>
              </a:rPr>
              <a:t>Cache consistency!</a:t>
            </a:r>
          </a:p>
          <a:p>
            <a:pPr lvl="2">
              <a:lnSpc>
                <a:spcPct val="80000"/>
              </a:lnSpc>
              <a:spcBef>
                <a:spcPct val="15000"/>
              </a:spcBef>
            </a:pPr>
            <a:r>
              <a:rPr lang="en-US" altLang="ko-KR" dirty="0">
                <a:solidFill>
                  <a:srgbClr val="FF0000"/>
                </a:solidFill>
                <a:ea typeface="굴림" panose="020B0600000101010101" pitchFamily="34" charset="-127"/>
              </a:rPr>
              <a:t>Client caches not consistent with server/each other</a:t>
            </a:r>
          </a:p>
        </p:txBody>
      </p:sp>
      <p:sp>
        <p:nvSpPr>
          <p:cNvPr id="1013796" name="Rectangle 36"/>
          <p:cNvSpPr>
            <a:spLocks noChangeArrowheads="1"/>
          </p:cNvSpPr>
          <p:nvPr/>
        </p:nvSpPr>
        <p:spPr bwMode="auto">
          <a:xfrm>
            <a:off x="3810000" y="1322388"/>
            <a:ext cx="698500" cy="368300"/>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F1:V1</a:t>
            </a:r>
          </a:p>
        </p:txBody>
      </p:sp>
      <p:sp>
        <p:nvSpPr>
          <p:cNvPr id="1013797" name="Rectangle 37"/>
          <p:cNvSpPr>
            <a:spLocks noChangeArrowheads="1"/>
          </p:cNvSpPr>
          <p:nvPr/>
        </p:nvSpPr>
        <p:spPr bwMode="auto">
          <a:xfrm>
            <a:off x="4178300" y="2998788"/>
            <a:ext cx="6223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1013803" name="Text Box 43"/>
          <p:cNvSpPr txBox="1">
            <a:spLocks noChangeArrowheads="1"/>
          </p:cNvSpPr>
          <p:nvPr/>
        </p:nvSpPr>
        <p:spPr bwMode="auto">
          <a:xfrm>
            <a:off x="1676401" y="788988"/>
            <a:ext cx="1219867"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p>
        </p:txBody>
      </p:sp>
      <p:sp>
        <p:nvSpPr>
          <p:cNvPr id="1013804" name="Text Box 44"/>
          <p:cNvSpPr txBox="1">
            <a:spLocks noChangeArrowheads="1"/>
          </p:cNvSpPr>
          <p:nvPr/>
        </p:nvSpPr>
        <p:spPr bwMode="auto">
          <a:xfrm>
            <a:off x="1676401" y="2870200"/>
            <a:ext cx="1282383"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write(f1)</a:t>
            </a:r>
          </a:p>
        </p:txBody>
      </p:sp>
      <p:sp>
        <p:nvSpPr>
          <p:cNvPr id="1013805" name="Text Box 45"/>
          <p:cNvSpPr txBox="1">
            <a:spLocks noChangeArrowheads="1"/>
          </p:cNvSpPr>
          <p:nvPr/>
        </p:nvSpPr>
        <p:spPr bwMode="auto">
          <a:xfrm>
            <a:off x="2803525" y="776288"/>
            <a:ext cx="806292"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V1</a:t>
            </a:r>
          </a:p>
        </p:txBody>
      </p:sp>
      <p:sp>
        <p:nvSpPr>
          <p:cNvPr id="1013806" name="Text Box 46"/>
          <p:cNvSpPr txBox="1">
            <a:spLocks noChangeArrowheads="1"/>
          </p:cNvSpPr>
          <p:nvPr/>
        </p:nvSpPr>
        <p:spPr bwMode="auto">
          <a:xfrm>
            <a:off x="1676400" y="10937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8" name="Text Box 48"/>
          <p:cNvSpPr txBox="1">
            <a:spLocks noChangeArrowheads="1"/>
          </p:cNvSpPr>
          <p:nvPr/>
        </p:nvSpPr>
        <p:spPr bwMode="auto">
          <a:xfrm>
            <a:off x="1676400" y="13985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rPr>
              <a:t>read(f1)</a:t>
            </a:r>
            <a:r>
              <a:rPr lang="en-US" altLang="en-US">
                <a:latin typeface="Gill Sans"/>
                <a:sym typeface="Symbol" panose="05050102010706020507" pitchFamily="18" charset="2"/>
              </a:rPr>
              <a:t>V1</a:t>
            </a:r>
          </a:p>
        </p:txBody>
      </p:sp>
      <p:sp>
        <p:nvSpPr>
          <p:cNvPr id="1013809" name="Text Box 49"/>
          <p:cNvSpPr txBox="1">
            <a:spLocks noChangeArrowheads="1"/>
          </p:cNvSpPr>
          <p:nvPr/>
        </p:nvSpPr>
        <p:spPr bwMode="auto">
          <a:xfrm>
            <a:off x="2876550" y="2846388"/>
            <a:ext cx="884838"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latin typeface="Gill Sans"/>
                <a:sym typeface="Symbol" panose="05050102010706020507" pitchFamily="18" charset="2"/>
              </a:rPr>
              <a:t>OK</a:t>
            </a:r>
          </a:p>
        </p:txBody>
      </p:sp>
      <p:sp>
        <p:nvSpPr>
          <p:cNvPr id="1013810" name="Text Box 50"/>
          <p:cNvSpPr txBox="1">
            <a:spLocks noChangeArrowheads="1"/>
          </p:cNvSpPr>
          <p:nvPr/>
        </p:nvSpPr>
        <p:spPr bwMode="auto">
          <a:xfrm>
            <a:off x="1676400" y="1727200"/>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V1</a:t>
            </a:r>
          </a:p>
        </p:txBody>
      </p:sp>
      <p:sp>
        <p:nvSpPr>
          <p:cNvPr id="1013811" name="Text Box 51"/>
          <p:cNvSpPr txBox="1">
            <a:spLocks noChangeArrowheads="1"/>
          </p:cNvSpPr>
          <p:nvPr/>
        </p:nvSpPr>
        <p:spPr bwMode="auto">
          <a:xfrm>
            <a:off x="1676400" y="3151188"/>
            <a:ext cx="1843434" cy="428312"/>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solidFill>
                  <a:srgbClr val="FF0000"/>
                </a:solidFill>
                <a:latin typeface="Gill Sans"/>
              </a:rPr>
              <a:t>read(f1)</a:t>
            </a:r>
            <a:r>
              <a:rPr lang="en-US" altLang="en-US">
                <a:solidFill>
                  <a:srgbClr val="FF0000"/>
                </a:solidFill>
                <a:latin typeface="Gill Sans"/>
                <a:sym typeface="Symbol" panose="05050102010706020507" pitchFamily="18" charset="2"/>
              </a:rPr>
              <a:t>V2</a:t>
            </a:r>
          </a:p>
        </p:txBody>
      </p:sp>
      <p:sp>
        <p:nvSpPr>
          <p:cNvPr id="1013812" name="AutoShape 52"/>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sp>
        <p:nvSpPr>
          <p:cNvPr id="1013814" name="AutoShape 54"/>
          <p:cNvSpPr>
            <a:spLocks noChangeArrowheads="1"/>
          </p:cNvSpPr>
          <p:nvPr/>
        </p:nvSpPr>
        <p:spPr bwMode="auto">
          <a:xfrm>
            <a:off x="-1219200" y="381000"/>
            <a:ext cx="1143000" cy="990600"/>
          </a:xfrm>
          <a:prstGeom prst="irregularSeal1">
            <a:avLst/>
          </a:prstGeom>
          <a:solidFill>
            <a:srgbClr val="FF66CC"/>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2000" dirty="0">
                <a:latin typeface="Gill Sans"/>
              </a:rPr>
              <a:t>Crash!</a:t>
            </a:r>
          </a:p>
        </p:txBody>
      </p:sp>
      <p:grpSp>
        <p:nvGrpSpPr>
          <p:cNvPr id="2" name="Group 1"/>
          <p:cNvGrpSpPr/>
          <p:nvPr/>
        </p:nvGrpSpPr>
        <p:grpSpPr>
          <a:xfrm>
            <a:off x="8001000" y="838200"/>
            <a:ext cx="2125450" cy="1491596"/>
            <a:chOff x="6477000" y="838200"/>
            <a:chExt cx="2125450" cy="1491596"/>
          </a:xfrm>
        </p:grpSpPr>
        <p:sp>
          <p:nvSpPr>
            <p:cNvPr id="49"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50" name="Group 49"/>
            <p:cNvGrpSpPr/>
            <p:nvPr/>
          </p:nvGrpSpPr>
          <p:grpSpPr>
            <a:xfrm>
              <a:off x="6477000" y="838200"/>
              <a:ext cx="2125450" cy="1198086"/>
              <a:chOff x="3533402" y="573769"/>
              <a:chExt cx="2125450" cy="1198086"/>
            </a:xfrm>
          </p:grpSpPr>
          <p:grpSp>
            <p:nvGrpSpPr>
              <p:cNvPr id="51" name="Group 26"/>
              <p:cNvGrpSpPr>
                <a:grpSpLocks/>
              </p:cNvGrpSpPr>
              <p:nvPr/>
            </p:nvGrpSpPr>
            <p:grpSpPr bwMode="auto">
              <a:xfrm>
                <a:off x="4532479" y="636785"/>
                <a:ext cx="1126373" cy="973557"/>
                <a:chOff x="2969" y="720"/>
                <a:chExt cx="1159" cy="864"/>
              </a:xfrm>
            </p:grpSpPr>
            <p:grpSp>
              <p:nvGrpSpPr>
                <p:cNvPr id="53" name="Group 25"/>
                <p:cNvGrpSpPr>
                  <a:grpSpLocks/>
                </p:cNvGrpSpPr>
                <p:nvPr/>
              </p:nvGrpSpPr>
              <p:grpSpPr bwMode="auto">
                <a:xfrm>
                  <a:off x="3600" y="720"/>
                  <a:ext cx="528" cy="864"/>
                  <a:chOff x="3600" y="720"/>
                  <a:chExt cx="528" cy="864"/>
                </a:xfrm>
              </p:grpSpPr>
              <p:sp>
                <p:nvSpPr>
                  <p:cNvPr id="55"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6"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57"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54"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52" name="Picture 51"/>
              <p:cNvPicPr>
                <a:picLocks noChangeAspect="1"/>
              </p:cNvPicPr>
              <p:nvPr/>
            </p:nvPicPr>
            <p:blipFill>
              <a:blip r:embed="rId4">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58" name="Group 57"/>
          <p:cNvGrpSpPr/>
          <p:nvPr/>
        </p:nvGrpSpPr>
        <p:grpSpPr>
          <a:xfrm>
            <a:off x="4702177" y="636589"/>
            <a:ext cx="1186091" cy="1489657"/>
            <a:chOff x="1688450" y="737135"/>
            <a:chExt cx="1186091" cy="1489657"/>
          </a:xfrm>
        </p:grpSpPr>
        <p:sp>
          <p:nvSpPr>
            <p:cNvPr id="59"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60" name="Picture 59" descr="Australian Genealogy Journeys: February 2011"/>
            <p:cNvPicPr>
              <a:picLocks noChangeAspect="1"/>
            </p:cNvPicPr>
            <p:nvPr/>
          </p:nvPicPr>
          <p:blipFill>
            <a:blip r:embed="rId3"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spTree>
    <p:extLst>
      <p:ext uri="{BB962C8B-B14F-4D97-AF65-F5344CB8AC3E}">
        <p14:creationId xmlns:p14="http://schemas.microsoft.com/office/powerpoint/2010/main" val="2627945272"/>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after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379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379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34" presetClass="entr" presetSubtype="0" fill="hold" grpId="0" nodeType="clickEffect">
                                  <p:stCondLst>
                                    <p:cond delay="0"/>
                                  </p:stCondLst>
                                  <p:childTnLst>
                                    <p:set>
                                      <p:cBhvr>
                                        <p:cTn id="12" dur="1" fill="hold">
                                          <p:stCondLst>
                                            <p:cond delay="0"/>
                                          </p:stCondLst>
                                        </p:cTn>
                                        <p:tgtEl>
                                          <p:spTgt spid="1013793"/>
                                        </p:tgtEl>
                                        <p:attrNameLst>
                                          <p:attrName>style.visibility</p:attrName>
                                        </p:attrNameLst>
                                      </p:cBhvr>
                                      <p:to>
                                        <p:strVal val="visible"/>
                                      </p:to>
                                    </p:set>
                                    <p:anim from="(-#ppt_w/2)" to="(#ppt_x)" calcmode="lin" valueType="num">
                                      <p:cBhvr>
                                        <p:cTn id="13" dur="300" fill="hold">
                                          <p:stCondLst>
                                            <p:cond delay="0"/>
                                          </p:stCondLst>
                                        </p:cTn>
                                        <p:tgtEl>
                                          <p:spTgt spid="1013793"/>
                                        </p:tgtEl>
                                        <p:attrNameLst>
                                          <p:attrName>ppt_x</p:attrName>
                                        </p:attrNameLst>
                                      </p:cBhvr>
                                    </p:anim>
                                    <p:anim from="0" to="-1.0" calcmode="lin" valueType="num">
                                      <p:cBhvr>
                                        <p:cTn id="14" dur="100" decel="50000" autoRev="1" fill="hold">
                                          <p:stCondLst>
                                            <p:cond delay="300"/>
                                          </p:stCondLst>
                                        </p:cTn>
                                        <p:tgtEl>
                                          <p:spTgt spid="1013793"/>
                                        </p:tgtEl>
                                        <p:attrNameLst>
                                          <p:attrName>xshear</p:attrName>
                                        </p:attrNameLst>
                                      </p:cBhvr>
                                    </p:anim>
                                    <p:animScale>
                                      <p:cBhvr>
                                        <p:cTn id="15" dur="100" decel="100000" autoRev="1" fill="hold">
                                          <p:stCondLst>
                                            <p:cond delay="300"/>
                                          </p:stCondLst>
                                        </p:cTn>
                                        <p:tgtEl>
                                          <p:spTgt spid="1013793"/>
                                        </p:tgtEl>
                                      </p:cBhvr>
                                      <p:from x="100000" y="100000"/>
                                      <p:to x="80000" y="100000"/>
                                    </p:animScale>
                                    <p:anim by="(#ppt_h/3+#ppt_w*0.1)" calcmode="lin" valueType="num">
                                      <p:cBhvr additive="sum">
                                        <p:cTn id="16" dur="100" decel="100000" autoRev="1" fill="hold">
                                          <p:stCondLst>
                                            <p:cond delay="300"/>
                                          </p:stCondLst>
                                        </p:cTn>
                                        <p:tgtEl>
                                          <p:spTgt spid="1013793"/>
                                        </p:tgtEl>
                                        <p:attrNameLst>
                                          <p:attrName>ppt_x</p:attrName>
                                        </p:attrNameLst>
                                      </p:cBhvr>
                                    </p:anim>
                                  </p:childTnLst>
                                </p:cTn>
                              </p:par>
                            </p:childTnLst>
                          </p:cTn>
                        </p:par>
                        <p:par>
                          <p:cTn id="17" fill="hold" nodeType="afterGroup">
                            <p:stCondLst>
                              <p:cond delay="500"/>
                            </p:stCondLst>
                            <p:childTnLst>
                              <p:par>
                                <p:cTn id="18" presetID="34" presetClass="entr" presetSubtype="0" fill="hold" grpId="0" nodeType="afterEffect">
                                  <p:stCondLst>
                                    <p:cond delay="0"/>
                                  </p:stCondLst>
                                  <p:childTnLst>
                                    <p:set>
                                      <p:cBhvr>
                                        <p:cTn id="19" dur="1" fill="hold">
                                          <p:stCondLst>
                                            <p:cond delay="0"/>
                                          </p:stCondLst>
                                        </p:cTn>
                                        <p:tgtEl>
                                          <p:spTgt spid="1013794"/>
                                        </p:tgtEl>
                                        <p:attrNameLst>
                                          <p:attrName>style.visibility</p:attrName>
                                        </p:attrNameLst>
                                      </p:cBhvr>
                                      <p:to>
                                        <p:strVal val="visible"/>
                                      </p:to>
                                    </p:set>
                                    <p:anim from="(-#ppt_w/2)" to="(#ppt_x)" calcmode="lin" valueType="num">
                                      <p:cBhvr>
                                        <p:cTn id="20" dur="300" fill="hold">
                                          <p:stCondLst>
                                            <p:cond delay="0"/>
                                          </p:stCondLst>
                                        </p:cTn>
                                        <p:tgtEl>
                                          <p:spTgt spid="1013794"/>
                                        </p:tgtEl>
                                        <p:attrNameLst>
                                          <p:attrName>ppt_x</p:attrName>
                                        </p:attrNameLst>
                                      </p:cBhvr>
                                    </p:anim>
                                    <p:anim from="0" to="-1.0" calcmode="lin" valueType="num">
                                      <p:cBhvr>
                                        <p:cTn id="21" dur="100" decel="50000" autoRev="1" fill="hold">
                                          <p:stCondLst>
                                            <p:cond delay="300"/>
                                          </p:stCondLst>
                                        </p:cTn>
                                        <p:tgtEl>
                                          <p:spTgt spid="1013794"/>
                                        </p:tgtEl>
                                        <p:attrNameLst>
                                          <p:attrName>xshear</p:attrName>
                                        </p:attrNameLst>
                                      </p:cBhvr>
                                    </p:anim>
                                    <p:animScale>
                                      <p:cBhvr>
                                        <p:cTn id="22" dur="100" decel="100000" autoRev="1" fill="hold">
                                          <p:stCondLst>
                                            <p:cond delay="300"/>
                                          </p:stCondLst>
                                        </p:cTn>
                                        <p:tgtEl>
                                          <p:spTgt spid="1013794"/>
                                        </p:tgtEl>
                                      </p:cBhvr>
                                      <p:from x="100000" y="100000"/>
                                      <p:to x="80000" y="100000"/>
                                    </p:animScale>
                                    <p:anim by="(#ppt_h/3+#ppt_w*0.1)" calcmode="lin" valueType="num">
                                      <p:cBhvr additive="sum">
                                        <p:cTn id="23" dur="100" decel="100000" autoRev="1" fill="hold">
                                          <p:stCondLst>
                                            <p:cond delay="300"/>
                                          </p:stCondLst>
                                        </p:cTn>
                                        <p:tgtEl>
                                          <p:spTgt spid="1013794"/>
                                        </p:tgtEl>
                                        <p:attrNameLst>
                                          <p:attrName>ppt_x</p:attrName>
                                        </p:attrNameLst>
                                      </p:cBhvr>
                                    </p:anim>
                                  </p:childTnLst>
                                </p:cTn>
                              </p:par>
                            </p:childTnLst>
                          </p:cTn>
                        </p:par>
                        <p:par>
                          <p:cTn id="24" fill="hold" nodeType="afterGroup">
                            <p:stCondLst>
                              <p:cond delay="1000"/>
                            </p:stCondLst>
                            <p:childTnLst>
                              <p:par>
                                <p:cTn id="25" presetID="34" presetClass="entr" presetSubtype="0" fill="hold" grpId="0" nodeType="afterEffect">
                                  <p:stCondLst>
                                    <p:cond delay="0"/>
                                  </p:stCondLst>
                                  <p:childTnLst>
                                    <p:set>
                                      <p:cBhvr>
                                        <p:cTn id="26" dur="1" fill="hold">
                                          <p:stCondLst>
                                            <p:cond delay="0"/>
                                          </p:stCondLst>
                                        </p:cTn>
                                        <p:tgtEl>
                                          <p:spTgt spid="1013792"/>
                                        </p:tgtEl>
                                        <p:attrNameLst>
                                          <p:attrName>style.visibility</p:attrName>
                                        </p:attrNameLst>
                                      </p:cBhvr>
                                      <p:to>
                                        <p:strVal val="visible"/>
                                      </p:to>
                                    </p:set>
                                    <p:anim from="(-#ppt_w/2)" to="(#ppt_x)" calcmode="lin" valueType="num">
                                      <p:cBhvr>
                                        <p:cTn id="27" dur="300" fill="hold">
                                          <p:stCondLst>
                                            <p:cond delay="0"/>
                                          </p:stCondLst>
                                        </p:cTn>
                                        <p:tgtEl>
                                          <p:spTgt spid="1013792"/>
                                        </p:tgtEl>
                                        <p:attrNameLst>
                                          <p:attrName>ppt_x</p:attrName>
                                        </p:attrNameLst>
                                      </p:cBhvr>
                                    </p:anim>
                                    <p:anim from="0" to="-1.0" calcmode="lin" valueType="num">
                                      <p:cBhvr>
                                        <p:cTn id="28" dur="100" decel="50000" autoRev="1" fill="hold">
                                          <p:stCondLst>
                                            <p:cond delay="300"/>
                                          </p:stCondLst>
                                        </p:cTn>
                                        <p:tgtEl>
                                          <p:spTgt spid="1013792"/>
                                        </p:tgtEl>
                                        <p:attrNameLst>
                                          <p:attrName>xshear</p:attrName>
                                        </p:attrNameLst>
                                      </p:cBhvr>
                                    </p:anim>
                                    <p:animScale>
                                      <p:cBhvr>
                                        <p:cTn id="29" dur="100" decel="100000" autoRev="1" fill="hold">
                                          <p:stCondLst>
                                            <p:cond delay="300"/>
                                          </p:stCondLst>
                                        </p:cTn>
                                        <p:tgtEl>
                                          <p:spTgt spid="1013792"/>
                                        </p:tgtEl>
                                      </p:cBhvr>
                                      <p:from x="100000" y="100000"/>
                                      <p:to x="80000" y="100000"/>
                                    </p:animScale>
                                    <p:anim by="(#ppt_h/3+#ppt_w*0.1)" calcmode="lin" valueType="num">
                                      <p:cBhvr additive="sum">
                                        <p:cTn id="30" dur="100" decel="100000" autoRev="1" fill="hold">
                                          <p:stCondLst>
                                            <p:cond delay="300"/>
                                          </p:stCondLst>
                                        </p:cTn>
                                        <p:tgtEl>
                                          <p:spTgt spid="1013792"/>
                                        </p:tgtEl>
                                        <p:attrNameLst>
                                          <p:attrName>ppt_x</p:attrName>
                                        </p:attrNameLst>
                                      </p:cBhvr>
                                    </p:anim>
                                  </p:childTnLst>
                                </p:cTn>
                              </p:par>
                            </p:childTnLst>
                          </p:cTn>
                        </p:par>
                      </p:childTnLst>
                    </p:cTn>
                  </p:par>
                  <p:par>
                    <p:cTn id="31" fill="hold">
                      <p:stCondLst>
                        <p:cond delay="indefinite"/>
                      </p:stCondLst>
                      <p:childTnLst>
                        <p:par>
                          <p:cTn id="32" fill="hold">
                            <p:stCondLst>
                              <p:cond delay="0"/>
                            </p:stCondLst>
                            <p:childTnLst>
                              <p:par>
                                <p:cTn id="33" presetID="1" presetClass="entr" presetSubtype="0" fill="hold" grpId="0" nodeType="clickEffect">
                                  <p:stCondLst>
                                    <p:cond delay="0"/>
                                  </p:stCondLst>
                                  <p:childTnLst>
                                    <p:set>
                                      <p:cBhvr>
                                        <p:cTn id="34" dur="1" fill="hold">
                                          <p:stCondLst>
                                            <p:cond delay="0"/>
                                          </p:stCondLst>
                                        </p:cTn>
                                        <p:tgtEl>
                                          <p:spTgt spid="1013795">
                                            <p:txEl>
                                              <p:pRg st="2" end="2"/>
                                            </p:txEl>
                                          </p:spTgt>
                                        </p:tgtEl>
                                        <p:attrNameLst>
                                          <p:attrName>style.visibility</p:attrName>
                                        </p:attrNameLst>
                                      </p:cBhvr>
                                      <p:to>
                                        <p:strVal val="visible"/>
                                      </p:to>
                                    </p:set>
                                  </p:childTnLst>
                                </p:cTn>
                              </p:par>
                            </p:childTnLst>
                          </p:cTn>
                        </p:par>
                      </p:childTnLst>
                    </p:cTn>
                  </p:par>
                  <p:par>
                    <p:cTn id="35" fill="hold" nodeType="clickPar">
                      <p:stCondLst>
                        <p:cond delay="indefinite"/>
                      </p:stCondLst>
                      <p:childTnLst>
                        <p:par>
                          <p:cTn id="36" fill="hold" nodeType="withGroup">
                            <p:stCondLst>
                              <p:cond delay="0"/>
                            </p:stCondLst>
                            <p:childTnLst>
                              <p:par>
                                <p:cTn id="37" presetID="1" presetClass="entr" presetSubtype="0" fill="hold" grpId="0" nodeType="clickEffect">
                                  <p:stCondLst>
                                    <p:cond delay="0"/>
                                  </p:stCondLst>
                                  <p:childTnLst>
                                    <p:set>
                                      <p:cBhvr>
                                        <p:cTn id="38" dur="1" fill="hold">
                                          <p:stCondLst>
                                            <p:cond delay="0"/>
                                          </p:stCondLst>
                                        </p:cTn>
                                        <p:tgtEl>
                                          <p:spTgt spid="1013803"/>
                                        </p:tgtEl>
                                        <p:attrNameLst>
                                          <p:attrName>style.visibility</p:attrName>
                                        </p:attrNameLst>
                                      </p:cBhvr>
                                      <p:to>
                                        <p:strVal val="visible"/>
                                      </p:to>
                                    </p:set>
                                  </p:childTnLst>
                                </p:cTn>
                              </p:par>
                            </p:childTnLst>
                          </p:cTn>
                        </p:par>
                      </p:childTnLst>
                    </p:cTn>
                  </p:par>
                  <p:par>
                    <p:cTn id="39" fill="hold" nodeType="clickPar">
                      <p:stCondLst>
                        <p:cond delay="indefinite"/>
                      </p:stCondLst>
                      <p:childTnLst>
                        <p:par>
                          <p:cTn id="40" fill="hold" nodeType="withGroup">
                            <p:stCondLst>
                              <p:cond delay="0"/>
                            </p:stCondLst>
                            <p:childTnLst>
                              <p:par>
                                <p:cTn id="41" presetID="22" presetClass="entr" presetSubtype="8" fill="hold" nodeType="clickEffect">
                                  <p:stCondLst>
                                    <p:cond delay="0"/>
                                  </p:stCondLst>
                                  <p:childTnLst>
                                    <p:set>
                                      <p:cBhvr>
                                        <p:cTn id="42" dur="1" fill="hold">
                                          <p:stCondLst>
                                            <p:cond delay="0"/>
                                          </p:stCondLst>
                                        </p:cTn>
                                        <p:tgtEl>
                                          <p:spTgt spid="1013777"/>
                                        </p:tgtEl>
                                        <p:attrNameLst>
                                          <p:attrName>style.visibility</p:attrName>
                                        </p:attrNameLst>
                                      </p:cBhvr>
                                      <p:to>
                                        <p:strVal val="visible"/>
                                      </p:to>
                                    </p:set>
                                    <p:animEffect transition="in" filter="wipe(left)">
                                      <p:cBhvr>
                                        <p:cTn id="43" dur="500"/>
                                        <p:tgtEl>
                                          <p:spTgt spid="1013777"/>
                                        </p:tgtEl>
                                      </p:cBhvr>
                                    </p:animEffect>
                                  </p:childTnLst>
                                </p:cTn>
                              </p:par>
                            </p:childTnLst>
                          </p:cTn>
                        </p:par>
                      </p:childTnLst>
                    </p:cTn>
                  </p:par>
                  <p:par>
                    <p:cTn id="44" fill="hold" nodeType="clickPar">
                      <p:stCondLst>
                        <p:cond delay="indefinite"/>
                      </p:stCondLst>
                      <p:childTnLst>
                        <p:par>
                          <p:cTn id="45" fill="hold" nodeType="withGroup">
                            <p:stCondLst>
                              <p:cond delay="0"/>
                            </p:stCondLst>
                            <p:childTnLst>
                              <p:par>
                                <p:cTn id="46" presetID="1" presetClass="entr" presetSubtype="0" fill="hold" grpId="0" nodeType="clickEffect">
                                  <p:stCondLst>
                                    <p:cond delay="0"/>
                                  </p:stCondLst>
                                  <p:childTnLst>
                                    <p:set>
                                      <p:cBhvr>
                                        <p:cTn id="47" dur="1" fill="hold">
                                          <p:stCondLst>
                                            <p:cond delay="0"/>
                                          </p:stCondLst>
                                        </p:cTn>
                                        <p:tgtEl>
                                          <p:spTgt spid="1013798"/>
                                        </p:tgtEl>
                                        <p:attrNameLst>
                                          <p:attrName>style.visibility</p:attrName>
                                        </p:attrNameLst>
                                      </p:cBhvr>
                                      <p:to>
                                        <p:strVal val="visible"/>
                                      </p:to>
                                    </p:set>
                                  </p:childTnLst>
                                </p:cTn>
                              </p:par>
                            </p:childTnLst>
                          </p:cTn>
                        </p:par>
                      </p:childTnLst>
                    </p:cTn>
                  </p:par>
                  <p:par>
                    <p:cTn id="48" fill="hold" nodeType="clickPar">
                      <p:stCondLst>
                        <p:cond delay="indefinite"/>
                      </p:stCondLst>
                      <p:childTnLst>
                        <p:par>
                          <p:cTn id="49" fill="hold" nodeType="withGroup">
                            <p:stCondLst>
                              <p:cond delay="0"/>
                            </p:stCondLst>
                            <p:childTnLst>
                              <p:par>
                                <p:cTn id="50" presetID="22" presetClass="entr" presetSubtype="2" fill="hold" nodeType="clickEffect">
                                  <p:stCondLst>
                                    <p:cond delay="0"/>
                                  </p:stCondLst>
                                  <p:childTnLst>
                                    <p:set>
                                      <p:cBhvr>
                                        <p:cTn id="51" dur="1" fill="hold">
                                          <p:stCondLst>
                                            <p:cond delay="0"/>
                                          </p:stCondLst>
                                        </p:cTn>
                                        <p:tgtEl>
                                          <p:spTgt spid="1013780"/>
                                        </p:tgtEl>
                                        <p:attrNameLst>
                                          <p:attrName>style.visibility</p:attrName>
                                        </p:attrNameLst>
                                      </p:cBhvr>
                                      <p:to>
                                        <p:strVal val="visible"/>
                                      </p:to>
                                    </p:set>
                                    <p:animEffect transition="in" filter="wipe(right)">
                                      <p:cBhvr>
                                        <p:cTn id="52" dur="500"/>
                                        <p:tgtEl>
                                          <p:spTgt spid="1013780"/>
                                        </p:tgtEl>
                                      </p:cBhvr>
                                    </p:animEffect>
                                  </p:childTnLst>
                                </p:cTn>
                              </p:par>
                            </p:childTnLst>
                          </p:cTn>
                        </p:par>
                        <p:par>
                          <p:cTn id="53" fill="hold" nodeType="afterGroup">
                            <p:stCondLst>
                              <p:cond delay="500"/>
                            </p:stCondLst>
                            <p:childTnLst>
                              <p:par>
                                <p:cTn id="54" presetID="1" presetClass="entr" presetSubtype="0" fill="hold" grpId="0" nodeType="afterEffect">
                                  <p:stCondLst>
                                    <p:cond delay="0"/>
                                  </p:stCondLst>
                                  <p:childTnLst>
                                    <p:set>
                                      <p:cBhvr>
                                        <p:cTn id="55" dur="1" fill="hold">
                                          <p:stCondLst>
                                            <p:cond delay="0"/>
                                          </p:stCondLst>
                                        </p:cTn>
                                        <p:tgtEl>
                                          <p:spTgt spid="1013796"/>
                                        </p:tgtEl>
                                        <p:attrNameLst>
                                          <p:attrName>style.visibility</p:attrName>
                                        </p:attrNameLst>
                                      </p:cBhvr>
                                      <p:to>
                                        <p:strVal val="visible"/>
                                      </p:to>
                                    </p:set>
                                  </p:childTnLst>
                                </p:cTn>
                              </p:par>
                            </p:childTnLst>
                          </p:cTn>
                        </p:par>
                      </p:childTnLst>
                    </p:cTn>
                  </p:par>
                  <p:par>
                    <p:cTn id="56" fill="hold" nodeType="clickPar">
                      <p:stCondLst>
                        <p:cond delay="indefinite"/>
                      </p:stCondLst>
                      <p:childTnLst>
                        <p:par>
                          <p:cTn id="57" fill="hold" nodeType="withGroup">
                            <p:stCondLst>
                              <p:cond delay="0"/>
                            </p:stCondLst>
                            <p:childTnLst>
                              <p:par>
                                <p:cTn id="58" presetID="1" presetClass="entr" presetSubtype="0" fill="hold" grpId="0" nodeType="clickEffect">
                                  <p:stCondLst>
                                    <p:cond delay="0"/>
                                  </p:stCondLst>
                                  <p:childTnLst>
                                    <p:set>
                                      <p:cBhvr>
                                        <p:cTn id="59" dur="1" fill="hold">
                                          <p:stCondLst>
                                            <p:cond delay="0"/>
                                          </p:stCondLst>
                                        </p:cTn>
                                        <p:tgtEl>
                                          <p:spTgt spid="1013805"/>
                                        </p:tgtEl>
                                        <p:attrNameLst>
                                          <p:attrName>style.visibility</p:attrName>
                                        </p:attrNameLst>
                                      </p:cBhvr>
                                      <p:to>
                                        <p:strVal val="visible"/>
                                      </p:to>
                                    </p:set>
                                  </p:childTnLst>
                                </p:cTn>
                              </p:par>
                            </p:childTnLst>
                          </p:cTn>
                        </p:par>
                      </p:childTnLst>
                    </p:cTn>
                  </p:par>
                  <p:par>
                    <p:cTn id="60" fill="hold" nodeType="clickPar">
                      <p:stCondLst>
                        <p:cond delay="indefinite"/>
                      </p:stCondLst>
                      <p:childTnLst>
                        <p:par>
                          <p:cTn id="61" fill="hold" nodeType="withGroup">
                            <p:stCondLst>
                              <p:cond delay="0"/>
                            </p:stCondLst>
                            <p:childTnLst>
                              <p:par>
                                <p:cTn id="62" presetID="1" presetClass="entr" presetSubtype="0" fill="hold" grpId="0" nodeType="clickEffect">
                                  <p:stCondLst>
                                    <p:cond delay="0"/>
                                  </p:stCondLst>
                                  <p:childTnLst>
                                    <p:set>
                                      <p:cBhvr>
                                        <p:cTn id="63" dur="1" fill="hold">
                                          <p:stCondLst>
                                            <p:cond delay="0"/>
                                          </p:stCondLst>
                                        </p:cTn>
                                        <p:tgtEl>
                                          <p:spTgt spid="1013806"/>
                                        </p:tgtEl>
                                        <p:attrNameLst>
                                          <p:attrName>style.visibility</p:attrName>
                                        </p:attrNameLst>
                                      </p:cBhvr>
                                      <p:to>
                                        <p:strVal val="visible"/>
                                      </p:to>
                                    </p:set>
                                  </p:childTnLst>
                                </p:cTn>
                              </p:par>
                            </p:childTnLst>
                          </p:cTn>
                        </p:par>
                      </p:childTnLst>
                    </p:cTn>
                  </p:par>
                  <p:par>
                    <p:cTn id="64" fill="hold" nodeType="clickPar">
                      <p:stCondLst>
                        <p:cond delay="indefinite"/>
                      </p:stCondLst>
                      <p:childTnLst>
                        <p:par>
                          <p:cTn id="65" fill="hold" nodeType="withGroup">
                            <p:stCondLst>
                              <p:cond delay="0"/>
                            </p:stCondLst>
                            <p:childTnLst>
                              <p:par>
                                <p:cTn id="66" presetID="1" presetClass="entr" presetSubtype="0" fill="hold" grpId="0" nodeType="clickEffect">
                                  <p:stCondLst>
                                    <p:cond delay="0"/>
                                  </p:stCondLst>
                                  <p:childTnLst>
                                    <p:set>
                                      <p:cBhvr>
                                        <p:cTn id="67" dur="1" fill="hold">
                                          <p:stCondLst>
                                            <p:cond delay="0"/>
                                          </p:stCondLst>
                                        </p:cTn>
                                        <p:tgtEl>
                                          <p:spTgt spid="1013808"/>
                                        </p:tgtEl>
                                        <p:attrNameLst>
                                          <p:attrName>style.visibility</p:attrName>
                                        </p:attrNameLst>
                                      </p:cBhvr>
                                      <p:to>
                                        <p:strVal val="visible"/>
                                      </p:to>
                                    </p:set>
                                  </p:childTnLst>
                                </p:cTn>
                              </p:par>
                            </p:childTnLst>
                          </p:cTn>
                        </p:par>
                      </p:childTnLst>
                    </p:cTn>
                  </p:par>
                  <p:par>
                    <p:cTn id="68" fill="hold">
                      <p:stCondLst>
                        <p:cond delay="indefinite"/>
                      </p:stCondLst>
                      <p:childTnLst>
                        <p:par>
                          <p:cTn id="69" fill="hold">
                            <p:stCondLst>
                              <p:cond delay="0"/>
                            </p:stCondLst>
                            <p:childTnLst>
                              <p:par>
                                <p:cTn id="70" presetID="1" presetClass="entr" presetSubtype="0" fill="hold" grpId="0" nodeType="clickEffect">
                                  <p:stCondLst>
                                    <p:cond delay="0"/>
                                  </p:stCondLst>
                                  <p:childTnLst>
                                    <p:set>
                                      <p:cBhvr>
                                        <p:cTn id="71" dur="1" fill="hold">
                                          <p:stCondLst>
                                            <p:cond delay="0"/>
                                          </p:stCondLst>
                                        </p:cTn>
                                        <p:tgtEl>
                                          <p:spTgt spid="1013795">
                                            <p:txEl>
                                              <p:pRg st="3" end="3"/>
                                            </p:txEl>
                                          </p:spTgt>
                                        </p:tgtEl>
                                        <p:attrNameLst>
                                          <p:attrName>style.visibility</p:attrName>
                                        </p:attrNameLst>
                                      </p:cBhvr>
                                      <p:to>
                                        <p:strVal val="visible"/>
                                      </p:to>
                                    </p:set>
                                  </p:childTnLst>
                                </p:cTn>
                              </p:par>
                              <p:par>
                                <p:cTn id="72" presetID="1" presetClass="entr" presetSubtype="0" fill="hold" grpId="0" nodeType="withEffect">
                                  <p:stCondLst>
                                    <p:cond delay="0"/>
                                  </p:stCondLst>
                                  <p:childTnLst>
                                    <p:set>
                                      <p:cBhvr>
                                        <p:cTn id="73" dur="1" fill="hold">
                                          <p:stCondLst>
                                            <p:cond delay="0"/>
                                          </p:stCondLst>
                                        </p:cTn>
                                        <p:tgtEl>
                                          <p:spTgt spid="1013795">
                                            <p:txEl>
                                              <p:pRg st="4" end="4"/>
                                            </p:txEl>
                                          </p:spTgt>
                                        </p:tgtEl>
                                        <p:attrNameLst>
                                          <p:attrName>style.visibility</p:attrName>
                                        </p:attrNameLst>
                                      </p:cBhvr>
                                      <p:to>
                                        <p:strVal val="visible"/>
                                      </p:to>
                                    </p:set>
                                  </p:childTnLst>
                                </p:cTn>
                              </p:par>
                              <p:par>
                                <p:cTn id="74" presetID="1" presetClass="entr" presetSubtype="0" fill="hold" grpId="0" nodeType="withEffect">
                                  <p:stCondLst>
                                    <p:cond delay="0"/>
                                  </p:stCondLst>
                                  <p:childTnLst>
                                    <p:set>
                                      <p:cBhvr>
                                        <p:cTn id="75" dur="1" fill="hold">
                                          <p:stCondLst>
                                            <p:cond delay="0"/>
                                          </p:stCondLst>
                                        </p:cTn>
                                        <p:tgtEl>
                                          <p:spTgt spid="1013795">
                                            <p:txEl>
                                              <p:pRg st="5" end="5"/>
                                            </p:txEl>
                                          </p:spTgt>
                                        </p:tgtEl>
                                        <p:attrNameLst>
                                          <p:attrName>style.visibility</p:attrName>
                                        </p:attrNameLst>
                                      </p:cBhvr>
                                      <p:to>
                                        <p:strVal val="visible"/>
                                      </p:to>
                                    </p:set>
                                  </p:childTnLst>
                                </p:cTn>
                              </p:par>
                            </p:childTnLst>
                          </p:cTn>
                        </p:par>
                      </p:childTnLst>
                    </p:cTn>
                  </p:par>
                  <p:par>
                    <p:cTn id="76" fill="hold">
                      <p:stCondLst>
                        <p:cond delay="indefinite"/>
                      </p:stCondLst>
                      <p:childTnLst>
                        <p:par>
                          <p:cTn id="77" fill="hold">
                            <p:stCondLst>
                              <p:cond delay="0"/>
                            </p:stCondLst>
                            <p:childTnLst>
                              <p:par>
                                <p:cTn id="78" presetID="1" presetClass="entr" presetSubtype="0" fill="hold" grpId="0" nodeType="clickEffect">
                                  <p:stCondLst>
                                    <p:cond delay="0"/>
                                  </p:stCondLst>
                                  <p:childTnLst>
                                    <p:set>
                                      <p:cBhvr>
                                        <p:cTn id="79" dur="1" fill="hold">
                                          <p:stCondLst>
                                            <p:cond delay="0"/>
                                          </p:stCondLst>
                                        </p:cTn>
                                        <p:tgtEl>
                                          <p:spTgt spid="1013804"/>
                                        </p:tgtEl>
                                        <p:attrNameLst>
                                          <p:attrName>style.visibility</p:attrName>
                                        </p:attrNameLst>
                                      </p:cBhvr>
                                      <p:to>
                                        <p:strVal val="visible"/>
                                      </p:to>
                                    </p:set>
                                  </p:childTnLst>
                                </p:cTn>
                              </p:par>
                            </p:childTnLst>
                          </p:cTn>
                        </p:par>
                      </p:childTnLst>
                    </p:cTn>
                  </p:par>
                  <p:par>
                    <p:cTn id="80" fill="hold" nodeType="clickPar">
                      <p:stCondLst>
                        <p:cond delay="indefinite"/>
                      </p:stCondLst>
                      <p:childTnLst>
                        <p:par>
                          <p:cTn id="81" fill="hold" nodeType="withGroup">
                            <p:stCondLst>
                              <p:cond delay="0"/>
                            </p:stCondLst>
                            <p:childTnLst>
                              <p:par>
                                <p:cTn id="82" presetID="1" presetClass="entr" presetSubtype="0" fill="hold" grpId="0" nodeType="clickEffect">
                                  <p:stCondLst>
                                    <p:cond delay="0"/>
                                  </p:stCondLst>
                                  <p:childTnLst>
                                    <p:set>
                                      <p:cBhvr>
                                        <p:cTn id="83" dur="1" fill="hold">
                                          <p:stCondLst>
                                            <p:cond delay="0"/>
                                          </p:stCondLst>
                                        </p:cTn>
                                        <p:tgtEl>
                                          <p:spTgt spid="1013797"/>
                                        </p:tgtEl>
                                        <p:attrNameLst>
                                          <p:attrName>style.visibility</p:attrName>
                                        </p:attrNameLst>
                                      </p:cBhvr>
                                      <p:to>
                                        <p:strVal val="visible"/>
                                      </p:to>
                                    </p:set>
                                  </p:childTnLst>
                                </p:cTn>
                              </p:par>
                            </p:childTnLst>
                          </p:cTn>
                        </p:par>
                      </p:childTnLst>
                    </p:cTn>
                  </p:par>
                  <p:par>
                    <p:cTn id="84" fill="hold" nodeType="clickPar">
                      <p:stCondLst>
                        <p:cond delay="indefinite"/>
                      </p:stCondLst>
                      <p:childTnLst>
                        <p:par>
                          <p:cTn id="85" fill="hold" nodeType="withGroup">
                            <p:stCondLst>
                              <p:cond delay="0"/>
                            </p:stCondLst>
                            <p:childTnLst>
                              <p:par>
                                <p:cTn id="86" presetID="0" presetClass="path" presetSubtype="0" accel="50000" decel="50000" fill="hold" grpId="0" nodeType="clickEffect">
                                  <p:stCondLst>
                                    <p:cond delay="0"/>
                                  </p:stCondLst>
                                  <p:childTnLst>
                                    <p:animMotion origin="layout" path="M 0.00833 4.25532E-7 C 0.07205 -0.01133 0.13576 -0.02243 0.22066 -0.01295 C 0.30538 -0.00347 0.4717 0.02613 0.51788 0.05643 C 0.56406 0.08672 0.51684 0.12303 0.49739 0.16952 C 0.47777 0.21577 0.41996 0.30111 0.39965 0.33557 " pathEditMode="fixed" rAng="0" ptsTypes="aaaaa">
                                      <p:cBhvr>
                                        <p:cTn id="87" dur="500" fill="hold"/>
                                        <p:tgtEl>
                                          <p:spTgt spid="1013812"/>
                                        </p:tgtEl>
                                        <p:attrNameLst>
                                          <p:attrName>ppt_x</p:attrName>
                                          <p:attrName>ppt_y</p:attrName>
                                        </p:attrNameLst>
                                      </p:cBhvr>
                                      <p:rCtr x="27778" y="15657"/>
                                    </p:animMotion>
                                  </p:childTnLst>
                                  <p:subTnLst>
                                    <p:set>
                                      <p:cBhvr override="childStyle">
                                        <p:cTn dur="1" fill="hold" display="0" masterRel="nextClick" afterEffect="1"/>
                                        <p:tgtEl>
                                          <p:spTgt spid="1013812"/>
                                        </p:tgtEl>
                                        <p:attrNameLst>
                                          <p:attrName>style.visibility</p:attrName>
                                        </p:attrNameLst>
                                      </p:cBhvr>
                                      <p:to>
                                        <p:strVal val="hidden"/>
                                      </p:to>
                                    </p:set>
                                  </p:subTnLst>
                                </p:cTn>
                              </p:par>
                            </p:childTnLst>
                          </p:cTn>
                        </p:par>
                      </p:childTnLst>
                    </p:cTn>
                  </p:par>
                  <p:par>
                    <p:cTn id="88" fill="hold" nodeType="clickPar">
                      <p:stCondLst>
                        <p:cond delay="indefinite"/>
                      </p:stCondLst>
                      <p:childTnLst>
                        <p:par>
                          <p:cTn id="89" fill="hold" nodeType="withGroup">
                            <p:stCondLst>
                              <p:cond delay="0"/>
                            </p:stCondLst>
                            <p:childTnLst>
                              <p:par>
                                <p:cTn id="90" presetID="22" presetClass="entr" presetSubtype="4" fill="hold" nodeType="clickEffect">
                                  <p:stCondLst>
                                    <p:cond delay="0"/>
                                  </p:stCondLst>
                                  <p:childTnLst>
                                    <p:set>
                                      <p:cBhvr>
                                        <p:cTn id="91" dur="1" fill="hold">
                                          <p:stCondLst>
                                            <p:cond delay="0"/>
                                          </p:stCondLst>
                                        </p:cTn>
                                        <p:tgtEl>
                                          <p:spTgt spid="1013786"/>
                                        </p:tgtEl>
                                        <p:attrNameLst>
                                          <p:attrName>style.visibility</p:attrName>
                                        </p:attrNameLst>
                                      </p:cBhvr>
                                      <p:to>
                                        <p:strVal val="visible"/>
                                      </p:to>
                                    </p:set>
                                    <p:animEffect transition="in" filter="wipe(down)">
                                      <p:cBhvr>
                                        <p:cTn id="92" dur="500"/>
                                        <p:tgtEl>
                                          <p:spTgt spid="1013786"/>
                                        </p:tgtEl>
                                      </p:cBhvr>
                                    </p:animEffect>
                                  </p:childTnLst>
                                </p:cTn>
                              </p:par>
                            </p:childTnLst>
                          </p:cTn>
                        </p:par>
                        <p:par>
                          <p:cTn id="93" fill="hold" nodeType="afterGroup">
                            <p:stCondLst>
                              <p:cond delay="500"/>
                            </p:stCondLst>
                            <p:childTnLst>
                              <p:par>
                                <p:cTn id="94" presetID="1" presetClass="entr" presetSubtype="0" fill="hold" grpId="0" nodeType="afterEffect">
                                  <p:stCondLst>
                                    <p:cond delay="0"/>
                                  </p:stCondLst>
                                  <p:childTnLst>
                                    <p:set>
                                      <p:cBhvr>
                                        <p:cTn id="95" dur="1" fill="hold">
                                          <p:stCondLst>
                                            <p:cond delay="0"/>
                                          </p:stCondLst>
                                        </p:cTn>
                                        <p:tgtEl>
                                          <p:spTgt spid="1013801"/>
                                        </p:tgtEl>
                                        <p:attrNameLst>
                                          <p:attrName>style.visibility</p:attrName>
                                        </p:attrNameLst>
                                      </p:cBhvr>
                                      <p:to>
                                        <p:strVal val="visible"/>
                                      </p:to>
                                    </p:set>
                                  </p:childTnLst>
                                </p:cTn>
                              </p:par>
                            </p:childTnLst>
                          </p:cTn>
                        </p:par>
                      </p:childTnLst>
                    </p:cTn>
                  </p:par>
                  <p:par>
                    <p:cTn id="96" fill="hold" nodeType="clickPar">
                      <p:stCondLst>
                        <p:cond delay="indefinite"/>
                      </p:stCondLst>
                      <p:childTnLst>
                        <p:par>
                          <p:cTn id="97" fill="hold" nodeType="withGroup">
                            <p:stCondLst>
                              <p:cond delay="0"/>
                            </p:stCondLst>
                            <p:childTnLst>
                              <p:par>
                                <p:cTn id="98" presetID="22" presetClass="entr" presetSubtype="2" fill="hold" nodeType="clickEffect">
                                  <p:stCondLst>
                                    <p:cond delay="0"/>
                                  </p:stCondLst>
                                  <p:childTnLst>
                                    <p:set>
                                      <p:cBhvr>
                                        <p:cTn id="99" dur="1" fill="hold">
                                          <p:stCondLst>
                                            <p:cond delay="0"/>
                                          </p:stCondLst>
                                        </p:cTn>
                                        <p:tgtEl>
                                          <p:spTgt spid="1013789"/>
                                        </p:tgtEl>
                                        <p:attrNameLst>
                                          <p:attrName>style.visibility</p:attrName>
                                        </p:attrNameLst>
                                      </p:cBhvr>
                                      <p:to>
                                        <p:strVal val="visible"/>
                                      </p:to>
                                    </p:set>
                                    <p:animEffect transition="in" filter="wipe(right)">
                                      <p:cBhvr>
                                        <p:cTn id="100" dur="500"/>
                                        <p:tgtEl>
                                          <p:spTgt spid="1013789"/>
                                        </p:tgtEl>
                                      </p:cBhvr>
                                    </p:animEffect>
                                  </p:childTnLst>
                                </p:cTn>
                              </p:par>
                            </p:childTnLst>
                          </p:cTn>
                        </p:par>
                      </p:childTnLst>
                    </p:cTn>
                  </p:par>
                  <p:par>
                    <p:cTn id="101" fill="hold" nodeType="clickPar">
                      <p:stCondLst>
                        <p:cond delay="indefinite"/>
                      </p:stCondLst>
                      <p:childTnLst>
                        <p:par>
                          <p:cTn id="102" fill="hold" nodeType="withGroup">
                            <p:stCondLst>
                              <p:cond delay="0"/>
                            </p:stCondLst>
                            <p:childTnLst>
                              <p:par>
                                <p:cTn id="103" presetID="1" presetClass="entr" presetSubtype="0" fill="hold" grpId="0" nodeType="clickEffect">
                                  <p:stCondLst>
                                    <p:cond delay="0"/>
                                  </p:stCondLst>
                                  <p:childTnLst>
                                    <p:set>
                                      <p:cBhvr>
                                        <p:cTn id="104" dur="1" fill="hold">
                                          <p:stCondLst>
                                            <p:cond delay="0"/>
                                          </p:stCondLst>
                                        </p:cTn>
                                        <p:tgtEl>
                                          <p:spTgt spid="1013809"/>
                                        </p:tgtEl>
                                        <p:attrNameLst>
                                          <p:attrName>style.visibility</p:attrName>
                                        </p:attrNameLst>
                                      </p:cBhvr>
                                      <p:to>
                                        <p:strVal val="visible"/>
                                      </p:to>
                                    </p:set>
                                  </p:childTnLst>
                                </p:cTn>
                              </p:par>
                            </p:childTnLst>
                          </p:cTn>
                        </p:par>
                      </p:childTnLst>
                    </p:cTn>
                  </p:par>
                  <p:par>
                    <p:cTn id="105" fill="hold" nodeType="clickPar">
                      <p:stCondLst>
                        <p:cond delay="indefinite"/>
                      </p:stCondLst>
                      <p:childTnLst>
                        <p:par>
                          <p:cTn id="106" fill="hold" nodeType="withGroup">
                            <p:stCondLst>
                              <p:cond delay="0"/>
                            </p:stCondLst>
                            <p:childTnLst>
                              <p:par>
                                <p:cTn id="107" presetID="0" presetClass="path" presetSubtype="0" accel="50000" decel="50000" fill="hold" grpId="0" nodeType="clickEffect">
                                  <p:stCondLst>
                                    <p:cond delay="0"/>
                                  </p:stCondLst>
                                  <p:childTnLst>
                                    <p:animMotion origin="layout" path="M 0.00677 0.00301 C 0.07048 -0.00833 0.1342 -0.01943 0.21909 -0.00994 C 0.30382 -0.00046 0.47014 0.02914 0.51632 0.05944 C 0.5625 0.08973 0.51527 0.12604 0.49583 0.17253 C 0.47621 0.21878 0.4184 0.30412 0.39809 0.33857 " pathEditMode="fixed" rAng="0" ptsTypes="aaaaa">
                                      <p:cBhvr>
                                        <p:cTn id="108" dur="500" fill="hold"/>
                                        <p:tgtEl>
                                          <p:spTgt spid="1013814"/>
                                        </p:tgtEl>
                                        <p:attrNameLst>
                                          <p:attrName>ppt_x</p:attrName>
                                          <p:attrName>ppt_y</p:attrName>
                                        </p:attrNameLst>
                                      </p:cBhvr>
                                      <p:rCtr x="27778" y="15657"/>
                                    </p:animMotion>
                                  </p:childTnLst>
                                  <p:subTnLst>
                                    <p:set>
                                      <p:cBhvr override="childStyle">
                                        <p:cTn dur="1" fill="hold" display="0" masterRel="nextClick" afterEffect="1"/>
                                        <p:tgtEl>
                                          <p:spTgt spid="1013814"/>
                                        </p:tgtEl>
                                        <p:attrNameLst>
                                          <p:attrName>style.visibility</p:attrName>
                                        </p:attrNameLst>
                                      </p:cBhvr>
                                      <p:to>
                                        <p:strVal val="hidden"/>
                                      </p:to>
                                    </p:set>
                                  </p:subTnLst>
                                </p:cTn>
                              </p:par>
                            </p:childTnLst>
                          </p:cTn>
                        </p:par>
                      </p:childTnLst>
                    </p:cTn>
                  </p:par>
                  <p:par>
                    <p:cTn id="109" fill="hold">
                      <p:stCondLst>
                        <p:cond delay="indefinite"/>
                      </p:stCondLst>
                      <p:childTnLst>
                        <p:par>
                          <p:cTn id="110" fill="hold">
                            <p:stCondLst>
                              <p:cond delay="0"/>
                            </p:stCondLst>
                            <p:childTnLst>
                              <p:par>
                                <p:cTn id="111" presetID="1" presetClass="entr" presetSubtype="0" fill="hold" grpId="0" nodeType="clickEffect">
                                  <p:stCondLst>
                                    <p:cond delay="0"/>
                                  </p:stCondLst>
                                  <p:childTnLst>
                                    <p:set>
                                      <p:cBhvr>
                                        <p:cTn id="112" dur="1" fill="hold">
                                          <p:stCondLst>
                                            <p:cond delay="0"/>
                                          </p:stCondLst>
                                        </p:cTn>
                                        <p:tgtEl>
                                          <p:spTgt spid="1013795">
                                            <p:txEl>
                                              <p:pRg st="6" end="6"/>
                                            </p:txEl>
                                          </p:spTgt>
                                        </p:tgtEl>
                                        <p:attrNameLst>
                                          <p:attrName>style.visibility</p:attrName>
                                        </p:attrNameLst>
                                      </p:cBhvr>
                                      <p:to>
                                        <p:strVal val="visible"/>
                                      </p:to>
                                    </p:set>
                                  </p:childTnLst>
                                </p:cTn>
                              </p:par>
                              <p:par>
                                <p:cTn id="113" presetID="1" presetClass="entr" presetSubtype="0" fill="hold" grpId="0" nodeType="withEffect">
                                  <p:stCondLst>
                                    <p:cond delay="0"/>
                                  </p:stCondLst>
                                  <p:childTnLst>
                                    <p:set>
                                      <p:cBhvr>
                                        <p:cTn id="114" dur="1" fill="hold">
                                          <p:stCondLst>
                                            <p:cond delay="0"/>
                                          </p:stCondLst>
                                        </p:cTn>
                                        <p:tgtEl>
                                          <p:spTgt spid="1013795">
                                            <p:txEl>
                                              <p:pRg st="7" end="7"/>
                                            </p:txEl>
                                          </p:spTgt>
                                        </p:tgtEl>
                                        <p:attrNameLst>
                                          <p:attrName>style.visibility</p:attrName>
                                        </p:attrNameLst>
                                      </p:cBhvr>
                                      <p:to>
                                        <p:strVal val="visible"/>
                                      </p:to>
                                    </p:set>
                                  </p:childTnLst>
                                </p:cTn>
                              </p:par>
                            </p:childTnLst>
                          </p:cTn>
                        </p:par>
                      </p:childTnLst>
                    </p:cTn>
                  </p:par>
                  <p:par>
                    <p:cTn id="115" fill="hold">
                      <p:stCondLst>
                        <p:cond delay="indefinite"/>
                      </p:stCondLst>
                      <p:childTnLst>
                        <p:par>
                          <p:cTn id="116" fill="hold">
                            <p:stCondLst>
                              <p:cond delay="0"/>
                            </p:stCondLst>
                            <p:childTnLst>
                              <p:par>
                                <p:cTn id="117" presetID="1" presetClass="entr" presetSubtype="0" fill="hold" grpId="0" nodeType="clickEffect">
                                  <p:stCondLst>
                                    <p:cond delay="0"/>
                                  </p:stCondLst>
                                  <p:childTnLst>
                                    <p:set>
                                      <p:cBhvr>
                                        <p:cTn id="118" dur="1" fill="hold">
                                          <p:stCondLst>
                                            <p:cond delay="0"/>
                                          </p:stCondLst>
                                        </p:cTn>
                                        <p:tgtEl>
                                          <p:spTgt spid="1013810"/>
                                        </p:tgtEl>
                                        <p:attrNameLst>
                                          <p:attrName>style.visibility</p:attrName>
                                        </p:attrNameLst>
                                      </p:cBhvr>
                                      <p:to>
                                        <p:strVal val="visible"/>
                                      </p:to>
                                    </p:set>
                                  </p:childTnLst>
                                </p:cTn>
                              </p:par>
                            </p:childTnLst>
                          </p:cTn>
                        </p:par>
                      </p:childTnLst>
                    </p:cTn>
                  </p:par>
                  <p:par>
                    <p:cTn id="119" fill="hold" nodeType="clickPar">
                      <p:stCondLst>
                        <p:cond delay="indefinite"/>
                      </p:stCondLst>
                      <p:childTnLst>
                        <p:par>
                          <p:cTn id="120" fill="hold" nodeType="withGroup">
                            <p:stCondLst>
                              <p:cond delay="0"/>
                            </p:stCondLst>
                            <p:childTnLst>
                              <p:par>
                                <p:cTn id="121" presetID="1" presetClass="entr" presetSubtype="0" fill="hold" grpId="0" nodeType="clickEffect">
                                  <p:stCondLst>
                                    <p:cond delay="0"/>
                                  </p:stCondLst>
                                  <p:childTnLst>
                                    <p:set>
                                      <p:cBhvr>
                                        <p:cTn id="122" dur="1" fill="hold">
                                          <p:stCondLst>
                                            <p:cond delay="0"/>
                                          </p:stCondLst>
                                        </p:cTn>
                                        <p:tgtEl>
                                          <p:spTgt spid="1013811"/>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3792" grpId="0" uiExpand="1" animBg="1"/>
      <p:bldP spid="1013798" grpId="0" uiExpand="1" animBg="1"/>
      <p:bldP spid="1013801" grpId="0" uiExpand="1" animBg="1"/>
      <p:bldP spid="1013793" grpId="0" uiExpand="1" animBg="1"/>
      <p:bldP spid="1013794" grpId="0" uiExpand="1" animBg="1"/>
      <p:bldP spid="1013795" grpId="0" uiExpand="1" build="p"/>
      <p:bldP spid="1013796" grpId="0" uiExpand="1" animBg="1"/>
      <p:bldP spid="1013797" grpId="0" uiExpand="1" animBg="1"/>
      <p:bldP spid="1013803" grpId="0" uiExpand="1"/>
      <p:bldP spid="1013804" grpId="0" uiExpand="1"/>
      <p:bldP spid="1013805" grpId="0" uiExpand="1"/>
      <p:bldP spid="1013806" grpId="0" uiExpand="1"/>
      <p:bldP spid="1013808" grpId="0" uiExpand="1"/>
      <p:bldP spid="1013809" grpId="0" uiExpand="1"/>
      <p:bldP spid="1013810" grpId="0"/>
      <p:bldP spid="1013811" grpId="0"/>
      <p:bldP spid="1013812" grpId="0" uiExpand="1" animBg="1"/>
      <p:bldP spid="1013814" grpId="0" uiExpand="1" animBg="1"/>
    </p:bldLst>
  </p:timing>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2862CAD-0F41-6D4E-BAC2-9296E49EB3B8}"/>
              </a:ext>
            </a:extLst>
          </p:cNvPr>
          <p:cNvSpPr>
            <a:spLocks noGrp="1"/>
          </p:cNvSpPr>
          <p:nvPr>
            <p:ph type="title"/>
          </p:nvPr>
        </p:nvSpPr>
        <p:spPr/>
        <p:txBody>
          <a:bodyPr/>
          <a:lstStyle/>
          <a:p>
            <a:r>
              <a:rPr lang="en-US"/>
              <a:t>Dealing with Failures</a:t>
            </a:r>
            <a:endParaRPr lang="en-US" dirty="0"/>
          </a:p>
        </p:txBody>
      </p:sp>
      <p:sp>
        <p:nvSpPr>
          <p:cNvPr id="3" name="Content Placeholder 2">
            <a:extLst>
              <a:ext uri="{FF2B5EF4-FFF2-40B4-BE49-F238E27FC236}">
                <a16:creationId xmlns:a16="http://schemas.microsoft.com/office/drawing/2014/main" id="{77FE4F9F-6F4B-D245-95AC-6FEE7B1DD243}"/>
              </a:ext>
            </a:extLst>
          </p:cNvPr>
          <p:cNvSpPr>
            <a:spLocks noGrp="1"/>
          </p:cNvSpPr>
          <p:nvPr>
            <p:ph idx="1"/>
          </p:nvPr>
        </p:nvSpPr>
        <p:spPr/>
        <p:txBody>
          <a:bodyPr/>
          <a:lstStyle/>
          <a:p>
            <a:r>
              <a:rPr lang="en-US" dirty="0"/>
              <a:t>What if server crashes? Can client wait until it comes back and just continue making requests?</a:t>
            </a:r>
          </a:p>
          <a:p>
            <a:pPr lvl="1"/>
            <a:r>
              <a:rPr lang="en-US" dirty="0"/>
              <a:t>Changes in server's cache but not in disk are lost</a:t>
            </a:r>
          </a:p>
          <a:p>
            <a:pPr lvl="1"/>
            <a:endParaRPr lang="en-US" dirty="0"/>
          </a:p>
          <a:p>
            <a:r>
              <a:rPr lang="en-US" dirty="0"/>
              <a:t>What if there is shared state across RPC's?</a:t>
            </a:r>
          </a:p>
          <a:p>
            <a:pPr lvl="1"/>
            <a:r>
              <a:rPr lang="en-US" dirty="0"/>
              <a:t>Client opens file, then does a seek</a:t>
            </a:r>
          </a:p>
          <a:p>
            <a:pPr lvl="1"/>
            <a:r>
              <a:rPr lang="en-US" dirty="0"/>
              <a:t>Server crashes</a:t>
            </a:r>
          </a:p>
          <a:p>
            <a:pPr lvl="1"/>
            <a:r>
              <a:rPr lang="en-US" dirty="0"/>
              <a:t>What if client wants to do another read?</a:t>
            </a:r>
          </a:p>
          <a:p>
            <a:r>
              <a:rPr lang="en-US" dirty="0"/>
              <a:t>Similar problem: What if client removes a file but server crashes before acknowledgement?</a:t>
            </a:r>
          </a:p>
        </p:txBody>
      </p:sp>
    </p:spTree>
    <p:extLst>
      <p:ext uri="{BB962C8B-B14F-4D97-AF65-F5344CB8AC3E}">
        <p14:creationId xmlns:p14="http://schemas.microsoft.com/office/powerpoint/2010/main" val="1988844921"/>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7" end="7"/>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4338" name="Rectangle 2"/>
          <p:cNvSpPr>
            <a:spLocks noGrp="1" noChangeArrowheads="1"/>
          </p:cNvSpPr>
          <p:nvPr>
            <p:ph type="title"/>
          </p:nvPr>
        </p:nvSpPr>
        <p:spPr/>
        <p:txBody>
          <a:bodyPr/>
          <a:lstStyle/>
          <a:p>
            <a:r>
              <a:rPr lang="en-US" altLang="ko-KR">
                <a:ea typeface="굴림" panose="020B0600000101010101" pitchFamily="34" charset="-127"/>
              </a:rPr>
              <a:t>Congestion Avoidance</a:t>
            </a:r>
          </a:p>
        </p:txBody>
      </p:sp>
      <p:sp>
        <p:nvSpPr>
          <p:cNvPr id="1095683" name="Rectangle 3"/>
          <p:cNvSpPr>
            <a:spLocks noGrp="1" noChangeArrowheads="1"/>
          </p:cNvSpPr>
          <p:nvPr>
            <p:ph type="body" idx="1"/>
          </p:nvPr>
        </p:nvSpPr>
        <p:spPr>
          <a:xfrm>
            <a:off x="514350" y="685800"/>
            <a:ext cx="11220450" cy="6172200"/>
          </a:xfrm>
        </p:spPr>
        <p:txBody>
          <a:bodyPr/>
          <a:lstStyle/>
          <a:p>
            <a:pPr>
              <a:lnSpc>
                <a:spcPct val="80000"/>
              </a:lnSpc>
              <a:spcBef>
                <a:spcPct val="5000"/>
              </a:spcBef>
            </a:pPr>
            <a:r>
              <a:rPr lang="en-US" altLang="ko-KR" dirty="0">
                <a:ea typeface="굴림" panose="020B0600000101010101" pitchFamily="34" charset="-127"/>
              </a:rPr>
              <a:t>Congestion</a:t>
            </a:r>
          </a:p>
          <a:p>
            <a:pPr lvl="1">
              <a:lnSpc>
                <a:spcPct val="80000"/>
              </a:lnSpc>
              <a:spcBef>
                <a:spcPct val="5000"/>
              </a:spcBef>
            </a:pPr>
            <a:r>
              <a:rPr lang="en-US" altLang="ko-KR" dirty="0">
                <a:ea typeface="굴림" panose="020B0600000101010101" pitchFamily="34" charset="-127"/>
              </a:rPr>
              <a:t>How long should timeout be for re-sending messages?</a:t>
            </a:r>
          </a:p>
          <a:p>
            <a:pPr lvl="2">
              <a:lnSpc>
                <a:spcPct val="80000"/>
              </a:lnSpc>
              <a:spcBef>
                <a:spcPct val="5000"/>
              </a:spcBef>
            </a:pPr>
            <a:r>
              <a:rPr lang="en-US" altLang="ko-KR" dirty="0">
                <a:ea typeface="굴림" panose="020B0600000101010101" pitchFamily="34" charset="-127"/>
              </a:rPr>
              <a:t>Too long </a:t>
            </a:r>
            <a:r>
              <a:rPr lang="en-US" altLang="ko-KR" dirty="0">
                <a:ea typeface="굴림" panose="020B0600000101010101" pitchFamily="34" charset="-127"/>
                <a:sym typeface="Symbol" panose="05050102010706020507" pitchFamily="18" charset="2"/>
              </a:rPr>
              <a:t> wastes time if message lost</a:t>
            </a:r>
          </a:p>
          <a:p>
            <a:pPr lvl="2">
              <a:lnSpc>
                <a:spcPct val="80000"/>
              </a:lnSpc>
              <a:spcBef>
                <a:spcPct val="5000"/>
              </a:spcBef>
            </a:pPr>
            <a:r>
              <a:rPr lang="en-US" altLang="ko-KR" dirty="0">
                <a:ea typeface="굴림" panose="020B0600000101010101" pitchFamily="34" charset="-127"/>
                <a:sym typeface="Symbol" panose="05050102010706020507" pitchFamily="18" charset="2"/>
              </a:rPr>
              <a:t>Too short  retransmit even though ACK will arrive shortly</a:t>
            </a:r>
          </a:p>
          <a:p>
            <a:pPr lvl="1">
              <a:lnSpc>
                <a:spcPct val="80000"/>
              </a:lnSpc>
              <a:spcBef>
                <a:spcPct val="5000"/>
              </a:spcBef>
            </a:pPr>
            <a:r>
              <a:rPr lang="en-US" altLang="ko-KR" dirty="0">
                <a:ea typeface="굴림" panose="020B0600000101010101" pitchFamily="34" charset="-127"/>
                <a:sym typeface="Symbol" panose="05050102010706020507" pitchFamily="18" charset="2"/>
              </a:rPr>
              <a:t>Stability problem: more congestion  ACK is delayed  unnecessary timeout  more traffic  more congestion</a:t>
            </a:r>
          </a:p>
          <a:p>
            <a:pPr lvl="2">
              <a:lnSpc>
                <a:spcPct val="80000"/>
              </a:lnSpc>
              <a:spcBef>
                <a:spcPct val="5000"/>
              </a:spcBef>
            </a:pPr>
            <a:r>
              <a:rPr lang="en-US" altLang="ko-KR" dirty="0">
                <a:ea typeface="굴림" panose="020B0600000101010101" pitchFamily="34" charset="-127"/>
              </a:rPr>
              <a:t>Closely related to window size at sender: too big means putting too much data into network</a:t>
            </a:r>
          </a:p>
          <a:p>
            <a:pPr>
              <a:lnSpc>
                <a:spcPct val="80000"/>
              </a:lnSpc>
              <a:spcBef>
                <a:spcPct val="5000"/>
              </a:spcBef>
            </a:pPr>
            <a:r>
              <a:rPr lang="en-US" altLang="ko-KR" dirty="0">
                <a:ea typeface="굴림" panose="020B0600000101010101" pitchFamily="34" charset="-127"/>
              </a:rPr>
              <a:t>How does the sender’s window size get chosen?</a:t>
            </a:r>
          </a:p>
          <a:p>
            <a:pPr lvl="1">
              <a:lnSpc>
                <a:spcPct val="80000"/>
              </a:lnSpc>
              <a:spcBef>
                <a:spcPct val="5000"/>
              </a:spcBef>
            </a:pPr>
            <a:r>
              <a:rPr lang="en-US" altLang="ko-KR" dirty="0">
                <a:ea typeface="굴림" panose="020B0600000101010101" pitchFamily="34" charset="-127"/>
              </a:rPr>
              <a:t>Must be less than receiver’s advertised buffer size</a:t>
            </a:r>
          </a:p>
          <a:p>
            <a:pPr lvl="1">
              <a:lnSpc>
                <a:spcPct val="80000"/>
              </a:lnSpc>
              <a:spcBef>
                <a:spcPct val="5000"/>
              </a:spcBef>
            </a:pPr>
            <a:r>
              <a:rPr lang="en-US" altLang="ko-KR" dirty="0">
                <a:ea typeface="굴림" panose="020B0600000101010101" pitchFamily="34" charset="-127"/>
              </a:rPr>
              <a:t>Try to match the rate of sending packets with the rate that the slowest link can accommodate</a:t>
            </a:r>
          </a:p>
          <a:p>
            <a:pPr lvl="1">
              <a:lnSpc>
                <a:spcPct val="80000"/>
              </a:lnSpc>
              <a:spcBef>
                <a:spcPct val="5000"/>
              </a:spcBef>
            </a:pPr>
            <a:r>
              <a:rPr lang="en-US" altLang="ko-KR" dirty="0">
                <a:ea typeface="굴림" panose="020B0600000101010101" pitchFamily="34" charset="-127"/>
              </a:rPr>
              <a:t>Sender uses an adaptive algorithm to decide size of N</a:t>
            </a:r>
          </a:p>
          <a:p>
            <a:pPr lvl="2">
              <a:lnSpc>
                <a:spcPct val="80000"/>
              </a:lnSpc>
              <a:spcBef>
                <a:spcPct val="5000"/>
              </a:spcBef>
            </a:pPr>
            <a:r>
              <a:rPr lang="en-US" altLang="ko-KR" dirty="0">
                <a:ea typeface="굴림" panose="020B0600000101010101" pitchFamily="34" charset="-127"/>
              </a:rPr>
              <a:t>Goal: fill network between sender and receiver</a:t>
            </a:r>
          </a:p>
          <a:p>
            <a:pPr lvl="2">
              <a:lnSpc>
                <a:spcPct val="80000"/>
              </a:lnSpc>
              <a:spcBef>
                <a:spcPct val="5000"/>
              </a:spcBef>
            </a:pPr>
            <a:r>
              <a:rPr lang="en-US" altLang="ko-KR" dirty="0">
                <a:ea typeface="굴림" panose="020B0600000101010101" pitchFamily="34" charset="-127"/>
              </a:rPr>
              <a:t>Basic technique: slowly increase size of window until acknowledgements start being delayed/lost</a:t>
            </a:r>
            <a:endParaRPr lang="en-US" altLang="ko-KR" dirty="0">
              <a:ea typeface="굴림" panose="020B0600000101010101" pitchFamily="34" charset="-127"/>
              <a:sym typeface="Symbol" panose="05050102010706020507" pitchFamily="18" charset="2"/>
            </a:endParaRPr>
          </a:p>
          <a:p>
            <a:pPr>
              <a:lnSpc>
                <a:spcPct val="80000"/>
              </a:lnSpc>
              <a:spcBef>
                <a:spcPct val="5000"/>
              </a:spcBef>
            </a:pPr>
            <a:r>
              <a:rPr lang="en-US" altLang="ko-KR" dirty="0">
                <a:ea typeface="굴림" panose="020B0600000101010101" pitchFamily="34" charset="-127"/>
                <a:sym typeface="Symbol" panose="05050102010706020507" pitchFamily="18" charset="2"/>
              </a:rPr>
              <a:t>TCP solution: “slow start” (start sending slowly)</a:t>
            </a:r>
          </a:p>
          <a:p>
            <a:pPr lvl="1">
              <a:lnSpc>
                <a:spcPct val="80000"/>
              </a:lnSpc>
              <a:spcBef>
                <a:spcPct val="5000"/>
              </a:spcBef>
            </a:pPr>
            <a:r>
              <a:rPr lang="en-US" altLang="ko-KR" dirty="0">
                <a:ea typeface="굴림" panose="020B0600000101010101" pitchFamily="34" charset="-127"/>
                <a:sym typeface="Symbol" panose="05050102010706020507" pitchFamily="18" charset="2"/>
              </a:rPr>
              <a:t>If no timeout, slowly increase window size (throughput) by 1 for each ACK received </a:t>
            </a:r>
          </a:p>
          <a:p>
            <a:pPr lvl="1">
              <a:lnSpc>
                <a:spcPct val="80000"/>
              </a:lnSpc>
              <a:spcBef>
                <a:spcPct val="5000"/>
              </a:spcBef>
            </a:pPr>
            <a:r>
              <a:rPr lang="en-US" altLang="ko-KR" dirty="0">
                <a:ea typeface="굴림" panose="020B0600000101010101" pitchFamily="34" charset="-127"/>
                <a:sym typeface="Symbol" panose="05050102010706020507" pitchFamily="18" charset="2"/>
              </a:rPr>
              <a:t>Timeout  congestion, so cut window size in half</a:t>
            </a:r>
          </a:p>
          <a:p>
            <a:pPr lvl="1">
              <a:lnSpc>
                <a:spcPct val="80000"/>
              </a:lnSpc>
              <a:spcBef>
                <a:spcPct val="5000"/>
              </a:spcBef>
            </a:pPr>
            <a:r>
              <a:rPr lang="en-US" altLang="ko-KR" dirty="0">
                <a:ea typeface="굴림" panose="020B0600000101010101" pitchFamily="34" charset="-127"/>
              </a:rPr>
              <a:t>“</a:t>
            </a:r>
            <a:r>
              <a:rPr lang="en-US" altLang="ko-KR" i="1" dirty="0">
                <a:ea typeface="굴림" panose="020B0600000101010101" pitchFamily="34" charset="-127"/>
              </a:rPr>
              <a:t>Additive Increase, Multiplicative Decrease</a:t>
            </a:r>
            <a:r>
              <a:rPr lang="en-US" altLang="ko-KR" dirty="0">
                <a:ea typeface="굴림" panose="020B0600000101010101" pitchFamily="34" charset="-127"/>
              </a:rPr>
              <a:t>”</a:t>
            </a:r>
          </a:p>
        </p:txBody>
      </p:sp>
    </p:spTree>
    <p:extLst>
      <p:ext uri="{BB962C8B-B14F-4D97-AF65-F5344CB8AC3E}">
        <p14:creationId xmlns:p14="http://schemas.microsoft.com/office/powerpoint/2010/main" val="110439583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95683">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95683">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95683">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95683">
                                            <p:txEl>
                                              <p:pRg st="3" end="3"/>
                                            </p:txEl>
                                          </p:spTgt>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9568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95683">
                                            <p:txEl>
                                              <p:pRg st="5" end="5"/>
                                            </p:txEl>
                                          </p:spTgt>
                                        </p:tgtEl>
                                        <p:attrNameLst>
                                          <p:attrName>style.visibility</p:attrName>
                                        </p:attrNameLst>
                                      </p:cBhvr>
                                      <p:to>
                                        <p:strVal val="visible"/>
                                      </p:to>
                                    </p:set>
                                  </p:childTnLst>
                                </p:cTn>
                              </p:par>
                            </p:childTnLst>
                          </p:cTn>
                        </p:par>
                      </p:childTnLst>
                    </p:cTn>
                  </p:par>
                  <p:par>
                    <p:cTn id="21" fill="hold" nodeType="clickPar">
                      <p:stCondLst>
                        <p:cond delay="indefinite"/>
                      </p:stCondLst>
                      <p:childTnLst>
                        <p:par>
                          <p:cTn id="22" fill="hold" nodeType="withGroup">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95683">
                                            <p:txEl>
                                              <p:pRg st="6" end="6"/>
                                            </p:txEl>
                                          </p:spTgt>
                                        </p:tgtEl>
                                        <p:attrNameLst>
                                          <p:attrName>style.visibility</p:attrName>
                                        </p:attrNameLst>
                                      </p:cBhvr>
                                      <p:to>
                                        <p:strVal val="visible"/>
                                      </p:to>
                                    </p:set>
                                  </p:childTnLst>
                                </p:cTn>
                              </p:par>
                            </p:childTnLst>
                          </p:cTn>
                        </p:par>
                      </p:childTnLst>
                    </p:cTn>
                  </p:par>
                  <p:par>
                    <p:cTn id="25" fill="hold" nodeType="clickPar">
                      <p:stCondLst>
                        <p:cond delay="indefinite"/>
                      </p:stCondLst>
                      <p:childTnLst>
                        <p:par>
                          <p:cTn id="26" fill="hold" nodeType="withGroup">
                            <p:stCondLst>
                              <p:cond delay="0"/>
                            </p:stCondLst>
                            <p:childTnLst>
                              <p:par>
                                <p:cTn id="27" presetID="1" presetClass="entr" presetSubtype="0" fill="hold" grpId="0" nodeType="clickEffect">
                                  <p:stCondLst>
                                    <p:cond delay="0"/>
                                  </p:stCondLst>
                                  <p:childTnLst>
                                    <p:set>
                                      <p:cBhvr>
                                        <p:cTn id="28" dur="1" fill="hold">
                                          <p:stCondLst>
                                            <p:cond delay="0"/>
                                          </p:stCondLst>
                                        </p:cTn>
                                        <p:tgtEl>
                                          <p:spTgt spid="1095683">
                                            <p:txEl>
                                              <p:pRg st="7" end="7"/>
                                            </p:txEl>
                                          </p:spTgt>
                                        </p:tgtEl>
                                        <p:attrNameLst>
                                          <p:attrName>style.visibility</p:attrName>
                                        </p:attrNameLst>
                                      </p:cBhvr>
                                      <p:to>
                                        <p:strVal val="visible"/>
                                      </p:to>
                                    </p:set>
                                  </p:childTnLst>
                                </p:cTn>
                              </p:par>
                            </p:childTnLst>
                          </p:cTn>
                        </p:par>
                      </p:childTnLst>
                    </p:cTn>
                  </p:par>
                  <p:par>
                    <p:cTn id="29" fill="hold" nodeType="clickPar">
                      <p:stCondLst>
                        <p:cond delay="indefinite"/>
                      </p:stCondLst>
                      <p:childTnLst>
                        <p:par>
                          <p:cTn id="30" fill="hold" nodeType="withGroup">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95683">
                                            <p:txEl>
                                              <p:pRg st="8" end="8"/>
                                            </p:txEl>
                                          </p:spTgt>
                                        </p:tgtEl>
                                        <p:attrNameLst>
                                          <p:attrName>style.visibility</p:attrName>
                                        </p:attrNameLst>
                                      </p:cBhvr>
                                      <p:to>
                                        <p:strVal val="visible"/>
                                      </p:to>
                                    </p:set>
                                  </p:childTnLst>
                                </p:cTn>
                              </p:par>
                            </p:childTnLst>
                          </p:cTn>
                        </p:par>
                      </p:childTnLst>
                    </p:cTn>
                  </p:par>
                  <p:par>
                    <p:cTn id="33" fill="hold" nodeType="clickPar">
                      <p:stCondLst>
                        <p:cond delay="indefinite"/>
                      </p:stCondLst>
                      <p:childTnLst>
                        <p:par>
                          <p:cTn id="34" fill="hold" nodeType="withGroup">
                            <p:stCondLst>
                              <p:cond delay="0"/>
                            </p:stCondLst>
                            <p:childTnLst>
                              <p:par>
                                <p:cTn id="35" presetID="1" presetClass="entr" presetSubtype="0" fill="hold" grpId="0" nodeType="clickEffect">
                                  <p:stCondLst>
                                    <p:cond delay="0"/>
                                  </p:stCondLst>
                                  <p:childTnLst>
                                    <p:set>
                                      <p:cBhvr>
                                        <p:cTn id="36" dur="1" fill="hold">
                                          <p:stCondLst>
                                            <p:cond delay="0"/>
                                          </p:stCondLst>
                                        </p:cTn>
                                        <p:tgtEl>
                                          <p:spTgt spid="1095683">
                                            <p:txEl>
                                              <p:pRg st="9" end="9"/>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95683">
                                            <p:txEl>
                                              <p:pRg st="10" end="10"/>
                                            </p:txEl>
                                          </p:spTgt>
                                        </p:tgtEl>
                                        <p:attrNameLst>
                                          <p:attrName>style.visibility</p:attrName>
                                        </p:attrNameLst>
                                      </p:cBhvr>
                                      <p:to>
                                        <p:strVal val="visible"/>
                                      </p:to>
                                    </p:set>
                                  </p:childTnLst>
                                </p:cTn>
                              </p:par>
                              <p:par>
                                <p:cTn id="39" presetID="1" presetClass="entr" presetSubtype="0" fill="hold" grpId="0" nodeType="withEffect">
                                  <p:stCondLst>
                                    <p:cond delay="0"/>
                                  </p:stCondLst>
                                  <p:childTnLst>
                                    <p:set>
                                      <p:cBhvr>
                                        <p:cTn id="40" dur="1" fill="hold">
                                          <p:stCondLst>
                                            <p:cond delay="0"/>
                                          </p:stCondLst>
                                        </p:cTn>
                                        <p:tgtEl>
                                          <p:spTgt spid="1095683">
                                            <p:txEl>
                                              <p:pRg st="11" end="11"/>
                                            </p:txEl>
                                          </p:spTgt>
                                        </p:tgtEl>
                                        <p:attrNameLst>
                                          <p:attrName>style.visibility</p:attrName>
                                        </p:attrNameLst>
                                      </p:cBhvr>
                                      <p:to>
                                        <p:strVal val="visible"/>
                                      </p:to>
                                    </p:set>
                                  </p:childTnLst>
                                </p:cTn>
                              </p:par>
                            </p:childTnLst>
                          </p:cTn>
                        </p:par>
                      </p:childTnLst>
                    </p:cTn>
                  </p:par>
                  <p:par>
                    <p:cTn id="41" fill="hold" nodeType="clickPar">
                      <p:stCondLst>
                        <p:cond delay="indefinite"/>
                      </p:stCondLst>
                      <p:childTnLst>
                        <p:par>
                          <p:cTn id="42" fill="hold" nodeType="withGroup">
                            <p:stCondLst>
                              <p:cond delay="0"/>
                            </p:stCondLst>
                            <p:childTnLst>
                              <p:par>
                                <p:cTn id="43" presetID="1" presetClass="entr" presetSubtype="0" fill="hold" grpId="0" nodeType="clickEffect">
                                  <p:stCondLst>
                                    <p:cond delay="0"/>
                                  </p:stCondLst>
                                  <p:childTnLst>
                                    <p:set>
                                      <p:cBhvr>
                                        <p:cTn id="44" dur="1" fill="hold">
                                          <p:stCondLst>
                                            <p:cond delay="0"/>
                                          </p:stCondLst>
                                        </p:cTn>
                                        <p:tgtEl>
                                          <p:spTgt spid="1095683">
                                            <p:txEl>
                                              <p:pRg st="12" end="12"/>
                                            </p:txEl>
                                          </p:spTgt>
                                        </p:tgtEl>
                                        <p:attrNameLst>
                                          <p:attrName>style.visibility</p:attrName>
                                        </p:attrNameLst>
                                      </p:cBhvr>
                                      <p:to>
                                        <p:strVal val="visible"/>
                                      </p:to>
                                    </p:set>
                                  </p:childTnLst>
                                </p:cTn>
                              </p:par>
                              <p:par>
                                <p:cTn id="45" presetID="1" presetClass="entr" presetSubtype="0" fill="hold" grpId="0" nodeType="withEffect">
                                  <p:stCondLst>
                                    <p:cond delay="0"/>
                                  </p:stCondLst>
                                  <p:childTnLst>
                                    <p:set>
                                      <p:cBhvr>
                                        <p:cTn id="46" dur="1" fill="hold">
                                          <p:stCondLst>
                                            <p:cond delay="0"/>
                                          </p:stCondLst>
                                        </p:cTn>
                                        <p:tgtEl>
                                          <p:spTgt spid="1095683">
                                            <p:txEl>
                                              <p:pRg st="13" end="13"/>
                                            </p:txEl>
                                          </p:spTgt>
                                        </p:tgtEl>
                                        <p:attrNameLst>
                                          <p:attrName>style.visibility</p:attrName>
                                        </p:attrNameLst>
                                      </p:cBhvr>
                                      <p:to>
                                        <p:strVal val="visible"/>
                                      </p:to>
                                    </p:set>
                                  </p:childTnLst>
                                </p:cTn>
                              </p:par>
                              <p:par>
                                <p:cTn id="47" presetID="1" presetClass="entr" presetSubtype="0" fill="hold" grpId="0" nodeType="withEffect">
                                  <p:stCondLst>
                                    <p:cond delay="0"/>
                                  </p:stCondLst>
                                  <p:childTnLst>
                                    <p:set>
                                      <p:cBhvr>
                                        <p:cTn id="48" dur="1" fill="hold">
                                          <p:stCondLst>
                                            <p:cond delay="0"/>
                                          </p:stCondLst>
                                        </p:cTn>
                                        <p:tgtEl>
                                          <p:spTgt spid="1095683">
                                            <p:txEl>
                                              <p:pRg st="14" end="14"/>
                                            </p:txEl>
                                          </p:spTgt>
                                        </p:tgtEl>
                                        <p:attrNameLst>
                                          <p:attrName>style.visibility</p:attrName>
                                        </p:attrNameLst>
                                      </p:cBhvr>
                                      <p:to>
                                        <p:strVal val="visible"/>
                                      </p:to>
                                    </p:set>
                                  </p:childTnLst>
                                </p:cTn>
                              </p:par>
                              <p:par>
                                <p:cTn id="49" presetID="1" presetClass="entr" presetSubtype="0" fill="hold" grpId="0" nodeType="withEffect">
                                  <p:stCondLst>
                                    <p:cond delay="0"/>
                                  </p:stCondLst>
                                  <p:childTnLst>
                                    <p:set>
                                      <p:cBhvr>
                                        <p:cTn id="50" dur="1" fill="hold">
                                          <p:stCondLst>
                                            <p:cond delay="0"/>
                                          </p:stCondLst>
                                        </p:cTn>
                                        <p:tgtEl>
                                          <p:spTgt spid="1095683">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95683" grpId="0" build="p"/>
    </p:bldLst>
  </p:timing>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6D4C794-8924-F74F-BAEC-AE2EBACEA5D5}"/>
              </a:ext>
            </a:extLst>
          </p:cNvPr>
          <p:cNvSpPr>
            <a:spLocks noGrp="1"/>
          </p:cNvSpPr>
          <p:nvPr>
            <p:ph type="title"/>
          </p:nvPr>
        </p:nvSpPr>
        <p:spPr/>
        <p:txBody>
          <a:bodyPr/>
          <a:lstStyle/>
          <a:p>
            <a:r>
              <a:rPr lang="en-US"/>
              <a:t>Stateless Protocol</a:t>
            </a:r>
            <a:endParaRPr lang="en-US" dirty="0"/>
          </a:p>
        </p:txBody>
      </p:sp>
      <p:sp>
        <p:nvSpPr>
          <p:cNvPr id="3" name="Content Placeholder 2">
            <a:extLst>
              <a:ext uri="{FF2B5EF4-FFF2-40B4-BE49-F238E27FC236}">
                <a16:creationId xmlns:a16="http://schemas.microsoft.com/office/drawing/2014/main" id="{DF3BFCF1-EE6D-334E-A898-5C3DD9E1EF24}"/>
              </a:ext>
            </a:extLst>
          </p:cNvPr>
          <p:cNvSpPr>
            <a:spLocks noGrp="1"/>
          </p:cNvSpPr>
          <p:nvPr>
            <p:ph idx="1"/>
          </p:nvPr>
        </p:nvSpPr>
        <p:spPr/>
        <p:txBody>
          <a:bodyPr/>
          <a:lstStyle/>
          <a:p>
            <a:r>
              <a:rPr lang="en-US" dirty="0">
                <a:solidFill>
                  <a:srgbClr val="FF0000"/>
                </a:solidFill>
              </a:rPr>
              <a:t>Stateless Protocol: </a:t>
            </a:r>
            <a:r>
              <a:rPr lang="en-US" dirty="0"/>
              <a:t>A protocol in which all information required to service a request is included with the request</a:t>
            </a:r>
          </a:p>
          <a:p>
            <a:r>
              <a:rPr lang="en-US" dirty="0"/>
              <a:t>Even better: Idempotent Operations – repeating an operation multiple times is same as executing it just once (e.g., storing to a mem </a:t>
            </a:r>
            <a:r>
              <a:rPr lang="en-US" dirty="0" err="1"/>
              <a:t>addr</a:t>
            </a:r>
            <a:r>
              <a:rPr lang="en-US" dirty="0"/>
              <a:t>.)</a:t>
            </a:r>
          </a:p>
          <a:p>
            <a:r>
              <a:rPr lang="en-US" dirty="0"/>
              <a:t>Client: timeout expires without reply, just run the operation again (safe regardless of first attempt)</a:t>
            </a:r>
          </a:p>
          <a:p>
            <a:endParaRPr lang="en-US" dirty="0"/>
          </a:p>
          <a:p>
            <a:r>
              <a:rPr lang="en-US" dirty="0"/>
              <a:t>Recall HTTP: Also a stateless protocol</a:t>
            </a:r>
          </a:p>
          <a:p>
            <a:pPr lvl="1"/>
            <a:r>
              <a:rPr lang="en-US" dirty="0"/>
              <a:t>Include cookies with request to simulate a session</a:t>
            </a:r>
          </a:p>
        </p:txBody>
      </p:sp>
    </p:spTree>
    <p:extLst>
      <p:ext uri="{BB962C8B-B14F-4D97-AF65-F5344CB8AC3E}">
        <p14:creationId xmlns:p14="http://schemas.microsoft.com/office/powerpoint/2010/main" val="1847069105"/>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1.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3554" name="Rectangle 2"/>
          <p:cNvSpPr>
            <a:spLocks noGrp="1" noChangeArrowheads="1"/>
          </p:cNvSpPr>
          <p:nvPr>
            <p:ph type="title"/>
          </p:nvPr>
        </p:nvSpPr>
        <p:spPr/>
        <p:txBody>
          <a:bodyPr/>
          <a:lstStyle/>
          <a:p>
            <a:r>
              <a:rPr lang="en-US" altLang="ko-KR" dirty="0">
                <a:ea typeface="굴림" panose="020B0600000101010101" pitchFamily="34" charset="-127"/>
              </a:rPr>
              <a:t>Case Study: Network File System (NFS)</a:t>
            </a:r>
          </a:p>
        </p:txBody>
      </p:sp>
      <p:sp>
        <p:nvSpPr>
          <p:cNvPr id="1009667" name="Rectangle 3"/>
          <p:cNvSpPr>
            <a:spLocks noGrp="1" noChangeArrowheads="1"/>
          </p:cNvSpPr>
          <p:nvPr>
            <p:ph type="body" idx="1"/>
          </p:nvPr>
        </p:nvSpPr>
        <p:spPr>
          <a:xfrm>
            <a:off x="609600" y="762000"/>
            <a:ext cx="10972800" cy="6019800"/>
          </a:xfrm>
        </p:spPr>
        <p:txBody>
          <a:bodyPr/>
          <a:lstStyle/>
          <a:p>
            <a:pPr>
              <a:lnSpc>
                <a:spcPct val="80000"/>
              </a:lnSpc>
              <a:spcBef>
                <a:spcPct val="15000"/>
              </a:spcBef>
            </a:pPr>
            <a:r>
              <a:rPr lang="en-US" altLang="ko-KR" dirty="0">
                <a:ea typeface="굴림" panose="020B0600000101010101" pitchFamily="34" charset="-127"/>
              </a:rPr>
              <a:t>Three Layers for NFS system</a:t>
            </a:r>
          </a:p>
          <a:p>
            <a:pPr lvl="1">
              <a:lnSpc>
                <a:spcPct val="80000"/>
              </a:lnSpc>
              <a:spcBef>
                <a:spcPct val="15000"/>
              </a:spcBef>
            </a:pPr>
            <a:r>
              <a:rPr lang="en-US" altLang="ko-KR" dirty="0">
                <a:solidFill>
                  <a:schemeClr val="hlink"/>
                </a:solidFill>
                <a:ea typeface="굴림" panose="020B0600000101010101" pitchFamily="34" charset="-127"/>
              </a:rPr>
              <a:t>UNIX file-system interface:</a:t>
            </a:r>
            <a:r>
              <a:rPr lang="en-US" altLang="ko-KR" dirty="0">
                <a:ea typeface="굴림" panose="020B0600000101010101" pitchFamily="34" charset="-127"/>
              </a:rPr>
              <a:t> open, read, write, close calls + file descriptors</a:t>
            </a:r>
          </a:p>
          <a:p>
            <a:pPr lvl="1">
              <a:lnSpc>
                <a:spcPct val="80000"/>
              </a:lnSpc>
              <a:spcBef>
                <a:spcPct val="15000"/>
              </a:spcBef>
            </a:pPr>
            <a:r>
              <a:rPr lang="en-US" altLang="ko-KR" dirty="0">
                <a:solidFill>
                  <a:schemeClr val="hlink"/>
                </a:solidFill>
                <a:ea typeface="굴림" panose="020B0600000101010101" pitchFamily="34" charset="-127"/>
              </a:rPr>
              <a:t>VFS layer:</a:t>
            </a:r>
            <a:r>
              <a:rPr lang="en-US" altLang="ko-KR" dirty="0">
                <a:ea typeface="굴림" panose="020B0600000101010101" pitchFamily="34" charset="-127"/>
              </a:rPr>
              <a:t> distinguishes local from remote files</a:t>
            </a:r>
          </a:p>
          <a:p>
            <a:pPr lvl="2">
              <a:lnSpc>
                <a:spcPct val="80000"/>
              </a:lnSpc>
              <a:spcBef>
                <a:spcPct val="15000"/>
              </a:spcBef>
            </a:pPr>
            <a:r>
              <a:rPr lang="en-US" altLang="ko-KR" dirty="0">
                <a:ea typeface="굴림" panose="020B0600000101010101" pitchFamily="34" charset="-127"/>
              </a:rPr>
              <a:t>Calls the NFS protocol procedures for remote requests</a:t>
            </a:r>
          </a:p>
          <a:p>
            <a:pPr lvl="1">
              <a:lnSpc>
                <a:spcPct val="80000"/>
              </a:lnSpc>
              <a:spcBef>
                <a:spcPct val="15000"/>
              </a:spcBef>
            </a:pPr>
            <a:r>
              <a:rPr lang="en-US" altLang="ko-KR" dirty="0">
                <a:solidFill>
                  <a:schemeClr val="hlink"/>
                </a:solidFill>
                <a:ea typeface="굴림" panose="020B0600000101010101" pitchFamily="34" charset="-127"/>
              </a:rPr>
              <a:t>NFS service layer:</a:t>
            </a:r>
            <a:r>
              <a:rPr lang="en-US" altLang="ko-KR" dirty="0">
                <a:ea typeface="굴림" panose="020B0600000101010101" pitchFamily="34" charset="-127"/>
              </a:rPr>
              <a:t> bottom layer of the architecture</a:t>
            </a:r>
          </a:p>
          <a:p>
            <a:pPr lvl="2">
              <a:lnSpc>
                <a:spcPct val="80000"/>
              </a:lnSpc>
              <a:spcBef>
                <a:spcPct val="15000"/>
              </a:spcBef>
            </a:pPr>
            <a:r>
              <a:rPr lang="en-US" altLang="ko-KR" dirty="0">
                <a:ea typeface="굴림" panose="020B0600000101010101" pitchFamily="34" charset="-127"/>
              </a:rPr>
              <a:t>Implements the NFS protocol</a:t>
            </a:r>
          </a:p>
          <a:p>
            <a:pPr>
              <a:lnSpc>
                <a:spcPct val="80000"/>
              </a:lnSpc>
              <a:spcBef>
                <a:spcPct val="15000"/>
              </a:spcBef>
            </a:pPr>
            <a:r>
              <a:rPr lang="en-US" altLang="ko-KR" dirty="0">
                <a:ea typeface="굴림" panose="020B0600000101010101" pitchFamily="34" charset="-127"/>
              </a:rPr>
              <a:t>NFS Protocol: RPC for file operations on server</a:t>
            </a:r>
          </a:p>
          <a:p>
            <a:pPr lvl="1">
              <a:lnSpc>
                <a:spcPct val="80000"/>
              </a:lnSpc>
              <a:spcBef>
                <a:spcPct val="15000"/>
              </a:spcBef>
            </a:pPr>
            <a:r>
              <a:rPr lang="en-US" altLang="ko-KR" dirty="0">
                <a:ea typeface="굴림" panose="020B0600000101010101" pitchFamily="34" charset="-127"/>
              </a:rPr>
              <a:t>XDR Serialization standard for data format independence</a:t>
            </a:r>
          </a:p>
          <a:p>
            <a:pPr lvl="1">
              <a:lnSpc>
                <a:spcPct val="80000"/>
              </a:lnSpc>
              <a:spcBef>
                <a:spcPct val="15000"/>
              </a:spcBef>
            </a:pPr>
            <a:r>
              <a:rPr lang="en-US" altLang="ko-KR" dirty="0">
                <a:ea typeface="굴림" panose="020B0600000101010101" pitchFamily="34" charset="-127"/>
              </a:rPr>
              <a:t>Reading/searching a directory </a:t>
            </a:r>
          </a:p>
          <a:p>
            <a:pPr lvl="1">
              <a:lnSpc>
                <a:spcPct val="80000"/>
              </a:lnSpc>
              <a:spcBef>
                <a:spcPct val="15000"/>
              </a:spcBef>
            </a:pPr>
            <a:r>
              <a:rPr lang="en-US" altLang="ko-KR" dirty="0">
                <a:ea typeface="굴림" panose="020B0600000101010101" pitchFamily="34" charset="-127"/>
              </a:rPr>
              <a:t>manipulating links and directories </a:t>
            </a:r>
          </a:p>
          <a:p>
            <a:pPr lvl="1">
              <a:lnSpc>
                <a:spcPct val="80000"/>
              </a:lnSpc>
              <a:spcBef>
                <a:spcPct val="15000"/>
              </a:spcBef>
            </a:pPr>
            <a:r>
              <a:rPr lang="en-US" altLang="ko-KR" dirty="0">
                <a:ea typeface="굴림" panose="020B0600000101010101" pitchFamily="34" charset="-127"/>
              </a:rPr>
              <a:t>accessing file attributes/reading and writing files</a:t>
            </a:r>
          </a:p>
          <a:p>
            <a:pPr>
              <a:lnSpc>
                <a:spcPct val="80000"/>
              </a:lnSpc>
              <a:spcBef>
                <a:spcPct val="15000"/>
              </a:spcBef>
            </a:pPr>
            <a:r>
              <a:rPr lang="en-US" altLang="ko-KR" dirty="0">
                <a:solidFill>
                  <a:schemeClr val="hlink"/>
                </a:solidFill>
                <a:ea typeface="굴림" panose="020B0600000101010101" pitchFamily="34" charset="-127"/>
              </a:rPr>
              <a:t>Write-through caching:</a:t>
            </a:r>
            <a:r>
              <a:rPr lang="en-US" altLang="ko-KR" dirty="0">
                <a:ea typeface="굴림" panose="020B0600000101010101" pitchFamily="34" charset="-127"/>
              </a:rPr>
              <a:t> Modified data committed to server’s disk before results are returned to the client </a:t>
            </a:r>
          </a:p>
          <a:p>
            <a:pPr lvl="1">
              <a:lnSpc>
                <a:spcPct val="80000"/>
              </a:lnSpc>
              <a:spcBef>
                <a:spcPct val="15000"/>
              </a:spcBef>
            </a:pPr>
            <a:r>
              <a:rPr lang="en-US" altLang="ko-KR" dirty="0">
                <a:ea typeface="굴림" panose="020B0600000101010101" pitchFamily="34" charset="-127"/>
              </a:rPr>
              <a:t>lose some of the advantages of caching</a:t>
            </a:r>
          </a:p>
          <a:p>
            <a:pPr lvl="1">
              <a:lnSpc>
                <a:spcPct val="80000"/>
              </a:lnSpc>
              <a:spcBef>
                <a:spcPct val="15000"/>
              </a:spcBef>
            </a:pPr>
            <a:r>
              <a:rPr lang="en-US" altLang="ko-KR" dirty="0">
                <a:ea typeface="굴림" panose="020B0600000101010101" pitchFamily="34" charset="-127"/>
              </a:rPr>
              <a:t>time to perform write() can be long</a:t>
            </a:r>
          </a:p>
          <a:p>
            <a:pPr lvl="1">
              <a:lnSpc>
                <a:spcPct val="80000"/>
              </a:lnSpc>
              <a:spcBef>
                <a:spcPct val="15000"/>
              </a:spcBef>
            </a:pPr>
            <a:r>
              <a:rPr lang="en-US" altLang="ko-KR" dirty="0">
                <a:ea typeface="굴림" panose="020B0600000101010101" pitchFamily="34" charset="-127"/>
              </a:rPr>
              <a:t>Need some mechanism for readers to eventually notice changes! (more on this later)</a:t>
            </a:r>
          </a:p>
          <a:p>
            <a:pPr>
              <a:lnSpc>
                <a:spcPct val="80000"/>
              </a:lnSpc>
              <a:spcBef>
                <a:spcPct val="15000"/>
              </a:spcBef>
            </a:pPr>
            <a:endParaRPr lang="ko-KR" altLang="en-US" dirty="0">
              <a:ea typeface="굴림" panose="020B0600000101010101" pitchFamily="34" charset="-127"/>
            </a:endParaRPr>
          </a:p>
        </p:txBody>
      </p:sp>
    </p:spTree>
    <p:extLst>
      <p:ext uri="{BB962C8B-B14F-4D97-AF65-F5344CB8AC3E}">
        <p14:creationId xmlns:p14="http://schemas.microsoft.com/office/powerpoint/2010/main" val="265314399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0966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0966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09667">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09667">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09667">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09667">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009667">
                                            <p:txEl>
                                              <p:pRg st="6" end="6"/>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009667">
                                            <p:txEl>
                                              <p:pRg st="7" end="7"/>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09667">
                                            <p:txEl>
                                              <p:pRg st="8" end="8"/>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09667">
                                            <p:txEl>
                                              <p:pRg st="9" end="9"/>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09667">
                                            <p:txEl>
                                              <p:pRg st="10" end="10"/>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09667">
                                            <p:txEl>
                                              <p:pRg st="11" end="11"/>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09667">
                                            <p:txEl>
                                              <p:pRg st="12" end="12"/>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1009667">
                                            <p:txEl>
                                              <p:pRg st="13" end="13"/>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1009667">
                                            <p:txEl>
                                              <p:pRg st="14" end="1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9667" grpId="0" build="p"/>
    </p:bldLst>
  </p:timing>
</p:sld>
</file>

<file path=ppt/slides/slide42.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4578" name="Rectangle 2"/>
          <p:cNvSpPr>
            <a:spLocks noGrp="1" noChangeArrowheads="1"/>
          </p:cNvSpPr>
          <p:nvPr>
            <p:ph type="title"/>
          </p:nvPr>
        </p:nvSpPr>
        <p:spPr/>
        <p:txBody>
          <a:bodyPr/>
          <a:lstStyle/>
          <a:p>
            <a:r>
              <a:rPr lang="en-US" altLang="ko-KR">
                <a:ea typeface="굴림" panose="020B0600000101010101" pitchFamily="34" charset="-127"/>
              </a:rPr>
              <a:t>NFS Continued</a:t>
            </a:r>
          </a:p>
        </p:txBody>
      </p:sp>
      <p:sp>
        <p:nvSpPr>
          <p:cNvPr id="1019907" name="Rectangle 3"/>
          <p:cNvSpPr>
            <a:spLocks noGrp="1" noChangeArrowheads="1"/>
          </p:cNvSpPr>
          <p:nvPr>
            <p:ph type="body" idx="1"/>
          </p:nvPr>
        </p:nvSpPr>
        <p:spPr>
          <a:xfrm>
            <a:off x="685800" y="747712"/>
            <a:ext cx="10820400" cy="6034088"/>
          </a:xfrm>
        </p:spPr>
        <p:txBody>
          <a:bodyPr/>
          <a:lstStyle/>
          <a:p>
            <a:pPr>
              <a:lnSpc>
                <a:spcPct val="80000"/>
              </a:lnSpc>
              <a:spcBef>
                <a:spcPct val="5000"/>
              </a:spcBef>
            </a:pPr>
            <a:r>
              <a:rPr lang="en-US" altLang="ko-KR" dirty="0">
                <a:ea typeface="굴림" panose="020B0600000101010101" pitchFamily="34" charset="-127"/>
              </a:rPr>
              <a:t>NFS servers are </a:t>
            </a:r>
            <a:r>
              <a:rPr lang="en-US" altLang="ko-KR" dirty="0">
                <a:solidFill>
                  <a:schemeClr val="hlink"/>
                </a:solidFill>
                <a:ea typeface="굴림" panose="020B0600000101010101" pitchFamily="34" charset="-127"/>
              </a:rPr>
              <a:t>stateless</a:t>
            </a:r>
            <a:r>
              <a:rPr lang="en-US" altLang="ko-KR" dirty="0">
                <a:ea typeface="굴림" panose="020B0600000101010101" pitchFamily="34" charset="-127"/>
              </a:rPr>
              <a:t>; each request provides all arguments require for execution</a:t>
            </a:r>
          </a:p>
          <a:p>
            <a:pPr lvl="1">
              <a:lnSpc>
                <a:spcPct val="80000"/>
              </a:lnSpc>
              <a:spcBef>
                <a:spcPct val="5000"/>
              </a:spcBef>
            </a:pPr>
            <a:r>
              <a:rPr lang="en-US" altLang="ko-KR" dirty="0">
                <a:ea typeface="굴림" panose="020B0600000101010101" pitchFamily="34" charset="-127"/>
              </a:rPr>
              <a:t>E.g. reads include information for entire operation, such as </a:t>
            </a:r>
            <a:r>
              <a:rPr lang="en-US" altLang="ko-KR" b="1" dirty="0" err="1">
                <a:latin typeface="Courier New" panose="02070309020205020404" pitchFamily="49" charset="0"/>
                <a:ea typeface="굴림" panose="020B0600000101010101" pitchFamily="34" charset="-127"/>
              </a:rPr>
              <a:t>ReadAt</a:t>
            </a:r>
            <a:r>
              <a:rPr lang="en-US" altLang="ko-KR" b="1" dirty="0">
                <a:latin typeface="Courier New" panose="02070309020205020404" pitchFamily="49" charset="0"/>
                <a:ea typeface="굴림" panose="020B0600000101010101" pitchFamily="34" charset="-127"/>
              </a:rPr>
              <a:t>(</a:t>
            </a:r>
            <a:r>
              <a:rPr lang="en-US" altLang="ko-KR" b="1" dirty="0" err="1">
                <a:latin typeface="Courier New" panose="02070309020205020404" pitchFamily="49" charset="0"/>
                <a:ea typeface="굴림" panose="020B0600000101010101" pitchFamily="34" charset="-127"/>
              </a:rPr>
              <a:t>inumber,position</a:t>
            </a:r>
            <a:r>
              <a:rPr lang="en-US" altLang="ko-KR" b="1" dirty="0">
                <a:latin typeface="Courier New" panose="02070309020205020404" pitchFamily="49" charset="0"/>
                <a:ea typeface="굴림" panose="020B0600000101010101" pitchFamily="34" charset="-127"/>
              </a:rPr>
              <a:t>)</a:t>
            </a:r>
            <a:r>
              <a:rPr lang="en-US" altLang="ko-KR" dirty="0">
                <a:ea typeface="굴림" panose="020B0600000101010101" pitchFamily="34" charset="-127"/>
              </a:rPr>
              <a:t>, not </a:t>
            </a:r>
            <a:r>
              <a:rPr lang="en-US" altLang="ko-KR" b="1" dirty="0">
                <a:latin typeface="Courier New" panose="02070309020205020404" pitchFamily="49" charset="0"/>
                <a:ea typeface="굴림" panose="020B0600000101010101" pitchFamily="34" charset="-127"/>
              </a:rPr>
              <a:t>Read(</a:t>
            </a:r>
            <a:r>
              <a:rPr lang="en-US" altLang="ko-KR" b="1" dirty="0" err="1">
                <a:latin typeface="Courier New" panose="02070309020205020404" pitchFamily="49" charset="0"/>
                <a:ea typeface="굴림" panose="020B0600000101010101" pitchFamily="34" charset="-127"/>
              </a:rPr>
              <a:t>openfile</a:t>
            </a:r>
            <a:r>
              <a:rPr lang="en-US" altLang="ko-KR" b="1" dirty="0">
                <a:latin typeface="Courier New" panose="02070309020205020404" pitchFamily="49" charset="0"/>
                <a:ea typeface="굴림" panose="020B0600000101010101" pitchFamily="34" charset="-127"/>
              </a:rPr>
              <a:t>)</a:t>
            </a:r>
          </a:p>
          <a:p>
            <a:pPr lvl="1">
              <a:lnSpc>
                <a:spcPct val="80000"/>
              </a:lnSpc>
              <a:spcBef>
                <a:spcPct val="5000"/>
              </a:spcBef>
            </a:pPr>
            <a:r>
              <a:rPr lang="en-US" altLang="ko-KR" dirty="0">
                <a:ea typeface="굴림" panose="020B0600000101010101" pitchFamily="34" charset="-127"/>
              </a:rPr>
              <a:t>No need to perform network open() or close() on file – each operation stands on its own</a:t>
            </a:r>
          </a:p>
          <a:p>
            <a:pPr>
              <a:lnSpc>
                <a:spcPct val="80000"/>
              </a:lnSpc>
              <a:spcBef>
                <a:spcPct val="5000"/>
              </a:spcBef>
            </a:pPr>
            <a:r>
              <a:rPr lang="en-US" altLang="ko-KR" dirty="0">
                <a:solidFill>
                  <a:schemeClr val="hlink"/>
                </a:solidFill>
                <a:ea typeface="굴림" panose="020B0600000101010101" pitchFamily="34" charset="-127"/>
              </a:rPr>
              <a:t>Idempotent:</a:t>
            </a:r>
            <a:r>
              <a:rPr lang="en-US" altLang="ko-KR" dirty="0">
                <a:ea typeface="굴림" panose="020B0600000101010101" pitchFamily="34" charset="-127"/>
              </a:rPr>
              <a:t> Performing requests multiple times has same effect as performing them exactly once</a:t>
            </a:r>
          </a:p>
          <a:p>
            <a:pPr lvl="1">
              <a:lnSpc>
                <a:spcPct val="80000"/>
              </a:lnSpc>
              <a:spcBef>
                <a:spcPct val="5000"/>
              </a:spcBef>
            </a:pPr>
            <a:r>
              <a:rPr lang="en-US" altLang="ko-KR" dirty="0">
                <a:ea typeface="굴림" panose="020B0600000101010101" pitchFamily="34" charset="-127"/>
              </a:rPr>
              <a:t>Example: Server crashes between disk I/O and message send, client resend read, server does operation again</a:t>
            </a:r>
          </a:p>
          <a:p>
            <a:pPr lvl="1">
              <a:lnSpc>
                <a:spcPct val="80000"/>
              </a:lnSpc>
              <a:spcBef>
                <a:spcPct val="5000"/>
              </a:spcBef>
            </a:pPr>
            <a:r>
              <a:rPr lang="en-US" altLang="ko-KR" dirty="0">
                <a:ea typeface="굴림" panose="020B0600000101010101" pitchFamily="34" charset="-127"/>
              </a:rPr>
              <a:t>Example: Read and write file blocks: just re-read or re-write file block – no other side effects</a:t>
            </a:r>
          </a:p>
          <a:p>
            <a:pPr lvl="1">
              <a:lnSpc>
                <a:spcPct val="80000"/>
              </a:lnSpc>
              <a:spcBef>
                <a:spcPct val="5000"/>
              </a:spcBef>
            </a:pPr>
            <a:r>
              <a:rPr lang="en-US" altLang="ko-KR" dirty="0">
                <a:ea typeface="굴림" panose="020B0600000101010101" pitchFamily="34" charset="-127"/>
              </a:rPr>
              <a:t>Example: What about “remove”?  NFS does operation twice and second time returns an advisory error </a:t>
            </a:r>
          </a:p>
          <a:p>
            <a:pPr>
              <a:lnSpc>
                <a:spcPct val="80000"/>
              </a:lnSpc>
              <a:spcBef>
                <a:spcPct val="5000"/>
              </a:spcBef>
            </a:pPr>
            <a:r>
              <a:rPr lang="en-US" altLang="ko-KR" dirty="0">
                <a:ea typeface="굴림" panose="020B0600000101010101" pitchFamily="34" charset="-127"/>
              </a:rPr>
              <a:t>Failure Model: Transparent to client system</a:t>
            </a:r>
          </a:p>
          <a:p>
            <a:pPr lvl="1">
              <a:lnSpc>
                <a:spcPct val="80000"/>
              </a:lnSpc>
              <a:spcBef>
                <a:spcPct val="5000"/>
              </a:spcBef>
            </a:pPr>
            <a:r>
              <a:rPr lang="en-US" altLang="ko-KR" dirty="0">
                <a:ea typeface="굴림" panose="020B0600000101010101" pitchFamily="34" charset="-127"/>
              </a:rPr>
              <a:t>Is this a good idea?  What if you are in the middle of reading a file and server crashes? </a:t>
            </a:r>
          </a:p>
          <a:p>
            <a:pPr lvl="1">
              <a:lnSpc>
                <a:spcPct val="80000"/>
              </a:lnSpc>
              <a:spcBef>
                <a:spcPct val="5000"/>
              </a:spcBef>
            </a:pPr>
            <a:r>
              <a:rPr lang="en-US" altLang="ko-KR" dirty="0">
                <a:ea typeface="굴림" panose="020B0600000101010101" pitchFamily="34" charset="-127"/>
              </a:rPr>
              <a:t>Options (NFS Provides both):</a:t>
            </a:r>
          </a:p>
          <a:p>
            <a:pPr lvl="2">
              <a:lnSpc>
                <a:spcPct val="80000"/>
              </a:lnSpc>
              <a:spcBef>
                <a:spcPct val="5000"/>
              </a:spcBef>
            </a:pPr>
            <a:r>
              <a:rPr lang="en-US" altLang="ko-KR" dirty="0">
                <a:ea typeface="굴림" panose="020B0600000101010101" pitchFamily="34" charset="-127"/>
              </a:rPr>
              <a:t>Hang until server comes back up (next week?)</a:t>
            </a:r>
          </a:p>
          <a:p>
            <a:pPr lvl="2">
              <a:lnSpc>
                <a:spcPct val="80000"/>
              </a:lnSpc>
              <a:spcBef>
                <a:spcPct val="5000"/>
              </a:spcBef>
            </a:pPr>
            <a:r>
              <a:rPr lang="en-US" altLang="ko-KR" dirty="0">
                <a:ea typeface="굴림" panose="020B0600000101010101" pitchFamily="34" charset="-127"/>
              </a:rPr>
              <a:t>Return an error. (Of course, most applications don’t know they are talking over network)</a:t>
            </a:r>
          </a:p>
        </p:txBody>
      </p:sp>
    </p:spTree>
    <p:extLst>
      <p:ext uri="{BB962C8B-B14F-4D97-AF65-F5344CB8AC3E}">
        <p14:creationId xmlns:p14="http://schemas.microsoft.com/office/powerpoint/2010/main" val="348702645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19907">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19907">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1019907">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019907">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019907">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019907">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19907">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1019907">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19907">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19907">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1019907">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1019907">
                                            <p:txEl>
                                              <p:pRg st="11" end="11"/>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19907" grpId="0" build="p"/>
    </p:bldLst>
  </p:timing>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CD9F37-0AE3-634D-AFC3-1582054451A3}"/>
              </a:ext>
            </a:extLst>
          </p:cNvPr>
          <p:cNvSpPr>
            <a:spLocks noGrp="1"/>
          </p:cNvSpPr>
          <p:nvPr>
            <p:ph type="title"/>
          </p:nvPr>
        </p:nvSpPr>
        <p:spPr/>
        <p:txBody>
          <a:bodyPr/>
          <a:lstStyle/>
          <a:p>
            <a:r>
              <a:rPr lang="en-US" dirty="0"/>
              <a:t>NFS Architecture</a:t>
            </a:r>
          </a:p>
        </p:txBody>
      </p:sp>
      <p:pic>
        <p:nvPicPr>
          <p:cNvPr id="4" name="Picture 3">
            <a:extLst>
              <a:ext uri="{FF2B5EF4-FFF2-40B4-BE49-F238E27FC236}">
                <a16:creationId xmlns:a16="http://schemas.microsoft.com/office/drawing/2014/main" id="{D656F4BE-08FE-ED40-A504-B1290A02DC5F}"/>
              </a:ext>
            </a:extLst>
          </p:cNvPr>
          <p:cNvPicPr>
            <a:picLocks noChangeAspect="1" noChangeArrowheads="1"/>
          </p:cNvPicPr>
          <p:nvPr/>
        </p:nvPicPr>
        <p:blipFill>
          <a:blip r:embed="rId2" cstate="email">
            <a:extLst>
              <a:ext uri="{28A0092B-C50C-407E-A947-70E740481C1C}">
                <a14:useLocalDpi xmlns:a14="http://schemas.microsoft.com/office/drawing/2010/main" val="0"/>
              </a:ext>
            </a:extLst>
          </a:blip>
          <a:srcRect l="479" t="5208" r="1151" b="5527"/>
          <a:stretch>
            <a:fillRect/>
          </a:stretch>
        </p:blipFill>
        <p:spPr bwMode="auto">
          <a:xfrm>
            <a:off x="2253686" y="1066801"/>
            <a:ext cx="7431088" cy="5057775"/>
          </a:xfrm>
          <a:prstGeom prst="rect">
            <a:avLst/>
          </a:prstGeom>
          <a:noFill/>
          <a:ln w="38100" cmpd="dbl">
            <a:solidFill>
              <a:srgbClr val="CC6600"/>
            </a:solidFill>
            <a:miter lim="800000"/>
            <a:headEnd/>
            <a:tailEnd/>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pic>
    </p:spTree>
    <p:extLst>
      <p:ext uri="{BB962C8B-B14F-4D97-AF65-F5344CB8AC3E}">
        <p14:creationId xmlns:p14="http://schemas.microsoft.com/office/powerpoint/2010/main" val="2307490361"/>
      </p:ext>
    </p:extLst>
  </p:cSld>
  <p:clrMapOvr>
    <a:masterClrMapping/>
  </p:clrMapOvr>
  <p:transition/>
</p:sld>
</file>

<file path=ppt/slides/slide44.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0931" name="Rectangle 3"/>
          <p:cNvSpPr>
            <a:spLocks noGrp="1" noChangeArrowheads="1"/>
          </p:cNvSpPr>
          <p:nvPr>
            <p:ph type="body" idx="1"/>
          </p:nvPr>
        </p:nvSpPr>
        <p:spPr>
          <a:xfrm>
            <a:off x="609600" y="727076"/>
            <a:ext cx="10972800" cy="6130925"/>
          </a:xfrm>
        </p:spPr>
        <p:txBody>
          <a:bodyPr/>
          <a:lstStyle/>
          <a:p>
            <a:pPr>
              <a:lnSpc>
                <a:spcPct val="80000"/>
              </a:lnSpc>
              <a:spcBef>
                <a:spcPct val="20000"/>
              </a:spcBef>
            </a:pPr>
            <a:r>
              <a:rPr lang="en-US" altLang="ko-KR" dirty="0">
                <a:ea typeface="굴림" panose="020B0600000101010101" pitchFamily="34" charset="-127"/>
              </a:rPr>
              <a:t>NFS protocol: weak consistency</a:t>
            </a:r>
          </a:p>
          <a:p>
            <a:pPr lvl="1">
              <a:lnSpc>
                <a:spcPct val="80000"/>
              </a:lnSpc>
              <a:spcBef>
                <a:spcPct val="20000"/>
              </a:spcBef>
            </a:pPr>
            <a:r>
              <a:rPr lang="en-US" altLang="ko-KR" dirty="0">
                <a:ea typeface="굴림" panose="020B0600000101010101" pitchFamily="34" charset="-127"/>
              </a:rPr>
              <a:t>Client polls server periodically to check for changes</a:t>
            </a:r>
          </a:p>
          <a:p>
            <a:pPr lvl="2">
              <a:lnSpc>
                <a:spcPct val="80000"/>
              </a:lnSpc>
              <a:spcBef>
                <a:spcPct val="20000"/>
              </a:spcBef>
            </a:pPr>
            <a:r>
              <a:rPr lang="en-US" altLang="ko-KR" dirty="0">
                <a:ea typeface="굴림" panose="020B0600000101010101" pitchFamily="34" charset="-127"/>
              </a:rPr>
              <a:t>Polls server if data hasn’t been checked in last 3-30 seconds (exact timeout it tunable parameter).</a:t>
            </a:r>
          </a:p>
          <a:p>
            <a:pPr lvl="2">
              <a:lnSpc>
                <a:spcPct val="80000"/>
              </a:lnSpc>
              <a:spcBef>
                <a:spcPct val="20000"/>
              </a:spcBef>
            </a:pPr>
            <a:r>
              <a:rPr lang="en-US" altLang="ko-KR" dirty="0">
                <a:ea typeface="굴림" panose="020B0600000101010101" pitchFamily="34" charset="-127"/>
              </a:rPr>
              <a:t>Thus, when file is changed on one client, server is notified, but other clients use old version of file until timeout.</a:t>
            </a:r>
            <a:br>
              <a:rPr lang="en-US" altLang="ko-KR" dirty="0">
                <a:ea typeface="굴림" panose="020B0600000101010101" pitchFamily="34" charset="-127"/>
              </a:rPr>
            </a:b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endParaRPr lang="en-US" altLang="ko-KR" dirty="0">
              <a:ea typeface="굴림" panose="020B0600000101010101" pitchFamily="34" charset="-127"/>
            </a:endParaRPr>
          </a:p>
          <a:p>
            <a:pPr lvl="1">
              <a:lnSpc>
                <a:spcPct val="80000"/>
              </a:lnSpc>
              <a:spcBef>
                <a:spcPct val="20000"/>
              </a:spcBef>
            </a:pPr>
            <a:r>
              <a:rPr lang="en-US" altLang="ko-KR" dirty="0">
                <a:ea typeface="굴림" panose="020B0600000101010101" pitchFamily="34" charset="-127"/>
              </a:rPr>
              <a:t>What if multiple clients write to same file? </a:t>
            </a:r>
          </a:p>
          <a:p>
            <a:pPr lvl="2">
              <a:lnSpc>
                <a:spcPct val="80000"/>
              </a:lnSpc>
              <a:spcBef>
                <a:spcPct val="20000"/>
              </a:spcBef>
            </a:pPr>
            <a:r>
              <a:rPr lang="en-US" altLang="ko-KR" dirty="0">
                <a:ea typeface="굴림" panose="020B0600000101010101" pitchFamily="34" charset="-127"/>
              </a:rPr>
              <a:t>In NFS, can get either version (or parts of both)</a:t>
            </a:r>
          </a:p>
          <a:p>
            <a:pPr lvl="2">
              <a:lnSpc>
                <a:spcPct val="80000"/>
              </a:lnSpc>
              <a:spcBef>
                <a:spcPct val="20000"/>
              </a:spcBef>
            </a:pPr>
            <a:r>
              <a:rPr lang="en-US" altLang="ko-KR" dirty="0">
                <a:ea typeface="굴림" panose="020B0600000101010101" pitchFamily="34" charset="-127"/>
              </a:rPr>
              <a:t>Completely arbitrary!</a:t>
            </a:r>
          </a:p>
          <a:p>
            <a:pPr>
              <a:lnSpc>
                <a:spcPct val="80000"/>
              </a:lnSpc>
              <a:spcBef>
                <a:spcPct val="20000"/>
              </a:spcBef>
              <a:buFontTx/>
              <a:buNone/>
            </a:pPr>
            <a:endParaRPr lang="ko-KR" altLang="en-US" dirty="0">
              <a:ea typeface="굴림" panose="020B0600000101010101" pitchFamily="34" charset="-127"/>
            </a:endParaRPr>
          </a:p>
        </p:txBody>
      </p:sp>
      <p:grpSp>
        <p:nvGrpSpPr>
          <p:cNvPr id="2" name="Group 1"/>
          <p:cNvGrpSpPr/>
          <p:nvPr/>
        </p:nvGrpSpPr>
        <p:grpSpPr>
          <a:xfrm>
            <a:off x="2819400" y="2622552"/>
            <a:ext cx="6400800" cy="3092449"/>
            <a:chOff x="1295400" y="2622551"/>
            <a:chExt cx="6400800" cy="3092449"/>
          </a:xfrm>
        </p:grpSpPr>
        <p:grpSp>
          <p:nvGrpSpPr>
            <p:cNvPr id="1020969" name="Group 41"/>
            <p:cNvGrpSpPr>
              <a:grpSpLocks/>
            </p:cNvGrpSpPr>
            <p:nvPr/>
          </p:nvGrpSpPr>
          <p:grpSpPr bwMode="auto">
            <a:xfrm>
              <a:off x="1295400" y="2622551"/>
              <a:ext cx="6096001" cy="2819400"/>
              <a:chOff x="816" y="1652"/>
              <a:chExt cx="3840" cy="1776"/>
            </a:xfrm>
          </p:grpSpPr>
          <p:sp>
            <p:nvSpPr>
              <p:cNvPr id="25615" name="Cloud"/>
              <p:cNvSpPr>
                <a:spLocks noChangeAspect="1" noEditPoints="1" noChangeArrowheads="1"/>
              </p:cNvSpPr>
              <p:nvPr/>
            </p:nvSpPr>
            <p:spPr bwMode="auto">
              <a:xfrm>
                <a:off x="2112" y="1652"/>
                <a:ext cx="1440" cy="1632"/>
              </a:xfrm>
              <a:custGeom>
                <a:avLst/>
                <a:gdLst>
                  <a:gd name="T0" fmla="*/ 4 w 21600"/>
                  <a:gd name="T1" fmla="*/ 816 h 21600"/>
                  <a:gd name="T2" fmla="*/ 720 w 21600"/>
                  <a:gd name="T3" fmla="*/ 1630 h 21600"/>
                  <a:gd name="T4" fmla="*/ 1439 w 21600"/>
                  <a:gd name="T5" fmla="*/ 816 h 21600"/>
                  <a:gd name="T6" fmla="*/ 720 w 21600"/>
                  <a:gd name="T7" fmla="*/ 93 h 21600"/>
                  <a:gd name="T8" fmla="*/ 0 60000 65536"/>
                  <a:gd name="T9" fmla="*/ 0 60000 65536"/>
                  <a:gd name="T10" fmla="*/ 0 60000 65536"/>
                  <a:gd name="T11" fmla="*/ 0 60000 65536"/>
                  <a:gd name="T12" fmla="*/ 2970 w 21600"/>
                  <a:gd name="T13" fmla="*/ 3256 h 21600"/>
                  <a:gd name="T14" fmla="*/ 17085 w 21600"/>
                  <a:gd name="T15" fmla="*/ 17338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solidFill>
                <a:srgbClr val="00FFFF"/>
              </a:solidFill>
              <a:ln w="9525">
                <a:solidFill>
                  <a:srgbClr val="000000"/>
                </a:solidFill>
                <a:miter lim="800000"/>
                <a:headEnd/>
                <a:tailEnd/>
              </a:ln>
              <a:effectLst>
                <a:outerShdw dist="107763" dir="2700000" algn="ctr" rotWithShape="0">
                  <a:srgbClr val="808080"/>
                </a:outerShdw>
              </a:effectLst>
            </p:spPr>
            <p:txBody>
              <a:bodyPr anchor="ctr"/>
              <a:lstStyle/>
              <a:p>
                <a:endParaRPr lang="en-US">
                  <a:latin typeface="Gill Sans"/>
                </a:endParaRPr>
              </a:p>
            </p:txBody>
          </p:sp>
          <p:sp>
            <p:nvSpPr>
              <p:cNvPr id="25612" name="Rectangle 5"/>
              <p:cNvSpPr>
                <a:spLocks noChangeArrowheads="1"/>
              </p:cNvSpPr>
              <p:nvPr/>
            </p:nvSpPr>
            <p:spPr bwMode="auto">
              <a:xfrm>
                <a:off x="4128" y="2420"/>
                <a:ext cx="528" cy="576"/>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13" name="Rectangle 6"/>
              <p:cNvSpPr>
                <a:spLocks noChangeArrowheads="1"/>
              </p:cNvSpPr>
              <p:nvPr/>
            </p:nvSpPr>
            <p:spPr bwMode="auto">
              <a:xfrm>
                <a:off x="4163" y="2660"/>
                <a:ext cx="440"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dirty="0">
                    <a:latin typeface="Gill Sans"/>
                  </a:rPr>
                  <a:t>F1:V2</a:t>
                </a:r>
              </a:p>
            </p:txBody>
          </p:sp>
          <p:grpSp>
            <p:nvGrpSpPr>
              <p:cNvPr id="25616" name="Group 23"/>
              <p:cNvGrpSpPr>
                <a:grpSpLocks/>
              </p:cNvGrpSpPr>
              <p:nvPr/>
            </p:nvGrpSpPr>
            <p:grpSpPr bwMode="auto">
              <a:xfrm rot="-1562509">
                <a:off x="2292" y="2446"/>
                <a:ext cx="1249" cy="231"/>
                <a:chOff x="2016" y="1322"/>
                <a:chExt cx="1036" cy="231"/>
              </a:xfrm>
            </p:grpSpPr>
            <p:sp>
              <p:nvSpPr>
                <p:cNvPr id="25630" name="Text Box 24"/>
                <p:cNvSpPr txBox="1">
                  <a:spLocks noChangeArrowheads="1"/>
                </p:cNvSpPr>
                <p:nvPr/>
              </p:nvSpPr>
              <p:spPr bwMode="auto">
                <a:xfrm>
                  <a:off x="2176" y="1322"/>
                  <a:ext cx="763"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Write (RPC)</a:t>
                  </a:r>
                </a:p>
              </p:txBody>
            </p:sp>
            <p:sp>
              <p:nvSpPr>
                <p:cNvPr id="25631" name="Line 25"/>
                <p:cNvSpPr>
                  <a:spLocks noChangeShapeType="1"/>
                </p:cNvSpPr>
                <p:nvPr/>
              </p:nvSpPr>
              <p:spPr bwMode="auto">
                <a:xfrm flipV="1">
                  <a:off x="2016" y="1533"/>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grpSp>
            <p:nvGrpSpPr>
              <p:cNvPr id="25617" name="Group 26"/>
              <p:cNvGrpSpPr>
                <a:grpSpLocks/>
              </p:cNvGrpSpPr>
              <p:nvPr/>
            </p:nvGrpSpPr>
            <p:grpSpPr bwMode="auto">
              <a:xfrm rot="-1590130">
                <a:off x="2362" y="2747"/>
                <a:ext cx="1279" cy="237"/>
                <a:chOff x="2016" y="1844"/>
                <a:chExt cx="1036" cy="237"/>
              </a:xfrm>
            </p:grpSpPr>
            <p:sp>
              <p:nvSpPr>
                <p:cNvPr id="25628" name="Text Box 27"/>
                <p:cNvSpPr txBox="1">
                  <a:spLocks noChangeArrowheads="1"/>
                </p:cNvSpPr>
                <p:nvPr/>
              </p:nvSpPr>
              <p:spPr bwMode="auto">
                <a:xfrm>
                  <a:off x="2032" y="1850"/>
                  <a:ext cx="1006"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800">
                      <a:latin typeface="Gill Sans"/>
                    </a:rPr>
                    <a:t>ACK</a:t>
                  </a:r>
                </a:p>
              </p:txBody>
            </p:sp>
            <p:sp>
              <p:nvSpPr>
                <p:cNvPr id="25629" name="Line 28"/>
                <p:cNvSpPr>
                  <a:spLocks noChangeShapeType="1"/>
                </p:cNvSpPr>
                <p:nvPr/>
              </p:nvSpPr>
              <p:spPr bwMode="auto">
                <a:xfrm flipH="1" flipV="1">
                  <a:off x="2016" y="1844"/>
                  <a:ext cx="1036"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25619" name="Rectangle 32"/>
              <p:cNvSpPr>
                <a:spLocks noChangeArrowheads="1"/>
              </p:cNvSpPr>
              <p:nvPr/>
            </p:nvSpPr>
            <p:spPr bwMode="auto">
              <a:xfrm>
                <a:off x="816" y="1844"/>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pic>
            <p:nvPicPr>
              <p:cNvPr id="25624" name="Picture 34" descr="MCj03985050000[1]"/>
              <p:cNvPicPr>
                <a:picLocks noChangeAspect="1" noChangeArrowheads="1"/>
              </p:cNvPicPr>
              <p:nvPr/>
            </p:nvPicPr>
            <p:blipFill>
              <a:blip r:embed="rId3" cstate="email">
                <a:extLst>
                  <a:ext uri="{28A0092B-C50C-407E-A947-70E740481C1C}">
                    <a14:useLocalDpi xmlns:a14="http://schemas.microsoft.com/office/drawing/2010/main" val="0"/>
                  </a:ext>
                </a:extLst>
              </a:blip>
              <a:srcRect/>
              <a:stretch>
                <a:fillRect/>
              </a:stretch>
            </p:blipFill>
            <p:spPr bwMode="auto">
              <a:xfrm>
                <a:off x="1536" y="2612"/>
                <a:ext cx="817" cy="579"/>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pic>
          <p:sp>
            <p:nvSpPr>
              <p:cNvPr id="25621" name="Rectangle 36"/>
              <p:cNvSpPr>
                <a:spLocks noChangeArrowheads="1"/>
              </p:cNvSpPr>
              <p:nvPr/>
            </p:nvSpPr>
            <p:spPr bwMode="auto">
              <a:xfrm>
                <a:off x="1008" y="2900"/>
                <a:ext cx="528" cy="528"/>
              </a:xfrm>
              <a:prstGeom prst="rect">
                <a:avLst/>
              </a:prstGeom>
              <a:solidFill>
                <a:srgbClr val="53FB25"/>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dirty="0">
                    <a:latin typeface="Gill Sans"/>
                  </a:rPr>
                  <a:t>cache</a:t>
                </a:r>
              </a:p>
            </p:txBody>
          </p:sp>
          <p:sp>
            <p:nvSpPr>
              <p:cNvPr id="25622" name="Rectangle 37"/>
              <p:cNvSpPr>
                <a:spLocks noChangeArrowheads="1"/>
              </p:cNvSpPr>
              <p:nvPr/>
            </p:nvSpPr>
            <p:spPr bwMode="auto">
              <a:xfrm>
                <a:off x="859" y="2084"/>
                <a:ext cx="440" cy="232"/>
              </a:xfrm>
              <a:prstGeom prst="rect">
                <a:avLst/>
              </a:prstGeom>
              <a:solidFill>
                <a:srgbClr val="FF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600">
                    <a:latin typeface="Gill Sans"/>
                  </a:rPr>
                  <a:t>F1:V1</a:t>
                </a:r>
              </a:p>
            </p:txBody>
          </p:sp>
          <p:sp>
            <p:nvSpPr>
              <p:cNvPr id="25623" name="Rectangle 38"/>
              <p:cNvSpPr>
                <a:spLocks noChangeArrowheads="1"/>
              </p:cNvSpPr>
              <p:nvPr/>
            </p:nvSpPr>
            <p:spPr bwMode="auto">
              <a:xfrm>
                <a:off x="1091" y="3140"/>
                <a:ext cx="392" cy="232"/>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grpSp>
        <p:grpSp>
          <p:nvGrpSpPr>
            <p:cNvPr id="56" name="Group 55"/>
            <p:cNvGrpSpPr/>
            <p:nvPr/>
          </p:nvGrpSpPr>
          <p:grpSpPr>
            <a:xfrm>
              <a:off x="2555859" y="4225343"/>
              <a:ext cx="1186091" cy="1489657"/>
              <a:chOff x="1688450" y="737135"/>
              <a:chExt cx="1186091" cy="1489657"/>
            </a:xfrm>
          </p:grpSpPr>
          <p:sp>
            <p:nvSpPr>
              <p:cNvPr id="57"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p>
            </p:txBody>
          </p:sp>
          <p:pic>
            <p:nvPicPr>
              <p:cNvPr id="58" name="Picture 57"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nvGrpSpPr>
            <p:cNvPr id="59" name="Group 58"/>
            <p:cNvGrpSpPr/>
            <p:nvPr/>
          </p:nvGrpSpPr>
          <p:grpSpPr>
            <a:xfrm>
              <a:off x="5570750" y="2853743"/>
              <a:ext cx="2125450" cy="1491596"/>
              <a:chOff x="6477000" y="838200"/>
              <a:chExt cx="2125450" cy="1491596"/>
            </a:xfrm>
          </p:grpSpPr>
          <p:sp>
            <p:nvSpPr>
              <p:cNvPr id="60" name="Text Box 13"/>
              <p:cNvSpPr txBox="1">
                <a:spLocks noChangeArrowheads="1"/>
              </p:cNvSpPr>
              <p:nvPr/>
            </p:nvSpPr>
            <p:spPr bwMode="auto">
              <a:xfrm>
                <a:off x="6515330" y="1932261"/>
                <a:ext cx="1017888"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Server</a:t>
                </a:r>
                <a:endParaRPr lang="en-US" altLang="en-US" sz="1800" dirty="0">
                  <a:latin typeface="Gill Sans"/>
                </a:endParaRPr>
              </a:p>
            </p:txBody>
          </p:sp>
          <p:grpSp>
            <p:nvGrpSpPr>
              <p:cNvPr id="61" name="Group 60"/>
              <p:cNvGrpSpPr/>
              <p:nvPr/>
            </p:nvGrpSpPr>
            <p:grpSpPr>
              <a:xfrm>
                <a:off x="6477000" y="838200"/>
                <a:ext cx="2125450" cy="1198086"/>
                <a:chOff x="3533402" y="573769"/>
                <a:chExt cx="2125450" cy="1198086"/>
              </a:xfrm>
            </p:grpSpPr>
            <p:grpSp>
              <p:nvGrpSpPr>
                <p:cNvPr id="62" name="Group 26"/>
                <p:cNvGrpSpPr>
                  <a:grpSpLocks/>
                </p:cNvGrpSpPr>
                <p:nvPr/>
              </p:nvGrpSpPr>
              <p:grpSpPr bwMode="auto">
                <a:xfrm>
                  <a:off x="4532479" y="636785"/>
                  <a:ext cx="1126373" cy="973557"/>
                  <a:chOff x="2969" y="720"/>
                  <a:chExt cx="1159" cy="864"/>
                </a:xfrm>
              </p:grpSpPr>
              <p:grpSp>
                <p:nvGrpSpPr>
                  <p:cNvPr id="64" name="Group 25"/>
                  <p:cNvGrpSpPr>
                    <a:grpSpLocks/>
                  </p:cNvGrpSpPr>
                  <p:nvPr/>
                </p:nvGrpSpPr>
                <p:grpSpPr bwMode="auto">
                  <a:xfrm>
                    <a:off x="3600" y="720"/>
                    <a:ext cx="528" cy="864"/>
                    <a:chOff x="3600" y="720"/>
                    <a:chExt cx="528" cy="864"/>
                  </a:xfrm>
                </p:grpSpPr>
                <p:sp>
                  <p:nvSpPr>
                    <p:cNvPr id="66" name="AutoShape 20"/>
                    <p:cNvSpPr>
                      <a:spLocks noChangeArrowheads="1"/>
                    </p:cNvSpPr>
                    <p:nvPr/>
                  </p:nvSpPr>
                  <p:spPr bwMode="auto">
                    <a:xfrm>
                      <a:off x="3600" y="720"/>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7" name="AutoShape 21"/>
                    <p:cNvSpPr>
                      <a:spLocks noChangeArrowheads="1"/>
                    </p:cNvSpPr>
                    <p:nvPr/>
                  </p:nvSpPr>
                  <p:spPr bwMode="auto">
                    <a:xfrm>
                      <a:off x="3696" y="912"/>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68" name="AutoShape 22"/>
                    <p:cNvSpPr>
                      <a:spLocks noChangeArrowheads="1"/>
                    </p:cNvSpPr>
                    <p:nvPr/>
                  </p:nvSpPr>
                  <p:spPr bwMode="auto">
                    <a:xfrm>
                      <a:off x="3792" y="1104"/>
                      <a:ext cx="336" cy="480"/>
                    </a:xfrm>
                    <a:prstGeom prst="can">
                      <a:avLst>
                        <a:gd name="adj" fmla="val 35714"/>
                      </a:avLst>
                    </a:prstGeom>
                    <a:solidFill>
                      <a:srgbClr val="FF66CC"/>
                    </a:solidFill>
                    <a:ln w="38100">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sp>
                <p:nvSpPr>
                  <p:cNvPr id="65" name="AutoShape 23"/>
                  <p:cNvSpPr>
                    <a:spLocks noChangeArrowheads="1"/>
                  </p:cNvSpPr>
                  <p:nvPr/>
                </p:nvSpPr>
                <p:spPr bwMode="auto">
                  <a:xfrm>
                    <a:off x="2969" y="1008"/>
                    <a:ext cx="535" cy="336"/>
                  </a:xfrm>
                  <a:prstGeom prst="leftRightArrow">
                    <a:avLst>
                      <a:gd name="adj1" fmla="val 50000"/>
                      <a:gd name="adj2" fmla="val 25714"/>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grpSp>
            <p:pic>
              <p:nvPicPr>
                <p:cNvPr id="63" name="Picture 62"/>
                <p:cNvPicPr>
                  <a:picLocks noChangeAspect="1"/>
                </p:cNvPicPr>
                <p:nvPr/>
              </p:nvPicPr>
              <p:blipFill>
                <a:blip r:embed="rId5">
                  <a:clrChange>
                    <a:clrFrom>
                      <a:srgbClr val="FFFFFF"/>
                    </a:clrFrom>
                    <a:clrTo>
                      <a:srgbClr val="FFFFFF">
                        <a:alpha val="0"/>
                      </a:srgbClr>
                    </a:clrTo>
                  </a:clrChange>
                </a:blip>
                <a:stretch>
                  <a:fillRect/>
                </a:stretch>
              </p:blipFill>
              <p:spPr>
                <a:xfrm>
                  <a:off x="3533402" y="573769"/>
                  <a:ext cx="1198086" cy="1198086"/>
                </a:xfrm>
                <a:prstGeom prst="rect">
                  <a:avLst/>
                </a:prstGeom>
              </p:spPr>
            </p:pic>
          </p:grpSp>
        </p:grpSp>
        <p:grpSp>
          <p:nvGrpSpPr>
            <p:cNvPr id="69" name="Group 68"/>
            <p:cNvGrpSpPr/>
            <p:nvPr/>
          </p:nvGrpSpPr>
          <p:grpSpPr>
            <a:xfrm>
              <a:off x="2271926" y="2652131"/>
              <a:ext cx="1186091" cy="1489657"/>
              <a:chOff x="1688450" y="737135"/>
              <a:chExt cx="1186091" cy="1489657"/>
            </a:xfrm>
          </p:grpSpPr>
          <p:sp>
            <p:nvSpPr>
              <p:cNvPr id="70" name="Text Box 19"/>
              <p:cNvSpPr txBox="1">
                <a:spLocks noChangeArrowheads="1"/>
              </p:cNvSpPr>
              <p:nvPr/>
            </p:nvSpPr>
            <p:spPr bwMode="auto">
              <a:xfrm>
                <a:off x="1810385" y="1829257"/>
                <a:ext cx="894456" cy="39753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2000" dirty="0">
                    <a:latin typeface="Gill Sans"/>
                  </a:rPr>
                  <a:t>Client</a:t>
                </a:r>
                <a:endParaRPr lang="en-US" altLang="en-US" dirty="0">
                  <a:latin typeface="Gill Sans"/>
                </a:endParaRPr>
              </a:p>
            </p:txBody>
          </p:sp>
          <p:pic>
            <p:nvPicPr>
              <p:cNvPr id="71" name="Picture 70" descr="Australian Genealogy Journeys: February 2011"/>
              <p:cNvPicPr>
                <a:picLocks noChangeAspect="1"/>
              </p:cNvPicPr>
              <p:nvPr/>
            </p:nvPicPr>
            <p:blipFill>
              <a:blip r:embed="rId4" cstate="email">
                <a:extLst>
                  <a:ext uri="{28A0092B-C50C-407E-A947-70E740481C1C}">
                    <a14:useLocalDpi xmlns:a14="http://schemas.microsoft.com/office/drawing/2010/main" val="0"/>
                  </a:ext>
                </a:extLst>
              </a:blip>
              <a:stretch>
                <a:fillRect/>
              </a:stretch>
            </p:blipFill>
            <p:spPr>
              <a:xfrm>
                <a:off x="1688450" y="737135"/>
                <a:ext cx="1186091" cy="1186091"/>
              </a:xfrm>
              <a:prstGeom prst="rect">
                <a:avLst/>
              </a:prstGeom>
            </p:spPr>
          </p:pic>
        </p:grpSp>
      </p:grpSp>
      <p:sp>
        <p:nvSpPr>
          <p:cNvPr id="1020967" name="Rectangle 39"/>
          <p:cNvSpPr>
            <a:spLocks noChangeArrowheads="1"/>
          </p:cNvSpPr>
          <p:nvPr/>
        </p:nvSpPr>
        <p:spPr bwMode="auto">
          <a:xfrm>
            <a:off x="2887663" y="3294063"/>
            <a:ext cx="698500" cy="368300"/>
          </a:xfrm>
          <a:prstGeom prst="rect">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pPr algn="ctr"/>
            <a:r>
              <a:rPr lang="en-US" altLang="en-US" sz="1600" dirty="0">
                <a:latin typeface="Gill Sans"/>
              </a:rPr>
              <a:t>F1:V2</a:t>
            </a:r>
          </a:p>
        </p:txBody>
      </p:sp>
      <p:sp>
        <p:nvSpPr>
          <p:cNvPr id="25605" name="Rectangle 2"/>
          <p:cNvSpPr>
            <a:spLocks noGrp="1" noChangeArrowheads="1"/>
          </p:cNvSpPr>
          <p:nvPr>
            <p:ph type="title"/>
          </p:nvPr>
        </p:nvSpPr>
        <p:spPr/>
        <p:txBody>
          <a:bodyPr/>
          <a:lstStyle/>
          <a:p>
            <a:r>
              <a:rPr lang="en-US" altLang="ko-KR">
                <a:ea typeface="굴림" panose="020B0600000101010101" pitchFamily="34" charset="-127"/>
              </a:rPr>
              <a:t>NFS Cache consistency</a:t>
            </a:r>
          </a:p>
        </p:txBody>
      </p:sp>
      <p:grpSp>
        <p:nvGrpSpPr>
          <p:cNvPr id="1020945" name="Group 17"/>
          <p:cNvGrpSpPr>
            <a:grpSpLocks/>
          </p:cNvGrpSpPr>
          <p:nvPr/>
        </p:nvGrpSpPr>
        <p:grpSpPr bwMode="auto">
          <a:xfrm>
            <a:off x="5021264" y="2924177"/>
            <a:ext cx="2058987" cy="366713"/>
            <a:chOff x="1877" y="446"/>
            <a:chExt cx="1060" cy="231"/>
          </a:xfrm>
        </p:grpSpPr>
        <p:sp>
          <p:nvSpPr>
            <p:cNvPr id="25610" name="Line 18"/>
            <p:cNvSpPr>
              <a:spLocks noChangeShapeType="1"/>
            </p:cNvSpPr>
            <p:nvPr/>
          </p:nvSpPr>
          <p:spPr bwMode="auto">
            <a:xfrm flipV="1">
              <a:off x="1877" y="628"/>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11" name="Text Box 19"/>
            <p:cNvSpPr txBox="1">
              <a:spLocks noChangeArrowheads="1"/>
            </p:cNvSpPr>
            <p:nvPr/>
          </p:nvSpPr>
          <p:spPr bwMode="auto">
            <a:xfrm>
              <a:off x="2058" y="446"/>
              <a:ext cx="715"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F1 still ok?</a:t>
              </a:r>
            </a:p>
          </p:txBody>
        </p:sp>
      </p:grpSp>
      <p:grpSp>
        <p:nvGrpSpPr>
          <p:cNvPr id="1020948" name="Group 20"/>
          <p:cNvGrpSpPr>
            <a:grpSpLocks/>
          </p:cNvGrpSpPr>
          <p:nvPr/>
        </p:nvGrpSpPr>
        <p:grpSpPr bwMode="auto">
          <a:xfrm>
            <a:off x="4960938" y="3308353"/>
            <a:ext cx="2043112" cy="366713"/>
            <a:chOff x="1877" y="912"/>
            <a:chExt cx="1060" cy="231"/>
          </a:xfrm>
        </p:grpSpPr>
        <p:sp>
          <p:nvSpPr>
            <p:cNvPr id="25608" name="Line 21"/>
            <p:cNvSpPr>
              <a:spLocks noChangeShapeType="1"/>
            </p:cNvSpPr>
            <p:nvPr/>
          </p:nvSpPr>
          <p:spPr bwMode="auto">
            <a:xfrm flipH="1" flipV="1">
              <a:off x="1877" y="932"/>
              <a:ext cx="1060"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latin typeface="Gill Sans"/>
              </a:endParaRPr>
            </a:p>
          </p:txBody>
        </p:sp>
        <p:sp>
          <p:nvSpPr>
            <p:cNvPr id="25609" name="Text Box 22"/>
            <p:cNvSpPr txBox="1">
              <a:spLocks noChangeArrowheads="1"/>
            </p:cNvSpPr>
            <p:nvPr/>
          </p:nvSpPr>
          <p:spPr bwMode="auto">
            <a:xfrm>
              <a:off x="2043" y="912"/>
              <a:ext cx="734" cy="231"/>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latin typeface="Gill Sans"/>
                </a:rPr>
                <a:t>No: (F1:V2)</a:t>
              </a:r>
            </a:p>
          </p:txBody>
        </p:sp>
      </p:grpSp>
    </p:spTree>
    <p:extLst>
      <p:ext uri="{BB962C8B-B14F-4D97-AF65-F5344CB8AC3E}">
        <p14:creationId xmlns:p14="http://schemas.microsoft.com/office/powerpoint/2010/main" val="977397434"/>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0931">
                                            <p:txEl>
                                              <p:pRg st="0" end="0"/>
                                            </p:txEl>
                                          </p:spTgt>
                                        </p:tgtEl>
                                        <p:attrNameLst>
                                          <p:attrName>style.visibility</p:attrName>
                                        </p:attrNameLst>
                                      </p:cBhvr>
                                      <p:to>
                                        <p:strVal val="visible"/>
                                      </p:to>
                                    </p:set>
                                  </p:childTnLst>
                                </p:cTn>
                              </p:par>
                            </p:childTnLst>
                          </p:cTn>
                        </p:par>
                      </p:childTnLst>
                    </p:cTn>
                  </p:par>
                  <p:par>
                    <p:cTn id="7" fill="hold" nodeType="clickPar">
                      <p:stCondLst>
                        <p:cond delay="indefinite"/>
                      </p:stCondLst>
                      <p:childTnLst>
                        <p:par>
                          <p:cTn id="8" fill="hold" nodeType="withGroup">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020931">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1020931">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020931">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nodeType="clickEffect">
                                  <p:stCondLst>
                                    <p:cond delay="0"/>
                                  </p:stCondLst>
                                  <p:childTnLst>
                                    <p:set>
                                      <p:cBhvr>
                                        <p:cTn id="18" dur="1" fill="hold">
                                          <p:stCondLst>
                                            <p:cond delay="0"/>
                                          </p:stCondLst>
                                        </p:cTn>
                                        <p:tgtEl>
                                          <p:spTgt spid="2"/>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22" presetClass="entr" presetSubtype="8" fill="hold" nodeType="clickEffect">
                                  <p:stCondLst>
                                    <p:cond delay="0"/>
                                  </p:stCondLst>
                                  <p:childTnLst>
                                    <p:set>
                                      <p:cBhvr>
                                        <p:cTn id="22" dur="1" fill="hold">
                                          <p:stCondLst>
                                            <p:cond delay="0"/>
                                          </p:stCondLst>
                                        </p:cTn>
                                        <p:tgtEl>
                                          <p:spTgt spid="1020945"/>
                                        </p:tgtEl>
                                        <p:attrNameLst>
                                          <p:attrName>style.visibility</p:attrName>
                                        </p:attrNameLst>
                                      </p:cBhvr>
                                      <p:to>
                                        <p:strVal val="visible"/>
                                      </p:to>
                                    </p:set>
                                    <p:animEffect transition="in" filter="wipe(left)">
                                      <p:cBhvr>
                                        <p:cTn id="23" dur="500"/>
                                        <p:tgtEl>
                                          <p:spTgt spid="1020945"/>
                                        </p:tgtEl>
                                      </p:cBhvr>
                                    </p:animEffect>
                                  </p:childTnLst>
                                </p:cTn>
                              </p:par>
                            </p:childTnLst>
                          </p:cTn>
                        </p:par>
                      </p:childTnLst>
                    </p:cTn>
                  </p:par>
                  <p:par>
                    <p:cTn id="24" fill="hold" nodeType="clickPar">
                      <p:stCondLst>
                        <p:cond delay="indefinite"/>
                      </p:stCondLst>
                      <p:childTnLst>
                        <p:par>
                          <p:cTn id="25" fill="hold" nodeType="withGroup">
                            <p:stCondLst>
                              <p:cond delay="0"/>
                            </p:stCondLst>
                            <p:childTnLst>
                              <p:par>
                                <p:cTn id="26" presetID="22" presetClass="entr" presetSubtype="2" fill="hold" nodeType="clickEffect">
                                  <p:stCondLst>
                                    <p:cond delay="0"/>
                                  </p:stCondLst>
                                  <p:childTnLst>
                                    <p:set>
                                      <p:cBhvr>
                                        <p:cTn id="27" dur="1" fill="hold">
                                          <p:stCondLst>
                                            <p:cond delay="0"/>
                                          </p:stCondLst>
                                        </p:cTn>
                                        <p:tgtEl>
                                          <p:spTgt spid="1020948"/>
                                        </p:tgtEl>
                                        <p:attrNameLst>
                                          <p:attrName>style.visibility</p:attrName>
                                        </p:attrNameLst>
                                      </p:cBhvr>
                                      <p:to>
                                        <p:strVal val="visible"/>
                                      </p:to>
                                    </p:set>
                                    <p:animEffect transition="in" filter="wipe(right)">
                                      <p:cBhvr>
                                        <p:cTn id="28" dur="500"/>
                                        <p:tgtEl>
                                          <p:spTgt spid="1020948"/>
                                        </p:tgtEl>
                                      </p:cBhvr>
                                    </p:animEffect>
                                  </p:childTnLst>
                                </p:cTn>
                              </p:par>
                            </p:childTnLst>
                          </p:cTn>
                        </p:par>
                        <p:par>
                          <p:cTn id="29" fill="hold" nodeType="afterGroup">
                            <p:stCondLst>
                              <p:cond delay="500"/>
                            </p:stCondLst>
                            <p:childTnLst>
                              <p:par>
                                <p:cTn id="30" presetID="1" presetClass="entr" presetSubtype="0" fill="hold" grpId="0" nodeType="afterEffect">
                                  <p:stCondLst>
                                    <p:cond delay="0"/>
                                  </p:stCondLst>
                                  <p:childTnLst>
                                    <p:set>
                                      <p:cBhvr>
                                        <p:cTn id="31" dur="1" fill="hold">
                                          <p:stCondLst>
                                            <p:cond delay="0"/>
                                          </p:stCondLst>
                                        </p:cTn>
                                        <p:tgtEl>
                                          <p:spTgt spid="1020967"/>
                                        </p:tgtEl>
                                        <p:attrNameLst>
                                          <p:attrName>style.visibility</p:attrName>
                                        </p:attrNameLst>
                                      </p:cBhvr>
                                      <p:to>
                                        <p:strVal val="visible"/>
                                      </p:to>
                                    </p:set>
                                  </p:childTnLst>
                                </p:cTn>
                              </p:par>
                            </p:childTnLst>
                          </p:cTn>
                        </p:par>
                      </p:childTnLst>
                    </p:cTn>
                  </p:par>
                  <p:par>
                    <p:cTn id="32" fill="hold" nodeType="clickPar">
                      <p:stCondLst>
                        <p:cond delay="indefinite"/>
                      </p:stCondLst>
                      <p:childTnLst>
                        <p:par>
                          <p:cTn id="33" fill="hold" nodeType="withGroup">
                            <p:stCondLst>
                              <p:cond delay="0"/>
                            </p:stCondLst>
                            <p:childTnLst>
                              <p:par>
                                <p:cTn id="34" presetID="1" presetClass="entr" presetSubtype="0" fill="hold" grpId="0" nodeType="clickEffect">
                                  <p:stCondLst>
                                    <p:cond delay="0"/>
                                  </p:stCondLst>
                                  <p:childTnLst>
                                    <p:set>
                                      <p:cBhvr>
                                        <p:cTn id="35" dur="1" fill="hold">
                                          <p:stCondLst>
                                            <p:cond delay="0"/>
                                          </p:stCondLst>
                                        </p:cTn>
                                        <p:tgtEl>
                                          <p:spTgt spid="1020931">
                                            <p:txEl>
                                              <p:pRg st="13" end="13"/>
                                            </p:txEl>
                                          </p:spTgt>
                                        </p:tgtEl>
                                        <p:attrNameLst>
                                          <p:attrName>style.visibility</p:attrName>
                                        </p:attrNameLst>
                                      </p:cBhvr>
                                      <p:to>
                                        <p:strVal val="visible"/>
                                      </p:to>
                                    </p:set>
                                  </p:childTnLst>
                                </p:cTn>
                              </p:par>
                              <p:par>
                                <p:cTn id="36" presetID="1" presetClass="entr" presetSubtype="0" fill="hold" grpId="0" nodeType="withEffect">
                                  <p:stCondLst>
                                    <p:cond delay="0"/>
                                  </p:stCondLst>
                                  <p:childTnLst>
                                    <p:set>
                                      <p:cBhvr>
                                        <p:cTn id="37" dur="1" fill="hold">
                                          <p:stCondLst>
                                            <p:cond delay="0"/>
                                          </p:stCondLst>
                                        </p:cTn>
                                        <p:tgtEl>
                                          <p:spTgt spid="1020931">
                                            <p:txEl>
                                              <p:pRg st="14" end="14"/>
                                            </p:txEl>
                                          </p:spTgt>
                                        </p:tgtEl>
                                        <p:attrNameLst>
                                          <p:attrName>style.visibility</p:attrName>
                                        </p:attrNameLst>
                                      </p:cBhvr>
                                      <p:to>
                                        <p:strVal val="visible"/>
                                      </p:to>
                                    </p:set>
                                  </p:childTnLst>
                                </p:cTn>
                              </p:par>
                              <p:par>
                                <p:cTn id="38" presetID="1" presetClass="entr" presetSubtype="0" fill="hold" grpId="0" nodeType="withEffect">
                                  <p:stCondLst>
                                    <p:cond delay="0"/>
                                  </p:stCondLst>
                                  <p:childTnLst>
                                    <p:set>
                                      <p:cBhvr>
                                        <p:cTn id="39" dur="1" fill="hold">
                                          <p:stCondLst>
                                            <p:cond delay="0"/>
                                          </p:stCondLst>
                                        </p:cTn>
                                        <p:tgtEl>
                                          <p:spTgt spid="1020931">
                                            <p:txEl>
                                              <p:pRg st="15" end="1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0931" grpId="0" uiExpand="1" build="p"/>
      <p:bldP spid="1020967" grpId="0" uiExpand="1" animBg="1"/>
    </p:bldLst>
  </p:timing>
</p:sld>
</file>

<file path=ppt/slides/slide45.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1024003" name="Rectangle 3"/>
          <p:cNvSpPr>
            <a:spLocks noGrp="1" noChangeArrowheads="1"/>
          </p:cNvSpPr>
          <p:nvPr>
            <p:ph type="body" idx="1"/>
          </p:nvPr>
        </p:nvSpPr>
        <p:spPr>
          <a:xfrm>
            <a:off x="609604" y="685800"/>
            <a:ext cx="10972796" cy="5989638"/>
          </a:xfrm>
        </p:spPr>
        <p:txBody>
          <a:bodyPr/>
          <a:lstStyle/>
          <a:p>
            <a:pPr>
              <a:lnSpc>
                <a:spcPct val="80000"/>
              </a:lnSpc>
              <a:spcBef>
                <a:spcPct val="10000"/>
              </a:spcBef>
            </a:pPr>
            <a:r>
              <a:rPr lang="en-US" altLang="ko-KR" dirty="0">
                <a:ea typeface="굴림" panose="020B0600000101010101" pitchFamily="34" charset="-127"/>
              </a:rPr>
              <a:t>What sort of cache coherence might we expect?</a:t>
            </a:r>
          </a:p>
          <a:p>
            <a:pPr lvl="1">
              <a:lnSpc>
                <a:spcPct val="80000"/>
              </a:lnSpc>
              <a:spcBef>
                <a:spcPct val="10000"/>
              </a:spcBef>
            </a:pPr>
            <a:r>
              <a:rPr lang="en-US" altLang="ko-KR" dirty="0">
                <a:ea typeface="굴림" panose="020B0600000101010101" pitchFamily="34" charset="-127"/>
              </a:rPr>
              <a:t>i.e. what if one CPU changes file, and before it’s done, another CPU reads file?</a:t>
            </a:r>
          </a:p>
          <a:p>
            <a:pPr>
              <a:lnSpc>
                <a:spcPct val="80000"/>
              </a:lnSpc>
              <a:spcBef>
                <a:spcPct val="10000"/>
              </a:spcBef>
            </a:pPr>
            <a:r>
              <a:rPr lang="en-US" altLang="ko-KR" dirty="0">
                <a:ea typeface="굴림" panose="020B0600000101010101" pitchFamily="34" charset="-127"/>
              </a:rPr>
              <a:t>Example: Start with file contents = “A”</a:t>
            </a: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endParaRPr lang="en-US" altLang="ko-KR" dirty="0">
              <a:ea typeface="굴림" panose="020B0600000101010101" pitchFamily="34" charset="-127"/>
            </a:endParaRPr>
          </a:p>
          <a:p>
            <a:pPr>
              <a:lnSpc>
                <a:spcPct val="80000"/>
              </a:lnSpc>
              <a:spcBef>
                <a:spcPct val="10000"/>
              </a:spcBef>
            </a:pPr>
            <a:r>
              <a:rPr lang="en-US" altLang="ko-KR" dirty="0">
                <a:ea typeface="굴림" panose="020B0600000101010101" pitchFamily="34" charset="-127"/>
              </a:rPr>
              <a:t>What would we actually want?</a:t>
            </a:r>
          </a:p>
          <a:p>
            <a:pPr lvl="1">
              <a:lnSpc>
                <a:spcPct val="80000"/>
              </a:lnSpc>
              <a:spcBef>
                <a:spcPct val="10000"/>
              </a:spcBef>
            </a:pPr>
            <a:r>
              <a:rPr lang="en-US" altLang="ko-KR" dirty="0">
                <a:ea typeface="굴림" panose="020B0600000101010101" pitchFamily="34" charset="-127"/>
              </a:rPr>
              <a:t>Assume we want distributed system to behave exactly the same as if all processes are running on single system</a:t>
            </a:r>
          </a:p>
          <a:p>
            <a:pPr lvl="2">
              <a:lnSpc>
                <a:spcPct val="80000"/>
              </a:lnSpc>
              <a:spcBef>
                <a:spcPct val="10000"/>
              </a:spcBef>
            </a:pPr>
            <a:r>
              <a:rPr lang="en-US" altLang="ko-KR" dirty="0">
                <a:ea typeface="굴림" panose="020B0600000101010101" pitchFamily="34" charset="-127"/>
              </a:rPr>
              <a:t>If read finishes before write starts, get old copy</a:t>
            </a:r>
          </a:p>
          <a:p>
            <a:pPr lvl="2">
              <a:lnSpc>
                <a:spcPct val="80000"/>
              </a:lnSpc>
              <a:spcBef>
                <a:spcPct val="10000"/>
              </a:spcBef>
            </a:pPr>
            <a:r>
              <a:rPr lang="en-US" altLang="ko-KR" dirty="0">
                <a:ea typeface="굴림" panose="020B0600000101010101" pitchFamily="34" charset="-127"/>
              </a:rPr>
              <a:t>If read starts after write finishes, get new copy</a:t>
            </a:r>
          </a:p>
          <a:p>
            <a:pPr lvl="2">
              <a:lnSpc>
                <a:spcPct val="80000"/>
              </a:lnSpc>
              <a:spcBef>
                <a:spcPct val="10000"/>
              </a:spcBef>
            </a:pPr>
            <a:r>
              <a:rPr lang="en-US" altLang="ko-KR" dirty="0">
                <a:ea typeface="굴림" panose="020B0600000101010101" pitchFamily="34" charset="-127"/>
              </a:rPr>
              <a:t>Otherwise, get either new or old copy</a:t>
            </a:r>
          </a:p>
          <a:p>
            <a:pPr lvl="1">
              <a:lnSpc>
                <a:spcPct val="80000"/>
              </a:lnSpc>
              <a:spcBef>
                <a:spcPct val="10000"/>
              </a:spcBef>
            </a:pPr>
            <a:r>
              <a:rPr lang="en-US" altLang="ko-KR" dirty="0">
                <a:ea typeface="굴림" panose="020B0600000101010101" pitchFamily="34" charset="-127"/>
              </a:rPr>
              <a:t>For NFS:</a:t>
            </a:r>
          </a:p>
          <a:p>
            <a:pPr lvl="2">
              <a:lnSpc>
                <a:spcPct val="80000"/>
              </a:lnSpc>
              <a:spcBef>
                <a:spcPct val="10000"/>
              </a:spcBef>
            </a:pPr>
            <a:r>
              <a:rPr lang="en-US" altLang="ko-KR" dirty="0">
                <a:ea typeface="굴림" panose="020B0600000101010101" pitchFamily="34" charset="-127"/>
              </a:rPr>
              <a:t>If read starts more than 30 seconds after write, get new copy; otherwise, could get partial update</a:t>
            </a:r>
          </a:p>
        </p:txBody>
      </p:sp>
      <p:sp>
        <p:nvSpPr>
          <p:cNvPr id="26627" name="Rectangle 2"/>
          <p:cNvSpPr>
            <a:spLocks noGrp="1" noChangeArrowheads="1"/>
          </p:cNvSpPr>
          <p:nvPr>
            <p:ph type="title"/>
          </p:nvPr>
        </p:nvSpPr>
        <p:spPr/>
        <p:txBody>
          <a:bodyPr/>
          <a:lstStyle/>
          <a:p>
            <a:r>
              <a:rPr lang="en-US" altLang="ko-KR">
                <a:ea typeface="굴림" panose="020B0600000101010101" pitchFamily="34" charset="-127"/>
              </a:rPr>
              <a:t>Sequential Ordering Constraints</a:t>
            </a:r>
          </a:p>
        </p:txBody>
      </p:sp>
      <p:grpSp>
        <p:nvGrpSpPr>
          <p:cNvPr id="1024021" name="Group 21"/>
          <p:cNvGrpSpPr>
            <a:grpSpLocks/>
          </p:cNvGrpSpPr>
          <p:nvPr/>
        </p:nvGrpSpPr>
        <p:grpSpPr bwMode="auto">
          <a:xfrm>
            <a:off x="1905001" y="2057400"/>
            <a:ext cx="8531225" cy="1798666"/>
            <a:chOff x="50" y="2016"/>
            <a:chExt cx="5374" cy="1287"/>
          </a:xfrm>
        </p:grpSpPr>
        <p:sp>
          <p:nvSpPr>
            <p:cNvPr id="26629" name="Rectangle 5"/>
            <p:cNvSpPr>
              <a:spLocks noChangeArrowheads="1"/>
            </p:cNvSpPr>
            <p:nvPr/>
          </p:nvSpPr>
          <p:spPr bwMode="auto">
            <a:xfrm>
              <a:off x="1008" y="2037"/>
              <a:ext cx="124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a:t>
              </a:r>
            </a:p>
          </p:txBody>
        </p:sp>
        <p:sp>
          <p:nvSpPr>
            <p:cNvPr id="26630" name="Rectangle 6"/>
            <p:cNvSpPr>
              <a:spLocks noChangeArrowheads="1"/>
            </p:cNvSpPr>
            <p:nvPr/>
          </p:nvSpPr>
          <p:spPr bwMode="auto">
            <a:xfrm>
              <a:off x="1296" y="2325"/>
              <a:ext cx="1344"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gets A or B</a:t>
              </a:r>
            </a:p>
          </p:txBody>
        </p:sp>
        <p:sp>
          <p:nvSpPr>
            <p:cNvPr id="26631" name="Rectangle 7"/>
            <p:cNvSpPr>
              <a:spLocks noChangeArrowheads="1"/>
            </p:cNvSpPr>
            <p:nvPr/>
          </p:nvSpPr>
          <p:spPr bwMode="auto">
            <a:xfrm>
              <a:off x="2304" y="2037"/>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B</a:t>
              </a:r>
            </a:p>
          </p:txBody>
        </p:sp>
        <p:sp>
          <p:nvSpPr>
            <p:cNvPr id="26632" name="Rectangle 8"/>
            <p:cNvSpPr>
              <a:spLocks noChangeArrowheads="1"/>
            </p:cNvSpPr>
            <p:nvPr/>
          </p:nvSpPr>
          <p:spPr bwMode="auto">
            <a:xfrm>
              <a:off x="2688" y="2325"/>
              <a:ext cx="1008" cy="192"/>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Write C</a:t>
              </a:r>
            </a:p>
          </p:txBody>
        </p:sp>
        <p:sp>
          <p:nvSpPr>
            <p:cNvPr id="26633" name="Rectangle 11"/>
            <p:cNvSpPr>
              <a:spLocks noChangeArrowheads="1"/>
            </p:cNvSpPr>
            <p:nvPr/>
          </p:nvSpPr>
          <p:spPr bwMode="auto">
            <a:xfrm>
              <a:off x="3840" y="2016"/>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sp>
          <p:nvSpPr>
            <p:cNvPr id="26634" name="Text Box 13"/>
            <p:cNvSpPr txBox="1">
              <a:spLocks noChangeArrowheads="1"/>
            </p:cNvSpPr>
            <p:nvPr/>
          </p:nvSpPr>
          <p:spPr bwMode="auto">
            <a:xfrm>
              <a:off x="50" y="2052"/>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1:</a:t>
              </a:r>
            </a:p>
          </p:txBody>
        </p:sp>
        <p:sp>
          <p:nvSpPr>
            <p:cNvPr id="26635" name="Text Box 14"/>
            <p:cNvSpPr txBox="1">
              <a:spLocks noChangeArrowheads="1"/>
            </p:cNvSpPr>
            <p:nvPr/>
          </p:nvSpPr>
          <p:spPr bwMode="auto">
            <a:xfrm>
              <a:off x="50" y="232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2:</a:t>
              </a:r>
            </a:p>
          </p:txBody>
        </p:sp>
        <p:sp>
          <p:nvSpPr>
            <p:cNvPr id="26636" name="Text Box 15"/>
            <p:cNvSpPr txBox="1">
              <a:spLocks noChangeArrowheads="1"/>
            </p:cNvSpPr>
            <p:nvPr/>
          </p:nvSpPr>
          <p:spPr bwMode="auto">
            <a:xfrm>
              <a:off x="50" y="2565"/>
              <a:ext cx="860"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Client 3:</a:t>
              </a:r>
            </a:p>
          </p:txBody>
        </p:sp>
        <p:sp>
          <p:nvSpPr>
            <p:cNvPr id="26637" name="Rectangle 16"/>
            <p:cNvSpPr>
              <a:spLocks noChangeArrowheads="1"/>
            </p:cNvSpPr>
            <p:nvPr/>
          </p:nvSpPr>
          <p:spPr bwMode="auto">
            <a:xfrm>
              <a:off x="3360" y="2613"/>
              <a:ext cx="1584" cy="213"/>
            </a:xfrm>
            <a:prstGeom prst="rect">
              <a:avLst/>
            </a:prstGeom>
            <a:solidFill>
              <a:srgbClr val="00FFFF"/>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sz="1800"/>
                <a:t>Read: parts of B or C</a:t>
              </a:r>
            </a:p>
          </p:txBody>
        </p:sp>
        <p:grpSp>
          <p:nvGrpSpPr>
            <p:cNvPr id="26638" name="Group 20"/>
            <p:cNvGrpSpPr>
              <a:grpSpLocks/>
            </p:cNvGrpSpPr>
            <p:nvPr/>
          </p:nvGrpSpPr>
          <p:grpSpPr bwMode="auto">
            <a:xfrm>
              <a:off x="1008" y="2949"/>
              <a:ext cx="4128" cy="354"/>
              <a:chOff x="1008" y="3072"/>
              <a:chExt cx="4128" cy="354"/>
            </a:xfrm>
          </p:grpSpPr>
          <p:sp>
            <p:nvSpPr>
              <p:cNvPr id="26639" name="Line 17"/>
              <p:cNvSpPr>
                <a:spLocks noChangeShapeType="1"/>
              </p:cNvSpPr>
              <p:nvPr/>
            </p:nvSpPr>
            <p:spPr bwMode="auto">
              <a:xfrm>
                <a:off x="1008" y="3072"/>
                <a:ext cx="4128" cy="0"/>
              </a:xfrm>
              <a:prstGeom prst="line">
                <a:avLst/>
              </a:prstGeom>
              <a:noFill/>
              <a:ln w="381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endParaRPr lang="en-US"/>
              </a:p>
            </p:txBody>
          </p:sp>
          <p:sp>
            <p:nvSpPr>
              <p:cNvPr id="26640" name="Text Box 18"/>
              <p:cNvSpPr txBox="1">
                <a:spLocks noChangeArrowheads="1"/>
              </p:cNvSpPr>
              <p:nvPr/>
            </p:nvSpPr>
            <p:spPr bwMode="auto">
              <a:xfrm>
                <a:off x="2736" y="3120"/>
                <a:ext cx="525" cy="30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a:defRPr sz="2200" b="1">
                    <a:solidFill>
                      <a:schemeClr val="tx1"/>
                    </a:solidFill>
                    <a:latin typeface="Comic Sans MS" panose="030F0702030302020204" pitchFamily="66" charset="0"/>
                  </a:defRPr>
                </a:lvl1pPr>
                <a:lvl2pPr marL="742950" indent="-285750">
                  <a:defRPr sz="2200" b="1">
                    <a:solidFill>
                      <a:schemeClr val="tx1"/>
                    </a:solidFill>
                    <a:latin typeface="Comic Sans MS" panose="030F0702030302020204" pitchFamily="66" charset="0"/>
                  </a:defRPr>
                </a:lvl2pPr>
                <a:lvl3pPr marL="1143000" indent="-228600">
                  <a:defRPr sz="2200" b="1">
                    <a:solidFill>
                      <a:schemeClr val="tx1"/>
                    </a:solidFill>
                    <a:latin typeface="Comic Sans MS" panose="030F0702030302020204" pitchFamily="66" charset="0"/>
                  </a:defRPr>
                </a:lvl3pPr>
                <a:lvl4pPr marL="1600200" indent="-228600">
                  <a:defRPr sz="2200" b="1">
                    <a:solidFill>
                      <a:schemeClr val="tx1"/>
                    </a:solidFill>
                    <a:latin typeface="Comic Sans MS" panose="030F0702030302020204" pitchFamily="66" charset="0"/>
                  </a:defRPr>
                </a:lvl4pPr>
                <a:lvl5pPr marL="2057400" indent="-228600">
                  <a:defRPr sz="2200" b="1">
                    <a:solidFill>
                      <a:schemeClr val="tx1"/>
                    </a:solidFill>
                    <a:latin typeface="Comic Sans MS" panose="030F0702030302020204" pitchFamily="66" charset="0"/>
                  </a:defRPr>
                </a:lvl5pPr>
                <a:lvl6pPr marL="25146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6pPr>
                <a:lvl7pPr marL="29718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7pPr>
                <a:lvl8pPr marL="34290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8pPr>
                <a:lvl9pPr marL="3886200" indent="-228600" algn="ctr" eaLnBrk="0" fontAlgn="base" hangingPunct="0">
                  <a:lnSpc>
                    <a:spcPct val="80000"/>
                  </a:lnSpc>
                  <a:spcBef>
                    <a:spcPct val="20000"/>
                  </a:spcBef>
                  <a:spcAft>
                    <a:spcPct val="0"/>
                  </a:spcAft>
                  <a:buSzPct val="100000"/>
                  <a:defRPr sz="2200" b="1">
                    <a:solidFill>
                      <a:schemeClr val="tx1"/>
                    </a:solidFill>
                    <a:latin typeface="Comic Sans MS" panose="030F0702030302020204" pitchFamily="66" charset="0"/>
                  </a:defRPr>
                </a:lvl9pPr>
              </a:lstStyle>
              <a:p>
                <a:r>
                  <a:rPr lang="en-US" altLang="en-US"/>
                  <a:t>Time</a:t>
                </a:r>
              </a:p>
            </p:txBody>
          </p:sp>
        </p:grpSp>
      </p:grpSp>
    </p:spTree>
    <p:extLst>
      <p:ext uri="{BB962C8B-B14F-4D97-AF65-F5344CB8AC3E}">
        <p14:creationId xmlns:p14="http://schemas.microsoft.com/office/powerpoint/2010/main" val="1469686481"/>
      </p:ext>
    </p:extLst>
  </p:cSld>
  <p:clrMapOvr>
    <a:masterClrMapping/>
  </p:clrMapOvr>
  <p:transition/>
  <p:timing>
    <p:tnLst>
      <p:par>
        <p:cTn id="1" dur="indefinite" restart="never" nodeType="tmRoot">
          <p:childTnLst>
            <p:seq concurrent="1" nextAc="seek">
              <p:cTn id="2" dur="indefinite" nodeType="mainSeq">
                <p:childTnLst>
                  <p:par>
                    <p:cTn id="3" fill="hold" nodeType="clickPar">
                      <p:stCondLst>
                        <p:cond delay="indefinite"/>
                      </p:stCondLst>
                      <p:childTnLst>
                        <p:par>
                          <p:cTn id="4" fill="hold" nodeType="withGroup">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02400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024003">
                                            <p:txEl>
                                              <p:pRg st="1" end="1"/>
                                            </p:txEl>
                                          </p:spTgt>
                                        </p:tgtEl>
                                        <p:attrNameLst>
                                          <p:attrName>style.visibility</p:attrName>
                                        </p:attrNameLst>
                                      </p:cBhvr>
                                      <p:to>
                                        <p:strVal val="visible"/>
                                      </p:to>
                                    </p:set>
                                  </p:childTnLst>
                                </p:cTn>
                              </p:par>
                            </p:childTnLst>
                          </p:cTn>
                        </p:par>
                      </p:childTnLst>
                    </p:cTn>
                  </p:par>
                  <p:par>
                    <p:cTn id="9" fill="hold" nodeType="clickPar">
                      <p:stCondLst>
                        <p:cond delay="indefinite"/>
                      </p:stCondLst>
                      <p:childTnLst>
                        <p:par>
                          <p:cTn id="10" fill="hold" nodeType="withGroup">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24003">
                                            <p:txEl>
                                              <p:pRg st="2" end="2"/>
                                            </p:txEl>
                                          </p:spTgt>
                                        </p:tgtEl>
                                        <p:attrNameLst>
                                          <p:attrName>style.visibility</p:attrName>
                                        </p:attrNameLst>
                                      </p:cBhvr>
                                      <p:to>
                                        <p:strVal val="visible"/>
                                      </p:to>
                                    </p:set>
                                  </p:childTnLst>
                                </p:cTn>
                              </p:par>
                              <p:par>
                                <p:cTn id="13" presetID="1" presetClass="entr" presetSubtype="0" fill="hold" nodeType="withEffect">
                                  <p:stCondLst>
                                    <p:cond delay="0"/>
                                  </p:stCondLst>
                                  <p:childTnLst>
                                    <p:set>
                                      <p:cBhvr>
                                        <p:cTn id="14" dur="1" fill="hold">
                                          <p:stCondLst>
                                            <p:cond delay="0"/>
                                          </p:stCondLst>
                                        </p:cTn>
                                        <p:tgtEl>
                                          <p:spTgt spid="1024021"/>
                                        </p:tgtEl>
                                        <p:attrNameLst>
                                          <p:attrName>style.visibility</p:attrName>
                                        </p:attrNameLst>
                                      </p:cBhvr>
                                      <p:to>
                                        <p:strVal val="visible"/>
                                      </p:to>
                                    </p:set>
                                  </p:childTnLst>
                                </p:cTn>
                              </p:par>
                            </p:childTnLst>
                          </p:cTn>
                        </p:par>
                      </p:childTnLst>
                    </p:cTn>
                  </p:par>
                  <p:par>
                    <p:cTn id="15" fill="hold" nodeType="clickPar">
                      <p:stCondLst>
                        <p:cond delay="indefinite"/>
                      </p:stCondLst>
                      <p:childTnLst>
                        <p:par>
                          <p:cTn id="16" fill="hold" nodeType="withGroup">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24003">
                                            <p:txEl>
                                              <p:pRg st="10" end="10"/>
                                            </p:txEl>
                                          </p:spTgt>
                                        </p:tgtEl>
                                        <p:attrNameLst>
                                          <p:attrName>style.visibility</p:attrName>
                                        </p:attrNameLst>
                                      </p:cBhvr>
                                      <p:to>
                                        <p:strVal val="visible"/>
                                      </p:to>
                                    </p:set>
                                  </p:childTnLst>
                                </p:cTn>
                              </p:par>
                            </p:childTnLst>
                          </p:cTn>
                        </p:par>
                      </p:childTnLst>
                    </p:cTn>
                  </p:par>
                  <p:par>
                    <p:cTn id="19" fill="hold" nodeType="clickPar">
                      <p:stCondLst>
                        <p:cond delay="indefinite"/>
                      </p:stCondLst>
                      <p:childTnLst>
                        <p:par>
                          <p:cTn id="20" fill="hold" nodeType="withGroup">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1024003">
                                            <p:txEl>
                                              <p:pRg st="11" end="11"/>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024003">
                                            <p:txEl>
                                              <p:pRg st="12" end="12"/>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024003">
                                            <p:txEl>
                                              <p:pRg st="13" end="13"/>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024003">
                                            <p:txEl>
                                              <p:pRg st="14" end="1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1024003">
                                            <p:txEl>
                                              <p:pRg st="15" end="15"/>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1024003">
                                            <p:txEl>
                                              <p:pRg st="16" end="1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24003" grpId="0" uiExpand="1" build="p"/>
    </p:bldLst>
  </p:timing>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7650" name="Rectangle 2"/>
          <p:cNvSpPr>
            <a:spLocks noGrp="1" noChangeArrowheads="1"/>
          </p:cNvSpPr>
          <p:nvPr>
            <p:ph type="title"/>
          </p:nvPr>
        </p:nvSpPr>
        <p:spPr/>
        <p:txBody>
          <a:bodyPr/>
          <a:lstStyle/>
          <a:p>
            <a:r>
              <a:rPr lang="en-US" altLang="ko-KR">
                <a:ea typeface="굴림" panose="020B0600000101010101" pitchFamily="34" charset="-127"/>
              </a:rPr>
              <a:t>NFS Pros and Cons</a:t>
            </a:r>
          </a:p>
        </p:txBody>
      </p:sp>
      <p:sp>
        <p:nvSpPr>
          <p:cNvPr id="27651" name="Rectangle 3"/>
          <p:cNvSpPr>
            <a:spLocks noGrp="1" noChangeArrowheads="1"/>
          </p:cNvSpPr>
          <p:nvPr>
            <p:ph type="body" idx="1"/>
          </p:nvPr>
        </p:nvSpPr>
        <p:spPr/>
        <p:txBody>
          <a:bodyPr/>
          <a:lstStyle/>
          <a:p>
            <a:r>
              <a:rPr lang="en-US" altLang="ko-KR" dirty="0">
                <a:ea typeface="굴림" panose="020B0600000101010101" pitchFamily="34" charset="-127"/>
              </a:rPr>
              <a:t>NFS Pros:</a:t>
            </a:r>
          </a:p>
          <a:p>
            <a:pPr lvl="1"/>
            <a:r>
              <a:rPr lang="en-US" altLang="ko-KR" dirty="0">
                <a:ea typeface="굴림" panose="020B0600000101010101" pitchFamily="34" charset="-127"/>
              </a:rPr>
              <a:t>Simple, Highly portable</a:t>
            </a:r>
          </a:p>
          <a:p>
            <a:r>
              <a:rPr lang="en-US" altLang="ko-KR" dirty="0">
                <a:ea typeface="굴림" panose="020B0600000101010101" pitchFamily="34" charset="-127"/>
              </a:rPr>
              <a:t>NFS Cons:</a:t>
            </a:r>
          </a:p>
          <a:p>
            <a:pPr lvl="1"/>
            <a:r>
              <a:rPr lang="en-US" altLang="ko-KR" dirty="0">
                <a:ea typeface="굴림" panose="020B0600000101010101" pitchFamily="34" charset="-127"/>
              </a:rPr>
              <a:t>Sometimes inconsistent!</a:t>
            </a:r>
          </a:p>
          <a:p>
            <a:pPr lvl="1"/>
            <a:r>
              <a:rPr lang="en-US" altLang="ko-KR" dirty="0">
                <a:ea typeface="굴림" panose="020B0600000101010101" pitchFamily="34" charset="-127"/>
              </a:rPr>
              <a:t>Doesn’t scale to large # clients</a:t>
            </a:r>
          </a:p>
          <a:p>
            <a:pPr lvl="2"/>
            <a:r>
              <a:rPr lang="en-US" altLang="ko-KR" dirty="0">
                <a:ea typeface="굴림" panose="020B0600000101010101" pitchFamily="34" charset="-127"/>
              </a:rPr>
              <a:t>Must keep checking to see if caches out of date</a:t>
            </a:r>
          </a:p>
          <a:p>
            <a:pPr lvl="2"/>
            <a:r>
              <a:rPr lang="en-US" altLang="ko-KR" dirty="0">
                <a:ea typeface="굴림" panose="020B0600000101010101" pitchFamily="34" charset="-127"/>
              </a:rPr>
              <a:t>Server becomes bottleneck due to polling traffic</a:t>
            </a:r>
          </a:p>
          <a:p>
            <a:endParaRPr lang="ko-KR" altLang="en-US" dirty="0">
              <a:ea typeface="굴림" panose="020B0600000101010101" pitchFamily="34" charset="-127"/>
            </a:endParaRPr>
          </a:p>
        </p:txBody>
      </p:sp>
    </p:spTree>
    <p:extLst>
      <p:ext uri="{BB962C8B-B14F-4D97-AF65-F5344CB8AC3E}">
        <p14:creationId xmlns:p14="http://schemas.microsoft.com/office/powerpoint/2010/main" val="644310933"/>
      </p:ext>
    </p:extLst>
  </p:cSld>
  <p:clrMapOvr>
    <a:masterClrMapping/>
  </p:clrMapOv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8674" name="Rectangle 2"/>
          <p:cNvSpPr>
            <a:spLocks noGrp="1" noChangeArrowheads="1"/>
          </p:cNvSpPr>
          <p:nvPr>
            <p:ph type="title"/>
          </p:nvPr>
        </p:nvSpPr>
        <p:spPr/>
        <p:txBody>
          <a:bodyPr/>
          <a:lstStyle/>
          <a:p>
            <a:r>
              <a:rPr lang="en-US" altLang="ko-KR">
                <a:ea typeface="굴림" panose="020B0600000101010101" pitchFamily="34" charset="-127"/>
              </a:rPr>
              <a:t>Andrew File System</a:t>
            </a:r>
          </a:p>
        </p:txBody>
      </p:sp>
      <p:sp>
        <p:nvSpPr>
          <p:cNvPr id="28675" name="Rectangle 3"/>
          <p:cNvSpPr>
            <a:spLocks noGrp="1" noChangeArrowheads="1"/>
          </p:cNvSpPr>
          <p:nvPr>
            <p:ph type="body" idx="1"/>
          </p:nvPr>
        </p:nvSpPr>
        <p:spPr>
          <a:xfrm>
            <a:off x="914403" y="762000"/>
            <a:ext cx="10363198" cy="5410200"/>
          </a:xfrm>
        </p:spPr>
        <p:txBody>
          <a:bodyPr/>
          <a:lstStyle/>
          <a:p>
            <a:r>
              <a:rPr lang="en-US" altLang="ko-KR" dirty="0">
                <a:ea typeface="굴림" panose="020B0600000101010101" pitchFamily="34" charset="-127"/>
              </a:rPr>
              <a:t>Andrew File System (AFS, late 80’s) </a:t>
            </a:r>
            <a:r>
              <a:rPr lang="en-US" altLang="ko-KR" dirty="0">
                <a:ea typeface="굴림" panose="020B0600000101010101" pitchFamily="34" charset="-127"/>
                <a:sym typeface="Symbol" panose="05050102010706020507" pitchFamily="18" charset="2"/>
              </a:rPr>
              <a:t> DCE DFS (commercial product)</a:t>
            </a:r>
          </a:p>
          <a:p>
            <a:r>
              <a:rPr lang="en-US" altLang="ko-KR" dirty="0">
                <a:solidFill>
                  <a:schemeClr val="hlink"/>
                </a:solidFill>
                <a:ea typeface="굴림" panose="020B0600000101010101" pitchFamily="34" charset="-127"/>
                <a:sym typeface="Symbol" panose="05050102010706020507" pitchFamily="18" charset="2"/>
              </a:rPr>
              <a:t>Callbacks:</a:t>
            </a:r>
            <a:r>
              <a:rPr lang="en-US" altLang="ko-KR" dirty="0">
                <a:ea typeface="굴림" panose="020B0600000101010101" pitchFamily="34" charset="-127"/>
                <a:sym typeface="Symbol" panose="05050102010706020507" pitchFamily="18" charset="2"/>
              </a:rPr>
              <a:t> Server records who has copy of file</a:t>
            </a:r>
          </a:p>
          <a:p>
            <a:pPr lvl="1"/>
            <a:r>
              <a:rPr lang="en-US" altLang="ko-KR" dirty="0">
                <a:ea typeface="굴림" panose="020B0600000101010101" pitchFamily="34" charset="-127"/>
                <a:sym typeface="Symbol" panose="05050102010706020507" pitchFamily="18" charset="2"/>
              </a:rPr>
              <a:t>On changes, server immediately tells all with old copy</a:t>
            </a:r>
          </a:p>
          <a:p>
            <a:pPr lvl="1"/>
            <a:r>
              <a:rPr lang="en-US" altLang="ko-KR" dirty="0">
                <a:ea typeface="굴림" panose="020B0600000101010101" pitchFamily="34" charset="-127"/>
                <a:sym typeface="Symbol" panose="05050102010706020507" pitchFamily="18" charset="2"/>
              </a:rPr>
              <a:t>No polling bandwidth (continuous checking) needed</a:t>
            </a:r>
          </a:p>
          <a:p>
            <a:r>
              <a:rPr lang="en-US" altLang="ko-KR" dirty="0">
                <a:ea typeface="굴림" panose="020B0600000101010101" pitchFamily="34" charset="-127"/>
                <a:sym typeface="Symbol" panose="05050102010706020507" pitchFamily="18" charset="2"/>
              </a:rPr>
              <a:t>Write through on close</a:t>
            </a:r>
          </a:p>
          <a:p>
            <a:pPr lvl="1"/>
            <a:r>
              <a:rPr lang="en-US" altLang="ko-KR" dirty="0">
                <a:ea typeface="굴림" panose="020B0600000101010101" pitchFamily="34" charset="-127"/>
                <a:sym typeface="Symbol" panose="05050102010706020507" pitchFamily="18" charset="2"/>
              </a:rPr>
              <a:t>Changes not propagated to server until close()</a:t>
            </a:r>
          </a:p>
          <a:p>
            <a:pPr lvl="1"/>
            <a:r>
              <a:rPr lang="en-US" altLang="ko-KR" dirty="0">
                <a:ea typeface="굴림" panose="020B0600000101010101" pitchFamily="34" charset="-127"/>
                <a:sym typeface="Symbol" panose="05050102010706020507" pitchFamily="18" charset="2"/>
              </a:rPr>
              <a:t>Session semantics: updates visible to other clients only after the file is closed</a:t>
            </a:r>
          </a:p>
          <a:p>
            <a:pPr lvl="2"/>
            <a:r>
              <a:rPr lang="en-US" altLang="ko-KR" dirty="0">
                <a:ea typeface="굴림" panose="020B0600000101010101" pitchFamily="34" charset="-127"/>
                <a:sym typeface="Symbol" panose="05050102010706020507" pitchFamily="18" charset="2"/>
              </a:rPr>
              <a:t>As a result, do not get partial writes: all or nothing!</a:t>
            </a:r>
          </a:p>
          <a:p>
            <a:pPr lvl="2"/>
            <a:r>
              <a:rPr lang="en-US" altLang="ko-KR" dirty="0">
                <a:ea typeface="굴림" panose="020B0600000101010101" pitchFamily="34" charset="-127"/>
                <a:sym typeface="Symbol" panose="05050102010706020507" pitchFamily="18" charset="2"/>
              </a:rPr>
              <a:t>Although, for processes on local machine, updates visible immediately to other programs who have file open</a:t>
            </a:r>
          </a:p>
          <a:p>
            <a:r>
              <a:rPr lang="en-US" altLang="ko-KR" dirty="0">
                <a:ea typeface="굴림" panose="020B0600000101010101" pitchFamily="34" charset="-127"/>
                <a:sym typeface="Symbol" panose="05050102010706020507" pitchFamily="18" charset="2"/>
              </a:rPr>
              <a:t>In AFS, everyone who has file open sees old version</a:t>
            </a:r>
          </a:p>
          <a:p>
            <a:pPr lvl="1"/>
            <a:r>
              <a:rPr lang="en-US" altLang="ko-KR" dirty="0">
                <a:ea typeface="굴림" panose="020B0600000101010101" pitchFamily="34" charset="-127"/>
                <a:sym typeface="Symbol" panose="05050102010706020507" pitchFamily="18" charset="2"/>
              </a:rPr>
              <a:t>Don’t get newer versions until reopen file</a:t>
            </a:r>
          </a:p>
        </p:txBody>
      </p:sp>
    </p:spTree>
    <p:extLst>
      <p:ext uri="{BB962C8B-B14F-4D97-AF65-F5344CB8AC3E}">
        <p14:creationId xmlns:p14="http://schemas.microsoft.com/office/powerpoint/2010/main" val="27561334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8675">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28675">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867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8675">
                                            <p:txEl>
                                              <p:pRg st="3" end="3"/>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8675">
                                            <p:txEl>
                                              <p:pRg st="4" end="4"/>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8675">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8675">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28675">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8675">
                                            <p:txEl>
                                              <p:pRg st="8" end="8"/>
                                            </p:txEl>
                                          </p:spTgt>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28675">
                                            <p:txEl>
                                              <p:pRg st="9" end="9"/>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28675">
                                            <p:txEl>
                                              <p:pRg st="10" end="10"/>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8675" grpId="0" build="p"/>
    </p:bldLst>
  </p:timing>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US" altLang="ko-KR">
                <a:ea typeface="굴림" panose="020B0600000101010101" pitchFamily="34" charset="-127"/>
              </a:rPr>
              <a:t>Andrew File System (con’t)</a:t>
            </a:r>
          </a:p>
        </p:txBody>
      </p:sp>
      <p:sp>
        <p:nvSpPr>
          <p:cNvPr id="29699" name="Rectangle 3"/>
          <p:cNvSpPr>
            <a:spLocks noGrp="1" noChangeArrowheads="1"/>
          </p:cNvSpPr>
          <p:nvPr>
            <p:ph type="body" idx="1"/>
          </p:nvPr>
        </p:nvSpPr>
        <p:spPr>
          <a:xfrm>
            <a:off x="685800" y="685800"/>
            <a:ext cx="10820400" cy="5867400"/>
          </a:xfrm>
        </p:spPr>
        <p:txBody>
          <a:bodyPr/>
          <a:lstStyle/>
          <a:p>
            <a:pPr>
              <a:lnSpc>
                <a:spcPct val="80000"/>
              </a:lnSpc>
              <a:spcBef>
                <a:spcPct val="20000"/>
              </a:spcBef>
            </a:pPr>
            <a:r>
              <a:rPr lang="en-US" altLang="ko-KR" dirty="0">
                <a:ea typeface="굴림" panose="020B0600000101010101" pitchFamily="34" charset="-127"/>
              </a:rPr>
              <a:t>Data cached on local disk of client as well as memory</a:t>
            </a:r>
          </a:p>
          <a:p>
            <a:pPr lvl="1">
              <a:lnSpc>
                <a:spcPct val="80000"/>
              </a:lnSpc>
              <a:spcBef>
                <a:spcPct val="20000"/>
              </a:spcBef>
            </a:pPr>
            <a:r>
              <a:rPr lang="en-US" altLang="ko-KR" dirty="0">
                <a:ea typeface="굴림" panose="020B0600000101010101" pitchFamily="34" charset="-127"/>
              </a:rPr>
              <a:t>On open with a cache miss (file not on local disk):</a:t>
            </a:r>
          </a:p>
          <a:p>
            <a:pPr lvl="2">
              <a:lnSpc>
                <a:spcPct val="80000"/>
              </a:lnSpc>
              <a:spcBef>
                <a:spcPct val="20000"/>
              </a:spcBef>
            </a:pPr>
            <a:r>
              <a:rPr lang="en-US" altLang="ko-KR" dirty="0">
                <a:ea typeface="굴림" panose="020B0600000101010101" pitchFamily="34" charset="-127"/>
              </a:rPr>
              <a:t>Get file from server, set up callback with server </a:t>
            </a:r>
          </a:p>
          <a:p>
            <a:pPr lvl="1">
              <a:lnSpc>
                <a:spcPct val="80000"/>
              </a:lnSpc>
              <a:spcBef>
                <a:spcPct val="20000"/>
              </a:spcBef>
            </a:pPr>
            <a:r>
              <a:rPr lang="en-US" altLang="ko-KR" dirty="0">
                <a:ea typeface="굴림" panose="020B0600000101010101" pitchFamily="34" charset="-127"/>
              </a:rPr>
              <a:t>On write followed by close:</a:t>
            </a:r>
          </a:p>
          <a:p>
            <a:pPr lvl="2">
              <a:lnSpc>
                <a:spcPct val="80000"/>
              </a:lnSpc>
              <a:spcBef>
                <a:spcPct val="20000"/>
              </a:spcBef>
            </a:pPr>
            <a:r>
              <a:rPr lang="en-US" altLang="ko-KR" dirty="0">
                <a:ea typeface="굴림" panose="020B0600000101010101" pitchFamily="34" charset="-127"/>
              </a:rPr>
              <a:t>Send copy to server; tells all clients with copies to fetch new version from server on next open (using callbacks)</a:t>
            </a:r>
          </a:p>
          <a:p>
            <a:pPr>
              <a:lnSpc>
                <a:spcPct val="80000"/>
              </a:lnSpc>
              <a:spcBef>
                <a:spcPct val="20000"/>
              </a:spcBef>
            </a:pPr>
            <a:r>
              <a:rPr lang="en-US" altLang="ko-KR" dirty="0">
                <a:ea typeface="굴림" panose="020B0600000101010101" pitchFamily="34" charset="-127"/>
              </a:rPr>
              <a:t>What if server crashes? Lose all callback state!</a:t>
            </a:r>
          </a:p>
          <a:p>
            <a:pPr lvl="1">
              <a:lnSpc>
                <a:spcPct val="80000"/>
              </a:lnSpc>
              <a:spcBef>
                <a:spcPct val="20000"/>
              </a:spcBef>
            </a:pPr>
            <a:r>
              <a:rPr lang="en-US" altLang="ko-KR" dirty="0">
                <a:ea typeface="굴림" panose="020B0600000101010101" pitchFamily="34" charset="-127"/>
              </a:rPr>
              <a:t>Reconstruct callback information from client: go ask everyone “who has which files cached?”</a:t>
            </a:r>
          </a:p>
          <a:p>
            <a:pPr>
              <a:lnSpc>
                <a:spcPct val="80000"/>
              </a:lnSpc>
              <a:spcBef>
                <a:spcPct val="20000"/>
              </a:spcBef>
            </a:pPr>
            <a:r>
              <a:rPr lang="en-US" altLang="ko-KR" dirty="0">
                <a:ea typeface="굴림" panose="020B0600000101010101" pitchFamily="34" charset="-127"/>
              </a:rPr>
              <a:t>AFS Pro: Relative to NFS, less server load:</a:t>
            </a:r>
          </a:p>
          <a:p>
            <a:pPr lvl="1">
              <a:lnSpc>
                <a:spcPct val="80000"/>
              </a:lnSpc>
              <a:spcBef>
                <a:spcPct val="20000"/>
              </a:spcBef>
            </a:pPr>
            <a:r>
              <a:rPr lang="en-US" altLang="ko-KR" dirty="0">
                <a:ea typeface="굴림" panose="020B0600000101010101" pitchFamily="34" charset="-127"/>
              </a:rPr>
              <a:t>Disk as cache </a:t>
            </a:r>
            <a:r>
              <a:rPr lang="en-US" altLang="ko-KR" dirty="0">
                <a:ea typeface="굴림" panose="020B0600000101010101" pitchFamily="34" charset="-127"/>
                <a:sym typeface="Symbol" panose="05050102010706020507" pitchFamily="18" charset="2"/>
              </a:rPr>
              <a:t> more files can be cached locally</a:t>
            </a:r>
          </a:p>
          <a:p>
            <a:pPr lvl="1">
              <a:lnSpc>
                <a:spcPct val="80000"/>
              </a:lnSpc>
              <a:spcBef>
                <a:spcPct val="20000"/>
              </a:spcBef>
            </a:pPr>
            <a:r>
              <a:rPr lang="en-US" altLang="ko-KR" dirty="0">
                <a:ea typeface="굴림" panose="020B0600000101010101" pitchFamily="34" charset="-127"/>
                <a:sym typeface="Symbol" panose="05050102010706020507" pitchFamily="18" charset="2"/>
              </a:rPr>
              <a:t>Callbacks  server not involved if file is read-only</a:t>
            </a:r>
          </a:p>
          <a:p>
            <a:pPr>
              <a:lnSpc>
                <a:spcPct val="80000"/>
              </a:lnSpc>
              <a:spcBef>
                <a:spcPct val="20000"/>
              </a:spcBef>
            </a:pPr>
            <a:r>
              <a:rPr lang="en-US" altLang="ko-KR" dirty="0">
                <a:ea typeface="굴림" panose="020B0600000101010101" pitchFamily="34" charset="-127"/>
                <a:sym typeface="Symbol" panose="05050102010706020507" pitchFamily="18" charset="2"/>
              </a:rPr>
              <a:t>For both AFS and NFS: central server is bottleneck!</a:t>
            </a:r>
          </a:p>
          <a:p>
            <a:pPr lvl="1">
              <a:lnSpc>
                <a:spcPct val="80000"/>
              </a:lnSpc>
              <a:spcBef>
                <a:spcPct val="20000"/>
              </a:spcBef>
            </a:pPr>
            <a:r>
              <a:rPr lang="en-US" altLang="ko-KR" dirty="0">
                <a:ea typeface="굴림" panose="020B0600000101010101" pitchFamily="34" charset="-127"/>
                <a:sym typeface="Symbol" panose="05050102010706020507" pitchFamily="18" charset="2"/>
              </a:rPr>
              <a:t>Performance: all </a:t>
            </a:r>
            <a:r>
              <a:rPr lang="en-US" altLang="ko-KR" dirty="0" err="1">
                <a:ea typeface="굴림" panose="020B0600000101010101" pitchFamily="34" charset="-127"/>
                <a:sym typeface="Symbol" panose="05050102010706020507" pitchFamily="18" charset="2"/>
              </a:rPr>
              <a:t>writesserver</a:t>
            </a:r>
            <a:r>
              <a:rPr lang="en-US" altLang="ko-KR" dirty="0">
                <a:ea typeface="굴림" panose="020B0600000101010101" pitchFamily="34" charset="-127"/>
                <a:sym typeface="Symbol" panose="05050102010706020507" pitchFamily="18" charset="2"/>
              </a:rPr>
              <a:t>, cache </a:t>
            </a:r>
            <a:r>
              <a:rPr lang="en-US" altLang="ko-KR" dirty="0" err="1">
                <a:ea typeface="굴림" panose="020B0600000101010101" pitchFamily="34" charset="-127"/>
                <a:sym typeface="Symbol" panose="05050102010706020507" pitchFamily="18" charset="2"/>
              </a:rPr>
              <a:t>missesserver</a:t>
            </a:r>
            <a:endParaRPr lang="en-US" altLang="ko-KR" dirty="0">
              <a:ea typeface="굴림" panose="020B0600000101010101" pitchFamily="34" charset="-127"/>
              <a:sym typeface="Symbol" panose="05050102010706020507" pitchFamily="18" charset="2"/>
            </a:endParaRPr>
          </a:p>
          <a:p>
            <a:pPr lvl="1">
              <a:lnSpc>
                <a:spcPct val="80000"/>
              </a:lnSpc>
              <a:spcBef>
                <a:spcPct val="20000"/>
              </a:spcBef>
            </a:pPr>
            <a:r>
              <a:rPr lang="en-US" altLang="ko-KR" dirty="0">
                <a:ea typeface="굴림" panose="020B0600000101010101" pitchFamily="34" charset="-127"/>
                <a:sym typeface="Symbol" panose="05050102010706020507" pitchFamily="18" charset="2"/>
              </a:rPr>
              <a:t>Availability: Server is single point of failure</a:t>
            </a:r>
          </a:p>
          <a:p>
            <a:pPr lvl="1">
              <a:lnSpc>
                <a:spcPct val="80000"/>
              </a:lnSpc>
              <a:spcBef>
                <a:spcPct val="20000"/>
              </a:spcBef>
            </a:pPr>
            <a:r>
              <a:rPr lang="en-US" altLang="ko-KR" dirty="0">
                <a:ea typeface="굴림" panose="020B0600000101010101" pitchFamily="34" charset="-127"/>
                <a:sym typeface="Symbol" panose="05050102010706020507" pitchFamily="18" charset="2"/>
              </a:rPr>
              <a:t>Cost: server machine’s high cost relative to workstation</a:t>
            </a:r>
          </a:p>
        </p:txBody>
      </p:sp>
    </p:spTree>
    <p:extLst>
      <p:ext uri="{BB962C8B-B14F-4D97-AF65-F5344CB8AC3E}">
        <p14:creationId xmlns:p14="http://schemas.microsoft.com/office/powerpoint/2010/main" val="35853499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699">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699">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29699">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29699">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29699">
                                            <p:txEl>
                                              <p:pRg st="4" end="4"/>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29699">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29699">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29699">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29699">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9699">
                                            <p:txEl>
                                              <p:pRg st="9" end="9"/>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ID="1" presetClass="entr" presetSubtype="0" fill="hold" grpId="0" nodeType="clickEffect">
                                  <p:stCondLst>
                                    <p:cond delay="0"/>
                                  </p:stCondLst>
                                  <p:childTnLst>
                                    <p:set>
                                      <p:cBhvr>
                                        <p:cTn id="32" dur="1" fill="hold">
                                          <p:stCondLst>
                                            <p:cond delay="0"/>
                                          </p:stCondLst>
                                        </p:cTn>
                                        <p:tgtEl>
                                          <p:spTgt spid="29699">
                                            <p:txEl>
                                              <p:pRg st="10" end="10"/>
                                            </p:txEl>
                                          </p:spTgt>
                                        </p:tgtEl>
                                        <p:attrNameLst>
                                          <p:attrName>style.visibility</p:attrName>
                                        </p:attrNameLst>
                                      </p:cBhvr>
                                      <p:to>
                                        <p:strVal val="visible"/>
                                      </p:to>
                                    </p:set>
                                  </p:childTnLst>
                                </p:cTn>
                              </p:par>
                              <p:par>
                                <p:cTn id="33" presetID="1" presetClass="entr" presetSubtype="0" fill="hold" grpId="0" nodeType="withEffect">
                                  <p:stCondLst>
                                    <p:cond delay="0"/>
                                  </p:stCondLst>
                                  <p:childTnLst>
                                    <p:set>
                                      <p:cBhvr>
                                        <p:cTn id="34" dur="1" fill="hold">
                                          <p:stCondLst>
                                            <p:cond delay="0"/>
                                          </p:stCondLst>
                                        </p:cTn>
                                        <p:tgtEl>
                                          <p:spTgt spid="29699">
                                            <p:txEl>
                                              <p:pRg st="11" end="11"/>
                                            </p:txEl>
                                          </p:spTgt>
                                        </p:tgtEl>
                                        <p:attrNameLst>
                                          <p:attrName>style.visibility</p:attrName>
                                        </p:attrNameLst>
                                      </p:cBhvr>
                                      <p:to>
                                        <p:strVal val="visible"/>
                                      </p:to>
                                    </p:set>
                                  </p:childTnLst>
                                </p:cTn>
                              </p:par>
                              <p:par>
                                <p:cTn id="35" presetID="1" presetClass="entr" presetSubtype="0" fill="hold" grpId="0" nodeType="withEffect">
                                  <p:stCondLst>
                                    <p:cond delay="0"/>
                                  </p:stCondLst>
                                  <p:childTnLst>
                                    <p:set>
                                      <p:cBhvr>
                                        <p:cTn id="36" dur="1" fill="hold">
                                          <p:stCondLst>
                                            <p:cond delay="0"/>
                                          </p:stCondLst>
                                        </p:cTn>
                                        <p:tgtEl>
                                          <p:spTgt spid="29699">
                                            <p:txEl>
                                              <p:pRg st="12" end="12"/>
                                            </p:txEl>
                                          </p:spTgt>
                                        </p:tgtEl>
                                        <p:attrNameLst>
                                          <p:attrName>style.visibility</p:attrName>
                                        </p:attrNameLst>
                                      </p:cBhvr>
                                      <p:to>
                                        <p:strVal val="visible"/>
                                      </p:to>
                                    </p:set>
                                  </p:childTnLst>
                                </p:cTn>
                              </p:par>
                              <p:par>
                                <p:cTn id="37" presetID="1" presetClass="entr" presetSubtype="0" fill="hold" grpId="0" nodeType="withEffect">
                                  <p:stCondLst>
                                    <p:cond delay="0"/>
                                  </p:stCondLst>
                                  <p:childTnLst>
                                    <p:set>
                                      <p:cBhvr>
                                        <p:cTn id="38" dur="1" fill="hold">
                                          <p:stCondLst>
                                            <p:cond delay="0"/>
                                          </p:stCondLst>
                                        </p:cTn>
                                        <p:tgtEl>
                                          <p:spTgt spid="29699">
                                            <p:txEl>
                                              <p:pRg st="13" end="1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699" grpId="0" build="p"/>
    </p:bldLst>
  </p:timing>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ltLang="ko-KR" dirty="0">
                <a:ea typeface="굴림" panose="020B0600000101010101" pitchFamily="34" charset="-127"/>
              </a:rPr>
              <a:t>Summary (1/2)</a:t>
            </a:r>
            <a:endParaRPr lang="en-US" dirty="0"/>
          </a:p>
        </p:txBody>
      </p:sp>
      <p:sp>
        <p:nvSpPr>
          <p:cNvPr id="3" name="Content Placeholder 2"/>
          <p:cNvSpPr>
            <a:spLocks noGrp="1"/>
          </p:cNvSpPr>
          <p:nvPr>
            <p:ph idx="1"/>
          </p:nvPr>
        </p:nvSpPr>
        <p:spPr>
          <a:xfrm>
            <a:off x="475634" y="762000"/>
            <a:ext cx="11335366" cy="5486400"/>
          </a:xfrm>
        </p:spPr>
        <p:txBody>
          <a:bodyPr>
            <a:normAutofit/>
          </a:bodyPr>
          <a:lstStyle/>
          <a:p>
            <a:r>
              <a:rPr lang="en-US" altLang="ko-KR" dirty="0">
                <a:solidFill>
                  <a:srgbClr val="FF0000"/>
                </a:solidFill>
              </a:rPr>
              <a:t>TCP:</a:t>
            </a:r>
            <a:r>
              <a:rPr lang="en-US" altLang="ko-KR" dirty="0"/>
              <a:t> Reliable byte stream between two processes on different machines over Internet (read, write, flush)</a:t>
            </a:r>
          </a:p>
          <a:p>
            <a:pPr lvl="1"/>
            <a:r>
              <a:rPr lang="en-US" altLang="ko-KR" dirty="0"/>
              <a:t>Uses window-based acknowledgement protocol</a:t>
            </a:r>
          </a:p>
          <a:p>
            <a:pPr lvl="1"/>
            <a:r>
              <a:rPr lang="en-US" altLang="ko-KR" dirty="0"/>
              <a:t>Congestion-avoidance dynamically adapts sender window to account for congestion in network</a:t>
            </a:r>
          </a:p>
          <a:p>
            <a:pPr>
              <a:defRPr/>
            </a:pPr>
            <a:r>
              <a:rPr lang="en-US" altLang="ko-KR" dirty="0">
                <a:solidFill>
                  <a:srgbClr val="FF0000"/>
                </a:solidFill>
              </a:rPr>
              <a:t>Remote Procedure Call (RPC): </a:t>
            </a:r>
            <a:r>
              <a:rPr lang="en-US" altLang="ko-KR" dirty="0"/>
              <a:t>Call procedure on remote machine or in remote domain</a:t>
            </a:r>
          </a:p>
          <a:p>
            <a:pPr lvl="1">
              <a:defRPr/>
            </a:pPr>
            <a:r>
              <a:rPr lang="en-US" altLang="ko-KR" dirty="0"/>
              <a:t>Provides same interface as procedure</a:t>
            </a:r>
          </a:p>
          <a:p>
            <a:pPr lvl="1">
              <a:defRPr/>
            </a:pPr>
            <a:r>
              <a:rPr lang="en-US" altLang="ko-KR" dirty="0"/>
              <a:t>Automatic packing and unpacking of arguments without user programming (in stub)</a:t>
            </a:r>
          </a:p>
          <a:p>
            <a:pPr lvl="1">
              <a:defRPr/>
            </a:pPr>
            <a:r>
              <a:rPr lang="en-US" altLang="ko-KR" dirty="0"/>
              <a:t>Adapts automatically to different hardware and software architectures at remote end</a:t>
            </a:r>
          </a:p>
        </p:txBody>
      </p:sp>
    </p:spTree>
    <p:extLst>
      <p:ext uri="{BB962C8B-B14F-4D97-AF65-F5344CB8AC3E}">
        <p14:creationId xmlns:p14="http://schemas.microsoft.com/office/powerpoint/2010/main" val="314921755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3">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64D473-035C-4267-9948-4732F992B210}"/>
              </a:ext>
            </a:extLst>
          </p:cNvPr>
          <p:cNvSpPr>
            <a:spLocks noGrp="1"/>
          </p:cNvSpPr>
          <p:nvPr>
            <p:ph type="title"/>
          </p:nvPr>
        </p:nvSpPr>
        <p:spPr/>
        <p:txBody>
          <a:bodyPr/>
          <a:lstStyle/>
          <a:p>
            <a:r>
              <a:rPr lang="en-US" dirty="0"/>
              <a:t>Congestion Management</a:t>
            </a:r>
          </a:p>
        </p:txBody>
      </p:sp>
      <p:pic>
        <p:nvPicPr>
          <p:cNvPr id="7" name="Picture 6">
            <a:extLst>
              <a:ext uri="{FF2B5EF4-FFF2-40B4-BE49-F238E27FC236}">
                <a16:creationId xmlns:a16="http://schemas.microsoft.com/office/drawing/2014/main" id="{47108A5E-CD1D-45D7-B60C-0972CC53C1CE}"/>
              </a:ext>
            </a:extLst>
          </p:cNvPr>
          <p:cNvPicPr>
            <a:picLocks noChangeAspect="1"/>
          </p:cNvPicPr>
          <p:nvPr/>
        </p:nvPicPr>
        <p:blipFill>
          <a:blip r:embed="rId2"/>
          <a:stretch>
            <a:fillRect/>
          </a:stretch>
        </p:blipFill>
        <p:spPr>
          <a:xfrm>
            <a:off x="152400" y="990600"/>
            <a:ext cx="8258175" cy="4783104"/>
          </a:xfrm>
          <a:prstGeom prst="rect">
            <a:avLst/>
          </a:prstGeom>
        </p:spPr>
      </p:pic>
      <p:sp>
        <p:nvSpPr>
          <p:cNvPr id="3" name="Content Placeholder 2">
            <a:extLst>
              <a:ext uri="{FF2B5EF4-FFF2-40B4-BE49-F238E27FC236}">
                <a16:creationId xmlns:a16="http://schemas.microsoft.com/office/drawing/2014/main" id="{F7F48229-98CF-45C8-BFDE-755736C2491F}"/>
              </a:ext>
            </a:extLst>
          </p:cNvPr>
          <p:cNvSpPr>
            <a:spLocks noGrp="1"/>
          </p:cNvSpPr>
          <p:nvPr>
            <p:ph idx="1"/>
          </p:nvPr>
        </p:nvSpPr>
        <p:spPr>
          <a:xfrm>
            <a:off x="6467475" y="1863759"/>
            <a:ext cx="5600700" cy="4432300"/>
          </a:xfrm>
        </p:spPr>
        <p:txBody>
          <a:bodyPr>
            <a:normAutofit/>
          </a:bodyPr>
          <a:lstStyle/>
          <a:p>
            <a:r>
              <a:rPr lang="en-US" dirty="0"/>
              <a:t>TCP artificially restricts the window size if it sees packet loss</a:t>
            </a:r>
          </a:p>
          <a:p>
            <a:r>
              <a:rPr lang="en-US" dirty="0"/>
              <a:t>Careful control loop to make sure:</a:t>
            </a:r>
          </a:p>
          <a:p>
            <a:pPr marL="914400" lvl="1" indent="-457200">
              <a:buFont typeface="+mj-lt"/>
              <a:buAutoNum type="arabicPeriod"/>
            </a:pPr>
            <a:r>
              <a:rPr lang="en-US" dirty="0"/>
              <a:t>We don’t send too fast and overwhelm the network</a:t>
            </a:r>
          </a:p>
          <a:p>
            <a:pPr marL="914400" lvl="1" indent="-457200">
              <a:buFont typeface="+mj-lt"/>
              <a:buAutoNum type="arabicPeriod"/>
            </a:pPr>
            <a:r>
              <a:rPr lang="en-US" dirty="0"/>
              <a:t>We utilize most of the bandwidth the network has available</a:t>
            </a:r>
          </a:p>
          <a:p>
            <a:pPr lvl="1"/>
            <a:r>
              <a:rPr lang="en-US" dirty="0"/>
              <a:t>In general, these are conflicting goals!</a:t>
            </a:r>
          </a:p>
        </p:txBody>
      </p:sp>
    </p:spTree>
    <p:extLst>
      <p:ext uri="{BB962C8B-B14F-4D97-AF65-F5344CB8AC3E}">
        <p14:creationId xmlns:p14="http://schemas.microsoft.com/office/powerpoint/2010/main" val="182292087"/>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US" altLang="ko-KR" dirty="0">
                <a:ea typeface="굴림" panose="020B0600000101010101" pitchFamily="34" charset="-127"/>
              </a:rPr>
              <a:t>Summary (2/2)</a:t>
            </a:r>
          </a:p>
        </p:txBody>
      </p:sp>
      <p:sp>
        <p:nvSpPr>
          <p:cNvPr id="979971" name="Rectangle 3"/>
          <p:cNvSpPr>
            <a:spLocks noGrp="1" noChangeArrowheads="1"/>
          </p:cNvSpPr>
          <p:nvPr>
            <p:ph type="body" idx="1"/>
          </p:nvPr>
        </p:nvSpPr>
        <p:spPr>
          <a:xfrm>
            <a:off x="609600" y="685800"/>
            <a:ext cx="11049000" cy="5181600"/>
          </a:xfrm>
        </p:spPr>
        <p:txBody>
          <a:bodyPr>
            <a:normAutofit/>
          </a:bodyPr>
          <a:lstStyle/>
          <a:p>
            <a:pPr>
              <a:defRPr/>
            </a:pPr>
            <a:r>
              <a:rPr lang="en-US" altLang="ko-KR" dirty="0">
                <a:solidFill>
                  <a:srgbClr val="FF0000"/>
                </a:solidFill>
              </a:rPr>
              <a:t>Distributed File System: </a:t>
            </a:r>
          </a:p>
          <a:p>
            <a:pPr lvl="1">
              <a:defRPr/>
            </a:pPr>
            <a:r>
              <a:rPr lang="en-US" altLang="ko-KR" dirty="0"/>
              <a:t>Transparent access to files stored on a remote disk</a:t>
            </a:r>
          </a:p>
          <a:p>
            <a:pPr lvl="1">
              <a:defRPr/>
            </a:pPr>
            <a:r>
              <a:rPr lang="en-US" altLang="ko-KR" dirty="0"/>
              <a:t>Caching for performance</a:t>
            </a:r>
          </a:p>
          <a:p>
            <a:pPr>
              <a:defRPr/>
            </a:pPr>
            <a:r>
              <a:rPr lang="en-US" altLang="ko-KR" dirty="0">
                <a:solidFill>
                  <a:srgbClr val="FF0000"/>
                </a:solidFill>
              </a:rPr>
              <a:t>VFS: </a:t>
            </a:r>
            <a:r>
              <a:rPr lang="en-US" altLang="ko-KR" dirty="0"/>
              <a:t>Virtual File System layer (Or Virtual </a:t>
            </a:r>
            <a:r>
              <a:rPr lang="en-US" altLang="ko-KR" dirty="0" err="1"/>
              <a:t>Filesystem</a:t>
            </a:r>
            <a:r>
              <a:rPr lang="en-US" altLang="ko-KR" dirty="0"/>
              <a:t> Switch)</a:t>
            </a:r>
          </a:p>
          <a:p>
            <a:pPr lvl="1">
              <a:defRPr/>
            </a:pPr>
            <a:r>
              <a:rPr lang="en-US" altLang="ko-KR" dirty="0"/>
              <a:t>Provides mechanism which gives same system call interface for different types of file systems</a:t>
            </a:r>
          </a:p>
          <a:p>
            <a:pPr>
              <a:defRPr/>
            </a:pPr>
            <a:r>
              <a:rPr lang="en-US" altLang="ko-KR" dirty="0">
                <a:solidFill>
                  <a:srgbClr val="FF0000"/>
                </a:solidFill>
              </a:rPr>
              <a:t>Cache Consistency: </a:t>
            </a:r>
            <a:r>
              <a:rPr lang="en-US" altLang="ko-KR" dirty="0"/>
              <a:t>Keeping client caches consistent with one another</a:t>
            </a:r>
          </a:p>
          <a:p>
            <a:pPr lvl="1">
              <a:defRPr/>
            </a:pPr>
            <a:r>
              <a:rPr lang="en-US" altLang="ko-KR" dirty="0"/>
              <a:t>If multiple clients, some reading and some writing, how do stale cached copies get updated?</a:t>
            </a:r>
          </a:p>
          <a:p>
            <a:pPr lvl="1">
              <a:defRPr/>
            </a:pPr>
            <a:r>
              <a:rPr lang="en-US" altLang="ko-KR" dirty="0"/>
              <a:t>NFS: check periodically for changes</a:t>
            </a:r>
          </a:p>
          <a:p>
            <a:pPr lvl="1">
              <a:defRPr/>
            </a:pPr>
            <a:r>
              <a:rPr lang="en-US" altLang="ko-KR" dirty="0"/>
              <a:t>AFS: clients register callbacks to be notified by server of changes</a:t>
            </a:r>
          </a:p>
          <a:p>
            <a:pPr>
              <a:defRPr/>
            </a:pPr>
            <a:endParaRPr lang="en-US" altLang="ko-KR" dirty="0"/>
          </a:p>
        </p:txBody>
      </p:sp>
    </p:spTree>
    <p:extLst>
      <p:ext uri="{BB962C8B-B14F-4D97-AF65-F5344CB8AC3E}">
        <p14:creationId xmlns:p14="http://schemas.microsoft.com/office/powerpoint/2010/main" val="222408875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979971">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79971">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979971">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79971">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979971">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979971">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979971">
                                            <p:txEl>
                                              <p:pRg st="6" end="6"/>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979971">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979971">
                                            <p:txEl>
                                              <p:pRg st="8" end="8"/>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79971" grpId="0" build="p"/>
    </p:bld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Thank you!</a:t>
            </a:r>
          </a:p>
        </p:txBody>
      </p:sp>
      <p:grpSp>
        <p:nvGrpSpPr>
          <p:cNvPr id="4" name="Group 3"/>
          <p:cNvGrpSpPr/>
          <p:nvPr/>
        </p:nvGrpSpPr>
        <p:grpSpPr>
          <a:xfrm>
            <a:off x="3048000" y="1083568"/>
            <a:ext cx="5125186" cy="3344993"/>
            <a:chOff x="1428014" y="1608007"/>
            <a:chExt cx="5251849" cy="3488182"/>
          </a:xfrm>
        </p:grpSpPr>
        <p:sp>
          <p:nvSpPr>
            <p:cNvPr id="5" name="Oval 4"/>
            <p:cNvSpPr/>
            <p:nvPr/>
          </p:nvSpPr>
          <p:spPr>
            <a:xfrm>
              <a:off x="3994150" y="2406649"/>
              <a:ext cx="2127250" cy="1446123"/>
            </a:xfrm>
            <a:prstGeom prst="ellipse">
              <a:avLst/>
            </a:prstGeom>
          </p:spPr>
          <p:style>
            <a:lnRef idx="1">
              <a:schemeClr val="accent1"/>
            </a:lnRef>
            <a:fillRef idx="3">
              <a:schemeClr val="accent1"/>
            </a:fillRef>
            <a:effectRef idx="2">
              <a:schemeClr val="accent1"/>
            </a:effectRef>
            <a:fontRef idx="minor">
              <a:schemeClr val="lt1"/>
            </a:fontRef>
          </p:style>
          <p:txBody>
            <a:bodyPr rtlCol="0" anchor="ctr"/>
            <a:lstStyle/>
            <a:p>
              <a:pPr algn="ctr"/>
              <a:endParaRPr lang="en-US"/>
            </a:p>
          </p:txBody>
        </p:sp>
        <p:sp>
          <p:nvSpPr>
            <p:cNvPr id="6" name="TextBox 5"/>
            <p:cNvSpPr txBox="1"/>
            <p:nvPr/>
          </p:nvSpPr>
          <p:spPr>
            <a:xfrm>
              <a:off x="4648198" y="3200400"/>
              <a:ext cx="838202" cy="417237"/>
            </a:xfrm>
            <a:prstGeom prst="rect">
              <a:avLst/>
            </a:prstGeom>
            <a:noFill/>
          </p:spPr>
          <p:txBody>
            <a:bodyPr wrap="square" rtlCol="0">
              <a:spAutoFit/>
            </a:bodyPr>
            <a:lstStyle/>
            <a:p>
              <a:pPr algn="ctr"/>
              <a:r>
                <a:rPr lang="en-US" sz="2000" dirty="0">
                  <a:solidFill>
                    <a:srgbClr val="FF0000"/>
                  </a:solidFill>
                </a:rPr>
                <a:t>intro</a:t>
              </a:r>
            </a:p>
          </p:txBody>
        </p:sp>
        <p:sp>
          <p:nvSpPr>
            <p:cNvPr id="7" name="Rectangle 6"/>
            <p:cNvSpPr/>
            <p:nvPr/>
          </p:nvSpPr>
          <p:spPr>
            <a:xfrm rot="16200000">
              <a:off x="4698229" y="2540774"/>
              <a:ext cx="838200" cy="1243052"/>
            </a:xfrm>
            <a:prstGeom prst="rect">
              <a:avLst/>
            </a:prstGeom>
            <a:noFill/>
          </p:spPr>
          <p:txBody>
            <a:bodyPr spcFirstLastPara="1" wrap="none" lIns="91440" tIns="45720" rIns="91440" bIns="45720" numCol="1">
              <a:prstTxWarp prst="textCircle">
                <a:avLst/>
              </a:prstTxWarp>
              <a:spAutoFit/>
            </a:bodyPr>
            <a:lstStyle/>
            <a:p>
              <a:pPr algn="ctr"/>
              <a:r>
                <a:rPr lang="en-US" sz="2400" dirty="0">
                  <a:ln w="1905"/>
                  <a:gradFill>
                    <a:gsLst>
                      <a:gs pos="0">
                        <a:schemeClr val="accent6">
                          <a:shade val="20000"/>
                          <a:satMod val="200000"/>
                        </a:schemeClr>
                      </a:gs>
                      <a:gs pos="78000">
                        <a:schemeClr val="accent6">
                          <a:tint val="90000"/>
                          <a:shade val="89000"/>
                          <a:satMod val="220000"/>
                        </a:schemeClr>
                      </a:gs>
                      <a:gs pos="100000">
                        <a:schemeClr val="accent6">
                          <a:tint val="12000"/>
                          <a:satMod val="255000"/>
                        </a:schemeClr>
                      </a:gs>
                    </a:gsLst>
                    <a:lin ang="5400000"/>
                  </a:gradFill>
                  <a:effectLst>
                    <a:innerShdw blurRad="69850" dist="43180" dir="5400000">
                      <a:srgbClr val="000000">
                        <a:alpha val="65000"/>
                      </a:srgbClr>
                    </a:innerShdw>
                  </a:effectLst>
                </a:rPr>
                <a:t>OS Concepts</a:t>
              </a:r>
            </a:p>
          </p:txBody>
        </p:sp>
        <p:sp>
          <p:nvSpPr>
            <p:cNvPr id="8" name="Rectangle 7"/>
            <p:cNvSpPr/>
            <p:nvPr/>
          </p:nvSpPr>
          <p:spPr>
            <a:xfrm rot="4976989">
              <a:off x="3359672" y="1946494"/>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gradFill>
                    <a:gsLst>
                      <a:gs pos="0">
                        <a:schemeClr val="accent1">
                          <a:tint val="40000"/>
                          <a:satMod val="250000"/>
                        </a:schemeClr>
                      </a:gs>
                      <a:gs pos="9000">
                        <a:schemeClr val="accent1">
                          <a:tint val="52000"/>
                          <a:satMod val="300000"/>
                        </a:schemeClr>
                      </a:gs>
                      <a:gs pos="50000">
                        <a:schemeClr val="accent1">
                          <a:shade val="20000"/>
                          <a:satMod val="300000"/>
                        </a:schemeClr>
                      </a:gs>
                      <a:gs pos="79000">
                        <a:schemeClr val="accent1">
                          <a:tint val="52000"/>
                          <a:satMod val="300000"/>
                        </a:schemeClr>
                      </a:gs>
                      <a:gs pos="100000">
                        <a:schemeClr val="accent1">
                          <a:tint val="40000"/>
                          <a:satMod val="250000"/>
                        </a:schemeClr>
                      </a:gs>
                    </a:gsLst>
                    <a:lin ang="5400000"/>
                  </a:gradFill>
                </a:rPr>
                <a:t>Concurrency</a:t>
              </a:r>
            </a:p>
          </p:txBody>
        </p:sp>
        <p:sp>
          <p:nvSpPr>
            <p:cNvPr id="9" name="Rectangle 8"/>
            <p:cNvSpPr/>
            <p:nvPr/>
          </p:nvSpPr>
          <p:spPr>
            <a:xfrm rot="12045830">
              <a:off x="3223510" y="1663808"/>
              <a:ext cx="2137928" cy="2671465"/>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FF0000"/>
                  </a:solidFill>
                </a:rPr>
                <a:t>Address Space</a:t>
              </a:r>
            </a:p>
          </p:txBody>
        </p:sp>
        <p:sp>
          <p:nvSpPr>
            <p:cNvPr id="10" name="Rectangle 9"/>
            <p:cNvSpPr/>
            <p:nvPr/>
          </p:nvSpPr>
          <p:spPr>
            <a:xfrm rot="17076965">
              <a:off x="4330121" y="1211367"/>
              <a:ext cx="1932160" cy="2725439"/>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File Systems</a:t>
              </a:r>
            </a:p>
          </p:txBody>
        </p:sp>
        <p:sp>
          <p:nvSpPr>
            <p:cNvPr id="11" name="Rectangle 10"/>
            <p:cNvSpPr/>
            <p:nvPr/>
          </p:nvSpPr>
          <p:spPr>
            <a:xfrm rot="1563930">
              <a:off x="5181561" y="2321683"/>
              <a:ext cx="1498302" cy="2774506"/>
            </a:xfrm>
            <a:prstGeom prst="rect">
              <a:avLst/>
            </a:prstGeom>
            <a:noFill/>
          </p:spPr>
          <p:txBody>
            <a:bodyPr spcFirstLastPara="1" wrap="none" lIns="91440" tIns="45720" rIns="91440" bIns="45720" numCol="1">
              <a:prstTxWarp prst="textCircle">
                <a:avLst/>
              </a:prstTxWarp>
              <a:spAutoFit/>
            </a:bodyPr>
            <a:lstStyle/>
            <a:p>
              <a:pPr algn="ctr"/>
              <a:r>
                <a:rPr lang="en-US" sz="2400" dirty="0">
                  <a:ln w="10541" cmpd="sng">
                    <a:solidFill>
                      <a:schemeClr val="accent1">
                        <a:shade val="88000"/>
                        <a:satMod val="110000"/>
                      </a:schemeClr>
                    </a:solidFill>
                    <a:prstDash val="solid"/>
                  </a:ln>
                  <a:solidFill>
                    <a:srgbClr val="CC3333"/>
                  </a:solidFill>
                </a:rPr>
                <a:t>Distributed Systems</a:t>
              </a:r>
            </a:p>
          </p:txBody>
        </p:sp>
        <p:sp>
          <p:nvSpPr>
            <p:cNvPr id="12" name="Rectangle 11"/>
            <p:cNvSpPr/>
            <p:nvPr/>
          </p:nvSpPr>
          <p:spPr>
            <a:xfrm rot="6913033">
              <a:off x="2636482" y="2221183"/>
              <a:ext cx="1498302" cy="3915238"/>
            </a:xfrm>
            <a:prstGeom prst="rect">
              <a:avLst/>
            </a:prstGeom>
            <a:noFill/>
          </p:spPr>
          <p:txBody>
            <a:bodyPr spcFirstLastPara="1" wrap="none" lIns="91440" tIns="45720" rIns="91440" bIns="45720" numCol="1">
              <a:prstTxWarp prst="textCircle">
                <a:avLst/>
              </a:prstTxWarp>
              <a:spAutoFit/>
            </a:bodyPr>
            <a:lstStyle/>
            <a:p>
              <a:pPr algn="ctr"/>
              <a:r>
                <a:rPr lang="en-US" sz="2400" dirty="0">
                  <a:ln w="12700">
                    <a:solidFill>
                      <a:schemeClr val="tx2">
                        <a:satMod val="155000"/>
                      </a:schemeClr>
                    </a:solidFill>
                    <a:prstDash val="solid"/>
                  </a:ln>
                  <a:solidFill>
                    <a:schemeClr val="bg2">
                      <a:tint val="85000"/>
                      <a:satMod val="155000"/>
                    </a:schemeClr>
                  </a:solidFill>
                  <a:effectLst>
                    <a:outerShdw blurRad="41275" dist="20320" dir="1800000" algn="tl" rotWithShape="0">
                      <a:srgbClr val="000000">
                        <a:alpha val="40000"/>
                      </a:srgbClr>
                    </a:outerShdw>
                  </a:effectLst>
                </a:rPr>
                <a:t>Reliability, Security, Cloud</a:t>
              </a:r>
            </a:p>
          </p:txBody>
        </p:sp>
      </p:grpSp>
      <p:sp>
        <p:nvSpPr>
          <p:cNvPr id="14" name="Content Placeholder 13">
            <a:extLst>
              <a:ext uri="{FF2B5EF4-FFF2-40B4-BE49-F238E27FC236}">
                <a16:creationId xmlns:a16="http://schemas.microsoft.com/office/drawing/2014/main" id="{D7158AE7-E391-B3E3-7EBD-E2CE69D78433}"/>
              </a:ext>
            </a:extLst>
          </p:cNvPr>
          <p:cNvSpPr>
            <a:spLocks noGrp="1"/>
          </p:cNvSpPr>
          <p:nvPr>
            <p:ph idx="1"/>
          </p:nvPr>
        </p:nvSpPr>
        <p:spPr/>
        <p:txBody>
          <a:bodyPr/>
          <a:lstStyle/>
          <a:p>
            <a:endParaRPr lang="en-SE"/>
          </a:p>
        </p:txBody>
      </p:sp>
    </p:spTree>
    <p:extLst>
      <p:ext uri="{BB962C8B-B14F-4D97-AF65-F5344CB8AC3E}">
        <p14:creationId xmlns:p14="http://schemas.microsoft.com/office/powerpoint/2010/main" val="3225454463"/>
      </p:ext>
    </p:extLst>
  </p:cSld>
  <p:clrMapOvr>
    <a:masterClrMapping/>
  </p:clrMapOv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F82A4E-17A5-40A0-B22B-32047C3D8F20}"/>
              </a:ext>
            </a:extLst>
          </p:cNvPr>
          <p:cNvSpPr>
            <a:spLocks noGrp="1"/>
          </p:cNvSpPr>
          <p:nvPr>
            <p:ph type="title"/>
          </p:nvPr>
        </p:nvSpPr>
        <p:spPr/>
        <p:txBody>
          <a:bodyPr/>
          <a:lstStyle/>
          <a:p>
            <a:r>
              <a:rPr lang="en-US" dirty="0">
                <a:latin typeface="Gill Sans Light"/>
              </a:rPr>
              <a:t>Recall: Connection Setup over TCP/IP</a:t>
            </a:r>
          </a:p>
        </p:txBody>
      </p:sp>
      <p:sp>
        <p:nvSpPr>
          <p:cNvPr id="3" name="Content Placeholder 2">
            <a:extLst>
              <a:ext uri="{FF2B5EF4-FFF2-40B4-BE49-F238E27FC236}">
                <a16:creationId xmlns:a16="http://schemas.microsoft.com/office/drawing/2014/main" id="{4866D386-0965-4368-A7E5-B19FAC222B1F}"/>
              </a:ext>
            </a:extLst>
          </p:cNvPr>
          <p:cNvSpPr>
            <a:spLocks noGrp="1"/>
          </p:cNvSpPr>
          <p:nvPr>
            <p:ph sz="half" idx="1"/>
          </p:nvPr>
        </p:nvSpPr>
        <p:spPr>
          <a:xfrm>
            <a:off x="838200" y="4038601"/>
            <a:ext cx="5181600" cy="2471010"/>
          </a:xfrm>
        </p:spPr>
        <p:txBody>
          <a:bodyPr>
            <a:normAutofit fontScale="92500"/>
          </a:bodyPr>
          <a:lstStyle/>
          <a:p>
            <a:pPr>
              <a:lnSpc>
                <a:spcPct val="85000"/>
              </a:lnSpc>
              <a:spcBef>
                <a:spcPct val="25000"/>
              </a:spcBef>
            </a:pPr>
            <a:r>
              <a:rPr lang="en-US" altLang="ko-KR" dirty="0">
                <a:latin typeface="Gill Sans Light"/>
                <a:ea typeface="굴림" panose="020B0600000101010101" pitchFamily="34" charset="-127"/>
              </a:rPr>
              <a:t>5-Tuple identifies each connection:</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IP Address</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Source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Destination Port Number</a:t>
            </a:r>
          </a:p>
          <a:p>
            <a:pPr marL="971550" lvl="1" indent="-514350">
              <a:lnSpc>
                <a:spcPct val="85000"/>
              </a:lnSpc>
              <a:spcBef>
                <a:spcPct val="25000"/>
              </a:spcBef>
              <a:buFont typeface="+mj-lt"/>
              <a:buAutoNum type="arabicPeriod"/>
            </a:pPr>
            <a:r>
              <a:rPr lang="en-US" altLang="ko-KR" dirty="0">
                <a:latin typeface="Gill Sans Light"/>
                <a:ea typeface="굴림" panose="020B0600000101010101" pitchFamily="34" charset="-127"/>
              </a:rPr>
              <a:t>Protocol (always TCP here)</a:t>
            </a:r>
          </a:p>
        </p:txBody>
      </p:sp>
      <p:sp>
        <p:nvSpPr>
          <p:cNvPr id="7" name="Oval 4">
            <a:extLst>
              <a:ext uri="{FF2B5EF4-FFF2-40B4-BE49-F238E27FC236}">
                <a16:creationId xmlns:a16="http://schemas.microsoft.com/office/drawing/2014/main" id="{41B0C82D-AE6F-408D-8226-8034C4D0D8CC}"/>
              </a:ext>
            </a:extLst>
          </p:cNvPr>
          <p:cNvSpPr>
            <a:spLocks noChangeArrowheads="1"/>
          </p:cNvSpPr>
          <p:nvPr/>
        </p:nvSpPr>
        <p:spPr bwMode="auto">
          <a:xfrm>
            <a:off x="2344247" y="2803270"/>
            <a:ext cx="1052970"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sp>
        <p:nvSpPr>
          <p:cNvPr id="8" name="Cloud">
            <a:extLst>
              <a:ext uri="{FF2B5EF4-FFF2-40B4-BE49-F238E27FC236}">
                <a16:creationId xmlns:a16="http://schemas.microsoft.com/office/drawing/2014/main" id="{E890EE24-4757-4066-A224-5769B8D0BBB2}"/>
              </a:ext>
            </a:extLst>
          </p:cNvPr>
          <p:cNvSpPr>
            <a:spLocks noChangeAspect="1" noEditPoints="1" noChangeArrowheads="1"/>
          </p:cNvSpPr>
          <p:nvPr/>
        </p:nvSpPr>
        <p:spPr bwMode="auto">
          <a:xfrm>
            <a:off x="3326001" y="1272685"/>
            <a:ext cx="3708284" cy="2493333"/>
          </a:xfrm>
          <a:custGeom>
            <a:avLst/>
            <a:gdLst>
              <a:gd name="T0" fmla="*/ 7 w 21600"/>
              <a:gd name="T1" fmla="*/ 767 h 21600"/>
              <a:gd name="T2" fmla="*/ 1094 w 21600"/>
              <a:gd name="T3" fmla="*/ 1531 h 21600"/>
              <a:gd name="T4" fmla="*/ 2185 w 21600"/>
              <a:gd name="T5" fmla="*/ 767 h 21600"/>
              <a:gd name="T6" fmla="*/ 1094 w 21600"/>
              <a:gd name="T7" fmla="*/ 88 h 21600"/>
              <a:gd name="T8" fmla="*/ 0 60000 65536"/>
              <a:gd name="T9" fmla="*/ 0 60000 65536"/>
              <a:gd name="T10" fmla="*/ 0 60000 65536"/>
              <a:gd name="T11" fmla="*/ 0 60000 65536"/>
              <a:gd name="T12" fmla="*/ 2973 w 21600"/>
              <a:gd name="T13" fmla="*/ 3269 h 21600"/>
              <a:gd name="T14" fmla="*/ 17086 w 21600"/>
              <a:gd name="T15" fmla="*/ 17331 h 21600"/>
            </a:gdLst>
            <a:ahLst/>
            <a:cxnLst>
              <a:cxn ang="T8">
                <a:pos x="T0" y="T1"/>
              </a:cxn>
              <a:cxn ang="T9">
                <a:pos x="T2" y="T3"/>
              </a:cxn>
              <a:cxn ang="T10">
                <a:pos x="T4" y="T5"/>
              </a:cxn>
              <a:cxn ang="T11">
                <a:pos x="T6" y="T7"/>
              </a:cxn>
            </a:cxnLst>
            <a:rect l="T12" t="T13" r="T14" b="T15"/>
            <a:pathLst>
              <a:path w="21600" h="21600" extrusionOk="0">
                <a:moveTo>
                  <a:pt x="1949" y="7180"/>
                </a:moveTo>
                <a:cubicBezTo>
                  <a:pt x="841" y="7336"/>
                  <a:pt x="0" y="8613"/>
                  <a:pt x="0" y="10137"/>
                </a:cubicBezTo>
                <a:cubicBezTo>
                  <a:pt x="-1" y="11192"/>
                  <a:pt x="409" y="12169"/>
                  <a:pt x="1074" y="12702"/>
                </a:cubicBezTo>
                <a:lnTo>
                  <a:pt x="1063" y="12668"/>
                </a:lnTo>
                <a:cubicBezTo>
                  <a:pt x="685" y="13217"/>
                  <a:pt x="475" y="13940"/>
                  <a:pt x="475" y="14690"/>
                </a:cubicBezTo>
                <a:cubicBezTo>
                  <a:pt x="475" y="16325"/>
                  <a:pt x="1451" y="17650"/>
                  <a:pt x="2655" y="17650"/>
                </a:cubicBezTo>
                <a:cubicBezTo>
                  <a:pt x="2739" y="17650"/>
                  <a:pt x="2824" y="17643"/>
                  <a:pt x="2909" y="17629"/>
                </a:cubicBezTo>
                <a:lnTo>
                  <a:pt x="2897" y="17649"/>
                </a:lnTo>
                <a:cubicBezTo>
                  <a:pt x="3585" y="19288"/>
                  <a:pt x="4863" y="20300"/>
                  <a:pt x="6247" y="20300"/>
                </a:cubicBezTo>
                <a:cubicBezTo>
                  <a:pt x="6947" y="20299"/>
                  <a:pt x="7635" y="20039"/>
                  <a:pt x="8235" y="19546"/>
                </a:cubicBezTo>
                <a:lnTo>
                  <a:pt x="8229" y="19550"/>
                </a:lnTo>
                <a:cubicBezTo>
                  <a:pt x="8855" y="20829"/>
                  <a:pt x="9908" y="21597"/>
                  <a:pt x="11036" y="21597"/>
                </a:cubicBezTo>
                <a:cubicBezTo>
                  <a:pt x="12523" y="21596"/>
                  <a:pt x="13836" y="20267"/>
                  <a:pt x="14267" y="18324"/>
                </a:cubicBezTo>
                <a:lnTo>
                  <a:pt x="14270" y="18350"/>
                </a:lnTo>
                <a:cubicBezTo>
                  <a:pt x="14730" y="18740"/>
                  <a:pt x="15260" y="18947"/>
                  <a:pt x="15802" y="18947"/>
                </a:cubicBezTo>
                <a:cubicBezTo>
                  <a:pt x="17390" y="18946"/>
                  <a:pt x="18682" y="17205"/>
                  <a:pt x="18694" y="15045"/>
                </a:cubicBezTo>
                <a:lnTo>
                  <a:pt x="18689" y="15035"/>
                </a:lnTo>
                <a:cubicBezTo>
                  <a:pt x="20357" y="14710"/>
                  <a:pt x="21597" y="12765"/>
                  <a:pt x="21597" y="10472"/>
                </a:cubicBezTo>
                <a:cubicBezTo>
                  <a:pt x="21597" y="9456"/>
                  <a:pt x="21350" y="8469"/>
                  <a:pt x="20896" y="7663"/>
                </a:cubicBezTo>
                <a:lnTo>
                  <a:pt x="20889" y="7661"/>
                </a:lnTo>
                <a:cubicBezTo>
                  <a:pt x="21031" y="7208"/>
                  <a:pt x="21105" y="6721"/>
                  <a:pt x="21105" y="6228"/>
                </a:cubicBezTo>
                <a:cubicBezTo>
                  <a:pt x="21105" y="4588"/>
                  <a:pt x="20299" y="3150"/>
                  <a:pt x="19139" y="2719"/>
                </a:cubicBezTo>
                <a:lnTo>
                  <a:pt x="19148" y="2712"/>
                </a:lnTo>
                <a:cubicBezTo>
                  <a:pt x="18940" y="1142"/>
                  <a:pt x="17933" y="0"/>
                  <a:pt x="16758" y="0"/>
                </a:cubicBezTo>
                <a:cubicBezTo>
                  <a:pt x="16044" y="-1"/>
                  <a:pt x="15367" y="426"/>
                  <a:pt x="14905" y="1165"/>
                </a:cubicBezTo>
                <a:lnTo>
                  <a:pt x="14909" y="1170"/>
                </a:lnTo>
                <a:cubicBezTo>
                  <a:pt x="14497" y="432"/>
                  <a:pt x="13855" y="0"/>
                  <a:pt x="13174" y="0"/>
                </a:cubicBezTo>
                <a:cubicBezTo>
                  <a:pt x="12347" y="-1"/>
                  <a:pt x="11590" y="637"/>
                  <a:pt x="11221" y="1645"/>
                </a:cubicBezTo>
                <a:lnTo>
                  <a:pt x="11229" y="1694"/>
                </a:lnTo>
                <a:cubicBezTo>
                  <a:pt x="10730" y="1024"/>
                  <a:pt x="10058" y="650"/>
                  <a:pt x="9358" y="650"/>
                </a:cubicBezTo>
                <a:cubicBezTo>
                  <a:pt x="8372" y="649"/>
                  <a:pt x="7466" y="1391"/>
                  <a:pt x="7003" y="2578"/>
                </a:cubicBezTo>
                <a:lnTo>
                  <a:pt x="6995" y="2602"/>
                </a:lnTo>
                <a:cubicBezTo>
                  <a:pt x="6477" y="2189"/>
                  <a:pt x="5888" y="1972"/>
                  <a:pt x="5288" y="1972"/>
                </a:cubicBezTo>
                <a:cubicBezTo>
                  <a:pt x="3423" y="1972"/>
                  <a:pt x="1912" y="4029"/>
                  <a:pt x="1912" y="6567"/>
                </a:cubicBezTo>
                <a:cubicBezTo>
                  <a:pt x="1911" y="6774"/>
                  <a:pt x="1922" y="6981"/>
                  <a:pt x="1942" y="7186"/>
                </a:cubicBezTo>
                <a:lnTo>
                  <a:pt x="1949" y="7180"/>
                </a:lnTo>
                <a:close/>
              </a:path>
              <a:path w="21600" h="21600" fill="none" extrusionOk="0">
                <a:moveTo>
                  <a:pt x="1074" y="12702"/>
                </a:moveTo>
                <a:cubicBezTo>
                  <a:pt x="1407" y="12969"/>
                  <a:pt x="1786" y="13110"/>
                  <a:pt x="2172" y="13110"/>
                </a:cubicBezTo>
                <a:cubicBezTo>
                  <a:pt x="2228" y="13109"/>
                  <a:pt x="2285" y="13107"/>
                  <a:pt x="2341" y="13101"/>
                </a:cubicBezTo>
              </a:path>
              <a:path w="21600" h="21600" fill="none" extrusionOk="0">
                <a:moveTo>
                  <a:pt x="2909" y="17629"/>
                </a:moveTo>
                <a:cubicBezTo>
                  <a:pt x="3099" y="17599"/>
                  <a:pt x="3285" y="17535"/>
                  <a:pt x="3463" y="17439"/>
                </a:cubicBezTo>
              </a:path>
              <a:path w="21600" h="21600" fill="none" extrusionOk="0">
                <a:moveTo>
                  <a:pt x="7895" y="18680"/>
                </a:moveTo>
                <a:cubicBezTo>
                  <a:pt x="7983" y="18985"/>
                  <a:pt x="8095" y="19277"/>
                  <a:pt x="8229" y="19550"/>
                </a:cubicBezTo>
              </a:path>
              <a:path w="21600" h="21600" fill="none" extrusionOk="0">
                <a:moveTo>
                  <a:pt x="14267" y="18324"/>
                </a:moveTo>
                <a:cubicBezTo>
                  <a:pt x="14336" y="18013"/>
                  <a:pt x="14380" y="17693"/>
                  <a:pt x="14400" y="17370"/>
                </a:cubicBezTo>
              </a:path>
              <a:path w="21600" h="21600" fill="none" extrusionOk="0">
                <a:moveTo>
                  <a:pt x="18694" y="15045"/>
                </a:moveTo>
                <a:cubicBezTo>
                  <a:pt x="18694" y="15034"/>
                  <a:pt x="18695" y="15024"/>
                  <a:pt x="18695" y="15013"/>
                </a:cubicBezTo>
                <a:cubicBezTo>
                  <a:pt x="18695" y="13508"/>
                  <a:pt x="18063" y="12136"/>
                  <a:pt x="17069" y="11477"/>
                </a:cubicBezTo>
              </a:path>
              <a:path w="21600" h="21600" fill="none" extrusionOk="0">
                <a:moveTo>
                  <a:pt x="20165" y="8999"/>
                </a:moveTo>
                <a:cubicBezTo>
                  <a:pt x="20479" y="8635"/>
                  <a:pt x="20726" y="8177"/>
                  <a:pt x="20889" y="7661"/>
                </a:cubicBezTo>
              </a:path>
              <a:path w="21600" h="21600" fill="none" extrusionOk="0">
                <a:moveTo>
                  <a:pt x="19186" y="3344"/>
                </a:moveTo>
                <a:cubicBezTo>
                  <a:pt x="19186" y="3328"/>
                  <a:pt x="19187" y="3313"/>
                  <a:pt x="19187" y="3297"/>
                </a:cubicBezTo>
                <a:cubicBezTo>
                  <a:pt x="19187" y="3101"/>
                  <a:pt x="19174" y="2905"/>
                  <a:pt x="19148" y="2712"/>
                </a:cubicBezTo>
              </a:path>
              <a:path w="21600" h="21600" fill="none" extrusionOk="0">
                <a:moveTo>
                  <a:pt x="14905" y="1165"/>
                </a:moveTo>
                <a:cubicBezTo>
                  <a:pt x="14754" y="1408"/>
                  <a:pt x="14629" y="1679"/>
                  <a:pt x="14535" y="1971"/>
                </a:cubicBezTo>
              </a:path>
              <a:path w="21600" h="21600" fill="none" extrusionOk="0">
                <a:moveTo>
                  <a:pt x="11221" y="1645"/>
                </a:moveTo>
                <a:cubicBezTo>
                  <a:pt x="11140" y="1866"/>
                  <a:pt x="11080" y="2099"/>
                  <a:pt x="11041" y="2340"/>
                </a:cubicBezTo>
              </a:path>
              <a:path w="21600" h="21600" fill="none" extrusionOk="0">
                <a:moveTo>
                  <a:pt x="7645" y="3276"/>
                </a:moveTo>
                <a:cubicBezTo>
                  <a:pt x="7449" y="3016"/>
                  <a:pt x="7231" y="2790"/>
                  <a:pt x="6995" y="2602"/>
                </a:cubicBezTo>
              </a:path>
              <a:path w="21600" h="21600" fill="none" extrusionOk="0">
                <a:moveTo>
                  <a:pt x="1942" y="7186"/>
                </a:moveTo>
                <a:cubicBezTo>
                  <a:pt x="1966" y="7426"/>
                  <a:pt x="2004" y="7663"/>
                  <a:pt x="2056" y="7895"/>
                </a:cubicBezTo>
              </a:path>
            </a:pathLst>
          </a:custGeom>
          <a:noFill/>
          <a:ln w="9525">
            <a:solidFill>
              <a:schemeClr val="accent1">
                <a:lumMod val="75000"/>
              </a:schemeClr>
            </a:solidFill>
            <a:miter lim="800000"/>
            <a:headEnd/>
            <a:tailEnd/>
          </a:ln>
          <a:effectLst/>
        </p:spPr>
        <p:txBody>
          <a:bodyPr anchor="ctr"/>
          <a:lstStyle/>
          <a:p>
            <a:pPr algn="ctr"/>
            <a:endParaRPr lang="en-US">
              <a:latin typeface="Gill Sans Light"/>
            </a:endParaRPr>
          </a:p>
        </p:txBody>
      </p:sp>
      <p:grpSp>
        <p:nvGrpSpPr>
          <p:cNvPr id="9" name="Group 8">
            <a:extLst>
              <a:ext uri="{FF2B5EF4-FFF2-40B4-BE49-F238E27FC236}">
                <a16:creationId xmlns:a16="http://schemas.microsoft.com/office/drawing/2014/main" id="{707001ED-A10A-4823-B743-A253E9C5EAA9}"/>
              </a:ext>
            </a:extLst>
          </p:cNvPr>
          <p:cNvGrpSpPr/>
          <p:nvPr/>
        </p:nvGrpSpPr>
        <p:grpSpPr>
          <a:xfrm>
            <a:off x="3259873" y="1806715"/>
            <a:ext cx="3447710" cy="1164077"/>
            <a:chOff x="2200954" y="1787932"/>
            <a:chExt cx="3699806" cy="1062066"/>
          </a:xfrm>
        </p:grpSpPr>
        <p:sp>
          <p:nvSpPr>
            <p:cNvPr id="10" name="Text Box 10">
              <a:extLst>
                <a:ext uri="{FF2B5EF4-FFF2-40B4-BE49-F238E27FC236}">
                  <a16:creationId xmlns:a16="http://schemas.microsoft.com/office/drawing/2014/main" id="{BB715A6C-6959-4B60-9919-FAD0E75016CC}"/>
                </a:ext>
              </a:extLst>
            </p:cNvPr>
            <p:cNvSpPr txBox="1">
              <a:spLocks noChangeArrowheads="1"/>
            </p:cNvSpPr>
            <p:nvPr/>
          </p:nvSpPr>
          <p:spPr bwMode="auto">
            <a:xfrm rot="20547700">
              <a:off x="2598369" y="1973776"/>
              <a:ext cx="2874458" cy="306536"/>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000" dirty="0">
                  <a:latin typeface="Gill Sans Light"/>
                  <a:ea typeface="굴림" panose="020B0600000101010101" pitchFamily="34" charset="-127"/>
                </a:rPr>
                <a:t>Request Connection</a:t>
              </a:r>
            </a:p>
          </p:txBody>
        </p:sp>
        <p:sp>
          <p:nvSpPr>
            <p:cNvPr id="11" name="Line 7">
              <a:extLst>
                <a:ext uri="{FF2B5EF4-FFF2-40B4-BE49-F238E27FC236}">
                  <a16:creationId xmlns:a16="http://schemas.microsoft.com/office/drawing/2014/main" id="{1B216C94-8C51-4A5A-BB45-EE19A4A0A43A}"/>
                </a:ext>
              </a:extLst>
            </p:cNvPr>
            <p:cNvSpPr>
              <a:spLocks noChangeShapeType="1"/>
            </p:cNvSpPr>
            <p:nvPr/>
          </p:nvSpPr>
          <p:spPr bwMode="auto">
            <a:xfrm flipV="1">
              <a:off x="2200954" y="1787932"/>
              <a:ext cx="3699806" cy="1062066"/>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dirty="0">
                <a:latin typeface="Gill Sans Light"/>
              </a:endParaRPr>
            </a:p>
          </p:txBody>
        </p:sp>
      </p:grpSp>
      <p:sp>
        <p:nvSpPr>
          <p:cNvPr id="12" name="Text Box 12">
            <a:extLst>
              <a:ext uri="{FF2B5EF4-FFF2-40B4-BE49-F238E27FC236}">
                <a16:creationId xmlns:a16="http://schemas.microsoft.com/office/drawing/2014/main" id="{FEB49989-D7E9-4223-91C6-5045607CCE6C}"/>
              </a:ext>
            </a:extLst>
          </p:cNvPr>
          <p:cNvSpPr txBox="1">
            <a:spLocks noChangeArrowheads="1"/>
          </p:cNvSpPr>
          <p:nvPr/>
        </p:nvSpPr>
        <p:spPr bwMode="auto">
          <a:xfrm>
            <a:off x="8941839" y="3393646"/>
            <a:ext cx="1063143"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p:txBody>
      </p:sp>
      <p:sp>
        <p:nvSpPr>
          <p:cNvPr id="13" name="Text Box 13">
            <a:extLst>
              <a:ext uri="{FF2B5EF4-FFF2-40B4-BE49-F238E27FC236}">
                <a16:creationId xmlns:a16="http://schemas.microsoft.com/office/drawing/2014/main" id="{B34BB008-7549-49DF-8D35-78CE68B37512}"/>
              </a:ext>
            </a:extLst>
          </p:cNvPr>
          <p:cNvSpPr txBox="1">
            <a:spLocks noChangeArrowheads="1"/>
          </p:cNvSpPr>
          <p:nvPr/>
        </p:nvSpPr>
        <p:spPr bwMode="auto">
          <a:xfrm>
            <a:off x="1325190" y="3318809"/>
            <a:ext cx="988537" cy="361070"/>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Client</a:t>
            </a:r>
          </a:p>
        </p:txBody>
      </p:sp>
      <p:pic>
        <p:nvPicPr>
          <p:cNvPr id="14" name="Picture 13">
            <a:extLst>
              <a:ext uri="{FF2B5EF4-FFF2-40B4-BE49-F238E27FC236}">
                <a16:creationId xmlns:a16="http://schemas.microsoft.com/office/drawing/2014/main" id="{872BA669-6A5A-4603-A87D-2D9DCCBF7CFD}"/>
              </a:ext>
            </a:extLst>
          </p:cNvPr>
          <p:cNvPicPr>
            <a:picLocks noChangeAspect="1"/>
          </p:cNvPicPr>
          <p:nvPr/>
        </p:nvPicPr>
        <p:blipFill>
          <a:blip r:embed="rId2"/>
          <a:stretch>
            <a:fillRect/>
          </a:stretch>
        </p:blipFill>
        <p:spPr>
          <a:xfrm flipH="1">
            <a:off x="6707582" y="1136251"/>
            <a:ext cx="565150" cy="950628"/>
          </a:xfrm>
          <a:prstGeom prst="rect">
            <a:avLst/>
          </a:prstGeom>
        </p:spPr>
      </p:pic>
      <p:sp>
        <p:nvSpPr>
          <p:cNvPr id="15" name="Oval 3">
            <a:extLst>
              <a:ext uri="{FF2B5EF4-FFF2-40B4-BE49-F238E27FC236}">
                <a16:creationId xmlns:a16="http://schemas.microsoft.com/office/drawing/2014/main" id="{AEFFE092-7AC5-4261-87DD-7F5BCD2062F0}"/>
              </a:ext>
            </a:extLst>
          </p:cNvPr>
          <p:cNvSpPr>
            <a:spLocks noChangeArrowheads="1"/>
          </p:cNvSpPr>
          <p:nvPr/>
        </p:nvSpPr>
        <p:spPr bwMode="auto">
          <a:xfrm>
            <a:off x="7236910" y="1027906"/>
            <a:ext cx="1512478" cy="1083209"/>
          </a:xfrm>
          <a:prstGeom prst="ellipse">
            <a:avLst/>
          </a:prstGeom>
          <a:solidFill>
            <a:schemeClr val="accent5"/>
          </a:solidFill>
          <a:ln w="38100" algn="ctr">
            <a:solidFill>
              <a:schemeClr val="tx1"/>
            </a:solidFill>
            <a:round/>
            <a:headEnd/>
            <a:tailEnd/>
          </a:ln>
          <a:effec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Server</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pic>
        <p:nvPicPr>
          <p:cNvPr id="16" name="Picture 15">
            <a:extLst>
              <a:ext uri="{FF2B5EF4-FFF2-40B4-BE49-F238E27FC236}">
                <a16:creationId xmlns:a16="http://schemas.microsoft.com/office/drawing/2014/main" id="{711E2783-12CD-46DD-BD05-CC593D9E2ABF}"/>
              </a:ext>
            </a:extLst>
          </p:cNvPr>
          <p:cNvPicPr>
            <a:picLocks noChangeAspect="1"/>
          </p:cNvPicPr>
          <p:nvPr/>
        </p:nvPicPr>
        <p:blipFill rotWithShape="1">
          <a:blip r:embed="rId3"/>
          <a:srcRect l="8279" t="11674" r="7255" b="21873"/>
          <a:stretch/>
        </p:blipFill>
        <p:spPr>
          <a:xfrm>
            <a:off x="8221208" y="1868160"/>
            <a:ext cx="1056361" cy="310239"/>
          </a:xfrm>
          <a:prstGeom prst="rect">
            <a:avLst/>
          </a:prstGeom>
        </p:spPr>
      </p:pic>
      <p:grpSp>
        <p:nvGrpSpPr>
          <p:cNvPr id="18" name="Group 17">
            <a:extLst>
              <a:ext uri="{FF2B5EF4-FFF2-40B4-BE49-F238E27FC236}">
                <a16:creationId xmlns:a16="http://schemas.microsoft.com/office/drawing/2014/main" id="{204566D4-D9E3-4F5F-899B-697A1BD45A89}"/>
              </a:ext>
            </a:extLst>
          </p:cNvPr>
          <p:cNvGrpSpPr/>
          <p:nvPr/>
        </p:nvGrpSpPr>
        <p:grpSpPr>
          <a:xfrm>
            <a:off x="7176716" y="2111116"/>
            <a:ext cx="1991758" cy="1572058"/>
            <a:chOff x="6096663" y="1860237"/>
            <a:chExt cx="1991758" cy="1572058"/>
          </a:xfrm>
        </p:grpSpPr>
        <p:sp>
          <p:nvSpPr>
            <p:cNvPr id="19" name="Line 8">
              <a:extLst>
                <a:ext uri="{FF2B5EF4-FFF2-40B4-BE49-F238E27FC236}">
                  <a16:creationId xmlns:a16="http://schemas.microsoft.com/office/drawing/2014/main" id="{BB631720-C179-421B-8030-711C54372572}"/>
                </a:ext>
              </a:extLst>
            </p:cNvPr>
            <p:cNvSpPr>
              <a:spLocks noChangeShapeType="1"/>
            </p:cNvSpPr>
            <p:nvPr/>
          </p:nvSpPr>
          <p:spPr bwMode="auto">
            <a:xfrm flipH="1">
              <a:off x="6889868" y="1860237"/>
              <a:ext cx="8184" cy="665318"/>
            </a:xfrm>
            <a:prstGeom prst="line">
              <a:avLst/>
            </a:prstGeom>
            <a:noFill/>
            <a:ln w="76200">
              <a:solidFill>
                <a:schemeClr val="tx1"/>
              </a:solidFill>
              <a:round/>
              <a:headE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p>
              <a:pPr algn="ctr"/>
              <a:endParaRPr lang="en-US">
                <a:latin typeface="Gill Sans Light"/>
              </a:endParaRPr>
            </a:p>
          </p:txBody>
        </p:sp>
        <p:sp>
          <p:nvSpPr>
            <p:cNvPr id="20" name="Text Box 11">
              <a:extLst>
                <a:ext uri="{FF2B5EF4-FFF2-40B4-BE49-F238E27FC236}">
                  <a16:creationId xmlns:a16="http://schemas.microsoft.com/office/drawing/2014/main" id="{7363DFF4-0589-4053-A052-ED413B36F9CC}"/>
                </a:ext>
              </a:extLst>
            </p:cNvPr>
            <p:cNvSpPr txBox="1">
              <a:spLocks noChangeArrowheads="1"/>
            </p:cNvSpPr>
            <p:nvPr/>
          </p:nvSpPr>
          <p:spPr bwMode="auto">
            <a:xfrm>
              <a:off x="7009619" y="2019146"/>
              <a:ext cx="1078802" cy="631445"/>
            </a:xfrm>
            <a:prstGeom prst="rect">
              <a:avLst/>
            </a:prstGeom>
            <a:noFill/>
            <a:ln>
              <a:noFill/>
            </a:ln>
            <a:effectLst/>
            <a:extLst>
              <a:ext uri="{909E8E84-426E-40DD-AFC4-6F175D3DCCD1}">
                <a14:hiddenFill xmlns:a14="http://schemas.microsoft.com/office/drawing/2010/main">
                  <a:solidFill>
                    <a:srgbClr val="FF66CC"/>
                  </a:solidFill>
                </a14:hiddenFill>
              </a:ext>
              <a:ext uri="{91240B29-F687-4F45-9708-019B960494DF}">
                <a14:hiddenLine xmlns:a14="http://schemas.microsoft.com/office/drawing/2010/main" w="38100" algn="ctr">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spAutoFit/>
            </a:bodyP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buSzPct val="100000"/>
              </a:pPr>
              <a:r>
                <a:rPr lang="en-US" altLang="ko-KR" sz="2200" dirty="0">
                  <a:latin typeface="Gill Sans Light"/>
                  <a:ea typeface="굴림" panose="020B0600000101010101" pitchFamily="34" charset="-127"/>
                </a:rPr>
                <a:t>new</a:t>
              </a:r>
            </a:p>
            <a:p>
              <a:pPr algn="ctr">
                <a:lnSpc>
                  <a:spcPct val="80000"/>
                </a:lnSpc>
                <a:buSzPct val="100000"/>
              </a:pPr>
              <a:r>
                <a:rPr lang="en-US" altLang="ko-KR" sz="2200" dirty="0">
                  <a:latin typeface="Gill Sans Light"/>
                  <a:ea typeface="굴림" panose="020B0600000101010101" pitchFamily="34" charset="-127"/>
                </a:rPr>
                <a:t>socket</a:t>
              </a:r>
            </a:p>
          </p:txBody>
        </p:sp>
        <p:sp>
          <p:nvSpPr>
            <p:cNvPr id="21" name="Oval 5">
              <a:extLst>
                <a:ext uri="{FF2B5EF4-FFF2-40B4-BE49-F238E27FC236}">
                  <a16:creationId xmlns:a16="http://schemas.microsoft.com/office/drawing/2014/main" id="{A2DD5C9F-F034-460A-9B8F-E06F448BBC06}"/>
                </a:ext>
              </a:extLst>
            </p:cNvPr>
            <p:cNvSpPr>
              <a:spLocks noChangeArrowheads="1"/>
            </p:cNvSpPr>
            <p:nvPr/>
          </p:nvSpPr>
          <p:spPr bwMode="auto">
            <a:xfrm>
              <a:off x="6096663" y="2552391"/>
              <a:ext cx="1765123" cy="879904"/>
            </a:xfrm>
            <a:prstGeom prst="ellipse">
              <a:avLst/>
            </a:prstGeom>
            <a:solidFill>
              <a:srgbClr val="53FB25"/>
            </a:solidFill>
            <a:ln w="38100" algn="ctr">
              <a:solidFill>
                <a:schemeClr val="tx1"/>
              </a:solidFill>
              <a:round/>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a:p>
              <a:pPr algn="ctr">
                <a:lnSpc>
                  <a:spcPct val="80000"/>
                </a:lnSpc>
                <a:spcBef>
                  <a:spcPct val="20000"/>
                </a:spcBef>
                <a:buSzPct val="100000"/>
              </a:pPr>
              <a:r>
                <a:rPr lang="en-US" altLang="ko-KR" sz="2200" dirty="0">
                  <a:latin typeface="Gill Sans Light"/>
                  <a:ea typeface="굴림" panose="020B0600000101010101" pitchFamily="34" charset="-127"/>
                </a:rPr>
                <a:t>socket</a:t>
              </a:r>
            </a:p>
          </p:txBody>
        </p:sp>
      </p:grpSp>
      <p:sp>
        <p:nvSpPr>
          <p:cNvPr id="22" name="AutoShape 9">
            <a:extLst>
              <a:ext uri="{FF2B5EF4-FFF2-40B4-BE49-F238E27FC236}">
                <a16:creationId xmlns:a16="http://schemas.microsoft.com/office/drawing/2014/main" id="{B2D1C844-ABDD-4910-BBBD-2D17E341D05D}"/>
              </a:ext>
            </a:extLst>
          </p:cNvPr>
          <p:cNvSpPr>
            <a:spLocks noChangeArrowheads="1"/>
          </p:cNvSpPr>
          <p:nvPr/>
        </p:nvSpPr>
        <p:spPr bwMode="auto">
          <a:xfrm>
            <a:off x="3407390" y="2970793"/>
            <a:ext cx="3769326" cy="491185"/>
          </a:xfrm>
          <a:prstGeom prst="leftRightArrow">
            <a:avLst>
              <a:gd name="adj1" fmla="val 49630"/>
              <a:gd name="adj2" fmla="val 102636"/>
            </a:avLst>
          </a:prstGeom>
          <a:solidFill>
            <a:srgbClr val="FFFF00"/>
          </a:solidFill>
          <a:ln w="38100" algn="ctr">
            <a:solidFill>
              <a:schemeClr val="tx1"/>
            </a:solidFill>
            <a:miter lim="800000"/>
            <a:headEnd/>
            <a:tailEnd/>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lIns="90478" tIns="44445" rIns="90478" bIns="44445" anchor="ctr"/>
          <a:lstStyle>
            <a:lvl1pPr marL="228600" indent="-228600" eaLnBrk="0" hangingPunct="0">
              <a:defRPr b="1">
                <a:solidFill>
                  <a:schemeClr val="tx1"/>
                </a:solidFill>
                <a:latin typeface="Comic Sans MS" panose="030F0702030302020204" pitchFamily="66" charset="0"/>
              </a:defRPr>
            </a:lvl1pPr>
            <a:lvl2pPr marL="742950" indent="-285750" eaLnBrk="0" hangingPunct="0">
              <a:defRPr b="1">
                <a:solidFill>
                  <a:schemeClr val="tx1"/>
                </a:solidFill>
                <a:latin typeface="Comic Sans MS" panose="030F0702030302020204" pitchFamily="66" charset="0"/>
              </a:defRPr>
            </a:lvl2pPr>
            <a:lvl3pPr marL="1143000" indent="-228600" eaLnBrk="0" hangingPunct="0">
              <a:defRPr b="1">
                <a:solidFill>
                  <a:schemeClr val="tx1"/>
                </a:solidFill>
                <a:latin typeface="Comic Sans MS" panose="030F0702030302020204" pitchFamily="66" charset="0"/>
              </a:defRPr>
            </a:lvl3pPr>
            <a:lvl4pPr marL="1600200" indent="-228600" eaLnBrk="0" hangingPunct="0">
              <a:defRPr b="1">
                <a:solidFill>
                  <a:schemeClr val="tx1"/>
                </a:solidFill>
                <a:latin typeface="Comic Sans MS" panose="030F0702030302020204" pitchFamily="66" charset="0"/>
              </a:defRPr>
            </a:lvl4pPr>
            <a:lvl5pPr marL="2057400" indent="-228600" eaLnBrk="0" hangingPunct="0">
              <a:defRPr b="1">
                <a:solidFill>
                  <a:schemeClr val="tx1"/>
                </a:solidFill>
                <a:latin typeface="Comic Sans MS" panose="030F0702030302020204" pitchFamily="66" charset="0"/>
              </a:defRPr>
            </a:lvl5pPr>
            <a:lvl6pPr marL="2514600" indent="-228600" algn="ctr" eaLnBrk="0" fontAlgn="base" hangingPunct="0">
              <a:spcBef>
                <a:spcPct val="0"/>
              </a:spcBef>
              <a:spcAft>
                <a:spcPct val="0"/>
              </a:spcAft>
              <a:defRPr b="1">
                <a:solidFill>
                  <a:schemeClr val="tx1"/>
                </a:solidFill>
                <a:latin typeface="Comic Sans MS" panose="030F0702030302020204" pitchFamily="66" charset="0"/>
              </a:defRPr>
            </a:lvl6pPr>
            <a:lvl7pPr marL="2971800" indent="-228600" algn="ctr" eaLnBrk="0" fontAlgn="base" hangingPunct="0">
              <a:spcBef>
                <a:spcPct val="0"/>
              </a:spcBef>
              <a:spcAft>
                <a:spcPct val="0"/>
              </a:spcAft>
              <a:defRPr b="1">
                <a:solidFill>
                  <a:schemeClr val="tx1"/>
                </a:solidFill>
                <a:latin typeface="Comic Sans MS" panose="030F0702030302020204" pitchFamily="66" charset="0"/>
              </a:defRPr>
            </a:lvl7pPr>
            <a:lvl8pPr marL="3429000" indent="-228600" algn="ctr" eaLnBrk="0" fontAlgn="base" hangingPunct="0">
              <a:spcBef>
                <a:spcPct val="0"/>
              </a:spcBef>
              <a:spcAft>
                <a:spcPct val="0"/>
              </a:spcAft>
              <a:defRPr b="1">
                <a:solidFill>
                  <a:schemeClr val="tx1"/>
                </a:solidFill>
                <a:latin typeface="Comic Sans MS" panose="030F0702030302020204" pitchFamily="66" charset="0"/>
              </a:defRPr>
            </a:lvl8pPr>
            <a:lvl9pPr marL="3886200" indent="-228600" algn="ctr" eaLnBrk="0" fontAlgn="base" hangingPunct="0">
              <a:spcBef>
                <a:spcPct val="0"/>
              </a:spcBef>
              <a:spcAft>
                <a:spcPct val="0"/>
              </a:spcAft>
              <a:defRPr b="1">
                <a:solidFill>
                  <a:schemeClr val="tx1"/>
                </a:solidFill>
                <a:latin typeface="Comic Sans MS" panose="030F0702030302020204" pitchFamily="66" charset="0"/>
              </a:defRPr>
            </a:lvl9pPr>
          </a:lstStyle>
          <a:p>
            <a:pPr algn="ctr">
              <a:lnSpc>
                <a:spcPct val="80000"/>
              </a:lnSpc>
              <a:spcBef>
                <a:spcPct val="20000"/>
              </a:spcBef>
              <a:buSzPct val="100000"/>
            </a:pPr>
            <a:r>
              <a:rPr lang="en-US" altLang="ko-KR" sz="2200" dirty="0">
                <a:latin typeface="Gill Sans Light"/>
                <a:ea typeface="굴림" panose="020B0600000101010101" pitchFamily="34" charset="-127"/>
              </a:rPr>
              <a:t>connection</a:t>
            </a:r>
          </a:p>
        </p:txBody>
      </p:sp>
      <p:sp>
        <p:nvSpPr>
          <p:cNvPr id="25" name="Content Placeholder 24">
            <a:extLst>
              <a:ext uri="{FF2B5EF4-FFF2-40B4-BE49-F238E27FC236}">
                <a16:creationId xmlns:a16="http://schemas.microsoft.com/office/drawing/2014/main" id="{8738E480-1BAA-4EBC-A7FE-AFD9073C24CB}"/>
              </a:ext>
            </a:extLst>
          </p:cNvPr>
          <p:cNvSpPr>
            <a:spLocks noGrp="1"/>
          </p:cNvSpPr>
          <p:nvPr>
            <p:ph sz="half" idx="2"/>
          </p:nvPr>
        </p:nvSpPr>
        <p:spPr>
          <a:xfrm>
            <a:off x="6172199" y="4038600"/>
            <a:ext cx="5685739" cy="2471011"/>
          </a:xfrm>
        </p:spPr>
        <p:txBody>
          <a:bodyPr>
            <a:normAutofit fontScale="92500"/>
          </a:bodyPr>
          <a:lstStyle/>
          <a:p>
            <a:r>
              <a:rPr lang="en-US" dirty="0">
                <a:latin typeface="Gill Sans Light"/>
              </a:rPr>
              <a:t>Often, Client Port “randomly” assigned</a:t>
            </a:r>
          </a:p>
          <a:p>
            <a:pPr lvl="1"/>
            <a:r>
              <a:rPr lang="en-US" dirty="0">
                <a:latin typeface="Gill Sans Light"/>
              </a:rPr>
              <a:t>Done by OS during client socket setup</a:t>
            </a:r>
          </a:p>
          <a:p>
            <a:r>
              <a:rPr lang="en-US" dirty="0">
                <a:latin typeface="Gill Sans Light"/>
              </a:rPr>
              <a:t>Server Port often “well known”</a:t>
            </a:r>
          </a:p>
          <a:p>
            <a:pPr lvl="1"/>
            <a:r>
              <a:rPr lang="en-US" dirty="0">
                <a:latin typeface="Gill Sans Light"/>
              </a:rPr>
              <a:t>80 (web), 443 (secure web), 25 (</a:t>
            </a:r>
            <a:r>
              <a:rPr lang="en-US" dirty="0" err="1">
                <a:latin typeface="Gill Sans Light"/>
              </a:rPr>
              <a:t>sendmail</a:t>
            </a:r>
            <a:r>
              <a:rPr lang="en-US" dirty="0">
                <a:latin typeface="Gill Sans Light"/>
              </a:rPr>
              <a:t>), </a:t>
            </a:r>
            <a:r>
              <a:rPr lang="en-US" dirty="0" err="1">
                <a:latin typeface="Gill Sans Light"/>
              </a:rPr>
              <a:t>etc</a:t>
            </a:r>
            <a:endParaRPr lang="en-US" dirty="0">
              <a:latin typeface="Gill Sans Light"/>
            </a:endParaRPr>
          </a:p>
          <a:p>
            <a:pPr lvl="1"/>
            <a:r>
              <a:rPr lang="en-US" dirty="0">
                <a:latin typeface="Gill Sans Light"/>
              </a:rPr>
              <a:t>Well-known ports from 0—1023 </a:t>
            </a:r>
          </a:p>
        </p:txBody>
      </p:sp>
    </p:spTree>
    <p:extLst>
      <p:ext uri="{BB962C8B-B14F-4D97-AF65-F5344CB8AC3E}">
        <p14:creationId xmlns:p14="http://schemas.microsoft.com/office/powerpoint/2010/main" val="4185108603"/>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3">
                                            <p:txEl>
                                              <p:pRg st="1" end="1"/>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3">
                                            <p:txEl>
                                              <p:pRg st="2" end="2"/>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3">
                                            <p:txEl>
                                              <p:pRg st="3" end="3"/>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3">
                                            <p:txEl>
                                              <p:pRg st="4" end="4"/>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3">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25">
                                            <p:txEl>
                                              <p:pRg st="0" end="0"/>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25">
                                            <p:txEl>
                                              <p:pRg st="1" end="1"/>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grpId="0" nodeType="clickEffect">
                                  <p:stCondLst>
                                    <p:cond delay="0"/>
                                  </p:stCondLst>
                                  <p:childTnLst>
                                    <p:set>
                                      <p:cBhvr>
                                        <p:cTn id="26" dur="1" fill="hold">
                                          <p:stCondLst>
                                            <p:cond delay="0"/>
                                          </p:stCondLst>
                                        </p:cTn>
                                        <p:tgtEl>
                                          <p:spTgt spid="25">
                                            <p:txEl>
                                              <p:pRg st="2" end="2"/>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25">
                                            <p:txEl>
                                              <p:pRg st="3" end="3"/>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25">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P spid="25" grpId="0" build="p"/>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432410-3F20-45B4-B289-61229E865D89}"/>
              </a:ext>
            </a:extLst>
          </p:cNvPr>
          <p:cNvSpPr>
            <a:spLocks noGrp="1"/>
          </p:cNvSpPr>
          <p:nvPr>
            <p:ph type="title"/>
          </p:nvPr>
        </p:nvSpPr>
        <p:spPr/>
        <p:txBody>
          <a:bodyPr/>
          <a:lstStyle/>
          <a:p>
            <a:r>
              <a:rPr lang="en-US" dirty="0"/>
              <a:t>Establishing TCP Service</a:t>
            </a:r>
          </a:p>
        </p:txBody>
      </p:sp>
      <p:sp>
        <p:nvSpPr>
          <p:cNvPr id="3" name="Content Placeholder 2">
            <a:extLst>
              <a:ext uri="{FF2B5EF4-FFF2-40B4-BE49-F238E27FC236}">
                <a16:creationId xmlns:a16="http://schemas.microsoft.com/office/drawing/2014/main" id="{92876944-086A-48A9-9279-FE5F268A63A7}"/>
              </a:ext>
            </a:extLst>
          </p:cNvPr>
          <p:cNvSpPr>
            <a:spLocks noGrp="1"/>
          </p:cNvSpPr>
          <p:nvPr>
            <p:ph idx="1"/>
          </p:nvPr>
        </p:nvSpPr>
        <p:spPr/>
        <p:txBody>
          <a:bodyPr/>
          <a:lstStyle/>
          <a:p>
            <a:pPr marL="514350" indent="-514350">
              <a:buFont typeface="+mj-lt"/>
              <a:buAutoNum type="arabicPeriod"/>
            </a:pPr>
            <a:r>
              <a:rPr lang="en-US" dirty="0"/>
              <a:t>Open connection: 3-way handshaking</a:t>
            </a:r>
          </a:p>
          <a:p>
            <a:pPr marL="514350" indent="-514350">
              <a:buFont typeface="+mj-lt"/>
              <a:buAutoNum type="arabicPeriod"/>
            </a:pPr>
            <a:endParaRPr lang="en-US" dirty="0"/>
          </a:p>
          <a:p>
            <a:pPr marL="514350" indent="-514350">
              <a:buFont typeface="+mj-lt"/>
              <a:buAutoNum type="arabicPeriod"/>
            </a:pPr>
            <a:r>
              <a:rPr lang="en-US" dirty="0"/>
              <a:t>Reliable byte stream transfer from (</a:t>
            </a:r>
            <a:r>
              <a:rPr lang="en-US" dirty="0" err="1"/>
              <a:t>IPa</a:t>
            </a:r>
            <a:r>
              <a:rPr lang="en-US" dirty="0"/>
              <a:t>, TCP_Port1) to (</a:t>
            </a:r>
            <a:r>
              <a:rPr lang="en-US" dirty="0" err="1"/>
              <a:t>IPb</a:t>
            </a:r>
            <a:r>
              <a:rPr lang="en-US" dirty="0"/>
              <a:t>, TCP_Port2)</a:t>
            </a:r>
          </a:p>
          <a:p>
            <a:pPr lvl="1"/>
            <a:r>
              <a:rPr lang="en-US" dirty="0"/>
              <a:t>Indication if connection fails: Reset</a:t>
            </a:r>
          </a:p>
          <a:p>
            <a:pPr marL="514350" indent="-514350">
              <a:buFont typeface="+mj-lt"/>
              <a:buAutoNum type="arabicPeriod"/>
            </a:pPr>
            <a:endParaRPr lang="en-US" dirty="0"/>
          </a:p>
          <a:p>
            <a:pPr marL="514350" indent="-514350">
              <a:buFont typeface="+mj-lt"/>
              <a:buAutoNum type="arabicPeriod"/>
            </a:pPr>
            <a:r>
              <a:rPr lang="en-US" dirty="0"/>
              <a:t>Close (tear-down) connection</a:t>
            </a:r>
          </a:p>
        </p:txBody>
      </p:sp>
    </p:spTree>
    <p:extLst>
      <p:ext uri="{BB962C8B-B14F-4D97-AF65-F5344CB8AC3E}">
        <p14:creationId xmlns:p14="http://schemas.microsoft.com/office/powerpoint/2010/main" val="2208944052"/>
      </p:ext>
    </p:extLst>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latin typeface="Gill Sans Light"/>
              </a:rPr>
              <a:t>Sockets in concept</a:t>
            </a:r>
          </a:p>
        </p:txBody>
      </p:sp>
      <p:sp>
        <p:nvSpPr>
          <p:cNvPr id="7" name="TextBox 6"/>
          <p:cNvSpPr txBox="1"/>
          <p:nvPr/>
        </p:nvSpPr>
        <p:spPr>
          <a:xfrm>
            <a:off x="2969232" y="680377"/>
            <a:ext cx="1039067" cy="461665"/>
          </a:xfrm>
          <a:prstGeom prst="rect">
            <a:avLst/>
          </a:prstGeom>
          <a:noFill/>
        </p:spPr>
        <p:txBody>
          <a:bodyPr wrap="none" rtlCol="0">
            <a:spAutoFit/>
          </a:bodyPr>
          <a:lstStyle/>
          <a:p>
            <a:r>
              <a:rPr lang="en-US" sz="2400" dirty="0">
                <a:solidFill>
                  <a:srgbClr val="FF0000"/>
                </a:solidFill>
                <a:latin typeface="Gill Sans Light"/>
              </a:rPr>
              <a:t>Client</a:t>
            </a:r>
          </a:p>
        </p:txBody>
      </p:sp>
      <p:sp>
        <p:nvSpPr>
          <p:cNvPr id="8" name="TextBox 7"/>
          <p:cNvSpPr txBox="1"/>
          <p:nvPr/>
        </p:nvSpPr>
        <p:spPr>
          <a:xfrm>
            <a:off x="7863527" y="662413"/>
            <a:ext cx="1184940" cy="461665"/>
          </a:xfrm>
          <a:prstGeom prst="rect">
            <a:avLst/>
          </a:prstGeom>
          <a:noFill/>
        </p:spPr>
        <p:txBody>
          <a:bodyPr wrap="none" rtlCol="0">
            <a:spAutoFit/>
          </a:bodyPr>
          <a:lstStyle/>
          <a:p>
            <a:r>
              <a:rPr lang="en-US" sz="2400" dirty="0">
                <a:solidFill>
                  <a:srgbClr val="FF0000"/>
                </a:solidFill>
                <a:latin typeface="Gill Sans Light"/>
              </a:rPr>
              <a:t>Server</a:t>
            </a:r>
          </a:p>
        </p:txBody>
      </p:sp>
      <p:sp>
        <p:nvSpPr>
          <p:cNvPr id="12" name="TextBox 11"/>
          <p:cNvSpPr txBox="1"/>
          <p:nvPr/>
        </p:nvSpPr>
        <p:spPr>
          <a:xfrm>
            <a:off x="2800380" y="4469352"/>
            <a:ext cx="1749197" cy="369332"/>
          </a:xfrm>
          <a:prstGeom prst="rect">
            <a:avLst/>
          </a:prstGeom>
          <a:noFill/>
        </p:spPr>
        <p:txBody>
          <a:bodyPr wrap="none" rtlCol="0">
            <a:spAutoFit/>
          </a:bodyPr>
          <a:lstStyle/>
          <a:p>
            <a:r>
              <a:rPr lang="en-US" dirty="0">
                <a:latin typeface="Gill Sans Light"/>
              </a:rPr>
              <a:t>read response</a:t>
            </a:r>
          </a:p>
        </p:txBody>
      </p:sp>
      <p:sp>
        <p:nvSpPr>
          <p:cNvPr id="13" name="TextBox 12"/>
          <p:cNvSpPr txBox="1"/>
          <p:nvPr/>
        </p:nvSpPr>
        <p:spPr>
          <a:xfrm>
            <a:off x="2262923" y="5206271"/>
            <a:ext cx="2345514" cy="369332"/>
          </a:xfrm>
          <a:prstGeom prst="rect">
            <a:avLst/>
          </a:prstGeom>
          <a:noFill/>
        </p:spPr>
        <p:txBody>
          <a:bodyPr wrap="none" rtlCol="0">
            <a:spAutoFit/>
          </a:bodyPr>
          <a:lstStyle/>
          <a:p>
            <a:r>
              <a:rPr lang="en-US" dirty="0">
                <a:latin typeface="Gill Sans Light"/>
              </a:rPr>
              <a:t>Close Client Socket</a:t>
            </a:r>
          </a:p>
        </p:txBody>
      </p:sp>
      <p:grpSp>
        <p:nvGrpSpPr>
          <p:cNvPr id="35" name="Group 34"/>
          <p:cNvGrpSpPr/>
          <p:nvPr/>
        </p:nvGrpSpPr>
        <p:grpSpPr>
          <a:xfrm>
            <a:off x="2244263" y="1747220"/>
            <a:ext cx="3583032" cy="1154157"/>
            <a:chOff x="720262" y="1747219"/>
            <a:chExt cx="3583032" cy="1154157"/>
          </a:xfrm>
        </p:grpSpPr>
        <p:sp>
          <p:nvSpPr>
            <p:cNvPr id="9" name="TextBox 8"/>
            <p:cNvSpPr txBox="1"/>
            <p:nvPr/>
          </p:nvSpPr>
          <p:spPr>
            <a:xfrm>
              <a:off x="720262" y="1747219"/>
              <a:ext cx="2428870" cy="369332"/>
            </a:xfrm>
            <a:prstGeom prst="rect">
              <a:avLst/>
            </a:prstGeom>
            <a:noFill/>
          </p:spPr>
          <p:txBody>
            <a:bodyPr wrap="none" rtlCol="0">
              <a:spAutoFit/>
            </a:bodyPr>
            <a:lstStyle/>
            <a:p>
              <a:r>
                <a:rPr lang="en-US" dirty="0">
                  <a:latin typeface="Gill Sans Light"/>
                </a:rPr>
                <a:t>Create Client Socket</a:t>
              </a:r>
            </a:p>
          </p:txBody>
        </p:sp>
        <p:sp>
          <p:nvSpPr>
            <p:cNvPr id="10" name="TextBox 9"/>
            <p:cNvSpPr txBox="1"/>
            <p:nvPr/>
          </p:nvSpPr>
          <p:spPr>
            <a:xfrm>
              <a:off x="720262" y="2532044"/>
              <a:ext cx="3583032" cy="369332"/>
            </a:xfrm>
            <a:prstGeom prst="rect">
              <a:avLst/>
            </a:prstGeom>
            <a:noFill/>
          </p:spPr>
          <p:txBody>
            <a:bodyPr wrap="none" rtlCol="0">
              <a:spAutoFit/>
            </a:bodyPr>
            <a:lstStyle/>
            <a:p>
              <a:r>
                <a:rPr lang="en-US" dirty="0">
                  <a:latin typeface="Gill Sans Light"/>
                </a:rPr>
                <a:t>Connect it to server (</a:t>
              </a:r>
              <a:r>
                <a:rPr lang="en-US" dirty="0" err="1">
                  <a:latin typeface="Gill Sans Light"/>
                </a:rPr>
                <a:t>host:port</a:t>
              </a:r>
              <a:r>
                <a:rPr lang="en-US" dirty="0">
                  <a:latin typeface="Gill Sans Light"/>
                </a:rPr>
                <a:t>)</a:t>
              </a:r>
            </a:p>
          </p:txBody>
        </p:sp>
        <p:cxnSp>
          <p:nvCxnSpPr>
            <p:cNvPr id="15" name="Straight Arrow Connector 14"/>
            <p:cNvCxnSpPr/>
            <p:nvPr/>
          </p:nvCxnSpPr>
          <p:spPr>
            <a:xfrm>
              <a:off x="1470685" y="2057400"/>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17" name="Straight Arrow Connector 16"/>
          <p:cNvCxnSpPr/>
          <p:nvPr/>
        </p:nvCxnSpPr>
        <p:spPr>
          <a:xfrm>
            <a:off x="2994685" y="4846778"/>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nvGrpSpPr>
          <p:cNvPr id="34" name="Group 33"/>
          <p:cNvGrpSpPr/>
          <p:nvPr/>
        </p:nvGrpSpPr>
        <p:grpSpPr>
          <a:xfrm>
            <a:off x="7340395" y="1066800"/>
            <a:ext cx="2585208" cy="1905000"/>
            <a:chOff x="5816394" y="1141845"/>
            <a:chExt cx="2585208" cy="1905000"/>
          </a:xfrm>
        </p:grpSpPr>
        <p:sp>
          <p:nvSpPr>
            <p:cNvPr id="18" name="TextBox 17"/>
            <p:cNvSpPr txBox="1"/>
            <p:nvPr/>
          </p:nvSpPr>
          <p:spPr>
            <a:xfrm>
              <a:off x="5816394" y="1141845"/>
              <a:ext cx="2505814" cy="369332"/>
            </a:xfrm>
            <a:prstGeom prst="rect">
              <a:avLst/>
            </a:prstGeom>
            <a:noFill/>
          </p:spPr>
          <p:txBody>
            <a:bodyPr wrap="none" rtlCol="0">
              <a:spAutoFit/>
            </a:bodyPr>
            <a:lstStyle/>
            <a:p>
              <a:r>
                <a:rPr lang="en-US" dirty="0">
                  <a:latin typeface="Gill Sans Light"/>
                </a:rPr>
                <a:t>Create Server Socket</a:t>
              </a:r>
            </a:p>
          </p:txBody>
        </p:sp>
        <p:cxnSp>
          <p:nvCxnSpPr>
            <p:cNvPr id="19" name="Straight Arrow Connector 18"/>
            <p:cNvCxnSpPr/>
            <p:nvPr/>
          </p:nvCxnSpPr>
          <p:spPr>
            <a:xfrm>
              <a:off x="6547748" y="1446645"/>
              <a:ext cx="408" cy="295208"/>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0" name="TextBox 19"/>
            <p:cNvSpPr txBox="1"/>
            <p:nvPr/>
          </p:nvSpPr>
          <p:spPr>
            <a:xfrm>
              <a:off x="5832103" y="1730488"/>
              <a:ext cx="2561342" cy="646331"/>
            </a:xfrm>
            <a:prstGeom prst="rect">
              <a:avLst/>
            </a:prstGeom>
            <a:noFill/>
          </p:spPr>
          <p:txBody>
            <a:bodyPr wrap="none" rtlCol="0">
              <a:spAutoFit/>
            </a:bodyPr>
            <a:lstStyle/>
            <a:p>
              <a:r>
                <a:rPr lang="en-US" dirty="0">
                  <a:latin typeface="Gill Sans Light"/>
                </a:rPr>
                <a:t>Bind it to an Address </a:t>
              </a:r>
            </a:p>
            <a:p>
              <a:r>
                <a:rPr lang="en-US" dirty="0">
                  <a:latin typeface="Gill Sans Light"/>
                </a:rPr>
                <a:t>(</a:t>
              </a:r>
              <a:r>
                <a:rPr lang="en-US" dirty="0" err="1">
                  <a:latin typeface="Gill Sans Light"/>
                </a:rPr>
                <a:t>host:port</a:t>
              </a:r>
              <a:r>
                <a:rPr lang="en-US" dirty="0">
                  <a:latin typeface="Gill Sans Light"/>
                </a:rPr>
                <a:t>)</a:t>
              </a:r>
            </a:p>
          </p:txBody>
        </p:sp>
        <p:cxnSp>
          <p:nvCxnSpPr>
            <p:cNvPr id="21" name="Straight Arrow Connector 20"/>
            <p:cNvCxnSpPr/>
            <p:nvPr/>
          </p:nvCxnSpPr>
          <p:spPr>
            <a:xfrm>
              <a:off x="6554133" y="2321879"/>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22" name="TextBox 21"/>
            <p:cNvSpPr txBox="1"/>
            <p:nvPr/>
          </p:nvSpPr>
          <p:spPr>
            <a:xfrm>
              <a:off x="5838080" y="2677513"/>
              <a:ext cx="2563522" cy="369332"/>
            </a:xfrm>
            <a:prstGeom prst="rect">
              <a:avLst/>
            </a:prstGeom>
            <a:noFill/>
          </p:spPr>
          <p:txBody>
            <a:bodyPr wrap="none" rtlCol="0">
              <a:spAutoFit/>
            </a:bodyPr>
            <a:lstStyle/>
            <a:p>
              <a:r>
                <a:rPr lang="en-US" dirty="0">
                  <a:latin typeface="Gill Sans Light"/>
                </a:rPr>
                <a:t>Listen for Connection</a:t>
              </a:r>
            </a:p>
          </p:txBody>
        </p:sp>
      </p:grpSp>
      <p:sp>
        <p:nvSpPr>
          <p:cNvPr id="30" name="TextBox 29"/>
          <p:cNvSpPr txBox="1"/>
          <p:nvPr/>
        </p:nvSpPr>
        <p:spPr>
          <a:xfrm>
            <a:off x="7081455" y="5263373"/>
            <a:ext cx="2967479" cy="369332"/>
          </a:xfrm>
          <a:prstGeom prst="rect">
            <a:avLst/>
          </a:prstGeom>
          <a:noFill/>
        </p:spPr>
        <p:txBody>
          <a:bodyPr wrap="none" rtlCol="0">
            <a:spAutoFit/>
          </a:bodyPr>
          <a:lstStyle/>
          <a:p>
            <a:r>
              <a:rPr lang="en-US" dirty="0">
                <a:latin typeface="Gill Sans Light"/>
              </a:rPr>
              <a:t>Close Connection Socket</a:t>
            </a:r>
          </a:p>
        </p:txBody>
      </p:sp>
      <p:cxnSp>
        <p:nvCxnSpPr>
          <p:cNvPr id="31" name="Straight Arrow Connector 30"/>
          <p:cNvCxnSpPr/>
          <p:nvPr/>
        </p:nvCxnSpPr>
        <p:spPr>
          <a:xfrm>
            <a:off x="7644030" y="4866681"/>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2" name="TextBox 31"/>
          <p:cNvSpPr txBox="1"/>
          <p:nvPr/>
        </p:nvSpPr>
        <p:spPr>
          <a:xfrm>
            <a:off x="6634780" y="6062608"/>
            <a:ext cx="2470548" cy="369332"/>
          </a:xfrm>
          <a:prstGeom prst="rect">
            <a:avLst/>
          </a:prstGeom>
          <a:noFill/>
        </p:spPr>
        <p:txBody>
          <a:bodyPr wrap="none" rtlCol="0">
            <a:spAutoFit/>
          </a:bodyPr>
          <a:lstStyle/>
          <a:p>
            <a:r>
              <a:rPr lang="en-US" dirty="0">
                <a:latin typeface="Gill Sans Light"/>
              </a:rPr>
              <a:t>Close Server Socket</a:t>
            </a:r>
          </a:p>
        </p:txBody>
      </p:sp>
      <p:cxnSp>
        <p:nvCxnSpPr>
          <p:cNvPr id="33" name="Straight Arrow Connector 32"/>
          <p:cNvCxnSpPr/>
          <p:nvPr/>
        </p:nvCxnSpPr>
        <p:spPr>
          <a:xfrm flipH="1">
            <a:off x="7407619" y="5654047"/>
            <a:ext cx="140269" cy="429903"/>
          </a:xfrm>
          <a:prstGeom prst="straightConnector1">
            <a:avLst/>
          </a:prstGeom>
          <a:ln>
            <a:prstDash val="sysDash"/>
            <a:tailEnd type="arrow"/>
          </a:ln>
        </p:spPr>
        <p:style>
          <a:lnRef idx="2">
            <a:schemeClr val="accent1"/>
          </a:lnRef>
          <a:fillRef idx="0">
            <a:schemeClr val="accent1"/>
          </a:fillRef>
          <a:effectRef idx="1">
            <a:schemeClr val="accent1"/>
          </a:effectRef>
          <a:fontRef idx="minor">
            <a:schemeClr val="tx1"/>
          </a:fontRef>
        </p:style>
      </p:cxnSp>
      <p:grpSp>
        <p:nvGrpSpPr>
          <p:cNvPr id="40" name="Group 39"/>
          <p:cNvGrpSpPr/>
          <p:nvPr/>
        </p:nvGrpSpPr>
        <p:grpSpPr>
          <a:xfrm>
            <a:off x="2770498" y="4040859"/>
            <a:ext cx="4316103" cy="369332"/>
            <a:chOff x="1246497" y="4040859"/>
            <a:chExt cx="4316103" cy="369332"/>
          </a:xfrm>
        </p:grpSpPr>
        <p:sp>
          <p:nvSpPr>
            <p:cNvPr id="11" name="TextBox 10"/>
            <p:cNvSpPr txBox="1"/>
            <p:nvPr/>
          </p:nvSpPr>
          <p:spPr>
            <a:xfrm>
              <a:off x="1246497" y="4040859"/>
              <a:ext cx="1620957" cy="369332"/>
            </a:xfrm>
            <a:prstGeom prst="rect">
              <a:avLst/>
            </a:prstGeom>
            <a:noFill/>
          </p:spPr>
          <p:txBody>
            <a:bodyPr wrap="none" rtlCol="0">
              <a:spAutoFit/>
            </a:bodyPr>
            <a:lstStyle/>
            <a:p>
              <a:r>
                <a:rPr lang="en-US" dirty="0">
                  <a:latin typeface="Gill Sans Light"/>
                </a:rPr>
                <a:t>write request</a:t>
              </a:r>
            </a:p>
          </p:txBody>
        </p:sp>
        <p:cxnSp>
          <p:nvCxnSpPr>
            <p:cNvPr id="39" name="Straight Arrow Connector 38"/>
            <p:cNvCxnSpPr/>
            <p:nvPr/>
          </p:nvCxnSpPr>
          <p:spPr>
            <a:xfrm>
              <a:off x="3002834" y="4253260"/>
              <a:ext cx="2559766" cy="1530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grpSp>
        <p:nvGrpSpPr>
          <p:cNvPr id="44" name="Group 43"/>
          <p:cNvGrpSpPr/>
          <p:nvPr/>
        </p:nvGrpSpPr>
        <p:grpSpPr>
          <a:xfrm>
            <a:off x="4526834" y="4497349"/>
            <a:ext cx="4404436" cy="369332"/>
            <a:chOff x="3002834" y="4497349"/>
            <a:chExt cx="4404436" cy="369332"/>
          </a:xfrm>
        </p:grpSpPr>
        <p:sp>
          <p:nvSpPr>
            <p:cNvPr id="29" name="TextBox 28"/>
            <p:cNvSpPr txBox="1"/>
            <p:nvPr/>
          </p:nvSpPr>
          <p:spPr>
            <a:xfrm>
              <a:off x="5590747" y="4497349"/>
              <a:ext cx="1816523" cy="369332"/>
            </a:xfrm>
            <a:prstGeom prst="rect">
              <a:avLst/>
            </a:prstGeom>
            <a:noFill/>
          </p:spPr>
          <p:txBody>
            <a:bodyPr wrap="none" rtlCol="0">
              <a:spAutoFit/>
            </a:bodyPr>
            <a:lstStyle/>
            <a:p>
              <a:r>
                <a:rPr lang="en-US" dirty="0">
                  <a:latin typeface="Gill Sans Light"/>
                </a:rPr>
                <a:t>write response</a:t>
              </a:r>
            </a:p>
          </p:txBody>
        </p:sp>
        <p:cxnSp>
          <p:nvCxnSpPr>
            <p:cNvPr id="41" name="Straight Arrow Connector 40"/>
            <p:cNvCxnSpPr/>
            <p:nvPr/>
          </p:nvCxnSpPr>
          <p:spPr>
            <a:xfrm flipH="1">
              <a:off x="3002834" y="4696946"/>
              <a:ext cx="2559766" cy="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grpSp>
      <p:sp>
        <p:nvSpPr>
          <p:cNvPr id="42" name="Freeform 41"/>
          <p:cNvSpPr/>
          <p:nvPr/>
        </p:nvSpPr>
        <p:spPr>
          <a:xfrm>
            <a:off x="8880006" y="4191000"/>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dirty="0">
              <a:latin typeface="Gill Sans Light"/>
            </a:endParaRPr>
          </a:p>
        </p:txBody>
      </p:sp>
      <p:sp>
        <p:nvSpPr>
          <p:cNvPr id="43" name="Freeform 42"/>
          <p:cNvSpPr/>
          <p:nvPr/>
        </p:nvSpPr>
        <p:spPr>
          <a:xfrm flipH="1">
            <a:off x="2322433" y="4162964"/>
            <a:ext cx="492595" cy="612776"/>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sp>
        <p:nvSpPr>
          <p:cNvPr id="27" name="Freeform 26"/>
          <p:cNvSpPr/>
          <p:nvPr/>
        </p:nvSpPr>
        <p:spPr>
          <a:xfrm>
            <a:off x="8470456" y="3013875"/>
            <a:ext cx="1838714" cy="3070074"/>
          </a:xfrm>
          <a:custGeom>
            <a:avLst/>
            <a:gdLst>
              <a:gd name="connsiteX0" fmla="*/ 0 w 1838714"/>
              <a:gd name="connsiteY0" fmla="*/ 3350866 h 3819899"/>
              <a:gd name="connsiteX1" fmla="*/ 489618 w 1838714"/>
              <a:gd name="connsiteY1" fmla="*/ 3687455 h 3819899"/>
              <a:gd name="connsiteX2" fmla="*/ 1575959 w 1838714"/>
              <a:gd name="connsiteY2" fmla="*/ 3580358 h 3819899"/>
              <a:gd name="connsiteX3" fmla="*/ 1836068 w 1838714"/>
              <a:gd name="connsiteY3" fmla="*/ 1040642 h 3819899"/>
              <a:gd name="connsiteX4" fmla="*/ 1637161 w 1838714"/>
              <a:gd name="connsiteY4" fmla="*/ 153271 h 3819899"/>
              <a:gd name="connsiteX5" fmla="*/ 642624 w 1838714"/>
              <a:gd name="connsiteY5" fmla="*/ 276 h 3819899"/>
              <a:gd name="connsiteX6" fmla="*/ 290711 w 1838714"/>
              <a:gd name="connsiteY6" fmla="*/ 122672 h 3819899"/>
              <a:gd name="connsiteX7" fmla="*/ 183607 w 1838714"/>
              <a:gd name="connsiteY7" fmla="*/ 367464 h 381989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838714" h="3819899">
                <a:moveTo>
                  <a:pt x="0" y="3350866"/>
                </a:moveTo>
                <a:cubicBezTo>
                  <a:pt x="113479" y="3500036"/>
                  <a:pt x="226958" y="3649206"/>
                  <a:pt x="489618" y="3687455"/>
                </a:cubicBezTo>
                <a:cubicBezTo>
                  <a:pt x="752278" y="3725704"/>
                  <a:pt x="1351551" y="4021493"/>
                  <a:pt x="1575959" y="3580358"/>
                </a:cubicBezTo>
                <a:cubicBezTo>
                  <a:pt x="1800367" y="3139223"/>
                  <a:pt x="1825868" y="1611823"/>
                  <a:pt x="1836068" y="1040642"/>
                </a:cubicBezTo>
                <a:cubicBezTo>
                  <a:pt x="1846268" y="469461"/>
                  <a:pt x="1836068" y="326665"/>
                  <a:pt x="1637161" y="153271"/>
                </a:cubicBezTo>
                <a:cubicBezTo>
                  <a:pt x="1438254" y="-20123"/>
                  <a:pt x="867032" y="5376"/>
                  <a:pt x="642624" y="276"/>
                </a:cubicBezTo>
                <a:cubicBezTo>
                  <a:pt x="418216" y="-4824"/>
                  <a:pt x="367214" y="61474"/>
                  <a:pt x="290711" y="122672"/>
                </a:cubicBezTo>
                <a:cubicBezTo>
                  <a:pt x="214208" y="183870"/>
                  <a:pt x="198907" y="275667"/>
                  <a:pt x="183607" y="367464"/>
                </a:cubicBezTo>
              </a:path>
            </a:pathLst>
          </a:custGeom>
          <a:ln>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nvGrpSpPr>
          <p:cNvPr id="3" name="Group 2"/>
          <p:cNvGrpSpPr/>
          <p:nvPr/>
        </p:nvGrpSpPr>
        <p:grpSpPr>
          <a:xfrm>
            <a:off x="7356104" y="2944682"/>
            <a:ext cx="2317651" cy="862846"/>
            <a:chOff x="5832103" y="2944682"/>
            <a:chExt cx="2317651" cy="862846"/>
          </a:xfrm>
        </p:grpSpPr>
        <p:grpSp>
          <p:nvGrpSpPr>
            <p:cNvPr id="46" name="Group 45"/>
            <p:cNvGrpSpPr/>
            <p:nvPr/>
          </p:nvGrpSpPr>
          <p:grpSpPr>
            <a:xfrm>
              <a:off x="5832103" y="2944682"/>
              <a:ext cx="1946367" cy="729734"/>
              <a:chOff x="5831695" y="2954752"/>
              <a:chExt cx="1946367" cy="729734"/>
            </a:xfrm>
          </p:grpSpPr>
          <p:cxnSp>
            <p:nvCxnSpPr>
              <p:cNvPr id="47" name="Straight Arrow Connector 46"/>
              <p:cNvCxnSpPr/>
              <p:nvPr/>
            </p:nvCxnSpPr>
            <p:spPr>
              <a:xfrm>
                <a:off x="6547748" y="2954752"/>
                <a:ext cx="0"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48" name="TextBox 47"/>
              <p:cNvSpPr txBox="1"/>
              <p:nvPr/>
            </p:nvSpPr>
            <p:spPr>
              <a:xfrm>
                <a:off x="5831695" y="3315154"/>
                <a:ext cx="1946367" cy="369332"/>
              </a:xfrm>
              <a:prstGeom prst="rect">
                <a:avLst/>
              </a:prstGeom>
              <a:noFill/>
            </p:spPr>
            <p:txBody>
              <a:bodyPr wrap="none" rtlCol="0">
                <a:spAutoFit/>
              </a:bodyPr>
              <a:lstStyle/>
              <a:p>
                <a:r>
                  <a:rPr lang="en-US" dirty="0">
                    <a:latin typeface="Gill Sans Light"/>
                  </a:rPr>
                  <a:t>Accept </a:t>
                </a:r>
                <a:r>
                  <a:rPr lang="en-US" dirty="0" err="1">
                    <a:latin typeface="Gill Sans Light"/>
                  </a:rPr>
                  <a:t>syscall</a:t>
                </a:r>
                <a:r>
                  <a:rPr lang="en-US" dirty="0">
                    <a:latin typeface="Gill Sans Light"/>
                  </a:rPr>
                  <a:t>()</a:t>
                </a:r>
              </a:p>
            </p:txBody>
          </p:sp>
        </p:grpSp>
        <p:sp>
          <p:nvSpPr>
            <p:cNvPr id="52" name="Freeform 51"/>
            <p:cNvSpPr/>
            <p:nvPr/>
          </p:nvSpPr>
          <p:spPr>
            <a:xfrm>
              <a:off x="7657159" y="3154765"/>
              <a:ext cx="492595" cy="652763"/>
            </a:xfrm>
            <a:custGeom>
              <a:avLst/>
              <a:gdLst>
                <a:gd name="connsiteX0" fmla="*/ 14941 w 492595"/>
                <a:gd name="connsiteY0" fmla="*/ 493114 h 612776"/>
                <a:gd name="connsiteX1" fmla="*/ 179294 w 492595"/>
                <a:gd name="connsiteY1" fmla="*/ 612643 h 612776"/>
                <a:gd name="connsiteX2" fmla="*/ 478117 w 492595"/>
                <a:gd name="connsiteY2" fmla="*/ 508055 h 612776"/>
                <a:gd name="connsiteX3" fmla="*/ 418353 w 492595"/>
                <a:gd name="connsiteY3" fmla="*/ 164408 h 612776"/>
                <a:gd name="connsiteX4" fmla="*/ 179294 w 492595"/>
                <a:gd name="connsiteY4" fmla="*/ 55 h 612776"/>
                <a:gd name="connsiteX5" fmla="*/ 0 w 492595"/>
                <a:gd name="connsiteY5" fmla="*/ 179349 h 6127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492595" h="612776">
                  <a:moveTo>
                    <a:pt x="14941" y="493114"/>
                  </a:moveTo>
                  <a:cubicBezTo>
                    <a:pt x="58519" y="551633"/>
                    <a:pt x="102098" y="610153"/>
                    <a:pt x="179294" y="612643"/>
                  </a:cubicBezTo>
                  <a:cubicBezTo>
                    <a:pt x="256490" y="615133"/>
                    <a:pt x="438274" y="582761"/>
                    <a:pt x="478117" y="508055"/>
                  </a:cubicBezTo>
                  <a:cubicBezTo>
                    <a:pt x="517960" y="433349"/>
                    <a:pt x="468157" y="249075"/>
                    <a:pt x="418353" y="164408"/>
                  </a:cubicBezTo>
                  <a:cubicBezTo>
                    <a:pt x="368549" y="79741"/>
                    <a:pt x="249019" y="-2435"/>
                    <a:pt x="179294" y="55"/>
                  </a:cubicBezTo>
                  <a:cubicBezTo>
                    <a:pt x="109569" y="2545"/>
                    <a:pt x="54784" y="90947"/>
                    <a:pt x="0" y="179349"/>
                  </a:cubicBezTo>
                </a:path>
              </a:pathLst>
            </a:custGeom>
            <a:ln>
              <a:prstDash val="dash"/>
              <a:headEnd type="none"/>
              <a:tailEnd type="arrow"/>
            </a:ln>
          </p:spPr>
          <p:style>
            <a:lnRef idx="2">
              <a:schemeClr val="accent1"/>
            </a:lnRef>
            <a:fillRef idx="0">
              <a:schemeClr val="accent1"/>
            </a:fillRef>
            <a:effectRef idx="1">
              <a:schemeClr val="accent1"/>
            </a:effectRef>
            <a:fontRef idx="minor">
              <a:schemeClr val="tx1"/>
            </a:fontRef>
          </p:style>
          <p:txBody>
            <a:bodyPr rtlCol="0" anchor="ctr"/>
            <a:lstStyle/>
            <a:p>
              <a:pPr algn="ctr"/>
              <a:endParaRPr lang="en-US">
                <a:latin typeface="Gill Sans Light"/>
              </a:endParaRPr>
            </a:p>
          </p:txBody>
        </p:sp>
      </p:grpSp>
      <p:grpSp>
        <p:nvGrpSpPr>
          <p:cNvPr id="4" name="Group 3"/>
          <p:cNvGrpSpPr/>
          <p:nvPr/>
        </p:nvGrpSpPr>
        <p:grpSpPr>
          <a:xfrm>
            <a:off x="2981734" y="3013876"/>
            <a:ext cx="5090015" cy="1090777"/>
            <a:chOff x="1457733" y="3013875"/>
            <a:chExt cx="5090015" cy="1090777"/>
          </a:xfrm>
        </p:grpSpPr>
        <p:grpSp>
          <p:nvGrpSpPr>
            <p:cNvPr id="37" name="Group 36"/>
            <p:cNvGrpSpPr/>
            <p:nvPr/>
          </p:nvGrpSpPr>
          <p:grpSpPr>
            <a:xfrm>
              <a:off x="3997254" y="3636570"/>
              <a:ext cx="2550494" cy="468082"/>
              <a:chOff x="3997254" y="3636570"/>
              <a:chExt cx="2550494" cy="468082"/>
            </a:xfrm>
          </p:grpSpPr>
          <p:cxnSp>
            <p:nvCxnSpPr>
              <p:cNvPr id="26" name="Straight Arrow Connector 25"/>
              <p:cNvCxnSpPr/>
              <p:nvPr/>
            </p:nvCxnSpPr>
            <p:spPr>
              <a:xfrm flipH="1">
                <a:off x="6080497" y="3684486"/>
                <a:ext cx="467251" cy="420166"/>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sp>
            <p:nvSpPr>
              <p:cNvPr id="36" name="TextBox 35"/>
              <p:cNvSpPr txBox="1"/>
              <p:nvPr/>
            </p:nvSpPr>
            <p:spPr>
              <a:xfrm>
                <a:off x="3997254" y="3636570"/>
                <a:ext cx="2274982" cy="369332"/>
              </a:xfrm>
              <a:prstGeom prst="rect">
                <a:avLst/>
              </a:prstGeom>
              <a:noFill/>
            </p:spPr>
            <p:txBody>
              <a:bodyPr wrap="none" rtlCol="0">
                <a:spAutoFit/>
              </a:bodyPr>
              <a:lstStyle/>
              <a:p>
                <a:r>
                  <a:rPr lang="en-US" i="1" dirty="0">
                    <a:latin typeface="Gill Sans Light"/>
                  </a:rPr>
                  <a:t>Connection Socket</a:t>
                </a:r>
              </a:p>
            </p:txBody>
          </p:sp>
        </p:grpSp>
        <p:sp>
          <p:nvSpPr>
            <p:cNvPr id="45" name="TextBox 44"/>
            <p:cNvSpPr txBox="1"/>
            <p:nvPr/>
          </p:nvSpPr>
          <p:spPr>
            <a:xfrm>
              <a:off x="1457733" y="3622862"/>
              <a:ext cx="2274982" cy="369332"/>
            </a:xfrm>
            <a:prstGeom prst="rect">
              <a:avLst/>
            </a:prstGeom>
            <a:noFill/>
          </p:spPr>
          <p:txBody>
            <a:bodyPr wrap="none" rtlCol="0">
              <a:spAutoFit/>
            </a:bodyPr>
            <a:lstStyle/>
            <a:p>
              <a:r>
                <a:rPr lang="en-US" i="1" dirty="0">
                  <a:latin typeface="Gill Sans Light"/>
                </a:rPr>
                <a:t>Connection Socket</a:t>
              </a:r>
            </a:p>
          </p:txBody>
        </p:sp>
        <p:cxnSp>
          <p:nvCxnSpPr>
            <p:cNvPr id="53" name="Straight Arrow Connector 52"/>
            <p:cNvCxnSpPr/>
            <p:nvPr/>
          </p:nvCxnSpPr>
          <p:spPr>
            <a:xfrm>
              <a:off x="1470685" y="3013875"/>
              <a:ext cx="0" cy="1055242"/>
            </a:xfrm>
            <a:prstGeom prst="straightConnector1">
              <a:avLst/>
            </a:prstGeom>
            <a:ln>
              <a:tailEnd type="arrow"/>
            </a:ln>
          </p:spPr>
          <p:style>
            <a:lnRef idx="2">
              <a:schemeClr val="accent1"/>
            </a:lnRef>
            <a:fillRef idx="0">
              <a:schemeClr val="accent1"/>
            </a:fillRef>
            <a:effectRef idx="1">
              <a:schemeClr val="accent1"/>
            </a:effectRef>
            <a:fontRef idx="minor">
              <a:schemeClr val="tx1"/>
            </a:fontRef>
          </p:style>
        </p:cxnSp>
      </p:grpSp>
      <p:cxnSp>
        <p:nvCxnSpPr>
          <p:cNvPr id="54" name="Straight Arrow Connector 53"/>
          <p:cNvCxnSpPr>
            <a:endCxn id="22" idx="1"/>
          </p:cNvCxnSpPr>
          <p:nvPr/>
        </p:nvCxnSpPr>
        <p:spPr>
          <a:xfrm>
            <a:off x="5929280" y="2770928"/>
            <a:ext cx="1432800" cy="16206"/>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6" name="Left-Right Arrow 5"/>
          <p:cNvSpPr/>
          <p:nvPr/>
        </p:nvSpPr>
        <p:spPr bwMode="auto">
          <a:xfrm>
            <a:off x="5153245" y="3728903"/>
            <a:ext cx="415854" cy="184666"/>
          </a:xfrm>
          <a:prstGeom prst="leftRightArrow">
            <a:avLst/>
          </a:prstGeom>
          <a:solidFill>
            <a:schemeClr val="bg1"/>
          </a:solidFill>
          <a:ln w="57150" cap="flat" cmpd="sng" algn="ctr">
            <a:solidFill>
              <a:srgbClr val="618FFD"/>
            </a:solidFill>
            <a:prstDash val="solid"/>
            <a:round/>
            <a:headEnd type="none" w="med" len="med"/>
            <a:tailEnd type="none" w="med" len="med"/>
          </a:ln>
          <a:effectLst/>
          <a:extLst>
            <a:ext uri="{AF507438-7753-43e0-B8FC-AC1667EBCBE1}">
              <a14:hiddenEffects xmlns:a14="http://schemas.microsoft.com/office/drawing/2010/main" xmlns="">
                <a:effectLst>
                  <a:outerShdw dist="35921" dir="2700000" algn="ctr" rotWithShape="0">
                    <a:schemeClr val="bg2"/>
                  </a:outerShdw>
                </a:effectLst>
              </a14:hiddenEffects>
            </a:ext>
          </a:extLst>
        </p:spPr>
        <p:txBody>
          <a:bodyPr vert="horz" wrap="square" lIns="91440" tIns="45720" rIns="91440" bIns="45720" numCol="1" rtlCol="0" anchor="t" anchorCtr="0" compatLnSpc="1">
            <a:prstTxWarp prst="textNoShape">
              <a:avLst/>
            </a:prstTxWarp>
          </a:bodyPr>
          <a:lstStyle/>
          <a:p>
            <a:endParaRPr lang="en-US">
              <a:latin typeface="Gill Sans Light"/>
            </a:endParaRPr>
          </a:p>
        </p:txBody>
      </p:sp>
      <p:cxnSp>
        <p:nvCxnSpPr>
          <p:cNvPr id="56" name="Straight Arrow Connector 55"/>
          <p:cNvCxnSpPr>
            <a:stCxn id="48" idx="1"/>
          </p:cNvCxnSpPr>
          <p:nvPr/>
        </p:nvCxnSpPr>
        <p:spPr>
          <a:xfrm flipH="1" flipV="1">
            <a:off x="5856695" y="2864140"/>
            <a:ext cx="1499409" cy="625610"/>
          </a:xfrm>
          <a:prstGeom prst="straightConnector1">
            <a:avLst/>
          </a:prstGeom>
          <a:ln>
            <a:prstDash val="dash"/>
            <a:tailEnd type="arrow"/>
          </a:ln>
        </p:spPr>
        <p:style>
          <a:lnRef idx="2">
            <a:schemeClr val="accent1"/>
          </a:lnRef>
          <a:fillRef idx="0">
            <a:schemeClr val="accent1"/>
          </a:fillRef>
          <a:effectRef idx="1">
            <a:schemeClr val="accent1"/>
          </a:effectRef>
          <a:fontRef idx="minor">
            <a:schemeClr val="tx1"/>
          </a:fontRef>
        </p:style>
      </p:cxnSp>
      <p:sp>
        <p:nvSpPr>
          <p:cNvPr id="59" name="TextBox 58"/>
          <p:cNvSpPr txBox="1"/>
          <p:nvPr/>
        </p:nvSpPr>
        <p:spPr>
          <a:xfrm>
            <a:off x="7114747" y="4104652"/>
            <a:ext cx="1620957" cy="369332"/>
          </a:xfrm>
          <a:prstGeom prst="rect">
            <a:avLst/>
          </a:prstGeom>
          <a:noFill/>
        </p:spPr>
        <p:txBody>
          <a:bodyPr wrap="none" rtlCol="0">
            <a:spAutoFit/>
          </a:bodyPr>
          <a:lstStyle/>
          <a:p>
            <a:r>
              <a:rPr lang="en-US" dirty="0">
                <a:latin typeface="Gill Sans Light"/>
              </a:rPr>
              <a:t>read request</a:t>
            </a:r>
          </a:p>
        </p:txBody>
      </p:sp>
      <p:sp>
        <p:nvSpPr>
          <p:cNvPr id="49" name="Rounded Rectangle 4">
            <a:extLst>
              <a:ext uri="{FF2B5EF4-FFF2-40B4-BE49-F238E27FC236}">
                <a16:creationId xmlns:a16="http://schemas.microsoft.com/office/drawing/2014/main" id="{CC072540-3456-4E8E-970C-422FC8CF5618}"/>
              </a:ext>
            </a:extLst>
          </p:cNvPr>
          <p:cNvSpPr/>
          <p:nvPr/>
        </p:nvSpPr>
        <p:spPr bwMode="auto">
          <a:xfrm>
            <a:off x="1981200" y="2514600"/>
            <a:ext cx="8229600" cy="1152142"/>
          </a:xfrm>
          <a:prstGeom prst="roundRect">
            <a:avLst/>
          </a:prstGeom>
          <a:solidFill>
            <a:srgbClr val="FFFF00">
              <a:alpha val="14000"/>
            </a:srgbClr>
          </a:solidFill>
          <a:ln w="12700" cap="flat" cmpd="sng" algn="ctr">
            <a:solidFill>
              <a:schemeClr val="tx1"/>
            </a:solidFill>
            <a:prstDash val="solid"/>
            <a:round/>
            <a:headEnd type="none" w="sm" len="sm"/>
            <a:tailEnd type="none" w="sm" len="sm"/>
          </a:ln>
          <a:effectLst/>
        </p:spPr>
        <p:txBody>
          <a:bodyPr vert="horz" wrap="square" lIns="91440" tIns="45720" rIns="91440" bIns="45720" numCol="1" rtlCol="0" anchor="t" anchorCtr="0" compatLnSpc="1">
            <a:prstTxWarp prst="textNoShape">
              <a:avLst/>
            </a:prstTxWarp>
          </a:bodyPr>
          <a:lstStyle/>
          <a:p>
            <a:pPr marL="0" marR="0" indent="0" algn="l" defTabSz="914400" rtl="0" eaLnBrk="0" fontAlgn="base" latinLnBrk="0" hangingPunct="0">
              <a:lnSpc>
                <a:spcPct val="100000"/>
              </a:lnSpc>
              <a:spcBef>
                <a:spcPct val="0"/>
              </a:spcBef>
              <a:spcAft>
                <a:spcPct val="0"/>
              </a:spcAft>
              <a:buClrTx/>
              <a:buSzTx/>
              <a:buFontTx/>
              <a:buNone/>
              <a:tabLst/>
            </a:pPr>
            <a:endParaRPr kumimoji="0" lang="en-US" sz="1800" b="0" i="0" u="none" strike="noStrike" cap="none" normalizeH="0" baseline="0" dirty="0">
              <a:ln>
                <a:noFill/>
              </a:ln>
              <a:solidFill>
                <a:schemeClr val="tx1"/>
              </a:solidFill>
              <a:effectLst/>
              <a:latin typeface="Arial" charset="0"/>
            </a:endParaRPr>
          </a:p>
        </p:txBody>
      </p:sp>
    </p:spTree>
    <p:extLst>
      <p:ext uri="{BB962C8B-B14F-4D97-AF65-F5344CB8AC3E}">
        <p14:creationId xmlns:p14="http://schemas.microsoft.com/office/powerpoint/2010/main" val="3002043336"/>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9"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A7E4241-5DED-4CBF-BDBE-FCFFDF493518}"/>
              </a:ext>
            </a:extLst>
          </p:cNvPr>
          <p:cNvSpPr>
            <a:spLocks noGrp="1"/>
          </p:cNvSpPr>
          <p:nvPr>
            <p:ph type="title"/>
          </p:nvPr>
        </p:nvSpPr>
        <p:spPr/>
        <p:txBody>
          <a:bodyPr/>
          <a:lstStyle/>
          <a:p>
            <a:r>
              <a:rPr lang="en-US" dirty="0">
                <a:latin typeface="Gill Sans Light"/>
              </a:rPr>
              <a:t>Open Connection: 3-Way Handshake</a:t>
            </a:r>
          </a:p>
        </p:txBody>
      </p:sp>
      <p:sp>
        <p:nvSpPr>
          <p:cNvPr id="3" name="Content Placeholder 2">
            <a:extLst>
              <a:ext uri="{FF2B5EF4-FFF2-40B4-BE49-F238E27FC236}">
                <a16:creationId xmlns:a16="http://schemas.microsoft.com/office/drawing/2014/main" id="{49F0E5FE-345E-432D-B779-34848A8A975F}"/>
              </a:ext>
            </a:extLst>
          </p:cNvPr>
          <p:cNvSpPr>
            <a:spLocks noGrp="1"/>
          </p:cNvSpPr>
          <p:nvPr>
            <p:ph idx="1"/>
          </p:nvPr>
        </p:nvSpPr>
        <p:spPr>
          <a:xfrm>
            <a:off x="309416" y="1825625"/>
            <a:ext cx="3859272" cy="4351338"/>
          </a:xfrm>
        </p:spPr>
        <p:txBody>
          <a:bodyPr>
            <a:normAutofit/>
          </a:bodyPr>
          <a:lstStyle/>
          <a:p>
            <a:r>
              <a:rPr lang="en-US" dirty="0">
                <a:latin typeface="Gill Sans Light"/>
                <a:ea typeface="ＭＳ Ｐゴシック" charset="0"/>
                <a:cs typeface="ＭＳ Ｐゴシック" charset="0"/>
              </a:rPr>
              <a:t>Server calls </a:t>
            </a:r>
            <a:r>
              <a:rPr lang="en-US" dirty="0">
                <a:solidFill>
                  <a:srgbClr val="FF0000"/>
                </a:solidFill>
                <a:latin typeface="Gill Sans Light"/>
                <a:ea typeface="ＭＳ Ｐゴシック" charset="0"/>
                <a:cs typeface="ＭＳ Ｐゴシック" charset="0"/>
              </a:rPr>
              <a:t>listen() </a:t>
            </a:r>
            <a:r>
              <a:rPr lang="en-US" dirty="0">
                <a:latin typeface="Gill Sans Light"/>
                <a:ea typeface="ＭＳ Ｐゴシック" charset="0"/>
                <a:cs typeface="ＭＳ Ｐゴシック" charset="0"/>
              </a:rPr>
              <a:t>to wait for a new connection</a:t>
            </a:r>
          </a:p>
          <a:p>
            <a:r>
              <a:rPr lang="en-US" dirty="0">
                <a:latin typeface="Gill Sans Light"/>
                <a:ea typeface="ＭＳ Ｐゴシック" charset="0"/>
                <a:cs typeface="ＭＳ Ｐゴシック" charset="0"/>
              </a:rPr>
              <a:t>Client calls </a:t>
            </a:r>
            <a:r>
              <a:rPr lang="en-US" dirty="0">
                <a:solidFill>
                  <a:srgbClr val="0000FF"/>
                </a:solidFill>
                <a:latin typeface="Gill Sans Light"/>
                <a:ea typeface="ＭＳ Ｐゴシック" charset="0"/>
                <a:cs typeface="ＭＳ Ｐゴシック" charset="0"/>
              </a:rPr>
              <a:t>connect() </a:t>
            </a:r>
            <a:r>
              <a:rPr lang="en-US" dirty="0">
                <a:latin typeface="Gill Sans Light"/>
                <a:ea typeface="ＭＳ Ｐゴシック" charset="0"/>
                <a:cs typeface="ＭＳ Ｐゴシック" charset="0"/>
              </a:rPr>
              <a:t>providing server’s IP address and port number </a:t>
            </a:r>
          </a:p>
          <a:p>
            <a:r>
              <a:rPr lang="en-US" dirty="0">
                <a:latin typeface="Gill Sans Light"/>
                <a:ea typeface="ＭＳ Ｐゴシック" charset="0"/>
                <a:cs typeface="ＭＳ Ｐゴシック" charset="0"/>
              </a:rPr>
              <a:t>Each side sends SYN packet proposing an initial sequence number (one for each sender) and ACKs the other</a:t>
            </a:r>
          </a:p>
          <a:p>
            <a:pPr marL="0" indent="0">
              <a:buNone/>
            </a:pPr>
            <a:endParaRPr lang="en-US" dirty="0">
              <a:latin typeface="Gill Sans Light"/>
            </a:endParaRPr>
          </a:p>
        </p:txBody>
      </p:sp>
      <p:sp>
        <p:nvSpPr>
          <p:cNvPr id="47" name="Line 4">
            <a:extLst>
              <a:ext uri="{FF2B5EF4-FFF2-40B4-BE49-F238E27FC236}">
                <a16:creationId xmlns:a16="http://schemas.microsoft.com/office/drawing/2014/main" id="{A8D3D404-B1BB-4813-8F59-CB6AD4F9AFE0}"/>
              </a:ext>
            </a:extLst>
          </p:cNvPr>
          <p:cNvSpPr>
            <a:spLocks noChangeShapeType="1"/>
          </p:cNvSpPr>
          <p:nvPr/>
        </p:nvSpPr>
        <p:spPr bwMode="auto">
          <a:xfrm>
            <a:off x="5568350" y="2105472"/>
            <a:ext cx="0" cy="3971235"/>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latin typeface="Gill Sans Light"/>
            </a:endParaRPr>
          </a:p>
        </p:txBody>
      </p:sp>
      <p:sp>
        <p:nvSpPr>
          <p:cNvPr id="48" name="Text Box 5">
            <a:extLst>
              <a:ext uri="{FF2B5EF4-FFF2-40B4-BE49-F238E27FC236}">
                <a16:creationId xmlns:a16="http://schemas.microsoft.com/office/drawing/2014/main" id="{64B0A6F3-F93F-457D-9C2B-148F3E548150}"/>
              </a:ext>
            </a:extLst>
          </p:cNvPr>
          <p:cNvSpPr txBox="1">
            <a:spLocks noChangeArrowheads="1"/>
          </p:cNvSpPr>
          <p:nvPr/>
        </p:nvSpPr>
        <p:spPr bwMode="auto">
          <a:xfrm>
            <a:off x="4336497" y="1598441"/>
            <a:ext cx="2454179" cy="45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Client (initiator)</a:t>
            </a:r>
          </a:p>
        </p:txBody>
      </p:sp>
      <p:sp>
        <p:nvSpPr>
          <p:cNvPr id="49" name="Line 7">
            <a:extLst>
              <a:ext uri="{FF2B5EF4-FFF2-40B4-BE49-F238E27FC236}">
                <a16:creationId xmlns:a16="http://schemas.microsoft.com/office/drawing/2014/main" id="{05BE9DF8-EFDB-461E-A463-90A8EF3D3335}"/>
              </a:ext>
            </a:extLst>
          </p:cNvPr>
          <p:cNvSpPr>
            <a:spLocks noChangeShapeType="1"/>
          </p:cNvSpPr>
          <p:nvPr/>
        </p:nvSpPr>
        <p:spPr bwMode="auto">
          <a:xfrm>
            <a:off x="10440387" y="2105473"/>
            <a:ext cx="0" cy="3853898"/>
          </a:xfrm>
          <a:prstGeom prst="line">
            <a:avLst/>
          </a:prstGeom>
          <a:noFill/>
          <a:ln w="25400">
            <a:solidFill>
              <a:schemeClr val="tx1"/>
            </a:solidFill>
            <a:round/>
            <a:headEnd/>
            <a:tailEnd/>
          </a:ln>
          <a:extLst>
            <a:ext uri="{909E8E84-426E-40dd-AFC4-6F175D3DCCD1}">
              <a14:hiddenFill xmlns="" xmlns:a14="http://schemas.microsoft.com/office/drawing/2010/main">
                <a:noFill/>
              </a14:hiddenFill>
            </a:ext>
          </a:extLst>
        </p:spPr>
        <p:txBody>
          <a:bodyPr lIns="90488" tIns="44450" rIns="90488" bIns="44450"/>
          <a:lstStyle/>
          <a:p>
            <a:endParaRPr lang="en-US">
              <a:latin typeface="Gill Sans Light"/>
            </a:endParaRPr>
          </a:p>
        </p:txBody>
      </p:sp>
      <p:grpSp>
        <p:nvGrpSpPr>
          <p:cNvPr id="50" name="Group 8">
            <a:extLst>
              <a:ext uri="{FF2B5EF4-FFF2-40B4-BE49-F238E27FC236}">
                <a16:creationId xmlns:a16="http://schemas.microsoft.com/office/drawing/2014/main" id="{DE4DBE42-2691-4763-8826-5799D11F229C}"/>
              </a:ext>
            </a:extLst>
          </p:cNvPr>
          <p:cNvGrpSpPr>
            <a:grpSpLocks/>
          </p:cNvGrpSpPr>
          <p:nvPr/>
        </p:nvGrpSpPr>
        <p:grpSpPr bwMode="auto">
          <a:xfrm>
            <a:off x="5563587" y="2357886"/>
            <a:ext cx="4876800" cy="738187"/>
            <a:chOff x="1248" y="2175"/>
            <a:chExt cx="3072" cy="465"/>
          </a:xfrm>
        </p:grpSpPr>
        <p:sp>
          <p:nvSpPr>
            <p:cNvPr id="51" name="Line 9">
              <a:extLst>
                <a:ext uri="{FF2B5EF4-FFF2-40B4-BE49-F238E27FC236}">
                  <a16:creationId xmlns:a16="http://schemas.microsoft.com/office/drawing/2014/main" id="{57D77075-D057-40EA-BCBB-72DB6CAC0A5A}"/>
                </a:ext>
              </a:extLst>
            </p:cNvPr>
            <p:cNvSpPr>
              <a:spLocks noChangeShapeType="1"/>
            </p:cNvSpPr>
            <p:nvPr/>
          </p:nvSpPr>
          <p:spPr bwMode="auto">
            <a:xfrm>
              <a:off x="1248" y="2256"/>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latin typeface="Gill Sans Light"/>
              </a:endParaRPr>
            </a:p>
          </p:txBody>
        </p:sp>
        <p:sp>
          <p:nvSpPr>
            <p:cNvPr id="52" name="Text Box 10">
              <a:extLst>
                <a:ext uri="{FF2B5EF4-FFF2-40B4-BE49-F238E27FC236}">
                  <a16:creationId xmlns:a16="http://schemas.microsoft.com/office/drawing/2014/main" id="{3FF540C4-396F-4DC8-9346-733FB1708BD8}"/>
                </a:ext>
              </a:extLst>
            </p:cNvPr>
            <p:cNvSpPr txBox="1">
              <a:spLocks noChangeArrowheads="1"/>
            </p:cNvSpPr>
            <p:nvPr/>
          </p:nvSpPr>
          <p:spPr bwMode="auto">
            <a:xfrm rot="429064">
              <a:off x="1925" y="2175"/>
              <a:ext cx="1331"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SeqNum = x</a:t>
              </a:r>
            </a:p>
          </p:txBody>
        </p:sp>
      </p:grpSp>
      <p:grpSp>
        <p:nvGrpSpPr>
          <p:cNvPr id="53" name="Group 11">
            <a:extLst>
              <a:ext uri="{FF2B5EF4-FFF2-40B4-BE49-F238E27FC236}">
                <a16:creationId xmlns:a16="http://schemas.microsoft.com/office/drawing/2014/main" id="{4C908CBE-85EB-4F9D-8083-7937DC792E05}"/>
              </a:ext>
            </a:extLst>
          </p:cNvPr>
          <p:cNvGrpSpPr>
            <a:grpSpLocks/>
          </p:cNvGrpSpPr>
          <p:nvPr/>
        </p:nvGrpSpPr>
        <p:grpSpPr bwMode="auto">
          <a:xfrm>
            <a:off x="5515968" y="3224664"/>
            <a:ext cx="4924420" cy="633413"/>
            <a:chOff x="1217" y="2721"/>
            <a:chExt cx="3103" cy="399"/>
          </a:xfrm>
        </p:grpSpPr>
        <p:sp>
          <p:nvSpPr>
            <p:cNvPr id="54" name="Line 12">
              <a:extLst>
                <a:ext uri="{FF2B5EF4-FFF2-40B4-BE49-F238E27FC236}">
                  <a16:creationId xmlns:a16="http://schemas.microsoft.com/office/drawing/2014/main" id="{286CFB68-DCB2-4D69-8D60-23E7ED6B998B}"/>
                </a:ext>
              </a:extLst>
            </p:cNvPr>
            <p:cNvSpPr>
              <a:spLocks noChangeShapeType="1"/>
            </p:cNvSpPr>
            <p:nvPr/>
          </p:nvSpPr>
          <p:spPr bwMode="auto">
            <a:xfrm flipH="1">
              <a:off x="1248" y="2784"/>
              <a:ext cx="3072" cy="336"/>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latin typeface="Gill Sans Light"/>
              </a:endParaRPr>
            </a:p>
          </p:txBody>
        </p:sp>
        <p:sp>
          <p:nvSpPr>
            <p:cNvPr id="55" name="Text Box 13">
              <a:extLst>
                <a:ext uri="{FF2B5EF4-FFF2-40B4-BE49-F238E27FC236}">
                  <a16:creationId xmlns:a16="http://schemas.microsoft.com/office/drawing/2014/main" id="{F36A9ABD-1A02-4424-93C5-4344CCC2BA57}"/>
                </a:ext>
              </a:extLst>
            </p:cNvPr>
            <p:cNvSpPr txBox="1">
              <a:spLocks noChangeArrowheads="1"/>
            </p:cNvSpPr>
            <p:nvPr/>
          </p:nvSpPr>
          <p:spPr bwMode="auto">
            <a:xfrm rot="21224390">
              <a:off x="1217" y="2721"/>
              <a:ext cx="3074"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SYN and ACK, SeqNum = y and Ack = x + 1</a:t>
              </a:r>
            </a:p>
          </p:txBody>
        </p:sp>
      </p:grpSp>
      <p:grpSp>
        <p:nvGrpSpPr>
          <p:cNvPr id="56" name="Group 14">
            <a:extLst>
              <a:ext uri="{FF2B5EF4-FFF2-40B4-BE49-F238E27FC236}">
                <a16:creationId xmlns:a16="http://schemas.microsoft.com/office/drawing/2014/main" id="{4B270908-1478-4A24-BA50-08985443D314}"/>
              </a:ext>
            </a:extLst>
          </p:cNvPr>
          <p:cNvGrpSpPr>
            <a:grpSpLocks/>
          </p:cNvGrpSpPr>
          <p:nvPr/>
        </p:nvGrpSpPr>
        <p:grpSpPr bwMode="auto">
          <a:xfrm>
            <a:off x="5563587" y="4034289"/>
            <a:ext cx="4876800" cy="738188"/>
            <a:chOff x="1248" y="3231"/>
            <a:chExt cx="3072" cy="465"/>
          </a:xfrm>
        </p:grpSpPr>
        <p:sp>
          <p:nvSpPr>
            <p:cNvPr id="57" name="Line 15">
              <a:extLst>
                <a:ext uri="{FF2B5EF4-FFF2-40B4-BE49-F238E27FC236}">
                  <a16:creationId xmlns:a16="http://schemas.microsoft.com/office/drawing/2014/main" id="{92889179-E5BB-440C-8FA6-AEB74BEB320C}"/>
                </a:ext>
              </a:extLst>
            </p:cNvPr>
            <p:cNvSpPr>
              <a:spLocks noChangeShapeType="1"/>
            </p:cNvSpPr>
            <p:nvPr/>
          </p:nvSpPr>
          <p:spPr bwMode="auto">
            <a:xfrm>
              <a:off x="1248" y="3312"/>
              <a:ext cx="3072" cy="384"/>
            </a:xfrm>
            <a:prstGeom prst="line">
              <a:avLst/>
            </a:prstGeom>
            <a:noFill/>
            <a:ln w="25400">
              <a:solidFill>
                <a:schemeClr val="tx1"/>
              </a:solidFill>
              <a:round/>
              <a:headEnd/>
              <a:tailEnd type="triangle" w="med" len="med"/>
            </a:ln>
            <a:extLst>
              <a:ext uri="{909E8E84-426E-40dd-AFC4-6F175D3DCCD1}">
                <a14:hiddenFill xmlns="" xmlns:a14="http://schemas.microsoft.com/office/drawing/2010/main">
                  <a:noFill/>
                </a14:hiddenFill>
              </a:ext>
            </a:extLst>
          </p:spPr>
          <p:txBody>
            <a:bodyPr lIns="90488" tIns="44450" rIns="90488" bIns="44450"/>
            <a:lstStyle/>
            <a:p>
              <a:endParaRPr lang="en-US">
                <a:latin typeface="Gill Sans Light"/>
              </a:endParaRPr>
            </a:p>
          </p:txBody>
        </p:sp>
        <p:sp>
          <p:nvSpPr>
            <p:cNvPr id="58" name="Text Box 16">
              <a:extLst>
                <a:ext uri="{FF2B5EF4-FFF2-40B4-BE49-F238E27FC236}">
                  <a16:creationId xmlns:a16="http://schemas.microsoft.com/office/drawing/2014/main" id="{B2908F5F-83F9-4B2B-BB83-5A3AFB55E983}"/>
                </a:ext>
              </a:extLst>
            </p:cNvPr>
            <p:cNvSpPr txBox="1">
              <a:spLocks noChangeArrowheads="1"/>
            </p:cNvSpPr>
            <p:nvPr/>
          </p:nvSpPr>
          <p:spPr bwMode="auto">
            <a:xfrm rot="429064">
              <a:off x="1961" y="3231"/>
              <a:ext cx="1265" cy="231"/>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sz="1800">
                  <a:latin typeface="Gill Sans Light"/>
                  <a:cs typeface="Helvetica" charset="0"/>
                </a:rPr>
                <a:t>ACK, Ack = y + 1</a:t>
              </a:r>
            </a:p>
          </p:txBody>
        </p:sp>
      </p:grpSp>
      <p:sp>
        <p:nvSpPr>
          <p:cNvPr id="61" name="Text Box 19">
            <a:extLst>
              <a:ext uri="{FF2B5EF4-FFF2-40B4-BE49-F238E27FC236}">
                <a16:creationId xmlns:a16="http://schemas.microsoft.com/office/drawing/2014/main" id="{28E0E0A6-62E7-4F20-8A6F-7920FDE8357E}"/>
              </a:ext>
            </a:extLst>
          </p:cNvPr>
          <p:cNvSpPr txBox="1">
            <a:spLocks noChangeArrowheads="1"/>
          </p:cNvSpPr>
          <p:nvPr/>
        </p:nvSpPr>
        <p:spPr bwMode="auto">
          <a:xfrm>
            <a:off x="4154016" y="2254698"/>
            <a:ext cx="1336885"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r" eaLnBrk="1" hangingPunct="1"/>
            <a:r>
              <a:rPr lang="en-US" sz="2000" dirty="0">
                <a:solidFill>
                  <a:srgbClr val="0000FF"/>
                </a:solidFill>
                <a:latin typeface="Gill Sans Light"/>
                <a:cs typeface="Helvetica" charset="0"/>
              </a:rPr>
              <a:t>connect()</a:t>
            </a:r>
          </a:p>
        </p:txBody>
      </p:sp>
      <p:sp>
        <p:nvSpPr>
          <p:cNvPr id="62" name="Text Box 20">
            <a:extLst>
              <a:ext uri="{FF2B5EF4-FFF2-40B4-BE49-F238E27FC236}">
                <a16:creationId xmlns:a16="http://schemas.microsoft.com/office/drawing/2014/main" id="{0BB055CA-2264-41DB-A6A0-2F00D45FDCE3}"/>
              </a:ext>
            </a:extLst>
          </p:cNvPr>
          <p:cNvSpPr txBox="1">
            <a:spLocks noChangeArrowheads="1"/>
          </p:cNvSpPr>
          <p:nvPr/>
        </p:nvSpPr>
        <p:spPr bwMode="auto">
          <a:xfrm>
            <a:off x="10483250" y="1945929"/>
            <a:ext cx="1021094" cy="397535"/>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listen()</a:t>
            </a:r>
          </a:p>
        </p:txBody>
      </p:sp>
      <p:sp>
        <p:nvSpPr>
          <p:cNvPr id="63" name="Text Box 21">
            <a:extLst>
              <a:ext uri="{FF2B5EF4-FFF2-40B4-BE49-F238E27FC236}">
                <a16:creationId xmlns:a16="http://schemas.microsoft.com/office/drawing/2014/main" id="{B11ED3C3-07EC-495F-8DD8-B46EE3613D8A}"/>
              </a:ext>
            </a:extLst>
          </p:cNvPr>
          <p:cNvSpPr txBox="1">
            <a:spLocks noChangeArrowheads="1"/>
          </p:cNvSpPr>
          <p:nvPr/>
        </p:nvSpPr>
        <p:spPr bwMode="auto">
          <a:xfrm>
            <a:off x="10516588" y="5499097"/>
            <a:ext cx="1588840" cy="1013088"/>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squar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accept() dequeues connection</a:t>
            </a:r>
          </a:p>
        </p:txBody>
      </p:sp>
      <p:sp>
        <p:nvSpPr>
          <p:cNvPr id="64" name="Text Box 22">
            <a:extLst>
              <a:ext uri="{FF2B5EF4-FFF2-40B4-BE49-F238E27FC236}">
                <a16:creationId xmlns:a16="http://schemas.microsoft.com/office/drawing/2014/main" id="{2C328625-BBA9-4F7E-A868-1D61EA438FF6}"/>
              </a:ext>
            </a:extLst>
          </p:cNvPr>
          <p:cNvSpPr txBox="1">
            <a:spLocks noChangeArrowheads="1"/>
          </p:cNvSpPr>
          <p:nvPr/>
        </p:nvSpPr>
        <p:spPr bwMode="auto">
          <a:xfrm>
            <a:off x="10516587" y="4032422"/>
            <a:ext cx="1777712" cy="1320864"/>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127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dirty="0">
                <a:solidFill>
                  <a:srgbClr val="FF0000"/>
                </a:solidFill>
                <a:latin typeface="Gill Sans Light"/>
                <a:cs typeface="Helvetica" charset="0"/>
              </a:rPr>
              <a:t>allocate</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buffer space,</a:t>
            </a:r>
          </a:p>
          <a:p>
            <a:pPr eaLnBrk="1" hangingPunct="1"/>
            <a:r>
              <a:rPr lang="en-US" sz="2000" dirty="0">
                <a:solidFill>
                  <a:srgbClr val="FF0000"/>
                </a:solidFill>
                <a:latin typeface="Gill Sans Light"/>
                <a:cs typeface="Helvetica" charset="0"/>
              </a:rPr>
              <a:t>connection</a:t>
            </a:r>
            <a:br>
              <a:rPr lang="en-US" sz="2000" dirty="0">
                <a:solidFill>
                  <a:srgbClr val="FF0000"/>
                </a:solidFill>
                <a:latin typeface="Gill Sans Light"/>
                <a:cs typeface="Helvetica" charset="0"/>
              </a:rPr>
            </a:br>
            <a:r>
              <a:rPr lang="en-US" sz="2000" dirty="0">
                <a:solidFill>
                  <a:srgbClr val="FF0000"/>
                </a:solidFill>
                <a:latin typeface="Gill Sans Light"/>
                <a:cs typeface="Helvetica" charset="0"/>
              </a:rPr>
              <a:t>enqueued</a:t>
            </a:r>
          </a:p>
        </p:txBody>
      </p:sp>
      <p:sp>
        <p:nvSpPr>
          <p:cNvPr id="65" name="TextBox 22">
            <a:extLst>
              <a:ext uri="{FF2B5EF4-FFF2-40B4-BE49-F238E27FC236}">
                <a16:creationId xmlns:a16="http://schemas.microsoft.com/office/drawing/2014/main" id="{7DB2B6E5-C383-4F03-8BCE-DFC2E2B4BFBC}"/>
              </a:ext>
            </a:extLst>
          </p:cNvPr>
          <p:cNvSpPr txBox="1">
            <a:spLocks noChangeArrowheads="1"/>
          </p:cNvSpPr>
          <p:nvPr/>
        </p:nvSpPr>
        <p:spPr bwMode="auto">
          <a:xfrm rot="-5400000">
            <a:off x="4723006" y="3944592"/>
            <a:ext cx="671512" cy="40005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9525">
                <a:solidFill>
                  <a:srgbClr val="000000"/>
                </a:solidFill>
                <a:miter lim="800000"/>
                <a:headEnd/>
                <a:tailEnd/>
              </a14:hiddenLine>
            </a:ext>
          </a:extLst>
        </p:spPr>
        <p:txBody>
          <a:bodyPr wrap="none">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eaLnBrk="1" hangingPunct="1"/>
            <a:r>
              <a:rPr lang="en-US" sz="2000" b="0">
                <a:latin typeface="Gill Sans Light"/>
                <a:cs typeface="Helvetica" charset="0"/>
              </a:rPr>
              <a:t>time</a:t>
            </a:r>
          </a:p>
        </p:txBody>
      </p:sp>
      <p:cxnSp>
        <p:nvCxnSpPr>
          <p:cNvPr id="66" name="Straight Arrow Connector 23">
            <a:extLst>
              <a:ext uri="{FF2B5EF4-FFF2-40B4-BE49-F238E27FC236}">
                <a16:creationId xmlns:a16="http://schemas.microsoft.com/office/drawing/2014/main" id="{5CC18615-FB03-4B07-9B41-3090788A24EF}"/>
              </a:ext>
            </a:extLst>
          </p:cNvPr>
          <p:cNvCxnSpPr>
            <a:cxnSpLocks noChangeShapeType="1"/>
          </p:cNvCxnSpPr>
          <p:nvPr/>
        </p:nvCxnSpPr>
        <p:spPr bwMode="auto">
          <a:xfrm>
            <a:off x="5258787" y="3718373"/>
            <a:ext cx="0" cy="1066800"/>
          </a:xfrm>
          <a:prstGeom prst="straightConnector1">
            <a:avLst/>
          </a:prstGeom>
          <a:noFill/>
          <a:ln w="38100">
            <a:solidFill>
              <a:schemeClr val="tx1"/>
            </a:solidFill>
            <a:round/>
            <a:headEnd/>
            <a:tailEnd type="arrow" w="med" len="med"/>
          </a:ln>
          <a:extLst>
            <a:ext uri="{909E8E84-426E-40dd-AFC4-6F175D3DCCD1}">
              <a14:hiddenFill xmlns="" xmlns:a14="http://schemas.microsoft.com/office/drawing/2010/main">
                <a:noFill/>
              </a14:hiddenFill>
            </a:ext>
          </a:extLst>
        </p:spPr>
      </p:cxnSp>
      <p:sp>
        <p:nvSpPr>
          <p:cNvPr id="67" name="Text Box 6">
            <a:extLst>
              <a:ext uri="{FF2B5EF4-FFF2-40B4-BE49-F238E27FC236}">
                <a16:creationId xmlns:a16="http://schemas.microsoft.com/office/drawing/2014/main" id="{5BD3DA4B-652A-48FB-ABBB-40AF82A39EC7}"/>
              </a:ext>
            </a:extLst>
          </p:cNvPr>
          <p:cNvSpPr txBox="1">
            <a:spLocks noChangeArrowheads="1"/>
          </p:cNvSpPr>
          <p:nvPr/>
        </p:nvSpPr>
        <p:spPr bwMode="auto">
          <a:xfrm>
            <a:off x="9868927" y="1541942"/>
            <a:ext cx="1142922" cy="459090"/>
          </a:xfrm>
          <a:prstGeom prst="rect">
            <a:avLst/>
          </a:prstGeom>
          <a:noFill/>
          <a:ln>
            <a:noFill/>
          </a:ln>
          <a:extLst>
            <a:ext uri="{909E8E84-426E-40dd-AFC4-6F175D3DCCD1}">
              <a14:hiddenFill xmlns="" xmlns:a14="http://schemas.microsoft.com/office/drawing/2010/main">
                <a:solidFill>
                  <a:srgbClr val="FFFFFF"/>
                </a:solidFill>
              </a14:hiddenFill>
            </a:ext>
            <a:ext uri="{91240B29-F687-4f45-9708-019B960494DF}">
              <a14:hiddenLine xmlns="" xmlns:a14="http://schemas.microsoft.com/office/drawing/2010/main" w="25400">
                <a:solidFill>
                  <a:srgbClr val="000000"/>
                </a:solidFill>
                <a:miter lim="800000"/>
                <a:headEnd/>
                <a:tailEnd/>
              </a14:hiddenLine>
            </a:ext>
          </a:extLst>
        </p:spPr>
        <p:txBody>
          <a:bodyPr wrap="none" lIns="90478" tIns="44445" rIns="90478" bIns="44445">
            <a:spAutoFit/>
          </a:bodyPr>
          <a:lstStyle>
            <a:lvl1pPr eaLnBrk="0" hangingPunct="0">
              <a:defRPr sz="2400" b="1">
                <a:solidFill>
                  <a:schemeClr val="tx1"/>
                </a:solidFill>
                <a:latin typeface="Comic Sans MS" charset="0"/>
                <a:ea typeface="ＭＳ Ｐゴシック" charset="0"/>
                <a:cs typeface="ＭＳ Ｐゴシック" charset="0"/>
              </a:defRPr>
            </a:lvl1pPr>
            <a:lvl2pPr marL="742950" indent="-285750" eaLnBrk="0" hangingPunct="0">
              <a:defRPr sz="2400" b="1">
                <a:solidFill>
                  <a:schemeClr val="tx1"/>
                </a:solidFill>
                <a:latin typeface="Comic Sans MS" charset="0"/>
                <a:ea typeface="ＭＳ Ｐゴシック" charset="0"/>
              </a:defRPr>
            </a:lvl2pPr>
            <a:lvl3pPr marL="1143000" indent="-228600" eaLnBrk="0" hangingPunct="0">
              <a:defRPr sz="2400" b="1">
                <a:solidFill>
                  <a:schemeClr val="tx1"/>
                </a:solidFill>
                <a:latin typeface="Comic Sans MS" charset="0"/>
                <a:ea typeface="ＭＳ Ｐゴシック" charset="0"/>
              </a:defRPr>
            </a:lvl3pPr>
            <a:lvl4pPr marL="1600200" indent="-228600" eaLnBrk="0" hangingPunct="0">
              <a:defRPr sz="2400" b="1">
                <a:solidFill>
                  <a:schemeClr val="tx1"/>
                </a:solidFill>
                <a:latin typeface="Comic Sans MS" charset="0"/>
                <a:ea typeface="ＭＳ Ｐゴシック" charset="0"/>
              </a:defRPr>
            </a:lvl4pPr>
            <a:lvl5pPr marL="2057400" indent="-228600" eaLnBrk="0" hangingPunct="0">
              <a:defRPr sz="2400" b="1">
                <a:solidFill>
                  <a:schemeClr val="tx1"/>
                </a:solidFill>
                <a:latin typeface="Comic Sans MS" charset="0"/>
                <a:ea typeface="ＭＳ Ｐゴシック" charset="0"/>
              </a:defRPr>
            </a:lvl5pPr>
            <a:lvl6pPr marL="2514600" indent="-228600" eaLnBrk="0" fontAlgn="base" hangingPunct="0">
              <a:spcBef>
                <a:spcPct val="0"/>
              </a:spcBef>
              <a:spcAft>
                <a:spcPct val="0"/>
              </a:spcAft>
              <a:defRPr sz="2400" b="1">
                <a:solidFill>
                  <a:schemeClr val="tx1"/>
                </a:solidFill>
                <a:latin typeface="Comic Sans MS" charset="0"/>
                <a:ea typeface="ＭＳ Ｐゴシック" charset="0"/>
              </a:defRPr>
            </a:lvl6pPr>
            <a:lvl7pPr marL="2971800" indent="-228600" eaLnBrk="0" fontAlgn="base" hangingPunct="0">
              <a:spcBef>
                <a:spcPct val="0"/>
              </a:spcBef>
              <a:spcAft>
                <a:spcPct val="0"/>
              </a:spcAft>
              <a:defRPr sz="2400" b="1">
                <a:solidFill>
                  <a:schemeClr val="tx1"/>
                </a:solidFill>
                <a:latin typeface="Comic Sans MS" charset="0"/>
                <a:ea typeface="ＭＳ Ｐゴシック" charset="0"/>
              </a:defRPr>
            </a:lvl7pPr>
            <a:lvl8pPr marL="3429000" indent="-228600" eaLnBrk="0" fontAlgn="base" hangingPunct="0">
              <a:spcBef>
                <a:spcPct val="0"/>
              </a:spcBef>
              <a:spcAft>
                <a:spcPct val="0"/>
              </a:spcAft>
              <a:defRPr sz="2400" b="1">
                <a:solidFill>
                  <a:schemeClr val="tx1"/>
                </a:solidFill>
                <a:latin typeface="Comic Sans MS" charset="0"/>
                <a:ea typeface="ＭＳ Ｐゴシック" charset="0"/>
              </a:defRPr>
            </a:lvl8pPr>
            <a:lvl9pPr marL="3886200" indent="-228600" eaLnBrk="0" fontAlgn="base" hangingPunct="0">
              <a:spcBef>
                <a:spcPct val="0"/>
              </a:spcBef>
              <a:spcAft>
                <a:spcPct val="0"/>
              </a:spcAft>
              <a:defRPr sz="2400" b="1">
                <a:solidFill>
                  <a:schemeClr val="tx1"/>
                </a:solidFill>
                <a:latin typeface="Comic Sans MS" charset="0"/>
                <a:ea typeface="ＭＳ Ｐゴシック" charset="0"/>
              </a:defRPr>
            </a:lvl9pPr>
          </a:lstStyle>
          <a:p>
            <a:pPr algn="ctr" eaLnBrk="1" hangingPunct="1"/>
            <a:r>
              <a:rPr lang="en-US" dirty="0">
                <a:latin typeface="Gill Sans Light"/>
                <a:cs typeface="Helvetica" charset="0"/>
              </a:rPr>
              <a:t>Server</a:t>
            </a:r>
          </a:p>
        </p:txBody>
      </p:sp>
    </p:spTree>
    <p:extLst>
      <p:ext uri="{BB962C8B-B14F-4D97-AF65-F5344CB8AC3E}">
        <p14:creationId xmlns:p14="http://schemas.microsoft.com/office/powerpoint/2010/main" val="2300544710"/>
      </p:ext>
    </p:extLst>
  </p:cSld>
  <p:clrMapOvr>
    <a:masterClrMapping/>
  </p:clrMapOvr>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62"/>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61"/>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grpId="0" nodeType="clickEffect">
                                  <p:stCondLst>
                                    <p:cond delay="0"/>
                                  </p:stCondLst>
                                  <p:childTnLst>
                                    <p:set>
                                      <p:cBhvr>
                                        <p:cTn id="22"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50"/>
                                        </p:tgtEl>
                                        <p:attrNameLst>
                                          <p:attrName>style.visibility</p:attrName>
                                        </p:attrNameLst>
                                      </p:cBhvr>
                                      <p:to>
                                        <p:strVal val="visible"/>
                                      </p:to>
                                    </p:set>
                                    <p:animEffect transition="in" filter="wipe(left)">
                                      <p:cBhvr>
                                        <p:cTn id="27" dur="500"/>
                                        <p:tgtEl>
                                          <p:spTgt spid="50"/>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2" fill="hold" nodeType="clickEffect">
                                  <p:stCondLst>
                                    <p:cond delay="0"/>
                                  </p:stCondLst>
                                  <p:childTnLst>
                                    <p:set>
                                      <p:cBhvr>
                                        <p:cTn id="31" dur="1" fill="hold">
                                          <p:stCondLst>
                                            <p:cond delay="0"/>
                                          </p:stCondLst>
                                        </p:cTn>
                                        <p:tgtEl>
                                          <p:spTgt spid="53"/>
                                        </p:tgtEl>
                                        <p:attrNameLst>
                                          <p:attrName>style.visibility</p:attrName>
                                        </p:attrNameLst>
                                      </p:cBhvr>
                                      <p:to>
                                        <p:strVal val="visible"/>
                                      </p:to>
                                    </p:set>
                                    <p:animEffect transition="in" filter="wipe(right)">
                                      <p:cBhvr>
                                        <p:cTn id="32" dur="500"/>
                                        <p:tgtEl>
                                          <p:spTgt spid="53"/>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56"/>
                                        </p:tgtEl>
                                        <p:attrNameLst>
                                          <p:attrName>style.visibility</p:attrName>
                                        </p:attrNameLst>
                                      </p:cBhvr>
                                      <p:to>
                                        <p:strVal val="visible"/>
                                      </p:to>
                                    </p:set>
                                    <p:animEffect transition="in" filter="wipe(left)">
                                      <p:cBhvr>
                                        <p:cTn id="37" dur="500"/>
                                        <p:tgtEl>
                                          <p:spTgt spid="56"/>
                                        </p:tgtEl>
                                      </p:cBhvr>
                                    </p:animEffect>
                                  </p:childTnLst>
                                </p:cTn>
                              </p:par>
                            </p:childTnLst>
                          </p:cTn>
                        </p:par>
                      </p:childTnLst>
                    </p:cTn>
                  </p:par>
                  <p:par>
                    <p:cTn id="38" fill="hold">
                      <p:stCondLst>
                        <p:cond delay="indefinite"/>
                      </p:stCondLst>
                      <p:childTnLst>
                        <p:par>
                          <p:cTn id="39" fill="hold">
                            <p:stCondLst>
                              <p:cond delay="0"/>
                            </p:stCondLst>
                            <p:childTnLst>
                              <p:par>
                                <p:cTn id="40" presetID="1" presetClass="entr" presetSubtype="0" fill="hold" grpId="0" nodeType="clickEffect">
                                  <p:stCondLst>
                                    <p:cond delay="0"/>
                                  </p:stCondLst>
                                  <p:childTnLst>
                                    <p:set>
                                      <p:cBhvr>
                                        <p:cTn id="41" dur="1" fill="hold">
                                          <p:stCondLst>
                                            <p:cond delay="0"/>
                                          </p:stCondLst>
                                        </p:cTn>
                                        <p:tgtEl>
                                          <p:spTgt spid="64"/>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ID="1" presetClass="entr" presetSubtype="0" fill="hold" grpId="0" nodeType="clickEffect">
                                  <p:stCondLst>
                                    <p:cond delay="0"/>
                                  </p:stCondLst>
                                  <p:childTnLst>
                                    <p:set>
                                      <p:cBhvr>
                                        <p:cTn id="45" dur="1" fill="hold">
                                          <p:stCondLst>
                                            <p:cond delay="0"/>
                                          </p:stCondLst>
                                        </p:cTn>
                                        <p:tgtEl>
                                          <p:spTgt spid="6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uiExpand="1" build="p"/>
      <p:bldP spid="61" grpId="0"/>
      <p:bldP spid="62" grpId="0"/>
      <p:bldP spid="63" grpId="0"/>
      <p:bldP spid="64" grpId="0"/>
    </p:bldLst>
  </p:timing>
</p:sld>
</file>

<file path=ppt/theme/theme1.xml><?xml version="1.0" encoding="utf-8"?>
<a:theme xmlns:a="http://schemas.openxmlformats.org/drawingml/2006/main" name="Offic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omic Sans MS"/>
        <a:ea typeface=""/>
        <a:cs typeface=""/>
      </a:majorFont>
      <a:minorFont>
        <a:latin typeface="Comic Sans MS"/>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bg1"/>
        </a:solidFill>
        <a:ln w="1270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rtlCol="0"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sz="1800" b="1" i="0" u="none" strike="noStrike" cap="none" normalizeH="0" baseline="0" dirty="0" smtClean="0">
            <a:ln>
              <a:noFill/>
            </a:ln>
            <a:solidFill>
              <a:schemeClr val="tx1"/>
            </a:solidFill>
            <a:effectLst/>
            <a:latin typeface="Gill Sans Light"/>
          </a:defRPr>
        </a:defPPr>
      </a:lstStyle>
    </a:spDef>
    <a:lnDef>
      <a:spPr bwMode="auto">
        <a:xfrm>
          <a:off x="0" y="0"/>
          <a:ext cx="1" cy="1"/>
        </a:xfrm>
        <a:custGeom>
          <a:avLst/>
          <a:gdLst/>
          <a:ahLst/>
          <a:cxnLst/>
          <a:rect l="0" t="0" r="0" b="0"/>
          <a:pathLst/>
        </a:custGeom>
        <a:solidFill>
          <a:schemeClr val="bg1"/>
        </a:solidFill>
        <a:ln w="57150" cap="flat" cmpd="sng" algn="ctr">
          <a:solidFill>
            <a:schemeClr val="tx1"/>
          </a:solidFill>
          <a:prstDash val="solid"/>
          <a:round/>
          <a:headEnd type="none" w="med" len="med"/>
          <a:tailEnd type="none" w="med" len="med"/>
        </a:ln>
        <a:effectLst/>
        <a:extLst>
          <a:ext uri="{AF507438-7753-43e0-B8FC-AC1667EBCBE1}">
            <a14:hiddenEffects xmlns="" xmlns:a14="http://schemas.microsoft.com/office/drawing/2010/main">
              <a:effectLst>
                <a:outerShdw dist="35921" dir="2700000" algn="ctr" rotWithShape="0">
                  <a:schemeClr val="bg2"/>
                </a:outerShdw>
              </a:effectLst>
            </a14:hiddenEffects>
          </a:ext>
        </a:extLst>
      </a:spPr>
      <a:bodyPr vert="horz" wrap="squar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1" i="0" u="none" strike="noStrike" cap="none" normalizeH="0" baseline="0" smtClean="0">
            <a:ln>
              <a:noFill/>
            </a:ln>
            <a:solidFill>
              <a:schemeClr val="tx1"/>
            </a:solidFill>
            <a:effectLst/>
            <a:latin typeface="Comic Sans MS" pitchFamily="66" charset="0"/>
          </a:defRPr>
        </a:defPPr>
      </a:lstStyle>
    </a:lnDef>
    <a:txDef>
      <a:spPr>
        <a:noFill/>
      </a:spPr>
      <a:bodyPr wrap="none" rtlCol="0">
        <a:spAutoFit/>
      </a:bodyPr>
      <a:lstStyle>
        <a:defPPr>
          <a:defRPr dirty="0">
            <a:latin typeface="Gill Sans Light"/>
          </a:defRPr>
        </a:defPPr>
      </a:lstStyle>
    </a:txDef>
  </a:objectDefaults>
  <a:extraClrSchemeLst>
    <a:extraClrScheme>
      <a:clrScheme name="Office 1">
        <a:dk1>
          <a:srgbClr val="000000"/>
        </a:dk1>
        <a:lt1>
          <a:srgbClr val="FFFFFF"/>
        </a:lt1>
        <a:dk2>
          <a:srgbClr val="000000"/>
        </a:dk2>
        <a:lt2>
          <a:srgbClr val="808080"/>
        </a:lt2>
        <a:accent1>
          <a:srgbClr val="00CC99"/>
        </a:accent1>
        <a:accent2>
          <a:srgbClr val="3333CC"/>
        </a:accent2>
        <a:accent3>
          <a:srgbClr val="FFFFFF"/>
        </a:accent3>
        <a:accent4>
          <a:srgbClr val="000000"/>
        </a:accent4>
        <a:accent5>
          <a:srgbClr val="AAE2CA"/>
        </a:accent5>
        <a:accent6>
          <a:srgbClr val="2D2DB9"/>
        </a:accent6>
        <a:hlink>
          <a:srgbClr val="CCCCFF"/>
        </a:hlink>
        <a:folHlink>
          <a:srgbClr val="B2B2B2"/>
        </a:folHlink>
      </a:clrScheme>
      <a:clrMap bg1="lt1" tx1="dk1" bg2="lt2" tx2="dk2" accent1="accent1" accent2="accent2" accent3="accent3" accent4="accent4" accent5="accent5" accent6="accent6" hlink="hlink" folHlink="folHlink"/>
    </a:extraClrScheme>
    <a:extraClrScheme>
      <a:clrScheme name="Office 2">
        <a:dk1>
          <a:srgbClr val="000000"/>
        </a:dk1>
        <a:lt1>
          <a:srgbClr val="FFFFFF"/>
        </a:lt1>
        <a:dk2>
          <a:srgbClr val="0000FF"/>
        </a:dk2>
        <a:lt2>
          <a:srgbClr val="FFFF00"/>
        </a:lt2>
        <a:accent1>
          <a:srgbClr val="FF9900"/>
        </a:accent1>
        <a:accent2>
          <a:srgbClr val="00FFFF"/>
        </a:accent2>
        <a:accent3>
          <a:srgbClr val="AAAAFF"/>
        </a:accent3>
        <a:accent4>
          <a:srgbClr val="DADADA"/>
        </a:accent4>
        <a:accent5>
          <a:srgbClr val="FFCAAA"/>
        </a:accent5>
        <a:accent6>
          <a:srgbClr val="00E7E7"/>
        </a:accent6>
        <a:hlink>
          <a:srgbClr val="FF0000"/>
        </a:hlink>
        <a:folHlink>
          <a:srgbClr val="969696"/>
        </a:folHlink>
      </a:clrScheme>
      <a:clrMap bg1="dk2" tx1="lt1" bg2="dk1" tx2="lt2" accent1="accent1" accent2="accent2" accent3="accent3" accent4="accent4" accent5="accent5" accent6="accent6" hlink="hlink" folHlink="folHlink"/>
    </a:extraClrScheme>
    <a:extraClrScheme>
      <a:clrScheme name="Office 3">
        <a:dk1>
          <a:srgbClr val="000000"/>
        </a:dk1>
        <a:lt1>
          <a:srgbClr val="FFFFCC"/>
        </a:lt1>
        <a:dk2>
          <a:srgbClr val="808000"/>
        </a:dk2>
        <a:lt2>
          <a:srgbClr val="666633"/>
        </a:lt2>
        <a:accent1>
          <a:srgbClr val="339933"/>
        </a:accent1>
        <a:accent2>
          <a:srgbClr val="800000"/>
        </a:accent2>
        <a:accent3>
          <a:srgbClr val="FFFFE2"/>
        </a:accent3>
        <a:accent4>
          <a:srgbClr val="000000"/>
        </a:accent4>
        <a:accent5>
          <a:srgbClr val="ADCAAD"/>
        </a:accent5>
        <a:accent6>
          <a:srgbClr val="730000"/>
        </a:accent6>
        <a:hlink>
          <a:srgbClr val="0033CC"/>
        </a:hlink>
        <a:folHlink>
          <a:srgbClr val="FFCC66"/>
        </a:folHlink>
      </a:clrScheme>
      <a:clrMap bg1="lt1" tx1="dk1" bg2="lt2" tx2="dk2" accent1="accent1" accent2="accent2" accent3="accent3" accent4="accent4" accent5="accent5" accent6="accent6" hlink="hlink" folHlink="folHlink"/>
    </a:extraClrScheme>
    <a:extraClrScheme>
      <a:clrScheme name="Office 4">
        <a:dk1>
          <a:srgbClr val="000000"/>
        </a:dk1>
        <a:lt1>
          <a:srgbClr val="FFFFFF"/>
        </a:lt1>
        <a:dk2>
          <a:srgbClr val="000000"/>
        </a:dk2>
        <a:lt2>
          <a:srgbClr val="333333"/>
        </a:lt2>
        <a:accent1>
          <a:srgbClr val="DDDDDD"/>
        </a:accent1>
        <a:accent2>
          <a:srgbClr val="808080"/>
        </a:accent2>
        <a:accent3>
          <a:srgbClr val="FFFFFF"/>
        </a:accent3>
        <a:accent4>
          <a:srgbClr val="000000"/>
        </a:accent4>
        <a:accent5>
          <a:srgbClr val="EBEBEB"/>
        </a:accent5>
        <a:accent6>
          <a:srgbClr val="737373"/>
        </a:accent6>
        <a:hlink>
          <a:srgbClr val="4D4D4D"/>
        </a:hlink>
        <a:folHlink>
          <a:srgbClr val="EAEAEA"/>
        </a:folHlink>
      </a:clrScheme>
      <a:clrMap bg1="lt1" tx1="dk1" bg2="lt2" tx2="dk2" accent1="accent1" accent2="accent2" accent3="accent3" accent4="accent4" accent5="accent5" accent6="accent6" hlink="hlink" folHlink="folHlink"/>
    </a:extraClrScheme>
    <a:extraClrScheme>
      <a:clrScheme name="Office 5">
        <a:dk1>
          <a:srgbClr val="000000"/>
        </a:dk1>
        <a:lt1>
          <a:srgbClr val="FFFFFF"/>
        </a:lt1>
        <a:dk2>
          <a:srgbClr val="000000"/>
        </a:dk2>
        <a:lt2>
          <a:srgbClr val="808080"/>
        </a:lt2>
        <a:accent1>
          <a:srgbClr val="FFCC66"/>
        </a:accent1>
        <a:accent2>
          <a:srgbClr val="0000FF"/>
        </a:accent2>
        <a:accent3>
          <a:srgbClr val="FFFFFF"/>
        </a:accent3>
        <a:accent4>
          <a:srgbClr val="000000"/>
        </a:accent4>
        <a:accent5>
          <a:srgbClr val="FFE2B8"/>
        </a:accent5>
        <a:accent6>
          <a:srgbClr val="0000E7"/>
        </a:accent6>
        <a:hlink>
          <a:srgbClr val="CC00CC"/>
        </a:hlink>
        <a:folHlink>
          <a:srgbClr val="C0C0C0"/>
        </a:folHlink>
      </a:clrScheme>
      <a:clrMap bg1="lt1" tx1="dk1" bg2="lt2" tx2="dk2" accent1="accent1" accent2="accent2" accent3="accent3" accent4="accent4" accent5="accent5" accent6="accent6" hlink="hlink" folHlink="folHlink"/>
    </a:extraClrScheme>
    <a:extraClrScheme>
      <a:clrScheme name="Office 6">
        <a:dk1>
          <a:srgbClr val="000000"/>
        </a:dk1>
        <a:lt1>
          <a:srgbClr val="FFFFFF"/>
        </a:lt1>
        <a:dk2>
          <a:srgbClr val="000000"/>
        </a:dk2>
        <a:lt2>
          <a:srgbClr val="808080"/>
        </a:lt2>
        <a:accent1>
          <a:srgbClr val="C0C0C0"/>
        </a:accent1>
        <a:accent2>
          <a:srgbClr val="0066FF"/>
        </a:accent2>
        <a:accent3>
          <a:srgbClr val="FFFFFF"/>
        </a:accent3>
        <a:accent4>
          <a:srgbClr val="000000"/>
        </a:accent4>
        <a:accent5>
          <a:srgbClr val="DCDCDC"/>
        </a:accent5>
        <a:accent6>
          <a:srgbClr val="005CE7"/>
        </a:accent6>
        <a:hlink>
          <a:srgbClr val="FF0000"/>
        </a:hlink>
        <a:folHlink>
          <a:srgbClr val="009900"/>
        </a:folHlink>
      </a:clrScheme>
      <a:clrMap bg1="lt1" tx1="dk1" bg2="lt2" tx2="dk2" accent1="accent1" accent2="accent2" accent3="accent3" accent4="accent4" accent5="accent5" accent6="accent6" hlink="hlink" folHlink="folHlink"/>
    </a:extraClrScheme>
    <a:extraClrScheme>
      <a:clrScheme name="Office 7">
        <a:dk1>
          <a:srgbClr val="000000"/>
        </a:dk1>
        <a:lt1>
          <a:srgbClr val="FFFFFF"/>
        </a:lt1>
        <a:dk2>
          <a:srgbClr val="000000"/>
        </a:dk2>
        <a:lt2>
          <a:srgbClr val="808080"/>
        </a:lt2>
        <a:accent1>
          <a:srgbClr val="3399FF"/>
        </a:accent1>
        <a:accent2>
          <a:srgbClr val="99FFCC"/>
        </a:accent2>
        <a:accent3>
          <a:srgbClr val="FFFFFF"/>
        </a:accent3>
        <a:accent4>
          <a:srgbClr val="000000"/>
        </a:accent4>
        <a:accent5>
          <a:srgbClr val="ADCAFF"/>
        </a:accent5>
        <a:accent6>
          <a:srgbClr val="8AE7B9"/>
        </a:accent6>
        <a:hlink>
          <a:srgbClr val="CC00CC"/>
        </a:hlink>
        <a:folHlink>
          <a:srgbClr val="B2B2B2"/>
        </a:folHlink>
      </a:clrScheme>
      <a:clrMap bg1="lt1" tx1="dk1" bg2="lt2" tx2="dk2" accent1="accent1" accent2="accent2" accent3="accent3" accent4="accent4" accent5="accent5" accent6="accent6" hlink="hlink" folHlink="folHlink"/>
    </a:extraClrScheme>
  </a:extraClrSchemeLst>
</a:theme>
</file>

<file path=ppt/theme/theme2.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919191"/>
      </a:lt2>
      <a:accent1>
        <a:srgbClr val="618FFD"/>
      </a:accent1>
      <a:accent2>
        <a:srgbClr val="00AE00"/>
      </a:accent2>
      <a:accent3>
        <a:srgbClr val="FFFFFF"/>
      </a:accent3>
      <a:accent4>
        <a:srgbClr val="000000"/>
      </a:accent4>
      <a:accent5>
        <a:srgbClr val="B7C6FE"/>
      </a:accent5>
      <a:accent6>
        <a:srgbClr val="009D00"/>
      </a:accent6>
      <a:hlink>
        <a:srgbClr val="FC0128"/>
      </a:hlink>
      <a:folHlink>
        <a:srgbClr val="CECECE"/>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Metadata/LabelInfo.xml><?xml version="1.0" encoding="utf-8"?>
<clbl:labelList xmlns:clbl="http://schemas.microsoft.com/office/2020/mipLabelMetadata">
  <clbl:label id="{da48a9ac-7937-4134-8b13-3620bf967764}" enabled="1" method="Privileged" siteId="{5a4ba6f9-f531-4f32-9467-398f19e69de4}" contentBits="0" removed="0"/>
</clbl:labelList>
</file>

<file path=docProps/app.xml><?xml version="1.0" encoding="utf-8"?>
<Properties xmlns="http://schemas.openxmlformats.org/officeDocument/2006/extended-properties" xmlns:vt="http://schemas.openxmlformats.org/officeDocument/2006/docPropsVTypes">
  <Template/>
  <TotalTime>113075</TotalTime>
  <Pages>60</Pages>
  <Words>4644</Words>
  <Application>Microsoft Office PowerPoint</Application>
  <PresentationFormat>Widescreen</PresentationFormat>
  <Paragraphs>744</Paragraphs>
  <Slides>51</Slides>
  <Notes>26</Notes>
  <HiddenSlides>0</HiddenSlides>
  <MMClips>0</MMClips>
  <ScaleCrop>false</ScaleCrop>
  <HeadingPairs>
    <vt:vector size="6" baseType="variant">
      <vt:variant>
        <vt:lpstr>Fonts Used</vt:lpstr>
      </vt:variant>
      <vt:variant>
        <vt:i4>12</vt:i4>
      </vt:variant>
      <vt:variant>
        <vt:lpstr>Theme</vt:lpstr>
      </vt:variant>
      <vt:variant>
        <vt:i4>1</vt:i4>
      </vt:variant>
      <vt:variant>
        <vt:lpstr>Slide Titles</vt:lpstr>
      </vt:variant>
      <vt:variant>
        <vt:i4>51</vt:i4>
      </vt:variant>
    </vt:vector>
  </HeadingPairs>
  <TitlesOfParts>
    <vt:vector size="64" baseType="lpstr">
      <vt:lpstr>Courier</vt:lpstr>
      <vt:lpstr>Gill Sans</vt:lpstr>
      <vt:lpstr>Gill Sans Light</vt:lpstr>
      <vt:lpstr>GILL SANS SEMIBOLD</vt:lpstr>
      <vt:lpstr>굴림</vt:lpstr>
      <vt:lpstr>Arial</vt:lpstr>
      <vt:lpstr>Calibri</vt:lpstr>
      <vt:lpstr>Comic Sans MS</vt:lpstr>
      <vt:lpstr>Consolas</vt:lpstr>
      <vt:lpstr>Courier New</vt:lpstr>
      <vt:lpstr>Gill Sans MT</vt:lpstr>
      <vt:lpstr>Symbol</vt:lpstr>
      <vt:lpstr>Office</vt:lpstr>
      <vt:lpstr>CSC 112: Computer Operating Systems Lecture 25  RPC, NFS and AFS </vt:lpstr>
      <vt:lpstr>Recall: Transmission Control Protocol (TCP)</vt:lpstr>
      <vt:lpstr>Congestion</vt:lpstr>
      <vt:lpstr>Congestion Avoidance</vt:lpstr>
      <vt:lpstr>Congestion Management</vt:lpstr>
      <vt:lpstr>Recall: Connection Setup over TCP/IP</vt:lpstr>
      <vt:lpstr>Establishing TCP Service</vt:lpstr>
      <vt:lpstr>Sockets in concept</vt:lpstr>
      <vt:lpstr>Open Connection: 3-Way Handshake</vt:lpstr>
      <vt:lpstr>Sockets in concept</vt:lpstr>
      <vt:lpstr>Close Connection: 4-Way Teardown</vt:lpstr>
      <vt:lpstr>Recall: Distributed Applications Build With Messages</vt:lpstr>
      <vt:lpstr>Question: Data Representation</vt:lpstr>
      <vt:lpstr>Simple Data Types</vt:lpstr>
      <vt:lpstr>Machine Representation</vt:lpstr>
      <vt:lpstr>Endianness</vt:lpstr>
      <vt:lpstr>Network byte order Vs. “host byte order”</vt:lpstr>
      <vt:lpstr>What About Richer Objects?</vt:lpstr>
      <vt:lpstr>Data Serialization Formats</vt:lpstr>
      <vt:lpstr>Remote Procedure Call (RPC)</vt:lpstr>
      <vt:lpstr>RPC Concept</vt:lpstr>
      <vt:lpstr>RPC Information Flow</vt:lpstr>
      <vt:lpstr>RPC Implementation</vt:lpstr>
      <vt:lpstr>RPC Details (1/3)</vt:lpstr>
      <vt:lpstr>RPC Details (2/3)</vt:lpstr>
      <vt:lpstr>RPC Details (3/3)</vt:lpstr>
      <vt:lpstr>Problems with RPC: Non-Atomic Failures</vt:lpstr>
      <vt:lpstr>Problems with RPC: Performance</vt:lpstr>
      <vt:lpstr>Cross-Domain Communication/Location Transparency</vt:lpstr>
      <vt:lpstr>Microkernel operating systems</vt:lpstr>
      <vt:lpstr>Network-Attached Storage and the CAP Theorem</vt:lpstr>
      <vt:lpstr>Distributed File Systems</vt:lpstr>
      <vt:lpstr>Enabling Design: VFS </vt:lpstr>
      <vt:lpstr>Recall: Layers of I/O…</vt:lpstr>
      <vt:lpstr>Virtual Filesystem Switch</vt:lpstr>
      <vt:lpstr>VFS Common File Model in Linux</vt:lpstr>
      <vt:lpstr>Simple Distributed File System</vt:lpstr>
      <vt:lpstr>Use of caching to reduce network load</vt:lpstr>
      <vt:lpstr>Dealing with Failures</vt:lpstr>
      <vt:lpstr>Stateless Protocol</vt:lpstr>
      <vt:lpstr>Case Study: Network File System (NFS)</vt:lpstr>
      <vt:lpstr>NFS Continued</vt:lpstr>
      <vt:lpstr>NFS Architecture</vt:lpstr>
      <vt:lpstr>NFS Cache consistency</vt:lpstr>
      <vt:lpstr>Sequential Ordering Constraints</vt:lpstr>
      <vt:lpstr>NFS Pros and Cons</vt:lpstr>
      <vt:lpstr>Andrew File System</vt:lpstr>
      <vt:lpstr>Andrew File System (con’t)</vt:lpstr>
      <vt:lpstr>Summary (1/2)</vt:lpstr>
      <vt:lpstr>Summary (2/2)</vt:lpstr>
      <vt:lpstr>Thank you!</vt:lpstr>
    </vt:vector>
  </TitlesOfParts>
  <Company>UC Berkeley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Lecture 1: Course Introduction and Overview</dc:title>
  <dc:creator>John D. Kubiatowicz</dc:creator>
  <dc:description>Imported some pictures from Silbershatz (c) 2005</dc:description>
  <cp:lastModifiedBy>Zonghua Gu</cp:lastModifiedBy>
  <cp:revision>1216</cp:revision>
  <cp:lastPrinted>2022-04-26T21:30:49Z</cp:lastPrinted>
  <dcterms:created xsi:type="dcterms:W3CDTF">1995-08-12T11:37:26Z</dcterms:created>
  <dcterms:modified xsi:type="dcterms:W3CDTF">2025-01-27T13:25:11Z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Owner">
    <vt:lpwstr>Joseph</vt:lpwstr>
  </property>
  <property fmtid="{D5CDD505-2E9C-101B-9397-08002B2CF9AE}" pid="3" name="Semester">
    <vt:lpwstr>Spring 2006</vt:lpwstr>
  </property>
</Properties>
</file>