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606" r:id="rId3"/>
    <p:sldId id="643" r:id="rId4"/>
    <p:sldId id="644" r:id="rId5"/>
    <p:sldId id="631" r:id="rId6"/>
    <p:sldId id="618" r:id="rId7"/>
    <p:sldId id="620" r:id="rId8"/>
    <p:sldId id="625" r:id="rId9"/>
    <p:sldId id="550" r:id="rId10"/>
    <p:sldId id="450" r:id="rId11"/>
    <p:sldId id="647" r:id="rId12"/>
    <p:sldId id="649" r:id="rId13"/>
    <p:sldId id="650" r:id="rId14"/>
    <p:sldId id="453" r:id="rId15"/>
    <p:sldId id="451" r:id="rId16"/>
    <p:sldId id="532" r:id="rId17"/>
    <p:sldId id="554" r:id="rId18"/>
    <p:sldId id="651" r:id="rId19"/>
    <p:sldId id="646" r:id="rId20"/>
    <p:sldId id="531" r:id="rId21"/>
    <p:sldId id="623" r:id="rId22"/>
    <p:sldId id="645" r:id="rId23"/>
    <p:sldId id="675" r:id="rId24"/>
    <p:sldId id="652" r:id="rId25"/>
    <p:sldId id="653" r:id="rId26"/>
    <p:sldId id="654" r:id="rId27"/>
    <p:sldId id="655" r:id="rId28"/>
    <p:sldId id="656" r:id="rId29"/>
    <p:sldId id="657" r:id="rId30"/>
    <p:sldId id="658" r:id="rId31"/>
    <p:sldId id="659" r:id="rId32"/>
    <p:sldId id="660" r:id="rId33"/>
    <p:sldId id="661" r:id="rId34"/>
    <p:sldId id="662" r:id="rId35"/>
    <p:sldId id="663" r:id="rId36"/>
    <p:sldId id="664" r:id="rId37"/>
    <p:sldId id="665" r:id="rId38"/>
    <p:sldId id="672" r:id="rId39"/>
    <p:sldId id="673" r:id="rId40"/>
    <p:sldId id="560" r:id="rId41"/>
    <p:sldId id="636" r:id="rId4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195" autoAdjust="0"/>
    <p:restoredTop sz="95337" autoAdjust="0"/>
  </p:normalViewPr>
  <p:slideViewPr>
    <p:cSldViewPr>
      <p:cViewPr varScale="1">
        <p:scale>
          <a:sx n="82" d="100"/>
          <a:sy n="82" d="100"/>
        </p:scale>
        <p:origin x="89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0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6666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3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73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97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3.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sz="3000" dirty="0"/>
              <a:t>CSC 112: Computer Operating Systems</a:t>
            </a:r>
            <a:br>
              <a:rPr lang="en-US" altLang="en-US" sz="3000" dirty="0"/>
            </a:br>
            <a:r>
              <a:rPr lang="en-US" altLang="en-US" sz="3000" dirty="0"/>
              <a:t>Lecture 3</a:t>
            </a:r>
            <a:br>
              <a:rPr lang="en-US" altLang="en-US" sz="3000" dirty="0"/>
            </a:br>
            <a:br>
              <a:rPr lang="en-US" altLang="en-US" sz="3000" dirty="0"/>
            </a:br>
            <a:r>
              <a:rPr lang="en-US" altLang="en-US" sz="3000" dirty="0"/>
              <a:t>Processes (</a:t>
            </a:r>
            <a:r>
              <a:rPr lang="en-US" altLang="en-US" sz="3000" dirty="0" err="1"/>
              <a:t>con’t</a:t>
            </a:r>
            <a:r>
              <a:rPr lang="en-US" altLang="en-US" sz="3000" dirty="0"/>
              <a:t>), </a:t>
            </a:r>
            <a:br>
              <a:rPr lang="en-US" altLang="en-US" sz="3000" dirty="0"/>
            </a:br>
            <a:r>
              <a:rPr lang="en-US" altLang="en-US" sz="3000" dirty="0"/>
              <a:t>System Calls, Fork, 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2651AF-383C-7FD0-3E76-30851E3A74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B9DD-EAE7-BF14-908F-C04606739269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Implementing Safe Kernel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Controlled transfer into kernel (e.g., </a:t>
            </a:r>
            <a:r>
              <a:rPr lang="en-US" dirty="0" err="1"/>
              <a:t>syscall</a:t>
            </a:r>
            <a:r>
              <a:rPr lang="en-US" dirty="0"/>
              <a:t> table)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Separate kernel stack!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Carefully constructed kernel code packs up the user process state and sets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pPr lvl="1"/>
            <a:r>
              <a:rPr lang="en-US" dirty="0"/>
              <a:t>More on this next time</a:t>
            </a:r>
          </a:p>
          <a:p>
            <a:endParaRPr lang="en-US" dirty="0"/>
          </a:p>
          <a:p>
            <a:r>
              <a:rPr lang="en-US" dirty="0"/>
              <a:t>Should be impossible for buggy or malicious user program to cause the kernel to corrupt itself!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r>
              <a:rPr lang="en-US" baseline="0" dirty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/>
              <a:t>Interrupt processing not visible 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processing?</a:t>
            </a:r>
          </a:p>
          <a:p>
            <a:pPr lvl="1"/>
            <a:endParaRPr lang="en-US" dirty="0"/>
          </a:p>
          <a:p>
            <a:r>
              <a:rPr lang="en-US" dirty="0"/>
              <a:t>Interrupt Handler invoked with interrupts ‘disabled’</a:t>
            </a:r>
          </a:p>
          <a:p>
            <a:pPr lvl="1"/>
            <a:r>
              <a:rPr lang="en-US" dirty="0"/>
              <a:t>Re-enabled upon completion</a:t>
            </a:r>
          </a:p>
          <a:p>
            <a:pPr lvl="1"/>
            <a:r>
              <a:rPr lang="en-US" dirty="0"/>
              <a:t>Non-blocking (run to completion, no waits)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Pack up in a queue and pass off to an OS thread for hard work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wake up an existing OS thread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89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541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181601"/>
            <a:ext cx="7620000" cy="114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else do you see this dispatch pattern?</a:t>
            </a:r>
          </a:p>
          <a:p>
            <a:pPr lvl="1"/>
            <a:r>
              <a:rPr lang="en-US" dirty="0"/>
              <a:t>System Call</a:t>
            </a:r>
          </a:p>
          <a:p>
            <a:pPr lvl="1"/>
            <a:r>
              <a:rPr lang="en-US" dirty="0"/>
              <a:t>Exceptions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91470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/>
              <a:t>Limited number of entry points into kernel</a:t>
            </a:r>
          </a:p>
          <a:p>
            <a:r>
              <a:rPr lang="en-US" dirty="0"/>
              <a:t>Kernel interrupt stack</a:t>
            </a:r>
          </a:p>
          <a:p>
            <a:pPr lvl="1"/>
            <a:r>
              <a:rPr lang="en-US" dirty="0"/>
              <a:t>Handler works regardless of state of user code</a:t>
            </a:r>
          </a:p>
          <a:p>
            <a:r>
              <a:rPr lang="en-US" dirty="0"/>
              <a:t>Interrupt masking</a:t>
            </a:r>
          </a:p>
          <a:p>
            <a:pPr lvl="1"/>
            <a:r>
              <a:rPr lang="en-US" dirty="0"/>
              <a:t>Handler is non-blocking</a:t>
            </a:r>
          </a:p>
          <a:p>
            <a:r>
              <a:rPr lang="en-US" dirty="0"/>
              <a:t>Atomic transfer of control</a:t>
            </a:r>
          </a:p>
          <a:p>
            <a:pPr lvl="1"/>
            <a:r>
              <a:rPr lang="en-US" dirty="0"/>
              <a:t>“Single instruction”-like to change: 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</a:t>
            </a:r>
          </a:p>
          <a:p>
            <a:r>
              <a:rPr lang="en-US" dirty="0"/>
              <a:t>Transparent </a:t>
            </a:r>
            <a:r>
              <a:rPr lang="en-US" dirty="0" err="1"/>
              <a:t>restartable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needs space to work</a:t>
            </a:r>
          </a:p>
          <a:p>
            <a:r>
              <a:rPr lang="en-US" dirty="0"/>
              <a:t>Cannot put anything on the user stack (Why?)</a:t>
            </a:r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 handler copies user </a:t>
            </a:r>
            <a:r>
              <a:rPr lang="en-US" dirty="0" err="1"/>
              <a:t>args</a:t>
            </a:r>
            <a:r>
              <a:rPr lang="en-US" dirty="0"/>
              <a:t> to kernel space before invoking specific function (e.g., open)</a:t>
            </a:r>
          </a:p>
          <a:p>
            <a:pPr lvl="1"/>
            <a:r>
              <a:rPr lang="en-US" dirty="0"/>
              <a:t>Interrupts (???)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4114801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1828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Interrupt/System Call</a:t>
            </a:r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447800" y="1066800"/>
            <a:ext cx="9071114" cy="5638800"/>
          </a:xfrm>
        </p:spPr>
      </p:pic>
    </p:spTree>
    <p:extLst>
      <p:ext uri="{BB962C8B-B14F-4D97-AF65-F5344CB8AC3E}">
        <p14:creationId xmlns:p14="http://schemas.microsoft.com/office/powerpoint/2010/main" val="382645270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1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709776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356" y="74691"/>
            <a:ext cx="7886700" cy="841621"/>
          </a:xfrm>
        </p:spPr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384" y="18086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266" y="2498822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4666" y="1808679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36" y="26027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346" y="22325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851" y="162401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015" y="33335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451" y="3709776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34" y="435610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916" y="479958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4287" y="52953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6722" y="52953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2252" y="52953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1" y="6019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6019800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a/g/n/ac/ax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1" y="6019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22532" y="6019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1" y="6019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8299" y="55467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2774563" y="1655312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565337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318712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525659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52953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2357" y="47474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52801" y="413431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 Mode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3864" y="3505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4038600"/>
            <a:ext cx="6164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33326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1997" y="26834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14819994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en-US" dirty="0"/>
              <a:t>Recall: 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389438"/>
            <a:ext cx="8670925" cy="2286000"/>
          </a:xfrm>
        </p:spPr>
        <p:txBody>
          <a:bodyPr/>
          <a:lstStyle/>
          <a:p>
            <a:r>
              <a:rPr lang="en-US" altLang="en-US" dirty="0"/>
              <a:t>Threads encapsulate concurrency: “Active” component</a:t>
            </a:r>
          </a:p>
          <a:p>
            <a:r>
              <a:rPr lang="en-US" altLang="en-US" dirty="0"/>
              <a:t>Address spaces encapsulate protection: “Passive” part</a:t>
            </a:r>
          </a:p>
          <a:p>
            <a:pPr lvl="1"/>
            <a:r>
              <a:rPr lang="en-US" altLang="en-US" dirty="0"/>
              <a:t>Keeps buggy program from trashing the system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66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mapping system call number to handler</a:t>
            </a:r>
          </a:p>
          <a:p>
            <a:r>
              <a:rPr lang="en-US" dirty="0"/>
              <a:t>Locate arguments</a:t>
            </a:r>
          </a:p>
          <a:p>
            <a:pPr lvl="1"/>
            <a:r>
              <a:rPr lang="en-US" dirty="0"/>
              <a:t>In registers or on user (!) stack</a:t>
            </a:r>
          </a:p>
          <a:p>
            <a:r>
              <a:rPr lang="en-US" dirty="0"/>
              <a:t>Copy arguments</a:t>
            </a:r>
          </a:p>
          <a:p>
            <a:pPr lvl="1"/>
            <a:r>
              <a:rPr lang="en-US" dirty="0"/>
              <a:t>From user memory into kernel memory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/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/>
              <a:t>Copy results back </a:t>
            </a:r>
          </a:p>
          <a:p>
            <a:pPr lvl="1"/>
            <a:r>
              <a:rPr lang="en-US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228600"/>
            <a:ext cx="79248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581400" y="1371600"/>
            <a:ext cx="5334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620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5105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953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600" y="2743201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33719" y="4491335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>
                <a:latin typeface="Gill Sans"/>
                <a:cs typeface="Gill Sans"/>
              </a:rPr>
              <a:t>Reply</a:t>
            </a:r>
          </a:p>
          <a:p>
            <a:pPr algn="ctr"/>
            <a:r>
              <a:rPr lang="en-US" sz="1600" b="0" dirty="0">
                <a:latin typeface="Gill Sans"/>
                <a:cs typeface="Gill Sans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30386" y="5105400"/>
            <a:ext cx="841897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0697" y="5105400"/>
            <a:ext cx="15329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0077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  <a:br>
              <a:rPr lang="en-US" sz="1600" b="0" dirty="0">
                <a:latin typeface="Gill Sans"/>
                <a:cs typeface="Gill Sans"/>
              </a:rPr>
            </a:br>
            <a:r>
              <a:rPr lang="en-US" sz="1600" b="0" dirty="0">
                <a:latin typeface="Gill Sans"/>
                <a:cs typeface="Gill Sans"/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51332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 socket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45728" y="2971800"/>
            <a:ext cx="727349" cy="338554"/>
            <a:chOff x="1406251" y="2959100"/>
            <a:chExt cx="727349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7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431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93980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boots</a:t>
            </a:r>
          </a:p>
          <a:p>
            <a:pPr lvl="1"/>
            <a:r>
              <a:rPr lang="en-US" dirty="0"/>
              <a:t>Often called the “</a:t>
            </a:r>
            <a:r>
              <a:rPr lang="en-US" dirty="0" err="1"/>
              <a:t>init</a:t>
            </a:r>
            <a:r>
              <a:rPr lang="en-US" dirty="0"/>
              <a:t>” process</a:t>
            </a:r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404773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83712286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4061170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299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73077011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405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/>
              <a:t>Multiplexing Processes: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</a:t>
            </a:r>
            <a:r>
              <a:rPr lang="en-US" i="1" dirty="0"/>
              <a:t>Scheduler</a:t>
            </a:r>
            <a:r>
              <a:rPr lang="en-US" dirty="0"/>
              <a:t> maintains a data structure containing the PCBs	</a:t>
            </a:r>
          </a:p>
          <a:p>
            <a:pPr lvl="1"/>
            <a:r>
              <a:rPr lang="en-US" dirty="0"/>
              <a:t>Give out CPU to different processes</a:t>
            </a:r>
          </a:p>
          <a:p>
            <a:pPr lvl="1"/>
            <a:r>
              <a:rPr lang="en-US" dirty="0"/>
              <a:t>This is a Policy 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73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228536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19199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75834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000000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 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Here, 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440478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07086143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02283735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4395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if (</a:t>
              </a:r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8310388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96C-64B7-48C6-B59D-BB71CB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297-7CBF-4798-BE67-4890E2B2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r>
              <a:rPr lang="en-US" dirty="0"/>
              <a:t> system calls for processes, but just a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threads?</a:t>
            </a:r>
          </a:p>
          <a:p>
            <a:pPr lvl="1"/>
            <a:r>
              <a:rPr lang="en-US" dirty="0"/>
              <a:t>Convenient to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: put code for parent and child in one executable instead of multiple</a:t>
            </a:r>
          </a:p>
          <a:p>
            <a:pPr lvl="1"/>
            <a:r>
              <a:rPr lang="en-US" dirty="0"/>
              <a:t>It will allow us to programmatically control child process’ state</a:t>
            </a:r>
          </a:p>
          <a:p>
            <a:pPr lvl="2"/>
            <a:r>
              <a:rPr lang="en-US" sz="2400" dirty="0"/>
              <a:t>By executing code before calling </a:t>
            </a:r>
            <a:r>
              <a:rPr lang="en-US" sz="2400" dirty="0">
                <a:latin typeface="Consolas" panose="020B0609020204030204" pitchFamily="49" charset="0"/>
              </a:rPr>
              <a:t>exec()</a:t>
            </a:r>
            <a:r>
              <a:rPr lang="en-US" sz="2400" dirty="0"/>
              <a:t> in the child</a:t>
            </a:r>
          </a:p>
          <a:p>
            <a:pPr lvl="1"/>
            <a:r>
              <a:rPr lang="en-US" dirty="0"/>
              <a:t>We’ll see this in the case of File I/O next time</a:t>
            </a:r>
          </a:p>
          <a:p>
            <a:pPr lvl="1"/>
            <a:endParaRPr lang="en-US" dirty="0"/>
          </a:p>
          <a:p>
            <a:r>
              <a:rPr lang="en-US" dirty="0"/>
              <a:t>Windows uses </a:t>
            </a:r>
            <a:r>
              <a:rPr lang="en-US" dirty="0" err="1">
                <a:latin typeface="Consolas" panose="020B06090202040302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Also works, but a more complicated interface</a:t>
            </a:r>
          </a:p>
        </p:txBody>
      </p:sp>
    </p:spTree>
    <p:extLst>
      <p:ext uri="{BB962C8B-B14F-4D97-AF65-F5344CB8AC3E}">
        <p14:creationId xmlns:p14="http://schemas.microsoft.com/office/powerpoint/2010/main" val="162447495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C6E0-D7C4-4E38-A069-FCF384B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62DC-6C59-4590-8552-95CA365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tasks to run concurrently, do we run them in separate threads, or do we run them in separate processes?</a:t>
            </a:r>
          </a:p>
          <a:p>
            <a:endParaRPr lang="en-US" dirty="0"/>
          </a:p>
          <a:p>
            <a:r>
              <a:rPr lang="en-US" dirty="0"/>
              <a:t>Depends on how much isolation we want</a:t>
            </a:r>
          </a:p>
          <a:p>
            <a:pPr lvl="1"/>
            <a:r>
              <a:rPr lang="en-US" dirty="0"/>
              <a:t>Threads are lighter weight [why?]</a:t>
            </a:r>
          </a:p>
          <a:p>
            <a:pPr lvl="1"/>
            <a:r>
              <a:rPr lang="en-US" dirty="0"/>
              <a:t>Processes are more strongly isolated</a:t>
            </a:r>
          </a:p>
        </p:txBody>
      </p:sp>
    </p:spTree>
    <p:extLst>
      <p:ext uri="{BB962C8B-B14F-4D97-AF65-F5344CB8AC3E}">
        <p14:creationId xmlns:p14="http://schemas.microsoft.com/office/powerpoint/2010/main" val="979980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52400"/>
            <a:ext cx="8039100" cy="594518"/>
          </a:xfrm>
        </p:spPr>
        <p:txBody>
          <a:bodyPr/>
          <a:lstStyle/>
          <a:p>
            <a:r>
              <a:rPr lang="en-US" altLang="en-US" dirty="0"/>
              <a:t>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Kernel/System Mode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0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Hardware mechanism for regaining control from user</a:t>
            </a:r>
          </a:p>
          <a:p>
            <a:pPr lvl="1"/>
            <a:r>
              <a:rPr lang="en-US" dirty="0"/>
              <a:t>Notification that events have occurred</a:t>
            </a:r>
          </a:p>
          <a:p>
            <a:pPr lvl="1"/>
            <a:r>
              <a:rPr lang="en-US" dirty="0"/>
              <a:t>User-level equivalent: Signals</a:t>
            </a:r>
          </a:p>
          <a:p>
            <a:r>
              <a:rPr lang="en-US" dirty="0"/>
              <a:t>Native control of Process</a:t>
            </a:r>
          </a:p>
          <a:p>
            <a:pPr lvl="1"/>
            <a:r>
              <a:rPr lang="en-US" dirty="0"/>
              <a:t>Fork, Exec, Wait, Signal</a:t>
            </a:r>
          </a:p>
        </p:txBody>
      </p:sp>
    </p:spTree>
    <p:extLst>
      <p:ext uri="{BB962C8B-B14F-4D97-AF65-F5344CB8AC3E}">
        <p14:creationId xmlns:p14="http://schemas.microsoft.com/office/powerpoint/2010/main" val="96405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934200" y="2667000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2743200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Protected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7620000" cy="1219200"/>
          </a:xfrm>
        </p:spPr>
        <p:txBody>
          <a:bodyPr>
            <a:normAutofit/>
          </a:bodyPr>
          <a:lstStyle/>
          <a:p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200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2004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0601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731" y="5334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4839458" y="3200400"/>
            <a:ext cx="1369063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4191000" y="37719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810000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3868593" y="263548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5539440" y="255928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“physical address”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B3BBD0-655D-E642-83DE-B455548AFD75}"/>
              </a:ext>
            </a:extLst>
          </p:cNvPr>
          <p:cNvGrpSpPr/>
          <p:nvPr/>
        </p:nvGrpSpPr>
        <p:grpSpPr>
          <a:xfrm>
            <a:off x="2802483" y="3725380"/>
            <a:ext cx="1154278" cy="788729"/>
            <a:chOff x="2362200" y="3352800"/>
            <a:chExt cx="1828800" cy="1066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E4D6B-FC7D-624D-96CE-AADC757D5032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F3880-CEB5-FE4E-9BA4-D4B1BFC3D529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BF2AE-7F0D-1A46-BBB9-257D0D7BE3F9}"/>
                </a:ext>
              </a:extLst>
            </p:cNvPr>
            <p:cNvSpPr txBox="1"/>
            <p:nvPr/>
          </p:nvSpPr>
          <p:spPr>
            <a:xfrm>
              <a:off x="2667001" y="3505201"/>
              <a:ext cx="1318635" cy="37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EE697-5596-0646-9F43-7737635F3E0C}"/>
              </a:ext>
            </a:extLst>
          </p:cNvPr>
          <p:cNvSpPr/>
          <p:nvPr/>
        </p:nvSpPr>
        <p:spPr bwMode="auto">
          <a:xfrm>
            <a:off x="4890690" y="45941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EE679-1A35-CC46-B973-F4D6613A35D4}"/>
              </a:ext>
            </a:extLst>
          </p:cNvPr>
          <p:cNvSpPr/>
          <p:nvPr/>
        </p:nvSpPr>
        <p:spPr bwMode="auto">
          <a:xfrm>
            <a:off x="4890690" y="5005211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C8EE0-6015-DC4A-87F9-A17F9911FE1D}"/>
              </a:ext>
            </a:extLst>
          </p:cNvPr>
          <p:cNvSpPr txBox="1"/>
          <p:nvPr/>
        </p:nvSpPr>
        <p:spPr>
          <a:xfrm>
            <a:off x="5104275" y="4696900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E2127-1009-2A4B-BBD0-264BA559A661}"/>
              </a:ext>
            </a:extLst>
          </p:cNvPr>
          <p:cNvSpPr/>
          <p:nvPr/>
        </p:nvSpPr>
        <p:spPr bwMode="auto">
          <a:xfrm>
            <a:off x="4890690" y="5163543"/>
            <a:ext cx="1281510" cy="15415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A2304-A547-E64F-BC45-D921D687972D}"/>
              </a:ext>
            </a:extLst>
          </p:cNvPr>
          <p:cNvSpPr/>
          <p:nvPr/>
        </p:nvSpPr>
        <p:spPr bwMode="auto">
          <a:xfrm>
            <a:off x="4890690" y="5321815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FC0E2-EA86-6D42-A587-80BDF16EF5E0}"/>
              </a:ext>
            </a:extLst>
          </p:cNvPr>
          <p:cNvSpPr/>
          <p:nvPr/>
        </p:nvSpPr>
        <p:spPr bwMode="auto">
          <a:xfrm>
            <a:off x="4890690" y="5480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4A608-E03D-D24C-B031-20452128798E}"/>
              </a:ext>
            </a:extLst>
          </p:cNvPr>
          <p:cNvSpPr/>
          <p:nvPr/>
        </p:nvSpPr>
        <p:spPr bwMode="auto">
          <a:xfrm>
            <a:off x="4890690" y="6106089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5E71A7-041B-324C-8039-7457377CCF2A}"/>
              </a:ext>
            </a:extLst>
          </p:cNvPr>
          <p:cNvCxnSpPr/>
          <p:nvPr/>
        </p:nvCxnSpPr>
        <p:spPr>
          <a:xfrm>
            <a:off x="4780144" y="45941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1C6C5-FBAA-1F46-91DE-DCF2C0271746}"/>
              </a:ext>
            </a:extLst>
          </p:cNvPr>
          <p:cNvSpPr/>
          <p:nvPr/>
        </p:nvSpPr>
        <p:spPr>
          <a:xfrm>
            <a:off x="5029200" y="510672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</a:rPr>
              <a:t>Addr</a:t>
            </a:r>
            <a:r>
              <a:rPr lang="en-US" sz="1200" dirty="0">
                <a:solidFill>
                  <a:srgbClr val="002060"/>
                </a:solidFill>
              </a:rPr>
              <a:t>&gt;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5E026-D81B-8845-87E7-BEEEE3C2BCDC}"/>
              </a:ext>
            </a:extLst>
          </p:cNvPr>
          <p:cNvCxnSpPr/>
          <p:nvPr/>
        </p:nvCxnSpPr>
        <p:spPr>
          <a:xfrm>
            <a:off x="5137110" y="5159367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B0D9350-D22E-A348-9083-C9ADE6981DEF}"/>
              </a:ext>
            </a:extLst>
          </p:cNvPr>
          <p:cNvSpPr/>
          <p:nvPr/>
        </p:nvSpPr>
        <p:spPr bwMode="auto">
          <a:xfrm>
            <a:off x="7080687" y="4085885"/>
            <a:ext cx="1281510" cy="56107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93FB674-1420-6242-BFC9-8A3A3E5867DE}"/>
              </a:ext>
            </a:extLst>
          </p:cNvPr>
          <p:cNvSpPr/>
          <p:nvPr/>
        </p:nvSpPr>
        <p:spPr>
          <a:xfrm>
            <a:off x="8428967" y="4085885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734AD-B9CE-9E44-A988-6BC50E8E098F}"/>
              </a:ext>
            </a:extLst>
          </p:cNvPr>
          <p:cNvSpPr/>
          <p:nvPr/>
        </p:nvSpPr>
        <p:spPr bwMode="auto">
          <a:xfrm>
            <a:off x="7080687" y="44330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39DB35-AA92-BB44-8EEB-B083DC6C38B5}"/>
              </a:ext>
            </a:extLst>
          </p:cNvPr>
          <p:cNvCxnSpPr>
            <a:cxnSpLocks/>
          </p:cNvCxnSpPr>
          <p:nvPr/>
        </p:nvCxnSpPr>
        <p:spPr>
          <a:xfrm>
            <a:off x="6997573" y="4081224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933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3863096"/>
            <a:ext cx="86106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/>
              <a:t>Real-time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sz="2800" dirty="0"/>
              <a:t>Is Base and Bound a </a:t>
            </a:r>
            <a:br>
              <a:rPr lang="en-US" sz="2800" dirty="0"/>
            </a:br>
            <a:r>
              <a:rPr lang="en-US" sz="2800" dirty="0"/>
              <a:t>Good-Enough Protection Mechanism?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838200"/>
            <a:ext cx="8763000" cy="510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NO: Too simplistic for real systems</a:t>
            </a:r>
          </a:p>
          <a:p>
            <a:r>
              <a:rPr lang="en-US" dirty="0"/>
              <a:t>Inflexible/Wasteful: </a:t>
            </a:r>
          </a:p>
          <a:p>
            <a:pPr lvl="1"/>
            <a:r>
              <a:rPr lang="en-US" dirty="0"/>
              <a:t>Must dedicate physical memory for </a:t>
            </a:r>
            <a:r>
              <a:rPr lang="en-US" i="1" dirty="0"/>
              <a:t>potential </a:t>
            </a:r>
            <a:r>
              <a:rPr lang="en-US" dirty="0"/>
              <a:t>future use</a:t>
            </a:r>
          </a:p>
          <a:p>
            <a:pPr lvl="1"/>
            <a:r>
              <a:rPr lang="en-US" dirty="0"/>
              <a:t>(Think stack and heap!)</a:t>
            </a:r>
          </a:p>
          <a:p>
            <a:r>
              <a:rPr lang="en-US" dirty="0"/>
              <a:t>Fragmentation: </a:t>
            </a:r>
          </a:p>
          <a:p>
            <a:pPr lvl="1"/>
            <a:r>
              <a:rPr lang="en-US" dirty="0"/>
              <a:t>Kernel has to somehow fit whole processes into contiguous block of memory</a:t>
            </a:r>
          </a:p>
          <a:p>
            <a:pPr lvl="1"/>
            <a:r>
              <a:rPr lang="en-US" dirty="0"/>
              <a:t>After a while, memory becomes fragmented!</a:t>
            </a:r>
          </a:p>
          <a:p>
            <a:r>
              <a:rPr lang="en-US" dirty="0"/>
              <a:t>Sharing: </a:t>
            </a:r>
          </a:p>
          <a:p>
            <a:pPr lvl="1"/>
            <a:r>
              <a:rPr lang="en-US" dirty="0"/>
              <a:t>Very hard to share any data between Processes or between Process and Kernel</a:t>
            </a:r>
          </a:p>
          <a:p>
            <a:pPr lvl="1"/>
            <a:r>
              <a:rPr lang="en-US" dirty="0"/>
              <a:t>Need to communicate indirectly through the kernel…</a:t>
            </a:r>
          </a:p>
        </p:txBody>
      </p:sp>
    </p:spTree>
    <p:extLst>
      <p:ext uri="{BB962C8B-B14F-4D97-AF65-F5344CB8AC3E}">
        <p14:creationId xmlns:p14="http://schemas.microsoft.com/office/powerpoint/2010/main" val="312001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533400"/>
          </a:xfrm>
        </p:spPr>
        <p:txBody>
          <a:bodyPr/>
          <a:lstStyle/>
          <a:p>
            <a:r>
              <a:rPr lang="en-US" altLang="en-US" sz="2800" dirty="0"/>
              <a:t>Better Alternative: Address Mapping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570163" y="2928939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48638" y="2963864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1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939928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/>
              <a:t>Recall: 3 types of Kernel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526" y="838200"/>
            <a:ext cx="8714874" cy="5638800"/>
          </a:xfrm>
        </p:spPr>
        <p:txBody>
          <a:bodyPr>
            <a:normAutofit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352968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238500" y="4152900"/>
            <a:ext cx="457200" cy="12954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 rot="5400000">
            <a:off x="5753100" y="2945368"/>
            <a:ext cx="457200" cy="3733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43225</TotalTime>
  <Pages>60</Pages>
  <Words>2831</Words>
  <Application>Microsoft Office PowerPoint</Application>
  <PresentationFormat>Widescreen</PresentationFormat>
  <Paragraphs>541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Courier</vt:lpstr>
      <vt:lpstr>Gill Sans</vt:lpstr>
      <vt:lpstr>Gill Sans Light</vt:lpstr>
      <vt:lpstr>굴림</vt:lpstr>
      <vt:lpstr>Arial</vt:lpstr>
      <vt:lpstr>Comic Sans MS</vt:lpstr>
      <vt:lpstr>Consolas</vt:lpstr>
      <vt:lpstr>Courier New</vt:lpstr>
      <vt:lpstr>Office</vt:lpstr>
      <vt:lpstr>CSC 112: Computer Operating Systems Lecture 3  Processes (con’t),  System Calls, Fork,  </vt:lpstr>
      <vt:lpstr>Recall: Single and Multithreaded Processes</vt:lpstr>
      <vt:lpstr>Multiplexing Processes: The Process Control Block</vt:lpstr>
      <vt:lpstr>CPU Switch From Process A to Process B</vt:lpstr>
      <vt:lpstr>Scheduler</vt:lpstr>
      <vt:lpstr>Is Base and Bound a  Good-Enough Protection Mechanism?</vt:lpstr>
      <vt:lpstr>Better Alternative: Address Mapping</vt:lpstr>
      <vt:lpstr>Recall: 3 types of Kernel Mode Transfer</vt:lpstr>
      <vt:lpstr>Recall: User/Kernel (Privileged) Mode</vt:lpstr>
      <vt:lpstr>Implementing Safe Kernel Mode Transfers</vt:lpstr>
      <vt:lpstr>Hardware support: Interrupt Control</vt:lpstr>
      <vt:lpstr>Interrupt Controller</vt:lpstr>
      <vt:lpstr>Interrupt Vector</vt:lpstr>
      <vt:lpstr>How do we take interrupts safely?</vt:lpstr>
      <vt:lpstr>Need for Separate Kernel Stacks</vt:lpstr>
      <vt:lpstr>Before</vt:lpstr>
      <vt:lpstr>During Interrupt/System Call</vt:lpstr>
      <vt:lpstr>Recall: UNIX System Structure</vt:lpstr>
      <vt:lpstr>A Narrow Waist</vt:lpstr>
      <vt:lpstr>Kernel System Call Handler</vt:lpstr>
      <vt:lpstr>Putting it together: web server</vt:lpstr>
      <vt:lpstr>Putting it together: web server</vt:lpstr>
      <vt:lpstr>Recall: Processes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Running Another Program</vt:lpstr>
      <vt:lpstr>Process Management API</vt:lpstr>
      <vt:lpstr>fork3.c</vt:lpstr>
      <vt:lpstr>Process Management</vt:lpstr>
      <vt:lpstr>Process vs. Thread APIs</vt:lpstr>
      <vt:lpstr>Threads vs. Processes</vt:lpstr>
      <vt:lpstr>Conclusion</vt:lpstr>
      <vt:lpstr>Recall: Protected Address Space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Zonghua Gu</cp:lastModifiedBy>
  <cp:revision>556</cp:revision>
  <cp:lastPrinted>2019-01-29T22:15:31Z</cp:lastPrinted>
  <dcterms:created xsi:type="dcterms:W3CDTF">1995-08-12T11:37:26Z</dcterms:created>
  <dcterms:modified xsi:type="dcterms:W3CDTF">2025-01-29T01:47:27Z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