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6" r:id="rId2"/>
    <p:sldId id="642" r:id="rId3"/>
    <p:sldId id="644" r:id="rId4"/>
    <p:sldId id="645" r:id="rId5"/>
    <p:sldId id="646" r:id="rId6"/>
    <p:sldId id="648" r:id="rId7"/>
    <p:sldId id="649" r:id="rId8"/>
    <p:sldId id="652" r:id="rId9"/>
    <p:sldId id="650" r:id="rId10"/>
    <p:sldId id="653" r:id="rId11"/>
    <p:sldId id="654" r:id="rId12"/>
    <p:sldId id="655" r:id="rId13"/>
    <p:sldId id="598" r:id="rId14"/>
    <p:sldId id="620" r:id="rId15"/>
    <p:sldId id="656" r:id="rId16"/>
    <p:sldId id="658" r:id="rId17"/>
    <p:sldId id="657" r:id="rId18"/>
    <p:sldId id="659" r:id="rId19"/>
    <p:sldId id="660" r:id="rId20"/>
    <p:sldId id="661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95" r:id="rId30"/>
    <p:sldId id="673" r:id="rId31"/>
    <p:sldId id="674" r:id="rId32"/>
    <p:sldId id="675" r:id="rId33"/>
    <p:sldId id="676" r:id="rId34"/>
    <p:sldId id="677" r:id="rId35"/>
    <p:sldId id="678" r:id="rId36"/>
    <p:sldId id="679" r:id="rId37"/>
    <p:sldId id="681" r:id="rId38"/>
    <p:sldId id="682" r:id="rId39"/>
    <p:sldId id="514" r:id="rId40"/>
    <p:sldId id="515" r:id="rId41"/>
    <p:sldId id="573" r:id="rId42"/>
    <p:sldId id="693" r:id="rId43"/>
    <p:sldId id="517" r:id="rId44"/>
    <p:sldId id="616" r:id="rId45"/>
    <p:sldId id="611" r:id="rId46"/>
    <p:sldId id="612" r:id="rId47"/>
    <p:sldId id="613" r:id="rId48"/>
    <p:sldId id="614" r:id="rId49"/>
    <p:sldId id="615" r:id="rId50"/>
    <p:sldId id="617" r:id="rId51"/>
    <p:sldId id="618" r:id="rId52"/>
    <p:sldId id="518" r:id="rId53"/>
    <p:sldId id="538" r:id="rId54"/>
    <p:sldId id="539" r:id="rId55"/>
    <p:sldId id="540" r:id="rId56"/>
    <p:sldId id="541" r:id="rId57"/>
    <p:sldId id="542" r:id="rId58"/>
    <p:sldId id="543" r:id="rId59"/>
    <p:sldId id="697" r:id="rId60"/>
    <p:sldId id="698" r:id="rId61"/>
    <p:sldId id="699" r:id="rId62"/>
    <p:sldId id="700" r:id="rId63"/>
    <p:sldId id="701" r:id="rId64"/>
    <p:sldId id="702" r:id="rId65"/>
    <p:sldId id="703" r:id="rId66"/>
    <p:sldId id="704" r:id="rId67"/>
    <p:sldId id="705" r:id="rId68"/>
    <p:sldId id="706" r:id="rId69"/>
    <p:sldId id="723" r:id="rId70"/>
    <p:sldId id="724" r:id="rId71"/>
    <p:sldId id="544" r:id="rId72"/>
    <p:sldId id="708" r:id="rId73"/>
    <p:sldId id="709" r:id="rId74"/>
    <p:sldId id="710" r:id="rId75"/>
    <p:sldId id="725" r:id="rId76"/>
    <p:sldId id="712" r:id="rId77"/>
    <p:sldId id="713" r:id="rId78"/>
    <p:sldId id="714" r:id="rId79"/>
    <p:sldId id="715" r:id="rId80"/>
    <p:sldId id="716" r:id="rId81"/>
    <p:sldId id="717" r:id="rId82"/>
    <p:sldId id="718" r:id="rId83"/>
    <p:sldId id="719" r:id="rId84"/>
    <p:sldId id="720" r:id="rId85"/>
    <p:sldId id="721" r:id="rId86"/>
    <p:sldId id="572" r:id="rId87"/>
    <p:sldId id="605" r:id="rId8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00AE00"/>
    <a:srgbClr val="3151F0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5545" autoAdjust="0"/>
  </p:normalViewPr>
  <p:slideViewPr>
    <p:cSldViewPr>
      <p:cViewPr varScale="1">
        <p:scale>
          <a:sx n="82" d="100"/>
          <a:sy n="82" d="100"/>
        </p:scale>
        <p:origin x="58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1565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1,-7-4-1,-2-3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0,-2-2-1,0-4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0,-5-4-1,-4-6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0,-9-2-1,-1 3-1,-5-1 1,-15-8-1,19 14 0,-19-14 0,5 19 1,-5-19 0,-11 28 0,2-13 2,-9 4-1,4 0-1,-3 7 1,0-2 0,0 4-1,4-3 0,1 1-1,5-1 0,6 2 1,2-3-1,3-2 0,6-1 1,3-1-1,1-1-1,5-2 1,-2 0 0,3-3-1,-1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83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3" tIns="45717" rIns="91433" bIns="45717"/>
          <a:lstStyle/>
          <a:p>
            <a:fld id="{6BA52372-3169-3E47-91B9-B9FD441558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81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18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71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56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6" y="6551613"/>
            <a:ext cx="88804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4.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D6E11-26AD-0AB0-2326-EB01273B6F1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eldses.org/~bfields/kernel/vfs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service-names-port-numbers/service-names-port-numbers.txt" TargetMode="External"/><Relationship Id="rId2" Type="http://schemas.openxmlformats.org/officeDocument/2006/relationships/hyperlink" Target="http://www.iana.org/assignments/service-names-port-numbers/service-names-port-numbers.x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4" Type="http://schemas.openxmlformats.org/officeDocument/2006/relationships/image" Target="../media/image180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066800"/>
            <a:ext cx="7848600" cy="2286000"/>
          </a:xfrm>
          <a:noFill/>
        </p:spPr>
        <p:txBody>
          <a:bodyPr/>
          <a:lstStyle/>
          <a:p>
            <a:r>
              <a:rPr lang="en-US" sz="3000" dirty="0"/>
              <a:t>CSC 112: Computer Operating Systems</a:t>
            </a:r>
            <a:br>
              <a:rPr lang="en-US" altLang="en-US" sz="3000" dirty="0"/>
            </a:br>
            <a:r>
              <a:rPr lang="en-US" altLang="en-US" sz="3000" dirty="0"/>
              <a:t>Lecture 4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Fork (</a:t>
            </a:r>
            <a:r>
              <a:rPr lang="en-US" altLang="en-US" sz="3000" dirty="0" err="1"/>
              <a:t>con’t</a:t>
            </a:r>
            <a:r>
              <a:rPr lang="en-US" altLang="en-US" sz="3000" dirty="0"/>
              <a:t>),</a:t>
            </a:r>
            <a:br>
              <a:rPr lang="en-US" altLang="en-US" sz="3000" dirty="0"/>
            </a:br>
            <a:r>
              <a:rPr lang="en-US" altLang="en-US" sz="3000" dirty="0"/>
              <a:t>Introduction to I/O</a:t>
            </a:r>
            <a:br>
              <a:rPr lang="en-US" altLang="en-US" sz="3000" dirty="0"/>
            </a:br>
            <a:r>
              <a:rPr lang="en-US" altLang="en-US" sz="3000" dirty="0"/>
              <a:t>(Everything is a File!)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F07CE2-390B-F324-D6A7-F9314777F0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1EE08-8A7A-77C9-5995-FDDA80BA2F0D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6199450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sa.sa_flags</a:t>
            </a:r>
            <a:r>
              <a:rPr lang="en-US" sz="1800" b="1" dirty="0">
                <a:latin typeface="Consolas" panose="020B0609020204030204" pitchFamily="49" charset="0"/>
              </a:rPr>
              <a:t> = 0;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sigemptyset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sa.sa_mask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1766411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7787711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828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Standard Libs</a:t>
              </a:r>
            </a:p>
          </p:txBody>
        </p:sp>
      </p:grpSp>
      <p:sp>
        <p:nvSpPr>
          <p:cNvPr id="12" name="Rounded Rectangle 11"/>
          <p:cNvSpPr/>
          <p:nvPr/>
        </p:nvSpPr>
        <p:spPr bwMode="auto">
          <a:xfrm>
            <a:off x="3962400" y="1981200"/>
            <a:ext cx="6400800" cy="838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169016" y="3295425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Kind of Narrow Waist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1384" y="13943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266" y="2084471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4666" y="1394328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736" y="21883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5346" y="18181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851" y="1209662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69015" y="291916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3451" y="329542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3834" y="394175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916" y="4385235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4287" y="48810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6722" y="48810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2252" y="488102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1801" y="548367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1585" y="5483679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3924" y="548367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17732" y="54980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1" y="5486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8299" y="51323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2774563" y="1240961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7284571" y="1150986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83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1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82357" y="488102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2357" y="4333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64987" y="37199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63780" y="31720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207848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8108" y="291828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71997" y="226913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23380628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Library (</a:t>
            </a:r>
            <a:r>
              <a:rPr lang="en-US" dirty="0" err="1"/>
              <a:t>libc</a:t>
            </a:r>
            <a:r>
              <a:rPr lang="en-US" dirty="0"/>
              <a:t>)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71480"/>
            <a:ext cx="11277600" cy="1053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OS Library: Code linked into the user-level application that provides a clean or more functional API to the user than just the raw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Most of this code runs at user level, but makes </a:t>
            </a:r>
            <a:r>
              <a:rPr lang="en-US" dirty="0" err="1"/>
              <a:t>syscalls</a:t>
            </a:r>
            <a:r>
              <a:rPr lang="en-US" dirty="0"/>
              <a:t> (which run at kernel level)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788042" y="17526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711842" y="914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2626242" y="914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3769242" y="9144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3353744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5140842" y="4377213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5052645" y="23597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6511284" y="23597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8125362" y="23597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7675044" y="30330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5052646" y="3650376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6511284" y="3650376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8125361" y="3650376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4384511" y="3683000"/>
            <a:ext cx="6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solidFill>
                  <a:srgbClr val="FF0000"/>
                </a:solidFill>
                <a:latin typeface="Gill Sans Light"/>
              </a:rPr>
              <a:t>libc</a:t>
            </a:r>
            <a:endParaRPr lang="en-US" sz="2000" b="1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0549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933-0C70-42DA-B87B-AA277AD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Unix/POSIX Idea: Everything is a “File”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84-0544-4ED2-A7D9-48DE685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interface for:</a:t>
            </a:r>
          </a:p>
          <a:p>
            <a:pPr lvl="1"/>
            <a:r>
              <a:rPr lang="en-US" dirty="0"/>
              <a:t>Files 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Regular files on disk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interprocess</a:t>
            </a:r>
            <a:r>
              <a:rPr lang="en-US" dirty="0"/>
              <a:t> communication (pipes, sockets)</a:t>
            </a:r>
          </a:p>
          <a:p>
            <a:r>
              <a:rPr lang="en-US" dirty="0"/>
              <a:t>Based on the system calls </a:t>
            </a:r>
            <a:r>
              <a:rPr lang="en-US" b="1" dirty="0">
                <a:latin typeface="Consolas" panose="020B0609020204030204" pitchFamily="49" charset="0"/>
              </a:rPr>
              <a:t>open()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read()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write()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</a:rPr>
              <a:t>close()</a:t>
            </a:r>
          </a:p>
          <a:p>
            <a:r>
              <a:rPr lang="en-US" dirty="0"/>
              <a:t>Additional: </a:t>
            </a:r>
            <a:r>
              <a:rPr lang="en-US" b="1" dirty="0" err="1">
                <a:latin typeface="Consolas" panose="020B0609020204030204" pitchFamily="49" charset="0"/>
              </a:rPr>
              <a:t>ioctl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for custom configuration that doesn’t quite fit</a:t>
            </a:r>
          </a:p>
          <a:p>
            <a:r>
              <a:rPr lang="en-US" dirty="0"/>
              <a:t>Note that the “Everything is a File” idea was a radical idea when proposed</a:t>
            </a:r>
          </a:p>
          <a:p>
            <a:pPr lvl="1"/>
            <a:r>
              <a:rPr lang="en-US" dirty="0"/>
              <a:t>Dennis Ritchie and Ken Thompson described this idea in their seminal paper on UNIX called “The UNIX Time-Sharing System” from 1974</a:t>
            </a:r>
          </a:p>
          <a:p>
            <a:pPr lvl="1"/>
            <a:r>
              <a:rPr lang="en-US" dirty="0"/>
              <a:t>I posted this on the resources page if you are curious</a:t>
            </a:r>
          </a:p>
        </p:txBody>
      </p:sp>
    </p:spTree>
    <p:extLst>
      <p:ext uri="{BB962C8B-B14F-4D97-AF65-F5344CB8AC3E}">
        <p14:creationId xmlns:p14="http://schemas.microsoft.com/office/powerpoint/2010/main" val="49601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D3C-E8FF-45AA-ADDF-C312F135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POSIX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C60A-E5BB-4E70-BDD1-647FCCAB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POSIX: P</a:t>
            </a:r>
            <a:r>
              <a:rPr lang="en-US" dirty="0"/>
              <a:t>ortable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perating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/>
              <a:t>Interface for application programmers (mostly)</a:t>
            </a:r>
          </a:p>
          <a:p>
            <a:pPr lvl="1"/>
            <a:r>
              <a:rPr lang="en-US" dirty="0"/>
              <a:t>Defines the term “Unix,” derived from AT&amp;T Unix</a:t>
            </a:r>
          </a:p>
          <a:p>
            <a:pPr lvl="1"/>
            <a:r>
              <a:rPr lang="en-US" dirty="0"/>
              <a:t>Created to bring order to many Unix-derived OSes, so applications are portable</a:t>
            </a:r>
          </a:p>
          <a:p>
            <a:pPr lvl="2"/>
            <a:r>
              <a:rPr lang="en-US" dirty="0"/>
              <a:t>Partially available on non-Unix OSes, like Windows</a:t>
            </a:r>
          </a:p>
          <a:p>
            <a:pPr lvl="1"/>
            <a:r>
              <a:rPr lang="en-US" dirty="0"/>
              <a:t>Requires standard system call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03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6203-5CDA-44A8-941F-D745581D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1460-44EA-4150-B73C-ECF77EB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File</a:t>
            </a:r>
          </a:p>
          <a:p>
            <a:pPr lvl="1"/>
            <a:r>
              <a:rPr lang="en-US" dirty="0"/>
              <a:t>Named collection of data in a file system</a:t>
            </a:r>
          </a:p>
          <a:p>
            <a:pPr lvl="1"/>
            <a:r>
              <a:rPr lang="en-US" dirty="0"/>
              <a:t>POSIX File data: sequence of bytes</a:t>
            </a:r>
          </a:p>
          <a:p>
            <a:pPr lvl="2"/>
            <a:r>
              <a:rPr lang="en-US" dirty="0"/>
              <a:t>Could be text, binary, serialized objects, …</a:t>
            </a:r>
          </a:p>
          <a:p>
            <a:pPr lvl="1"/>
            <a:r>
              <a:rPr lang="en-US" dirty="0"/>
              <a:t>File Metadata: information about the file</a:t>
            </a:r>
          </a:p>
          <a:p>
            <a:pPr lvl="2"/>
            <a:r>
              <a:rPr lang="en-US" dirty="0"/>
              <a:t>Size, Modification Time, Owner, Security info, Access control</a:t>
            </a:r>
          </a:p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“Folder” containing files &amp; directories</a:t>
            </a:r>
          </a:p>
          <a:p>
            <a:pPr lvl="1"/>
            <a:r>
              <a:rPr lang="en-US" dirty="0"/>
              <a:t>Hierarchical (graphical) naming</a:t>
            </a:r>
          </a:p>
          <a:p>
            <a:pPr lvl="2"/>
            <a:r>
              <a:rPr lang="en-US" dirty="0"/>
              <a:t>Path through the directory graph</a:t>
            </a:r>
          </a:p>
          <a:p>
            <a:pPr lvl="2"/>
            <a:r>
              <a:rPr lang="en-US" dirty="0"/>
              <a:t>Uniquely identifies a file or directory</a:t>
            </a:r>
          </a:p>
          <a:p>
            <a:pPr lvl="1"/>
            <a:r>
              <a:rPr lang="en-US" dirty="0"/>
              <a:t>Links and Volumes (later)</a:t>
            </a:r>
          </a:p>
        </p:txBody>
      </p:sp>
    </p:spTree>
    <p:extLst>
      <p:ext uri="{BB962C8B-B14F-4D97-AF65-F5344CB8AC3E}">
        <p14:creationId xmlns:p14="http://schemas.microsoft.com/office/powerpoint/2010/main" val="2694804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CA6-E521-4D7D-A752-4D040F2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Processes, File Systems,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F2C4-498B-4582-B164-E410BBAB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566400" cy="5105400"/>
          </a:xfrm>
        </p:spPr>
        <p:txBody>
          <a:bodyPr/>
          <a:lstStyle/>
          <a:p>
            <a:r>
              <a:rPr lang="en-US" b="1" dirty="0"/>
              <a:t>Every process has a </a:t>
            </a:r>
            <a:r>
              <a:rPr lang="en-US" b="1" i="1" dirty="0">
                <a:solidFill>
                  <a:srgbClr val="FF0000"/>
                </a:solidFill>
              </a:rPr>
              <a:t>current working directory </a:t>
            </a:r>
            <a:r>
              <a:rPr lang="en-US" b="1" dirty="0">
                <a:solidFill>
                  <a:srgbClr val="FF0000"/>
                </a:solidFill>
              </a:rPr>
              <a:t>(CWD)</a:t>
            </a:r>
          </a:p>
          <a:p>
            <a:pPr lvl="1">
              <a:tabLst>
                <a:tab pos="2462213" algn="l"/>
              </a:tabLst>
            </a:pPr>
            <a:r>
              <a:rPr lang="en-US" dirty="0"/>
              <a:t>Can be set with system call:  </a:t>
            </a:r>
            <a:br>
              <a:rPr lang="en-US" dirty="0"/>
            </a:b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chdir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char *path); //change CWD</a:t>
            </a:r>
          </a:p>
          <a:p>
            <a:r>
              <a:rPr lang="en-US" dirty="0"/>
              <a:t>Absolute paths ignore CWD</a:t>
            </a:r>
          </a:p>
          <a:p>
            <a:pPr lvl="1"/>
            <a:r>
              <a:rPr lang="en-US" dirty="0"/>
              <a:t>/home/</a:t>
            </a:r>
            <a:r>
              <a:rPr lang="en-US" dirty="0" err="1"/>
              <a:t>zgu</a:t>
            </a:r>
            <a:r>
              <a:rPr lang="en-US" dirty="0"/>
              <a:t>/csc112</a:t>
            </a:r>
          </a:p>
          <a:p>
            <a:r>
              <a:rPr lang="en-US" dirty="0"/>
              <a:t>Relative paths are relative to CWD</a:t>
            </a:r>
          </a:p>
          <a:p>
            <a:pPr lvl="1"/>
            <a:r>
              <a:rPr lang="en-US" dirty="0"/>
              <a:t>index.html, ./index.html</a:t>
            </a:r>
          </a:p>
          <a:p>
            <a:pPr lvl="2"/>
            <a:r>
              <a:rPr lang="en-US" dirty="0"/>
              <a:t>Refers to index.html in current working directory</a:t>
            </a:r>
          </a:p>
          <a:p>
            <a:pPr lvl="1"/>
            <a:r>
              <a:rPr lang="en-US" dirty="0"/>
              <a:t>../index.html</a:t>
            </a:r>
          </a:p>
          <a:p>
            <a:pPr lvl="2"/>
            <a:r>
              <a:rPr lang="en-US" dirty="0"/>
              <a:t>Refers to index.html in parent of current working directory</a:t>
            </a:r>
          </a:p>
          <a:p>
            <a:pPr lvl="1"/>
            <a:r>
              <a:rPr lang="en-US" dirty="0"/>
              <a:t>~/index.html, ~csc112/index.html</a:t>
            </a:r>
          </a:p>
          <a:p>
            <a:pPr lvl="2"/>
            <a:r>
              <a:rPr lang="en-US" dirty="0"/>
              <a:t>Refers to index.html in the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1542947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Process Creating New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255344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371600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 (buffered I/O)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39322467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C21E-A93C-4FF1-B306-3FDA99E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>
                <a:solidFill>
                  <a:srgbClr val="FF0000"/>
                </a:solidFill>
              </a:rPr>
              <a:t>High-Level File API </a:t>
            </a:r>
            <a:r>
              <a:rPr lang="en-US" dirty="0"/>
              <a:t>–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2CD-8F0B-4BC2-BFCC-DC9D2429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53" y="762000"/>
            <a:ext cx="10515600" cy="5703625"/>
          </a:xfrm>
        </p:spPr>
        <p:txBody>
          <a:bodyPr/>
          <a:lstStyle/>
          <a:p>
            <a:r>
              <a:rPr lang="en-US" dirty="0"/>
              <a:t>Operates on “streams” – unformatted sequences of bytes (wither text or binary data), with a position: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stream represented by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to a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Error reported by returning a NULL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63D8-FA79-4B46-9EED-DB8AD4309630}"/>
              </a:ext>
            </a:extLst>
          </p:cNvPr>
          <p:cNvSpPr txBox="1"/>
          <p:nvPr/>
        </p:nvSpPr>
        <p:spPr>
          <a:xfrm>
            <a:off x="1471148" y="182880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FILE *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*mode );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8F85FB-14DE-43CD-A3C9-0B794521224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2976442"/>
          <a:ext cx="8697468" cy="230671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Mode </a:t>
                      </a:r>
                      <a:r>
                        <a:rPr lang="en-US" sz="1400" baseline="0" dirty="0">
                          <a:latin typeface="Gill Sans Light"/>
                        </a:rPr>
                        <a:t>Text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writing;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appending;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 &amp; writing.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writing; truncated to zero if exists, create otherwise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writing. Created if does not exist. Read from beginning, write as append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07C6397-7629-4F6F-BE46-D7BA9347720E}"/>
              </a:ext>
            </a:extLst>
          </p:cNvPr>
          <p:cNvSpPr/>
          <p:nvPr/>
        </p:nvSpPr>
        <p:spPr>
          <a:xfrm>
            <a:off x="5181600" y="1219200"/>
            <a:ext cx="3753889" cy="321005"/>
          </a:xfrm>
          <a:prstGeom prst="rect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054F82-F0F0-4A40-8685-1B62F70C9010}"/>
              </a:ext>
            </a:extLst>
          </p:cNvPr>
          <p:cNvCxnSpPr/>
          <p:nvPr/>
        </p:nvCxnSpPr>
        <p:spPr>
          <a:xfrm flipV="1">
            <a:off x="5963079" y="1482155"/>
            <a:ext cx="0" cy="33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D6AD2D-3D2D-4E1F-BC74-BD1886DD162D}"/>
              </a:ext>
            </a:extLst>
          </p:cNvPr>
          <p:cNvGrpSpPr/>
          <p:nvPr/>
        </p:nvGrpSpPr>
        <p:grpSpPr>
          <a:xfrm>
            <a:off x="2385548" y="2093840"/>
            <a:ext cx="6217920" cy="914400"/>
            <a:chOff x="1524000" y="297180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1E3B74-2279-445E-8BC5-64CA99B380AF}"/>
                </a:ext>
              </a:extLst>
            </p:cNvPr>
            <p:cNvSpPr/>
            <p:nvPr/>
          </p:nvSpPr>
          <p:spPr bwMode="auto">
            <a:xfrm>
              <a:off x="6248400" y="2971800"/>
              <a:ext cx="762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9CE898-F8BB-4038-A575-B41AB6720C25}"/>
                </a:ext>
              </a:extLst>
            </p:cNvPr>
            <p:cNvCxnSpPr>
              <a:stCxn id="15" idx="2"/>
            </p:cNvCxnSpPr>
            <p:nvPr/>
          </p:nvCxnSpPr>
          <p:spPr bwMode="auto">
            <a:xfrm flipH="1">
              <a:off x="1524000" y="3276600"/>
              <a:ext cx="51054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194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75BF-8A5F-4268-8EC1-D60CE1E3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API Standard Streams – 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ED81-A662-4639-ADC4-8BAC1609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Three predefined streams are opened implicitly when the program is executed.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*stdin </a:t>
            </a:r>
            <a:r>
              <a:rPr lang="en-US" dirty="0"/>
              <a:t>– normal source of input, can be redirected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</a:t>
            </a:r>
            <a:r>
              <a:rPr lang="en-US" sz="2000" dirty="0" err="1">
                <a:latin typeface="Courier"/>
                <a:cs typeface="Courier"/>
              </a:rPr>
              <a:t>stdout</a:t>
            </a:r>
            <a:r>
              <a:rPr lang="en-US" sz="2000" dirty="0"/>
              <a:t> </a:t>
            </a:r>
            <a:r>
              <a:rPr lang="en-US" dirty="0"/>
              <a:t>– normal source of output, can too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*stderr </a:t>
            </a:r>
            <a:r>
              <a:rPr lang="en-US" dirty="0"/>
              <a:t>– diagnostics and errors</a:t>
            </a:r>
          </a:p>
          <a:p>
            <a:endParaRPr lang="en-US" dirty="0"/>
          </a:p>
          <a:p>
            <a:r>
              <a:rPr lang="en-US" dirty="0"/>
              <a:t>STDIN / STDOUT enable composition in Unix</a:t>
            </a:r>
          </a:p>
          <a:p>
            <a:endParaRPr lang="en-US" dirty="0"/>
          </a:p>
          <a:p>
            <a:r>
              <a:rPr lang="en-US" dirty="0"/>
              <a:t>All can be redirected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cat hello.txt | grep “World!”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cat</a:t>
            </a:r>
            <a:r>
              <a:rPr lang="en-US" dirty="0"/>
              <a:t>’s </a:t>
            </a:r>
            <a:r>
              <a:rPr lang="en-US" b="1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goes to </a:t>
            </a:r>
            <a:r>
              <a:rPr lang="en-US" b="1" dirty="0">
                <a:latin typeface="Consolas" panose="020B0609020204030204" pitchFamily="49" charset="0"/>
              </a:rPr>
              <a:t>grep</a:t>
            </a:r>
            <a:r>
              <a:rPr lang="en-US" dirty="0"/>
              <a:t>’s </a:t>
            </a:r>
            <a:r>
              <a:rPr lang="en-US" b="1" dirty="0">
                <a:latin typeface="Consolas" panose="020B0609020204030204" pitchFamily="49" charset="0"/>
              </a:rPr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2020970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	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buf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fwrite</a:t>
            </a:r>
            <a:r>
              <a:rPr lang="en-US" sz="1800" dirty="0"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3589185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Char-by-Char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4904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(“output.txt”, “w”);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c;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(c != EOF)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2000" dirty="0">
                <a:latin typeface="Consolas" panose="020B0609020204030204" pitchFamily="49" charset="0"/>
              </a:rPr>
              <a:t>(output, c);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244573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fputc</a:t>
            </a:r>
            <a:r>
              <a:rPr lang="en-US" sz="1800" dirty="0"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fputs</a:t>
            </a:r>
            <a:r>
              <a:rPr lang="en-US" sz="1800" dirty="0"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fgetc</a:t>
            </a:r>
            <a:r>
              <a:rPr lang="en-US" sz="1800" dirty="0"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latin typeface="Consolas" panose="020B0609020204030204" pitchFamily="49" charset="0"/>
              </a:rPr>
              <a:t>fgets</a:t>
            </a:r>
            <a:r>
              <a:rPr lang="en-US" sz="1800" dirty="0"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latin typeface="Consolas" panose="020B0609020204030204" pitchFamily="49" charset="0"/>
              </a:rPr>
              <a:t>buf</a:t>
            </a:r>
            <a:r>
              <a:rPr lang="en-US" sz="1800" dirty="0"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192508727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Block-by-Block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0515600" cy="4904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#define BUFFER_SIZE 1024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("input.txt", "r");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("output.txt", "w");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char buffer[BUFFER_SIZE];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length;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BUFFER_SIZE,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(length &gt;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000" dirty="0">
                <a:latin typeface="Consolas" panose="020B0609020204030204" pitchFamily="49" charset="0"/>
              </a:rPr>
              <a:t>(buffer, length,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BUFFER_SIZE,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00106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04C6-A673-4BE9-8E7C-9C3971B7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Check your Errors!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FF0F-4D71-4B8C-82FD-C0F98B6F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1201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Systems programmers should always be paranoid!</a:t>
            </a:r>
          </a:p>
          <a:p>
            <a:pPr lvl="1"/>
            <a:r>
              <a:rPr lang="en-US" dirty="0"/>
              <a:t>Otherwise you get intermittently buggy code</a:t>
            </a:r>
          </a:p>
          <a:p>
            <a:r>
              <a:rPr lang="en-US" dirty="0"/>
              <a:t>We should really be writing things like: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 (input == NULL) {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Prints our string and error msg.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</a:rPr>
              <a:t>(“Failed to open input file”)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Be </a:t>
            </a:r>
            <a:r>
              <a:rPr lang="en-US" b="1" dirty="0"/>
              <a:t>thorough about checking return values!</a:t>
            </a:r>
            <a:endParaRPr lang="en-US" dirty="0"/>
          </a:p>
          <a:p>
            <a:pPr lvl="1"/>
            <a:r>
              <a:rPr lang="en-US" dirty="0"/>
              <a:t>Want failures to be systematically caught and dealt with</a:t>
            </a:r>
          </a:p>
          <a:p>
            <a:r>
              <a:rPr lang="en-US" dirty="0"/>
              <a:t>I may be a bit loose with error checking for examples in class (to keep short)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as I say, not as I show in class!</a:t>
            </a:r>
          </a:p>
        </p:txBody>
      </p:sp>
    </p:spTree>
    <p:extLst>
      <p:ext uri="{BB962C8B-B14F-4D97-AF65-F5344CB8AC3E}">
        <p14:creationId xmlns:p14="http://schemas.microsoft.com/office/powerpoint/2010/main" val="2014736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C4CC-7928-4E67-8A08-338C265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API: Positioning The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1A3-4750-4CDB-8617-46173AE04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20325"/>
            <a:ext cx="10677939" cy="5985275"/>
          </a:xfrm>
        </p:spPr>
        <p:txBody>
          <a:bodyPr/>
          <a:lstStyle/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fseek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long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whence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long int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ftell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(FILE *stream)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rewind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(FILE *stream)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Gill Sans Light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fseek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()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, the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offset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 is interpreted based on the </a:t>
            </a:r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whence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 argument (constants in </a:t>
            </a:r>
            <a:r>
              <a:rPr lang="en-US" dirty="0" err="1">
                <a:latin typeface="Consolas" panose="020B0609020204030204" pitchFamily="49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):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SEEK_SET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: Then offset interpreted from beginning (position 0)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SEEK_END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: Then offset interpreted backwards from end of file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onsolas" charset="0"/>
                <a:cs typeface="Consolas" charset="0"/>
              </a:rPr>
              <a:t>SEEK_CUR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: Then offset interpreted from current position</a:t>
            </a: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r>
              <a:rPr lang="en-US" dirty="0">
                <a:latin typeface="Gill Sans Light"/>
                <a:ea typeface="Consolas" charset="0"/>
                <a:cs typeface="Consolas" charset="0"/>
              </a:rPr>
              <a:t>Overall preserves high-level abstraction of a uniform stream of objects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113215-3D8F-4722-AFA5-ABE6461D2719}"/>
              </a:ext>
            </a:extLst>
          </p:cNvPr>
          <p:cNvGrpSpPr/>
          <p:nvPr/>
        </p:nvGrpSpPr>
        <p:grpSpPr>
          <a:xfrm>
            <a:off x="2743200" y="4724400"/>
            <a:ext cx="3753889" cy="655967"/>
            <a:chOff x="4876800" y="1905000"/>
            <a:chExt cx="3753889" cy="655967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30A1D8-D435-4D19-BDFB-4F87BE2C8EB2}"/>
                </a:ext>
              </a:extLst>
            </p:cNvPr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771718-1705-4699-8FF6-9FE6C9748D18}"/>
                </a:ext>
              </a:extLst>
            </p:cNvPr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AE437C-2A43-4F3B-872E-7FC600E176DD}"/>
              </a:ext>
            </a:extLst>
          </p:cNvPr>
          <p:cNvGrpSpPr/>
          <p:nvPr/>
        </p:nvGrpSpPr>
        <p:grpSpPr>
          <a:xfrm>
            <a:off x="3524409" y="5092070"/>
            <a:ext cx="1935967" cy="687462"/>
            <a:chOff x="2381409" y="3187070"/>
            <a:chExt cx="1935967" cy="687462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A04B8F7-8D62-4947-B4DA-236154068B80}"/>
                </a:ext>
              </a:extLst>
            </p:cNvPr>
            <p:cNvSpPr/>
            <p:nvPr/>
          </p:nvSpPr>
          <p:spPr>
            <a:xfrm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C80EB2-F053-49FD-B911-46CC835C8686}"/>
                </a:ext>
              </a:extLst>
            </p:cNvPr>
            <p:cNvSpPr/>
            <p:nvPr/>
          </p:nvSpPr>
          <p:spPr>
            <a:xfrm>
              <a:off x="2438400" y="3505200"/>
              <a:ext cx="18789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(SEEK_CUR)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256054-71F1-4DBB-8B54-5E28E114E5A3}"/>
              </a:ext>
            </a:extLst>
          </p:cNvPr>
          <p:cNvGrpSpPr/>
          <p:nvPr/>
        </p:nvGrpSpPr>
        <p:grpSpPr>
          <a:xfrm>
            <a:off x="2743200" y="4114800"/>
            <a:ext cx="1813253" cy="613072"/>
            <a:chOff x="2381409" y="2879293"/>
            <a:chExt cx="1813253" cy="61307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2B8842-9C6E-4645-AB61-B560B44E82E1}"/>
                </a:ext>
              </a:extLst>
            </p:cNvPr>
            <p:cNvSpPr/>
            <p:nvPr/>
          </p:nvSpPr>
          <p:spPr>
            <a:xfrm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FD3C45-0785-41EE-9AD7-D810D4A2E693}"/>
                </a:ext>
              </a:extLst>
            </p:cNvPr>
            <p:cNvSpPr/>
            <p:nvPr/>
          </p:nvSpPr>
          <p:spPr>
            <a:xfrm>
              <a:off x="2381409" y="2879293"/>
              <a:ext cx="1813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(SEEK_SET)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48AAB0-042B-4500-9866-E6B02B5A0940}"/>
              </a:ext>
            </a:extLst>
          </p:cNvPr>
          <p:cNvGrpSpPr/>
          <p:nvPr/>
        </p:nvGrpSpPr>
        <p:grpSpPr>
          <a:xfrm>
            <a:off x="5181600" y="4117777"/>
            <a:ext cx="1886991" cy="613072"/>
            <a:chOff x="2076609" y="2879293"/>
            <a:chExt cx="1886991" cy="61307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9F3F7AF-1ABA-43DF-923D-2D439F0467FD}"/>
                </a:ext>
              </a:extLst>
            </p:cNvPr>
            <p:cNvSpPr/>
            <p:nvPr/>
          </p:nvSpPr>
          <p:spPr>
            <a:xfrm flipH="1"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D72390-D2E5-483F-9036-F85A9F2F5D66}"/>
                </a:ext>
              </a:extLst>
            </p:cNvPr>
            <p:cNvSpPr/>
            <p:nvPr/>
          </p:nvSpPr>
          <p:spPr>
            <a:xfrm>
              <a:off x="2076609" y="2879293"/>
              <a:ext cx="1886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(SEEK_END)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CA857CB-18F6-455B-9E69-661A7FB985F0}"/>
              </a:ext>
            </a:extLst>
          </p:cNvPr>
          <p:cNvSpPr/>
          <p:nvPr/>
        </p:nvSpPr>
        <p:spPr>
          <a:xfrm>
            <a:off x="1665374" y="4671057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1" dirty="0">
                <a:solidFill>
                  <a:schemeClr val="accent1"/>
                </a:solidFill>
                <a:latin typeface="Gill Sans"/>
                <a:cs typeface="Gill Sans"/>
              </a:rPr>
              <a:t>whence</a:t>
            </a:r>
          </a:p>
        </p:txBody>
      </p:sp>
    </p:spTree>
    <p:extLst>
      <p:ext uri="{BB962C8B-B14F-4D97-AF65-F5344CB8AC3E}">
        <p14:creationId xmlns:p14="http://schemas.microsoft.com/office/powerpoint/2010/main" val="6126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371600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Streams (buffered I/O)</a:t>
            </a:r>
          </a:p>
        </p:txBody>
      </p:sp>
    </p:spTree>
    <p:extLst>
      <p:ext uri="{BB962C8B-B14F-4D97-AF65-F5344CB8AC3E}">
        <p14:creationId xmlns:p14="http://schemas.microsoft.com/office/powerpoint/2010/main" val="605486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Recall: 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5707554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Low-Level</a:t>
            </a:r>
            <a:r>
              <a:rPr lang="en-US" dirty="0"/>
              <a:t> File I/O: The RAW system-call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93B3-03EE-4BA8-899C-96C5D32E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19600"/>
            <a:ext cx="11201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Integer return from </a:t>
            </a:r>
            <a:r>
              <a:rPr lang="en-US" dirty="0">
                <a:latin typeface="Consolas" panose="020B0609020204030204" pitchFamily="49" charset="0"/>
              </a:rPr>
              <a:t>open() </a:t>
            </a:r>
            <a:r>
              <a:rPr lang="en-US" dirty="0"/>
              <a:t>is a </a:t>
            </a:r>
            <a:r>
              <a:rPr lang="en-US" i="1" dirty="0">
                <a:solidFill>
                  <a:srgbClr val="FF0000"/>
                </a:solidFill>
              </a:rPr>
              <a:t>file descriptor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Error indicated by return &lt; 0: </a:t>
            </a:r>
            <a:r>
              <a:rPr lang="en-US" dirty="0">
                <a:solidFill>
                  <a:srgbClr val="FF0000"/>
                </a:solidFill>
              </a:rPr>
              <a:t>the global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errno</a:t>
            </a:r>
            <a:r>
              <a:rPr lang="en-US" dirty="0">
                <a:solidFill>
                  <a:srgbClr val="FF0000"/>
                </a:solidFill>
              </a:rPr>
              <a:t> variable set with error (see man pages)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Operations on </a:t>
            </a:r>
            <a:r>
              <a:rPr lang="en-US" i="1" dirty="0"/>
              <a:t>file descriptors</a:t>
            </a:r>
            <a:r>
              <a:rPr lang="en-US" dirty="0"/>
              <a:t>:</a:t>
            </a:r>
            <a:endParaRPr lang="en-US" i="1" dirty="0"/>
          </a:p>
          <a:p>
            <a:pPr lvl="1"/>
            <a:r>
              <a:rPr lang="en-US" dirty="0"/>
              <a:t>Open system call created an </a:t>
            </a:r>
            <a:r>
              <a:rPr lang="en-US" i="1" dirty="0"/>
              <a:t>open file description </a:t>
            </a:r>
            <a:r>
              <a:rPr lang="en-US" dirty="0"/>
              <a:t>entry in system-wide table of open files</a:t>
            </a:r>
            <a:endParaRPr lang="en-US" i="1" dirty="0"/>
          </a:p>
          <a:p>
            <a:pPr lvl="1"/>
            <a:r>
              <a:rPr lang="en-US" i="1" dirty="0"/>
              <a:t>Open file description</a:t>
            </a:r>
            <a:r>
              <a:rPr lang="en-US" dirty="0"/>
              <a:t> object in the kernel represents an instance of an open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give user an integer instead of a pointer to the file description in kernel?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838201" y="848792"/>
            <a:ext cx="82296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fcntl.h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flags [,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681AD45-3E6D-42E8-9C28-3A197A56E1A2}"/>
              </a:ext>
            </a:extLst>
          </p:cNvPr>
          <p:cNvSpPr/>
          <p:nvPr/>
        </p:nvSpPr>
        <p:spPr>
          <a:xfrm>
            <a:off x="5299763" y="1971132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85C42AF-61DF-4443-B09A-6B2F3E786132}"/>
              </a:ext>
            </a:extLst>
          </p:cNvPr>
          <p:cNvSpPr/>
          <p:nvPr/>
        </p:nvSpPr>
        <p:spPr>
          <a:xfrm>
            <a:off x="7083486" y="1987802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8B63-6279-4B9B-A38B-7F3D03643CCD}"/>
              </a:ext>
            </a:extLst>
          </p:cNvPr>
          <p:cNvSpPr txBox="1"/>
          <p:nvPr/>
        </p:nvSpPr>
        <p:spPr>
          <a:xfrm>
            <a:off x="838200" y="3037582"/>
            <a:ext cx="361220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Access modes (Rd, </a:t>
            </a:r>
            <a:r>
              <a:rPr lang="en-US" sz="1600" dirty="0" err="1">
                <a:latin typeface="Gill Sans Light"/>
              </a:rPr>
              <a:t>Wr</a:t>
            </a:r>
            <a:r>
              <a:rPr lang="en-US" sz="1600" dirty="0">
                <a:latin typeface="Gill Sans Light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Operating modes (Appends,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D5B98-8925-4DA1-869D-0EA0EF76AC14}"/>
              </a:ext>
            </a:extLst>
          </p:cNvPr>
          <p:cNvSpPr txBox="1"/>
          <p:nvPr/>
        </p:nvSpPr>
        <p:spPr>
          <a:xfrm>
            <a:off x="5148784" y="3158235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 Permission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Gill Sans Light"/>
              </a:rPr>
              <a:t>User|Group|Other</a:t>
            </a:r>
            <a:r>
              <a:rPr lang="en-US" sz="1600" dirty="0">
                <a:latin typeface="Gill Sans Light"/>
              </a:rPr>
              <a:t> X R|W|X</a:t>
            </a:r>
          </a:p>
        </p:txBody>
      </p:sp>
    </p:spTree>
    <p:extLst>
      <p:ext uri="{BB962C8B-B14F-4D97-AF65-F5344CB8AC3E}">
        <p14:creationId xmlns:p14="http://schemas.microsoft.com/office/powerpoint/2010/main" val="579291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3B43-B099-40AC-A2BF-E1C86D48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Low-Level (pre-opened) Standard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4C57-BE49-4588-9AA1-B7CBEB3F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10820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STDIN_FILENO -  macro has value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STDOUT_FILENO - macro has value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STDERR_FILENO - macro has value 2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Get file descriptor inside FILE *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fileno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(FILE *stream)	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Make FILE * from descriptor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FILE *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char *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opentype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35956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CBE-E7FE-4223-A10C-C7401DD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65B-4656-43C5-BBFA-7496A74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11074400" cy="5715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ourier"/>
              </a:rPr>
              <a:t>Read data from open file using file descriptor:</a:t>
            </a:r>
            <a:br>
              <a:rPr lang="en-US" dirty="0">
                <a:cs typeface="Courier"/>
              </a:rPr>
            </a:b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Reads up to 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dirty="0">
                <a:cs typeface="Courier"/>
              </a:rPr>
              <a:t> bytes – </a:t>
            </a:r>
            <a:r>
              <a:rPr lang="en-US" b="1" dirty="0">
                <a:solidFill>
                  <a:srgbClr val="FF0000"/>
                </a:solidFill>
                <a:cs typeface="Courier"/>
              </a:rPr>
              <a:t>might actually read less!</a:t>
            </a:r>
          </a:p>
          <a:p>
            <a:pPr lvl="1"/>
            <a:r>
              <a:rPr lang="en-US" dirty="0">
                <a:cs typeface="Courier"/>
              </a:rPr>
              <a:t>returns bytes read, 0 =&gt; EOF, -1 =&gt; error</a:t>
            </a:r>
            <a:br>
              <a:rPr lang="en-US" dirty="0">
                <a:cs typeface="Courier"/>
              </a:rPr>
            </a:br>
            <a:endParaRPr lang="en-US" dirty="0">
              <a:cs typeface="Courier"/>
            </a:endParaRPr>
          </a:p>
          <a:p>
            <a:r>
              <a:rPr lang="en-US" dirty="0">
                <a:cs typeface="Courier"/>
              </a:rPr>
              <a:t>Write data to open file using file descriptor</a:t>
            </a:r>
            <a:br>
              <a:rPr lang="en-US" dirty="0">
                <a:cs typeface="Courier"/>
              </a:rPr>
            </a:b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size)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returns number of bytes written</a:t>
            </a:r>
          </a:p>
          <a:p>
            <a:pPr lvl="1"/>
            <a:endParaRPr lang="en-US" dirty="0">
              <a:cs typeface="Courier"/>
            </a:endParaRPr>
          </a:p>
          <a:p>
            <a:r>
              <a:rPr lang="en-US" dirty="0">
                <a:cs typeface="Courier"/>
              </a:rPr>
              <a:t>Reposition file offset within kernel (this is independent of any position held by high-level FILE descriptor for this file!</a:t>
            </a:r>
            <a:br>
              <a:rPr lang="en-US" dirty="0">
                <a:cs typeface="Courier"/>
              </a:rPr>
            </a:br>
            <a:br>
              <a:rPr lang="en-US" dirty="0">
                <a:cs typeface="Courier"/>
              </a:rPr>
            </a:br>
            <a:r>
              <a:rPr lang="en-US" dirty="0">
                <a:cs typeface="Courier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lseek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offset, int whence)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1101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E521-2ED1-499D-8E0A-47773C84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lowio.c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580F-7C0E-42CE-BEAF-7E8D82B7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char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[1000];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lowio.c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", O_RDONLY, S_IRUSR | S_IWUSR);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err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close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wr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(STDOUT_FILENO,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r>
              <a:rPr lang="en-US" dirty="0">
                <a:cs typeface="Courier"/>
              </a:rPr>
              <a:t>How many bytes does this program read?</a:t>
            </a:r>
          </a:p>
        </p:txBody>
      </p:sp>
    </p:spTree>
    <p:extLst>
      <p:ext uri="{BB962C8B-B14F-4D97-AF65-F5344CB8AC3E}">
        <p14:creationId xmlns:p14="http://schemas.microsoft.com/office/powerpoint/2010/main" val="1282621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D337-D900-4ACE-A151-43476CA8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2A06-CBCB-4580-BB1A-751DEDB7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Access control check, setup happens here</a:t>
            </a:r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Least common denominator</a:t>
            </a:r>
          </a:p>
          <a:p>
            <a:pPr lvl="1"/>
            <a:r>
              <a:rPr lang="en-US" dirty="0"/>
              <a:t>OS responsible for hiding the fact that real devices may not work this way (e.g. hard drive stores data in blocks)</a:t>
            </a:r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2708245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C00-3106-494C-B78F-A6E1CF6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Kernel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68EE-04DF-4F03-980B-772E0B15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Reads are buffered inside kernel</a:t>
            </a:r>
          </a:p>
          <a:p>
            <a:pPr lvl="1"/>
            <a:r>
              <a:rPr lang="en-US" dirty="0"/>
              <a:t>Part of making everything byte-oriented</a:t>
            </a:r>
          </a:p>
          <a:p>
            <a:pPr lvl="1"/>
            <a:r>
              <a:rPr lang="en-US" dirty="0"/>
              <a:t>Process is </a:t>
            </a:r>
            <a:r>
              <a:rPr lang="en-US" b="1" dirty="0"/>
              <a:t>blocked</a:t>
            </a:r>
            <a:r>
              <a:rPr lang="en-US" dirty="0"/>
              <a:t> while waiting for device</a:t>
            </a:r>
          </a:p>
          <a:p>
            <a:pPr lvl="1"/>
            <a:r>
              <a:rPr lang="en-US" dirty="0"/>
              <a:t>Let other processes run while gathering result</a:t>
            </a:r>
          </a:p>
          <a:p>
            <a:r>
              <a:rPr lang="en-US" dirty="0">
                <a:solidFill>
                  <a:srgbClr val="FF0000"/>
                </a:solidFill>
              </a:rPr>
              <a:t>Writes are buffered inside kernel</a:t>
            </a:r>
          </a:p>
          <a:p>
            <a:pPr lvl="1"/>
            <a:r>
              <a:rPr lang="en-US" dirty="0"/>
              <a:t>Complete in background (more later on)</a:t>
            </a:r>
          </a:p>
          <a:p>
            <a:pPr lvl="1"/>
            <a:r>
              <a:rPr lang="en-US" dirty="0"/>
              <a:t>Return to user when data is “handed off” to kernel</a:t>
            </a:r>
          </a:p>
          <a:p>
            <a:pPr lvl="1"/>
            <a:endParaRPr lang="en-US" dirty="0"/>
          </a:p>
          <a:p>
            <a:r>
              <a:rPr lang="en-US" dirty="0"/>
              <a:t>This buffering is part of global buffer management and caching for block devices (such as disks)</a:t>
            </a:r>
          </a:p>
          <a:p>
            <a:pPr lvl="1"/>
            <a:r>
              <a:rPr lang="en-US" dirty="0"/>
              <a:t>Items typically cached in quanta of disk block sizes</a:t>
            </a:r>
          </a:p>
          <a:p>
            <a:pPr lvl="1"/>
            <a:r>
              <a:rPr lang="en-US" dirty="0"/>
              <a:t>We will have many interesting things to say about this buffering when we dive into the kernel</a:t>
            </a:r>
          </a:p>
        </p:txBody>
      </p:sp>
    </p:spTree>
    <p:extLst>
      <p:ext uri="{BB962C8B-B14F-4D97-AF65-F5344CB8AC3E}">
        <p14:creationId xmlns:p14="http://schemas.microsoft.com/office/powerpoint/2010/main" val="1314439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AE14-3743-4B9E-AF37-5D55C1E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I/O: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57C4-8AA0-401A-B43A-88BFB5BC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Operations specific to terminals, devices, networking, …</a:t>
            </a:r>
            <a:endParaRPr lang="en-US" sz="2000" dirty="0"/>
          </a:p>
          <a:p>
            <a:pPr lvl="1"/>
            <a:r>
              <a:rPr lang="en-US" sz="2000" dirty="0"/>
              <a:t>e.g., </a:t>
            </a:r>
            <a:r>
              <a:rPr lang="en-US" sz="2000" dirty="0" err="1">
                <a:latin typeface="Consolas" panose="020B0609020204030204" pitchFamily="49" charset="0"/>
              </a:rPr>
              <a:t>ioctl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Duplicating descriptors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dup2(int old, int new);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dup(int old);</a:t>
            </a:r>
          </a:p>
          <a:p>
            <a:r>
              <a:rPr lang="en-US" dirty="0"/>
              <a:t>Pipes – channel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pipe(int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[2]);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Writes to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[1] can be read from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[0]</a:t>
            </a:r>
          </a:p>
          <a:p>
            <a:r>
              <a:rPr lang="en-US" dirty="0"/>
              <a:t>File Locking</a:t>
            </a:r>
          </a:p>
          <a:p>
            <a:r>
              <a:rPr lang="en-US" dirty="0"/>
              <a:t>Memory-Mapping Files</a:t>
            </a:r>
          </a:p>
          <a:p>
            <a:r>
              <a:rPr lang="en-US" dirty="0"/>
              <a:t>Asynchronous I/O</a:t>
            </a:r>
          </a:p>
        </p:txBody>
      </p:sp>
    </p:spTree>
    <p:extLst>
      <p:ext uri="{BB962C8B-B14F-4D97-AF65-F5344CB8AC3E}">
        <p14:creationId xmlns:p14="http://schemas.microsoft.com/office/powerpoint/2010/main" val="3060268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3BBEF0-35D9-4544-8C8A-B6CE408A0AA2}"/>
              </a:ext>
            </a:extLst>
          </p:cNvPr>
          <p:cNvGrpSpPr/>
          <p:nvPr/>
        </p:nvGrpSpPr>
        <p:grpSpPr>
          <a:xfrm>
            <a:off x="228600" y="990600"/>
            <a:ext cx="5633484" cy="4568692"/>
            <a:chOff x="1447800" y="1805464"/>
            <a:chExt cx="5077699" cy="3815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8AB41C-ABB6-448F-9C66-F758AA8757D0}"/>
                </a:ext>
              </a:extLst>
            </p:cNvPr>
            <p:cNvSpPr txBox="1"/>
            <p:nvPr/>
          </p:nvSpPr>
          <p:spPr>
            <a:xfrm>
              <a:off x="1447800" y="1805464"/>
              <a:ext cx="2579355" cy="334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High-Level Operation: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F43254-3594-4DF8-9B09-6F37335A94FE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fread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   Do some work like a normal </a:t>
              </a:r>
              <a:r>
                <a:rPr lang="en-US" b="1" i="1" dirty="0" err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fn</a:t>
              </a:r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…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special trap instruction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CBFD9E-890D-47F3-B011-820D3C1CF2B1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get return values from regs</a:t>
              </a:r>
            </a:p>
            <a:p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  Do some more work like a normal </a:t>
              </a:r>
              <a:r>
                <a:rPr lang="en-US" b="1" i="1" dirty="0" err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fn</a:t>
              </a:r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AC76F-D505-433F-893E-C27E19146329}"/>
              </a:ext>
            </a:extLst>
          </p:cNvPr>
          <p:cNvSpPr/>
          <p:nvPr/>
        </p:nvSpPr>
        <p:spPr bwMode="auto">
          <a:xfrm>
            <a:off x="1391892" y="3097006"/>
            <a:ext cx="4531660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71BB-1CDA-418A-959C-A16A85615CCA}"/>
              </a:ext>
            </a:extLst>
          </p:cNvPr>
          <p:cNvSpPr/>
          <p:nvPr/>
        </p:nvSpPr>
        <p:spPr>
          <a:xfrm>
            <a:off x="1391892" y="33735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3CF3E4-FA09-40EF-94E5-22140D638191}"/>
              </a:ext>
            </a:extLst>
          </p:cNvPr>
          <p:cNvGrpSpPr/>
          <p:nvPr/>
        </p:nvGrpSpPr>
        <p:grpSpPr>
          <a:xfrm>
            <a:off x="6018325" y="990600"/>
            <a:ext cx="5633484" cy="4568692"/>
            <a:chOff x="1447800" y="1805464"/>
            <a:chExt cx="5077699" cy="38158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1447800" y="1805464"/>
              <a:ext cx="2527340" cy="334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Low-Level Operation: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read(…) {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special trap instruction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93B647-A304-4BC2-B9A7-87C9F98F096B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get return values from regs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7181617" y="3097006"/>
            <a:ext cx="4531660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7181617" y="33735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3304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9" grpId="0" animBg="1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D35-80B8-4E9D-85D4-76EDAFD9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BC8F-D8E0-4784-A0D5-7870307A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Streams are buffered in user memory:</a:t>
            </a:r>
            <a:br>
              <a:rPr lang="en-US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("Beginning of line ");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sleep(10); // sleep for 10 seconds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("and end of line\n");</a:t>
            </a:r>
          </a:p>
          <a:p>
            <a:pPr marL="284163" indent="0">
              <a:buNone/>
            </a:pPr>
            <a:r>
              <a:rPr lang="en-US" dirty="0"/>
              <a:t>Prints out everything at once</a:t>
            </a:r>
          </a:p>
          <a:p>
            <a:endParaRPr lang="en-US" dirty="0"/>
          </a:p>
          <a:p>
            <a:r>
              <a:rPr lang="en-US" dirty="0"/>
              <a:t>Operations on file descriptors are visible immediately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write(STDOUT_FILENO, "Beginning of line ", 18);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sleep(10);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write("and end of line \n", 16);</a:t>
            </a:r>
          </a:p>
          <a:p>
            <a:pPr marL="284163" indent="0">
              <a:buNone/>
            </a:pPr>
            <a:r>
              <a:rPr lang="en-US" dirty="0"/>
              <a:t>Outputs "Beginning of line" 10 seconds earlier than “and end of line”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8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below the surface ??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71800" y="914400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12" y="421956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77" y="42195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22" y="45920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28" y="48863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00" y="443306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432751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718648" y="2134996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956914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9313" y="368517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57235" y="386393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33915" y="404270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14814" y="404270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676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58383" y="384761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765018" y="366885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267201" y="1448636"/>
            <a:ext cx="1969007" cy="2285165"/>
            <a:chOff x="2874784" y="1448635"/>
            <a:chExt cx="1837423" cy="2285165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324601" y="1447801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4601" y="1935779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2366666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4600" y="2819401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24600" y="3307379"/>
            <a:ext cx="4110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3115" y="3738266"/>
            <a:ext cx="4028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</p:spTree>
    <p:extLst>
      <p:ext uri="{BB962C8B-B14F-4D97-AF65-F5344CB8AC3E}">
        <p14:creationId xmlns:p14="http://schemas.microsoft.com/office/powerpoint/2010/main" val="22077134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Recall: 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267944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SYSCALL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146844"/>
            <a:ext cx="8229600" cy="1330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Low level lib parameters are set up in registers and </a:t>
            </a:r>
            <a:r>
              <a:rPr lang="en-US" dirty="0" err="1"/>
              <a:t>syscall</a:t>
            </a:r>
            <a:r>
              <a:rPr lang="en-US" dirty="0"/>
              <a:t> instruction is issued</a:t>
            </a:r>
          </a:p>
          <a:p>
            <a:pPr lvl="1"/>
            <a:r>
              <a:rPr lang="en-US" dirty="0"/>
              <a:t>A type of synchronous exception that enters well-defined entry points into kernel</a:t>
            </a:r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14" y="762001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538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358730" y="4426750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11129" y="424798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59051" y="44267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35731" y="460551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216630" y="4605516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078339" y="4703058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60199" y="441043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5166834" y="423166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07054" y="2011449"/>
            <a:ext cx="1930970" cy="2285165"/>
            <a:chOff x="2874784" y="1448635"/>
            <a:chExt cx="1837423" cy="2285165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below the surface ??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158776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29401" y="1976736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9401" y="2464714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9400" y="2895601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9400" y="3348336"/>
            <a:ext cx="1566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3836314"/>
            <a:ext cx="4110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7915" y="4267201"/>
            <a:ext cx="4028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12" y="4892927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7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00" y="5106436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0" y="5106118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751920" y="2932354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1628759" y="1661055"/>
            <a:ext cx="2729347" cy="781343"/>
          </a:xfrm>
          <a:prstGeom prst="borderCallout1">
            <a:avLst>
              <a:gd name="adj1" fmla="val 78637"/>
              <a:gd name="adj2" fmla="val 101522"/>
              <a:gd name="adj3" fmla="val 136027"/>
              <a:gd name="adj4" fmla="val 1235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descriptor number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- an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int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Line Callout 1 47"/>
          <p:cNvSpPr/>
          <p:nvPr/>
        </p:nvSpPr>
        <p:spPr>
          <a:xfrm>
            <a:off x="1628759" y="3600140"/>
            <a:ext cx="2845415" cy="971860"/>
          </a:xfrm>
          <a:prstGeom prst="borderCallout1">
            <a:avLst>
              <a:gd name="adj1" fmla="val 78637"/>
              <a:gd name="adj2" fmla="val 101522"/>
              <a:gd name="adj3" fmla="val 444"/>
              <a:gd name="adj4" fmla="val 1229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Descriptors</a:t>
            </a:r>
          </a:p>
          <a:p>
            <a:pPr marL="164592" indent="-164592">
              <a:buFont typeface="Arial" charset="0"/>
              <a:buChar char="•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struct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with all the info about the files</a:t>
            </a:r>
          </a:p>
        </p:txBody>
      </p:sp>
    </p:spTree>
    <p:extLst>
      <p:ext uri="{BB962C8B-B14F-4D97-AF65-F5344CB8AC3E}">
        <p14:creationId xmlns:p14="http://schemas.microsoft.com/office/powerpoint/2010/main" val="1056607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E1A-0EB0-48D7-BB45-A138DC5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Open File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EE0-41E0-4DE9-9A74-06A616AD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29" y="762000"/>
            <a:ext cx="76365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Inside Kernel!</a:t>
            </a:r>
          </a:p>
          <a:p>
            <a:pPr marL="0" indent="0">
              <a:buNone/>
            </a:pPr>
            <a:r>
              <a:rPr lang="en-US" dirty="0"/>
              <a:t>For our purposes, the two most important things are:</a:t>
            </a:r>
          </a:p>
          <a:p>
            <a:r>
              <a:rPr lang="en-US" dirty="0"/>
              <a:t>Where to find the file data on disk</a:t>
            </a:r>
          </a:p>
          <a:p>
            <a:r>
              <a:rPr lang="en-US" dirty="0"/>
              <a:t>The current position within the file</a:t>
            </a:r>
          </a:p>
        </p:txBody>
      </p:sp>
      <p:pic>
        <p:nvPicPr>
          <p:cNvPr id="8" name="Picture 7" descr="Screen Shot 2014-09-04 at 1.19.45 PM.png">
            <a:extLst>
              <a:ext uri="{FF2B5EF4-FFF2-40B4-BE49-F238E27FC236}">
                <a16:creationId xmlns:a16="http://schemas.microsoft.com/office/drawing/2014/main" id="{0AD2729B-4088-40C0-A907-6F58AF5D01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43" y="695793"/>
            <a:ext cx="3860386" cy="51050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346DB-880B-46F4-99EA-BDC3549EEE06}"/>
              </a:ext>
            </a:extLst>
          </p:cNvPr>
          <p:cNvCxnSpPr/>
          <p:nvPr/>
        </p:nvCxnSpPr>
        <p:spPr>
          <a:xfrm>
            <a:off x="5257800" y="1828800"/>
            <a:ext cx="3371706" cy="284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DE189-5B49-4972-8721-0DC7FC65B477}"/>
              </a:ext>
            </a:extLst>
          </p:cNvPr>
          <p:cNvCxnSpPr>
            <a:cxnSpLocks/>
          </p:cNvCxnSpPr>
          <p:nvPr/>
        </p:nvCxnSpPr>
        <p:spPr>
          <a:xfrm>
            <a:off x="5257800" y="2286000"/>
            <a:ext cx="3440458" cy="1243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74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1371600"/>
            <a:ext cx="8763000" cy="1752600"/>
            <a:chOff x="228600" y="2057400"/>
            <a:chExt cx="8763000" cy="1752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8534400" cy="2717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724400" y="2667000"/>
              <a:ext cx="4267200" cy="1143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Read up to “count” bytes from “file” starting from “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pos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” into “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”. </a:t>
              </a:r>
            </a:p>
            <a:p>
              <a:pPr marL="91440" indent="-91440">
                <a:buFont typeface="Arial" charset="0"/>
                <a:buChar char="•"/>
              </a:pPr>
              <a:r>
                <a:rPr lang="en-US" b="0" baseline="0" dirty="0">
                  <a:latin typeface="Gill Sans" charset="0"/>
                  <a:ea typeface="Gill Sans" charset="0"/>
                  <a:cs typeface="Gill Sans" charset="0"/>
                </a:rPr>
                <a:t>Return error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or number of bytes read.</a:t>
              </a: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308860"/>
              <a:ext cx="6858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476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13825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057400"/>
            <a:ext cx="8077200" cy="1676400"/>
            <a:chOff x="228600" y="2057400"/>
            <a:chExt cx="8077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7543800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248400" y="2667000"/>
              <a:ext cx="2057400" cy="1066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Make </a:t>
              </a: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sure we are allowed to read this file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3088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1558756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362200"/>
            <a:ext cx="8077200" cy="1600200"/>
            <a:chOff x="228600" y="2057400"/>
            <a:chExt cx="8077200" cy="16002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248400" y="2895600"/>
              <a:ext cx="20574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Check if file has </a:t>
              </a: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read methods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5374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404640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743200"/>
            <a:ext cx="8534400" cy="2057400"/>
            <a:chOff x="228600" y="2209800"/>
            <a:chExt cx="8534400" cy="2057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648200" y="2895600"/>
              <a:ext cx="4114800" cy="1371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Check whether we can write to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(e.g.,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is in the user space range)  </a:t>
              </a:r>
            </a:p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unlikely(): hint to branch prediction this condition is unlikely</a:t>
              </a:r>
            </a:p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2537460"/>
              <a:ext cx="838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773418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971800"/>
            <a:ext cx="8458200" cy="1371600"/>
            <a:chOff x="228600" y="2209800"/>
            <a:chExt cx="8458200" cy="1371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2895600"/>
              <a:ext cx="3200400" cy="685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Check whether we read from a valid range in the file.</a:t>
              </a: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2537460"/>
              <a:ext cx="1219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4358876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657600"/>
            <a:ext cx="8610600" cy="2209800"/>
            <a:chOff x="228600" y="2209800"/>
            <a:chExt cx="8610600" cy="2209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939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3429000"/>
              <a:ext cx="33528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If driver provide a read function (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f_op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-&gt;read) use it; otherwise use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do_sync_read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()</a:t>
              </a: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3155278"/>
              <a:ext cx="1295400" cy="27372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4196914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505200"/>
            <a:ext cx="8458200" cy="1524000"/>
            <a:chOff x="228600" y="1143000"/>
            <a:chExt cx="8458200" cy="1524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3048000" y="1143000"/>
              <a:ext cx="56388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Notify the parent of this file that the file was read (see 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  <a:hlinkClick r:id="rId2"/>
                </a:rPr>
                <a:t>http://www.fieldses.org/~bfields/kernel/vfs.txt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)	 </a:t>
              </a: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 bwMode="auto">
            <a:xfrm flipH="1">
              <a:off x="5791200" y="1905000"/>
              <a:ext cx="76200" cy="30480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726510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Mystery: </a:t>
            </a:r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FF0000"/>
                </a:solidFill>
              </a:rPr>
              <a:t>print</a:t>
            </a:r>
            <a:r>
              <a:rPr lang="en-US" sz="2800" dirty="0">
                <a:solidFill>
                  <a:srgbClr val="FF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Courier"/>
              </a:rPr>
              <a:t>Would adding the calls to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>
                <a:solidFill>
                  <a:srgbClr val="FF0000"/>
                </a:solidFill>
                <a:cs typeface="Courier"/>
              </a:rPr>
              <a:t> 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867400" y="1143000"/>
            <a:ext cx="6172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Here, 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1813724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581400"/>
            <a:ext cx="8458200" cy="1676400"/>
            <a:chOff x="228600" y="838200"/>
            <a:chExt cx="8458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Update the number of bytes read by “current” task (for scheduling purposes)	 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3119140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System: from </a:t>
            </a:r>
            <a:r>
              <a:rPr lang="en-US" dirty="0" err="1"/>
              <a:t>syscall</a:t>
            </a:r>
            <a:r>
              <a:rPr lang="en-US" dirty="0"/>
              <a:t> to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4038600"/>
            <a:ext cx="8458200" cy="1676400"/>
            <a:chOff x="228600" y="838200"/>
            <a:chExt cx="8458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Update the number of read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syscalls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by “current” task (for scheduling purposes)	 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223873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Level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3058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Associated with particular hardware device</a:t>
            </a:r>
          </a:p>
          <a:p>
            <a:r>
              <a:rPr lang="en-US" sz="2800" dirty="0"/>
              <a:t>Registers / Unregisters itself with the kernel</a:t>
            </a:r>
          </a:p>
          <a:p>
            <a:r>
              <a:rPr lang="en-US" sz="2800" dirty="0"/>
              <a:t>Handler functions for each of the file operations</a:t>
            </a:r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32" y="2514600"/>
            <a:ext cx="8454468" cy="388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8917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14400"/>
            <a:ext cx="9982200" cy="57912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dirty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sz="2000" dirty="0">
                <a:ea typeface="굴림" panose="020B0600000101010101" pitchFamily="34" charset="-127"/>
              </a:rPr>
              <a:t> system call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implements a set of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dirty="0">
                <a:ea typeface="굴림" panose="020B0600000101010101" pitchFamily="34" charset="-127"/>
              </a:rPr>
              <a:t> like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Top half will </a:t>
            </a:r>
            <a:r>
              <a:rPr lang="en-US" altLang="ko-KR" i="1" dirty="0">
                <a:ea typeface="굴림" panose="020B0600000101010101" pitchFamily="34" charset="-127"/>
              </a:rPr>
              <a:t>start</a:t>
            </a:r>
            <a:r>
              <a:rPr lang="en-US" altLang="ko-KR" dirty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261675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Life Cycle of An I/O Request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5137150" y="771526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438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90800" y="349885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438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590800" y="441960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438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854326" y="5486401"/>
            <a:ext cx="140741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438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767014" y="2209801"/>
            <a:ext cx="157893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963864" y="838201"/>
            <a:ext cx="1266353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137150" y="771526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137150" y="2733677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5137150" y="3543302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137150" y="5481535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7620000" y="54864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7620000" y="44196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7620000" y="35052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7620000" y="18288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7651750" y="762001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iamond 2"/>
          <p:cNvSpPr/>
          <p:nvPr/>
        </p:nvSpPr>
        <p:spPr bwMode="auto">
          <a:xfrm>
            <a:off x="5212080" y="1828801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Communication between processes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676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/>
              <a:t>Can we view files as communication channels?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Producer and Consumer of a file may be distinct processes</a:t>
            </a:r>
          </a:p>
          <a:p>
            <a:pPr lvl="1"/>
            <a:r>
              <a:rPr lang="en-US" dirty="0"/>
              <a:t>May be separated in time (or not)</a:t>
            </a:r>
          </a:p>
          <a:p>
            <a:r>
              <a:rPr lang="en-US" dirty="0"/>
              <a:t>However, what if data written once and consumed once?  </a:t>
            </a:r>
          </a:p>
          <a:p>
            <a:pPr lvl="1"/>
            <a:r>
              <a:rPr lang="en-US" dirty="0"/>
              <a:t>Don’t we want something more like a queue?</a:t>
            </a:r>
          </a:p>
          <a:p>
            <a:pPr lvl="1"/>
            <a:r>
              <a:rPr lang="en-US" dirty="0"/>
              <a:t>Can still look like File I/O!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19920" y="1447322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2473" y="2839407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4648201" y="2268867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64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753704" y="2342708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01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07275" y="2507211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04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982"/>
            <a:ext cx="10363200" cy="570818"/>
          </a:xfrm>
        </p:spPr>
        <p:txBody>
          <a:bodyPr>
            <a:noAutofit/>
          </a:bodyPr>
          <a:lstStyle/>
          <a:p>
            <a:r>
              <a:rPr lang="en-US" dirty="0"/>
              <a:t>Communication Across the world looks like file IO!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81200" y="4179412"/>
            <a:ext cx="8229600" cy="2124883"/>
          </a:xfrm>
        </p:spPr>
        <p:txBody>
          <a:bodyPr/>
          <a:lstStyle/>
          <a:p>
            <a:r>
              <a:rPr lang="en-US" dirty="0"/>
              <a:t>Connected queues over the Internet</a:t>
            </a:r>
          </a:p>
          <a:p>
            <a:pPr lvl="1"/>
            <a:r>
              <a:rPr lang="en-US" dirty="0"/>
              <a:t>But what’s the analog of open?</a:t>
            </a:r>
          </a:p>
          <a:p>
            <a:pPr lvl="1"/>
            <a:r>
              <a:rPr lang="en-US" dirty="0"/>
              <a:t>What is the namespace?</a:t>
            </a:r>
          </a:p>
          <a:p>
            <a:pPr lvl="1"/>
            <a:r>
              <a:rPr lang="en-US" dirty="0"/>
              <a:t>How are they connected in time?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6703" y="1341294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9256" y="3171320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3969492" y="2088998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9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378840" y="2162839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45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5494" y="2669677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6347106" y="2480355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3969492" y="1889627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6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8782"/>
            <a:ext cx="7908925" cy="875619"/>
          </a:xfrm>
        </p:spPr>
        <p:txBody>
          <a:bodyPr>
            <a:noAutofit/>
          </a:bodyPr>
          <a:lstStyle/>
          <a:p>
            <a:r>
              <a:rPr lang="en-US" dirty="0"/>
              <a:t>Request Response Protocol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4129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4781092" y="2373926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7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886595" y="244776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4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40166" y="261227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090716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6991" y="1090716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6" name="Cube 15"/>
          <p:cNvSpPr/>
          <p:nvPr/>
        </p:nvSpPr>
        <p:spPr>
          <a:xfrm>
            <a:off x="4781092" y="4726781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7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14347" y="5012915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34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6540166" y="4694582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47558" y="245515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47559" y="482824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81203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2463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7622074" y="3381927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8589" y="358136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56001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00866" y="357416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4125888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27" y="1"/>
            <a:ext cx="9617074" cy="875619"/>
          </a:xfrm>
        </p:spPr>
        <p:txBody>
          <a:bodyPr>
            <a:noAutofit/>
          </a:bodyPr>
          <a:lstStyle/>
          <a:p>
            <a:r>
              <a:rPr lang="en-US" dirty="0"/>
              <a:t>Request Response Protocol: Across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4129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7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886595" y="2447767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4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6894160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090716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1" y="1090716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7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14347" y="5012915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34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6795156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81203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2463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7622074" y="3322855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8589" y="358136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56001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00866" y="357416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  <p:sp>
        <p:nvSpPr>
          <p:cNvPr id="33" name="Cube 32"/>
          <p:cNvSpPr/>
          <p:nvPr/>
        </p:nvSpPr>
        <p:spPr>
          <a:xfrm>
            <a:off x="4300056" y="2249352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263967" y="2478259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4034263" y="2088486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6164963" y="4599341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4300056" y="4738886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5484" y="2346082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5807" y="433515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56953290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B71-E4E7-49A5-948E-3B6D8A9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/>
              <a:t>The Socket Abstraction: Endpoint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78-5D24-4CA6-AF9A-B8C9BBAF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0922000" cy="5715000"/>
          </a:xfrm>
        </p:spPr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Communication across the world looks like File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Sockets: Endpoint for Communication</a:t>
            </a:r>
          </a:p>
          <a:p>
            <a:pPr lvl="1"/>
            <a:r>
              <a:rPr lang="en-US" dirty="0"/>
              <a:t>Queues to temporarily hold results</a:t>
            </a:r>
          </a:p>
          <a:p>
            <a:r>
              <a:rPr lang="en-US" dirty="0"/>
              <a:t>Connection: Two Sockets Connected Over the network </a:t>
            </a:r>
            <a:r>
              <a:rPr lang="en-US" dirty="0">
                <a:sym typeface="Symbol" panose="05050102010706020507" pitchFamily="18" charset="2"/>
              </a:rPr>
              <a:t> IPC over network!</a:t>
            </a:r>
            <a:endParaRPr lang="en-US" dirty="0"/>
          </a:p>
          <a:p>
            <a:pPr lvl="1"/>
            <a:r>
              <a:rPr lang="en-US" dirty="0"/>
              <a:t>How to </a:t>
            </a:r>
            <a:r>
              <a:rPr lang="en-US" b="1" dirty="0"/>
              <a:t>open()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What is the namespace?</a:t>
            </a:r>
          </a:p>
          <a:p>
            <a:pPr lvl="1"/>
            <a:r>
              <a:rPr lang="en-US" dirty="0"/>
              <a:t>How are they connected in time?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2662" y="1430986"/>
            <a:ext cx="11826675" cy="1999653"/>
            <a:chOff x="117777" y="1663376"/>
            <a:chExt cx="11826675" cy="1999653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9B4B69D-93E5-49AB-85FF-AD0ADA007143}"/>
                </a:ext>
              </a:extLst>
            </p:cNvPr>
            <p:cNvSpPr/>
            <p:nvPr/>
          </p:nvSpPr>
          <p:spPr>
            <a:xfrm>
              <a:off x="4420065" y="2091546"/>
              <a:ext cx="2921441" cy="115930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D4B934-4D6E-4926-B6A9-84F82FE83049}"/>
                </a:ext>
              </a:extLst>
            </p:cNvPr>
            <p:cNvSpPr/>
            <p:nvPr/>
          </p:nvSpPr>
          <p:spPr>
            <a:xfrm>
              <a:off x="117777" y="1663376"/>
              <a:ext cx="40976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98800-31A0-41AA-A267-ECEEB729F14D}"/>
                </a:ext>
              </a:extLst>
            </p:cNvPr>
            <p:cNvSpPr/>
            <p:nvPr/>
          </p:nvSpPr>
          <p:spPr>
            <a:xfrm>
              <a:off x="7325708" y="3201364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4250616" y="2188574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Socket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2758085" y="2201241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Process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AEC5A-F289-414B-A55A-2F146758F3CA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3747423" y="2474453"/>
              <a:ext cx="503193" cy="255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6629400" y="2637969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Socket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4D4374-BAAF-4C64-BAC8-2943EED0F6F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7619535" y="2809650"/>
              <a:ext cx="590397" cy="1292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8209932" y="2549360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Process</a:t>
              </a:r>
            </a:p>
          </p:txBody>
        </p:sp>
      </p:grpSp>
      <p:sp>
        <p:nvSpPr>
          <p:cNvPr id="27" name="Left-Right Arrow 26"/>
          <p:cNvSpPr/>
          <p:nvPr/>
        </p:nvSpPr>
        <p:spPr bwMode="auto">
          <a:xfrm rot="905306">
            <a:off x="5328290" y="2240313"/>
            <a:ext cx="1343341" cy="3810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7504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42856365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CB3F-5EC3-449D-A0A1-28554891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Sockets: 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772-A4F5-4B91-97F1-B4B334BB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Socket:</a:t>
            </a:r>
            <a:r>
              <a:rPr lang="en-US" dirty="0"/>
              <a:t> An abstraction for one endpoint of a network connection</a:t>
            </a:r>
          </a:p>
          <a:p>
            <a:pPr lvl="1"/>
            <a:r>
              <a:rPr lang="en-US" dirty="0"/>
              <a:t>Another mechanism for </a:t>
            </a:r>
            <a:r>
              <a:rPr lang="en-US" b="1" dirty="0"/>
              <a:t>inter-process communication</a:t>
            </a:r>
          </a:p>
          <a:p>
            <a:pPr lvl="1"/>
            <a:r>
              <a:rPr lang="en-US" dirty="0"/>
              <a:t>Most operating systems (Linux, Mac OS X, Windows) provide this, even if they don’t copy rest of UNIX I/O</a:t>
            </a:r>
          </a:p>
          <a:p>
            <a:pPr lvl="1"/>
            <a:r>
              <a:rPr lang="en-US" dirty="0"/>
              <a:t>Standardized by POSIX</a:t>
            </a:r>
            <a:endParaRPr lang="en-US" b="1" dirty="0"/>
          </a:p>
          <a:p>
            <a:r>
              <a:rPr lang="en-US" dirty="0"/>
              <a:t>First introduced in 4.2 BSD (Berkeley Standard Distribution) Unix</a:t>
            </a:r>
          </a:p>
          <a:p>
            <a:pPr lvl="1"/>
            <a:r>
              <a:rPr lang="en-US" dirty="0"/>
              <a:t>This release had some huge benefits (and excitement from potential users)</a:t>
            </a:r>
          </a:p>
          <a:p>
            <a:pPr lvl="1"/>
            <a:r>
              <a:rPr lang="en-US" dirty="0"/>
              <a:t>Runners waiting at release time to get release on tape and take to businesses</a:t>
            </a:r>
          </a:p>
          <a:p>
            <a:r>
              <a:rPr lang="en-US" dirty="0"/>
              <a:t>Same abstraction for any kind of network</a:t>
            </a:r>
          </a:p>
          <a:p>
            <a:pPr lvl="1"/>
            <a:r>
              <a:rPr lang="en-US" dirty="0"/>
              <a:t>Local (within same machine)</a:t>
            </a:r>
          </a:p>
          <a:p>
            <a:pPr lvl="1"/>
            <a:r>
              <a:rPr lang="en-US" dirty="0"/>
              <a:t>The Internet (TCP/IP, UDP/IP)</a:t>
            </a:r>
          </a:p>
          <a:p>
            <a:pPr lvl="1"/>
            <a:r>
              <a:rPr lang="en-US" dirty="0"/>
              <a:t>Things “no one” uses anymore (OSI, </a:t>
            </a:r>
            <a:r>
              <a:rPr lang="en-US" dirty="0" err="1"/>
              <a:t>Appletalk</a:t>
            </a:r>
            <a:r>
              <a:rPr lang="en-US" dirty="0"/>
              <a:t>, IPX, …)</a:t>
            </a:r>
          </a:p>
        </p:txBody>
      </p:sp>
    </p:spTree>
    <p:extLst>
      <p:ext uri="{BB962C8B-B14F-4D97-AF65-F5344CB8AC3E}">
        <p14:creationId xmlns:p14="http://schemas.microsoft.com/office/powerpoint/2010/main" val="4150452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2140-5A9E-494F-B1AA-F2AD26AF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Sockets: 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1F1A-BC01-41F0-8866-E8C3CE94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just like a file with a </a:t>
            </a:r>
            <a:r>
              <a:rPr lang="en-US" b="1" dirty="0"/>
              <a:t>file descriptor</a:t>
            </a:r>
          </a:p>
          <a:p>
            <a:pPr lvl="1"/>
            <a:r>
              <a:rPr lang="en-US" dirty="0"/>
              <a:t>Corresponds to a network connection (</a:t>
            </a:r>
            <a:r>
              <a:rPr lang="en-US" i="1" dirty="0"/>
              <a:t>two</a:t>
            </a:r>
            <a:r>
              <a:rPr lang="en-US" dirty="0"/>
              <a:t> queues)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write</a:t>
            </a:r>
            <a:r>
              <a:rPr lang="en-US" dirty="0"/>
              <a:t> adds to output queue (queue of data destined for other side)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read</a:t>
            </a:r>
            <a:r>
              <a:rPr lang="en-US" dirty="0"/>
              <a:t> removes from it input queue (queue of data destined for this side)</a:t>
            </a:r>
          </a:p>
          <a:p>
            <a:pPr lvl="1"/>
            <a:r>
              <a:rPr lang="en-US" dirty="0"/>
              <a:t>Some operations do not work, e.g. </a:t>
            </a:r>
            <a:r>
              <a:rPr lang="en-US" b="1" dirty="0" err="1">
                <a:latin typeface="Consolas" panose="020B0609020204030204" pitchFamily="49" charset="0"/>
              </a:rPr>
              <a:t>lseek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How can we use sockets to support real applications?</a:t>
            </a:r>
          </a:p>
          <a:p>
            <a:pPr lvl="1"/>
            <a:r>
              <a:rPr lang="en-US" dirty="0"/>
              <a:t>A bidirectional byte stream isn’t useful on its own…</a:t>
            </a:r>
          </a:p>
          <a:p>
            <a:pPr lvl="1"/>
            <a:r>
              <a:rPr lang="en-US" dirty="0"/>
              <a:t>May need messaging facility to partition stream into chunks</a:t>
            </a:r>
          </a:p>
          <a:p>
            <a:pPr lvl="1"/>
            <a:r>
              <a:rPr lang="en-US" dirty="0"/>
              <a:t>May need RPC facility to translate one environment to another and provide the abstraction of a function call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354996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262275" y="446598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727248" y="4465982"/>
            <a:ext cx="187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4688876" y="2337626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4688870" y="3773370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343099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>
            <a:extLst>
              <a:ext uri="{FF2B5EF4-FFF2-40B4-BE49-F238E27FC236}">
                <a16:creationId xmlns:a16="http://schemas.microsoft.com/office/drawing/2014/main" id="{B87FD9EE-3340-4411-8DC9-133A54B7AEDA}"/>
              </a:ext>
            </a:extLst>
          </p:cNvPr>
          <p:cNvSpPr/>
          <p:nvPr/>
        </p:nvSpPr>
        <p:spPr>
          <a:xfrm>
            <a:off x="3655805" y="2148598"/>
            <a:ext cx="3990904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49793" y="2185936"/>
            <a:ext cx="803513" cy="32670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629400" y="2694975"/>
            <a:ext cx="812117" cy="21818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A8615-C556-497D-8A14-3E1785D82A88}"/>
              </a:ext>
            </a:extLst>
          </p:cNvPr>
          <p:cNvSpPr/>
          <p:nvPr/>
        </p:nvSpPr>
        <p:spPr>
          <a:xfrm>
            <a:off x="2486394" y="1702568"/>
            <a:ext cx="5570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>
                <a:latin typeface="Consolas" panose="020B0609020204030204" pitchFamily="49" charset="0"/>
                <a:cs typeface="Courier"/>
              </a:rPr>
              <a:t>sockfd,sndbuf,strlen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"/>
              </a:rPr>
              <a:t>sndbuf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)+1);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2DF33-907B-4A71-B703-1A2DED13F761}"/>
              </a:ext>
            </a:extLst>
          </p:cNvPr>
          <p:cNvSpPr/>
          <p:nvPr/>
        </p:nvSpPr>
        <p:spPr>
          <a:xfrm>
            <a:off x="7639480" y="1675546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latin typeface="Consolas" panose="020B0609020204030204" pitchFamily="49" charset="0"/>
                <a:cs typeface="Courier"/>
              </a:rPr>
              <a:t>n = read(</a:t>
            </a:r>
            <a:r>
              <a:rPr lang="en-US" sz="2000" b="1" dirty="0" err="1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279B-769D-4622-B132-6D28D9CFAB38}"/>
              </a:ext>
            </a:extLst>
          </p:cNvPr>
          <p:cNvCxnSpPr>
            <a:stCxn id="45" idx="3"/>
          </p:cNvCxnSpPr>
          <p:nvPr/>
        </p:nvCxnSpPr>
        <p:spPr>
          <a:xfrm>
            <a:off x="3443134" y="2543607"/>
            <a:ext cx="478464" cy="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407AB1E-5288-4BC0-993D-4F9BF238D82F}"/>
              </a:ext>
            </a:extLst>
          </p:cNvPr>
          <p:cNvSpPr/>
          <p:nvPr/>
        </p:nvSpPr>
        <p:spPr>
          <a:xfrm>
            <a:off x="7766666" y="2103240"/>
            <a:ext cx="989338" cy="1090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F58B60-1D66-44D0-BD58-634AC9FA557B}"/>
              </a:ext>
            </a:extLst>
          </p:cNvPr>
          <p:cNvCxnSpPr/>
          <p:nvPr/>
        </p:nvCxnSpPr>
        <p:spPr>
          <a:xfrm>
            <a:off x="7315200" y="3048307"/>
            <a:ext cx="425854" cy="44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564B9D-195F-4FC1-A401-54155A31551F}"/>
              </a:ext>
            </a:extLst>
          </p:cNvPr>
          <p:cNvSpPr txBox="1"/>
          <p:nvPr/>
        </p:nvSpPr>
        <p:spPr>
          <a:xfrm>
            <a:off x="1097800" y="76200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 (issues requests)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AC13D-E05A-485F-B4BA-C86774A4CAF4}"/>
              </a:ext>
            </a:extLst>
          </p:cNvPr>
          <p:cNvSpPr txBox="1"/>
          <p:nvPr/>
        </p:nvSpPr>
        <p:spPr>
          <a:xfrm>
            <a:off x="6978858" y="764394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 (services requests)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3376357"/>
            <a:ext cx="989338" cy="20677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CC9D1-F723-43BD-845D-2ACCC0E11786}"/>
              </a:ext>
            </a:extLst>
          </p:cNvPr>
          <p:cNvCxnSpPr/>
          <p:nvPr/>
        </p:nvCxnSpPr>
        <p:spPr>
          <a:xfrm flipH="1">
            <a:off x="3443134" y="5073027"/>
            <a:ext cx="478464" cy="75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CF521-1AFB-41D4-B311-B6809023AAB0}"/>
              </a:ext>
            </a:extLst>
          </p:cNvPr>
          <p:cNvSpPr/>
          <p:nvPr/>
        </p:nvSpPr>
        <p:spPr>
          <a:xfrm>
            <a:off x="7786717" y="425417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397EB-0393-45A5-8CF0-294757F64DC0}"/>
              </a:ext>
            </a:extLst>
          </p:cNvPr>
          <p:cNvCxnSpPr>
            <a:stCxn id="16" idx="1"/>
          </p:cNvCxnSpPr>
          <p:nvPr/>
        </p:nvCxnSpPr>
        <p:spPr>
          <a:xfrm flipH="1">
            <a:off x="7335557" y="4527388"/>
            <a:ext cx="451160" cy="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DDAF2-0BC7-4416-8166-4397DE0D6E61}"/>
              </a:ext>
            </a:extLst>
          </p:cNvPr>
          <p:cNvSpPr/>
          <p:nvPr/>
        </p:nvSpPr>
        <p:spPr>
          <a:xfrm>
            <a:off x="7298333" y="3867090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>
            <a:off x="8154559" y="3193287"/>
            <a:ext cx="266515" cy="108518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BD654-078F-43C1-B8B4-AEB323BED04D}"/>
              </a:ext>
            </a:extLst>
          </p:cNvPr>
          <p:cNvSpPr txBox="1"/>
          <p:nvPr/>
        </p:nvSpPr>
        <p:spPr>
          <a:xfrm>
            <a:off x="8972596" y="33704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>
            <a:off x="2717506" y="3411447"/>
            <a:ext cx="266515" cy="2024398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2362200" y="376613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380C0E2-92B9-4088-AAA0-ADB7602957BA}"/>
              </a:ext>
            </a:extLst>
          </p:cNvPr>
          <p:cNvSpPr/>
          <p:nvPr/>
        </p:nvSpPr>
        <p:spPr>
          <a:xfrm>
            <a:off x="3921598" y="2309464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BE29466-EBD7-4BD6-9DCD-87EF8D1754B1}"/>
              </a:ext>
            </a:extLst>
          </p:cNvPr>
          <p:cNvSpPr/>
          <p:nvPr/>
        </p:nvSpPr>
        <p:spPr>
          <a:xfrm>
            <a:off x="6705600" y="28194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FD4FA8B-4FF4-4639-AC57-E3DE08BD266F}"/>
              </a:ext>
            </a:extLst>
          </p:cNvPr>
          <p:cNvSpPr/>
          <p:nvPr/>
        </p:nvSpPr>
        <p:spPr>
          <a:xfrm>
            <a:off x="6705600" y="42672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1C1749D7-5D53-4D75-ABAB-92DB5AB745AA}"/>
              </a:ext>
            </a:extLst>
          </p:cNvPr>
          <p:cNvSpPr/>
          <p:nvPr/>
        </p:nvSpPr>
        <p:spPr>
          <a:xfrm>
            <a:off x="3921598" y="4798998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62000" y="1219200"/>
            <a:ext cx="4837404" cy="1726329"/>
            <a:chOff x="762000" y="1219200"/>
            <a:chExt cx="4837404" cy="1726329"/>
          </a:xfrm>
        </p:grpSpPr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D3E18327-9A2F-4907-96AC-A760D142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7082" y="1660629"/>
              <a:ext cx="1258399" cy="12849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80F692-4C0F-4A13-A37A-AF190A0A415F}"/>
                </a:ext>
              </a:extLst>
            </p:cNvPr>
            <p:cNvSpPr/>
            <p:nvPr/>
          </p:nvSpPr>
          <p:spPr>
            <a:xfrm>
              <a:off x="762000" y="1219200"/>
              <a:ext cx="48374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latin typeface="Consolas" panose="020B0609020204030204" pitchFamily="49" charset="0"/>
                  <a:cs typeface="Courier"/>
                </a:rPr>
                <a:t>fgets</a:t>
              </a:r>
              <a:r>
                <a:rPr lang="en-US" sz="2000" b="1" dirty="0">
                  <a:latin typeface="Consolas" panose="020B0609020204030204" pitchFamily="49" charset="0"/>
                  <a:cs typeface="Courier"/>
                </a:rPr>
                <a:t>(</a:t>
              </a:r>
              <a:r>
                <a:rPr lang="en-US" sz="2000" b="1" dirty="0" err="1">
                  <a:latin typeface="Consolas" panose="020B0609020204030204" pitchFamily="49" charset="0"/>
                  <a:cs typeface="Courier"/>
                </a:rPr>
                <a:t>sndbuf</a:t>
              </a:r>
              <a:r>
                <a:rPr lang="en-US" sz="2000" dirty="0" err="1">
                  <a:latin typeface="Consolas" panose="020B0609020204030204" pitchFamily="49" charset="0"/>
                  <a:cs typeface="Courier"/>
                </a:rPr>
                <a:t>,bufsize</a:t>
              </a:r>
              <a:r>
                <a:rPr lang="en-US" sz="2000" b="1" dirty="0" err="1">
                  <a:latin typeface="Consolas" panose="020B0609020204030204" pitchFamily="49" charset="0"/>
                  <a:cs typeface="Courier"/>
                </a:rPr>
                <a:t>,stdin</a:t>
              </a:r>
              <a:r>
                <a:rPr lang="en-US" sz="2000" b="1" dirty="0">
                  <a:latin typeface="Consolas" panose="020B0609020204030204" pitchFamily="49" charset="0"/>
                  <a:cs typeface="Courier"/>
                </a:rPr>
                <a:t>); </a:t>
              </a:r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33" name="Picture 32" descr="imgres.png">
            <a:extLst>
              <a:ext uri="{FF2B5EF4-FFF2-40B4-BE49-F238E27FC236}">
                <a16:creationId xmlns:a16="http://schemas.microsoft.com/office/drawing/2014/main" id="{1005DD79-CE9D-4B7B-AF5A-945AD6845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61" y="2924743"/>
            <a:ext cx="948330" cy="822411"/>
          </a:xfrm>
          <a:prstGeom prst="rect">
            <a:avLst/>
          </a:prstGeom>
        </p:spPr>
      </p:pic>
      <p:pic>
        <p:nvPicPr>
          <p:cNvPr id="34" name="Picture 33" descr="imgres.png">
            <a:extLst>
              <a:ext uri="{FF2B5EF4-FFF2-40B4-BE49-F238E27FC236}">
                <a16:creationId xmlns:a16="http://schemas.microsoft.com/office/drawing/2014/main" id="{58A49D54-CF10-4C3B-82C1-570CBB232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4" y="5573454"/>
            <a:ext cx="948330" cy="82241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2A4F59-C863-49FC-A3C9-52A490B4EC9C}"/>
              </a:ext>
            </a:extLst>
          </p:cNvPr>
          <p:cNvCxnSpPr>
            <a:stCxn id="22" idx="1"/>
            <a:endCxn id="33" idx="1"/>
          </p:cNvCxnSpPr>
          <p:nvPr/>
        </p:nvCxnSpPr>
        <p:spPr>
          <a:xfrm flipV="1">
            <a:off x="8420735" y="3335949"/>
            <a:ext cx="1326226" cy="170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B54B39-DC98-44DB-88AC-3AFCB04616E3}"/>
              </a:ext>
            </a:extLst>
          </p:cNvPr>
          <p:cNvSpPr txBox="1"/>
          <p:nvPr/>
        </p:nvSpPr>
        <p:spPr>
          <a:xfrm>
            <a:off x="3918056" y="59156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7CAD5-5F22-48BA-B762-B787BC906D31}"/>
              </a:ext>
            </a:extLst>
          </p:cNvPr>
          <p:cNvCxnSpPr>
            <a:cxnSpLocks/>
          </p:cNvCxnSpPr>
          <p:nvPr/>
        </p:nvCxnSpPr>
        <p:spPr>
          <a:xfrm>
            <a:off x="3144058" y="5444074"/>
            <a:ext cx="1387059" cy="471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45">
            <a:extLst>
              <a:ext uri="{FF2B5EF4-FFF2-40B4-BE49-F238E27FC236}">
                <a16:creationId xmlns:a16="http://schemas.microsoft.com/office/drawing/2014/main" id="{14435F38-29AB-4486-9A71-AC0243C5A8FB}"/>
              </a:ext>
            </a:extLst>
          </p:cNvPr>
          <p:cNvSpPr/>
          <p:nvPr/>
        </p:nvSpPr>
        <p:spPr>
          <a:xfrm>
            <a:off x="654413" y="2994114"/>
            <a:ext cx="2351677" cy="330057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70B229D8-6293-4810-8722-AABC35C20F97}"/>
              </a:ext>
            </a:extLst>
          </p:cNvPr>
          <p:cNvSpPr/>
          <p:nvPr/>
        </p:nvSpPr>
        <p:spPr>
          <a:xfrm>
            <a:off x="8326493" y="1371601"/>
            <a:ext cx="3008744" cy="4081360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414995"/>
              <a:gd name="connsiteX1" fmla="*/ 826349 w 2053606"/>
              <a:gd name="connsiteY1" fmla="*/ 2401432 h 2414995"/>
              <a:gd name="connsiteX2" fmla="*/ 1380403 w 2053606"/>
              <a:gd name="connsiteY2" fmla="*/ 2333015 h 2414995"/>
              <a:gd name="connsiteX3" fmla="*/ 1919612 w 2053606"/>
              <a:gd name="connsiteY3" fmla="*/ 2080599 h 2414995"/>
              <a:gd name="connsiteX4" fmla="*/ 2052508 w 2053606"/>
              <a:gd name="connsiteY4" fmla="*/ 1017286 h 2414995"/>
              <a:gd name="connsiteX5" fmla="*/ 1875313 w 2053606"/>
              <a:gd name="connsiteY5" fmla="*/ 116424 h 2414995"/>
              <a:gd name="connsiteX6" fmla="*/ 1151767 w 2053606"/>
              <a:gd name="connsiteY6" fmla="*/ 13046 h 2414995"/>
              <a:gd name="connsiteX7" fmla="*/ 472520 w 2053606"/>
              <a:gd name="connsiteY7" fmla="*/ 131192 h 2414995"/>
              <a:gd name="connsiteX8" fmla="*/ 251026 w 2053606"/>
              <a:gd name="connsiteY8" fmla="*/ 515166 h 2414995"/>
              <a:gd name="connsiteX0" fmla="*/ 0 w 1984480"/>
              <a:gd name="connsiteY0" fmla="*/ 2537978 h 2570071"/>
              <a:gd name="connsiteX1" fmla="*/ 757223 w 1984480"/>
              <a:gd name="connsiteY1" fmla="*/ 2401432 h 2570071"/>
              <a:gd name="connsiteX2" fmla="*/ 1311277 w 1984480"/>
              <a:gd name="connsiteY2" fmla="*/ 2333015 h 2570071"/>
              <a:gd name="connsiteX3" fmla="*/ 1850486 w 1984480"/>
              <a:gd name="connsiteY3" fmla="*/ 2080599 h 2570071"/>
              <a:gd name="connsiteX4" fmla="*/ 1983382 w 1984480"/>
              <a:gd name="connsiteY4" fmla="*/ 1017286 h 2570071"/>
              <a:gd name="connsiteX5" fmla="*/ 1806187 w 1984480"/>
              <a:gd name="connsiteY5" fmla="*/ 116424 h 2570071"/>
              <a:gd name="connsiteX6" fmla="*/ 1082641 w 1984480"/>
              <a:gd name="connsiteY6" fmla="*/ 13046 h 2570071"/>
              <a:gd name="connsiteX7" fmla="*/ 403394 w 1984480"/>
              <a:gd name="connsiteY7" fmla="*/ 131192 h 2570071"/>
              <a:gd name="connsiteX8" fmla="*/ 181900 w 1984480"/>
              <a:gd name="connsiteY8" fmla="*/ 515166 h 2570071"/>
              <a:gd name="connsiteX0" fmla="*/ 0 w 1984480"/>
              <a:gd name="connsiteY0" fmla="*/ 2537978 h 2834267"/>
              <a:gd name="connsiteX1" fmla="*/ 734181 w 1984480"/>
              <a:gd name="connsiteY1" fmla="*/ 2830630 h 2834267"/>
              <a:gd name="connsiteX2" fmla="*/ 1311277 w 1984480"/>
              <a:gd name="connsiteY2" fmla="*/ 2333015 h 2834267"/>
              <a:gd name="connsiteX3" fmla="*/ 1850486 w 1984480"/>
              <a:gd name="connsiteY3" fmla="*/ 2080599 h 2834267"/>
              <a:gd name="connsiteX4" fmla="*/ 1983382 w 1984480"/>
              <a:gd name="connsiteY4" fmla="*/ 1017286 h 2834267"/>
              <a:gd name="connsiteX5" fmla="*/ 1806187 w 1984480"/>
              <a:gd name="connsiteY5" fmla="*/ 116424 h 2834267"/>
              <a:gd name="connsiteX6" fmla="*/ 1082641 w 1984480"/>
              <a:gd name="connsiteY6" fmla="*/ 13046 h 2834267"/>
              <a:gd name="connsiteX7" fmla="*/ 403394 w 1984480"/>
              <a:gd name="connsiteY7" fmla="*/ 131192 h 2834267"/>
              <a:gd name="connsiteX8" fmla="*/ 181900 w 1984480"/>
              <a:gd name="connsiteY8" fmla="*/ 515166 h 2834267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181900 w 1984005"/>
              <a:gd name="connsiteY8" fmla="*/ 515166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13424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39455 h 2831059"/>
              <a:gd name="connsiteX0" fmla="*/ 0 w 1984005"/>
              <a:gd name="connsiteY0" fmla="*/ 2641130 h 2934211"/>
              <a:gd name="connsiteX1" fmla="*/ 734181 w 1984005"/>
              <a:gd name="connsiteY1" fmla="*/ 2933782 h 2934211"/>
              <a:gd name="connsiteX2" fmla="*/ 1495614 w 1984005"/>
              <a:gd name="connsiteY2" fmla="*/ 2576997 h 2934211"/>
              <a:gd name="connsiteX3" fmla="*/ 1850486 w 1984005"/>
              <a:gd name="connsiteY3" fmla="*/ 2183751 h 2934211"/>
              <a:gd name="connsiteX4" fmla="*/ 1983382 w 1984005"/>
              <a:gd name="connsiteY4" fmla="*/ 1120438 h 2934211"/>
              <a:gd name="connsiteX5" fmla="*/ 1806187 w 1984005"/>
              <a:gd name="connsiteY5" fmla="*/ 219576 h 2934211"/>
              <a:gd name="connsiteX6" fmla="*/ 1082641 w 1984005"/>
              <a:gd name="connsiteY6" fmla="*/ 116198 h 2934211"/>
              <a:gd name="connsiteX7" fmla="*/ 152866 w 1984005"/>
              <a:gd name="connsiteY7" fmla="*/ 26094 h 2934211"/>
              <a:gd name="connsiteX8" fmla="*/ 56636 w 1984005"/>
              <a:gd name="connsiteY8" fmla="*/ 442607 h 2934211"/>
              <a:gd name="connsiteX0" fmla="*/ 4021 w 1936782"/>
              <a:gd name="connsiteY0" fmla="*/ 2495740 h 2934320"/>
              <a:gd name="connsiteX1" fmla="*/ 686958 w 1936782"/>
              <a:gd name="connsiteY1" fmla="*/ 2933782 h 2934320"/>
              <a:gd name="connsiteX2" fmla="*/ 1448391 w 1936782"/>
              <a:gd name="connsiteY2" fmla="*/ 2576997 h 2934320"/>
              <a:gd name="connsiteX3" fmla="*/ 1803263 w 1936782"/>
              <a:gd name="connsiteY3" fmla="*/ 2183751 h 2934320"/>
              <a:gd name="connsiteX4" fmla="*/ 1936159 w 1936782"/>
              <a:gd name="connsiteY4" fmla="*/ 1120438 h 2934320"/>
              <a:gd name="connsiteX5" fmla="*/ 1758964 w 1936782"/>
              <a:gd name="connsiteY5" fmla="*/ 219576 h 2934320"/>
              <a:gd name="connsiteX6" fmla="*/ 1035418 w 1936782"/>
              <a:gd name="connsiteY6" fmla="*/ 116198 h 2934320"/>
              <a:gd name="connsiteX7" fmla="*/ 105643 w 1936782"/>
              <a:gd name="connsiteY7" fmla="*/ 26094 h 2934320"/>
              <a:gd name="connsiteX8" fmla="*/ 9413 w 1936782"/>
              <a:gd name="connsiteY8" fmla="*/ 442607 h 2934320"/>
              <a:gd name="connsiteX0" fmla="*/ 15675 w 1948436"/>
              <a:gd name="connsiteY0" fmla="*/ 2495740 h 2934320"/>
              <a:gd name="connsiteX1" fmla="*/ 698612 w 1948436"/>
              <a:gd name="connsiteY1" fmla="*/ 2933782 h 2934320"/>
              <a:gd name="connsiteX2" fmla="*/ 1460045 w 1948436"/>
              <a:gd name="connsiteY2" fmla="*/ 2576997 h 2934320"/>
              <a:gd name="connsiteX3" fmla="*/ 1814917 w 1948436"/>
              <a:gd name="connsiteY3" fmla="*/ 2183751 h 2934320"/>
              <a:gd name="connsiteX4" fmla="*/ 1947813 w 1948436"/>
              <a:gd name="connsiteY4" fmla="*/ 1120438 h 2934320"/>
              <a:gd name="connsiteX5" fmla="*/ 1770618 w 1948436"/>
              <a:gd name="connsiteY5" fmla="*/ 219576 h 2934320"/>
              <a:gd name="connsiteX6" fmla="*/ 1047072 w 1948436"/>
              <a:gd name="connsiteY6" fmla="*/ 116198 h 2934320"/>
              <a:gd name="connsiteX7" fmla="*/ 117297 w 1948436"/>
              <a:gd name="connsiteY7" fmla="*/ 26094 h 2934320"/>
              <a:gd name="connsiteX8" fmla="*/ 3985 w 1948436"/>
              <a:gd name="connsiteY8" fmla="*/ 505820 h 293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436" h="2934320">
                <a:moveTo>
                  <a:pt x="15675" y="2495740"/>
                </a:moveTo>
                <a:cubicBezTo>
                  <a:pt x="26749" y="2607733"/>
                  <a:pt x="457884" y="2920239"/>
                  <a:pt x="698612" y="2933782"/>
                </a:cubicBezTo>
                <a:cubicBezTo>
                  <a:pt x="939340" y="2947325"/>
                  <a:pt x="1273994" y="2702002"/>
                  <a:pt x="1460045" y="2576997"/>
                </a:cubicBezTo>
                <a:cubicBezTo>
                  <a:pt x="1646096" y="2451992"/>
                  <a:pt x="1733622" y="2426511"/>
                  <a:pt x="1814917" y="2183751"/>
                </a:cubicBezTo>
                <a:cubicBezTo>
                  <a:pt x="1896212" y="1940991"/>
                  <a:pt x="1955196" y="1447800"/>
                  <a:pt x="1947813" y="1120438"/>
                </a:cubicBezTo>
                <a:cubicBezTo>
                  <a:pt x="1940430" y="793076"/>
                  <a:pt x="1920742" y="386949"/>
                  <a:pt x="1770618" y="219576"/>
                </a:cubicBezTo>
                <a:cubicBezTo>
                  <a:pt x="1620495" y="52203"/>
                  <a:pt x="1322625" y="148445"/>
                  <a:pt x="1047072" y="116198"/>
                </a:cubicBezTo>
                <a:cubicBezTo>
                  <a:pt x="771519" y="83951"/>
                  <a:pt x="267421" y="-57593"/>
                  <a:pt x="117297" y="26094"/>
                </a:cubicBezTo>
                <a:cubicBezTo>
                  <a:pt x="-32826" y="109781"/>
                  <a:pt x="3985" y="505820"/>
                  <a:pt x="3985" y="50582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22703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8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606770" y="2835114"/>
            <a:ext cx="266515" cy="549203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462864" y="1547287"/>
            <a:ext cx="266515" cy="72093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0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 rot="1053436">
            <a:off x="8094211" y="2098661"/>
            <a:ext cx="266515" cy="1059652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7789701" y="2090318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59" name="Right Arrow 58"/>
          <p:cNvSpPr/>
          <p:nvPr/>
        </p:nvSpPr>
        <p:spPr bwMode="auto">
          <a:xfrm rot="635344">
            <a:off x="4701058" y="2511455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ight Arrow 59"/>
          <p:cNvSpPr/>
          <p:nvPr/>
        </p:nvSpPr>
        <p:spPr bwMode="auto">
          <a:xfrm rot="9956113">
            <a:off x="4659059" y="4555140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E4B10-CC9E-41DA-BCEA-8D4CFB31DDD9}"/>
              </a:ext>
            </a:extLst>
          </p:cNvPr>
          <p:cNvSpPr/>
          <p:nvPr/>
        </p:nvSpPr>
        <p:spPr>
          <a:xfrm>
            <a:off x="2743200" y="3028890"/>
            <a:ext cx="4274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urier"/>
              </a:rPr>
              <a:t>n = read(</a:t>
            </a:r>
            <a:r>
              <a:rPr lang="en-US" sz="2000" b="1" dirty="0" err="1">
                <a:latin typeface="Consolas" panose="020B0609020204030204" pitchFamily="49" charset="0"/>
                <a:cs typeface="Courier"/>
              </a:rPr>
              <a:t>sockfd,rcvbuf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 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829" y="3527061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</a:rPr>
              <a:t>Client</a:t>
            </a:r>
          </a:p>
          <a:p>
            <a:pPr algn="ctr"/>
            <a:r>
              <a:rPr lang="en-US" sz="1600" b="0" dirty="0">
                <a:latin typeface="Gill Sans Light"/>
              </a:rPr>
              <a:t>Socket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29738" y="3493500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</a:rPr>
              <a:t>Server</a:t>
            </a:r>
          </a:p>
          <a:p>
            <a:pPr algn="ctr"/>
            <a:r>
              <a:rPr lang="en-US" sz="1600" b="0" dirty="0">
                <a:latin typeface="Gill Sans Light"/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4243521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4" grpId="0" animBg="1"/>
      <p:bldP spid="16" grpId="0" animBg="1"/>
      <p:bldP spid="20" grpId="0"/>
      <p:bldP spid="22" grpId="0" animBg="1"/>
      <p:bldP spid="23" grpId="0"/>
      <p:bldP spid="24" grpId="0" animBg="1"/>
      <p:bldP spid="25" grpId="0"/>
      <p:bldP spid="36" grpId="0"/>
      <p:bldP spid="38" grpId="0" animBg="1"/>
      <p:bldP spid="39" grpId="0" animBg="1"/>
      <p:bldP spid="45" grpId="0" animBg="1"/>
      <p:bldP spid="48" grpId="0" animBg="1"/>
      <p:bldP spid="49" grpId="0" animBg="1"/>
      <p:bldP spid="50" grpId="0" animBg="1"/>
      <p:bldP spid="54" grpId="0"/>
      <p:bldP spid="59" grpId="0" animBg="1"/>
      <p:bldP spid="60" grpId="0" animBg="1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client-server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762000"/>
            <a:ext cx="9525000" cy="2554545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client(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[MAXIN];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[MAXOUT];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sndbuf,MAXIN,stdin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);		    /* prompt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)+1); /* send (including null terminator)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(rcvbuf,0,MAXOUT);                 /* clear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n=read(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MAXOUT);          /* receive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	    /* echo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3766" y="3955519"/>
            <a:ext cx="7000835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server(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[MAXREQ];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                  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(reqbuf,0, MAXREQ);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= read(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consockfd,reqbuf,MAXREQ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); /*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Recv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if (n &lt;= 0) return;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 /* echo*/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2691495" y="2161346"/>
            <a:ext cx="4863574" cy="3162648"/>
          </a:xfrm>
          <a:custGeom>
            <a:avLst/>
            <a:gdLst>
              <a:gd name="connsiteX0" fmla="*/ 4083817 w 4863574"/>
              <a:gd name="connsiteY0" fmla="*/ 0 h 3162648"/>
              <a:gd name="connsiteX1" fmla="*/ 4572311 w 4863574"/>
              <a:gd name="connsiteY1" fmla="*/ 928036 h 3162648"/>
              <a:gd name="connsiteX2" fmla="*/ 163652 w 4863574"/>
              <a:gd name="connsiteY2" fmla="*/ 2124713 h 3162648"/>
              <a:gd name="connsiteX3" fmla="*/ 871968 w 4863574"/>
              <a:gd name="connsiteY3" fmla="*/ 3162648 h 316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74" h="3162648">
                <a:moveTo>
                  <a:pt x="4083817" y="0"/>
                </a:moveTo>
                <a:cubicBezTo>
                  <a:pt x="4654744" y="286958"/>
                  <a:pt x="5225672" y="573917"/>
                  <a:pt x="4572311" y="928036"/>
                </a:cubicBezTo>
                <a:cubicBezTo>
                  <a:pt x="3918950" y="1282155"/>
                  <a:pt x="780376" y="1752278"/>
                  <a:pt x="163652" y="2124713"/>
                </a:cubicBezTo>
                <a:cubicBezTo>
                  <a:pt x="-453072" y="2497148"/>
                  <a:pt x="871968" y="3162648"/>
                  <a:pt x="871968" y="3162648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8400" y="2057400"/>
            <a:ext cx="43434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5257800"/>
            <a:ext cx="41148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96540" y="5968022"/>
            <a:ext cx="54864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600201" y="2661998"/>
            <a:ext cx="8550629" cy="3434003"/>
          </a:xfrm>
          <a:custGeom>
            <a:avLst/>
            <a:gdLst>
              <a:gd name="connsiteX0" fmla="*/ 7561943 w 8629325"/>
              <a:gd name="connsiteY0" fmla="*/ 3138226 h 3138226"/>
              <a:gd name="connsiteX1" fmla="*/ 8038225 w 8629325"/>
              <a:gd name="connsiteY1" fmla="*/ 2014814 h 3138226"/>
              <a:gd name="connsiteX2" fmla="*/ 442141 w 8629325"/>
              <a:gd name="connsiteY2" fmla="*/ 634972 h 3138226"/>
              <a:gd name="connsiteX3" fmla="*/ 857361 w 8629325"/>
              <a:gd name="connsiteY3" fmla="*/ 0 h 313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325" h="3138226">
                <a:moveTo>
                  <a:pt x="7561943" y="3138226"/>
                </a:moveTo>
                <a:cubicBezTo>
                  <a:pt x="8393401" y="2785124"/>
                  <a:pt x="9224859" y="2432023"/>
                  <a:pt x="8038225" y="2014814"/>
                </a:cubicBezTo>
                <a:cubicBezTo>
                  <a:pt x="6851591" y="1597605"/>
                  <a:pt x="1638952" y="970774"/>
                  <a:pt x="442141" y="634972"/>
                </a:cubicBezTo>
                <a:cubicBezTo>
                  <a:pt x="-754670" y="299170"/>
                  <a:pt x="857361" y="0"/>
                  <a:pt x="857361" y="0"/>
                </a:cubicBezTo>
              </a:path>
            </a:pathLst>
          </a:custGeom>
          <a:ln w="57150" cmpd="sng">
            <a:solidFill>
              <a:srgbClr val="1C31CA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2554167"/>
            <a:ext cx="38862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48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E60F-3F13-4455-AEEF-F268A56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are we 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AA08-3835-4402-BF88-E9E17030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Reliable</a:t>
            </a:r>
          </a:p>
          <a:p>
            <a:pPr lvl="1"/>
            <a:r>
              <a:rPr lang="en-US" dirty="0"/>
              <a:t>Write to a file =&gt; Read it back.  Nothing is lost. </a:t>
            </a:r>
          </a:p>
          <a:p>
            <a:pPr lvl="1"/>
            <a:r>
              <a:rPr lang="en-US" dirty="0"/>
              <a:t>Write to a (TCP) socket =&gt; Read from the other side, same.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order (sequential stream)</a:t>
            </a:r>
          </a:p>
          <a:p>
            <a:pPr lvl="1"/>
            <a:r>
              <a:rPr lang="en-US" dirty="0"/>
              <a:t>Write X then write Y =&gt; read gets X then read gets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ready?</a:t>
            </a:r>
          </a:p>
          <a:p>
            <a:pPr lvl="1"/>
            <a:r>
              <a:rPr lang="en-US" dirty="0"/>
              <a:t>File read gets whatever is there at the time</a:t>
            </a:r>
          </a:p>
          <a:p>
            <a:pPr lvl="2"/>
            <a:r>
              <a:rPr lang="en-US" dirty="0"/>
              <a:t>Actually need to loop and read until we receive the terminator (‘\0’)</a:t>
            </a:r>
          </a:p>
          <a:p>
            <a:pPr lvl="1"/>
            <a:r>
              <a:rPr lang="en-US" dirty="0"/>
              <a:t>Assumes writing already took place</a:t>
            </a:r>
          </a:p>
          <a:p>
            <a:pPr lvl="1"/>
            <a:r>
              <a:rPr lang="en-US" dirty="0"/>
              <a:t>Blocks if nothing has arrived yet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41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30C3-72F0-4A10-AC3E-37B33EB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1BA7-2845-4AD4-9578-103A2CF0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11658600" cy="5562600"/>
          </a:xfrm>
        </p:spPr>
        <p:txBody>
          <a:bodyPr>
            <a:normAutofit/>
          </a:bodyPr>
          <a:lstStyle/>
          <a:p>
            <a:r>
              <a:rPr lang="en-US" dirty="0"/>
              <a:t>File systems provide a collection of permanent objects in a structured name space:</a:t>
            </a:r>
          </a:p>
          <a:p>
            <a:pPr lvl="1"/>
            <a:r>
              <a:rPr lang="en-US" dirty="0"/>
              <a:t>Processes open, read/write/close them</a:t>
            </a:r>
          </a:p>
          <a:p>
            <a:pPr lvl="1"/>
            <a:r>
              <a:rPr lang="en-US" dirty="0"/>
              <a:t>Files exist independently of processes</a:t>
            </a:r>
          </a:p>
          <a:p>
            <a:pPr lvl="1"/>
            <a:r>
              <a:rPr lang="en-US" dirty="0"/>
              <a:t>Easy to name what file to </a:t>
            </a:r>
            <a:r>
              <a:rPr lang="en-US" dirty="0">
                <a:latin typeface="Consolas" panose="020B0609020204030204" pitchFamily="49" charset="0"/>
              </a:rPr>
              <a:t>open()</a:t>
            </a:r>
          </a:p>
          <a:p>
            <a:r>
              <a:rPr lang="en-US" dirty="0"/>
              <a:t>Pipes: one-way communication between processes on same (physical) machine</a:t>
            </a:r>
          </a:p>
          <a:p>
            <a:pPr lvl="1"/>
            <a:r>
              <a:rPr lang="en-US" dirty="0"/>
              <a:t>Single queue</a:t>
            </a:r>
          </a:p>
          <a:p>
            <a:pPr lvl="1"/>
            <a:r>
              <a:rPr lang="en-US" dirty="0"/>
              <a:t>Created transiently by a call to </a:t>
            </a:r>
            <a:r>
              <a:rPr lang="en-US" dirty="0">
                <a:latin typeface="Consolas" panose="020B0609020204030204" pitchFamily="49" charset="0"/>
              </a:rPr>
              <a:t>pipe()</a:t>
            </a:r>
          </a:p>
          <a:p>
            <a:pPr lvl="1"/>
            <a:r>
              <a:rPr lang="en-US" dirty="0"/>
              <a:t>Passed from parent to children (descriptors inherited from parent process)</a:t>
            </a:r>
          </a:p>
          <a:p>
            <a:r>
              <a:rPr lang="en-US" dirty="0"/>
              <a:t>Sockets: two-way communication between processes on same or different machine</a:t>
            </a:r>
          </a:p>
          <a:p>
            <a:pPr lvl="1"/>
            <a:r>
              <a:rPr lang="en-US" dirty="0"/>
              <a:t>Two queues (one in each direction)</a:t>
            </a:r>
          </a:p>
          <a:p>
            <a:pPr lvl="1"/>
            <a:r>
              <a:rPr lang="en-US" dirty="0"/>
              <a:t>Processes can be on separate machines: no common ancestor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 the objects we are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ing?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these completely independent programs know that the other wants to “talk” to them?</a:t>
            </a:r>
          </a:p>
        </p:txBody>
      </p:sp>
    </p:spTree>
    <p:extLst>
      <p:ext uri="{BB962C8B-B14F-4D97-AF65-F5344CB8AC3E}">
        <p14:creationId xmlns:p14="http://schemas.microsoft.com/office/powerpoint/2010/main" val="412646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220-6C5D-486E-922B-CE5F23D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for Communication over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49CD-EB9E-4D67-8011-622DFF89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Hostname</a:t>
            </a:r>
          </a:p>
          <a:p>
            <a:pPr lvl="1"/>
            <a:r>
              <a:rPr lang="en-US" dirty="0"/>
              <a:t>www.</a:t>
            </a:r>
            <a:r>
              <a:rPr lang="en-US" altLang="zh-CN" dirty="0"/>
              <a:t>hofstra</a:t>
            </a:r>
            <a:r>
              <a:rPr lang="en-US" dirty="0"/>
              <a:t>.edu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128.32.244.172  (IPv4, 32-bit Integer)</a:t>
            </a:r>
          </a:p>
          <a:p>
            <a:pPr lvl="1"/>
            <a:r>
              <a:rPr lang="en-US" dirty="0"/>
              <a:t>2607:f140:0:81::f (IPv6, 128-bit Integer)</a:t>
            </a:r>
          </a:p>
          <a:p>
            <a:r>
              <a:rPr lang="en-US" dirty="0"/>
              <a:t>Port Number</a:t>
            </a:r>
          </a:p>
          <a:p>
            <a:pPr lvl="1"/>
            <a:r>
              <a:rPr lang="en-US" dirty="0"/>
              <a:t>0-1023 are “</a:t>
            </a:r>
            <a:r>
              <a:rPr lang="en-US" dirty="0">
                <a:hlinkClick r:id="rId2"/>
              </a:rPr>
              <a:t>well known</a:t>
            </a:r>
            <a:r>
              <a:rPr lang="en-US" dirty="0"/>
              <a:t>” or “system” ports</a:t>
            </a:r>
          </a:p>
          <a:p>
            <a:pPr lvl="2"/>
            <a:r>
              <a:rPr lang="en-US" dirty="0"/>
              <a:t>Superuser privileges to bind to one</a:t>
            </a:r>
          </a:p>
          <a:p>
            <a:pPr lvl="1"/>
            <a:r>
              <a:rPr lang="en-US" dirty="0"/>
              <a:t>1024 – 49151 are “registered” ports (</a:t>
            </a:r>
            <a:r>
              <a:rPr lang="en-US" dirty="0">
                <a:hlinkClick r:id="rId3"/>
              </a:rPr>
              <a:t>registry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−1) are “dynamic” or “private”</a:t>
            </a:r>
          </a:p>
          <a:p>
            <a:pPr lvl="2"/>
            <a:r>
              <a:rPr lang="en-US" dirty="0"/>
              <a:t>Automatically allocated as “ephemeral ports”</a:t>
            </a:r>
          </a:p>
        </p:txBody>
      </p:sp>
    </p:spTree>
    <p:extLst>
      <p:ext uri="{BB962C8B-B14F-4D97-AF65-F5344CB8AC3E}">
        <p14:creationId xmlns:p14="http://schemas.microsoft.com/office/powerpoint/2010/main" val="2510377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77197" y="715938"/>
            <a:ext cx="3810000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91923" y="685800"/>
            <a:ext cx="4819077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Connection Setup over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04" y="4186254"/>
            <a:ext cx="10515600" cy="272005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Special kind of socket: </a:t>
            </a: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server socket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Has file descriptor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Can’t read or write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Two operations: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listen()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Start allowing clients to connect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accept()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Create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new socket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 for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particular 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(TCP/IP)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(TCP/IP)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 Side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197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 Side</a:t>
            </a: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5238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 animBg="1"/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Connection Setup over TCP/IP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(TCP/IP)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(TCP/IP)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 Side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41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 Side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34590"/>
            <a:ext cx="5181600" cy="247101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 txBox="1">
            <a:spLocks/>
          </p:cNvSpPr>
          <p:nvPr/>
        </p:nvSpPr>
        <p:spPr>
          <a:xfrm>
            <a:off x="6172199" y="4234589"/>
            <a:ext cx="5685739" cy="247101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kern="0">
                <a:latin typeface="Gill Sans Light"/>
              </a:rPr>
              <a:t>Done by OS during client socket setup</a:t>
            </a:r>
          </a:p>
          <a:p>
            <a:r>
              <a:rPr lang="en-US" kern="0">
                <a:latin typeface="Gill Sans Light"/>
              </a:rPr>
              <a:t>Server Port often “well known”</a:t>
            </a:r>
          </a:p>
          <a:p>
            <a:pPr lvl="1"/>
            <a:r>
              <a:rPr lang="en-US" kern="0">
                <a:latin typeface="Gill Sans Light"/>
              </a:rPr>
              <a:t>80 (web), 443 (secure web), 25 (sendmail), etc</a:t>
            </a:r>
          </a:p>
          <a:p>
            <a:pPr lvl="1"/>
            <a:r>
              <a:rPr lang="en-US" kern="0">
                <a:latin typeface="Gill Sans Light"/>
              </a:rPr>
              <a:t>Well-known ports from 0—1023 </a:t>
            </a:r>
            <a:endParaRPr lang="en-US" kern="0" dirty="0">
              <a:latin typeface="Gill Sans Light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7903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new Program: variants of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59244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329440" y="4465983"/>
            <a:ext cx="90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846383" y="4465982"/>
            <a:ext cx="163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5189424" y="2337626"/>
            <a:ext cx="119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5351998" y="3773370"/>
            <a:ext cx="87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1181207584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/>
              <a:t>File servers, web, FTP, Databases, …</a:t>
            </a:r>
          </a:p>
          <a:p>
            <a:r>
              <a:rPr lang="en-US" dirty="0"/>
              <a:t>Many clients accessing a common server</a:t>
            </a:r>
          </a:p>
        </p:txBody>
      </p:sp>
      <p:sp>
        <p:nvSpPr>
          <p:cNvPr id="7" name="Cloud 6"/>
          <p:cNvSpPr/>
          <p:nvPr/>
        </p:nvSpPr>
        <p:spPr>
          <a:xfrm>
            <a:off x="4462485" y="1624508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8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1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01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1464" y="3972041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0534" y="334494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751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3751920" y="2687513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51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17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Sockets in concept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request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response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53245" y="3728903"/>
            <a:ext cx="415854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</p:spTree>
    <p:extLst>
      <p:ext uri="{BB962C8B-B14F-4D97-AF65-F5344CB8AC3E}">
        <p14:creationId xmlns:p14="http://schemas.microsoft.com/office/powerpoint/2010/main" val="3791584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  <p:bldP spid="6" grpId="0" animBg="1"/>
      <p:bldP spid="5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18A-0EA1-4C7E-8C82-27E36E8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47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a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lookup_host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Connect to specified host and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connect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Carry out Client-Server protocol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run_client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/* Clean up on termination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410808224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C055-2F05-4B09-8E7E-A4136A8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30"/>
            <a:ext cx="10515600" cy="5408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socket to listen for client connections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setup_address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Bind socket to specific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Start listening for new client connections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(v1)</a:t>
            </a:r>
          </a:p>
        </p:txBody>
      </p:sp>
    </p:spTree>
    <p:extLst>
      <p:ext uri="{BB962C8B-B14F-4D97-AF65-F5344CB8AC3E}">
        <p14:creationId xmlns:p14="http://schemas.microsoft.com/office/powerpoint/2010/main" val="972223013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4BC8-05A8-40A1-8182-1B23787D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the Server Protect Itself?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F3B-07C2-4ECD-B2EB-2051E159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each connection in a separate process</a:t>
            </a:r>
          </a:p>
          <a:p>
            <a:pPr lvl="1"/>
            <a:r>
              <a:rPr lang="en-US" dirty="0"/>
              <a:t>This will mean that the logic serving each request will be “sandboxed” away from the main server process</a:t>
            </a:r>
          </a:p>
        </p:txBody>
      </p:sp>
    </p:spTree>
    <p:extLst>
      <p:ext uri="{BB962C8B-B14F-4D97-AF65-F5344CB8AC3E}">
        <p14:creationId xmlns:p14="http://schemas.microsoft.com/office/powerpoint/2010/main" val="207221234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27760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Sockets With Protection (each connection has own process)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499602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request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response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83635" y="625390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Child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Listen Socket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Parent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16459" y="5313522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Wait for child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092158" y="495889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4802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(v2)</a:t>
            </a:r>
          </a:p>
        </p:txBody>
      </p:sp>
    </p:spTree>
    <p:extLst>
      <p:ext uri="{BB962C8B-B14F-4D97-AF65-F5344CB8AC3E}">
        <p14:creationId xmlns:p14="http://schemas.microsoft.com/office/powerpoint/2010/main" val="195946022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A58-D600-44B7-8BD8-2E3FFB2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4F4-5F26-4381-B421-74FF447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in the server:</a:t>
            </a:r>
          </a:p>
          <a:p>
            <a:pPr lvl="1"/>
            <a:r>
              <a:rPr lang="en-US" dirty="0"/>
              <a:t>Listen will queue requests</a:t>
            </a:r>
          </a:p>
          <a:p>
            <a:pPr lvl="1"/>
            <a:r>
              <a:rPr lang="en-US" dirty="0"/>
              <a:t>Buffering present elsewhere</a:t>
            </a:r>
          </a:p>
          <a:p>
            <a:pPr lvl="1"/>
            <a:r>
              <a:rPr lang="en-US" dirty="0"/>
              <a:t>But server waits for each connection to terminate </a:t>
            </a:r>
            <a:r>
              <a:rPr lang="en-US"/>
              <a:t>before servicing </a:t>
            </a:r>
            <a:r>
              <a:rPr lang="en-US" dirty="0"/>
              <a:t>the next</a:t>
            </a:r>
          </a:p>
          <a:p>
            <a:endParaRPr lang="en-US" dirty="0"/>
          </a:p>
          <a:p>
            <a:r>
              <a:rPr lang="en-US" dirty="0"/>
              <a:t>A concurrent server can handle and service a new connection before the previous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2706536417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830" y="152400"/>
            <a:ext cx="842634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Sockets With Protection and Concurrency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6"/>
            <a:ext cx="1838714" cy="254872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499602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request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response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57874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Child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Listen Socket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Parent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894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41554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</p:spTree>
    <p:extLst>
      <p:ext uri="{BB962C8B-B14F-4D97-AF65-F5344CB8AC3E}">
        <p14:creationId xmlns:p14="http://schemas.microsoft.com/office/powerpoint/2010/main" val="365392077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AFC1-E843-4602-B035-44457AC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Address: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2631-2E9B-493D-AE43-18706F99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setup_address</a:t>
            </a:r>
            <a:r>
              <a:rPr lang="en-US" sz="2000" dirty="0">
                <a:latin typeface="Consolas" panose="020B0609020204030204" pitchFamily="49" charset="0"/>
              </a:rPr>
              <a:t>(char *port)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struct </a:t>
            </a:r>
            <a:r>
              <a:rPr lang="en-US" sz="2000" dirty="0" err="1">
                <a:latin typeface="Consolas" panose="020B0609020204030204" pitchFamily="49" charset="0"/>
              </a:rPr>
              <a:t>addrinfo</a:t>
            </a:r>
            <a:r>
              <a:rPr lang="en-US" sz="2000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memset</a:t>
            </a:r>
            <a:r>
              <a:rPr lang="en-US" sz="2000" dirty="0">
                <a:latin typeface="Consolas" panose="020B0609020204030204" pitchFamily="49" charset="0"/>
              </a:rPr>
              <a:t>(&amp;hints, 0,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hints.ai_family</a:t>
            </a:r>
            <a:r>
              <a:rPr lang="en-US" sz="2000" dirty="0">
                <a:latin typeface="Consolas" panose="020B0609020204030204" pitchFamily="49" charset="0"/>
              </a:rPr>
              <a:t> = AF_UNSPEC;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hints.ai_socktype</a:t>
            </a:r>
            <a:r>
              <a:rPr lang="en-US" sz="2000" dirty="0">
                <a:latin typeface="Consolas" panose="020B0609020204030204" pitchFamily="49" charset="0"/>
              </a:rPr>
              <a:t> = SOCK_STREAM;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hints.ai_flags</a:t>
            </a:r>
            <a:r>
              <a:rPr lang="en-US" sz="2000" dirty="0">
                <a:latin typeface="Consolas" panose="020B0609020204030204" pitchFamily="49" charset="0"/>
              </a:rPr>
              <a:t> = AI_PASSIVE;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getaddrinfo</a:t>
            </a:r>
            <a:r>
              <a:rPr lang="en-US" sz="2000" dirty="0">
                <a:latin typeface="Consolas" panose="020B0609020204030204" pitchFamily="49" charset="0"/>
              </a:rPr>
              <a:t>(NULL, port, &amp;hints, &amp;server);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Accepts any connections on the specified port</a:t>
            </a:r>
          </a:p>
        </p:txBody>
      </p:sp>
    </p:spTree>
    <p:extLst>
      <p:ext uri="{BB962C8B-B14F-4D97-AF65-F5344CB8AC3E}">
        <p14:creationId xmlns:p14="http://schemas.microsoft.com/office/powerpoint/2010/main" val="2255167801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EBC-3132-47E0-9FAA-022DC3D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Getting the Server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ACF9-98F8-4D2B-A923-9CD8186D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515600" cy="4905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</a:rPr>
              <a:t>lookup_host</a:t>
            </a:r>
            <a:r>
              <a:rPr lang="en-US" dirty="0">
                <a:latin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</a:rPr>
              <a:t>host_name</a:t>
            </a:r>
            <a:r>
              <a:rPr lang="en-US" dirty="0">
                <a:latin typeface="Consolas" panose="020B0609020204030204" pitchFamily="49" charset="0"/>
              </a:rPr>
              <a:t>, char *port)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memset</a:t>
            </a:r>
            <a:r>
              <a:rPr lang="en-US" dirty="0">
                <a:latin typeface="Consolas" panose="020B0609020204030204" pitchFamily="49" charset="0"/>
              </a:rPr>
              <a:t>(&amp;hints, 0,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hints.ai_family</a:t>
            </a:r>
            <a:r>
              <a:rPr lang="en-US" dirty="0">
                <a:latin typeface="Consolas" panose="020B0609020204030204" pitchFamily="49" charset="0"/>
              </a:rPr>
              <a:t> = AF_UNSPEC;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hints.ai_socktype</a:t>
            </a:r>
            <a:r>
              <a:rPr lang="en-US" dirty="0">
                <a:latin typeface="Consolas" panose="020B0609020204030204" pitchFamily="49" charset="0"/>
              </a:rPr>
              <a:t> = SOCK_STREAM;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getaddrinfo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host_name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port_name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 &amp;hints, &amp;server);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(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getaddrinfo</a:t>
            </a:r>
            <a:r>
              <a:rPr lang="en-US" dirty="0">
                <a:latin typeface="Consolas" panose="020B0609020204030204" pitchFamily="49" charset="0"/>
              </a:rPr>
              <a:t> failed: %s\n",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gai_strerror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rv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65051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D431-CFB7-411E-BE0B-AF392031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 without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F147-3D52-4F6C-862D-4BF17545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Spawn a new thread to handle each connection</a:t>
            </a:r>
          </a:p>
          <a:p>
            <a:r>
              <a:rPr lang="en-US" dirty="0"/>
              <a:t>Main thread initiates new client connections without waiting for previously spawned threads</a:t>
            </a:r>
          </a:p>
          <a:p>
            <a:r>
              <a:rPr lang="en-US" dirty="0"/>
              <a:t>Why give up the protection of separate processes?</a:t>
            </a:r>
          </a:p>
          <a:p>
            <a:pPr lvl="1"/>
            <a:r>
              <a:rPr lang="en-US" dirty="0"/>
              <a:t>More efficient to create new threads</a:t>
            </a:r>
          </a:p>
          <a:p>
            <a:pPr lvl="1"/>
            <a:r>
              <a:rPr lang="en-US" dirty="0"/>
              <a:t>More efficient to switch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2655314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782248"/>
            <a:ext cx="2455574" cy="158736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27" name="Freeform 26"/>
          <p:cNvSpPr/>
          <p:nvPr/>
        </p:nvSpPr>
        <p:spPr>
          <a:xfrm>
            <a:off x="8654063" y="3013877"/>
            <a:ext cx="1655107" cy="256694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  <a:gd name="connsiteX0" fmla="*/ 212046 w 1655107"/>
              <a:gd name="connsiteY0" fmla="*/ 3192735 h 3828051"/>
              <a:gd name="connsiteX1" fmla="*/ 306011 w 1655107"/>
              <a:gd name="connsiteY1" fmla="*/ 3687455 h 3828051"/>
              <a:gd name="connsiteX2" fmla="*/ 1392352 w 1655107"/>
              <a:gd name="connsiteY2" fmla="*/ 3580358 h 3828051"/>
              <a:gd name="connsiteX3" fmla="*/ 1652461 w 1655107"/>
              <a:gd name="connsiteY3" fmla="*/ 1040642 h 3828051"/>
              <a:gd name="connsiteX4" fmla="*/ 1453554 w 1655107"/>
              <a:gd name="connsiteY4" fmla="*/ 153271 h 3828051"/>
              <a:gd name="connsiteX5" fmla="*/ 459017 w 1655107"/>
              <a:gd name="connsiteY5" fmla="*/ 276 h 3828051"/>
              <a:gd name="connsiteX6" fmla="*/ 107104 w 1655107"/>
              <a:gd name="connsiteY6" fmla="*/ 122672 h 3828051"/>
              <a:gd name="connsiteX7" fmla="*/ 0 w 1655107"/>
              <a:gd name="connsiteY7" fmla="*/ 367464 h 3828051"/>
              <a:gd name="connsiteX0" fmla="*/ 212046 w 1655107"/>
              <a:gd name="connsiteY0" fmla="*/ 3192735 h 3847207"/>
              <a:gd name="connsiteX1" fmla="*/ 569780 w 1655107"/>
              <a:gd name="connsiteY1" fmla="*/ 3726987 h 3847207"/>
              <a:gd name="connsiteX2" fmla="*/ 1392352 w 1655107"/>
              <a:gd name="connsiteY2" fmla="*/ 3580358 h 3847207"/>
              <a:gd name="connsiteX3" fmla="*/ 1652461 w 1655107"/>
              <a:gd name="connsiteY3" fmla="*/ 1040642 h 3847207"/>
              <a:gd name="connsiteX4" fmla="*/ 1453554 w 1655107"/>
              <a:gd name="connsiteY4" fmla="*/ 153271 h 3847207"/>
              <a:gd name="connsiteX5" fmla="*/ 459017 w 1655107"/>
              <a:gd name="connsiteY5" fmla="*/ 276 h 3847207"/>
              <a:gd name="connsiteX6" fmla="*/ 107104 w 1655107"/>
              <a:gd name="connsiteY6" fmla="*/ 122672 h 3847207"/>
              <a:gd name="connsiteX7" fmla="*/ 0 w 1655107"/>
              <a:gd name="connsiteY7" fmla="*/ 367464 h 38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107" h="3847207">
                <a:moveTo>
                  <a:pt x="212046" y="3192735"/>
                </a:moveTo>
                <a:cubicBezTo>
                  <a:pt x="325525" y="3341905"/>
                  <a:pt x="373062" y="3662383"/>
                  <a:pt x="569780" y="3726987"/>
                </a:cubicBezTo>
                <a:cubicBezTo>
                  <a:pt x="766498" y="3791591"/>
                  <a:pt x="1211905" y="4028082"/>
                  <a:pt x="1392352" y="3580358"/>
                </a:cubicBezTo>
                <a:cubicBezTo>
                  <a:pt x="1572799" y="3132634"/>
                  <a:pt x="1642261" y="1611823"/>
                  <a:pt x="1652461" y="1040642"/>
                </a:cubicBezTo>
                <a:cubicBezTo>
                  <a:pt x="1662661" y="469461"/>
                  <a:pt x="1652461" y="326665"/>
                  <a:pt x="1453554" y="153271"/>
                </a:cubicBezTo>
                <a:cubicBezTo>
                  <a:pt x="1254647" y="-20123"/>
                  <a:pt x="683425" y="5376"/>
                  <a:pt x="459017" y="276"/>
                </a:cubicBezTo>
                <a:cubicBezTo>
                  <a:pt x="234609" y="-4824"/>
                  <a:pt x="183607" y="61474"/>
                  <a:pt x="107104" y="122672"/>
                </a:cubicBezTo>
                <a:cubicBezTo>
                  <a:pt x="30601" y="183870"/>
                  <a:pt x="15300" y="275667"/>
                  <a:pt x="0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499602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7552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request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82948" y="518378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47808" y="592070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561213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393770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81878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88858" y="521147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write response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07417" y="5805124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517866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60160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985785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89546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877399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0200" y="43495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Spawned Thread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413621"/>
            <a:ext cx="285740" cy="49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42333" y="48539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Main Thread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96144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with Concurrency, without Protection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B12E70-1CF1-4AFA-8CCE-435A3E4A808E}"/>
              </a:ext>
            </a:extLst>
          </p:cNvPr>
          <p:cNvSpPr txBox="1"/>
          <p:nvPr/>
        </p:nvSpPr>
        <p:spPr>
          <a:xfrm>
            <a:off x="7211081" y="4049190"/>
            <a:ext cx="220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cs typeface="Consolas" panose="020B0609020204030204" pitchFamily="49" charset="0"/>
              </a:rPr>
              <a:t>pthread_create</a:t>
            </a:r>
            <a:endParaRPr lang="en-US" sz="20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43903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Thread Pools: More Later!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9905999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Gill Sans Light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676400" y="1447801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latin typeface="Gill Sans Light"/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1752600" y="4185138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allocThreads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worker,queue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Enqueue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queue,con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wakeUp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6248400" y="4152901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Dequeue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sleepOn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(con);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2743200" y="2209801"/>
            <a:ext cx="6172200" cy="1893888"/>
            <a:chOff x="624" y="1392"/>
            <a:chExt cx="3888" cy="1193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Master</a:t>
              </a:r>
            </a:p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Gill Sans Light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6247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10515600" cy="5638800"/>
          </a:xfrm>
        </p:spPr>
        <p:txBody>
          <a:bodyPr>
            <a:normAutofit/>
          </a:bodyPr>
          <a:lstStyle/>
          <a:p>
            <a:r>
              <a:rPr lang="en-US" dirty="0"/>
              <a:t>System Call Interface is “narrow waist” between user programs and kernel</a:t>
            </a:r>
          </a:p>
          <a:p>
            <a:pPr lvl="4"/>
            <a:endParaRPr lang="en-US" dirty="0"/>
          </a:p>
          <a:p>
            <a:r>
              <a:rPr lang="en-US" dirty="0"/>
              <a:t>Streaming IO: modeled as a stream of bytes</a:t>
            </a:r>
          </a:p>
          <a:p>
            <a:pPr lvl="1"/>
            <a:r>
              <a:rPr lang="en-US" dirty="0"/>
              <a:t>Most streaming I/O functions start with “f” (like “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fread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Data buffered automatically by C-library functions</a:t>
            </a:r>
          </a:p>
          <a:p>
            <a:pPr lvl="5"/>
            <a:endParaRPr lang="en-US" dirty="0"/>
          </a:p>
          <a:p>
            <a:r>
              <a:rPr lang="en-US" dirty="0"/>
              <a:t>Low-level I/O: </a:t>
            </a:r>
          </a:p>
          <a:p>
            <a:pPr lvl="1"/>
            <a:r>
              <a:rPr lang="en-US" dirty="0"/>
              <a:t>File descriptors are integers</a:t>
            </a:r>
          </a:p>
          <a:p>
            <a:pPr lvl="1"/>
            <a:r>
              <a:rPr lang="en-US" dirty="0"/>
              <a:t>Low-level I/O supported directly at system call level</a:t>
            </a:r>
          </a:p>
          <a:p>
            <a:pPr lvl="5"/>
            <a:endParaRPr lang="en-US" dirty="0"/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dirty="0"/>
              <a:t> 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enable composition in Unix</a:t>
            </a:r>
          </a:p>
          <a:p>
            <a:pPr lvl="1"/>
            <a:r>
              <a:rPr lang="en-US" dirty="0"/>
              <a:t>Use of pipe symbols connects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and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STDIN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| grep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8032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99060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Device Driver: Device-specific code in the kernel that interacts directly with the device hardware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4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File abstraction works for inter-processes communication (local or Internet)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Socket: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dirty="0"/>
              <a:t>Mechanism for inter-process communication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06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6526472" y="5542656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6687078" y="1803928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Management: The Shell pattern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45272" y="4475537"/>
            <a:ext cx="2133600" cy="1477328"/>
            <a:chOff x="3505200" y="4648200"/>
            <a:chExt cx="2133600" cy="147732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3505200" y="4648200"/>
              <a:ext cx="2133600" cy="147732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pid</a:t>
              </a:r>
              <a:r>
                <a:rPr lang="en-US" dirty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if (</a:t>
              </a:r>
              <a:r>
                <a:rPr lang="en-US" dirty="0" err="1">
                  <a:latin typeface="Consolas" panose="020B0609020204030204" pitchFamily="49" charset="0"/>
                </a:rPr>
                <a:t>pid</a:t>
              </a:r>
              <a:r>
                <a:rPr lang="en-US" dirty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wait(&amp;stat)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60444" y="5819725"/>
              <a:ext cx="1524083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0780B-10FD-B247-929D-BAED76044F6C}"/>
              </a:ext>
            </a:extLst>
          </p:cNvPr>
          <p:cNvSpPr txBox="1"/>
          <p:nvPr/>
        </p:nvSpPr>
        <p:spPr>
          <a:xfrm>
            <a:off x="4545273" y="8986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C2E4-5B2C-9E4B-8576-E82C1EDA296C}"/>
              </a:ext>
            </a:extLst>
          </p:cNvPr>
          <p:cNvSpPr txBox="1"/>
          <p:nvPr/>
        </p:nvSpPr>
        <p:spPr>
          <a:xfrm>
            <a:off x="4461916" y="41062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1295400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==0)</a:t>
            </a:r>
          </a:p>
          <a:p>
            <a:r>
              <a:rPr lang="en-US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3" name="Right Arrow 12"/>
          <p:cNvSpPr/>
          <p:nvPr/>
        </p:nvSpPr>
        <p:spPr bwMode="auto">
          <a:xfrm rot="19408573">
            <a:off x="3362678" y="2304379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191427" flipV="1">
            <a:off x="3264944" y="4325756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==0)</a:t>
            </a:r>
          </a:p>
          <a:p>
            <a:r>
              <a:rPr lang="en-US" dirty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2273" y="19203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69625" y="48463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5237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3373" y="1513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24325986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51481</TotalTime>
  <Pages>60</Pages>
  <Words>9357</Words>
  <Application>Microsoft Office PowerPoint</Application>
  <PresentationFormat>Widescreen</PresentationFormat>
  <Paragraphs>1339</Paragraphs>
  <Slides>87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9" baseType="lpstr">
      <vt:lpstr>Courier</vt:lpstr>
      <vt:lpstr>Gill Sans</vt:lpstr>
      <vt:lpstr>Gill Sans Light</vt:lpstr>
      <vt:lpstr>Gulim</vt:lpstr>
      <vt:lpstr>Gulim</vt:lpstr>
      <vt:lpstr>Arial</vt:lpstr>
      <vt:lpstr>Calibri</vt:lpstr>
      <vt:lpstr>Comic Sans MS</vt:lpstr>
      <vt:lpstr>Consolas</vt:lpstr>
      <vt:lpstr>Courier New</vt:lpstr>
      <vt:lpstr>Symbol</vt:lpstr>
      <vt:lpstr>Office</vt:lpstr>
      <vt:lpstr>CSC 112: Computer Operating Systems Lecture 4   Fork (con’t), Introduction to I/O (Everything is a File!)</vt:lpstr>
      <vt:lpstr>Recall: Process Creating New Processes</vt:lpstr>
      <vt:lpstr>Recall: fork1.c</vt:lpstr>
      <vt:lpstr>Recall: fork1.c</vt:lpstr>
      <vt:lpstr>Mystery: fork_race.c</vt:lpstr>
      <vt:lpstr>Process Management API</vt:lpstr>
      <vt:lpstr>Starting new Program: variants of exec</vt:lpstr>
      <vt:lpstr>fork2.c – parent waits for child to finish</vt:lpstr>
      <vt:lpstr>Process Management: The Shell pattern</vt:lpstr>
      <vt:lpstr>Process Management API</vt:lpstr>
      <vt:lpstr>inf_loop.c</vt:lpstr>
      <vt:lpstr>Common POSIX Signals</vt:lpstr>
      <vt:lpstr>Recall: UNIX System Structure</vt:lpstr>
      <vt:lpstr>A Kind of Narrow Waist</vt:lpstr>
      <vt:lpstr>Recall: OS Library (libc) Issues Syscalls</vt:lpstr>
      <vt:lpstr>Unix/POSIX Idea: Everything is a “File”</vt:lpstr>
      <vt:lpstr>Aside: POSIX interfaces</vt:lpstr>
      <vt:lpstr>The File System Abstraction</vt:lpstr>
      <vt:lpstr>Connecting Processes, File Systems, and Users</vt:lpstr>
      <vt:lpstr>I/O and Storage Layers</vt:lpstr>
      <vt:lpstr>C High-Level File API – Streams</vt:lpstr>
      <vt:lpstr>C API Standard Streams – stdio.h</vt:lpstr>
      <vt:lpstr>C High-Level File API</vt:lpstr>
      <vt:lpstr>C Streams: Char-by-Char I/O</vt:lpstr>
      <vt:lpstr>C High-Level File API</vt:lpstr>
      <vt:lpstr>C Streams: Block-by-Block I/O</vt:lpstr>
      <vt:lpstr>Aside: Check your Errors!</vt:lpstr>
      <vt:lpstr>C High-Level File API: Positioning The Pointer</vt:lpstr>
      <vt:lpstr>I/O and Storage Layers</vt:lpstr>
      <vt:lpstr>Low-Level File I/O: The RAW system-call interface</vt:lpstr>
      <vt:lpstr>C Low-Level (pre-opened) Standard Descriptors</vt:lpstr>
      <vt:lpstr>Low-Level File API</vt:lpstr>
      <vt:lpstr>Example: lowio.c</vt:lpstr>
      <vt:lpstr>POSIX I/O: Design Patterns</vt:lpstr>
      <vt:lpstr>POSIX I/O: Kernel Buffering</vt:lpstr>
      <vt:lpstr>Low-Level I/O: Other Operations</vt:lpstr>
      <vt:lpstr>High-Level vs. Low-Level File API</vt:lpstr>
      <vt:lpstr>High-Level vs. Low-Level File API</vt:lpstr>
      <vt:lpstr>What’s below the surface ??</vt:lpstr>
      <vt:lpstr>Recall: SYSCALL</vt:lpstr>
      <vt:lpstr>What’s below the surface ??</vt:lpstr>
      <vt:lpstr>What’s in an Open File Description?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Lower Level Driver</vt:lpstr>
      <vt:lpstr>Device Drivers</vt:lpstr>
      <vt:lpstr>Life Cycle of An I/O Request</vt:lpstr>
      <vt:lpstr>Communication between processes</vt:lpstr>
      <vt:lpstr>Communication Across the world looks like file IO! </vt:lpstr>
      <vt:lpstr>Request Response Protocol</vt:lpstr>
      <vt:lpstr>Request Response Protocol: Across Network</vt:lpstr>
      <vt:lpstr>The Socket Abstraction: Endpoint for Communication</vt:lpstr>
      <vt:lpstr>Sockets: More Details</vt:lpstr>
      <vt:lpstr>Sockets: More Details</vt:lpstr>
      <vt:lpstr>Simple Example: Echo Server</vt:lpstr>
      <vt:lpstr>Simple Example: Echo Server</vt:lpstr>
      <vt:lpstr>Echo client-server example</vt:lpstr>
      <vt:lpstr>What Assumptions are we Making?</vt:lpstr>
      <vt:lpstr>Socket Creation</vt:lpstr>
      <vt:lpstr>Namespaces for Communication over IP</vt:lpstr>
      <vt:lpstr>Connection Setup over TCP/IP</vt:lpstr>
      <vt:lpstr>Connection Setup over TCP/IP</vt:lpstr>
      <vt:lpstr>Web Server</vt:lpstr>
      <vt:lpstr>Client-Server Models</vt:lpstr>
      <vt:lpstr>Sockets in concept</vt:lpstr>
      <vt:lpstr>Client Protocol</vt:lpstr>
      <vt:lpstr>Server Protocol (v1)</vt:lpstr>
      <vt:lpstr>How Could the Server Protect Itself?</vt:lpstr>
      <vt:lpstr>Sockets With Protection (each connection has own process)</vt:lpstr>
      <vt:lpstr>Server Protocol (v2)</vt:lpstr>
      <vt:lpstr>Concurrent Server</vt:lpstr>
      <vt:lpstr>Sockets With Protection and Concurrency</vt:lpstr>
      <vt:lpstr>Server Protocol (v3)</vt:lpstr>
      <vt:lpstr>Server Address: Itself</vt:lpstr>
      <vt:lpstr>Client: Getting the Server Address</vt:lpstr>
      <vt:lpstr>Concurrent Server without Protection</vt:lpstr>
      <vt:lpstr>Sockets with Concurrency, without Protection</vt:lpstr>
      <vt:lpstr>Thread Pools: More Later!</vt:lpstr>
      <vt:lpstr>Conclusion (I)</vt:lpstr>
      <vt:lpstr>Conclusion (II)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Zonghua Gu</cp:lastModifiedBy>
  <cp:revision>590</cp:revision>
  <cp:lastPrinted>2022-01-27T21:14:07Z</cp:lastPrinted>
  <dcterms:created xsi:type="dcterms:W3CDTF">1995-08-12T11:37:26Z</dcterms:created>
  <dcterms:modified xsi:type="dcterms:W3CDTF">2025-01-23T19:08:22Z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  <property fmtid="{D5CDD505-2E9C-101B-9397-08002B2CF9AE}" pid="4" name="ClassificationContentMarkingHeaderLocations">
    <vt:lpwstr>Office:3</vt:lpwstr>
  </property>
  <property fmtid="{D5CDD505-2E9C-101B-9397-08002B2CF9AE}" pid="5" name="ClassificationContentMarkingHeaderText">
    <vt:lpwstr>Begränsad delning</vt:lpwstr>
  </property>
</Properties>
</file>