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85"/>
  </p:notesMasterIdLst>
  <p:handoutMasterIdLst>
    <p:handoutMasterId r:id="rId86"/>
  </p:handoutMasterIdLst>
  <p:sldIdLst>
    <p:sldId id="256" r:id="rId2"/>
    <p:sldId id="939" r:id="rId3"/>
    <p:sldId id="1061" r:id="rId4"/>
    <p:sldId id="1059" r:id="rId5"/>
    <p:sldId id="1051" r:id="rId6"/>
    <p:sldId id="1033" r:id="rId7"/>
    <p:sldId id="1034" r:id="rId8"/>
    <p:sldId id="1035" r:id="rId9"/>
    <p:sldId id="1036" r:id="rId10"/>
    <p:sldId id="1037" r:id="rId11"/>
    <p:sldId id="1038" r:id="rId12"/>
    <p:sldId id="1039" r:id="rId13"/>
    <p:sldId id="1040" r:id="rId14"/>
    <p:sldId id="1041" r:id="rId15"/>
    <p:sldId id="1042" r:id="rId16"/>
    <p:sldId id="1043" r:id="rId17"/>
    <p:sldId id="1044" r:id="rId18"/>
    <p:sldId id="1062" r:id="rId19"/>
    <p:sldId id="1046" r:id="rId20"/>
    <p:sldId id="1047" r:id="rId21"/>
    <p:sldId id="1048" r:id="rId22"/>
    <p:sldId id="1049" r:id="rId23"/>
    <p:sldId id="1050" r:id="rId24"/>
    <p:sldId id="1102" r:id="rId25"/>
    <p:sldId id="1103" r:id="rId26"/>
    <p:sldId id="1104" r:id="rId27"/>
    <p:sldId id="1125" r:id="rId28"/>
    <p:sldId id="1105" r:id="rId29"/>
    <p:sldId id="1106" r:id="rId30"/>
    <p:sldId id="1107" r:id="rId31"/>
    <p:sldId id="1108" r:id="rId32"/>
    <p:sldId id="1109" r:id="rId33"/>
    <p:sldId id="1110" r:id="rId34"/>
    <p:sldId id="1111" r:id="rId35"/>
    <p:sldId id="1112" r:id="rId36"/>
    <p:sldId id="1113" r:id="rId37"/>
    <p:sldId id="1114" r:id="rId38"/>
    <p:sldId id="1115" r:id="rId39"/>
    <p:sldId id="1116" r:id="rId40"/>
    <p:sldId id="1117" r:id="rId41"/>
    <p:sldId id="1118" r:id="rId42"/>
    <p:sldId id="1119" r:id="rId43"/>
    <p:sldId id="1120" r:id="rId44"/>
    <p:sldId id="1121" r:id="rId45"/>
    <p:sldId id="1122" r:id="rId46"/>
    <p:sldId id="1123" r:id="rId47"/>
    <p:sldId id="1124" r:id="rId48"/>
    <p:sldId id="1099" r:id="rId49"/>
    <p:sldId id="1065" r:id="rId50"/>
    <p:sldId id="1066" r:id="rId51"/>
    <p:sldId id="1067" r:id="rId52"/>
    <p:sldId id="1068" r:id="rId53"/>
    <p:sldId id="1069" r:id="rId54"/>
    <p:sldId id="1070" r:id="rId55"/>
    <p:sldId id="1071" r:id="rId56"/>
    <p:sldId id="1072" r:id="rId57"/>
    <p:sldId id="1073" r:id="rId58"/>
    <p:sldId id="1074" r:id="rId59"/>
    <p:sldId id="1075" r:id="rId60"/>
    <p:sldId id="1076" r:id="rId61"/>
    <p:sldId id="1077" r:id="rId62"/>
    <p:sldId id="1078" r:id="rId63"/>
    <p:sldId id="1079" r:id="rId64"/>
    <p:sldId id="1080" r:id="rId65"/>
    <p:sldId id="1081" r:id="rId66"/>
    <p:sldId id="1082" r:id="rId67"/>
    <p:sldId id="1083" r:id="rId68"/>
    <p:sldId id="1084" r:id="rId69"/>
    <p:sldId id="1085" r:id="rId70"/>
    <p:sldId id="1086" r:id="rId71"/>
    <p:sldId id="1087" r:id="rId72"/>
    <p:sldId id="1088" r:id="rId73"/>
    <p:sldId id="1089" r:id="rId74"/>
    <p:sldId id="1090" r:id="rId75"/>
    <p:sldId id="1101" r:id="rId76"/>
    <p:sldId id="1092" r:id="rId77"/>
    <p:sldId id="1093" r:id="rId78"/>
    <p:sldId id="1094" r:id="rId79"/>
    <p:sldId id="1095" r:id="rId80"/>
    <p:sldId id="1096" r:id="rId81"/>
    <p:sldId id="1097" r:id="rId82"/>
    <p:sldId id="1098" r:id="rId83"/>
    <p:sldId id="1100" r:id="rId84"/>
  </p:sldIdLst>
  <p:sldSz cx="12192000" cy="6858000"/>
  <p:notesSz cx="9601200" cy="7315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BCFFBC"/>
    <a:srgbClr val="2A40E2"/>
    <a:srgbClr val="F430AB"/>
    <a:srgbClr val="A18623"/>
    <a:srgbClr val="9E7800"/>
    <a:srgbClr val="C49500"/>
    <a:srgbClr val="E6E703"/>
    <a:srgbClr val="72AAAE"/>
    <a:srgbClr val="233AE1"/>
    <a:srgbClr val="1C31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76"/>
    <p:restoredTop sz="95005" autoAdjust="0"/>
  </p:normalViewPr>
  <p:slideViewPr>
    <p:cSldViewPr>
      <p:cViewPr varScale="1">
        <p:scale>
          <a:sx n="82" d="100"/>
          <a:sy n="82" d="100"/>
        </p:scale>
        <p:origin x="950" y="6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1249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ableStyles" Target="tableStyle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4387622" y="6956426"/>
            <a:ext cx="827553" cy="274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275" tIns="46978" rIns="92275" bIns="46978">
            <a:spAutoFit/>
          </a:bodyPr>
          <a:lstStyle/>
          <a:p>
            <a:pPr algn="ctr" defTabSz="917177">
              <a:lnSpc>
                <a:spcPct val="90000"/>
              </a:lnSpc>
            </a:pPr>
            <a:r>
              <a:rPr lang="en-US" sz="1300" b="0">
                <a:latin typeface="Gill Sans Light" charset="0"/>
                <a:cs typeface="Gill Sans Light" charset="0"/>
              </a:rPr>
              <a:t>Page </a:t>
            </a:r>
            <a:fld id="{073744B8-EF17-EB47-B355-93F8159194C2}" type="slidenum">
              <a:rPr lang="en-US" sz="1300" b="0">
                <a:latin typeface="Gill Sans Light" charset="0"/>
                <a:cs typeface="Gill Sans Light" charset="0"/>
              </a:rPr>
              <a:pPr algn="ctr" defTabSz="917177">
                <a:lnSpc>
                  <a:spcPct val="90000"/>
                </a:lnSpc>
              </a:pPr>
              <a:t>‹#›</a:t>
            </a:fld>
            <a:endParaRPr lang="en-US" sz="1300" b="0">
              <a:latin typeface="Gill Sans Light" charset="0"/>
              <a:cs typeface="Gill Sans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4449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32" units="in"/>
          <inkml:channel name="Y" type="integer" max="24576" units="in"/>
          <inkml:channel name="F" type="integer" max="255" units="dev"/>
        </inkml:traceFormat>
        <inkml:channelProperties>
          <inkml:channelProperty channel="X" name="resolution" value="2978.66846" units="1/in"/>
          <inkml:channelProperty channel="Y" name="resolution" value="2978.90918" units="1/in"/>
          <inkml:channelProperty channel="F" name="resolution" value="INF" units="1/dev"/>
        </inkml:channelProperties>
      </inkml:inkSource>
      <inkml:timestamp xml:id="ts0" timeString="2005-09-14T22:11:09.588"/>
    </inkml:context>
    <inkml:brush xml:id="br0">
      <inkml:brushProperty name="width" value="0.05292" units="cm"/>
      <inkml:brushProperty name="height" value="0.05292" units="cm"/>
      <inkml:brushProperty name="fitToCurve" value="1"/>
      <inkml:brushProperty name="ignorePressure" value="1"/>
    </inkml:brush>
  </inkml:definitions>
  <inkml:trace contextRef="#ctx0" brushRef="#br0">533 86 37,'0'0'20,"0"0"-3,0 0-1,0 0-2,-9-14-2,9 14-2,-19-8-3,19 8 0,-28-14-2,11 5-1,-8 6 0,3-8 0,-9 8 0,3-7-1,-3 7 0,-1-2 1,-6 4-2,6-2 0,-3 1 1,3 2-2,-1 2 1,5-1-1,2 2 0,6 0 0,4 1 0,1-1 0,15-3-1,-16 9 1,16-9 0,0 0 0,8 19 0,-8-19 0,22 18 0,-5-5-1,3 1 1,2 5-1,-1-1 0,3 2 1,-1 4-1,2 1 1,-3-2-1,-2 2 1,-5 0-1,1-3 1,-4-2-1,-4-1 1,-2-2-1,-4-2 1,-5 1-1,3-16 0,-11 18 1,11-18-1,-24 16 1,24-16-1,-21 8 0,21-8 0,-16 3 1,16-3-1,0 0 0,0 0 1,2 20-1,-2-20 0,20 30 1,-6-13-1,-2 3 0,2 0 0,-1 2 0,-7 1 0,-1-1 0,-4-2 0,-5-1 1,-1-2-1,-4 2 0,-1-3 0,1-1 0,9-15 0,-19 23 0,19-23 0,-17 21-2,17-21-1,-18 9-4,2-1-10,-3-7-19,19-1 1,-24-3-1,24 3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32" units="in"/>
          <inkml:channel name="Y" type="integer" max="24576" units="in"/>
          <inkml:channel name="F" type="integer" max="255" units="dev"/>
        </inkml:traceFormat>
        <inkml:channelProperties>
          <inkml:channelProperty channel="X" name="resolution" value="2978.66846" units="1/in"/>
          <inkml:channelProperty channel="Y" name="resolution" value="2978.90918" units="1/in"/>
          <inkml:channelProperty channel="F" name="resolution" value="INF" units="1/dev"/>
        </inkml:channelProperties>
      </inkml:inkSource>
      <inkml:timestamp xml:id="ts0" timeString="2005-09-14T22:11:10.854"/>
    </inkml:context>
    <inkml:brush xml:id="br0">
      <inkml:brushProperty name="width" value="0.05292" units="cm"/>
      <inkml:brushProperty name="height" value="0.05292" units="cm"/>
      <inkml:brushProperty name="fitToCurve" value="1"/>
      <inkml:brushProperty name="ignorePressure" value="1"/>
    </inkml:brush>
  </inkml:definitions>
  <inkml:trace contextRef="#ctx0" brushRef="#br0">288 39 26,'0'0'16,"0"0"-1,0 0-2,11-19 0,-11 19 0,0 0-3,-17-14-1,17 14-1,-25-8-2,10 10-1,-2-4-1,-5 7 0,1 1-1,-6 4 0,7-1-1,-5 3 1,3 1-1,-3-1 0,6-1 1,2 3-1,17-14 0,-19 20 1,19-20 1,-8 22-2,8-22 0,11 21 0,-11-21 0,20 23 0,-7-6-1,-1-3 0,4 5-1,0 1 1,-2 0-1,-2 3 1,1-1 0,-4 0 0,1-3-1,-3 3 2,-3-5-1,-3 1 0,-1-2 0,-3 1 0,-3-3-1,-1 2 1,7-16 0,-17 24-1,17-24 1,-14 18 0,14-18-1,-11 15 1,11-15 0,0 16 0,0-16 0,10 22 0,-3-7 0,1 5 1,5-1-1,1 4 0,-5-1-1,-3 0 1,1 1 0,-7-1 0,0-2-1,-2-3 1,-4 1 0,0-4-1,1 0 1,5-14-2,-9 18 1,9-18-1,-5 14-2,5-14-2,0 0-7,0 0-19,0 0-6,0 0 2,0 0-3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32" units="in"/>
          <inkml:channel name="Y" type="integer" max="24576" units="in"/>
          <inkml:channel name="F" type="integer" max="255" units="dev"/>
        </inkml:traceFormat>
        <inkml:channelProperties>
          <inkml:channelProperty channel="X" name="resolution" value="2978.66846" units="1/in"/>
          <inkml:channelProperty channel="Y" name="resolution" value="2978.90918" units="1/in"/>
          <inkml:channelProperty channel="F" name="resolution" value="INF" units="1/dev"/>
        </inkml:channelProperties>
      </inkml:inkSource>
      <inkml:timestamp xml:id="ts0" timeString="2005-09-14T22:11:12.166"/>
    </inkml:context>
    <inkml:brush xml:id="br0">
      <inkml:brushProperty name="width" value="0.05292" units="cm"/>
      <inkml:brushProperty name="height" value="0.05292" units="cm"/>
      <inkml:brushProperty name="fitToCurve" value="1"/>
      <inkml:brushProperty name="ignorePressure" value="1"/>
    </inkml:brush>
  </inkml:definitions>
  <inkml:trace contextRef="#ctx0" brushRef="#br0">1565 236 36,'0'0'17,"0"0"-3,-1-14-1,1 14-1,0 0-3,0 0-1,-9-17-1,9 17-1,0 0 0,-21-14-1,21 14-1,-21-20-1,21 20 0,-30-21 0,14 7-2,-2 5 1,1-6-1,-4 4 1,3 0 0,1 0 0,3 0 0,-2 2 0,16 9 1,-26-19 0,26 19-1,-19-17 1,19 17-1,0 0 0,-17-15 0,17 15 0,0 0-1,0 0 0,0 0-1,-16-8 1,16 8 0,0 0 0,-15 9 0,15-9 1,-14 23-1,4-7 1,4 1 0,0 5 0,1-2-1,-2 6 1,0-2-1,0 0 0,2-2 0,-3-2 0,2-3 0,-2-1 0,8-16 0,-23 20-1,23-20 1,-20 6-1,20-6 1,-28-1-1,14-4 0,-2-3 0,16 8 0,-25-15 0,25 15 0,-23-17-1,23 17 1,-16-13 0,16 13 0,0 0-1,-14-6 1,14 6 0,0 0 0,0 0 0,-12 14 1,12-14-1,-6 22 0,1-8 0,0 4 0,1 1 0,-1 3 1,-3 1-1,0 0 0,2 2 0,-5 0 0,0 0 0,-1-1 1,-4 3-1,1-2 0,-7-4 0,-3 0 1,-7-4-1,-2-3 0,-10-7 1,-7-7 0,-8-3 1,-5-11-1,-4-1 1,1-7 1,-8-6-1,5-1 1,5 1-1,10 0 0,10 5 0,9 2 0,7 6 0,9 6-1,20 9 0,0 0 0,0 0 0,0 0-1,0 0-1,0 0-1,25 10-4,-25-10-5,0 0-28,18 16-2,-18-16 2,0 0-1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32" units="in"/>
          <inkml:channel name="Y" type="integer" max="24576" units="in"/>
          <inkml:channel name="F" type="integer" max="255" units="dev"/>
        </inkml:traceFormat>
        <inkml:channelProperties>
          <inkml:channelProperty channel="X" name="resolution" value="2978.66846" units="1/in"/>
          <inkml:channelProperty channel="Y" name="resolution" value="2978.90918" units="1/in"/>
          <inkml:channelProperty channel="F" name="resolution" value="INF" units="1/dev"/>
        </inkml:channelProperties>
      </inkml:inkSource>
      <inkml:timestamp xml:id="ts0" timeString="2005-09-14T22:11:13.604"/>
    </inkml:context>
    <inkml:brush xml:id="br0">
      <inkml:brushProperty name="width" value="0.05292" units="cm"/>
      <inkml:brushProperty name="height" value="0.05292" units="cm"/>
      <inkml:brushProperty name="fitToCurve" value="1"/>
      <inkml:brushProperty name="ignorePressure" value="1"/>
    </inkml:brush>
  </inkml:definitions>
  <inkml:trace contextRef="#ctx0" brushRef="#br0">8 26 33,'0'0'26,"-8"-16"-6,8 16-2,0 0-3,17-11-3,-1 8-3,0 8-2,3-4-1,10 7-1,1-3-2,-2 7 1,7-5-1,-6 5 1,2-4-1,-7 3 2,3-3-2,-11 3 0,0-5-1,-16-6 1,19 16-1,-19-16 0,0 18 0,0-18 0,-14 24 0,0-7 0,2 0-1,-6 5 1,6-1 0,-2 2-1,4-3 0,-1 2 1,6-1-1,2 1 0,6-4 0,4 1 0,2-2 1,4 2-1,4-2 0,4-1-1,1-3 1,4-2 0,-2-2-1,0-4 0,0-1 1,-2-2-1,-4-4 0,-3 2 0,0 0 0,-15 0 0,18 0 0,-18 0 1,8 14-1,-8-14 1,-3 29 0,2-12-1,-1 3 2,0 4-1,2-2 1,2 3-1,9 0 1,6 1-1,6-1 0,2 2 1,7-2-1,-4-2-1,2-4 1,-3-2-1,-7-4-1,-6-5-3,-14-8-1,14 8-5,-14-8-9,-19 11-21,19-11 2,0 0-2,0 0 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32" units="in"/>
          <inkml:channel name="Y" type="integer" max="24576" units="in"/>
          <inkml:channel name="F" type="integer" max="255" units="dev"/>
        </inkml:traceFormat>
        <inkml:channelProperties>
          <inkml:channelProperty channel="X" name="resolution" value="2978.66846" units="1/in"/>
          <inkml:channelProperty channel="Y" name="resolution" value="2978.90918" units="1/in"/>
          <inkml:channelProperty channel="F" name="resolution" value="INF" units="1/dev"/>
        </inkml:channelProperties>
      </inkml:inkSource>
      <inkml:timestamp xml:id="ts0" timeString="2005-09-14T22:11:14.635"/>
    </inkml:context>
    <inkml:brush xml:id="br0">
      <inkml:brushProperty name="width" value="0.05292" units="cm"/>
      <inkml:brushProperty name="height" value="0.05292" units="cm"/>
      <inkml:brushProperty name="fitToCurve" value="1"/>
      <inkml:brushProperty name="ignorePressure" value="1"/>
    </inkml:brush>
  </inkml:definitions>
  <inkml:trace contextRef="#ctx0" brushRef="#br0">638 343 23,'0'0'25,"0"0"0,0 0-6,-9-22-2,9 22-4,-14-20 0,14 20-3,-23-31-2,6 15-1,0-4-1,-6 2 0,-1-2-1,-7 1-1,0-7-1,-7 4 1,-1-3-2,-3 5 0,0 0 0,1 1-1,2 2 0,5 7 0,3-1 0,6 8 0,8 0 0,1 6 0,16-3 0,-12 17 1,12-3 0,3 7 0,6 4 0,7 8 0,2 1 0,3 4-1,2 3 1,0 0-1,0 0 0,-4-3 0,-5-4 0,-5-4-1,-4-6 0,-4-3 1,-7-7-1,6-14 0,-22 19 0,5-18 1,-1-1-1,-1-4 0,-2 1 0,-1-2 0,5 2 0,1 0 0,16 3-1,-18 3 1,18-3 1,-6 22-1,9-5 0,-2 3 0,2 0 0,-1 5 0,-2-1 0,-3 1 0,0-3 0,-2 0 0,-4-2 0,-4-2 0,2-2 1,1-2-1,10-14-1,-19 20 1,19-20-1,-11 14-1,11-14-3,0 0-7,0 0-20,0 0-6,0 0 0,0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32" units="in"/>
          <inkml:channel name="Y" type="integer" max="24576" units="in"/>
          <inkml:channel name="F" type="integer" max="255" units="dev"/>
        </inkml:traceFormat>
        <inkml:channelProperties>
          <inkml:channelProperty channel="X" name="resolution" value="2978.66846" units="1/in"/>
          <inkml:channelProperty channel="Y" name="resolution" value="2978.90918" units="1/in"/>
          <inkml:channelProperty channel="F" name="resolution" value="INF" units="1/dev"/>
        </inkml:channelProperties>
      </inkml:inkSource>
      <inkml:timestamp xml:id="ts0" timeString="2005-09-14T22:11:15.901"/>
    </inkml:context>
    <inkml:brush xml:id="br0">
      <inkml:brushProperty name="width" value="0.05292" units="cm"/>
      <inkml:brushProperty name="height" value="0.05292" units="cm"/>
      <inkml:brushProperty name="fitToCurve" value="1"/>
      <inkml:brushProperty name="ignorePressure" value="1"/>
    </inkml:brush>
  </inkml:definitions>
  <inkml:trace contextRef="#ctx0" brushRef="#br0">0 590 14,'0'0'22,"0"0"2,0 0-8,0 0-1,0 0-2,0 0-1,0 0-1,0 0-2,0 0-1,0 0-2,0 0 0,0 0-1,14-12 0,-14 12 0,0 0-1,17-16 0,-17 16 0,14-11-1,-14 11 0,19-9-1,-19 9 0,30-9 0,-13 2 0,3 3-1,2-1 0,5 0 1,1-1 0,1 2 0,-1-1-1,0 2 1,-1-2 0,-2-2-1,-5 5 1,-4-6-1,-16 8 0,18-8-1,-18 8 0,3-15 1,-3 15-1,-12-19 0,12 19 0,-22-26-1,11 9 2,-4 2-1,1-2 0,1 0 0,4-1 0,3 3 0,6 15 1,-10-23-1,10 23 0,3-14 0,-3 14 1,16-6-1,-16 6 0,28-2 0,-8 5 0,5 0 0,2-1 0,-1 1 0,-1-2 0,2-2 0,-2-2 1,-5-6-1,-6-4 0,-5-1 0,-1-4 0,1-6 0,-2 0 0,-3-1 0,4 2 0,0-1 0,4 3 0,2 1 0,2 4-1,-16 16 0,25-20-3,-25 20-2,23-16-8,-23 16-19,0 0-3,0 0-1,-15 0-1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32" units="in"/>
          <inkml:channel name="Y" type="integer" max="24576" units="in"/>
          <inkml:channel name="F" type="integer" max="255" units="dev"/>
        </inkml:traceFormat>
        <inkml:channelProperties>
          <inkml:channelProperty channel="X" name="resolution" value="2978.66846" units="1/in"/>
          <inkml:channelProperty channel="Y" name="resolution" value="2978.90918" units="1/in"/>
          <inkml:channelProperty channel="F" name="resolution" value="INF" units="1/dev"/>
        </inkml:channelProperties>
      </inkml:inkSource>
      <inkml:timestamp xml:id="ts0" timeString="2005-09-14T22:11:17.416"/>
    </inkml:context>
    <inkml:brush xml:id="br0">
      <inkml:brushProperty name="width" value="0.05292" units="cm"/>
      <inkml:brushProperty name="height" value="0.05292" units="cm"/>
      <inkml:brushProperty name="fitToCurve" value="1"/>
      <inkml:brushProperty name="ignorePressure" value="1"/>
    </inkml:brush>
  </inkml:definitions>
  <inkml:trace contextRef="#ctx0" brushRef="#br0">440 17 33,'-19'-8'13,"19"8"-2,0 0 0,0 0-2,0 0 1,-19-8-3,19 8 1,0 0-1,-14-2-1,14 2 0,0 0 0,-20 21-1,20-21-1,-6 20 1,3-6-1,-2 5 0,5-2 0,-1 3 0,2-4 0,1 5 1,2-3 0,-2 6-1,6-5 0,-2 1-1,6-1 0,-2 3 0,4-2-1,-3 2 0,3-2-1,-4-1 0,1 3 0,-5-2 0,1-3 0,-4 0 0,-2-1-1,-2-2 1,1-14 0,-13 23-1,13-23 1,-21 16 0,4-8 0,-2-1 0,-4 0 0,-1-3 0,1 1-1,-2 0 1,-4-2 0,2 0 0,2-3-1,4 5 1,2-1-1,4 4 0,15-8 1,-21 22-1,21-5 1,5 5-1,1 1 0,4 4 1,0 1-1,-2 0 0,1 0 1,-2 1-1,-7-1 0,-3-1 0,-5-2 1,-6-2-1,-3 0 0,-5 2 1,-1-1 0,-1-1-1,3-1 1,2 4 0,2-1 0,3 0 0,5-1 0,4-3-1,2 0-1,3-6-3,-8 6-6,8-21-29,0 0 2,0 0-1,0 0-1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32" units="in"/>
          <inkml:channel name="Y" type="integer" max="24576" units="in"/>
          <inkml:channel name="F" type="integer" max="255" units="dev"/>
        </inkml:traceFormat>
        <inkml:channelProperties>
          <inkml:channelProperty channel="X" name="resolution" value="2978.66846" units="1/in"/>
          <inkml:channelProperty channel="Y" name="resolution" value="2978.90918" units="1/in"/>
          <inkml:channelProperty channel="F" name="resolution" value="INF" units="1/dev"/>
        </inkml:channelProperties>
      </inkml:inkSource>
      <inkml:timestamp xml:id="ts0" timeString="2005-09-14T22:11:18.479"/>
    </inkml:context>
    <inkml:brush xml:id="br0">
      <inkml:brushProperty name="width" value="0.05292" units="cm"/>
      <inkml:brushProperty name="height" value="0.05292" units="cm"/>
      <inkml:brushProperty name="fitToCurve" value="1"/>
      <inkml:brushProperty name="ignorePressure" value="1"/>
    </inkml:brush>
  </inkml:definitions>
  <inkml:trace contextRef="#ctx0" brushRef="#br0">0 28 36,'0'0'15,"20"-15"0,-20 15-2,31-10 0,-12 6-2,4 2-1,0 5-2,9-3-1,-1 6-1,5-3-1,-5 5-1,1-2 0,-4 4-1,2-2 0,-9-2-1,-1 3-1,-5-1 1,-15-8-1,19 14 0,-19-14 0,5 19 1,-5-19 0,-11 28 0,2-13 2,-9 4-1,4 0-1,-3 7 1,0-2 0,0 4-1,4-3 0,1 1-1,5-1 0,6 2 1,2-3-1,3-2 0,6-1 1,3-1-1,1-1-1,5-2 1,-2 0 0,3-3-1,-1 1 0,1 3 1,-4-4-1,3 4 0,-7-2 0,1 4 0,-9-4 0,-1 6 0,-4-2 1,-2 2 0,0 3 0,-5-2 1,3 3 0,-3 1 0,10 3 0,4 4 1,8 0-1,3 7 0,3-1 0,4 7 0,4-2 0,-2 5-1,1-5 0,-5-1 0,-4-2 0,-4-5-1,-1-4 0,-4-6 0,-4-3-2,-2-5-1,-5 0-3,2-19-12,2 17-21,-2-17 1,0 0 0,0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4373193" y="6956426"/>
            <a:ext cx="856407" cy="274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275" tIns="46978" rIns="92275" bIns="46978">
            <a:spAutoFit/>
          </a:bodyPr>
          <a:lstStyle/>
          <a:p>
            <a:pPr algn="ctr" defTabSz="917177">
              <a:lnSpc>
                <a:spcPct val="90000"/>
              </a:lnSpc>
            </a:pPr>
            <a:r>
              <a:rPr lang="en-US" sz="1300" b="0"/>
              <a:t>Page </a:t>
            </a:r>
            <a:fld id="{6D259941-7246-4245-A40C-55C6F952DF9E}" type="slidenum">
              <a:rPr lang="en-US" sz="1300" b="0"/>
              <a:pPr algn="ctr" defTabSz="917177">
                <a:lnSpc>
                  <a:spcPct val="90000"/>
                </a:lnSpc>
              </a:pPr>
              <a:t>‹#›</a:t>
            </a:fld>
            <a:endParaRPr lang="en-US" sz="1300" b="0"/>
          </a:p>
        </p:txBody>
      </p:sp>
      <p:sp>
        <p:nvSpPr>
          <p:cNvPr id="65539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62200" y="547688"/>
            <a:ext cx="4876800" cy="27447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115" y="3475042"/>
            <a:ext cx="7038975" cy="329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29" tIns="46978" rIns="95629" bIns="469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851077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ＭＳ Ｐゴシック" charset="0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62200" y="547688"/>
            <a:ext cx="4876800" cy="2744787"/>
          </a:xfrm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20590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95649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16406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03911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13147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18148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77309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043139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680399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26922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82754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7182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00283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706486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05512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00135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37175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086555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063846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>
              <a:ea typeface="Gulim" charset="0"/>
              <a:cs typeface="Guli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960253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ko-KR">
                <a:ea typeface="Gulim" panose="020B0600000101010101" pitchFamily="34" charset="-127"/>
              </a:rPr>
              <a:t>Emergency crash of operating system called “</a:t>
            </a:r>
            <a:r>
              <a:rPr lang="en-US" altLang="ko-KR">
                <a:latin typeface="Courier New" panose="02070309020205020404" pitchFamily="49" charset="0"/>
                <a:ea typeface="Gulim" panose="020B0600000101010101" pitchFamily="34" charset="-127"/>
              </a:rPr>
              <a:t>panic()</a:t>
            </a:r>
            <a:r>
              <a:rPr lang="en-US" altLang="ko-KR">
                <a:ea typeface="Gulim" panose="020B0600000101010101" pitchFamily="34" charset="-127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416701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006178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ko-KR">
                <a:ea typeface="Gulim" panose="020B0600000101010101" pitchFamily="34" charset="-127"/>
              </a:rPr>
              <a:t>OS’s have almost human characteristics – unpredictable, hard to understand, …</a:t>
            </a:r>
          </a:p>
          <a:p>
            <a:r>
              <a:rPr lang="en-US" altLang="ko-KR">
                <a:ea typeface="Gulim" panose="020B0600000101010101" pitchFamily="34" charset="-127"/>
              </a:rPr>
              <a:t>Different things share the same CPU – one thread, then another</a:t>
            </a:r>
          </a:p>
          <a:p>
            <a:r>
              <a:rPr lang="en-US" altLang="ko-KR">
                <a:ea typeface="Gulim" panose="020B0600000101010101" pitchFamily="34" charset="-127"/>
              </a:rPr>
              <a:t>Similar to schizophrenia, like the movie Sybil, one body shared by several people, say we start with Dave Patterson</a:t>
            </a:r>
          </a:p>
          <a:p>
            <a:r>
              <a:rPr lang="en-US" altLang="ko-KR">
                <a:ea typeface="Gulim" panose="020B0600000101010101" pitchFamily="34" charset="-127"/>
              </a:rPr>
              <a:t>Threads are like the personalities of the CPU. First one thread/personality uses the CPU, then another,…</a:t>
            </a:r>
          </a:p>
        </p:txBody>
      </p:sp>
    </p:spTree>
    <p:extLst>
      <p:ext uri="{BB962C8B-B14F-4D97-AF65-F5344CB8AC3E}">
        <p14:creationId xmlns:p14="http://schemas.microsoft.com/office/powerpoint/2010/main" val="121460527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ko-KR">
                <a:ea typeface="Gulim" panose="020B0600000101010101" pitchFamily="34" charset="-127"/>
              </a:rPr>
              <a:t>Yield is for really nice people – Ever see two people at the supermarket checkout line? You first, no you first, …</a:t>
            </a:r>
          </a:p>
        </p:txBody>
      </p:sp>
    </p:spTree>
    <p:extLst>
      <p:ext uri="{BB962C8B-B14F-4D97-AF65-F5344CB8AC3E}">
        <p14:creationId xmlns:p14="http://schemas.microsoft.com/office/powerpoint/2010/main" val="223969934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0617299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32613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228361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173906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61916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>
              <a:ea typeface="Gulim" charset="0"/>
              <a:cs typeface="Guli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332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77784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1452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5537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ea typeface="MS PGothic" charset="0"/>
              </a:rPr>
              <a:t>Sometimes need parallelism for a single job, and processes are very expensive – to start, switch between, and to communicate between</a:t>
            </a:r>
          </a:p>
        </p:txBody>
      </p:sp>
    </p:spTree>
    <p:extLst>
      <p:ext uri="{BB962C8B-B14F-4D97-AF65-F5344CB8AC3E}">
        <p14:creationId xmlns:p14="http://schemas.microsoft.com/office/powerpoint/2010/main" val="15158221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6553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30069191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21120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152400"/>
            <a:ext cx="2641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152400"/>
            <a:ext cx="77216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9190270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800" y="152400"/>
            <a:ext cx="955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12800" y="914400"/>
            <a:ext cx="51816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0"/>
            <a:ext cx="51816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1692831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Gill Sans" charset="0"/>
                <a:ea typeface="Gill Sans" charset="0"/>
                <a:cs typeface="Gill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>
                <a:latin typeface="Gill Sans Light" charset="0"/>
                <a:ea typeface="Gill Sans Light" charset="0"/>
                <a:cs typeface="Gill Sans Light" charset="0"/>
              </a:defRPr>
            </a:lvl1pPr>
            <a:lvl2pPr>
              <a:defRPr b="0" i="0">
                <a:latin typeface="Gill Sans Light" charset="0"/>
                <a:ea typeface="Gill Sans Light" charset="0"/>
                <a:cs typeface="Gill Sans Light" charset="0"/>
              </a:defRPr>
            </a:lvl2pPr>
            <a:lvl3pPr>
              <a:defRPr b="0" i="0">
                <a:latin typeface="Gill Sans Light" charset="0"/>
                <a:ea typeface="Gill Sans Light" charset="0"/>
                <a:cs typeface="Gill Sans Light" charset="0"/>
              </a:defRPr>
            </a:lvl3pPr>
            <a:lvl4pPr>
              <a:defRPr b="0" i="0">
                <a:latin typeface="Gill Sans Light" charset="0"/>
                <a:ea typeface="Gill Sans Light" charset="0"/>
                <a:cs typeface="Gill Sans Light" charset="0"/>
              </a:defRPr>
            </a:lvl4pPr>
            <a:lvl5pPr>
              <a:defRPr b="0" i="0">
                <a:latin typeface="Gill Sans Light" charset="0"/>
                <a:ea typeface="Gill Sans Light" charset="0"/>
                <a:cs typeface="Gill Sans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9218968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45881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914400"/>
            <a:ext cx="5181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0"/>
            <a:ext cx="5181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236857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1304875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63878328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7646209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9463132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009511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20800" y="152400"/>
            <a:ext cx="9550400" cy="533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Slide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914400"/>
            <a:ext cx="10566400" cy="5105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Body Text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ChangeArrowheads="1"/>
          </p:cNvSpPr>
          <p:nvPr userDrawn="1"/>
        </p:nvSpPr>
        <p:spPr bwMode="auto">
          <a:xfrm>
            <a:off x="11151555" y="6551613"/>
            <a:ext cx="888045" cy="305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/>
          <a:p>
            <a:pPr algn="ctr"/>
            <a:r>
              <a:rPr lang="en-US" sz="1400" b="0" dirty="0" err="1">
                <a:solidFill>
                  <a:srgbClr val="2A40E2"/>
                </a:solidFill>
                <a:latin typeface="Gill Sans" charset="0"/>
                <a:cs typeface="Gill Sans" charset="0"/>
              </a:rPr>
              <a:t>Lec</a:t>
            </a:r>
            <a:r>
              <a:rPr lang="en-US" sz="1400" b="0" dirty="0">
                <a:solidFill>
                  <a:srgbClr val="2A40E2"/>
                </a:solidFill>
                <a:latin typeface="Gill Sans" charset="0"/>
                <a:cs typeface="Gill Sans" charset="0"/>
              </a:rPr>
              <a:t> 5.</a:t>
            </a:r>
            <a:fld id="{8B82DB86-37F9-954E-8F10-00623E1FD261}" type="slidenum">
              <a:rPr lang="en-US" sz="1400" b="0" smtClean="0">
                <a:solidFill>
                  <a:srgbClr val="2A40E2"/>
                </a:solidFill>
                <a:latin typeface="Gill Sans" charset="0"/>
                <a:cs typeface="Gill Sans" charset="0"/>
              </a:rPr>
              <a:pPr algn="ctr"/>
              <a:t>‹#›</a:t>
            </a:fld>
            <a:endParaRPr lang="en-US" sz="1400" b="0" dirty="0">
              <a:solidFill>
                <a:srgbClr val="2A40E2"/>
              </a:solidFill>
              <a:latin typeface="Gill Sans" charset="0"/>
              <a:cs typeface="Gill Sans" charset="0"/>
            </a:endParaRPr>
          </a:p>
        </p:txBody>
      </p:sp>
      <p:sp>
        <p:nvSpPr>
          <p:cNvPr id="1030" name="Line 6"/>
          <p:cNvSpPr>
            <a:spLocks noChangeShapeType="1"/>
          </p:cNvSpPr>
          <p:nvPr userDrawn="1"/>
        </p:nvSpPr>
        <p:spPr bwMode="auto">
          <a:xfrm>
            <a:off x="1320800" y="685800"/>
            <a:ext cx="95504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ea typeface="Arial" charset="0"/>
              <a:cs typeface="Arial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7D6084-9DAE-C68F-3526-08FE0D7F725C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11363325" y="63500"/>
            <a:ext cx="787400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SE" sz="8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Begränsad delning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</p:sldLayoutIdLst>
  <p:transition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Gill Sans" charset="0"/>
          <a:ea typeface="ＭＳ Ｐゴシック" charset="0"/>
          <a:cs typeface="Gill Sans" charset="0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2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sz="20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13" Type="http://schemas.openxmlformats.org/officeDocument/2006/relationships/customXml" Target="../ink/ink6.xml"/><Relationship Id="rId18" Type="http://schemas.openxmlformats.org/officeDocument/2006/relationships/image" Target="../media/image25.emf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22.emf"/><Relationship Id="rId17" Type="http://schemas.openxmlformats.org/officeDocument/2006/relationships/customXml" Target="../ink/ink8.xml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emf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10" Type="http://schemas.openxmlformats.org/officeDocument/2006/relationships/image" Target="../media/image21.emf"/><Relationship Id="rId4" Type="http://schemas.openxmlformats.org/officeDocument/2006/relationships/image" Target="../media/image180.emf"/><Relationship Id="rId9" Type="http://schemas.openxmlformats.org/officeDocument/2006/relationships/customXml" Target="../ink/ink4.xml"/><Relationship Id="rId14" Type="http://schemas.openxmlformats.org/officeDocument/2006/relationships/image" Target="../media/image23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Terminal_%28OS_X%29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Terminal_%28OS_X%29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Terminal_%28OS_X%29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hyperlink" Target="https://pubs.opengroup.org/onlinepubs/7908799/xsh/pthread_exit.html" TargetMode="Externa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server2_by_mimooh.svg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0" y="1295400"/>
            <a:ext cx="9677400" cy="2057400"/>
          </a:xfrm>
        </p:spPr>
        <p:txBody>
          <a:bodyPr/>
          <a:lstStyle/>
          <a:p>
            <a:pPr>
              <a:defRPr/>
            </a:pPr>
            <a:r>
              <a:rPr lang="en-US" sz="3000" dirty="0"/>
              <a:t>CSC 112: Computer Operating Systems</a:t>
            </a:r>
            <a:br>
              <a:rPr lang="en-US" sz="3000" dirty="0"/>
            </a:br>
            <a:r>
              <a:rPr lang="en-US" sz="3000" dirty="0"/>
              <a:t>Lecture 5</a:t>
            </a:r>
            <a:br>
              <a:rPr lang="en-US" sz="3000" dirty="0"/>
            </a:br>
            <a:br>
              <a:rPr lang="en-US" sz="3000" dirty="0"/>
            </a:br>
            <a:r>
              <a:rPr lang="en-US" sz="3200" dirty="0"/>
              <a:t>Sockets and IPC (Finished)</a:t>
            </a:r>
            <a:br>
              <a:rPr lang="en-US" sz="3200" dirty="0"/>
            </a:br>
            <a:r>
              <a:rPr lang="en-US" sz="3200" dirty="0"/>
              <a:t>Concurrency: Processes and Threads</a:t>
            </a:r>
            <a:endParaRPr lang="en-US" sz="3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46FCB00-187B-9D0E-7998-ECE01E8F030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133600" y="4191000"/>
            <a:ext cx="8001000" cy="1447800"/>
          </a:xfrm>
        </p:spPr>
        <p:txBody>
          <a:bodyPr/>
          <a:lstStyle/>
          <a:p>
            <a:pPr marL="285750" indent="-285750">
              <a:defRPr/>
            </a:pPr>
            <a:r>
              <a:rPr lang="en-GB" altLang="en-US" dirty="0">
                <a:ea typeface="Gill Sans" charset="0"/>
              </a:rPr>
              <a:t>Department of Computer Science, </a:t>
            </a:r>
          </a:p>
          <a:p>
            <a:pPr marL="285750" indent="-285750">
              <a:defRPr/>
            </a:pPr>
            <a:r>
              <a:rPr lang="en-GB" altLang="en-US" dirty="0">
                <a:ea typeface="Gill Sans" charset="0"/>
              </a:rPr>
              <a:t>Hofstra University</a:t>
            </a:r>
            <a:endParaRPr lang="en-US" altLang="en-US" dirty="0">
              <a:ea typeface="Gill Sans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898BCA-0BC3-3560-178C-CF1364E93074}"/>
              </a:ext>
            </a:extLst>
          </p:cNvPr>
          <p:cNvSpPr txBox="1"/>
          <p:nvPr/>
        </p:nvSpPr>
        <p:spPr>
          <a:xfrm>
            <a:off x="2713676" y="6477000"/>
            <a:ext cx="6840847" cy="27699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1200" dirty="0">
                <a:latin typeface="Gill Sans Light"/>
              </a:rPr>
              <a:t>Acknowledgement: Lecture slides based on UC Berkeley </a:t>
            </a:r>
            <a:r>
              <a:rPr lang="en-GB" altLang="zh-CN" sz="1200" dirty="0">
                <a:latin typeface="Gill Sans Light"/>
              </a:rPr>
              <a:t>CS 162: Operating Systems and System Programming</a:t>
            </a:r>
            <a:r>
              <a:rPr lang="en-US" altLang="zh-CN" sz="1200" dirty="0">
                <a:latin typeface="Gill Sans Light"/>
              </a:rPr>
              <a:t> </a:t>
            </a:r>
            <a:endParaRPr lang="en-SE" sz="1200" dirty="0">
              <a:latin typeface="Gill Sans Light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Light"/>
              </a:rPr>
              <a:t>Sockets in concept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69232" y="680377"/>
            <a:ext cx="1039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Gill Sans Light"/>
              </a:rPr>
              <a:t>Client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63527" y="662413"/>
            <a:ext cx="1184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Gill Sans Light"/>
              </a:rPr>
              <a:t>Server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800380" y="4469352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read response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262923" y="5206271"/>
            <a:ext cx="2345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Close Client Socket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2244263" y="1747220"/>
            <a:ext cx="3583032" cy="1154157"/>
            <a:chOff x="720262" y="1747219"/>
            <a:chExt cx="3583032" cy="1154157"/>
          </a:xfrm>
        </p:grpSpPr>
        <p:sp>
          <p:nvSpPr>
            <p:cNvPr id="9" name="TextBox 8"/>
            <p:cNvSpPr txBox="1"/>
            <p:nvPr/>
          </p:nvSpPr>
          <p:spPr>
            <a:xfrm>
              <a:off x="720262" y="1747219"/>
              <a:ext cx="24288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ill Sans Light"/>
                </a:rPr>
                <a:t>Create Client Socket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20262" y="2532044"/>
              <a:ext cx="35830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ill Sans Light"/>
                </a:rPr>
                <a:t>Connect it to server (</a:t>
              </a:r>
              <a:r>
                <a:rPr lang="en-US" dirty="0" err="1">
                  <a:latin typeface="Gill Sans Light"/>
                </a:rPr>
                <a:t>host:port</a:t>
              </a:r>
              <a:r>
                <a:rPr lang="en-US" dirty="0">
                  <a:latin typeface="Gill Sans Light"/>
                </a:rPr>
                <a:t>)</a:t>
              </a: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1470685" y="2057400"/>
              <a:ext cx="0" cy="42016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" name="Straight Arrow Connector 16"/>
          <p:cNvCxnSpPr/>
          <p:nvPr/>
        </p:nvCxnSpPr>
        <p:spPr>
          <a:xfrm>
            <a:off x="2994685" y="4846778"/>
            <a:ext cx="0" cy="4201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7340395" y="1066800"/>
            <a:ext cx="2585208" cy="1905000"/>
            <a:chOff x="5816394" y="1141845"/>
            <a:chExt cx="2585208" cy="1905000"/>
          </a:xfrm>
        </p:grpSpPr>
        <p:sp>
          <p:nvSpPr>
            <p:cNvPr id="18" name="TextBox 17"/>
            <p:cNvSpPr txBox="1"/>
            <p:nvPr/>
          </p:nvSpPr>
          <p:spPr>
            <a:xfrm>
              <a:off x="5816394" y="1141845"/>
              <a:ext cx="2505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ill Sans Light"/>
                </a:rPr>
                <a:t>Create Server Socket</a:t>
              </a: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6547748" y="1446645"/>
              <a:ext cx="408" cy="29520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5832103" y="1730488"/>
              <a:ext cx="256134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ill Sans Light"/>
                </a:rPr>
                <a:t>Bind it to an Address </a:t>
              </a:r>
            </a:p>
            <a:p>
              <a:r>
                <a:rPr lang="en-US" dirty="0">
                  <a:latin typeface="Gill Sans Light"/>
                </a:rPr>
                <a:t>(</a:t>
              </a:r>
              <a:r>
                <a:rPr lang="en-US" dirty="0" err="1">
                  <a:latin typeface="Gill Sans Light"/>
                </a:rPr>
                <a:t>host:port</a:t>
              </a:r>
              <a:r>
                <a:rPr lang="en-US" dirty="0">
                  <a:latin typeface="Gill Sans Light"/>
                </a:rPr>
                <a:t>)</a:t>
              </a: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6554133" y="2321879"/>
              <a:ext cx="0" cy="42016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5838080" y="2677513"/>
              <a:ext cx="25635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ill Sans Light"/>
                </a:rPr>
                <a:t>Listen for Connection</a:t>
              </a: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7081455" y="5263373"/>
            <a:ext cx="2967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Close Connection Socket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7644030" y="4866681"/>
            <a:ext cx="0" cy="4201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634780" y="6062608"/>
            <a:ext cx="2470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Close Server Socket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7407619" y="5654047"/>
            <a:ext cx="140269" cy="429903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2770498" y="4040859"/>
            <a:ext cx="4316103" cy="369332"/>
            <a:chOff x="1246497" y="4040859"/>
            <a:chExt cx="4316103" cy="369332"/>
          </a:xfrm>
        </p:grpSpPr>
        <p:sp>
          <p:nvSpPr>
            <p:cNvPr id="11" name="TextBox 10"/>
            <p:cNvSpPr txBox="1"/>
            <p:nvPr/>
          </p:nvSpPr>
          <p:spPr>
            <a:xfrm>
              <a:off x="1246497" y="4040859"/>
              <a:ext cx="16209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ill Sans Light"/>
                </a:rPr>
                <a:t>write request</a:t>
              </a:r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>
              <a:off x="3002834" y="4253260"/>
              <a:ext cx="2559766" cy="15300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4526834" y="4497349"/>
            <a:ext cx="4404436" cy="369332"/>
            <a:chOff x="3002834" y="4497349"/>
            <a:chExt cx="4404436" cy="369332"/>
          </a:xfrm>
        </p:grpSpPr>
        <p:sp>
          <p:nvSpPr>
            <p:cNvPr id="29" name="TextBox 28"/>
            <p:cNvSpPr txBox="1"/>
            <p:nvPr/>
          </p:nvSpPr>
          <p:spPr>
            <a:xfrm>
              <a:off x="5590747" y="4497349"/>
              <a:ext cx="18165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ill Sans Light"/>
                </a:rPr>
                <a:t>write response</a:t>
              </a:r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 flipH="1">
              <a:off x="3002834" y="4696946"/>
              <a:ext cx="2559766" cy="0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Freeform 41"/>
          <p:cNvSpPr/>
          <p:nvPr/>
        </p:nvSpPr>
        <p:spPr>
          <a:xfrm>
            <a:off x="8880006" y="4191000"/>
            <a:ext cx="492595" cy="612776"/>
          </a:xfrm>
          <a:custGeom>
            <a:avLst/>
            <a:gdLst>
              <a:gd name="connsiteX0" fmla="*/ 14941 w 492595"/>
              <a:gd name="connsiteY0" fmla="*/ 493114 h 612776"/>
              <a:gd name="connsiteX1" fmla="*/ 179294 w 492595"/>
              <a:gd name="connsiteY1" fmla="*/ 612643 h 612776"/>
              <a:gd name="connsiteX2" fmla="*/ 478117 w 492595"/>
              <a:gd name="connsiteY2" fmla="*/ 508055 h 612776"/>
              <a:gd name="connsiteX3" fmla="*/ 418353 w 492595"/>
              <a:gd name="connsiteY3" fmla="*/ 164408 h 612776"/>
              <a:gd name="connsiteX4" fmla="*/ 179294 w 492595"/>
              <a:gd name="connsiteY4" fmla="*/ 55 h 612776"/>
              <a:gd name="connsiteX5" fmla="*/ 0 w 492595"/>
              <a:gd name="connsiteY5" fmla="*/ 179349 h 612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2595" h="612776">
                <a:moveTo>
                  <a:pt x="14941" y="493114"/>
                </a:moveTo>
                <a:cubicBezTo>
                  <a:pt x="58519" y="551633"/>
                  <a:pt x="102098" y="610153"/>
                  <a:pt x="179294" y="612643"/>
                </a:cubicBezTo>
                <a:cubicBezTo>
                  <a:pt x="256490" y="615133"/>
                  <a:pt x="438274" y="582761"/>
                  <a:pt x="478117" y="508055"/>
                </a:cubicBezTo>
                <a:cubicBezTo>
                  <a:pt x="517960" y="433349"/>
                  <a:pt x="468157" y="249075"/>
                  <a:pt x="418353" y="164408"/>
                </a:cubicBezTo>
                <a:cubicBezTo>
                  <a:pt x="368549" y="79741"/>
                  <a:pt x="249019" y="-2435"/>
                  <a:pt x="179294" y="55"/>
                </a:cubicBezTo>
                <a:cubicBezTo>
                  <a:pt x="109569" y="2545"/>
                  <a:pt x="54784" y="90947"/>
                  <a:pt x="0" y="179349"/>
                </a:cubicBezTo>
              </a:path>
            </a:pathLst>
          </a:custGeom>
          <a:ln>
            <a:prstDash val="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Gill Sans Light"/>
            </a:endParaRPr>
          </a:p>
        </p:txBody>
      </p:sp>
      <p:sp>
        <p:nvSpPr>
          <p:cNvPr id="43" name="Freeform 42"/>
          <p:cNvSpPr/>
          <p:nvPr/>
        </p:nvSpPr>
        <p:spPr>
          <a:xfrm flipH="1">
            <a:off x="2322433" y="4162964"/>
            <a:ext cx="492595" cy="612776"/>
          </a:xfrm>
          <a:custGeom>
            <a:avLst/>
            <a:gdLst>
              <a:gd name="connsiteX0" fmla="*/ 14941 w 492595"/>
              <a:gd name="connsiteY0" fmla="*/ 493114 h 612776"/>
              <a:gd name="connsiteX1" fmla="*/ 179294 w 492595"/>
              <a:gd name="connsiteY1" fmla="*/ 612643 h 612776"/>
              <a:gd name="connsiteX2" fmla="*/ 478117 w 492595"/>
              <a:gd name="connsiteY2" fmla="*/ 508055 h 612776"/>
              <a:gd name="connsiteX3" fmla="*/ 418353 w 492595"/>
              <a:gd name="connsiteY3" fmla="*/ 164408 h 612776"/>
              <a:gd name="connsiteX4" fmla="*/ 179294 w 492595"/>
              <a:gd name="connsiteY4" fmla="*/ 55 h 612776"/>
              <a:gd name="connsiteX5" fmla="*/ 0 w 492595"/>
              <a:gd name="connsiteY5" fmla="*/ 179349 h 612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2595" h="612776">
                <a:moveTo>
                  <a:pt x="14941" y="493114"/>
                </a:moveTo>
                <a:cubicBezTo>
                  <a:pt x="58519" y="551633"/>
                  <a:pt x="102098" y="610153"/>
                  <a:pt x="179294" y="612643"/>
                </a:cubicBezTo>
                <a:cubicBezTo>
                  <a:pt x="256490" y="615133"/>
                  <a:pt x="438274" y="582761"/>
                  <a:pt x="478117" y="508055"/>
                </a:cubicBezTo>
                <a:cubicBezTo>
                  <a:pt x="517960" y="433349"/>
                  <a:pt x="468157" y="249075"/>
                  <a:pt x="418353" y="164408"/>
                </a:cubicBezTo>
                <a:cubicBezTo>
                  <a:pt x="368549" y="79741"/>
                  <a:pt x="249019" y="-2435"/>
                  <a:pt x="179294" y="55"/>
                </a:cubicBezTo>
                <a:cubicBezTo>
                  <a:pt x="109569" y="2545"/>
                  <a:pt x="54784" y="90947"/>
                  <a:pt x="0" y="179349"/>
                </a:cubicBezTo>
              </a:path>
            </a:pathLst>
          </a:custGeom>
          <a:ln>
            <a:prstDash val="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27" name="Freeform 26"/>
          <p:cNvSpPr/>
          <p:nvPr/>
        </p:nvSpPr>
        <p:spPr>
          <a:xfrm>
            <a:off x="8470456" y="3013875"/>
            <a:ext cx="1838714" cy="3070074"/>
          </a:xfrm>
          <a:custGeom>
            <a:avLst/>
            <a:gdLst>
              <a:gd name="connsiteX0" fmla="*/ 0 w 1838714"/>
              <a:gd name="connsiteY0" fmla="*/ 3350866 h 3819899"/>
              <a:gd name="connsiteX1" fmla="*/ 489618 w 1838714"/>
              <a:gd name="connsiteY1" fmla="*/ 3687455 h 3819899"/>
              <a:gd name="connsiteX2" fmla="*/ 1575959 w 1838714"/>
              <a:gd name="connsiteY2" fmla="*/ 3580358 h 3819899"/>
              <a:gd name="connsiteX3" fmla="*/ 1836068 w 1838714"/>
              <a:gd name="connsiteY3" fmla="*/ 1040642 h 3819899"/>
              <a:gd name="connsiteX4" fmla="*/ 1637161 w 1838714"/>
              <a:gd name="connsiteY4" fmla="*/ 153271 h 3819899"/>
              <a:gd name="connsiteX5" fmla="*/ 642624 w 1838714"/>
              <a:gd name="connsiteY5" fmla="*/ 276 h 3819899"/>
              <a:gd name="connsiteX6" fmla="*/ 290711 w 1838714"/>
              <a:gd name="connsiteY6" fmla="*/ 122672 h 3819899"/>
              <a:gd name="connsiteX7" fmla="*/ 183607 w 1838714"/>
              <a:gd name="connsiteY7" fmla="*/ 367464 h 3819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38714" h="3819899">
                <a:moveTo>
                  <a:pt x="0" y="3350866"/>
                </a:moveTo>
                <a:cubicBezTo>
                  <a:pt x="113479" y="3500036"/>
                  <a:pt x="226958" y="3649206"/>
                  <a:pt x="489618" y="3687455"/>
                </a:cubicBezTo>
                <a:cubicBezTo>
                  <a:pt x="752278" y="3725704"/>
                  <a:pt x="1351551" y="4021493"/>
                  <a:pt x="1575959" y="3580358"/>
                </a:cubicBezTo>
                <a:cubicBezTo>
                  <a:pt x="1800367" y="3139223"/>
                  <a:pt x="1825868" y="1611823"/>
                  <a:pt x="1836068" y="1040642"/>
                </a:cubicBezTo>
                <a:cubicBezTo>
                  <a:pt x="1846268" y="469461"/>
                  <a:pt x="1836068" y="326665"/>
                  <a:pt x="1637161" y="153271"/>
                </a:cubicBezTo>
                <a:cubicBezTo>
                  <a:pt x="1438254" y="-20123"/>
                  <a:pt x="867032" y="5376"/>
                  <a:pt x="642624" y="276"/>
                </a:cubicBezTo>
                <a:cubicBezTo>
                  <a:pt x="418216" y="-4824"/>
                  <a:pt x="367214" y="61474"/>
                  <a:pt x="290711" y="122672"/>
                </a:cubicBezTo>
                <a:cubicBezTo>
                  <a:pt x="214208" y="183870"/>
                  <a:pt x="198907" y="275667"/>
                  <a:pt x="183607" y="367464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7356104" y="2944682"/>
            <a:ext cx="2317651" cy="862846"/>
            <a:chOff x="5832103" y="2944682"/>
            <a:chExt cx="2317651" cy="862846"/>
          </a:xfrm>
        </p:grpSpPr>
        <p:grpSp>
          <p:nvGrpSpPr>
            <p:cNvPr id="46" name="Group 45"/>
            <p:cNvGrpSpPr/>
            <p:nvPr/>
          </p:nvGrpSpPr>
          <p:grpSpPr>
            <a:xfrm>
              <a:off x="5832103" y="2944682"/>
              <a:ext cx="1946367" cy="729734"/>
              <a:chOff x="5831695" y="2954752"/>
              <a:chExt cx="1946367" cy="729734"/>
            </a:xfrm>
          </p:grpSpPr>
          <p:cxnSp>
            <p:nvCxnSpPr>
              <p:cNvPr id="47" name="Straight Arrow Connector 46"/>
              <p:cNvCxnSpPr/>
              <p:nvPr/>
            </p:nvCxnSpPr>
            <p:spPr>
              <a:xfrm>
                <a:off x="6547748" y="2954752"/>
                <a:ext cx="0" cy="42016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TextBox 47"/>
              <p:cNvSpPr txBox="1"/>
              <p:nvPr/>
            </p:nvSpPr>
            <p:spPr>
              <a:xfrm>
                <a:off x="5831695" y="3315154"/>
                <a:ext cx="19463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ill Sans Light"/>
                  </a:rPr>
                  <a:t>Accept </a:t>
                </a:r>
                <a:r>
                  <a:rPr lang="en-US" dirty="0" err="1">
                    <a:latin typeface="Gill Sans Light"/>
                  </a:rPr>
                  <a:t>syscall</a:t>
                </a:r>
                <a:r>
                  <a:rPr lang="en-US" dirty="0">
                    <a:latin typeface="Gill Sans Light"/>
                  </a:rPr>
                  <a:t>()</a:t>
                </a:r>
              </a:p>
            </p:txBody>
          </p:sp>
        </p:grpSp>
        <p:sp>
          <p:nvSpPr>
            <p:cNvPr id="52" name="Freeform 51"/>
            <p:cNvSpPr/>
            <p:nvPr/>
          </p:nvSpPr>
          <p:spPr>
            <a:xfrm>
              <a:off x="7657159" y="3154765"/>
              <a:ext cx="492595" cy="652763"/>
            </a:xfrm>
            <a:custGeom>
              <a:avLst/>
              <a:gdLst>
                <a:gd name="connsiteX0" fmla="*/ 14941 w 492595"/>
                <a:gd name="connsiteY0" fmla="*/ 493114 h 612776"/>
                <a:gd name="connsiteX1" fmla="*/ 179294 w 492595"/>
                <a:gd name="connsiteY1" fmla="*/ 612643 h 612776"/>
                <a:gd name="connsiteX2" fmla="*/ 478117 w 492595"/>
                <a:gd name="connsiteY2" fmla="*/ 508055 h 612776"/>
                <a:gd name="connsiteX3" fmla="*/ 418353 w 492595"/>
                <a:gd name="connsiteY3" fmla="*/ 164408 h 612776"/>
                <a:gd name="connsiteX4" fmla="*/ 179294 w 492595"/>
                <a:gd name="connsiteY4" fmla="*/ 55 h 612776"/>
                <a:gd name="connsiteX5" fmla="*/ 0 w 492595"/>
                <a:gd name="connsiteY5" fmla="*/ 179349 h 612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2595" h="612776">
                  <a:moveTo>
                    <a:pt x="14941" y="493114"/>
                  </a:moveTo>
                  <a:cubicBezTo>
                    <a:pt x="58519" y="551633"/>
                    <a:pt x="102098" y="610153"/>
                    <a:pt x="179294" y="612643"/>
                  </a:cubicBezTo>
                  <a:cubicBezTo>
                    <a:pt x="256490" y="615133"/>
                    <a:pt x="438274" y="582761"/>
                    <a:pt x="478117" y="508055"/>
                  </a:cubicBezTo>
                  <a:cubicBezTo>
                    <a:pt x="517960" y="433349"/>
                    <a:pt x="468157" y="249075"/>
                    <a:pt x="418353" y="164408"/>
                  </a:cubicBezTo>
                  <a:cubicBezTo>
                    <a:pt x="368549" y="79741"/>
                    <a:pt x="249019" y="-2435"/>
                    <a:pt x="179294" y="55"/>
                  </a:cubicBezTo>
                  <a:cubicBezTo>
                    <a:pt x="109569" y="2545"/>
                    <a:pt x="54784" y="90947"/>
                    <a:pt x="0" y="179349"/>
                  </a:cubicBezTo>
                </a:path>
              </a:pathLst>
            </a:custGeom>
            <a:ln>
              <a:prstDash val="dash"/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2981734" y="3013876"/>
            <a:ext cx="5090015" cy="1090777"/>
            <a:chOff x="1457733" y="3013875"/>
            <a:chExt cx="5090015" cy="1090777"/>
          </a:xfrm>
        </p:grpSpPr>
        <p:grpSp>
          <p:nvGrpSpPr>
            <p:cNvPr id="37" name="Group 36"/>
            <p:cNvGrpSpPr/>
            <p:nvPr/>
          </p:nvGrpSpPr>
          <p:grpSpPr>
            <a:xfrm>
              <a:off x="3997254" y="3636570"/>
              <a:ext cx="2550494" cy="468082"/>
              <a:chOff x="3997254" y="3636570"/>
              <a:chExt cx="2550494" cy="468082"/>
            </a:xfrm>
          </p:grpSpPr>
          <p:cxnSp>
            <p:nvCxnSpPr>
              <p:cNvPr id="26" name="Straight Arrow Connector 25"/>
              <p:cNvCxnSpPr/>
              <p:nvPr/>
            </p:nvCxnSpPr>
            <p:spPr>
              <a:xfrm flipH="1">
                <a:off x="6080497" y="3684486"/>
                <a:ext cx="467251" cy="42016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/>
              <p:cNvSpPr txBox="1"/>
              <p:nvPr/>
            </p:nvSpPr>
            <p:spPr>
              <a:xfrm>
                <a:off x="3997254" y="3636570"/>
                <a:ext cx="22749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>
                    <a:latin typeface="Gill Sans Light"/>
                  </a:rPr>
                  <a:t>Connection Socket</a:t>
                </a:r>
              </a:p>
            </p:txBody>
          </p:sp>
        </p:grpSp>
        <p:sp>
          <p:nvSpPr>
            <p:cNvPr id="45" name="TextBox 44"/>
            <p:cNvSpPr txBox="1"/>
            <p:nvPr/>
          </p:nvSpPr>
          <p:spPr>
            <a:xfrm>
              <a:off x="1457733" y="3622862"/>
              <a:ext cx="22749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Gill Sans Light"/>
                </a:rPr>
                <a:t>Connection Socket</a:t>
              </a:r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>
              <a:off x="1470685" y="3013875"/>
              <a:ext cx="0" cy="105524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" name="Straight Arrow Connector 53"/>
          <p:cNvCxnSpPr>
            <a:endCxn id="22" idx="1"/>
          </p:cNvCxnSpPr>
          <p:nvPr/>
        </p:nvCxnSpPr>
        <p:spPr>
          <a:xfrm>
            <a:off x="5929280" y="2770928"/>
            <a:ext cx="1432800" cy="16206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Left-Right Arrow 5"/>
          <p:cNvSpPr/>
          <p:nvPr/>
        </p:nvSpPr>
        <p:spPr bwMode="auto">
          <a:xfrm>
            <a:off x="5181599" y="3728903"/>
            <a:ext cx="387499" cy="184666"/>
          </a:xfrm>
          <a:prstGeom prst="leftRightArrow">
            <a:avLst/>
          </a:prstGeom>
          <a:solidFill>
            <a:schemeClr val="bg1"/>
          </a:solidFill>
          <a:ln w="57150" cap="flat" cmpd="sng" algn="ctr">
            <a:solidFill>
              <a:srgbClr val="618FFD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cxnSp>
        <p:nvCxnSpPr>
          <p:cNvPr id="56" name="Straight Arrow Connector 55"/>
          <p:cNvCxnSpPr>
            <a:stCxn id="48" idx="1"/>
          </p:cNvCxnSpPr>
          <p:nvPr/>
        </p:nvCxnSpPr>
        <p:spPr>
          <a:xfrm flipH="1" flipV="1">
            <a:off x="5856695" y="2864140"/>
            <a:ext cx="1499409" cy="62561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7114747" y="4104652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read request</a:t>
            </a:r>
          </a:p>
        </p:txBody>
      </p:sp>
    </p:spTree>
    <p:extLst>
      <p:ext uri="{BB962C8B-B14F-4D97-AF65-F5344CB8AC3E}">
        <p14:creationId xmlns:p14="http://schemas.microsoft.com/office/powerpoint/2010/main" val="24270115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30" grpId="0"/>
      <p:bldP spid="32" grpId="0"/>
      <p:bldP spid="42" grpId="0" animBg="1"/>
      <p:bldP spid="43" grpId="0" animBg="1"/>
      <p:bldP spid="27" grpId="0" animBg="1"/>
      <p:bldP spid="6" grpId="0" animBg="1"/>
      <p:bldP spid="5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0818A-0EA1-4C7E-8C82-27E36E84B8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914400"/>
            <a:ext cx="10515600" cy="534725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char *</a:t>
            </a:r>
            <a:r>
              <a:rPr lang="en-US" b="1" dirty="0" err="1">
                <a:latin typeface="Consolas" panose="020B0609020204030204" pitchFamily="49" charset="0"/>
              </a:rPr>
              <a:t>host_name</a:t>
            </a:r>
            <a:r>
              <a:rPr lang="en-US" b="1" dirty="0">
                <a:latin typeface="Consolas" panose="020B0609020204030204" pitchFamily="49" charset="0"/>
              </a:rPr>
              <a:t>, *</a:t>
            </a:r>
            <a:r>
              <a:rPr lang="en-US" b="1" dirty="0" err="1">
                <a:latin typeface="Consolas" panose="020B0609020204030204" pitchFamily="49" charset="0"/>
              </a:rPr>
              <a:t>port_name</a:t>
            </a:r>
            <a:r>
              <a:rPr lang="en-US" b="1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// Create a socket</a:t>
            </a:r>
          </a:p>
          <a:p>
            <a:pPr marL="0" indent="0">
              <a:buNone/>
            </a:pPr>
            <a:r>
              <a:rPr lang="en-US" b="1" dirty="0" err="1">
                <a:latin typeface="Consolas" panose="020B0609020204030204" pitchFamily="49" charset="0"/>
              </a:rPr>
              <a:t>struct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 err="1">
                <a:latin typeface="Consolas" panose="020B0609020204030204" pitchFamily="49" charset="0"/>
              </a:rPr>
              <a:t>addrinfo</a:t>
            </a:r>
            <a:r>
              <a:rPr lang="en-US" b="1" dirty="0">
                <a:latin typeface="Consolas" panose="020B0609020204030204" pitchFamily="49" charset="0"/>
              </a:rPr>
              <a:t> *server = </a:t>
            </a:r>
            <a:r>
              <a:rPr lang="en-US" b="1" dirty="0" err="1">
                <a:latin typeface="Consolas" panose="020B0609020204030204" pitchFamily="49" charset="0"/>
              </a:rPr>
              <a:t>lookup_host</a:t>
            </a:r>
            <a:r>
              <a:rPr lang="en-US" b="1" dirty="0">
                <a:latin typeface="Consolas" panose="020B0609020204030204" pitchFamily="49" charset="0"/>
              </a:rPr>
              <a:t>(</a:t>
            </a:r>
            <a:r>
              <a:rPr lang="en-US" b="1" dirty="0" err="1">
                <a:latin typeface="Consolas" panose="020B0609020204030204" pitchFamily="49" charset="0"/>
              </a:rPr>
              <a:t>host_name</a:t>
            </a:r>
            <a:r>
              <a:rPr lang="en-US" b="1" dirty="0">
                <a:latin typeface="Consolas" panose="020B0609020204030204" pitchFamily="49" charset="0"/>
              </a:rPr>
              <a:t>, </a:t>
            </a:r>
            <a:r>
              <a:rPr lang="en-US" b="1" dirty="0" err="1">
                <a:latin typeface="Consolas" panose="020B0609020204030204" pitchFamily="49" charset="0"/>
              </a:rPr>
              <a:t>port_name</a:t>
            </a:r>
            <a:r>
              <a:rPr lang="en-US" b="1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int </a:t>
            </a:r>
            <a:r>
              <a:rPr lang="en-US" b="1" dirty="0" err="1">
                <a:latin typeface="Consolas" panose="020B0609020204030204" pitchFamily="49" charset="0"/>
              </a:rPr>
              <a:t>sock_fd</a:t>
            </a:r>
            <a:r>
              <a:rPr lang="en-US" b="1" dirty="0"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socket</a:t>
            </a:r>
            <a:r>
              <a:rPr lang="en-US" b="1" dirty="0">
                <a:latin typeface="Consolas" panose="020B0609020204030204" pitchFamily="49" charset="0"/>
              </a:rPr>
              <a:t>(server-&gt;</a:t>
            </a:r>
            <a:r>
              <a:rPr lang="en-US" b="1" dirty="0" err="1">
                <a:latin typeface="Consolas" panose="020B0609020204030204" pitchFamily="49" charset="0"/>
              </a:rPr>
              <a:t>ai_family</a:t>
            </a:r>
            <a:r>
              <a:rPr lang="en-US" b="1" dirty="0">
                <a:latin typeface="Consolas" panose="020B0609020204030204" pitchFamily="49" charset="0"/>
              </a:rPr>
              <a:t>, server-&gt;</a:t>
            </a:r>
            <a:r>
              <a:rPr lang="en-US" b="1" dirty="0" err="1">
                <a:latin typeface="Consolas" panose="020B0609020204030204" pitchFamily="49" charset="0"/>
              </a:rPr>
              <a:t>ai_socktype</a:t>
            </a:r>
            <a:r>
              <a:rPr lang="en-US" b="1" dirty="0"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                   server-&gt;</a:t>
            </a:r>
            <a:r>
              <a:rPr lang="en-US" b="1" dirty="0" err="1">
                <a:latin typeface="Consolas" panose="020B0609020204030204" pitchFamily="49" charset="0"/>
              </a:rPr>
              <a:t>ai_protocol</a:t>
            </a:r>
            <a:r>
              <a:rPr lang="en-US" b="1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// Connect to specified host and port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connect</a:t>
            </a:r>
            <a:r>
              <a:rPr lang="en-US" b="1" dirty="0">
                <a:latin typeface="Consolas" panose="020B0609020204030204" pitchFamily="49" charset="0"/>
              </a:rPr>
              <a:t>(</a:t>
            </a:r>
            <a:r>
              <a:rPr lang="en-US" b="1" dirty="0" err="1">
                <a:latin typeface="Consolas" panose="020B0609020204030204" pitchFamily="49" charset="0"/>
              </a:rPr>
              <a:t>sock_fd</a:t>
            </a:r>
            <a:r>
              <a:rPr lang="en-US" b="1" dirty="0">
                <a:latin typeface="Consolas" panose="020B0609020204030204" pitchFamily="49" charset="0"/>
              </a:rPr>
              <a:t>, server-&gt;</a:t>
            </a:r>
            <a:r>
              <a:rPr lang="en-US" b="1" dirty="0" err="1">
                <a:latin typeface="Consolas" panose="020B0609020204030204" pitchFamily="49" charset="0"/>
              </a:rPr>
              <a:t>ai_addr</a:t>
            </a:r>
            <a:r>
              <a:rPr lang="en-US" b="1" dirty="0">
                <a:latin typeface="Consolas" panose="020B0609020204030204" pitchFamily="49" charset="0"/>
              </a:rPr>
              <a:t>, server-&gt;</a:t>
            </a:r>
            <a:r>
              <a:rPr lang="en-US" b="1" dirty="0" err="1">
                <a:latin typeface="Consolas" panose="020B0609020204030204" pitchFamily="49" charset="0"/>
              </a:rPr>
              <a:t>ai_addrlen</a:t>
            </a:r>
            <a:r>
              <a:rPr lang="en-US" b="1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// Carry out Client-Server protocol</a:t>
            </a:r>
          </a:p>
          <a:p>
            <a:pPr marL="0" indent="0">
              <a:buNone/>
            </a:pPr>
            <a:r>
              <a:rPr lang="en-US" b="1" dirty="0" err="1">
                <a:latin typeface="Consolas" panose="020B0609020204030204" pitchFamily="49" charset="0"/>
              </a:rPr>
              <a:t>run_client</a:t>
            </a:r>
            <a:r>
              <a:rPr lang="en-US" b="1" dirty="0">
                <a:latin typeface="Consolas" panose="020B0609020204030204" pitchFamily="49" charset="0"/>
              </a:rPr>
              <a:t>(</a:t>
            </a:r>
            <a:r>
              <a:rPr lang="en-US" b="1" dirty="0" err="1">
                <a:latin typeface="Consolas" panose="020B0609020204030204" pitchFamily="49" charset="0"/>
              </a:rPr>
              <a:t>sock_fd</a:t>
            </a:r>
            <a:r>
              <a:rPr lang="en-US" b="1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/* Clean up on termination */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close</a:t>
            </a:r>
            <a:r>
              <a:rPr lang="en-US" b="1" dirty="0">
                <a:latin typeface="Consolas" panose="020B0609020204030204" pitchFamily="49" charset="0"/>
              </a:rPr>
              <a:t>(</a:t>
            </a:r>
            <a:r>
              <a:rPr lang="en-US" b="1" dirty="0" err="1">
                <a:latin typeface="Consolas" panose="020B0609020204030204" pitchFamily="49" charset="0"/>
              </a:rPr>
              <a:t>sock_fd</a:t>
            </a:r>
            <a:r>
              <a:rPr lang="en-US" b="1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Protocol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762000" y="1905000"/>
            <a:ext cx="9829800" cy="3048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762000" y="2209800"/>
            <a:ext cx="9829800" cy="6858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762000" y="3581400"/>
            <a:ext cx="9829800" cy="3048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762000" y="4572000"/>
            <a:ext cx="9829800" cy="3048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762000" y="5638800"/>
            <a:ext cx="9829800" cy="3048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81000" y="762000"/>
            <a:ext cx="11430000" cy="5715000"/>
            <a:chOff x="381000" y="762000"/>
            <a:chExt cx="11430000" cy="5715000"/>
          </a:xfrm>
        </p:grpSpPr>
        <p:sp>
          <p:nvSpPr>
            <p:cNvPr id="2" name="Rectangle 1"/>
            <p:cNvSpPr/>
            <p:nvPr/>
          </p:nvSpPr>
          <p:spPr bwMode="auto">
            <a:xfrm>
              <a:off x="381000" y="762000"/>
              <a:ext cx="11430000" cy="57150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</a:endParaRPr>
            </a:p>
          </p:txBody>
        </p:sp>
        <p:sp>
          <p:nvSpPr>
            <p:cNvPr id="5" name="Content Placeholder 2">
              <a:extLst>
                <a:ext uri="{FF2B5EF4-FFF2-40B4-BE49-F238E27FC236}">
                  <a16:creationId xmlns:a16="http://schemas.microsoft.com/office/drawing/2014/main" id="{12F0818A-0EA1-4C7E-8C82-27E36E84B8D7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914400" y="914400"/>
              <a:ext cx="10515600" cy="53472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FAA26D3D-D897-4be2-8F04-BA451C77F1D7}">
                <ma14:placeholderFlag xmlns:ma14="http://schemas.microsoft.com/office/mac/drawingml/2011/main" xmlns="" val="1"/>
              </a:ex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0478" tIns="44445" rIns="90478" bIns="44445" numCol="1" anchor="t" anchorCtr="0" compatLnSpc="1">
              <a:prstTxWarp prst="textNoShape">
                <a:avLst/>
              </a:prstTxWarp>
              <a:normAutofit fontScale="92500" lnSpcReduction="20000"/>
            </a:bodyPr>
            <a:lstStyle>
              <a:lvl1pPr marL="285750" indent="-285750" algn="l" rtl="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•"/>
                <a:defRPr sz="2400" b="0" i="0">
                  <a:solidFill>
                    <a:schemeClr val="tx1"/>
                  </a:solidFill>
                  <a:latin typeface="Gill Sans Light" charset="0"/>
                  <a:ea typeface="Gill Sans Light" charset="0"/>
                  <a:cs typeface="Gill Sans Light" charset="0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200" b="0" i="0">
                  <a:solidFill>
                    <a:schemeClr val="tx1"/>
                  </a:solidFill>
                  <a:latin typeface="Gill Sans Light" charset="0"/>
                  <a:ea typeface="Gill Sans Light" charset="0"/>
                  <a:cs typeface="Gill Sans Light" charset="0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»"/>
                <a:defRPr sz="2000" b="0" i="0">
                  <a:solidFill>
                    <a:schemeClr val="tx1"/>
                  </a:solidFill>
                  <a:latin typeface="Gill Sans Light" charset="0"/>
                  <a:ea typeface="Gill Sans Light" charset="0"/>
                  <a:cs typeface="Gill Sans Light" charset="0"/>
                </a:defRPr>
              </a:lvl3pPr>
              <a:lvl4pPr marL="1543050" indent="-171450" algn="l" rtl="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•"/>
                <a:defRPr sz="2000" b="0" i="0">
                  <a:solidFill>
                    <a:schemeClr val="tx1"/>
                  </a:solidFill>
                  <a:latin typeface="Gill Sans Light" charset="0"/>
                  <a:ea typeface="Gill Sans Light" charset="0"/>
                  <a:cs typeface="Gill Sans Light" charset="0"/>
                </a:defRPr>
              </a:lvl4pPr>
              <a:lvl5pPr marL="2000250" indent="-171450" algn="l" rtl="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 b="0" i="0">
                  <a:solidFill>
                    <a:schemeClr val="tx1"/>
                  </a:solidFill>
                  <a:latin typeface="Gill Sans Light" charset="0"/>
                  <a:ea typeface="Gill Sans Light" charset="0"/>
                  <a:cs typeface="Gill Sans Light" charset="0"/>
                </a:defRPr>
              </a:lvl5pPr>
              <a:lvl6pPr marL="2457450" indent="-171450" algn="l" rtl="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 b="1">
                  <a:solidFill>
                    <a:schemeClr val="tx1"/>
                  </a:solidFill>
                  <a:latin typeface="+mn-lt"/>
                </a:defRPr>
              </a:lvl6pPr>
              <a:lvl7pPr marL="2914650" indent="-171450" algn="l" rtl="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 b="1">
                  <a:solidFill>
                    <a:schemeClr val="tx1"/>
                  </a:solidFill>
                  <a:latin typeface="+mn-lt"/>
                </a:defRPr>
              </a:lvl7pPr>
              <a:lvl8pPr marL="3371850" indent="-171450" algn="l" rtl="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 b="1">
                  <a:solidFill>
                    <a:schemeClr val="tx1"/>
                  </a:solidFill>
                  <a:latin typeface="+mn-lt"/>
                </a:defRPr>
              </a:lvl8pPr>
              <a:lvl9pPr marL="3829050" indent="-171450" algn="l" rtl="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 b="1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>
                <a:buFontTx/>
                <a:buNone/>
              </a:pPr>
              <a:r>
                <a:rPr lang="en-US" b="1" kern="0" dirty="0">
                  <a:latin typeface="Consolas" panose="020B0609020204030204" pitchFamily="49" charset="0"/>
                </a:rPr>
                <a:t>char *</a:t>
              </a:r>
              <a:r>
                <a:rPr lang="en-US" b="1" kern="0" dirty="0" err="1">
                  <a:latin typeface="Consolas" panose="020B0609020204030204" pitchFamily="49" charset="0"/>
                </a:rPr>
                <a:t>host_name</a:t>
              </a:r>
              <a:r>
                <a:rPr lang="en-US" b="1" kern="0" dirty="0">
                  <a:latin typeface="Consolas" panose="020B0609020204030204" pitchFamily="49" charset="0"/>
                </a:rPr>
                <a:t>, *</a:t>
              </a:r>
              <a:r>
                <a:rPr lang="en-US" b="1" kern="0" dirty="0" err="1">
                  <a:latin typeface="Consolas" panose="020B0609020204030204" pitchFamily="49" charset="0"/>
                </a:rPr>
                <a:t>port_name</a:t>
              </a:r>
              <a:r>
                <a:rPr lang="en-US" b="1" kern="0" dirty="0">
                  <a:latin typeface="Consolas" panose="020B0609020204030204" pitchFamily="49" charset="0"/>
                </a:rPr>
                <a:t>;</a:t>
              </a:r>
            </a:p>
            <a:p>
              <a:pPr marL="0" indent="0">
                <a:buFontTx/>
                <a:buNone/>
              </a:pPr>
              <a:endParaRPr lang="en-US" b="1" kern="0" dirty="0">
                <a:latin typeface="Consolas" panose="020B0609020204030204" pitchFamily="49" charset="0"/>
              </a:endParaRPr>
            </a:p>
            <a:p>
              <a:pPr marL="0" indent="0">
                <a:buFontTx/>
                <a:buNone/>
              </a:pPr>
              <a:r>
                <a:rPr lang="en-US" b="1" kern="0" dirty="0">
                  <a:latin typeface="Consolas" panose="020B0609020204030204" pitchFamily="49" charset="0"/>
                </a:rPr>
                <a:t>// Create a socket</a:t>
              </a:r>
            </a:p>
            <a:p>
              <a:pPr marL="0" indent="0">
                <a:buFontTx/>
                <a:buNone/>
              </a:pPr>
              <a:r>
                <a:rPr lang="en-US" b="1" kern="0" dirty="0" err="1">
                  <a:latin typeface="Consolas" panose="020B0609020204030204" pitchFamily="49" charset="0"/>
                </a:rPr>
                <a:t>struct</a:t>
              </a:r>
              <a:r>
                <a:rPr lang="en-US" b="1" kern="0" dirty="0">
                  <a:latin typeface="Consolas" panose="020B0609020204030204" pitchFamily="49" charset="0"/>
                </a:rPr>
                <a:t> </a:t>
              </a:r>
              <a:r>
                <a:rPr lang="en-US" b="1" kern="0" dirty="0" err="1">
                  <a:latin typeface="Consolas" panose="020B0609020204030204" pitchFamily="49" charset="0"/>
                </a:rPr>
                <a:t>addrinfo</a:t>
              </a:r>
              <a:r>
                <a:rPr lang="en-US" b="1" kern="0" dirty="0">
                  <a:latin typeface="Consolas" panose="020B0609020204030204" pitchFamily="49" charset="0"/>
                </a:rPr>
                <a:t> *server = </a:t>
              </a:r>
              <a:r>
                <a:rPr lang="en-US" b="1" kern="0" dirty="0" err="1">
                  <a:latin typeface="Consolas" panose="020B0609020204030204" pitchFamily="49" charset="0"/>
                </a:rPr>
                <a:t>lookup_host</a:t>
              </a:r>
              <a:r>
                <a:rPr lang="en-US" b="1" kern="0" dirty="0">
                  <a:latin typeface="Consolas" panose="020B0609020204030204" pitchFamily="49" charset="0"/>
                </a:rPr>
                <a:t>(</a:t>
              </a:r>
              <a:r>
                <a:rPr lang="en-US" b="1" kern="0" dirty="0" err="1">
                  <a:latin typeface="Consolas" panose="020B0609020204030204" pitchFamily="49" charset="0"/>
                </a:rPr>
                <a:t>host_name</a:t>
              </a:r>
              <a:r>
                <a:rPr lang="en-US" b="1" kern="0" dirty="0">
                  <a:latin typeface="Consolas" panose="020B0609020204030204" pitchFamily="49" charset="0"/>
                </a:rPr>
                <a:t>, </a:t>
              </a:r>
              <a:r>
                <a:rPr lang="en-US" b="1" kern="0" dirty="0" err="1">
                  <a:latin typeface="Consolas" panose="020B0609020204030204" pitchFamily="49" charset="0"/>
                </a:rPr>
                <a:t>port_name</a:t>
              </a:r>
              <a:r>
                <a:rPr lang="en-US" b="1" kern="0" dirty="0">
                  <a:latin typeface="Consolas" panose="020B0609020204030204" pitchFamily="49" charset="0"/>
                </a:rPr>
                <a:t>);</a:t>
              </a:r>
            </a:p>
            <a:p>
              <a:pPr marL="0" indent="0">
                <a:buFontTx/>
                <a:buNone/>
              </a:pPr>
              <a:r>
                <a:rPr lang="en-US" b="1" kern="0" dirty="0" err="1">
                  <a:latin typeface="Consolas" panose="020B0609020204030204" pitchFamily="49" charset="0"/>
                </a:rPr>
                <a:t>int</a:t>
              </a:r>
              <a:r>
                <a:rPr lang="en-US" b="1" kern="0" dirty="0">
                  <a:latin typeface="Consolas" panose="020B0609020204030204" pitchFamily="49" charset="0"/>
                </a:rPr>
                <a:t> </a:t>
              </a:r>
              <a:r>
                <a:rPr lang="en-US" b="1" kern="0" dirty="0" err="1">
                  <a:latin typeface="Consolas" panose="020B0609020204030204" pitchFamily="49" charset="0"/>
                </a:rPr>
                <a:t>sock_fd</a:t>
              </a:r>
              <a:r>
                <a:rPr lang="en-US" b="1" kern="0" dirty="0">
                  <a:latin typeface="Consolas" panose="020B0609020204030204" pitchFamily="49" charset="0"/>
                </a:rPr>
                <a:t> = </a:t>
              </a:r>
              <a:r>
                <a:rPr lang="en-US" b="1" kern="0" dirty="0">
                  <a:solidFill>
                    <a:srgbClr val="FF0000"/>
                  </a:solidFill>
                  <a:latin typeface="Consolas" panose="020B0609020204030204" pitchFamily="49" charset="0"/>
                </a:rPr>
                <a:t>socket</a:t>
              </a:r>
              <a:r>
                <a:rPr lang="en-US" b="1" kern="0" dirty="0">
                  <a:latin typeface="Consolas" panose="020B0609020204030204" pitchFamily="49" charset="0"/>
                </a:rPr>
                <a:t>(server-&gt;</a:t>
              </a:r>
              <a:r>
                <a:rPr lang="en-US" b="1" kern="0" dirty="0" err="1">
                  <a:latin typeface="Consolas" panose="020B0609020204030204" pitchFamily="49" charset="0"/>
                </a:rPr>
                <a:t>ai_family</a:t>
              </a:r>
              <a:r>
                <a:rPr lang="en-US" b="1" kern="0" dirty="0">
                  <a:latin typeface="Consolas" panose="020B0609020204030204" pitchFamily="49" charset="0"/>
                </a:rPr>
                <a:t>, server-&gt;</a:t>
              </a:r>
              <a:r>
                <a:rPr lang="en-US" b="1" kern="0" dirty="0" err="1">
                  <a:latin typeface="Consolas" panose="020B0609020204030204" pitchFamily="49" charset="0"/>
                </a:rPr>
                <a:t>ai_socktype</a:t>
              </a:r>
              <a:r>
                <a:rPr lang="en-US" b="1" kern="0" dirty="0">
                  <a:latin typeface="Consolas" panose="020B0609020204030204" pitchFamily="49" charset="0"/>
                </a:rPr>
                <a:t>,</a:t>
              </a:r>
            </a:p>
            <a:p>
              <a:pPr marL="0" indent="0">
                <a:buFontTx/>
                <a:buNone/>
              </a:pPr>
              <a:r>
                <a:rPr lang="en-US" b="1" kern="0" dirty="0">
                  <a:latin typeface="Consolas" panose="020B0609020204030204" pitchFamily="49" charset="0"/>
                </a:rPr>
                <a:t>                     server-&gt;</a:t>
              </a:r>
              <a:r>
                <a:rPr lang="en-US" b="1" kern="0" dirty="0" err="1">
                  <a:latin typeface="Consolas" panose="020B0609020204030204" pitchFamily="49" charset="0"/>
                </a:rPr>
                <a:t>ai_protocol</a:t>
              </a:r>
              <a:r>
                <a:rPr lang="en-US" b="1" kern="0" dirty="0">
                  <a:latin typeface="Consolas" panose="020B0609020204030204" pitchFamily="49" charset="0"/>
                </a:rPr>
                <a:t>);</a:t>
              </a:r>
            </a:p>
            <a:p>
              <a:pPr marL="0" indent="0">
                <a:buFontTx/>
                <a:buNone/>
              </a:pPr>
              <a:endParaRPr lang="en-US" b="1" kern="0" dirty="0">
                <a:latin typeface="Consolas" panose="020B0609020204030204" pitchFamily="49" charset="0"/>
              </a:endParaRPr>
            </a:p>
            <a:p>
              <a:pPr marL="0" indent="0">
                <a:buFontTx/>
                <a:buNone/>
              </a:pPr>
              <a:r>
                <a:rPr lang="en-US" b="1" kern="0" dirty="0">
                  <a:latin typeface="Consolas" panose="020B0609020204030204" pitchFamily="49" charset="0"/>
                </a:rPr>
                <a:t>// Connect to specified host and port</a:t>
              </a:r>
            </a:p>
            <a:p>
              <a:pPr marL="0" indent="0">
                <a:buFontTx/>
                <a:buNone/>
              </a:pPr>
              <a:r>
                <a:rPr lang="en-US" b="1" kern="0" dirty="0">
                  <a:solidFill>
                    <a:srgbClr val="FF0000"/>
                  </a:solidFill>
                  <a:latin typeface="Consolas" panose="020B0609020204030204" pitchFamily="49" charset="0"/>
                </a:rPr>
                <a:t>connect</a:t>
              </a:r>
              <a:r>
                <a:rPr lang="en-US" b="1" kern="0" dirty="0">
                  <a:latin typeface="Consolas" panose="020B0609020204030204" pitchFamily="49" charset="0"/>
                </a:rPr>
                <a:t>(</a:t>
              </a:r>
              <a:r>
                <a:rPr lang="en-US" b="1" kern="0" dirty="0" err="1">
                  <a:latin typeface="Consolas" panose="020B0609020204030204" pitchFamily="49" charset="0"/>
                </a:rPr>
                <a:t>sock_fd</a:t>
              </a:r>
              <a:r>
                <a:rPr lang="en-US" b="1" kern="0" dirty="0">
                  <a:latin typeface="Consolas" panose="020B0609020204030204" pitchFamily="49" charset="0"/>
                </a:rPr>
                <a:t>, server-&gt;</a:t>
              </a:r>
              <a:r>
                <a:rPr lang="en-US" b="1" kern="0" dirty="0" err="1">
                  <a:latin typeface="Consolas" panose="020B0609020204030204" pitchFamily="49" charset="0"/>
                </a:rPr>
                <a:t>ai_addr</a:t>
              </a:r>
              <a:r>
                <a:rPr lang="en-US" b="1" kern="0" dirty="0">
                  <a:latin typeface="Consolas" panose="020B0609020204030204" pitchFamily="49" charset="0"/>
                </a:rPr>
                <a:t>, server-&gt;</a:t>
              </a:r>
              <a:r>
                <a:rPr lang="en-US" b="1" kern="0" dirty="0" err="1">
                  <a:latin typeface="Consolas" panose="020B0609020204030204" pitchFamily="49" charset="0"/>
                </a:rPr>
                <a:t>ai_addrlen</a:t>
              </a:r>
              <a:r>
                <a:rPr lang="en-US" b="1" kern="0" dirty="0">
                  <a:latin typeface="Consolas" panose="020B0609020204030204" pitchFamily="49" charset="0"/>
                </a:rPr>
                <a:t>);</a:t>
              </a:r>
            </a:p>
            <a:p>
              <a:pPr marL="0" indent="0">
                <a:buFontTx/>
                <a:buNone/>
              </a:pPr>
              <a:endParaRPr lang="en-US" b="1" kern="0" dirty="0">
                <a:latin typeface="Consolas" panose="020B0609020204030204" pitchFamily="49" charset="0"/>
              </a:endParaRPr>
            </a:p>
            <a:p>
              <a:pPr marL="0" indent="0">
                <a:buFontTx/>
                <a:buNone/>
              </a:pPr>
              <a:r>
                <a:rPr lang="en-US" b="1" kern="0" dirty="0">
                  <a:latin typeface="Consolas" panose="020B0609020204030204" pitchFamily="49" charset="0"/>
                </a:rPr>
                <a:t>// Carry out Client-Server protocol</a:t>
              </a:r>
            </a:p>
            <a:p>
              <a:pPr marL="0" indent="0">
                <a:buFontTx/>
                <a:buNone/>
              </a:pPr>
              <a:r>
                <a:rPr lang="en-US" b="1" kern="0" dirty="0" err="1">
                  <a:latin typeface="Consolas" panose="020B0609020204030204" pitchFamily="49" charset="0"/>
                </a:rPr>
                <a:t>run_client</a:t>
              </a:r>
              <a:r>
                <a:rPr lang="en-US" b="1" kern="0" dirty="0">
                  <a:latin typeface="Consolas" panose="020B0609020204030204" pitchFamily="49" charset="0"/>
                </a:rPr>
                <a:t>(</a:t>
              </a:r>
              <a:r>
                <a:rPr lang="en-US" b="1" kern="0" dirty="0" err="1">
                  <a:latin typeface="Consolas" panose="020B0609020204030204" pitchFamily="49" charset="0"/>
                </a:rPr>
                <a:t>sock_fd</a:t>
              </a:r>
              <a:r>
                <a:rPr lang="en-US" b="1" kern="0" dirty="0">
                  <a:latin typeface="Consolas" panose="020B0609020204030204" pitchFamily="49" charset="0"/>
                </a:rPr>
                <a:t>);</a:t>
              </a:r>
            </a:p>
            <a:p>
              <a:pPr marL="0" indent="0">
                <a:buFontTx/>
                <a:buNone/>
              </a:pPr>
              <a:endParaRPr lang="en-US" b="1" kern="0" dirty="0">
                <a:latin typeface="Consolas" panose="020B0609020204030204" pitchFamily="49" charset="0"/>
              </a:endParaRPr>
            </a:p>
            <a:p>
              <a:pPr marL="0" indent="0">
                <a:buFontTx/>
                <a:buNone/>
              </a:pPr>
              <a:r>
                <a:rPr lang="en-US" b="1" kern="0" dirty="0">
                  <a:latin typeface="Consolas" panose="020B0609020204030204" pitchFamily="49" charset="0"/>
                </a:rPr>
                <a:t>/* Clean up on termination */</a:t>
              </a:r>
            </a:p>
            <a:p>
              <a:pPr marL="0" indent="0">
                <a:buFontTx/>
                <a:buNone/>
              </a:pPr>
              <a:r>
                <a:rPr lang="en-US" b="1" kern="0" dirty="0">
                  <a:solidFill>
                    <a:srgbClr val="FF0000"/>
                  </a:solidFill>
                  <a:latin typeface="Consolas" panose="020B0609020204030204" pitchFamily="49" charset="0"/>
                </a:rPr>
                <a:t>close</a:t>
              </a:r>
              <a:r>
                <a:rPr lang="en-US" b="1" kern="0" dirty="0">
                  <a:latin typeface="Consolas" panose="020B0609020204030204" pitchFamily="49" charset="0"/>
                </a:rPr>
                <a:t>(</a:t>
              </a:r>
              <a:r>
                <a:rPr lang="en-US" b="1" kern="0" dirty="0" err="1">
                  <a:latin typeface="Consolas" panose="020B0609020204030204" pitchFamily="49" charset="0"/>
                </a:rPr>
                <a:t>sock_fd</a:t>
              </a:r>
              <a:r>
                <a:rPr lang="en-US" b="1" kern="0" dirty="0">
                  <a:latin typeface="Consolas" panose="020B0609020204030204" pitchFamily="49" charset="0"/>
                </a:rPr>
                <a:t>);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133515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5C055-2F05-4B09-8E7E-A4136A86B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71330"/>
            <a:ext cx="10515600" cy="540882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// Create socket to listen for client connections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char *</a:t>
            </a:r>
            <a:r>
              <a:rPr lang="en-US" b="1" dirty="0" err="1">
                <a:latin typeface="Consolas" panose="020B0609020204030204" pitchFamily="49" charset="0"/>
              </a:rPr>
              <a:t>port_name</a:t>
            </a:r>
            <a:r>
              <a:rPr lang="en-US" b="1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struct </a:t>
            </a:r>
            <a:r>
              <a:rPr lang="en-US" b="1" dirty="0" err="1">
                <a:latin typeface="Consolas" panose="020B0609020204030204" pitchFamily="49" charset="0"/>
              </a:rPr>
              <a:t>addrinfo</a:t>
            </a:r>
            <a:r>
              <a:rPr lang="en-US" b="1" dirty="0">
                <a:latin typeface="Consolas" panose="020B0609020204030204" pitchFamily="49" charset="0"/>
              </a:rPr>
              <a:t> *server = </a:t>
            </a:r>
            <a:r>
              <a:rPr lang="en-US" b="1" dirty="0" err="1">
                <a:latin typeface="Consolas" panose="020B0609020204030204" pitchFamily="49" charset="0"/>
              </a:rPr>
              <a:t>setup_address</a:t>
            </a:r>
            <a:r>
              <a:rPr lang="en-US" b="1" dirty="0">
                <a:latin typeface="Consolas" panose="020B0609020204030204" pitchFamily="49" charset="0"/>
              </a:rPr>
              <a:t>(</a:t>
            </a:r>
            <a:r>
              <a:rPr lang="en-US" b="1" dirty="0" err="1">
                <a:latin typeface="Consolas" panose="020B0609020204030204" pitchFamily="49" charset="0"/>
              </a:rPr>
              <a:t>port_name</a:t>
            </a:r>
            <a:r>
              <a:rPr lang="en-US" b="1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int </a:t>
            </a:r>
            <a:r>
              <a:rPr lang="en-US" b="1" dirty="0" err="1">
                <a:latin typeface="Consolas" panose="020B0609020204030204" pitchFamily="49" charset="0"/>
              </a:rPr>
              <a:t>server_socket</a:t>
            </a:r>
            <a:r>
              <a:rPr lang="en-US" b="1" dirty="0"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socket</a:t>
            </a:r>
            <a:r>
              <a:rPr lang="en-US" b="1" dirty="0">
                <a:latin typeface="Consolas" panose="020B0609020204030204" pitchFamily="49" charset="0"/>
              </a:rPr>
              <a:t>(server-&gt;</a:t>
            </a:r>
            <a:r>
              <a:rPr lang="en-US" b="1" dirty="0" err="1">
                <a:latin typeface="Consolas" panose="020B0609020204030204" pitchFamily="49" charset="0"/>
              </a:rPr>
              <a:t>ai_family</a:t>
            </a:r>
            <a:r>
              <a:rPr lang="en-US" b="1" dirty="0">
                <a:latin typeface="Consolas" panose="020B0609020204030204" pitchFamily="49" charset="0"/>
              </a:rPr>
              <a:t>,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</a:rPr>
              <a:t>			 	 server-&gt;</a:t>
            </a:r>
            <a:r>
              <a:rPr lang="en-US" b="1" dirty="0" err="1">
                <a:latin typeface="Consolas" panose="020B0609020204030204" pitchFamily="49" charset="0"/>
              </a:rPr>
              <a:t>ai_socktype</a:t>
            </a:r>
            <a:r>
              <a:rPr lang="en-US" b="1" dirty="0">
                <a:latin typeface="Consolas" panose="020B0609020204030204" pitchFamily="49" charset="0"/>
              </a:rPr>
              <a:t>, server-&gt;</a:t>
            </a:r>
            <a:r>
              <a:rPr lang="en-US" b="1" dirty="0" err="1">
                <a:latin typeface="Consolas" panose="020B0609020204030204" pitchFamily="49" charset="0"/>
              </a:rPr>
              <a:t>ai_protocol</a:t>
            </a:r>
            <a:r>
              <a:rPr lang="en-US" b="1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// Bind socket to specific port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bind</a:t>
            </a:r>
            <a:r>
              <a:rPr lang="en-US" b="1" dirty="0">
                <a:latin typeface="Consolas" panose="020B0609020204030204" pitchFamily="49" charset="0"/>
              </a:rPr>
              <a:t>(</a:t>
            </a:r>
            <a:r>
              <a:rPr lang="en-US" b="1" dirty="0" err="1">
                <a:latin typeface="Consolas" panose="020B0609020204030204" pitchFamily="49" charset="0"/>
              </a:rPr>
              <a:t>server_socket</a:t>
            </a:r>
            <a:r>
              <a:rPr lang="en-US" b="1" dirty="0">
                <a:latin typeface="Consolas" panose="020B0609020204030204" pitchFamily="49" charset="0"/>
              </a:rPr>
              <a:t>, server-&gt;</a:t>
            </a:r>
            <a:r>
              <a:rPr lang="en-US" b="1" dirty="0" err="1">
                <a:latin typeface="Consolas" panose="020B0609020204030204" pitchFamily="49" charset="0"/>
              </a:rPr>
              <a:t>ai_addr</a:t>
            </a:r>
            <a:r>
              <a:rPr lang="en-US" b="1" dirty="0">
                <a:latin typeface="Consolas" panose="020B0609020204030204" pitchFamily="49" charset="0"/>
              </a:rPr>
              <a:t>, server-&gt;</a:t>
            </a:r>
            <a:r>
              <a:rPr lang="en-US" b="1" dirty="0" err="1">
                <a:latin typeface="Consolas" panose="020B0609020204030204" pitchFamily="49" charset="0"/>
              </a:rPr>
              <a:t>ai_addrlen</a:t>
            </a:r>
            <a:r>
              <a:rPr lang="en-US" b="1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// Start listening for new client connections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listen</a:t>
            </a:r>
            <a:r>
              <a:rPr lang="en-US" b="1" dirty="0">
                <a:latin typeface="Consolas" panose="020B0609020204030204" pitchFamily="49" charset="0"/>
              </a:rPr>
              <a:t>(</a:t>
            </a:r>
            <a:r>
              <a:rPr lang="en-US" b="1" dirty="0" err="1">
                <a:latin typeface="Consolas" panose="020B0609020204030204" pitchFamily="49" charset="0"/>
              </a:rPr>
              <a:t>server_socket</a:t>
            </a:r>
            <a:r>
              <a:rPr lang="en-US" b="1" dirty="0">
                <a:latin typeface="Consolas" panose="020B0609020204030204" pitchFamily="49" charset="0"/>
              </a:rPr>
              <a:t>, MAX_QUEUE);</a:t>
            </a:r>
          </a:p>
          <a:p>
            <a:pPr marL="0" indent="0"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while (1) {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// Accept a new client connection, obtaining a new socket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int </a:t>
            </a:r>
            <a:r>
              <a:rPr lang="en-US" b="1" dirty="0" err="1">
                <a:latin typeface="Consolas" panose="020B0609020204030204" pitchFamily="49" charset="0"/>
              </a:rPr>
              <a:t>conn_socket</a:t>
            </a:r>
            <a:r>
              <a:rPr lang="en-US" b="1" dirty="0"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accept</a:t>
            </a:r>
            <a:r>
              <a:rPr lang="en-US" b="1" dirty="0">
                <a:latin typeface="Consolas" panose="020B0609020204030204" pitchFamily="49" charset="0"/>
              </a:rPr>
              <a:t>(</a:t>
            </a:r>
            <a:r>
              <a:rPr lang="en-US" b="1" dirty="0" err="1">
                <a:latin typeface="Consolas" panose="020B0609020204030204" pitchFamily="49" charset="0"/>
              </a:rPr>
              <a:t>server_socket</a:t>
            </a:r>
            <a:r>
              <a:rPr lang="en-US" b="1" dirty="0">
                <a:latin typeface="Consolas" panose="020B0609020204030204" pitchFamily="49" charset="0"/>
              </a:rPr>
              <a:t>, NULL, NULL);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</a:t>
            </a:r>
            <a:r>
              <a:rPr lang="en-US" b="1" dirty="0" err="1">
                <a:latin typeface="Consolas" panose="020B0609020204030204" pitchFamily="49" charset="0"/>
              </a:rPr>
              <a:t>serve_client</a:t>
            </a:r>
            <a:r>
              <a:rPr lang="en-US" b="1" dirty="0">
                <a:latin typeface="Consolas" panose="020B0609020204030204" pitchFamily="49" charset="0"/>
              </a:rPr>
              <a:t>(</a:t>
            </a:r>
            <a:r>
              <a:rPr lang="en-US" b="1" dirty="0" err="1">
                <a:latin typeface="Consolas" panose="020B0609020204030204" pitchFamily="49" charset="0"/>
              </a:rPr>
              <a:t>conn_socket</a:t>
            </a:r>
            <a:r>
              <a:rPr lang="en-US" b="1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close</a:t>
            </a:r>
            <a:r>
              <a:rPr lang="en-US" b="1" dirty="0">
                <a:latin typeface="Consolas" panose="020B0609020204030204" pitchFamily="49" charset="0"/>
              </a:rPr>
              <a:t>(</a:t>
            </a:r>
            <a:r>
              <a:rPr lang="en-US" b="1" dirty="0" err="1">
                <a:latin typeface="Consolas" panose="020B0609020204030204" pitchFamily="49" charset="0"/>
              </a:rPr>
              <a:t>conn_socket</a:t>
            </a:r>
            <a:r>
              <a:rPr lang="en-US" b="1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close</a:t>
            </a:r>
            <a:r>
              <a:rPr lang="en-US" b="1" dirty="0">
                <a:latin typeface="Consolas" panose="020B0609020204030204" pitchFamily="49" charset="0"/>
              </a:rPr>
              <a:t>(</a:t>
            </a:r>
            <a:r>
              <a:rPr lang="en-US" b="1" dirty="0" err="1">
                <a:latin typeface="Consolas" panose="020B0609020204030204" pitchFamily="49" charset="0"/>
              </a:rPr>
              <a:t>server_socket</a:t>
            </a:r>
            <a:r>
              <a:rPr lang="en-US" b="1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Protocol (v1)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762000" y="1447800"/>
            <a:ext cx="9829800" cy="3048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762000" y="1752600"/>
            <a:ext cx="9829800" cy="57647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762000" y="2590800"/>
            <a:ext cx="9829800" cy="3048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762000" y="3200400"/>
            <a:ext cx="9829800" cy="3048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762000" y="4419600"/>
            <a:ext cx="9829800" cy="3048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762000" y="4724400"/>
            <a:ext cx="9829800" cy="3048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762000" y="5029200"/>
            <a:ext cx="9829800" cy="3048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762000" y="5638800"/>
            <a:ext cx="9829800" cy="3048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04800" y="685800"/>
            <a:ext cx="11353800" cy="5715000"/>
            <a:chOff x="304800" y="762000"/>
            <a:chExt cx="11353800" cy="5715000"/>
          </a:xfrm>
        </p:grpSpPr>
        <p:sp>
          <p:nvSpPr>
            <p:cNvPr id="2" name="Rectangle 1"/>
            <p:cNvSpPr/>
            <p:nvPr/>
          </p:nvSpPr>
          <p:spPr bwMode="auto">
            <a:xfrm>
              <a:off x="304800" y="762000"/>
              <a:ext cx="11353800" cy="57150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</a:endParaRPr>
            </a:p>
          </p:txBody>
        </p:sp>
        <p:sp>
          <p:nvSpPr>
            <p:cNvPr id="6" name="Content Placeholder 2">
              <a:extLst>
                <a:ext uri="{FF2B5EF4-FFF2-40B4-BE49-F238E27FC236}">
                  <a16:creationId xmlns:a16="http://schemas.microsoft.com/office/drawing/2014/main" id="{6BA5C055-2F05-4B09-8E7E-A4136A86B30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838200" y="947530"/>
              <a:ext cx="10515600" cy="54088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FAA26D3D-D897-4be2-8F04-BA451C77F1D7}">
                <ma14:placeholderFlag xmlns:ma14="http://schemas.microsoft.com/office/mac/drawingml/2011/main" xmlns="" val="1"/>
              </a:ex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0478" tIns="44445" rIns="90478" bIns="44445" numCol="1" anchor="t" anchorCtr="0" compatLnSpc="1">
              <a:prstTxWarp prst="textNoShape">
                <a:avLst/>
              </a:prstTxWarp>
              <a:normAutofit fontScale="85000" lnSpcReduction="20000"/>
            </a:bodyPr>
            <a:lstStyle>
              <a:lvl1pPr marL="285750" indent="-285750" algn="l" rtl="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•"/>
                <a:defRPr sz="2400" b="0" i="0">
                  <a:solidFill>
                    <a:schemeClr val="tx1"/>
                  </a:solidFill>
                  <a:latin typeface="Gill Sans Light" charset="0"/>
                  <a:ea typeface="Gill Sans Light" charset="0"/>
                  <a:cs typeface="Gill Sans Light" charset="0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200" b="0" i="0">
                  <a:solidFill>
                    <a:schemeClr val="tx1"/>
                  </a:solidFill>
                  <a:latin typeface="Gill Sans Light" charset="0"/>
                  <a:ea typeface="Gill Sans Light" charset="0"/>
                  <a:cs typeface="Gill Sans Light" charset="0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»"/>
                <a:defRPr sz="2000" b="0" i="0">
                  <a:solidFill>
                    <a:schemeClr val="tx1"/>
                  </a:solidFill>
                  <a:latin typeface="Gill Sans Light" charset="0"/>
                  <a:ea typeface="Gill Sans Light" charset="0"/>
                  <a:cs typeface="Gill Sans Light" charset="0"/>
                </a:defRPr>
              </a:lvl3pPr>
              <a:lvl4pPr marL="1543050" indent="-171450" algn="l" rtl="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•"/>
                <a:defRPr sz="2000" b="0" i="0">
                  <a:solidFill>
                    <a:schemeClr val="tx1"/>
                  </a:solidFill>
                  <a:latin typeface="Gill Sans Light" charset="0"/>
                  <a:ea typeface="Gill Sans Light" charset="0"/>
                  <a:cs typeface="Gill Sans Light" charset="0"/>
                </a:defRPr>
              </a:lvl4pPr>
              <a:lvl5pPr marL="2000250" indent="-171450" algn="l" rtl="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 b="0" i="0">
                  <a:solidFill>
                    <a:schemeClr val="tx1"/>
                  </a:solidFill>
                  <a:latin typeface="Gill Sans Light" charset="0"/>
                  <a:ea typeface="Gill Sans Light" charset="0"/>
                  <a:cs typeface="Gill Sans Light" charset="0"/>
                </a:defRPr>
              </a:lvl5pPr>
              <a:lvl6pPr marL="2457450" indent="-171450" algn="l" rtl="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 b="1">
                  <a:solidFill>
                    <a:schemeClr val="tx1"/>
                  </a:solidFill>
                  <a:latin typeface="+mn-lt"/>
                </a:defRPr>
              </a:lvl6pPr>
              <a:lvl7pPr marL="2914650" indent="-171450" algn="l" rtl="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 b="1">
                  <a:solidFill>
                    <a:schemeClr val="tx1"/>
                  </a:solidFill>
                  <a:latin typeface="+mn-lt"/>
                </a:defRPr>
              </a:lvl7pPr>
              <a:lvl8pPr marL="3371850" indent="-171450" algn="l" rtl="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 b="1">
                  <a:solidFill>
                    <a:schemeClr val="tx1"/>
                  </a:solidFill>
                  <a:latin typeface="+mn-lt"/>
                </a:defRPr>
              </a:lvl8pPr>
              <a:lvl9pPr marL="3829050" indent="-171450" algn="l" rtl="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 b="1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>
                <a:buFontTx/>
                <a:buNone/>
              </a:pPr>
              <a:r>
                <a:rPr lang="en-US" b="1" kern="0" dirty="0">
                  <a:latin typeface="Consolas" panose="020B0609020204030204" pitchFamily="49" charset="0"/>
                </a:rPr>
                <a:t>// Create socket to listen for client connections</a:t>
              </a:r>
            </a:p>
            <a:p>
              <a:pPr marL="0" indent="0">
                <a:buFontTx/>
                <a:buNone/>
              </a:pPr>
              <a:r>
                <a:rPr lang="en-US" b="1" kern="0" dirty="0">
                  <a:latin typeface="Consolas" panose="020B0609020204030204" pitchFamily="49" charset="0"/>
                </a:rPr>
                <a:t>char *</a:t>
              </a:r>
              <a:r>
                <a:rPr lang="en-US" b="1" kern="0" dirty="0" err="1">
                  <a:latin typeface="Consolas" panose="020B0609020204030204" pitchFamily="49" charset="0"/>
                </a:rPr>
                <a:t>port_name</a:t>
              </a:r>
              <a:r>
                <a:rPr lang="en-US" b="1" kern="0" dirty="0">
                  <a:latin typeface="Consolas" panose="020B0609020204030204" pitchFamily="49" charset="0"/>
                </a:rPr>
                <a:t>;</a:t>
              </a:r>
            </a:p>
            <a:p>
              <a:pPr marL="0" indent="0">
                <a:buFontTx/>
                <a:buNone/>
              </a:pPr>
              <a:r>
                <a:rPr lang="en-US" b="1" kern="0" dirty="0" err="1">
                  <a:latin typeface="Consolas" panose="020B0609020204030204" pitchFamily="49" charset="0"/>
                </a:rPr>
                <a:t>struct</a:t>
              </a:r>
              <a:r>
                <a:rPr lang="en-US" b="1" kern="0" dirty="0">
                  <a:latin typeface="Consolas" panose="020B0609020204030204" pitchFamily="49" charset="0"/>
                </a:rPr>
                <a:t> </a:t>
              </a:r>
              <a:r>
                <a:rPr lang="en-US" b="1" kern="0" dirty="0" err="1">
                  <a:latin typeface="Consolas" panose="020B0609020204030204" pitchFamily="49" charset="0"/>
                </a:rPr>
                <a:t>addrinfo</a:t>
              </a:r>
              <a:r>
                <a:rPr lang="en-US" b="1" kern="0" dirty="0">
                  <a:latin typeface="Consolas" panose="020B0609020204030204" pitchFamily="49" charset="0"/>
                </a:rPr>
                <a:t> *server = </a:t>
              </a:r>
              <a:r>
                <a:rPr lang="en-US" b="1" kern="0" dirty="0" err="1">
                  <a:latin typeface="Consolas" panose="020B0609020204030204" pitchFamily="49" charset="0"/>
                </a:rPr>
                <a:t>setup_address</a:t>
              </a:r>
              <a:r>
                <a:rPr lang="en-US" b="1" kern="0" dirty="0">
                  <a:latin typeface="Consolas" panose="020B0609020204030204" pitchFamily="49" charset="0"/>
                </a:rPr>
                <a:t>(</a:t>
              </a:r>
              <a:r>
                <a:rPr lang="en-US" b="1" kern="0" dirty="0" err="1">
                  <a:latin typeface="Consolas" panose="020B0609020204030204" pitchFamily="49" charset="0"/>
                </a:rPr>
                <a:t>port_name</a:t>
              </a:r>
              <a:r>
                <a:rPr lang="en-US" b="1" kern="0" dirty="0">
                  <a:latin typeface="Consolas" panose="020B0609020204030204" pitchFamily="49" charset="0"/>
                </a:rPr>
                <a:t>);</a:t>
              </a:r>
            </a:p>
            <a:p>
              <a:pPr marL="0" indent="0">
                <a:buFontTx/>
                <a:buNone/>
              </a:pPr>
              <a:r>
                <a:rPr lang="en-US" b="1" kern="0" dirty="0" err="1">
                  <a:latin typeface="Consolas" panose="020B0609020204030204" pitchFamily="49" charset="0"/>
                </a:rPr>
                <a:t>int</a:t>
              </a:r>
              <a:r>
                <a:rPr lang="en-US" b="1" kern="0" dirty="0">
                  <a:latin typeface="Consolas" panose="020B0609020204030204" pitchFamily="49" charset="0"/>
                </a:rPr>
                <a:t> </a:t>
              </a:r>
              <a:r>
                <a:rPr lang="en-US" b="1" kern="0" dirty="0" err="1">
                  <a:latin typeface="Consolas" panose="020B0609020204030204" pitchFamily="49" charset="0"/>
                </a:rPr>
                <a:t>server_socket</a:t>
              </a:r>
              <a:r>
                <a:rPr lang="en-US" b="1" kern="0" dirty="0">
                  <a:latin typeface="Consolas" panose="020B0609020204030204" pitchFamily="49" charset="0"/>
                </a:rPr>
                <a:t> = </a:t>
              </a:r>
              <a:r>
                <a:rPr lang="en-US" b="1" kern="0" dirty="0">
                  <a:solidFill>
                    <a:srgbClr val="FF0000"/>
                  </a:solidFill>
                  <a:latin typeface="Consolas" panose="020B0609020204030204" pitchFamily="49" charset="0"/>
                </a:rPr>
                <a:t>socket</a:t>
              </a:r>
              <a:r>
                <a:rPr lang="en-US" b="1" kern="0" dirty="0">
                  <a:latin typeface="Consolas" panose="020B0609020204030204" pitchFamily="49" charset="0"/>
                </a:rPr>
                <a:t>(server-&gt;</a:t>
              </a:r>
              <a:r>
                <a:rPr lang="en-US" b="1" kern="0" dirty="0" err="1">
                  <a:latin typeface="Consolas" panose="020B0609020204030204" pitchFamily="49" charset="0"/>
                </a:rPr>
                <a:t>ai_family</a:t>
              </a:r>
              <a:r>
                <a:rPr lang="en-US" b="1" kern="0" dirty="0">
                  <a:latin typeface="Consolas" panose="020B0609020204030204" pitchFamily="49" charset="0"/>
                </a:rPr>
                <a:t>,</a:t>
              </a:r>
              <a:br>
                <a:rPr lang="en-US" b="1" kern="0" dirty="0">
                  <a:latin typeface="Consolas" panose="020B0609020204030204" pitchFamily="49" charset="0"/>
                </a:rPr>
              </a:br>
              <a:r>
                <a:rPr lang="en-US" b="1" kern="0" dirty="0">
                  <a:latin typeface="Consolas" panose="020B0609020204030204" pitchFamily="49" charset="0"/>
                </a:rPr>
                <a:t>			 	 server-&gt;</a:t>
              </a:r>
              <a:r>
                <a:rPr lang="en-US" b="1" kern="0" dirty="0" err="1">
                  <a:latin typeface="Consolas" panose="020B0609020204030204" pitchFamily="49" charset="0"/>
                </a:rPr>
                <a:t>ai_socktype</a:t>
              </a:r>
              <a:r>
                <a:rPr lang="en-US" b="1" kern="0" dirty="0">
                  <a:latin typeface="Consolas" panose="020B0609020204030204" pitchFamily="49" charset="0"/>
                </a:rPr>
                <a:t>, server-&gt;</a:t>
              </a:r>
              <a:r>
                <a:rPr lang="en-US" b="1" kern="0" dirty="0" err="1">
                  <a:latin typeface="Consolas" panose="020B0609020204030204" pitchFamily="49" charset="0"/>
                </a:rPr>
                <a:t>ai_protocol</a:t>
              </a:r>
              <a:r>
                <a:rPr lang="en-US" b="1" kern="0" dirty="0">
                  <a:latin typeface="Consolas" panose="020B0609020204030204" pitchFamily="49" charset="0"/>
                </a:rPr>
                <a:t>);</a:t>
              </a:r>
            </a:p>
            <a:p>
              <a:pPr marL="0" indent="0">
                <a:buFontTx/>
                <a:buNone/>
              </a:pPr>
              <a:r>
                <a:rPr lang="en-US" b="1" kern="0" dirty="0">
                  <a:latin typeface="Consolas" panose="020B0609020204030204" pitchFamily="49" charset="0"/>
                </a:rPr>
                <a:t>// Bind socket to specific port</a:t>
              </a:r>
            </a:p>
            <a:p>
              <a:pPr marL="0" indent="0">
                <a:buFontTx/>
                <a:buNone/>
              </a:pPr>
              <a:r>
                <a:rPr lang="en-US" b="1" kern="0" dirty="0">
                  <a:solidFill>
                    <a:srgbClr val="FF0000"/>
                  </a:solidFill>
                  <a:latin typeface="Consolas" panose="020B0609020204030204" pitchFamily="49" charset="0"/>
                </a:rPr>
                <a:t>bind</a:t>
              </a:r>
              <a:r>
                <a:rPr lang="en-US" b="1" kern="0" dirty="0">
                  <a:latin typeface="Consolas" panose="020B0609020204030204" pitchFamily="49" charset="0"/>
                </a:rPr>
                <a:t>(</a:t>
              </a:r>
              <a:r>
                <a:rPr lang="en-US" b="1" kern="0" dirty="0" err="1">
                  <a:latin typeface="Consolas" panose="020B0609020204030204" pitchFamily="49" charset="0"/>
                </a:rPr>
                <a:t>server_socket</a:t>
              </a:r>
              <a:r>
                <a:rPr lang="en-US" b="1" kern="0" dirty="0">
                  <a:latin typeface="Consolas" panose="020B0609020204030204" pitchFamily="49" charset="0"/>
                </a:rPr>
                <a:t>, server-&gt;</a:t>
              </a:r>
              <a:r>
                <a:rPr lang="en-US" b="1" kern="0" dirty="0" err="1">
                  <a:latin typeface="Consolas" panose="020B0609020204030204" pitchFamily="49" charset="0"/>
                </a:rPr>
                <a:t>ai_addr</a:t>
              </a:r>
              <a:r>
                <a:rPr lang="en-US" b="1" kern="0" dirty="0">
                  <a:latin typeface="Consolas" panose="020B0609020204030204" pitchFamily="49" charset="0"/>
                </a:rPr>
                <a:t>, server-&gt;</a:t>
              </a:r>
              <a:r>
                <a:rPr lang="en-US" b="1" kern="0" dirty="0" err="1">
                  <a:latin typeface="Consolas" panose="020B0609020204030204" pitchFamily="49" charset="0"/>
                </a:rPr>
                <a:t>ai_addrlen</a:t>
              </a:r>
              <a:r>
                <a:rPr lang="en-US" b="1" kern="0" dirty="0">
                  <a:latin typeface="Consolas" panose="020B0609020204030204" pitchFamily="49" charset="0"/>
                </a:rPr>
                <a:t>);</a:t>
              </a:r>
            </a:p>
            <a:p>
              <a:pPr marL="0" indent="0">
                <a:buFontTx/>
                <a:buNone/>
              </a:pPr>
              <a:r>
                <a:rPr lang="en-US" b="1" kern="0" dirty="0">
                  <a:latin typeface="Consolas" panose="020B0609020204030204" pitchFamily="49" charset="0"/>
                </a:rPr>
                <a:t>// Start listening for new client connections</a:t>
              </a:r>
            </a:p>
            <a:p>
              <a:pPr marL="0" indent="0">
                <a:buFontTx/>
                <a:buNone/>
              </a:pPr>
              <a:r>
                <a:rPr lang="en-US" b="1" kern="0" dirty="0">
                  <a:solidFill>
                    <a:srgbClr val="FF0000"/>
                  </a:solidFill>
                  <a:latin typeface="Consolas" panose="020B0609020204030204" pitchFamily="49" charset="0"/>
                </a:rPr>
                <a:t>listen</a:t>
              </a:r>
              <a:r>
                <a:rPr lang="en-US" b="1" kern="0" dirty="0">
                  <a:latin typeface="Consolas" panose="020B0609020204030204" pitchFamily="49" charset="0"/>
                </a:rPr>
                <a:t>(</a:t>
              </a:r>
              <a:r>
                <a:rPr lang="en-US" b="1" kern="0" dirty="0" err="1">
                  <a:latin typeface="Consolas" panose="020B0609020204030204" pitchFamily="49" charset="0"/>
                </a:rPr>
                <a:t>server_socket</a:t>
              </a:r>
              <a:r>
                <a:rPr lang="en-US" b="1" kern="0" dirty="0">
                  <a:latin typeface="Consolas" panose="020B0609020204030204" pitchFamily="49" charset="0"/>
                </a:rPr>
                <a:t>, MAX_QUEUE);</a:t>
              </a:r>
            </a:p>
            <a:p>
              <a:pPr marL="0" indent="0">
                <a:buFontTx/>
                <a:buNone/>
              </a:pPr>
              <a:endParaRPr lang="en-US" b="1" kern="0" dirty="0">
                <a:latin typeface="Consolas" panose="020B0609020204030204" pitchFamily="49" charset="0"/>
              </a:endParaRPr>
            </a:p>
            <a:p>
              <a:pPr marL="0" indent="0">
                <a:buFontTx/>
                <a:buNone/>
              </a:pPr>
              <a:r>
                <a:rPr lang="en-US" b="1" kern="0" dirty="0">
                  <a:latin typeface="Consolas" panose="020B0609020204030204" pitchFamily="49" charset="0"/>
                </a:rPr>
                <a:t>while (1) {</a:t>
              </a:r>
            </a:p>
            <a:p>
              <a:pPr marL="0" indent="0">
                <a:buFontTx/>
                <a:buNone/>
              </a:pPr>
              <a:r>
                <a:rPr lang="en-US" b="1" kern="0" dirty="0">
                  <a:latin typeface="Consolas" panose="020B0609020204030204" pitchFamily="49" charset="0"/>
                </a:rPr>
                <a:t>  // Accept a new client connection, obtaining a new socket</a:t>
              </a:r>
            </a:p>
            <a:p>
              <a:pPr marL="0" indent="0">
                <a:buFontTx/>
                <a:buNone/>
              </a:pPr>
              <a:r>
                <a:rPr lang="en-US" b="1" kern="0" dirty="0">
                  <a:latin typeface="Consolas" panose="020B0609020204030204" pitchFamily="49" charset="0"/>
                </a:rPr>
                <a:t>  </a:t>
              </a:r>
              <a:r>
                <a:rPr lang="en-US" b="1" kern="0" dirty="0" err="1">
                  <a:latin typeface="Consolas" panose="020B0609020204030204" pitchFamily="49" charset="0"/>
                </a:rPr>
                <a:t>int</a:t>
              </a:r>
              <a:r>
                <a:rPr lang="en-US" b="1" kern="0" dirty="0">
                  <a:latin typeface="Consolas" panose="020B0609020204030204" pitchFamily="49" charset="0"/>
                </a:rPr>
                <a:t> </a:t>
              </a:r>
              <a:r>
                <a:rPr lang="en-US" b="1" kern="0" dirty="0" err="1">
                  <a:latin typeface="Consolas" panose="020B0609020204030204" pitchFamily="49" charset="0"/>
                </a:rPr>
                <a:t>conn_socket</a:t>
              </a:r>
              <a:r>
                <a:rPr lang="en-US" b="1" kern="0" dirty="0">
                  <a:latin typeface="Consolas" panose="020B0609020204030204" pitchFamily="49" charset="0"/>
                </a:rPr>
                <a:t> = </a:t>
              </a:r>
              <a:r>
                <a:rPr lang="en-US" b="1" kern="0" dirty="0">
                  <a:solidFill>
                    <a:srgbClr val="FF0000"/>
                  </a:solidFill>
                  <a:latin typeface="Consolas" panose="020B0609020204030204" pitchFamily="49" charset="0"/>
                </a:rPr>
                <a:t>accept</a:t>
              </a:r>
              <a:r>
                <a:rPr lang="en-US" b="1" kern="0" dirty="0">
                  <a:latin typeface="Consolas" panose="020B0609020204030204" pitchFamily="49" charset="0"/>
                </a:rPr>
                <a:t>(</a:t>
              </a:r>
              <a:r>
                <a:rPr lang="en-US" b="1" kern="0" dirty="0" err="1">
                  <a:latin typeface="Consolas" panose="020B0609020204030204" pitchFamily="49" charset="0"/>
                </a:rPr>
                <a:t>server_socket</a:t>
              </a:r>
              <a:r>
                <a:rPr lang="en-US" b="1" kern="0" dirty="0">
                  <a:latin typeface="Consolas" panose="020B0609020204030204" pitchFamily="49" charset="0"/>
                </a:rPr>
                <a:t>, NULL, NULL);</a:t>
              </a:r>
            </a:p>
            <a:p>
              <a:pPr marL="0" indent="0">
                <a:buFontTx/>
                <a:buNone/>
              </a:pPr>
              <a:r>
                <a:rPr lang="en-US" b="1" kern="0" dirty="0">
                  <a:latin typeface="Consolas" panose="020B0609020204030204" pitchFamily="49" charset="0"/>
                </a:rPr>
                <a:t>  </a:t>
              </a:r>
              <a:r>
                <a:rPr lang="en-US" b="1" kern="0" dirty="0" err="1">
                  <a:latin typeface="Consolas" panose="020B0609020204030204" pitchFamily="49" charset="0"/>
                </a:rPr>
                <a:t>serve_client</a:t>
              </a:r>
              <a:r>
                <a:rPr lang="en-US" b="1" kern="0" dirty="0">
                  <a:latin typeface="Consolas" panose="020B0609020204030204" pitchFamily="49" charset="0"/>
                </a:rPr>
                <a:t>(</a:t>
              </a:r>
              <a:r>
                <a:rPr lang="en-US" b="1" kern="0" dirty="0" err="1">
                  <a:latin typeface="Consolas" panose="020B0609020204030204" pitchFamily="49" charset="0"/>
                </a:rPr>
                <a:t>conn_socket</a:t>
              </a:r>
              <a:r>
                <a:rPr lang="en-US" b="1" kern="0" dirty="0">
                  <a:latin typeface="Consolas" panose="020B0609020204030204" pitchFamily="49" charset="0"/>
                </a:rPr>
                <a:t>);</a:t>
              </a:r>
            </a:p>
            <a:p>
              <a:pPr marL="0" indent="0">
                <a:buFontTx/>
                <a:buNone/>
              </a:pPr>
              <a:r>
                <a:rPr lang="en-US" b="1" kern="0" dirty="0">
                  <a:latin typeface="Consolas" panose="020B0609020204030204" pitchFamily="49" charset="0"/>
                </a:rPr>
                <a:t>  </a:t>
              </a:r>
              <a:r>
                <a:rPr lang="en-US" b="1" kern="0" dirty="0">
                  <a:solidFill>
                    <a:srgbClr val="FF0000"/>
                  </a:solidFill>
                  <a:latin typeface="Consolas" panose="020B0609020204030204" pitchFamily="49" charset="0"/>
                </a:rPr>
                <a:t>close</a:t>
              </a:r>
              <a:r>
                <a:rPr lang="en-US" b="1" kern="0" dirty="0">
                  <a:latin typeface="Consolas" panose="020B0609020204030204" pitchFamily="49" charset="0"/>
                </a:rPr>
                <a:t>(</a:t>
              </a:r>
              <a:r>
                <a:rPr lang="en-US" b="1" kern="0" dirty="0" err="1">
                  <a:latin typeface="Consolas" panose="020B0609020204030204" pitchFamily="49" charset="0"/>
                </a:rPr>
                <a:t>conn_socket</a:t>
              </a:r>
              <a:r>
                <a:rPr lang="en-US" b="1" kern="0" dirty="0">
                  <a:latin typeface="Consolas" panose="020B0609020204030204" pitchFamily="49" charset="0"/>
                </a:rPr>
                <a:t>);</a:t>
              </a:r>
            </a:p>
            <a:p>
              <a:pPr marL="0" indent="0">
                <a:buFontTx/>
                <a:buNone/>
              </a:pPr>
              <a:r>
                <a:rPr lang="en-US" b="1" kern="0" dirty="0">
                  <a:latin typeface="Consolas" panose="020B0609020204030204" pitchFamily="49" charset="0"/>
                </a:rPr>
                <a:t>}</a:t>
              </a:r>
            </a:p>
            <a:p>
              <a:pPr marL="0" indent="0">
                <a:buFontTx/>
                <a:buNone/>
              </a:pPr>
              <a:r>
                <a:rPr lang="en-US" b="1" kern="0" dirty="0">
                  <a:solidFill>
                    <a:srgbClr val="FF0000"/>
                  </a:solidFill>
                  <a:latin typeface="Consolas" panose="020B0609020204030204" pitchFamily="49" charset="0"/>
                </a:rPr>
                <a:t>close</a:t>
              </a:r>
              <a:r>
                <a:rPr lang="en-US" b="1" kern="0" dirty="0">
                  <a:latin typeface="Consolas" panose="020B0609020204030204" pitchFamily="49" charset="0"/>
                </a:rPr>
                <a:t>(</a:t>
              </a:r>
              <a:r>
                <a:rPr lang="en-US" b="1" kern="0" dirty="0" err="1">
                  <a:latin typeface="Consolas" panose="020B0609020204030204" pitchFamily="49" charset="0"/>
                </a:rPr>
                <a:t>server_socket</a:t>
              </a:r>
              <a:r>
                <a:rPr lang="en-US" b="1" kern="0" dirty="0">
                  <a:latin typeface="Consolas" panose="020B0609020204030204" pitchFamily="49" charset="0"/>
                </a:rPr>
                <a:t>);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557074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94BC8-05A8-40A1-8182-1B23787D2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Could the Server Protect Itself?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7BF3B-07C2-4ECD-B2EB-2051E15965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Handle each connection in a separate process</a:t>
            </a:r>
          </a:p>
          <a:p>
            <a:pPr lvl="1"/>
            <a:r>
              <a:rPr lang="en-US" dirty="0"/>
              <a:t>This will mean that the logic serving each request will be “sandboxed” away from the main server process</a:t>
            </a:r>
          </a:p>
        </p:txBody>
      </p:sp>
    </p:spTree>
    <p:extLst>
      <p:ext uri="{BB962C8B-B14F-4D97-AF65-F5344CB8AC3E}">
        <p14:creationId xmlns:p14="http://schemas.microsoft.com/office/powerpoint/2010/main" val="1898996332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5507444" y="4559254"/>
            <a:ext cx="2455574" cy="1721416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6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11277600" cy="533400"/>
          </a:xfrm>
        </p:spPr>
        <p:txBody>
          <a:bodyPr/>
          <a:lstStyle/>
          <a:p>
            <a:r>
              <a:rPr lang="en-US" dirty="0">
                <a:latin typeface="Gill Sans Light"/>
              </a:rPr>
              <a:t>Sockets With Protection (each connection has own process)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69232" y="680377"/>
            <a:ext cx="1039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Gill Sans Light"/>
              </a:rPr>
              <a:t>Client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63527" y="662413"/>
            <a:ext cx="1184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Gill Sans Light"/>
              </a:rPr>
              <a:t>Server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2244263" y="1747220"/>
            <a:ext cx="3583032" cy="1154157"/>
            <a:chOff x="720262" y="1747219"/>
            <a:chExt cx="3583032" cy="1154157"/>
          </a:xfrm>
        </p:grpSpPr>
        <p:sp>
          <p:nvSpPr>
            <p:cNvPr id="9" name="TextBox 8"/>
            <p:cNvSpPr txBox="1"/>
            <p:nvPr/>
          </p:nvSpPr>
          <p:spPr>
            <a:xfrm>
              <a:off x="720262" y="1747219"/>
              <a:ext cx="24288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ill Sans Light"/>
                </a:rPr>
                <a:t>Create Client Socket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20262" y="2532044"/>
              <a:ext cx="35830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ill Sans Light"/>
                </a:rPr>
                <a:t>Connect it to server (</a:t>
              </a:r>
              <a:r>
                <a:rPr lang="en-US" dirty="0" err="1">
                  <a:latin typeface="Gill Sans Light"/>
                </a:rPr>
                <a:t>host:port</a:t>
              </a:r>
              <a:r>
                <a:rPr lang="en-US" dirty="0">
                  <a:latin typeface="Gill Sans Light"/>
                </a:rPr>
                <a:t>)</a:t>
              </a: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1470685" y="2057400"/>
              <a:ext cx="0" cy="42016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7340395" y="1066800"/>
            <a:ext cx="2585208" cy="1905000"/>
            <a:chOff x="5816394" y="1141845"/>
            <a:chExt cx="2585208" cy="1905000"/>
          </a:xfrm>
        </p:grpSpPr>
        <p:sp>
          <p:nvSpPr>
            <p:cNvPr id="18" name="TextBox 17"/>
            <p:cNvSpPr txBox="1"/>
            <p:nvPr/>
          </p:nvSpPr>
          <p:spPr>
            <a:xfrm>
              <a:off x="5816394" y="1141845"/>
              <a:ext cx="2505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ill Sans Light"/>
                </a:rPr>
                <a:t>Create Server Socket</a:t>
              </a: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6547748" y="1446645"/>
              <a:ext cx="408" cy="29520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5832103" y="1730488"/>
              <a:ext cx="256134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ill Sans Light"/>
                </a:rPr>
                <a:t>Bind it to an Address </a:t>
              </a:r>
            </a:p>
            <a:p>
              <a:r>
                <a:rPr lang="en-US" dirty="0">
                  <a:latin typeface="Gill Sans Light"/>
                </a:rPr>
                <a:t>(</a:t>
              </a:r>
              <a:r>
                <a:rPr lang="en-US" dirty="0" err="1">
                  <a:latin typeface="Gill Sans Light"/>
                </a:rPr>
                <a:t>host:port</a:t>
              </a:r>
              <a:r>
                <a:rPr lang="en-US" dirty="0">
                  <a:latin typeface="Gill Sans Light"/>
                </a:rPr>
                <a:t>)</a:t>
              </a: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6554133" y="2321879"/>
              <a:ext cx="0" cy="42016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5838080" y="2677513"/>
              <a:ext cx="25635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ill Sans Light"/>
                </a:rPr>
                <a:t>Listen for Connection</a:t>
              </a:r>
            </a:p>
          </p:txBody>
        </p:sp>
      </p:grpSp>
      <p:sp>
        <p:nvSpPr>
          <p:cNvPr id="27" name="Freeform 26"/>
          <p:cNvSpPr/>
          <p:nvPr/>
        </p:nvSpPr>
        <p:spPr>
          <a:xfrm>
            <a:off x="8470456" y="3013875"/>
            <a:ext cx="1838714" cy="3070074"/>
          </a:xfrm>
          <a:custGeom>
            <a:avLst/>
            <a:gdLst>
              <a:gd name="connsiteX0" fmla="*/ 0 w 1838714"/>
              <a:gd name="connsiteY0" fmla="*/ 3350866 h 3819899"/>
              <a:gd name="connsiteX1" fmla="*/ 489618 w 1838714"/>
              <a:gd name="connsiteY1" fmla="*/ 3687455 h 3819899"/>
              <a:gd name="connsiteX2" fmla="*/ 1575959 w 1838714"/>
              <a:gd name="connsiteY2" fmla="*/ 3580358 h 3819899"/>
              <a:gd name="connsiteX3" fmla="*/ 1836068 w 1838714"/>
              <a:gd name="connsiteY3" fmla="*/ 1040642 h 3819899"/>
              <a:gd name="connsiteX4" fmla="*/ 1637161 w 1838714"/>
              <a:gd name="connsiteY4" fmla="*/ 153271 h 3819899"/>
              <a:gd name="connsiteX5" fmla="*/ 642624 w 1838714"/>
              <a:gd name="connsiteY5" fmla="*/ 276 h 3819899"/>
              <a:gd name="connsiteX6" fmla="*/ 290711 w 1838714"/>
              <a:gd name="connsiteY6" fmla="*/ 122672 h 3819899"/>
              <a:gd name="connsiteX7" fmla="*/ 183607 w 1838714"/>
              <a:gd name="connsiteY7" fmla="*/ 367464 h 3819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38714" h="3819899">
                <a:moveTo>
                  <a:pt x="0" y="3350866"/>
                </a:moveTo>
                <a:cubicBezTo>
                  <a:pt x="113479" y="3500036"/>
                  <a:pt x="226958" y="3649206"/>
                  <a:pt x="489618" y="3687455"/>
                </a:cubicBezTo>
                <a:cubicBezTo>
                  <a:pt x="752278" y="3725704"/>
                  <a:pt x="1351551" y="4021493"/>
                  <a:pt x="1575959" y="3580358"/>
                </a:cubicBezTo>
                <a:cubicBezTo>
                  <a:pt x="1800367" y="3139223"/>
                  <a:pt x="1825868" y="1611823"/>
                  <a:pt x="1836068" y="1040642"/>
                </a:cubicBezTo>
                <a:cubicBezTo>
                  <a:pt x="1846268" y="469461"/>
                  <a:pt x="1836068" y="326665"/>
                  <a:pt x="1637161" y="153271"/>
                </a:cubicBezTo>
                <a:cubicBezTo>
                  <a:pt x="1438254" y="-20123"/>
                  <a:pt x="867032" y="5376"/>
                  <a:pt x="642624" y="276"/>
                </a:cubicBezTo>
                <a:cubicBezTo>
                  <a:pt x="418216" y="-4824"/>
                  <a:pt x="367214" y="61474"/>
                  <a:pt x="290711" y="122672"/>
                </a:cubicBezTo>
                <a:cubicBezTo>
                  <a:pt x="214208" y="183870"/>
                  <a:pt x="198907" y="275667"/>
                  <a:pt x="183607" y="367464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7340394" y="2944682"/>
            <a:ext cx="2333360" cy="862846"/>
            <a:chOff x="5816394" y="2944682"/>
            <a:chExt cx="2333360" cy="862846"/>
          </a:xfrm>
        </p:grpSpPr>
        <p:grpSp>
          <p:nvGrpSpPr>
            <p:cNvPr id="46" name="Group 45"/>
            <p:cNvGrpSpPr/>
            <p:nvPr/>
          </p:nvGrpSpPr>
          <p:grpSpPr>
            <a:xfrm>
              <a:off x="5816394" y="2944682"/>
              <a:ext cx="1946367" cy="666407"/>
              <a:chOff x="5815986" y="2954752"/>
              <a:chExt cx="1946367" cy="666407"/>
            </a:xfrm>
          </p:grpSpPr>
          <p:cxnSp>
            <p:nvCxnSpPr>
              <p:cNvPr id="47" name="Straight Arrow Connector 46"/>
              <p:cNvCxnSpPr/>
              <p:nvPr/>
            </p:nvCxnSpPr>
            <p:spPr>
              <a:xfrm flipH="1">
                <a:off x="6547340" y="2954752"/>
                <a:ext cx="408" cy="36040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TextBox 47"/>
              <p:cNvSpPr txBox="1"/>
              <p:nvPr/>
            </p:nvSpPr>
            <p:spPr>
              <a:xfrm>
                <a:off x="5815986" y="3251827"/>
                <a:ext cx="19463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ill Sans Light"/>
                  </a:rPr>
                  <a:t>Accept </a:t>
                </a:r>
                <a:r>
                  <a:rPr lang="en-US" dirty="0" err="1">
                    <a:latin typeface="Gill Sans Light"/>
                  </a:rPr>
                  <a:t>syscall</a:t>
                </a:r>
                <a:r>
                  <a:rPr lang="en-US" dirty="0">
                    <a:latin typeface="Gill Sans Light"/>
                  </a:rPr>
                  <a:t>()</a:t>
                </a:r>
              </a:p>
            </p:txBody>
          </p:sp>
        </p:grpSp>
        <p:sp>
          <p:nvSpPr>
            <p:cNvPr id="52" name="Freeform 51"/>
            <p:cNvSpPr/>
            <p:nvPr/>
          </p:nvSpPr>
          <p:spPr>
            <a:xfrm>
              <a:off x="7657159" y="3154765"/>
              <a:ext cx="492595" cy="652763"/>
            </a:xfrm>
            <a:custGeom>
              <a:avLst/>
              <a:gdLst>
                <a:gd name="connsiteX0" fmla="*/ 14941 w 492595"/>
                <a:gd name="connsiteY0" fmla="*/ 493114 h 612776"/>
                <a:gd name="connsiteX1" fmla="*/ 179294 w 492595"/>
                <a:gd name="connsiteY1" fmla="*/ 612643 h 612776"/>
                <a:gd name="connsiteX2" fmla="*/ 478117 w 492595"/>
                <a:gd name="connsiteY2" fmla="*/ 508055 h 612776"/>
                <a:gd name="connsiteX3" fmla="*/ 418353 w 492595"/>
                <a:gd name="connsiteY3" fmla="*/ 164408 h 612776"/>
                <a:gd name="connsiteX4" fmla="*/ 179294 w 492595"/>
                <a:gd name="connsiteY4" fmla="*/ 55 h 612776"/>
                <a:gd name="connsiteX5" fmla="*/ 0 w 492595"/>
                <a:gd name="connsiteY5" fmla="*/ 179349 h 612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2595" h="612776">
                  <a:moveTo>
                    <a:pt x="14941" y="493114"/>
                  </a:moveTo>
                  <a:cubicBezTo>
                    <a:pt x="58519" y="551633"/>
                    <a:pt x="102098" y="610153"/>
                    <a:pt x="179294" y="612643"/>
                  </a:cubicBezTo>
                  <a:cubicBezTo>
                    <a:pt x="256490" y="615133"/>
                    <a:pt x="438274" y="582761"/>
                    <a:pt x="478117" y="508055"/>
                  </a:cubicBezTo>
                  <a:cubicBezTo>
                    <a:pt x="517960" y="433349"/>
                    <a:pt x="468157" y="249075"/>
                    <a:pt x="418353" y="164408"/>
                  </a:cubicBezTo>
                  <a:cubicBezTo>
                    <a:pt x="368549" y="79741"/>
                    <a:pt x="249019" y="-2435"/>
                    <a:pt x="179294" y="55"/>
                  </a:cubicBezTo>
                  <a:cubicBezTo>
                    <a:pt x="109569" y="2545"/>
                    <a:pt x="54784" y="90947"/>
                    <a:pt x="0" y="179349"/>
                  </a:cubicBezTo>
                </a:path>
              </a:pathLst>
            </a:custGeom>
            <a:ln>
              <a:prstDash val="dash"/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2292891" y="2901377"/>
            <a:ext cx="7049874" cy="1281090"/>
            <a:chOff x="768891" y="2887549"/>
            <a:chExt cx="7049874" cy="1558794"/>
          </a:xfrm>
        </p:grpSpPr>
        <p:grpSp>
          <p:nvGrpSpPr>
            <p:cNvPr id="37" name="Group 36"/>
            <p:cNvGrpSpPr/>
            <p:nvPr/>
          </p:nvGrpSpPr>
          <p:grpSpPr>
            <a:xfrm>
              <a:off x="5543783" y="3684486"/>
              <a:ext cx="2274982" cy="759746"/>
              <a:chOff x="5543783" y="3684486"/>
              <a:chExt cx="2274982" cy="759746"/>
            </a:xfrm>
          </p:grpSpPr>
          <p:cxnSp>
            <p:nvCxnSpPr>
              <p:cNvPr id="26" name="Straight Arrow Connector 25"/>
              <p:cNvCxnSpPr/>
              <p:nvPr/>
            </p:nvCxnSpPr>
            <p:spPr>
              <a:xfrm flipH="1">
                <a:off x="6547748" y="3684486"/>
                <a:ext cx="1" cy="32141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/>
              <p:cNvSpPr txBox="1"/>
              <p:nvPr/>
            </p:nvSpPr>
            <p:spPr>
              <a:xfrm>
                <a:off x="5543783" y="3994839"/>
                <a:ext cx="2274982" cy="4493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>
                    <a:latin typeface="Gill Sans Light"/>
                  </a:rPr>
                  <a:t>Connection Socket</a:t>
                </a:r>
              </a:p>
            </p:txBody>
          </p:sp>
        </p:grpSp>
        <p:sp>
          <p:nvSpPr>
            <p:cNvPr id="45" name="TextBox 44"/>
            <p:cNvSpPr txBox="1"/>
            <p:nvPr/>
          </p:nvSpPr>
          <p:spPr>
            <a:xfrm>
              <a:off x="768891" y="3996950"/>
              <a:ext cx="2274982" cy="4493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Gill Sans Light"/>
                </a:rPr>
                <a:t>Connection Socket</a:t>
              </a:r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>
              <a:off x="1470685" y="2887549"/>
              <a:ext cx="0" cy="118156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" name="Straight Arrow Connector 53"/>
          <p:cNvCxnSpPr>
            <a:endCxn id="22" idx="1"/>
          </p:cNvCxnSpPr>
          <p:nvPr/>
        </p:nvCxnSpPr>
        <p:spPr>
          <a:xfrm>
            <a:off x="5929280" y="2770928"/>
            <a:ext cx="1432800" cy="16206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Left-Right Arrow 5"/>
          <p:cNvSpPr/>
          <p:nvPr/>
        </p:nvSpPr>
        <p:spPr bwMode="auto">
          <a:xfrm>
            <a:off x="4572000" y="3913654"/>
            <a:ext cx="2559821" cy="184666"/>
          </a:xfrm>
          <a:prstGeom prst="leftRightArrow">
            <a:avLst/>
          </a:prstGeom>
          <a:solidFill>
            <a:schemeClr val="bg1"/>
          </a:solidFill>
          <a:ln w="57150" cap="flat" cmpd="sng" algn="ctr">
            <a:solidFill>
              <a:srgbClr val="618FFD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cxnSp>
        <p:nvCxnSpPr>
          <p:cNvPr id="56" name="Straight Arrow Connector 55"/>
          <p:cNvCxnSpPr>
            <a:stCxn id="48" idx="1"/>
          </p:cNvCxnSpPr>
          <p:nvPr/>
        </p:nvCxnSpPr>
        <p:spPr>
          <a:xfrm flipH="1" flipV="1">
            <a:off x="5856696" y="2864141"/>
            <a:ext cx="1483699" cy="562283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2353065" y="4666348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write request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382948" y="5094841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read response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2147808" y="5831760"/>
            <a:ext cx="2345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Close Client Socket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2971800" y="5472267"/>
            <a:ext cx="0" cy="4201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H="1">
            <a:off x="7193266" y="4114928"/>
            <a:ext cx="467251" cy="4201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5688857" y="4729835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read request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688858" y="5122532"/>
            <a:ext cx="1816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write response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5507417" y="5716178"/>
            <a:ext cx="2687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ill Sans Light"/>
              </a:rPr>
              <a:t>Close Connection Socket</a:t>
            </a: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6797047" y="5428920"/>
            <a:ext cx="0" cy="4201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8083635" y="6253907"/>
            <a:ext cx="2470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Close Server Socket</a:t>
            </a:r>
          </a:p>
        </p:txBody>
      </p:sp>
      <p:cxnSp>
        <p:nvCxnSpPr>
          <p:cNvPr id="72" name="Straight Arrow Connector 71"/>
          <p:cNvCxnSpPr/>
          <p:nvPr/>
        </p:nvCxnSpPr>
        <p:spPr>
          <a:xfrm flipH="1" flipV="1">
            <a:off x="3954327" y="4896839"/>
            <a:ext cx="1754597" cy="10429"/>
          </a:xfrm>
          <a:prstGeom prst="straightConnector1">
            <a:avLst/>
          </a:prstGeom>
          <a:ln>
            <a:prstDash val="dash"/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Freeform 73"/>
          <p:cNvSpPr/>
          <p:nvPr/>
        </p:nvSpPr>
        <p:spPr>
          <a:xfrm>
            <a:off x="7424808" y="4800600"/>
            <a:ext cx="492595" cy="612776"/>
          </a:xfrm>
          <a:custGeom>
            <a:avLst/>
            <a:gdLst>
              <a:gd name="connsiteX0" fmla="*/ 14941 w 492595"/>
              <a:gd name="connsiteY0" fmla="*/ 493114 h 612776"/>
              <a:gd name="connsiteX1" fmla="*/ 179294 w 492595"/>
              <a:gd name="connsiteY1" fmla="*/ 612643 h 612776"/>
              <a:gd name="connsiteX2" fmla="*/ 478117 w 492595"/>
              <a:gd name="connsiteY2" fmla="*/ 508055 h 612776"/>
              <a:gd name="connsiteX3" fmla="*/ 418353 w 492595"/>
              <a:gd name="connsiteY3" fmla="*/ 164408 h 612776"/>
              <a:gd name="connsiteX4" fmla="*/ 179294 w 492595"/>
              <a:gd name="connsiteY4" fmla="*/ 55 h 612776"/>
              <a:gd name="connsiteX5" fmla="*/ 0 w 492595"/>
              <a:gd name="connsiteY5" fmla="*/ 179349 h 612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2595" h="612776">
                <a:moveTo>
                  <a:pt x="14941" y="493114"/>
                </a:moveTo>
                <a:cubicBezTo>
                  <a:pt x="58519" y="551633"/>
                  <a:pt x="102098" y="610153"/>
                  <a:pt x="179294" y="612643"/>
                </a:cubicBezTo>
                <a:cubicBezTo>
                  <a:pt x="256490" y="615133"/>
                  <a:pt x="438274" y="582761"/>
                  <a:pt x="478117" y="508055"/>
                </a:cubicBezTo>
                <a:cubicBezTo>
                  <a:pt x="517960" y="433349"/>
                  <a:pt x="468157" y="249075"/>
                  <a:pt x="418353" y="164408"/>
                </a:cubicBezTo>
                <a:cubicBezTo>
                  <a:pt x="368549" y="79741"/>
                  <a:pt x="249019" y="-2435"/>
                  <a:pt x="179294" y="55"/>
                </a:cubicBezTo>
                <a:cubicBezTo>
                  <a:pt x="109569" y="2545"/>
                  <a:pt x="54784" y="90947"/>
                  <a:pt x="0" y="179349"/>
                </a:cubicBezTo>
              </a:path>
            </a:pathLst>
          </a:custGeom>
          <a:ln>
            <a:prstDash val="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75" name="Freeform 74"/>
          <p:cNvSpPr/>
          <p:nvPr/>
        </p:nvSpPr>
        <p:spPr>
          <a:xfrm flipH="1">
            <a:off x="1905001" y="4788453"/>
            <a:ext cx="492595" cy="612776"/>
          </a:xfrm>
          <a:custGeom>
            <a:avLst/>
            <a:gdLst>
              <a:gd name="connsiteX0" fmla="*/ 14941 w 492595"/>
              <a:gd name="connsiteY0" fmla="*/ 493114 h 612776"/>
              <a:gd name="connsiteX1" fmla="*/ 179294 w 492595"/>
              <a:gd name="connsiteY1" fmla="*/ 612643 h 612776"/>
              <a:gd name="connsiteX2" fmla="*/ 478117 w 492595"/>
              <a:gd name="connsiteY2" fmla="*/ 508055 h 612776"/>
              <a:gd name="connsiteX3" fmla="*/ 418353 w 492595"/>
              <a:gd name="connsiteY3" fmla="*/ 164408 h 612776"/>
              <a:gd name="connsiteX4" fmla="*/ 179294 w 492595"/>
              <a:gd name="connsiteY4" fmla="*/ 55 h 612776"/>
              <a:gd name="connsiteX5" fmla="*/ 0 w 492595"/>
              <a:gd name="connsiteY5" fmla="*/ 179349 h 612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2595" h="612776">
                <a:moveTo>
                  <a:pt x="14941" y="493114"/>
                </a:moveTo>
                <a:cubicBezTo>
                  <a:pt x="58519" y="551633"/>
                  <a:pt x="102098" y="610153"/>
                  <a:pt x="179294" y="612643"/>
                </a:cubicBezTo>
                <a:cubicBezTo>
                  <a:pt x="256490" y="615133"/>
                  <a:pt x="438274" y="582761"/>
                  <a:pt x="478117" y="508055"/>
                </a:cubicBezTo>
                <a:cubicBezTo>
                  <a:pt x="517960" y="433349"/>
                  <a:pt x="468157" y="249075"/>
                  <a:pt x="418353" y="164408"/>
                </a:cubicBezTo>
                <a:cubicBezTo>
                  <a:pt x="368549" y="79741"/>
                  <a:pt x="249019" y="-2435"/>
                  <a:pt x="179294" y="55"/>
                </a:cubicBezTo>
                <a:cubicBezTo>
                  <a:pt x="109569" y="2545"/>
                  <a:pt x="54784" y="90947"/>
                  <a:pt x="0" y="179349"/>
                </a:cubicBezTo>
              </a:path>
            </a:pathLst>
          </a:custGeom>
          <a:ln>
            <a:prstDash val="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6632275" y="4070712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Gill Sans Light"/>
              </a:rPr>
              <a:t>Child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8077716" y="4589566"/>
            <a:ext cx="2514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ill Sans Light"/>
              </a:rPr>
              <a:t>Close Connection Socket</a:t>
            </a:r>
          </a:p>
        </p:txBody>
      </p:sp>
      <p:cxnSp>
        <p:nvCxnSpPr>
          <p:cNvPr id="78" name="Straight Arrow Connector 77"/>
          <p:cNvCxnSpPr/>
          <p:nvPr/>
        </p:nvCxnSpPr>
        <p:spPr>
          <a:xfrm>
            <a:off x="8469453" y="4134779"/>
            <a:ext cx="572135" cy="4631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5479518" y="4495800"/>
            <a:ext cx="251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ill Sans Light"/>
              </a:rPr>
              <a:t>Close Listen Socket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8860712" y="4110459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Gill Sans Light"/>
              </a:rPr>
              <a:t>Parent</a:t>
            </a:r>
          </a:p>
        </p:txBody>
      </p:sp>
      <p:cxnSp>
        <p:nvCxnSpPr>
          <p:cNvPr id="73" name="Straight Arrow Connector 72"/>
          <p:cNvCxnSpPr/>
          <p:nvPr/>
        </p:nvCxnSpPr>
        <p:spPr>
          <a:xfrm flipH="1">
            <a:off x="4104745" y="5307198"/>
            <a:ext cx="1604179" cy="0"/>
          </a:xfrm>
          <a:prstGeom prst="straightConnector1">
            <a:avLst/>
          </a:prstGeom>
          <a:ln>
            <a:prstDash val="dash"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2994685" y="4193788"/>
            <a:ext cx="0" cy="4201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8116459" y="5313522"/>
            <a:ext cx="251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ill Sans Light"/>
              </a:rPr>
              <a:t>Wait for child</a:t>
            </a:r>
          </a:p>
        </p:txBody>
      </p:sp>
      <p:cxnSp>
        <p:nvCxnSpPr>
          <p:cNvPr id="112" name="Straight Arrow Connector 111"/>
          <p:cNvCxnSpPr/>
          <p:nvPr/>
        </p:nvCxnSpPr>
        <p:spPr>
          <a:xfrm>
            <a:off x="9092158" y="4958898"/>
            <a:ext cx="0" cy="4201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2017582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55355-6664-4BAD-9824-D194123434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838200"/>
            <a:ext cx="10515600" cy="57912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// Socket setup code elided…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listen</a:t>
            </a:r>
            <a:r>
              <a:rPr lang="en-US" b="1" dirty="0">
                <a:latin typeface="Consolas" panose="020B0609020204030204" pitchFamily="49" charset="0"/>
              </a:rPr>
              <a:t>(</a:t>
            </a:r>
            <a:r>
              <a:rPr lang="en-US" b="1" dirty="0" err="1">
                <a:latin typeface="Consolas" panose="020B0609020204030204" pitchFamily="49" charset="0"/>
              </a:rPr>
              <a:t>server_socket</a:t>
            </a:r>
            <a:r>
              <a:rPr lang="en-US" b="1" dirty="0">
                <a:latin typeface="Consolas" panose="020B0609020204030204" pitchFamily="49" charset="0"/>
              </a:rPr>
              <a:t>, MAX_QUEUE);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while (1) {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// Accept a new client connection, obtaining a new socket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int </a:t>
            </a:r>
            <a:r>
              <a:rPr lang="en-US" b="1" dirty="0" err="1">
                <a:latin typeface="Consolas" panose="020B0609020204030204" pitchFamily="49" charset="0"/>
              </a:rPr>
              <a:t>conn_socket</a:t>
            </a:r>
            <a:r>
              <a:rPr lang="en-US" b="1" dirty="0"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accept</a:t>
            </a:r>
            <a:r>
              <a:rPr lang="en-US" b="1" dirty="0">
                <a:latin typeface="Consolas" panose="020B0609020204030204" pitchFamily="49" charset="0"/>
              </a:rPr>
              <a:t>(</a:t>
            </a:r>
            <a:r>
              <a:rPr lang="en-US" b="1" dirty="0" err="1">
                <a:latin typeface="Consolas" panose="020B0609020204030204" pitchFamily="49" charset="0"/>
              </a:rPr>
              <a:t>server_socket</a:t>
            </a:r>
            <a:r>
              <a:rPr lang="en-US" b="1" dirty="0">
                <a:latin typeface="Consolas" panose="020B0609020204030204" pitchFamily="49" charset="0"/>
              </a:rPr>
              <a:t>, NULL, NULL);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</a:t>
            </a:r>
            <a:r>
              <a:rPr lang="en-US" b="1" dirty="0" err="1">
                <a:latin typeface="Consolas" panose="020B0609020204030204" pitchFamily="49" charset="0"/>
              </a:rPr>
              <a:t>pid_t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 err="1">
                <a:latin typeface="Consolas" panose="020B0609020204030204" pitchFamily="49" charset="0"/>
              </a:rPr>
              <a:t>pid</a:t>
            </a:r>
            <a:r>
              <a:rPr lang="en-US" b="1" dirty="0"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fork</a:t>
            </a:r>
            <a:r>
              <a:rPr lang="en-US" b="1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if (</a:t>
            </a:r>
            <a:r>
              <a:rPr lang="en-US" b="1" dirty="0" err="1">
                <a:latin typeface="Consolas" panose="020B0609020204030204" pitchFamily="49" charset="0"/>
              </a:rPr>
              <a:t>pid</a:t>
            </a:r>
            <a:r>
              <a:rPr lang="en-US" b="1" dirty="0">
                <a:latin typeface="Consolas" panose="020B0609020204030204" pitchFamily="49" charset="0"/>
              </a:rPr>
              <a:t> == 0) {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close</a:t>
            </a:r>
            <a:r>
              <a:rPr lang="en-US" b="1" dirty="0">
                <a:latin typeface="Consolas" panose="020B0609020204030204" pitchFamily="49" charset="0"/>
              </a:rPr>
              <a:t>(</a:t>
            </a:r>
            <a:r>
              <a:rPr lang="en-US" b="1" dirty="0" err="1">
                <a:latin typeface="Consolas" panose="020B0609020204030204" pitchFamily="49" charset="0"/>
              </a:rPr>
              <a:t>server_socket</a:t>
            </a:r>
            <a:r>
              <a:rPr lang="en-US" b="1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  </a:t>
            </a:r>
            <a:r>
              <a:rPr lang="en-US" b="1" dirty="0" err="1">
                <a:latin typeface="Consolas" panose="020B0609020204030204" pitchFamily="49" charset="0"/>
              </a:rPr>
              <a:t>serve_client</a:t>
            </a:r>
            <a:r>
              <a:rPr lang="en-US" b="1" dirty="0">
                <a:latin typeface="Consolas" panose="020B0609020204030204" pitchFamily="49" charset="0"/>
              </a:rPr>
              <a:t>(</a:t>
            </a:r>
            <a:r>
              <a:rPr lang="en-US" b="1" dirty="0" err="1">
                <a:latin typeface="Consolas" panose="020B0609020204030204" pitchFamily="49" charset="0"/>
              </a:rPr>
              <a:t>conn_socket</a:t>
            </a:r>
            <a:r>
              <a:rPr lang="en-US" b="1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close</a:t>
            </a:r>
            <a:r>
              <a:rPr lang="en-US" b="1" dirty="0">
                <a:latin typeface="Consolas" panose="020B0609020204030204" pitchFamily="49" charset="0"/>
              </a:rPr>
              <a:t>(</a:t>
            </a:r>
            <a:r>
              <a:rPr lang="en-US" b="1" dirty="0" err="1">
                <a:latin typeface="Consolas" panose="020B0609020204030204" pitchFamily="49" charset="0"/>
              </a:rPr>
              <a:t>conn_socket</a:t>
            </a:r>
            <a:r>
              <a:rPr lang="en-US" b="1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  exit(0);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} else {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  close(</a:t>
            </a:r>
            <a:r>
              <a:rPr lang="en-US" b="1" dirty="0" err="1">
                <a:latin typeface="Consolas" panose="020B0609020204030204" pitchFamily="49" charset="0"/>
              </a:rPr>
              <a:t>conn_socket</a:t>
            </a:r>
            <a:r>
              <a:rPr lang="en-US" b="1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wait</a:t>
            </a:r>
            <a:r>
              <a:rPr lang="en-US" b="1" dirty="0">
                <a:latin typeface="Consolas" panose="020B0609020204030204" pitchFamily="49" charset="0"/>
              </a:rPr>
              <a:t>(NULL);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close</a:t>
            </a:r>
            <a:r>
              <a:rPr lang="en-US" b="1" dirty="0">
                <a:latin typeface="Consolas" panose="020B0609020204030204" pitchFamily="49" charset="0"/>
              </a:rPr>
              <a:t>(</a:t>
            </a:r>
            <a:r>
              <a:rPr lang="en-US" b="1" dirty="0" err="1">
                <a:latin typeface="Consolas" panose="020B0609020204030204" pitchFamily="49" charset="0"/>
              </a:rPr>
              <a:t>server_socket</a:t>
            </a:r>
            <a:r>
              <a:rPr lang="en-US" b="1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Protocol (v2)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685800" y="1143000"/>
            <a:ext cx="9677400" cy="3048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685800" y="2209800"/>
            <a:ext cx="9677400" cy="3048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685800" y="2514600"/>
            <a:ext cx="9677400" cy="3048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85800" y="3186896"/>
            <a:ext cx="9677400" cy="3048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685800" y="3505200"/>
            <a:ext cx="9677400" cy="3048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685800" y="3810000"/>
            <a:ext cx="9677400" cy="3048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685800" y="4876800"/>
            <a:ext cx="9677400" cy="3048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685800" y="5181600"/>
            <a:ext cx="9677400" cy="3048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685800" y="6172200"/>
            <a:ext cx="9677400" cy="3048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228600" y="762000"/>
            <a:ext cx="11049000" cy="5867400"/>
            <a:chOff x="228600" y="762000"/>
            <a:chExt cx="11049000" cy="5867400"/>
          </a:xfrm>
        </p:grpSpPr>
        <p:sp>
          <p:nvSpPr>
            <p:cNvPr id="2" name="Rectangle 1"/>
            <p:cNvSpPr/>
            <p:nvPr/>
          </p:nvSpPr>
          <p:spPr bwMode="auto">
            <a:xfrm>
              <a:off x="228600" y="762000"/>
              <a:ext cx="11049000" cy="57912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</a:endParaRPr>
            </a:p>
          </p:txBody>
        </p:sp>
        <p:sp>
          <p:nvSpPr>
            <p:cNvPr id="15" name="Content Placeholder 2">
              <a:extLst>
                <a:ext uri="{FF2B5EF4-FFF2-40B4-BE49-F238E27FC236}">
                  <a16:creationId xmlns:a16="http://schemas.microsoft.com/office/drawing/2014/main" id="{39555355-6664-4BAD-9824-D19412343421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2000" y="838200"/>
              <a:ext cx="10515600" cy="5791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FAA26D3D-D897-4be2-8F04-BA451C77F1D7}">
                <ma14:placeholderFlag xmlns:ma14="http://schemas.microsoft.com/office/mac/drawingml/2011/main" xmlns="" val="1"/>
              </a:ex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0478" tIns="44445" rIns="90478" bIns="44445" numCol="1" anchor="t" anchorCtr="0" compatLnSpc="1">
              <a:prstTxWarp prst="textNoShape">
                <a:avLst/>
              </a:prstTxWarp>
              <a:normAutofit fontScale="92500" lnSpcReduction="20000"/>
            </a:bodyPr>
            <a:lstStyle>
              <a:lvl1pPr marL="285750" indent="-285750" algn="l" rtl="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•"/>
                <a:defRPr sz="2400" b="0" i="0">
                  <a:solidFill>
                    <a:schemeClr val="tx1"/>
                  </a:solidFill>
                  <a:latin typeface="Gill Sans Light" charset="0"/>
                  <a:ea typeface="Gill Sans Light" charset="0"/>
                  <a:cs typeface="Gill Sans Light" charset="0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200" b="0" i="0">
                  <a:solidFill>
                    <a:schemeClr val="tx1"/>
                  </a:solidFill>
                  <a:latin typeface="Gill Sans Light" charset="0"/>
                  <a:ea typeface="Gill Sans Light" charset="0"/>
                  <a:cs typeface="Gill Sans Light" charset="0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»"/>
                <a:defRPr sz="2000" b="0" i="0">
                  <a:solidFill>
                    <a:schemeClr val="tx1"/>
                  </a:solidFill>
                  <a:latin typeface="Gill Sans Light" charset="0"/>
                  <a:ea typeface="Gill Sans Light" charset="0"/>
                  <a:cs typeface="Gill Sans Light" charset="0"/>
                </a:defRPr>
              </a:lvl3pPr>
              <a:lvl4pPr marL="1543050" indent="-171450" algn="l" rtl="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•"/>
                <a:defRPr sz="2000" b="0" i="0">
                  <a:solidFill>
                    <a:schemeClr val="tx1"/>
                  </a:solidFill>
                  <a:latin typeface="Gill Sans Light" charset="0"/>
                  <a:ea typeface="Gill Sans Light" charset="0"/>
                  <a:cs typeface="Gill Sans Light" charset="0"/>
                </a:defRPr>
              </a:lvl4pPr>
              <a:lvl5pPr marL="2000250" indent="-171450" algn="l" rtl="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 b="0" i="0">
                  <a:solidFill>
                    <a:schemeClr val="tx1"/>
                  </a:solidFill>
                  <a:latin typeface="Gill Sans Light" charset="0"/>
                  <a:ea typeface="Gill Sans Light" charset="0"/>
                  <a:cs typeface="Gill Sans Light" charset="0"/>
                </a:defRPr>
              </a:lvl5pPr>
              <a:lvl6pPr marL="2457450" indent="-171450" algn="l" rtl="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 b="1">
                  <a:solidFill>
                    <a:schemeClr val="tx1"/>
                  </a:solidFill>
                  <a:latin typeface="+mn-lt"/>
                </a:defRPr>
              </a:lvl6pPr>
              <a:lvl7pPr marL="2914650" indent="-171450" algn="l" rtl="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 b="1">
                  <a:solidFill>
                    <a:schemeClr val="tx1"/>
                  </a:solidFill>
                  <a:latin typeface="+mn-lt"/>
                </a:defRPr>
              </a:lvl7pPr>
              <a:lvl8pPr marL="3371850" indent="-171450" algn="l" rtl="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 b="1">
                  <a:solidFill>
                    <a:schemeClr val="tx1"/>
                  </a:solidFill>
                  <a:latin typeface="+mn-lt"/>
                </a:defRPr>
              </a:lvl8pPr>
              <a:lvl9pPr marL="3829050" indent="-171450" algn="l" rtl="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 b="1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>
                <a:buFontTx/>
                <a:buNone/>
              </a:pPr>
              <a:r>
                <a:rPr lang="en-US" b="1" kern="0" dirty="0">
                  <a:latin typeface="Consolas" panose="020B0609020204030204" pitchFamily="49" charset="0"/>
                </a:rPr>
                <a:t>// Socket setup code elided…</a:t>
              </a:r>
            </a:p>
            <a:p>
              <a:pPr marL="0" indent="0">
                <a:buFontTx/>
                <a:buNone/>
              </a:pPr>
              <a:r>
                <a:rPr lang="en-US" b="1" kern="0" dirty="0">
                  <a:solidFill>
                    <a:srgbClr val="FF0000"/>
                  </a:solidFill>
                  <a:latin typeface="Consolas" panose="020B0609020204030204" pitchFamily="49" charset="0"/>
                </a:rPr>
                <a:t>listen</a:t>
              </a:r>
              <a:r>
                <a:rPr lang="en-US" b="1" kern="0" dirty="0">
                  <a:latin typeface="Consolas" panose="020B0609020204030204" pitchFamily="49" charset="0"/>
                </a:rPr>
                <a:t>(</a:t>
              </a:r>
              <a:r>
                <a:rPr lang="en-US" b="1" kern="0" dirty="0" err="1">
                  <a:latin typeface="Consolas" panose="020B0609020204030204" pitchFamily="49" charset="0"/>
                </a:rPr>
                <a:t>server_socket</a:t>
              </a:r>
              <a:r>
                <a:rPr lang="en-US" b="1" kern="0" dirty="0">
                  <a:latin typeface="Consolas" panose="020B0609020204030204" pitchFamily="49" charset="0"/>
                </a:rPr>
                <a:t>, MAX_QUEUE);</a:t>
              </a:r>
            </a:p>
            <a:p>
              <a:pPr marL="0" indent="0">
                <a:buFontTx/>
                <a:buNone/>
              </a:pPr>
              <a:r>
                <a:rPr lang="en-US" b="1" kern="0" dirty="0">
                  <a:latin typeface="Consolas" panose="020B0609020204030204" pitchFamily="49" charset="0"/>
                </a:rPr>
                <a:t>while (1) {</a:t>
              </a:r>
            </a:p>
            <a:p>
              <a:pPr marL="0" indent="0">
                <a:buFontTx/>
                <a:buNone/>
              </a:pPr>
              <a:r>
                <a:rPr lang="en-US" b="1" kern="0" dirty="0">
                  <a:latin typeface="Consolas" panose="020B0609020204030204" pitchFamily="49" charset="0"/>
                </a:rPr>
                <a:t>  // Accept a new client connection, obtaining a new socket</a:t>
              </a:r>
            </a:p>
            <a:p>
              <a:pPr marL="0" indent="0">
                <a:buFontTx/>
                <a:buNone/>
              </a:pPr>
              <a:r>
                <a:rPr lang="en-US" b="1" kern="0" dirty="0">
                  <a:latin typeface="Consolas" panose="020B0609020204030204" pitchFamily="49" charset="0"/>
                </a:rPr>
                <a:t>  </a:t>
              </a:r>
              <a:r>
                <a:rPr lang="en-US" b="1" kern="0" dirty="0" err="1">
                  <a:latin typeface="Consolas" panose="020B0609020204030204" pitchFamily="49" charset="0"/>
                </a:rPr>
                <a:t>int</a:t>
              </a:r>
              <a:r>
                <a:rPr lang="en-US" b="1" kern="0" dirty="0">
                  <a:latin typeface="Consolas" panose="020B0609020204030204" pitchFamily="49" charset="0"/>
                </a:rPr>
                <a:t> </a:t>
              </a:r>
              <a:r>
                <a:rPr lang="en-US" b="1" kern="0" dirty="0" err="1">
                  <a:latin typeface="Consolas" panose="020B0609020204030204" pitchFamily="49" charset="0"/>
                </a:rPr>
                <a:t>conn_socket</a:t>
              </a:r>
              <a:r>
                <a:rPr lang="en-US" b="1" kern="0" dirty="0">
                  <a:latin typeface="Consolas" panose="020B0609020204030204" pitchFamily="49" charset="0"/>
                </a:rPr>
                <a:t> = </a:t>
              </a:r>
              <a:r>
                <a:rPr lang="en-US" b="1" kern="0" dirty="0">
                  <a:solidFill>
                    <a:srgbClr val="FF0000"/>
                  </a:solidFill>
                  <a:latin typeface="Consolas" panose="020B0609020204030204" pitchFamily="49" charset="0"/>
                </a:rPr>
                <a:t>accept</a:t>
              </a:r>
              <a:r>
                <a:rPr lang="en-US" b="1" kern="0" dirty="0">
                  <a:latin typeface="Consolas" panose="020B0609020204030204" pitchFamily="49" charset="0"/>
                </a:rPr>
                <a:t>(</a:t>
              </a:r>
              <a:r>
                <a:rPr lang="en-US" b="1" kern="0" dirty="0" err="1">
                  <a:latin typeface="Consolas" panose="020B0609020204030204" pitchFamily="49" charset="0"/>
                </a:rPr>
                <a:t>server_socket</a:t>
              </a:r>
              <a:r>
                <a:rPr lang="en-US" b="1" kern="0" dirty="0">
                  <a:latin typeface="Consolas" panose="020B0609020204030204" pitchFamily="49" charset="0"/>
                </a:rPr>
                <a:t>, NULL, NULL);</a:t>
              </a:r>
            </a:p>
            <a:p>
              <a:pPr marL="0" indent="0">
                <a:buFontTx/>
                <a:buNone/>
              </a:pPr>
              <a:r>
                <a:rPr lang="en-US" b="1" kern="0" dirty="0">
                  <a:latin typeface="Consolas" panose="020B0609020204030204" pitchFamily="49" charset="0"/>
                </a:rPr>
                <a:t>  </a:t>
              </a:r>
              <a:r>
                <a:rPr lang="en-US" b="1" kern="0" dirty="0" err="1">
                  <a:latin typeface="Consolas" panose="020B0609020204030204" pitchFamily="49" charset="0"/>
                </a:rPr>
                <a:t>pid_t</a:t>
              </a:r>
              <a:r>
                <a:rPr lang="en-US" b="1" kern="0" dirty="0">
                  <a:latin typeface="Consolas" panose="020B0609020204030204" pitchFamily="49" charset="0"/>
                </a:rPr>
                <a:t> </a:t>
              </a:r>
              <a:r>
                <a:rPr lang="en-US" b="1" kern="0" dirty="0" err="1">
                  <a:latin typeface="Consolas" panose="020B0609020204030204" pitchFamily="49" charset="0"/>
                </a:rPr>
                <a:t>pid</a:t>
              </a:r>
              <a:r>
                <a:rPr lang="en-US" b="1" kern="0" dirty="0">
                  <a:latin typeface="Consolas" panose="020B0609020204030204" pitchFamily="49" charset="0"/>
                </a:rPr>
                <a:t> = </a:t>
              </a:r>
              <a:r>
                <a:rPr lang="en-US" b="1" kern="0" dirty="0">
                  <a:solidFill>
                    <a:srgbClr val="FF0000"/>
                  </a:solidFill>
                  <a:latin typeface="Consolas" panose="020B0609020204030204" pitchFamily="49" charset="0"/>
                </a:rPr>
                <a:t>fork</a:t>
              </a:r>
              <a:r>
                <a:rPr lang="en-US" b="1" kern="0" dirty="0">
                  <a:latin typeface="Consolas" panose="020B0609020204030204" pitchFamily="49" charset="0"/>
                </a:rPr>
                <a:t>();</a:t>
              </a:r>
            </a:p>
            <a:p>
              <a:pPr marL="0" indent="0">
                <a:buFontTx/>
                <a:buNone/>
              </a:pPr>
              <a:r>
                <a:rPr lang="en-US" b="1" kern="0" dirty="0">
                  <a:latin typeface="Consolas" panose="020B0609020204030204" pitchFamily="49" charset="0"/>
                </a:rPr>
                <a:t>  if (</a:t>
              </a:r>
              <a:r>
                <a:rPr lang="en-US" b="1" kern="0" dirty="0" err="1">
                  <a:latin typeface="Consolas" panose="020B0609020204030204" pitchFamily="49" charset="0"/>
                </a:rPr>
                <a:t>pid</a:t>
              </a:r>
              <a:r>
                <a:rPr lang="en-US" b="1" kern="0" dirty="0">
                  <a:latin typeface="Consolas" panose="020B0609020204030204" pitchFamily="49" charset="0"/>
                </a:rPr>
                <a:t> == 0) {</a:t>
              </a:r>
            </a:p>
            <a:p>
              <a:pPr marL="0" indent="0">
                <a:buFontTx/>
                <a:buNone/>
              </a:pPr>
              <a:r>
                <a:rPr lang="en-US" b="1" kern="0" dirty="0">
                  <a:latin typeface="Consolas" panose="020B0609020204030204" pitchFamily="49" charset="0"/>
                </a:rPr>
                <a:t>    </a:t>
              </a:r>
              <a:r>
                <a:rPr lang="en-US" b="1" kern="0" dirty="0">
                  <a:solidFill>
                    <a:srgbClr val="FF0000"/>
                  </a:solidFill>
                  <a:latin typeface="Consolas" panose="020B0609020204030204" pitchFamily="49" charset="0"/>
                </a:rPr>
                <a:t>close</a:t>
              </a:r>
              <a:r>
                <a:rPr lang="en-US" b="1" kern="0" dirty="0">
                  <a:latin typeface="Consolas" panose="020B0609020204030204" pitchFamily="49" charset="0"/>
                </a:rPr>
                <a:t>(</a:t>
              </a:r>
              <a:r>
                <a:rPr lang="en-US" b="1" kern="0" dirty="0" err="1">
                  <a:latin typeface="Consolas" panose="020B0609020204030204" pitchFamily="49" charset="0"/>
                </a:rPr>
                <a:t>server_socket</a:t>
              </a:r>
              <a:r>
                <a:rPr lang="en-US" b="1" kern="0" dirty="0">
                  <a:latin typeface="Consolas" panose="020B0609020204030204" pitchFamily="49" charset="0"/>
                </a:rPr>
                <a:t>);</a:t>
              </a:r>
            </a:p>
            <a:p>
              <a:pPr marL="0" indent="0">
                <a:buFontTx/>
                <a:buNone/>
              </a:pPr>
              <a:r>
                <a:rPr lang="en-US" b="1" kern="0" dirty="0">
                  <a:latin typeface="Consolas" panose="020B0609020204030204" pitchFamily="49" charset="0"/>
                </a:rPr>
                <a:t>    </a:t>
              </a:r>
              <a:r>
                <a:rPr lang="en-US" b="1" kern="0" dirty="0" err="1">
                  <a:latin typeface="Consolas" panose="020B0609020204030204" pitchFamily="49" charset="0"/>
                </a:rPr>
                <a:t>serve_client</a:t>
              </a:r>
              <a:r>
                <a:rPr lang="en-US" b="1" kern="0" dirty="0">
                  <a:latin typeface="Consolas" panose="020B0609020204030204" pitchFamily="49" charset="0"/>
                </a:rPr>
                <a:t>(</a:t>
              </a:r>
              <a:r>
                <a:rPr lang="en-US" b="1" kern="0" dirty="0" err="1">
                  <a:latin typeface="Consolas" panose="020B0609020204030204" pitchFamily="49" charset="0"/>
                </a:rPr>
                <a:t>conn_socket</a:t>
              </a:r>
              <a:r>
                <a:rPr lang="en-US" b="1" kern="0" dirty="0">
                  <a:latin typeface="Consolas" panose="020B0609020204030204" pitchFamily="49" charset="0"/>
                </a:rPr>
                <a:t>);</a:t>
              </a:r>
            </a:p>
            <a:p>
              <a:pPr marL="0" indent="0">
                <a:buFontTx/>
                <a:buNone/>
              </a:pPr>
              <a:r>
                <a:rPr lang="en-US" b="1" kern="0" dirty="0">
                  <a:latin typeface="Consolas" panose="020B0609020204030204" pitchFamily="49" charset="0"/>
                </a:rPr>
                <a:t>    </a:t>
              </a:r>
              <a:r>
                <a:rPr lang="en-US" b="1" kern="0" dirty="0">
                  <a:solidFill>
                    <a:srgbClr val="FF0000"/>
                  </a:solidFill>
                  <a:latin typeface="Consolas" panose="020B0609020204030204" pitchFamily="49" charset="0"/>
                </a:rPr>
                <a:t>close</a:t>
              </a:r>
              <a:r>
                <a:rPr lang="en-US" b="1" kern="0" dirty="0">
                  <a:latin typeface="Consolas" panose="020B0609020204030204" pitchFamily="49" charset="0"/>
                </a:rPr>
                <a:t>(</a:t>
              </a:r>
              <a:r>
                <a:rPr lang="en-US" b="1" kern="0" dirty="0" err="1">
                  <a:latin typeface="Consolas" panose="020B0609020204030204" pitchFamily="49" charset="0"/>
                </a:rPr>
                <a:t>conn_socket</a:t>
              </a:r>
              <a:r>
                <a:rPr lang="en-US" b="1" kern="0" dirty="0">
                  <a:latin typeface="Consolas" panose="020B0609020204030204" pitchFamily="49" charset="0"/>
                </a:rPr>
                <a:t>);</a:t>
              </a:r>
            </a:p>
            <a:p>
              <a:pPr marL="0" indent="0">
                <a:buFontTx/>
                <a:buNone/>
              </a:pPr>
              <a:r>
                <a:rPr lang="en-US" b="1" kern="0" dirty="0">
                  <a:latin typeface="Consolas" panose="020B0609020204030204" pitchFamily="49" charset="0"/>
                </a:rPr>
                <a:t>    exit(0);</a:t>
              </a:r>
            </a:p>
            <a:p>
              <a:pPr marL="0" indent="0">
                <a:buFontTx/>
                <a:buNone/>
              </a:pPr>
              <a:r>
                <a:rPr lang="en-US" b="1" kern="0" dirty="0">
                  <a:latin typeface="Consolas" panose="020B0609020204030204" pitchFamily="49" charset="0"/>
                </a:rPr>
                <a:t>  } else {</a:t>
              </a:r>
            </a:p>
            <a:p>
              <a:pPr marL="0" indent="0">
                <a:buFontTx/>
                <a:buNone/>
              </a:pPr>
              <a:r>
                <a:rPr lang="en-US" b="1" kern="0" dirty="0">
                  <a:latin typeface="Consolas" panose="020B0609020204030204" pitchFamily="49" charset="0"/>
                </a:rPr>
                <a:t>    close(</a:t>
              </a:r>
              <a:r>
                <a:rPr lang="en-US" b="1" kern="0" dirty="0" err="1">
                  <a:latin typeface="Consolas" panose="020B0609020204030204" pitchFamily="49" charset="0"/>
                </a:rPr>
                <a:t>conn_socket</a:t>
              </a:r>
              <a:r>
                <a:rPr lang="en-US" b="1" kern="0" dirty="0">
                  <a:latin typeface="Consolas" panose="020B0609020204030204" pitchFamily="49" charset="0"/>
                </a:rPr>
                <a:t>);</a:t>
              </a:r>
            </a:p>
            <a:p>
              <a:pPr marL="0" indent="0">
                <a:buFontTx/>
                <a:buNone/>
              </a:pPr>
              <a:r>
                <a:rPr lang="en-US" b="1" kern="0" dirty="0">
                  <a:latin typeface="Consolas" panose="020B0609020204030204" pitchFamily="49" charset="0"/>
                </a:rPr>
                <a:t>    </a:t>
              </a:r>
              <a:r>
                <a:rPr lang="en-US" b="1" kern="0" dirty="0">
                  <a:solidFill>
                    <a:srgbClr val="FF0000"/>
                  </a:solidFill>
                  <a:latin typeface="Consolas" panose="020B0609020204030204" pitchFamily="49" charset="0"/>
                </a:rPr>
                <a:t>wait</a:t>
              </a:r>
              <a:r>
                <a:rPr lang="en-US" b="1" kern="0" dirty="0">
                  <a:latin typeface="Consolas" panose="020B0609020204030204" pitchFamily="49" charset="0"/>
                </a:rPr>
                <a:t>(NULL);</a:t>
              </a:r>
            </a:p>
            <a:p>
              <a:pPr marL="0" indent="0">
                <a:buFontTx/>
                <a:buNone/>
              </a:pPr>
              <a:r>
                <a:rPr lang="en-US" b="1" kern="0" dirty="0">
                  <a:latin typeface="Consolas" panose="020B0609020204030204" pitchFamily="49" charset="0"/>
                </a:rPr>
                <a:t>  }</a:t>
              </a:r>
            </a:p>
            <a:p>
              <a:pPr marL="0" indent="0">
                <a:buFontTx/>
                <a:buNone/>
              </a:pPr>
              <a:r>
                <a:rPr lang="en-US" b="1" kern="0" dirty="0">
                  <a:latin typeface="Consolas" panose="020B0609020204030204" pitchFamily="49" charset="0"/>
                </a:rPr>
                <a:t>}</a:t>
              </a:r>
            </a:p>
            <a:p>
              <a:pPr marL="0" indent="0">
                <a:buFontTx/>
                <a:buNone/>
              </a:pPr>
              <a:r>
                <a:rPr lang="en-US" b="1" kern="0" dirty="0">
                  <a:solidFill>
                    <a:srgbClr val="FF0000"/>
                  </a:solidFill>
                  <a:latin typeface="Consolas" panose="020B0609020204030204" pitchFamily="49" charset="0"/>
                </a:rPr>
                <a:t>close</a:t>
              </a:r>
              <a:r>
                <a:rPr lang="en-US" b="1" kern="0" dirty="0">
                  <a:latin typeface="Consolas" panose="020B0609020204030204" pitchFamily="49" charset="0"/>
                </a:rPr>
                <a:t>(</a:t>
              </a:r>
              <a:r>
                <a:rPr lang="en-US" b="1" kern="0" dirty="0" err="1">
                  <a:latin typeface="Consolas" panose="020B0609020204030204" pitchFamily="49" charset="0"/>
                </a:rPr>
                <a:t>server_socket</a:t>
              </a:r>
              <a:r>
                <a:rPr lang="en-US" b="1" kern="0" dirty="0">
                  <a:latin typeface="Consolas" panose="020B0609020204030204" pitchFamily="49" charset="0"/>
                </a:rPr>
                <a:t>);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903826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83A58-D600-44B7-8BD8-2E3FFB258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Concurrent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954F4-5F26-4381-B421-74FF447A5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far, in the server:</a:t>
            </a:r>
          </a:p>
          <a:p>
            <a:pPr lvl="1"/>
            <a:r>
              <a:rPr lang="en-US" dirty="0"/>
              <a:t>Listen will queue requests</a:t>
            </a:r>
          </a:p>
          <a:p>
            <a:pPr lvl="1"/>
            <a:r>
              <a:rPr lang="en-US" dirty="0"/>
              <a:t>Buffering present elsewhere</a:t>
            </a:r>
          </a:p>
          <a:p>
            <a:pPr lvl="1"/>
            <a:r>
              <a:rPr lang="en-US" dirty="0"/>
              <a:t>But server waits for each connection to terminate </a:t>
            </a:r>
            <a:r>
              <a:rPr lang="en-US"/>
              <a:t>before servicing </a:t>
            </a:r>
            <a:r>
              <a:rPr lang="en-US" dirty="0"/>
              <a:t>the next</a:t>
            </a:r>
          </a:p>
          <a:p>
            <a:endParaRPr lang="en-US" dirty="0"/>
          </a:p>
          <a:p>
            <a:r>
              <a:rPr lang="en-US" dirty="0"/>
              <a:t>A concurrent server can handle and service a new connection before the previous client disconnects</a:t>
            </a:r>
          </a:p>
        </p:txBody>
      </p:sp>
    </p:spTree>
    <p:extLst>
      <p:ext uri="{BB962C8B-B14F-4D97-AF65-F5344CB8AC3E}">
        <p14:creationId xmlns:p14="http://schemas.microsoft.com/office/powerpoint/2010/main" val="3877082861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5507444" y="4559254"/>
            <a:ext cx="2455574" cy="1721416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6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2830" y="152400"/>
            <a:ext cx="8426340" cy="533400"/>
          </a:xfrm>
        </p:spPr>
        <p:txBody>
          <a:bodyPr/>
          <a:lstStyle/>
          <a:p>
            <a:r>
              <a:rPr lang="en-US" dirty="0">
                <a:latin typeface="Gill Sans Light"/>
              </a:rPr>
              <a:t>Sockets With Protection and Concurrency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69232" y="680377"/>
            <a:ext cx="1039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Gill Sans Light"/>
              </a:rPr>
              <a:t>Client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63527" y="662413"/>
            <a:ext cx="1184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Gill Sans Light"/>
              </a:rPr>
              <a:t>Server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2244263" y="1747220"/>
            <a:ext cx="3583032" cy="1154157"/>
            <a:chOff x="720262" y="1747219"/>
            <a:chExt cx="3583032" cy="1154157"/>
          </a:xfrm>
        </p:grpSpPr>
        <p:sp>
          <p:nvSpPr>
            <p:cNvPr id="9" name="TextBox 8"/>
            <p:cNvSpPr txBox="1"/>
            <p:nvPr/>
          </p:nvSpPr>
          <p:spPr>
            <a:xfrm>
              <a:off x="720262" y="1747219"/>
              <a:ext cx="24288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ill Sans Light"/>
                </a:rPr>
                <a:t>Create Client Socket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20262" y="2532044"/>
              <a:ext cx="35830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ill Sans Light"/>
                </a:rPr>
                <a:t>Connect it to server (</a:t>
              </a:r>
              <a:r>
                <a:rPr lang="en-US" dirty="0" err="1">
                  <a:latin typeface="Gill Sans Light"/>
                </a:rPr>
                <a:t>host:port</a:t>
              </a:r>
              <a:r>
                <a:rPr lang="en-US" dirty="0">
                  <a:latin typeface="Gill Sans Light"/>
                </a:rPr>
                <a:t>)</a:t>
              </a: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1470685" y="2057400"/>
              <a:ext cx="0" cy="42016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7340395" y="1066800"/>
            <a:ext cx="2585208" cy="1905000"/>
            <a:chOff x="5816394" y="1141845"/>
            <a:chExt cx="2585208" cy="1905000"/>
          </a:xfrm>
        </p:grpSpPr>
        <p:sp>
          <p:nvSpPr>
            <p:cNvPr id="18" name="TextBox 17"/>
            <p:cNvSpPr txBox="1"/>
            <p:nvPr/>
          </p:nvSpPr>
          <p:spPr>
            <a:xfrm>
              <a:off x="5816394" y="1141845"/>
              <a:ext cx="2505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ill Sans Light"/>
                </a:rPr>
                <a:t>Create Server Socket</a:t>
              </a: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6547748" y="1446645"/>
              <a:ext cx="408" cy="29520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5832103" y="1730488"/>
              <a:ext cx="256134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ill Sans Light"/>
                </a:rPr>
                <a:t>Bind it to an Address </a:t>
              </a:r>
            </a:p>
            <a:p>
              <a:r>
                <a:rPr lang="en-US" dirty="0">
                  <a:latin typeface="Gill Sans Light"/>
                </a:rPr>
                <a:t>(</a:t>
              </a:r>
              <a:r>
                <a:rPr lang="en-US" dirty="0" err="1">
                  <a:latin typeface="Gill Sans Light"/>
                </a:rPr>
                <a:t>host:port</a:t>
              </a:r>
              <a:r>
                <a:rPr lang="en-US" dirty="0">
                  <a:latin typeface="Gill Sans Light"/>
                </a:rPr>
                <a:t>)</a:t>
              </a: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6554133" y="2321879"/>
              <a:ext cx="0" cy="42016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5838080" y="2677513"/>
              <a:ext cx="25635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ill Sans Light"/>
                </a:rPr>
                <a:t>Listen for Connection</a:t>
              </a:r>
            </a:p>
          </p:txBody>
        </p:sp>
      </p:grpSp>
      <p:sp>
        <p:nvSpPr>
          <p:cNvPr id="27" name="Freeform 26"/>
          <p:cNvSpPr/>
          <p:nvPr/>
        </p:nvSpPr>
        <p:spPr>
          <a:xfrm>
            <a:off x="8470456" y="3013876"/>
            <a:ext cx="1838714" cy="2548725"/>
          </a:xfrm>
          <a:custGeom>
            <a:avLst/>
            <a:gdLst>
              <a:gd name="connsiteX0" fmla="*/ 0 w 1838714"/>
              <a:gd name="connsiteY0" fmla="*/ 3350866 h 3819899"/>
              <a:gd name="connsiteX1" fmla="*/ 489618 w 1838714"/>
              <a:gd name="connsiteY1" fmla="*/ 3687455 h 3819899"/>
              <a:gd name="connsiteX2" fmla="*/ 1575959 w 1838714"/>
              <a:gd name="connsiteY2" fmla="*/ 3580358 h 3819899"/>
              <a:gd name="connsiteX3" fmla="*/ 1836068 w 1838714"/>
              <a:gd name="connsiteY3" fmla="*/ 1040642 h 3819899"/>
              <a:gd name="connsiteX4" fmla="*/ 1637161 w 1838714"/>
              <a:gd name="connsiteY4" fmla="*/ 153271 h 3819899"/>
              <a:gd name="connsiteX5" fmla="*/ 642624 w 1838714"/>
              <a:gd name="connsiteY5" fmla="*/ 276 h 3819899"/>
              <a:gd name="connsiteX6" fmla="*/ 290711 w 1838714"/>
              <a:gd name="connsiteY6" fmla="*/ 122672 h 3819899"/>
              <a:gd name="connsiteX7" fmla="*/ 183607 w 1838714"/>
              <a:gd name="connsiteY7" fmla="*/ 367464 h 3819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38714" h="3819899">
                <a:moveTo>
                  <a:pt x="0" y="3350866"/>
                </a:moveTo>
                <a:cubicBezTo>
                  <a:pt x="113479" y="3500036"/>
                  <a:pt x="226958" y="3649206"/>
                  <a:pt x="489618" y="3687455"/>
                </a:cubicBezTo>
                <a:cubicBezTo>
                  <a:pt x="752278" y="3725704"/>
                  <a:pt x="1351551" y="4021493"/>
                  <a:pt x="1575959" y="3580358"/>
                </a:cubicBezTo>
                <a:cubicBezTo>
                  <a:pt x="1800367" y="3139223"/>
                  <a:pt x="1825868" y="1611823"/>
                  <a:pt x="1836068" y="1040642"/>
                </a:cubicBezTo>
                <a:cubicBezTo>
                  <a:pt x="1846268" y="469461"/>
                  <a:pt x="1836068" y="326665"/>
                  <a:pt x="1637161" y="153271"/>
                </a:cubicBezTo>
                <a:cubicBezTo>
                  <a:pt x="1438254" y="-20123"/>
                  <a:pt x="867032" y="5376"/>
                  <a:pt x="642624" y="276"/>
                </a:cubicBezTo>
                <a:cubicBezTo>
                  <a:pt x="418216" y="-4824"/>
                  <a:pt x="367214" y="61474"/>
                  <a:pt x="290711" y="122672"/>
                </a:cubicBezTo>
                <a:cubicBezTo>
                  <a:pt x="214208" y="183870"/>
                  <a:pt x="198907" y="275667"/>
                  <a:pt x="183607" y="367464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7340394" y="2944682"/>
            <a:ext cx="2333360" cy="862846"/>
            <a:chOff x="5816394" y="2944682"/>
            <a:chExt cx="2333360" cy="862846"/>
          </a:xfrm>
        </p:grpSpPr>
        <p:grpSp>
          <p:nvGrpSpPr>
            <p:cNvPr id="46" name="Group 45"/>
            <p:cNvGrpSpPr/>
            <p:nvPr/>
          </p:nvGrpSpPr>
          <p:grpSpPr>
            <a:xfrm>
              <a:off x="5816394" y="2944682"/>
              <a:ext cx="1946367" cy="666407"/>
              <a:chOff x="5815986" y="2954752"/>
              <a:chExt cx="1946367" cy="666407"/>
            </a:xfrm>
          </p:grpSpPr>
          <p:cxnSp>
            <p:nvCxnSpPr>
              <p:cNvPr id="47" name="Straight Arrow Connector 46"/>
              <p:cNvCxnSpPr/>
              <p:nvPr/>
            </p:nvCxnSpPr>
            <p:spPr>
              <a:xfrm flipH="1">
                <a:off x="6547340" y="2954752"/>
                <a:ext cx="408" cy="36040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TextBox 47"/>
              <p:cNvSpPr txBox="1"/>
              <p:nvPr/>
            </p:nvSpPr>
            <p:spPr>
              <a:xfrm>
                <a:off x="5815986" y="3251827"/>
                <a:ext cx="19463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ill Sans Light"/>
                  </a:rPr>
                  <a:t>Accept </a:t>
                </a:r>
                <a:r>
                  <a:rPr lang="en-US" dirty="0" err="1">
                    <a:latin typeface="Gill Sans Light"/>
                  </a:rPr>
                  <a:t>syscall</a:t>
                </a:r>
                <a:r>
                  <a:rPr lang="en-US" dirty="0">
                    <a:latin typeface="Gill Sans Light"/>
                  </a:rPr>
                  <a:t>()</a:t>
                </a:r>
              </a:p>
            </p:txBody>
          </p:sp>
        </p:grpSp>
        <p:sp>
          <p:nvSpPr>
            <p:cNvPr id="52" name="Freeform 51"/>
            <p:cNvSpPr/>
            <p:nvPr/>
          </p:nvSpPr>
          <p:spPr>
            <a:xfrm>
              <a:off x="7657159" y="3154765"/>
              <a:ext cx="492595" cy="652763"/>
            </a:xfrm>
            <a:custGeom>
              <a:avLst/>
              <a:gdLst>
                <a:gd name="connsiteX0" fmla="*/ 14941 w 492595"/>
                <a:gd name="connsiteY0" fmla="*/ 493114 h 612776"/>
                <a:gd name="connsiteX1" fmla="*/ 179294 w 492595"/>
                <a:gd name="connsiteY1" fmla="*/ 612643 h 612776"/>
                <a:gd name="connsiteX2" fmla="*/ 478117 w 492595"/>
                <a:gd name="connsiteY2" fmla="*/ 508055 h 612776"/>
                <a:gd name="connsiteX3" fmla="*/ 418353 w 492595"/>
                <a:gd name="connsiteY3" fmla="*/ 164408 h 612776"/>
                <a:gd name="connsiteX4" fmla="*/ 179294 w 492595"/>
                <a:gd name="connsiteY4" fmla="*/ 55 h 612776"/>
                <a:gd name="connsiteX5" fmla="*/ 0 w 492595"/>
                <a:gd name="connsiteY5" fmla="*/ 179349 h 612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2595" h="612776">
                  <a:moveTo>
                    <a:pt x="14941" y="493114"/>
                  </a:moveTo>
                  <a:cubicBezTo>
                    <a:pt x="58519" y="551633"/>
                    <a:pt x="102098" y="610153"/>
                    <a:pt x="179294" y="612643"/>
                  </a:cubicBezTo>
                  <a:cubicBezTo>
                    <a:pt x="256490" y="615133"/>
                    <a:pt x="438274" y="582761"/>
                    <a:pt x="478117" y="508055"/>
                  </a:cubicBezTo>
                  <a:cubicBezTo>
                    <a:pt x="517960" y="433349"/>
                    <a:pt x="468157" y="249075"/>
                    <a:pt x="418353" y="164408"/>
                  </a:cubicBezTo>
                  <a:cubicBezTo>
                    <a:pt x="368549" y="79741"/>
                    <a:pt x="249019" y="-2435"/>
                    <a:pt x="179294" y="55"/>
                  </a:cubicBezTo>
                  <a:cubicBezTo>
                    <a:pt x="109569" y="2545"/>
                    <a:pt x="54784" y="90947"/>
                    <a:pt x="0" y="179349"/>
                  </a:cubicBezTo>
                </a:path>
              </a:pathLst>
            </a:custGeom>
            <a:ln>
              <a:prstDash val="dash"/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2292891" y="2901377"/>
            <a:ext cx="7049874" cy="1281090"/>
            <a:chOff x="768891" y="2887549"/>
            <a:chExt cx="7049874" cy="1558794"/>
          </a:xfrm>
        </p:grpSpPr>
        <p:grpSp>
          <p:nvGrpSpPr>
            <p:cNvPr id="37" name="Group 36"/>
            <p:cNvGrpSpPr/>
            <p:nvPr/>
          </p:nvGrpSpPr>
          <p:grpSpPr>
            <a:xfrm>
              <a:off x="5543783" y="3684486"/>
              <a:ext cx="2274982" cy="759746"/>
              <a:chOff x="5543783" y="3684486"/>
              <a:chExt cx="2274982" cy="759746"/>
            </a:xfrm>
          </p:grpSpPr>
          <p:cxnSp>
            <p:nvCxnSpPr>
              <p:cNvPr id="26" name="Straight Arrow Connector 25"/>
              <p:cNvCxnSpPr/>
              <p:nvPr/>
            </p:nvCxnSpPr>
            <p:spPr>
              <a:xfrm flipH="1">
                <a:off x="6547748" y="3684486"/>
                <a:ext cx="1" cy="32141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/>
              <p:cNvSpPr txBox="1"/>
              <p:nvPr/>
            </p:nvSpPr>
            <p:spPr>
              <a:xfrm>
                <a:off x="5543783" y="3994839"/>
                <a:ext cx="2274982" cy="4493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>
                    <a:latin typeface="Gill Sans Light"/>
                  </a:rPr>
                  <a:t>Connection Socket</a:t>
                </a:r>
              </a:p>
            </p:txBody>
          </p:sp>
        </p:grpSp>
        <p:sp>
          <p:nvSpPr>
            <p:cNvPr id="45" name="TextBox 44"/>
            <p:cNvSpPr txBox="1"/>
            <p:nvPr/>
          </p:nvSpPr>
          <p:spPr>
            <a:xfrm>
              <a:off x="768891" y="3996950"/>
              <a:ext cx="2274982" cy="4493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Gill Sans Light"/>
                </a:rPr>
                <a:t>Connection Socket</a:t>
              </a:r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>
              <a:off x="1470685" y="2887549"/>
              <a:ext cx="0" cy="118156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" name="Straight Arrow Connector 53"/>
          <p:cNvCxnSpPr>
            <a:endCxn id="22" idx="1"/>
          </p:cNvCxnSpPr>
          <p:nvPr/>
        </p:nvCxnSpPr>
        <p:spPr>
          <a:xfrm>
            <a:off x="5929280" y="2770928"/>
            <a:ext cx="1432800" cy="16206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Left-Right Arrow 5"/>
          <p:cNvSpPr/>
          <p:nvPr/>
        </p:nvSpPr>
        <p:spPr bwMode="auto">
          <a:xfrm>
            <a:off x="4572000" y="3913654"/>
            <a:ext cx="2559821" cy="184666"/>
          </a:xfrm>
          <a:prstGeom prst="leftRightArrow">
            <a:avLst/>
          </a:prstGeom>
          <a:solidFill>
            <a:schemeClr val="bg1"/>
          </a:solidFill>
          <a:ln w="57150" cap="flat" cmpd="sng" algn="ctr">
            <a:solidFill>
              <a:srgbClr val="618FFD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cxnSp>
        <p:nvCxnSpPr>
          <p:cNvPr id="56" name="Straight Arrow Connector 55"/>
          <p:cNvCxnSpPr>
            <a:stCxn id="48" idx="1"/>
          </p:cNvCxnSpPr>
          <p:nvPr/>
        </p:nvCxnSpPr>
        <p:spPr>
          <a:xfrm flipH="1" flipV="1">
            <a:off x="5856696" y="2864141"/>
            <a:ext cx="1483699" cy="562283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2353065" y="4666348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write request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382948" y="5094841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read response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2147808" y="5831760"/>
            <a:ext cx="2345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Close Client Socket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2971800" y="5472267"/>
            <a:ext cx="0" cy="4201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H="1">
            <a:off x="7193266" y="4114928"/>
            <a:ext cx="467251" cy="4201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5688857" y="4729835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read request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688858" y="5122532"/>
            <a:ext cx="1816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write response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5507417" y="5716178"/>
            <a:ext cx="2687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ill Sans Light"/>
              </a:rPr>
              <a:t>Close Connection Socket</a:t>
            </a: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6797047" y="5428920"/>
            <a:ext cx="0" cy="4201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8044342" y="5787423"/>
            <a:ext cx="2470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Close Server Socket</a:t>
            </a:r>
          </a:p>
        </p:txBody>
      </p:sp>
      <p:cxnSp>
        <p:nvCxnSpPr>
          <p:cNvPr id="72" name="Straight Arrow Connector 71"/>
          <p:cNvCxnSpPr/>
          <p:nvPr/>
        </p:nvCxnSpPr>
        <p:spPr>
          <a:xfrm flipH="1" flipV="1">
            <a:off x="3954327" y="4896839"/>
            <a:ext cx="1754597" cy="10429"/>
          </a:xfrm>
          <a:prstGeom prst="straightConnector1">
            <a:avLst/>
          </a:prstGeom>
          <a:ln>
            <a:prstDash val="dash"/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Freeform 73"/>
          <p:cNvSpPr/>
          <p:nvPr/>
        </p:nvSpPr>
        <p:spPr>
          <a:xfrm>
            <a:off x="7424808" y="4800600"/>
            <a:ext cx="492595" cy="612776"/>
          </a:xfrm>
          <a:custGeom>
            <a:avLst/>
            <a:gdLst>
              <a:gd name="connsiteX0" fmla="*/ 14941 w 492595"/>
              <a:gd name="connsiteY0" fmla="*/ 493114 h 612776"/>
              <a:gd name="connsiteX1" fmla="*/ 179294 w 492595"/>
              <a:gd name="connsiteY1" fmla="*/ 612643 h 612776"/>
              <a:gd name="connsiteX2" fmla="*/ 478117 w 492595"/>
              <a:gd name="connsiteY2" fmla="*/ 508055 h 612776"/>
              <a:gd name="connsiteX3" fmla="*/ 418353 w 492595"/>
              <a:gd name="connsiteY3" fmla="*/ 164408 h 612776"/>
              <a:gd name="connsiteX4" fmla="*/ 179294 w 492595"/>
              <a:gd name="connsiteY4" fmla="*/ 55 h 612776"/>
              <a:gd name="connsiteX5" fmla="*/ 0 w 492595"/>
              <a:gd name="connsiteY5" fmla="*/ 179349 h 612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2595" h="612776">
                <a:moveTo>
                  <a:pt x="14941" y="493114"/>
                </a:moveTo>
                <a:cubicBezTo>
                  <a:pt x="58519" y="551633"/>
                  <a:pt x="102098" y="610153"/>
                  <a:pt x="179294" y="612643"/>
                </a:cubicBezTo>
                <a:cubicBezTo>
                  <a:pt x="256490" y="615133"/>
                  <a:pt x="438274" y="582761"/>
                  <a:pt x="478117" y="508055"/>
                </a:cubicBezTo>
                <a:cubicBezTo>
                  <a:pt x="517960" y="433349"/>
                  <a:pt x="468157" y="249075"/>
                  <a:pt x="418353" y="164408"/>
                </a:cubicBezTo>
                <a:cubicBezTo>
                  <a:pt x="368549" y="79741"/>
                  <a:pt x="249019" y="-2435"/>
                  <a:pt x="179294" y="55"/>
                </a:cubicBezTo>
                <a:cubicBezTo>
                  <a:pt x="109569" y="2545"/>
                  <a:pt x="54784" y="90947"/>
                  <a:pt x="0" y="179349"/>
                </a:cubicBezTo>
              </a:path>
            </a:pathLst>
          </a:custGeom>
          <a:ln>
            <a:prstDash val="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75" name="Freeform 74"/>
          <p:cNvSpPr/>
          <p:nvPr/>
        </p:nvSpPr>
        <p:spPr>
          <a:xfrm flipH="1">
            <a:off x="1905001" y="4788453"/>
            <a:ext cx="492595" cy="612776"/>
          </a:xfrm>
          <a:custGeom>
            <a:avLst/>
            <a:gdLst>
              <a:gd name="connsiteX0" fmla="*/ 14941 w 492595"/>
              <a:gd name="connsiteY0" fmla="*/ 493114 h 612776"/>
              <a:gd name="connsiteX1" fmla="*/ 179294 w 492595"/>
              <a:gd name="connsiteY1" fmla="*/ 612643 h 612776"/>
              <a:gd name="connsiteX2" fmla="*/ 478117 w 492595"/>
              <a:gd name="connsiteY2" fmla="*/ 508055 h 612776"/>
              <a:gd name="connsiteX3" fmla="*/ 418353 w 492595"/>
              <a:gd name="connsiteY3" fmla="*/ 164408 h 612776"/>
              <a:gd name="connsiteX4" fmla="*/ 179294 w 492595"/>
              <a:gd name="connsiteY4" fmla="*/ 55 h 612776"/>
              <a:gd name="connsiteX5" fmla="*/ 0 w 492595"/>
              <a:gd name="connsiteY5" fmla="*/ 179349 h 612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2595" h="612776">
                <a:moveTo>
                  <a:pt x="14941" y="493114"/>
                </a:moveTo>
                <a:cubicBezTo>
                  <a:pt x="58519" y="551633"/>
                  <a:pt x="102098" y="610153"/>
                  <a:pt x="179294" y="612643"/>
                </a:cubicBezTo>
                <a:cubicBezTo>
                  <a:pt x="256490" y="615133"/>
                  <a:pt x="438274" y="582761"/>
                  <a:pt x="478117" y="508055"/>
                </a:cubicBezTo>
                <a:cubicBezTo>
                  <a:pt x="517960" y="433349"/>
                  <a:pt x="468157" y="249075"/>
                  <a:pt x="418353" y="164408"/>
                </a:cubicBezTo>
                <a:cubicBezTo>
                  <a:pt x="368549" y="79741"/>
                  <a:pt x="249019" y="-2435"/>
                  <a:pt x="179294" y="55"/>
                </a:cubicBezTo>
                <a:cubicBezTo>
                  <a:pt x="109569" y="2545"/>
                  <a:pt x="54784" y="90947"/>
                  <a:pt x="0" y="179349"/>
                </a:cubicBezTo>
              </a:path>
            </a:pathLst>
          </a:custGeom>
          <a:ln>
            <a:prstDash val="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6632275" y="4070712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Gill Sans Light"/>
              </a:rPr>
              <a:t>Child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8077716" y="4589566"/>
            <a:ext cx="2514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ill Sans Light"/>
              </a:rPr>
              <a:t>Close Connection Socket</a:t>
            </a:r>
          </a:p>
        </p:txBody>
      </p:sp>
      <p:cxnSp>
        <p:nvCxnSpPr>
          <p:cNvPr id="78" name="Straight Arrow Connector 77"/>
          <p:cNvCxnSpPr/>
          <p:nvPr/>
        </p:nvCxnSpPr>
        <p:spPr>
          <a:xfrm>
            <a:off x="8469453" y="4134779"/>
            <a:ext cx="572135" cy="4631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5479518" y="4495800"/>
            <a:ext cx="251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ill Sans Light"/>
              </a:rPr>
              <a:t>Close Listen Socket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8860712" y="4110459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Gill Sans Light"/>
              </a:rPr>
              <a:t>Parent</a:t>
            </a:r>
          </a:p>
        </p:txBody>
      </p:sp>
      <p:cxnSp>
        <p:nvCxnSpPr>
          <p:cNvPr id="73" name="Straight Arrow Connector 72"/>
          <p:cNvCxnSpPr/>
          <p:nvPr/>
        </p:nvCxnSpPr>
        <p:spPr>
          <a:xfrm flipH="1">
            <a:off x="4104745" y="5307198"/>
            <a:ext cx="1604179" cy="0"/>
          </a:xfrm>
          <a:prstGeom prst="straightConnector1">
            <a:avLst/>
          </a:prstGeom>
          <a:ln>
            <a:prstDash val="dash"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2994685" y="4193788"/>
            <a:ext cx="0" cy="4201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4413774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55355-6664-4BAD-9824-D194123434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838200"/>
            <a:ext cx="10515600" cy="57912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// Socket setup code elided…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listen</a:t>
            </a:r>
            <a:r>
              <a:rPr lang="en-US" b="1" dirty="0">
                <a:latin typeface="Consolas" panose="020B0609020204030204" pitchFamily="49" charset="0"/>
              </a:rPr>
              <a:t>(</a:t>
            </a:r>
            <a:r>
              <a:rPr lang="en-US" b="1" dirty="0" err="1">
                <a:latin typeface="Consolas" panose="020B0609020204030204" pitchFamily="49" charset="0"/>
              </a:rPr>
              <a:t>server_socket</a:t>
            </a:r>
            <a:r>
              <a:rPr lang="en-US" b="1" dirty="0">
                <a:latin typeface="Consolas" panose="020B0609020204030204" pitchFamily="49" charset="0"/>
              </a:rPr>
              <a:t>, MAX_QUEUE);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while (1) {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// Accept a new client connection, obtaining a new socket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int </a:t>
            </a:r>
            <a:r>
              <a:rPr lang="en-US" b="1" dirty="0" err="1">
                <a:latin typeface="Consolas" panose="020B0609020204030204" pitchFamily="49" charset="0"/>
              </a:rPr>
              <a:t>conn_socket</a:t>
            </a:r>
            <a:r>
              <a:rPr lang="en-US" b="1" dirty="0"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accept</a:t>
            </a:r>
            <a:r>
              <a:rPr lang="en-US" b="1" dirty="0">
                <a:latin typeface="Consolas" panose="020B0609020204030204" pitchFamily="49" charset="0"/>
              </a:rPr>
              <a:t>(</a:t>
            </a:r>
            <a:r>
              <a:rPr lang="en-US" b="1" dirty="0" err="1">
                <a:latin typeface="Consolas" panose="020B0609020204030204" pitchFamily="49" charset="0"/>
              </a:rPr>
              <a:t>server_socket</a:t>
            </a:r>
            <a:r>
              <a:rPr lang="en-US" b="1" dirty="0">
                <a:latin typeface="Consolas" panose="020B0609020204030204" pitchFamily="49" charset="0"/>
              </a:rPr>
              <a:t>, NULL, NULL);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</a:t>
            </a:r>
            <a:r>
              <a:rPr lang="en-US" b="1" dirty="0" err="1">
                <a:latin typeface="Consolas" panose="020B0609020204030204" pitchFamily="49" charset="0"/>
              </a:rPr>
              <a:t>pid_t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 err="1">
                <a:latin typeface="Consolas" panose="020B0609020204030204" pitchFamily="49" charset="0"/>
              </a:rPr>
              <a:t>pid</a:t>
            </a:r>
            <a:r>
              <a:rPr lang="en-US" b="1" dirty="0"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fork</a:t>
            </a:r>
            <a:r>
              <a:rPr lang="en-US" b="1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if (</a:t>
            </a:r>
            <a:r>
              <a:rPr lang="en-US" b="1" dirty="0" err="1">
                <a:latin typeface="Consolas" panose="020B0609020204030204" pitchFamily="49" charset="0"/>
              </a:rPr>
              <a:t>pid</a:t>
            </a:r>
            <a:r>
              <a:rPr lang="en-US" b="1" dirty="0">
                <a:latin typeface="Consolas" panose="020B0609020204030204" pitchFamily="49" charset="0"/>
              </a:rPr>
              <a:t> == 0) {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close</a:t>
            </a:r>
            <a:r>
              <a:rPr lang="en-US" b="1" dirty="0">
                <a:latin typeface="Consolas" panose="020B0609020204030204" pitchFamily="49" charset="0"/>
              </a:rPr>
              <a:t>(</a:t>
            </a:r>
            <a:r>
              <a:rPr lang="en-US" b="1" dirty="0" err="1">
                <a:latin typeface="Consolas" panose="020B0609020204030204" pitchFamily="49" charset="0"/>
              </a:rPr>
              <a:t>server_socket</a:t>
            </a:r>
            <a:r>
              <a:rPr lang="en-US" b="1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  </a:t>
            </a:r>
            <a:r>
              <a:rPr lang="en-US" b="1" dirty="0" err="1">
                <a:latin typeface="Consolas" panose="020B0609020204030204" pitchFamily="49" charset="0"/>
              </a:rPr>
              <a:t>serve_client</a:t>
            </a:r>
            <a:r>
              <a:rPr lang="en-US" b="1" dirty="0">
                <a:latin typeface="Consolas" panose="020B0609020204030204" pitchFamily="49" charset="0"/>
              </a:rPr>
              <a:t>(</a:t>
            </a:r>
            <a:r>
              <a:rPr lang="en-US" b="1" dirty="0" err="1">
                <a:latin typeface="Consolas" panose="020B0609020204030204" pitchFamily="49" charset="0"/>
              </a:rPr>
              <a:t>conn_socket</a:t>
            </a:r>
            <a:r>
              <a:rPr lang="en-US" b="1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close</a:t>
            </a:r>
            <a:r>
              <a:rPr lang="en-US" b="1" dirty="0">
                <a:latin typeface="Consolas" panose="020B0609020204030204" pitchFamily="49" charset="0"/>
              </a:rPr>
              <a:t>(</a:t>
            </a:r>
            <a:r>
              <a:rPr lang="en-US" b="1" dirty="0" err="1">
                <a:latin typeface="Consolas" panose="020B0609020204030204" pitchFamily="49" charset="0"/>
              </a:rPr>
              <a:t>conn_socket</a:t>
            </a:r>
            <a:r>
              <a:rPr lang="en-US" b="1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  exit(0);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} else {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  close(</a:t>
            </a:r>
            <a:r>
              <a:rPr lang="en-US" b="1" dirty="0" err="1">
                <a:latin typeface="Consolas" panose="020B0609020204030204" pitchFamily="49" charset="0"/>
              </a:rPr>
              <a:t>conn_socket</a:t>
            </a:r>
            <a:r>
              <a:rPr lang="en-US" b="1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  //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wait</a:t>
            </a:r>
            <a:r>
              <a:rPr lang="en-US" b="1" dirty="0">
                <a:latin typeface="Consolas" panose="020B0609020204030204" pitchFamily="49" charset="0"/>
              </a:rPr>
              <a:t>(NULL);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close</a:t>
            </a:r>
            <a:r>
              <a:rPr lang="en-US" b="1" dirty="0">
                <a:latin typeface="Consolas" panose="020B0609020204030204" pitchFamily="49" charset="0"/>
              </a:rPr>
              <a:t>(</a:t>
            </a:r>
            <a:r>
              <a:rPr lang="en-US" b="1" dirty="0" err="1">
                <a:latin typeface="Consolas" panose="020B0609020204030204" pitchFamily="49" charset="0"/>
              </a:rPr>
              <a:t>server_socket</a:t>
            </a:r>
            <a:r>
              <a:rPr lang="en-US" b="1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Protocol (v3)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685800" y="5181600"/>
            <a:ext cx="9677400" cy="3048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228600" y="762000"/>
            <a:ext cx="11049000" cy="5867400"/>
            <a:chOff x="228600" y="762000"/>
            <a:chExt cx="11049000" cy="5867400"/>
          </a:xfrm>
        </p:grpSpPr>
        <p:sp>
          <p:nvSpPr>
            <p:cNvPr id="2" name="Rectangle 1"/>
            <p:cNvSpPr/>
            <p:nvPr/>
          </p:nvSpPr>
          <p:spPr bwMode="auto">
            <a:xfrm>
              <a:off x="228600" y="762000"/>
              <a:ext cx="11049000" cy="57912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</a:endParaRPr>
            </a:p>
          </p:txBody>
        </p:sp>
        <p:sp>
          <p:nvSpPr>
            <p:cNvPr id="15" name="Content Placeholder 2">
              <a:extLst>
                <a:ext uri="{FF2B5EF4-FFF2-40B4-BE49-F238E27FC236}">
                  <a16:creationId xmlns:a16="http://schemas.microsoft.com/office/drawing/2014/main" id="{39555355-6664-4BAD-9824-D19412343421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2000" y="838200"/>
              <a:ext cx="10515600" cy="5791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FAA26D3D-D897-4be2-8F04-BA451C77F1D7}">
                <ma14:placeholderFlag xmlns:ma14="http://schemas.microsoft.com/office/mac/drawingml/2011/main" xmlns="" val="1"/>
              </a:ex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0478" tIns="44445" rIns="90478" bIns="44445" numCol="1" anchor="t" anchorCtr="0" compatLnSpc="1">
              <a:prstTxWarp prst="textNoShape">
                <a:avLst/>
              </a:prstTxWarp>
              <a:normAutofit fontScale="92500" lnSpcReduction="20000"/>
            </a:bodyPr>
            <a:lstStyle>
              <a:lvl1pPr marL="285750" indent="-285750" algn="l" rtl="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•"/>
                <a:defRPr sz="2400" b="0" i="0">
                  <a:solidFill>
                    <a:schemeClr val="tx1"/>
                  </a:solidFill>
                  <a:latin typeface="Gill Sans Light" charset="0"/>
                  <a:ea typeface="Gill Sans Light" charset="0"/>
                  <a:cs typeface="Gill Sans Light" charset="0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200" b="0" i="0">
                  <a:solidFill>
                    <a:schemeClr val="tx1"/>
                  </a:solidFill>
                  <a:latin typeface="Gill Sans Light" charset="0"/>
                  <a:ea typeface="Gill Sans Light" charset="0"/>
                  <a:cs typeface="Gill Sans Light" charset="0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»"/>
                <a:defRPr sz="2000" b="0" i="0">
                  <a:solidFill>
                    <a:schemeClr val="tx1"/>
                  </a:solidFill>
                  <a:latin typeface="Gill Sans Light" charset="0"/>
                  <a:ea typeface="Gill Sans Light" charset="0"/>
                  <a:cs typeface="Gill Sans Light" charset="0"/>
                </a:defRPr>
              </a:lvl3pPr>
              <a:lvl4pPr marL="1543050" indent="-171450" algn="l" rtl="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•"/>
                <a:defRPr sz="2000" b="0" i="0">
                  <a:solidFill>
                    <a:schemeClr val="tx1"/>
                  </a:solidFill>
                  <a:latin typeface="Gill Sans Light" charset="0"/>
                  <a:ea typeface="Gill Sans Light" charset="0"/>
                  <a:cs typeface="Gill Sans Light" charset="0"/>
                </a:defRPr>
              </a:lvl4pPr>
              <a:lvl5pPr marL="2000250" indent="-171450" algn="l" rtl="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 b="0" i="0">
                  <a:solidFill>
                    <a:schemeClr val="tx1"/>
                  </a:solidFill>
                  <a:latin typeface="Gill Sans Light" charset="0"/>
                  <a:ea typeface="Gill Sans Light" charset="0"/>
                  <a:cs typeface="Gill Sans Light" charset="0"/>
                </a:defRPr>
              </a:lvl5pPr>
              <a:lvl6pPr marL="2457450" indent="-171450" algn="l" rtl="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 b="1">
                  <a:solidFill>
                    <a:schemeClr val="tx1"/>
                  </a:solidFill>
                  <a:latin typeface="+mn-lt"/>
                </a:defRPr>
              </a:lvl6pPr>
              <a:lvl7pPr marL="2914650" indent="-171450" algn="l" rtl="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 b="1">
                  <a:solidFill>
                    <a:schemeClr val="tx1"/>
                  </a:solidFill>
                  <a:latin typeface="+mn-lt"/>
                </a:defRPr>
              </a:lvl7pPr>
              <a:lvl8pPr marL="3371850" indent="-171450" algn="l" rtl="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 b="1">
                  <a:solidFill>
                    <a:schemeClr val="tx1"/>
                  </a:solidFill>
                  <a:latin typeface="+mn-lt"/>
                </a:defRPr>
              </a:lvl8pPr>
              <a:lvl9pPr marL="3829050" indent="-171450" algn="l" rtl="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 b="1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>
                <a:buFontTx/>
                <a:buNone/>
              </a:pPr>
              <a:r>
                <a:rPr lang="en-US" b="1" kern="0" dirty="0">
                  <a:latin typeface="Consolas" panose="020B0609020204030204" pitchFamily="49" charset="0"/>
                </a:rPr>
                <a:t>// Socket setup code elided…</a:t>
              </a:r>
            </a:p>
            <a:p>
              <a:pPr marL="0" indent="0">
                <a:buFontTx/>
                <a:buNone/>
              </a:pPr>
              <a:r>
                <a:rPr lang="en-US" b="1" kern="0" dirty="0">
                  <a:solidFill>
                    <a:srgbClr val="FF0000"/>
                  </a:solidFill>
                  <a:latin typeface="Consolas" panose="020B0609020204030204" pitchFamily="49" charset="0"/>
                </a:rPr>
                <a:t>listen</a:t>
              </a:r>
              <a:r>
                <a:rPr lang="en-US" b="1" kern="0" dirty="0">
                  <a:latin typeface="Consolas" panose="020B0609020204030204" pitchFamily="49" charset="0"/>
                </a:rPr>
                <a:t>(</a:t>
              </a:r>
              <a:r>
                <a:rPr lang="en-US" b="1" kern="0" dirty="0" err="1">
                  <a:latin typeface="Consolas" panose="020B0609020204030204" pitchFamily="49" charset="0"/>
                </a:rPr>
                <a:t>server_socket</a:t>
              </a:r>
              <a:r>
                <a:rPr lang="en-US" b="1" kern="0" dirty="0">
                  <a:latin typeface="Consolas" panose="020B0609020204030204" pitchFamily="49" charset="0"/>
                </a:rPr>
                <a:t>, MAX_QUEUE);</a:t>
              </a:r>
            </a:p>
            <a:p>
              <a:pPr marL="0" indent="0">
                <a:buFontTx/>
                <a:buNone/>
              </a:pPr>
              <a:r>
                <a:rPr lang="en-US" b="1" kern="0" dirty="0">
                  <a:latin typeface="Consolas" panose="020B0609020204030204" pitchFamily="49" charset="0"/>
                </a:rPr>
                <a:t>while (1) {</a:t>
              </a:r>
            </a:p>
            <a:p>
              <a:pPr marL="0" indent="0">
                <a:buFontTx/>
                <a:buNone/>
              </a:pPr>
              <a:r>
                <a:rPr lang="en-US" b="1" kern="0" dirty="0">
                  <a:latin typeface="Consolas" panose="020B0609020204030204" pitchFamily="49" charset="0"/>
                </a:rPr>
                <a:t>  // Accept a new client connection, obtaining a new socket</a:t>
              </a:r>
            </a:p>
            <a:p>
              <a:pPr marL="0" indent="0">
                <a:buFontTx/>
                <a:buNone/>
              </a:pPr>
              <a:r>
                <a:rPr lang="en-US" b="1" kern="0" dirty="0">
                  <a:latin typeface="Consolas" panose="020B0609020204030204" pitchFamily="49" charset="0"/>
                </a:rPr>
                <a:t>  </a:t>
              </a:r>
              <a:r>
                <a:rPr lang="en-US" b="1" kern="0" dirty="0" err="1">
                  <a:latin typeface="Consolas" panose="020B0609020204030204" pitchFamily="49" charset="0"/>
                </a:rPr>
                <a:t>int</a:t>
              </a:r>
              <a:r>
                <a:rPr lang="en-US" b="1" kern="0" dirty="0">
                  <a:latin typeface="Consolas" panose="020B0609020204030204" pitchFamily="49" charset="0"/>
                </a:rPr>
                <a:t> </a:t>
              </a:r>
              <a:r>
                <a:rPr lang="en-US" b="1" kern="0" dirty="0" err="1">
                  <a:latin typeface="Consolas" panose="020B0609020204030204" pitchFamily="49" charset="0"/>
                </a:rPr>
                <a:t>conn_socket</a:t>
              </a:r>
              <a:r>
                <a:rPr lang="en-US" b="1" kern="0" dirty="0">
                  <a:latin typeface="Consolas" panose="020B0609020204030204" pitchFamily="49" charset="0"/>
                </a:rPr>
                <a:t> = </a:t>
              </a:r>
              <a:r>
                <a:rPr lang="en-US" b="1" kern="0" dirty="0">
                  <a:solidFill>
                    <a:srgbClr val="FF0000"/>
                  </a:solidFill>
                  <a:latin typeface="Consolas" panose="020B0609020204030204" pitchFamily="49" charset="0"/>
                </a:rPr>
                <a:t>accept</a:t>
              </a:r>
              <a:r>
                <a:rPr lang="en-US" b="1" kern="0" dirty="0">
                  <a:latin typeface="Consolas" panose="020B0609020204030204" pitchFamily="49" charset="0"/>
                </a:rPr>
                <a:t>(</a:t>
              </a:r>
              <a:r>
                <a:rPr lang="en-US" b="1" kern="0" dirty="0" err="1">
                  <a:latin typeface="Consolas" panose="020B0609020204030204" pitchFamily="49" charset="0"/>
                </a:rPr>
                <a:t>server_socket</a:t>
              </a:r>
              <a:r>
                <a:rPr lang="en-US" b="1" kern="0" dirty="0">
                  <a:latin typeface="Consolas" panose="020B0609020204030204" pitchFamily="49" charset="0"/>
                </a:rPr>
                <a:t>, NULL, NULL);</a:t>
              </a:r>
            </a:p>
            <a:p>
              <a:pPr marL="0" indent="0">
                <a:buFontTx/>
                <a:buNone/>
              </a:pPr>
              <a:r>
                <a:rPr lang="en-US" b="1" kern="0" dirty="0">
                  <a:latin typeface="Consolas" panose="020B0609020204030204" pitchFamily="49" charset="0"/>
                </a:rPr>
                <a:t>  </a:t>
              </a:r>
              <a:r>
                <a:rPr lang="en-US" b="1" kern="0" dirty="0" err="1">
                  <a:latin typeface="Consolas" panose="020B0609020204030204" pitchFamily="49" charset="0"/>
                </a:rPr>
                <a:t>pid_t</a:t>
              </a:r>
              <a:r>
                <a:rPr lang="en-US" b="1" kern="0" dirty="0">
                  <a:latin typeface="Consolas" panose="020B0609020204030204" pitchFamily="49" charset="0"/>
                </a:rPr>
                <a:t> </a:t>
              </a:r>
              <a:r>
                <a:rPr lang="en-US" b="1" kern="0" dirty="0" err="1">
                  <a:latin typeface="Consolas" panose="020B0609020204030204" pitchFamily="49" charset="0"/>
                </a:rPr>
                <a:t>pid</a:t>
              </a:r>
              <a:r>
                <a:rPr lang="en-US" b="1" kern="0" dirty="0">
                  <a:latin typeface="Consolas" panose="020B0609020204030204" pitchFamily="49" charset="0"/>
                </a:rPr>
                <a:t> = </a:t>
              </a:r>
              <a:r>
                <a:rPr lang="en-US" b="1" kern="0" dirty="0">
                  <a:solidFill>
                    <a:srgbClr val="FF0000"/>
                  </a:solidFill>
                  <a:latin typeface="Consolas" panose="020B0609020204030204" pitchFamily="49" charset="0"/>
                </a:rPr>
                <a:t>fork</a:t>
              </a:r>
              <a:r>
                <a:rPr lang="en-US" b="1" kern="0" dirty="0">
                  <a:latin typeface="Consolas" panose="020B0609020204030204" pitchFamily="49" charset="0"/>
                </a:rPr>
                <a:t>();</a:t>
              </a:r>
            </a:p>
            <a:p>
              <a:pPr marL="0" indent="0">
                <a:buFontTx/>
                <a:buNone/>
              </a:pPr>
              <a:r>
                <a:rPr lang="en-US" b="1" kern="0" dirty="0">
                  <a:latin typeface="Consolas" panose="020B0609020204030204" pitchFamily="49" charset="0"/>
                </a:rPr>
                <a:t>  if (</a:t>
              </a:r>
              <a:r>
                <a:rPr lang="en-US" b="1" kern="0" dirty="0" err="1">
                  <a:latin typeface="Consolas" panose="020B0609020204030204" pitchFamily="49" charset="0"/>
                </a:rPr>
                <a:t>pid</a:t>
              </a:r>
              <a:r>
                <a:rPr lang="en-US" b="1" kern="0" dirty="0">
                  <a:latin typeface="Consolas" panose="020B0609020204030204" pitchFamily="49" charset="0"/>
                </a:rPr>
                <a:t> == 0) {</a:t>
              </a:r>
            </a:p>
            <a:p>
              <a:pPr marL="0" indent="0">
                <a:buFontTx/>
                <a:buNone/>
              </a:pPr>
              <a:r>
                <a:rPr lang="en-US" b="1" kern="0" dirty="0">
                  <a:latin typeface="Consolas" panose="020B0609020204030204" pitchFamily="49" charset="0"/>
                </a:rPr>
                <a:t>    </a:t>
              </a:r>
              <a:r>
                <a:rPr lang="en-US" b="1" kern="0" dirty="0">
                  <a:solidFill>
                    <a:srgbClr val="FF0000"/>
                  </a:solidFill>
                  <a:latin typeface="Consolas" panose="020B0609020204030204" pitchFamily="49" charset="0"/>
                </a:rPr>
                <a:t>close</a:t>
              </a:r>
              <a:r>
                <a:rPr lang="en-US" b="1" kern="0" dirty="0">
                  <a:latin typeface="Consolas" panose="020B0609020204030204" pitchFamily="49" charset="0"/>
                </a:rPr>
                <a:t>(</a:t>
              </a:r>
              <a:r>
                <a:rPr lang="en-US" b="1" kern="0" dirty="0" err="1">
                  <a:latin typeface="Consolas" panose="020B0609020204030204" pitchFamily="49" charset="0"/>
                </a:rPr>
                <a:t>server_socket</a:t>
              </a:r>
              <a:r>
                <a:rPr lang="en-US" b="1" kern="0" dirty="0">
                  <a:latin typeface="Consolas" panose="020B0609020204030204" pitchFamily="49" charset="0"/>
                </a:rPr>
                <a:t>);</a:t>
              </a:r>
            </a:p>
            <a:p>
              <a:pPr marL="0" indent="0">
                <a:buFontTx/>
                <a:buNone/>
              </a:pPr>
              <a:r>
                <a:rPr lang="en-US" b="1" kern="0" dirty="0">
                  <a:latin typeface="Consolas" panose="020B0609020204030204" pitchFamily="49" charset="0"/>
                </a:rPr>
                <a:t>    </a:t>
              </a:r>
              <a:r>
                <a:rPr lang="en-US" b="1" kern="0" dirty="0" err="1">
                  <a:latin typeface="Consolas" panose="020B0609020204030204" pitchFamily="49" charset="0"/>
                </a:rPr>
                <a:t>serve_client</a:t>
              </a:r>
              <a:r>
                <a:rPr lang="en-US" b="1" kern="0" dirty="0">
                  <a:latin typeface="Consolas" panose="020B0609020204030204" pitchFamily="49" charset="0"/>
                </a:rPr>
                <a:t>(</a:t>
              </a:r>
              <a:r>
                <a:rPr lang="en-US" b="1" kern="0" dirty="0" err="1">
                  <a:latin typeface="Consolas" panose="020B0609020204030204" pitchFamily="49" charset="0"/>
                </a:rPr>
                <a:t>conn_socket</a:t>
              </a:r>
              <a:r>
                <a:rPr lang="en-US" b="1" kern="0" dirty="0">
                  <a:latin typeface="Consolas" panose="020B0609020204030204" pitchFamily="49" charset="0"/>
                </a:rPr>
                <a:t>);</a:t>
              </a:r>
            </a:p>
            <a:p>
              <a:pPr marL="0" indent="0">
                <a:buFontTx/>
                <a:buNone/>
              </a:pPr>
              <a:r>
                <a:rPr lang="en-US" b="1" kern="0" dirty="0">
                  <a:latin typeface="Consolas" panose="020B0609020204030204" pitchFamily="49" charset="0"/>
                </a:rPr>
                <a:t>    </a:t>
              </a:r>
              <a:r>
                <a:rPr lang="en-US" b="1" kern="0" dirty="0">
                  <a:solidFill>
                    <a:srgbClr val="FF0000"/>
                  </a:solidFill>
                  <a:latin typeface="Consolas" panose="020B0609020204030204" pitchFamily="49" charset="0"/>
                </a:rPr>
                <a:t>close</a:t>
              </a:r>
              <a:r>
                <a:rPr lang="en-US" b="1" kern="0" dirty="0">
                  <a:latin typeface="Consolas" panose="020B0609020204030204" pitchFamily="49" charset="0"/>
                </a:rPr>
                <a:t>(</a:t>
              </a:r>
              <a:r>
                <a:rPr lang="en-US" b="1" kern="0" dirty="0" err="1">
                  <a:latin typeface="Consolas" panose="020B0609020204030204" pitchFamily="49" charset="0"/>
                </a:rPr>
                <a:t>conn_socket</a:t>
              </a:r>
              <a:r>
                <a:rPr lang="en-US" b="1" kern="0" dirty="0">
                  <a:latin typeface="Consolas" panose="020B0609020204030204" pitchFamily="49" charset="0"/>
                </a:rPr>
                <a:t>);</a:t>
              </a:r>
            </a:p>
            <a:p>
              <a:pPr marL="0" indent="0">
                <a:buFontTx/>
                <a:buNone/>
              </a:pPr>
              <a:r>
                <a:rPr lang="en-US" b="1" kern="0" dirty="0">
                  <a:latin typeface="Consolas" panose="020B0609020204030204" pitchFamily="49" charset="0"/>
                </a:rPr>
                <a:t>    exit(0);</a:t>
              </a:r>
            </a:p>
            <a:p>
              <a:pPr marL="0" indent="0">
                <a:buFontTx/>
                <a:buNone/>
              </a:pPr>
              <a:r>
                <a:rPr lang="en-US" b="1" kern="0" dirty="0">
                  <a:latin typeface="Consolas" panose="020B0609020204030204" pitchFamily="49" charset="0"/>
                </a:rPr>
                <a:t>  } else {</a:t>
              </a:r>
            </a:p>
            <a:p>
              <a:pPr marL="0" indent="0">
                <a:buFontTx/>
                <a:buNone/>
              </a:pPr>
              <a:r>
                <a:rPr lang="en-US" b="1" kern="0" dirty="0">
                  <a:latin typeface="Consolas" panose="020B0609020204030204" pitchFamily="49" charset="0"/>
                </a:rPr>
                <a:t>    close(</a:t>
              </a:r>
              <a:r>
                <a:rPr lang="en-US" b="1" kern="0" dirty="0" err="1">
                  <a:latin typeface="Consolas" panose="020B0609020204030204" pitchFamily="49" charset="0"/>
                </a:rPr>
                <a:t>conn_socket</a:t>
              </a:r>
              <a:r>
                <a:rPr lang="en-US" b="1" kern="0" dirty="0">
                  <a:latin typeface="Consolas" panose="020B0609020204030204" pitchFamily="49" charset="0"/>
                </a:rPr>
                <a:t>);</a:t>
              </a:r>
            </a:p>
            <a:p>
              <a:pPr marL="0" indent="0">
                <a:buFontTx/>
                <a:buNone/>
              </a:pPr>
              <a:r>
                <a:rPr lang="en-US" b="1" kern="0" dirty="0">
                  <a:latin typeface="Consolas" panose="020B0609020204030204" pitchFamily="49" charset="0"/>
                </a:rPr>
                <a:t>    //</a:t>
              </a:r>
              <a:r>
                <a:rPr lang="en-US" b="1" kern="0" dirty="0">
                  <a:solidFill>
                    <a:srgbClr val="FF0000"/>
                  </a:solidFill>
                  <a:latin typeface="Consolas" panose="020B0609020204030204" pitchFamily="49" charset="0"/>
                </a:rPr>
                <a:t>wait</a:t>
              </a:r>
              <a:r>
                <a:rPr lang="en-US" b="1" kern="0" dirty="0">
                  <a:latin typeface="Consolas" panose="020B0609020204030204" pitchFamily="49" charset="0"/>
                </a:rPr>
                <a:t>(NULL);</a:t>
              </a:r>
            </a:p>
            <a:p>
              <a:pPr marL="0" indent="0">
                <a:buFontTx/>
                <a:buNone/>
              </a:pPr>
              <a:r>
                <a:rPr lang="en-US" b="1" kern="0" dirty="0">
                  <a:latin typeface="Consolas" panose="020B0609020204030204" pitchFamily="49" charset="0"/>
                </a:rPr>
                <a:t>  }</a:t>
              </a:r>
            </a:p>
            <a:p>
              <a:pPr marL="0" indent="0">
                <a:buFontTx/>
                <a:buNone/>
              </a:pPr>
              <a:r>
                <a:rPr lang="en-US" b="1" kern="0" dirty="0">
                  <a:latin typeface="Consolas" panose="020B0609020204030204" pitchFamily="49" charset="0"/>
                </a:rPr>
                <a:t>}</a:t>
              </a:r>
            </a:p>
            <a:p>
              <a:pPr marL="0" indent="0">
                <a:buFontTx/>
                <a:buNone/>
              </a:pPr>
              <a:r>
                <a:rPr lang="en-US" b="1" kern="0" dirty="0">
                  <a:solidFill>
                    <a:srgbClr val="FF0000"/>
                  </a:solidFill>
                  <a:latin typeface="Consolas" panose="020B0609020204030204" pitchFamily="49" charset="0"/>
                </a:rPr>
                <a:t>close</a:t>
              </a:r>
              <a:r>
                <a:rPr lang="en-US" b="1" kern="0" dirty="0">
                  <a:latin typeface="Consolas" panose="020B0609020204030204" pitchFamily="49" charset="0"/>
                </a:rPr>
                <a:t>(</a:t>
              </a:r>
              <a:r>
                <a:rPr lang="en-US" b="1" kern="0" dirty="0" err="1">
                  <a:latin typeface="Consolas" panose="020B0609020204030204" pitchFamily="49" charset="0"/>
                </a:rPr>
                <a:t>server_socket</a:t>
              </a:r>
              <a:r>
                <a:rPr lang="en-US" b="1" kern="0" dirty="0">
                  <a:latin typeface="Consolas" panose="020B0609020204030204" pitchFamily="49" charset="0"/>
                </a:rPr>
                <a:t>);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455957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8AFC1-E843-4602-B035-44457AC02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Address: Itself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12631-2E9B-493D-AE43-18706F998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struct </a:t>
            </a:r>
            <a:r>
              <a:rPr lang="en-US" sz="2000" dirty="0" err="1">
                <a:latin typeface="Consolas" panose="020B0609020204030204" pitchFamily="49" charset="0"/>
              </a:rPr>
              <a:t>addrinfo</a:t>
            </a:r>
            <a:r>
              <a:rPr lang="en-US" sz="2000" dirty="0">
                <a:latin typeface="Consolas" panose="020B0609020204030204" pitchFamily="49" charset="0"/>
              </a:rPr>
              <a:t> *</a:t>
            </a:r>
            <a:r>
              <a:rPr lang="en-US" sz="2000" dirty="0" err="1">
                <a:latin typeface="Consolas" panose="020B0609020204030204" pitchFamily="49" charset="0"/>
              </a:rPr>
              <a:t>setup_address</a:t>
            </a:r>
            <a:r>
              <a:rPr lang="en-US" sz="2000" dirty="0">
                <a:latin typeface="Consolas" panose="020B0609020204030204" pitchFamily="49" charset="0"/>
              </a:rPr>
              <a:t>(char *port) 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struct </a:t>
            </a:r>
            <a:r>
              <a:rPr lang="en-US" sz="2000" dirty="0" err="1">
                <a:latin typeface="Consolas" panose="020B0609020204030204" pitchFamily="49" charset="0"/>
              </a:rPr>
              <a:t>addrinfo</a:t>
            </a:r>
            <a:r>
              <a:rPr lang="en-US" sz="2000" dirty="0">
                <a:latin typeface="Consolas" panose="020B0609020204030204" pitchFamily="49" charset="0"/>
              </a:rPr>
              <a:t> *server;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struct </a:t>
            </a:r>
            <a:r>
              <a:rPr lang="en-US" sz="2000" dirty="0" err="1">
                <a:latin typeface="Consolas" panose="020B0609020204030204" pitchFamily="49" charset="0"/>
              </a:rPr>
              <a:t>addrinfo</a:t>
            </a:r>
            <a:r>
              <a:rPr lang="en-US" sz="2000" dirty="0">
                <a:latin typeface="Consolas" panose="020B0609020204030204" pitchFamily="49" charset="0"/>
              </a:rPr>
              <a:t> hints;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</a:rPr>
              <a:t>memset</a:t>
            </a:r>
            <a:r>
              <a:rPr lang="en-US" sz="2000" dirty="0">
                <a:latin typeface="Consolas" panose="020B0609020204030204" pitchFamily="49" charset="0"/>
              </a:rPr>
              <a:t>(&amp;hints, 0, </a:t>
            </a:r>
            <a:r>
              <a:rPr lang="en-US" sz="2000" dirty="0" err="1">
                <a:latin typeface="Consolas" panose="020B0609020204030204" pitchFamily="49" charset="0"/>
              </a:rPr>
              <a:t>sizeof</a:t>
            </a:r>
            <a:r>
              <a:rPr lang="en-US" sz="2000" dirty="0">
                <a:latin typeface="Consolas" panose="020B0609020204030204" pitchFamily="49" charset="0"/>
              </a:rPr>
              <a:t>(hints));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</a:rPr>
              <a:t>hints.ai_family</a:t>
            </a:r>
            <a:r>
              <a:rPr lang="en-US" sz="2000" dirty="0">
                <a:latin typeface="Consolas" panose="020B0609020204030204" pitchFamily="49" charset="0"/>
              </a:rPr>
              <a:t> = AF_UNSPEC;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</a:rPr>
              <a:t>hints.ai_socktype</a:t>
            </a:r>
            <a:r>
              <a:rPr lang="en-US" sz="2000" dirty="0">
                <a:latin typeface="Consolas" panose="020B0609020204030204" pitchFamily="49" charset="0"/>
              </a:rPr>
              <a:t> = SOCK_STREAM;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</a:rPr>
              <a:t>hints.ai_flags</a:t>
            </a:r>
            <a:r>
              <a:rPr lang="en-US" sz="2000" dirty="0">
                <a:latin typeface="Consolas" panose="020B0609020204030204" pitchFamily="49" charset="0"/>
              </a:rPr>
              <a:t> = AI_PASSIVE;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</a:rPr>
              <a:t>getaddrinfo</a:t>
            </a:r>
            <a:r>
              <a:rPr lang="en-US" sz="2000" dirty="0">
                <a:latin typeface="Consolas" panose="020B0609020204030204" pitchFamily="49" charset="0"/>
              </a:rPr>
              <a:t>(NULL, port, &amp;hints, &amp;server);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return server;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Accepts any connections on the specified port</a:t>
            </a:r>
          </a:p>
        </p:txBody>
      </p:sp>
    </p:spTree>
    <p:extLst>
      <p:ext uri="{BB962C8B-B14F-4D97-AF65-F5344CB8AC3E}">
        <p14:creationId xmlns:p14="http://schemas.microsoft.com/office/powerpoint/2010/main" val="2810424353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186E1-5515-4269-B185-478E2D6BD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Key Unix I/O Design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90C8C-847C-4E50-95FD-C705C535DE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914400"/>
            <a:ext cx="10998200" cy="5105400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Uniformity – Everything Is a File!</a:t>
            </a:r>
          </a:p>
          <a:p>
            <a:pPr lvl="1"/>
            <a:r>
              <a:rPr lang="en-US" dirty="0"/>
              <a:t>file operations, device I/O, and </a:t>
            </a:r>
            <a:r>
              <a:rPr lang="en-US" dirty="0" err="1"/>
              <a:t>interprocess</a:t>
            </a:r>
            <a:r>
              <a:rPr lang="en-US" dirty="0"/>
              <a:t> communication through open, read/write, close</a:t>
            </a:r>
          </a:p>
          <a:p>
            <a:pPr lvl="1"/>
            <a:r>
              <a:rPr lang="en-US" dirty="0"/>
              <a:t>Allows simple composition of programs </a:t>
            </a:r>
          </a:p>
          <a:p>
            <a:pPr lvl="2"/>
            <a:r>
              <a:rPr lang="en-US" dirty="0"/>
              <a:t>find | grep | </a:t>
            </a:r>
            <a:r>
              <a:rPr lang="en-US" dirty="0" err="1"/>
              <a:t>wc</a:t>
            </a:r>
            <a:r>
              <a:rPr lang="en-US" dirty="0"/>
              <a:t> …</a:t>
            </a:r>
          </a:p>
          <a:p>
            <a:r>
              <a:rPr lang="en-US" dirty="0">
                <a:solidFill>
                  <a:srgbClr val="FF0000"/>
                </a:solidFill>
              </a:rPr>
              <a:t>Open before use</a:t>
            </a:r>
          </a:p>
          <a:p>
            <a:pPr lvl="1"/>
            <a:r>
              <a:rPr lang="en-US" dirty="0"/>
              <a:t>Provides opportunity for access control and arbitration</a:t>
            </a:r>
          </a:p>
          <a:p>
            <a:pPr lvl="1"/>
            <a:r>
              <a:rPr lang="en-US" dirty="0"/>
              <a:t>Sets up the underlying machinery, i.e., data structures</a:t>
            </a:r>
          </a:p>
          <a:p>
            <a:r>
              <a:rPr lang="en-US" dirty="0">
                <a:solidFill>
                  <a:srgbClr val="FF0000"/>
                </a:solidFill>
              </a:rPr>
              <a:t>Byte-oriented</a:t>
            </a:r>
          </a:p>
          <a:p>
            <a:pPr lvl="1"/>
            <a:r>
              <a:rPr lang="en-US" dirty="0"/>
              <a:t>Even if blocks are transferred, addressing is in bytes</a:t>
            </a:r>
          </a:p>
          <a:p>
            <a:r>
              <a:rPr lang="en-US" dirty="0">
                <a:solidFill>
                  <a:srgbClr val="FF0000"/>
                </a:solidFill>
              </a:rPr>
              <a:t>Kernel buffered reads</a:t>
            </a:r>
          </a:p>
          <a:p>
            <a:pPr lvl="1"/>
            <a:r>
              <a:rPr lang="en-US" dirty="0"/>
              <a:t>Streaming and block devices looks the same, read blocks yielding processor to other task</a:t>
            </a:r>
          </a:p>
          <a:p>
            <a:r>
              <a:rPr lang="en-US" dirty="0">
                <a:solidFill>
                  <a:srgbClr val="FF0000"/>
                </a:solidFill>
              </a:rPr>
              <a:t>Kernel buffered writes</a:t>
            </a:r>
          </a:p>
          <a:p>
            <a:pPr lvl="1"/>
            <a:r>
              <a:rPr lang="en-US" dirty="0"/>
              <a:t>Completion of out-going transfer decoupled from the application, allowing it to continue</a:t>
            </a:r>
          </a:p>
          <a:p>
            <a:r>
              <a:rPr lang="en-US" dirty="0">
                <a:solidFill>
                  <a:srgbClr val="FF0000"/>
                </a:solidFill>
              </a:rPr>
              <a:t>Explicit close</a:t>
            </a:r>
          </a:p>
        </p:txBody>
      </p:sp>
    </p:spTree>
    <p:extLst>
      <p:ext uri="{BB962C8B-B14F-4D97-AF65-F5344CB8AC3E}">
        <p14:creationId xmlns:p14="http://schemas.microsoft.com/office/powerpoint/2010/main" val="15832571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F0EBC-3132-47E0-9FAA-022DC3DE6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Client: Getting the Server Address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BACF9-98F8-4D2B-A923-9CD8186DF4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914400"/>
            <a:ext cx="10515600" cy="490523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struct </a:t>
            </a:r>
            <a:r>
              <a:rPr lang="en-US" dirty="0" err="1">
                <a:latin typeface="Consolas" panose="020B0609020204030204" pitchFamily="49" charset="0"/>
              </a:rPr>
              <a:t>addrinfo</a:t>
            </a:r>
            <a:r>
              <a:rPr lang="en-US" dirty="0">
                <a:latin typeface="Consolas" panose="020B0609020204030204" pitchFamily="49" charset="0"/>
              </a:rPr>
              <a:t> *</a:t>
            </a:r>
            <a:r>
              <a:rPr lang="en-US" dirty="0" err="1">
                <a:latin typeface="Consolas" panose="020B0609020204030204" pitchFamily="49" charset="0"/>
              </a:rPr>
              <a:t>lookup_host</a:t>
            </a:r>
            <a:r>
              <a:rPr lang="en-US" dirty="0">
                <a:latin typeface="Consolas" panose="020B0609020204030204" pitchFamily="49" charset="0"/>
              </a:rPr>
              <a:t>(char *</a:t>
            </a:r>
            <a:r>
              <a:rPr lang="en-US" dirty="0" err="1">
                <a:latin typeface="Consolas" panose="020B0609020204030204" pitchFamily="49" charset="0"/>
              </a:rPr>
              <a:t>host_name</a:t>
            </a:r>
            <a:r>
              <a:rPr lang="en-US" dirty="0">
                <a:latin typeface="Consolas" panose="020B0609020204030204" pitchFamily="49" charset="0"/>
              </a:rPr>
              <a:t>, char *port)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struct </a:t>
            </a:r>
            <a:r>
              <a:rPr lang="en-US" dirty="0" err="1">
                <a:latin typeface="Consolas" panose="020B0609020204030204" pitchFamily="49" charset="0"/>
              </a:rPr>
              <a:t>addrinfo</a:t>
            </a:r>
            <a:r>
              <a:rPr lang="en-US" dirty="0">
                <a:latin typeface="Consolas" panose="020B0609020204030204" pitchFamily="49" charset="0"/>
              </a:rPr>
              <a:t> *server;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struct </a:t>
            </a:r>
            <a:r>
              <a:rPr lang="en-US" dirty="0" err="1">
                <a:latin typeface="Consolas" panose="020B0609020204030204" pitchFamily="49" charset="0"/>
              </a:rPr>
              <a:t>addrinfo</a:t>
            </a:r>
            <a:r>
              <a:rPr lang="en-US" dirty="0">
                <a:latin typeface="Consolas" panose="020B0609020204030204" pitchFamily="49" charset="0"/>
              </a:rPr>
              <a:t> hints;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memset</a:t>
            </a:r>
            <a:r>
              <a:rPr lang="en-US" dirty="0">
                <a:latin typeface="Consolas" panose="020B0609020204030204" pitchFamily="49" charset="0"/>
              </a:rPr>
              <a:t>(&amp;hints, 0, </a:t>
            </a:r>
            <a:r>
              <a:rPr lang="en-US" dirty="0" err="1">
                <a:latin typeface="Consolas" panose="020B0609020204030204" pitchFamily="49" charset="0"/>
              </a:rPr>
              <a:t>sizeof</a:t>
            </a:r>
            <a:r>
              <a:rPr lang="en-US" dirty="0">
                <a:latin typeface="Consolas" panose="020B0609020204030204" pitchFamily="49" charset="0"/>
              </a:rPr>
              <a:t>(hints));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hints.ai_family</a:t>
            </a:r>
            <a:r>
              <a:rPr lang="en-US" dirty="0">
                <a:latin typeface="Consolas" panose="020B0609020204030204" pitchFamily="49" charset="0"/>
              </a:rPr>
              <a:t> = AF_UNSPEC;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hints.ai_socktype</a:t>
            </a:r>
            <a:r>
              <a:rPr lang="en-US" dirty="0">
                <a:latin typeface="Consolas" panose="020B0609020204030204" pitchFamily="49" charset="0"/>
              </a:rPr>
              <a:t> = SOCK_STREAM;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int </a:t>
            </a:r>
            <a:r>
              <a:rPr lang="en-US" dirty="0" err="1">
                <a:latin typeface="Consolas" panose="020B0609020204030204" pitchFamily="49" charset="0"/>
              </a:rPr>
              <a:t>rv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getaddrinfo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host_name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port_name</a:t>
            </a:r>
            <a:r>
              <a:rPr lang="en-US" dirty="0"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               &amp;hints, &amp;server);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if (</a:t>
            </a:r>
            <a:r>
              <a:rPr lang="en-US" dirty="0" err="1">
                <a:latin typeface="Consolas" panose="020B0609020204030204" pitchFamily="49" charset="0"/>
              </a:rPr>
              <a:t>rv</a:t>
            </a:r>
            <a:r>
              <a:rPr lang="en-US" dirty="0">
                <a:latin typeface="Consolas" panose="020B0609020204030204" pitchFamily="49" charset="0"/>
              </a:rPr>
              <a:t> != 0)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</a:rPr>
              <a:t>("</a:t>
            </a:r>
            <a:r>
              <a:rPr lang="en-US" dirty="0" err="1">
                <a:latin typeface="Consolas" panose="020B0609020204030204" pitchFamily="49" charset="0"/>
              </a:rPr>
              <a:t>getaddrinfo</a:t>
            </a:r>
            <a:r>
              <a:rPr lang="en-US" dirty="0">
                <a:latin typeface="Consolas" panose="020B0609020204030204" pitchFamily="49" charset="0"/>
              </a:rPr>
              <a:t> failed: %s\n",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gai_strerror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rv</a:t>
            </a:r>
            <a:r>
              <a:rPr lang="en-US" dirty="0"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return NULL;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return server;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29486334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ED431-CFB7-411E-BE0B-AF392031B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Concurrent Server without Protection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EF147-3D52-4F6C-862D-4BF17545C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Spawn a new thread to handle each connection</a:t>
            </a:r>
          </a:p>
          <a:p>
            <a:r>
              <a:rPr lang="en-US" dirty="0"/>
              <a:t>Main thread initiates new client connections without waiting for previously spawned threads</a:t>
            </a:r>
          </a:p>
          <a:p>
            <a:r>
              <a:rPr lang="en-US" dirty="0"/>
              <a:t>Why give up the protection of separate processes?</a:t>
            </a:r>
          </a:p>
          <a:p>
            <a:pPr lvl="1"/>
            <a:r>
              <a:rPr lang="en-US" dirty="0"/>
              <a:t>More efficient to create new threads</a:t>
            </a:r>
          </a:p>
          <a:p>
            <a:pPr lvl="1"/>
            <a:r>
              <a:rPr lang="en-US" dirty="0"/>
              <a:t>More efficient to switch between threads</a:t>
            </a:r>
          </a:p>
        </p:txBody>
      </p:sp>
    </p:spTree>
    <p:extLst>
      <p:ext uri="{BB962C8B-B14F-4D97-AF65-F5344CB8AC3E}">
        <p14:creationId xmlns:p14="http://schemas.microsoft.com/office/powerpoint/2010/main" val="40433737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5507444" y="4782248"/>
            <a:ext cx="2455574" cy="1587368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6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69232" y="680377"/>
            <a:ext cx="1039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Gill Sans Light"/>
              </a:rPr>
              <a:t>Client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63527" y="662413"/>
            <a:ext cx="1184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Gill Sans Light"/>
              </a:rPr>
              <a:t>Server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2244263" y="1747220"/>
            <a:ext cx="3583032" cy="1154157"/>
            <a:chOff x="720262" y="1747219"/>
            <a:chExt cx="3583032" cy="1154157"/>
          </a:xfrm>
        </p:grpSpPr>
        <p:sp>
          <p:nvSpPr>
            <p:cNvPr id="9" name="TextBox 8"/>
            <p:cNvSpPr txBox="1"/>
            <p:nvPr/>
          </p:nvSpPr>
          <p:spPr>
            <a:xfrm>
              <a:off x="720262" y="1747219"/>
              <a:ext cx="24288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ill Sans Light"/>
                </a:rPr>
                <a:t>Create Client Socket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20262" y="2532044"/>
              <a:ext cx="35830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ill Sans Light"/>
                </a:rPr>
                <a:t>Connect it to server (</a:t>
              </a:r>
              <a:r>
                <a:rPr lang="en-US" dirty="0" err="1">
                  <a:latin typeface="Gill Sans Light"/>
                </a:rPr>
                <a:t>host:port</a:t>
              </a:r>
              <a:r>
                <a:rPr lang="en-US" dirty="0">
                  <a:latin typeface="Gill Sans Light"/>
                </a:rPr>
                <a:t>)</a:t>
              </a: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1470685" y="2057400"/>
              <a:ext cx="0" cy="42016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7340395" y="1066800"/>
            <a:ext cx="2585208" cy="1905000"/>
            <a:chOff x="5816394" y="1141845"/>
            <a:chExt cx="2585208" cy="1905000"/>
          </a:xfrm>
        </p:grpSpPr>
        <p:sp>
          <p:nvSpPr>
            <p:cNvPr id="18" name="TextBox 17"/>
            <p:cNvSpPr txBox="1"/>
            <p:nvPr/>
          </p:nvSpPr>
          <p:spPr>
            <a:xfrm>
              <a:off x="5816394" y="1141845"/>
              <a:ext cx="2505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ill Sans Light"/>
                </a:rPr>
                <a:t>Create Server Socket</a:t>
              </a: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6547748" y="1446645"/>
              <a:ext cx="408" cy="29520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5832103" y="1730488"/>
              <a:ext cx="256134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ill Sans Light"/>
                </a:rPr>
                <a:t>Bind it to an Address </a:t>
              </a:r>
            </a:p>
            <a:p>
              <a:r>
                <a:rPr lang="en-US" dirty="0">
                  <a:latin typeface="Gill Sans Light"/>
                </a:rPr>
                <a:t>(</a:t>
              </a:r>
              <a:r>
                <a:rPr lang="en-US" dirty="0" err="1">
                  <a:latin typeface="Gill Sans Light"/>
                </a:rPr>
                <a:t>host:port</a:t>
              </a:r>
              <a:r>
                <a:rPr lang="en-US" dirty="0">
                  <a:latin typeface="Gill Sans Light"/>
                </a:rPr>
                <a:t>)</a:t>
              </a: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6554133" y="2321879"/>
              <a:ext cx="0" cy="42016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5838080" y="2677513"/>
              <a:ext cx="25635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ill Sans Light"/>
                </a:rPr>
                <a:t>Listen for Connection</a:t>
              </a:r>
            </a:p>
          </p:txBody>
        </p:sp>
      </p:grpSp>
      <p:sp>
        <p:nvSpPr>
          <p:cNvPr id="27" name="Freeform 26"/>
          <p:cNvSpPr/>
          <p:nvPr/>
        </p:nvSpPr>
        <p:spPr>
          <a:xfrm>
            <a:off x="8654063" y="3013877"/>
            <a:ext cx="1655107" cy="2566945"/>
          </a:xfrm>
          <a:custGeom>
            <a:avLst/>
            <a:gdLst>
              <a:gd name="connsiteX0" fmla="*/ 0 w 1838714"/>
              <a:gd name="connsiteY0" fmla="*/ 3350866 h 3819899"/>
              <a:gd name="connsiteX1" fmla="*/ 489618 w 1838714"/>
              <a:gd name="connsiteY1" fmla="*/ 3687455 h 3819899"/>
              <a:gd name="connsiteX2" fmla="*/ 1575959 w 1838714"/>
              <a:gd name="connsiteY2" fmla="*/ 3580358 h 3819899"/>
              <a:gd name="connsiteX3" fmla="*/ 1836068 w 1838714"/>
              <a:gd name="connsiteY3" fmla="*/ 1040642 h 3819899"/>
              <a:gd name="connsiteX4" fmla="*/ 1637161 w 1838714"/>
              <a:gd name="connsiteY4" fmla="*/ 153271 h 3819899"/>
              <a:gd name="connsiteX5" fmla="*/ 642624 w 1838714"/>
              <a:gd name="connsiteY5" fmla="*/ 276 h 3819899"/>
              <a:gd name="connsiteX6" fmla="*/ 290711 w 1838714"/>
              <a:gd name="connsiteY6" fmla="*/ 122672 h 3819899"/>
              <a:gd name="connsiteX7" fmla="*/ 183607 w 1838714"/>
              <a:gd name="connsiteY7" fmla="*/ 367464 h 3819899"/>
              <a:gd name="connsiteX0" fmla="*/ 212046 w 1655107"/>
              <a:gd name="connsiteY0" fmla="*/ 3192735 h 3828051"/>
              <a:gd name="connsiteX1" fmla="*/ 306011 w 1655107"/>
              <a:gd name="connsiteY1" fmla="*/ 3687455 h 3828051"/>
              <a:gd name="connsiteX2" fmla="*/ 1392352 w 1655107"/>
              <a:gd name="connsiteY2" fmla="*/ 3580358 h 3828051"/>
              <a:gd name="connsiteX3" fmla="*/ 1652461 w 1655107"/>
              <a:gd name="connsiteY3" fmla="*/ 1040642 h 3828051"/>
              <a:gd name="connsiteX4" fmla="*/ 1453554 w 1655107"/>
              <a:gd name="connsiteY4" fmla="*/ 153271 h 3828051"/>
              <a:gd name="connsiteX5" fmla="*/ 459017 w 1655107"/>
              <a:gd name="connsiteY5" fmla="*/ 276 h 3828051"/>
              <a:gd name="connsiteX6" fmla="*/ 107104 w 1655107"/>
              <a:gd name="connsiteY6" fmla="*/ 122672 h 3828051"/>
              <a:gd name="connsiteX7" fmla="*/ 0 w 1655107"/>
              <a:gd name="connsiteY7" fmla="*/ 367464 h 3828051"/>
              <a:gd name="connsiteX0" fmla="*/ 212046 w 1655107"/>
              <a:gd name="connsiteY0" fmla="*/ 3192735 h 3847207"/>
              <a:gd name="connsiteX1" fmla="*/ 569780 w 1655107"/>
              <a:gd name="connsiteY1" fmla="*/ 3726987 h 3847207"/>
              <a:gd name="connsiteX2" fmla="*/ 1392352 w 1655107"/>
              <a:gd name="connsiteY2" fmla="*/ 3580358 h 3847207"/>
              <a:gd name="connsiteX3" fmla="*/ 1652461 w 1655107"/>
              <a:gd name="connsiteY3" fmla="*/ 1040642 h 3847207"/>
              <a:gd name="connsiteX4" fmla="*/ 1453554 w 1655107"/>
              <a:gd name="connsiteY4" fmla="*/ 153271 h 3847207"/>
              <a:gd name="connsiteX5" fmla="*/ 459017 w 1655107"/>
              <a:gd name="connsiteY5" fmla="*/ 276 h 3847207"/>
              <a:gd name="connsiteX6" fmla="*/ 107104 w 1655107"/>
              <a:gd name="connsiteY6" fmla="*/ 122672 h 3847207"/>
              <a:gd name="connsiteX7" fmla="*/ 0 w 1655107"/>
              <a:gd name="connsiteY7" fmla="*/ 367464 h 3847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55107" h="3847207">
                <a:moveTo>
                  <a:pt x="212046" y="3192735"/>
                </a:moveTo>
                <a:cubicBezTo>
                  <a:pt x="325525" y="3341905"/>
                  <a:pt x="373062" y="3662383"/>
                  <a:pt x="569780" y="3726987"/>
                </a:cubicBezTo>
                <a:cubicBezTo>
                  <a:pt x="766498" y="3791591"/>
                  <a:pt x="1211905" y="4028082"/>
                  <a:pt x="1392352" y="3580358"/>
                </a:cubicBezTo>
                <a:cubicBezTo>
                  <a:pt x="1572799" y="3132634"/>
                  <a:pt x="1642261" y="1611823"/>
                  <a:pt x="1652461" y="1040642"/>
                </a:cubicBezTo>
                <a:cubicBezTo>
                  <a:pt x="1662661" y="469461"/>
                  <a:pt x="1652461" y="326665"/>
                  <a:pt x="1453554" y="153271"/>
                </a:cubicBezTo>
                <a:cubicBezTo>
                  <a:pt x="1254647" y="-20123"/>
                  <a:pt x="683425" y="5376"/>
                  <a:pt x="459017" y="276"/>
                </a:cubicBezTo>
                <a:cubicBezTo>
                  <a:pt x="234609" y="-4824"/>
                  <a:pt x="183607" y="61474"/>
                  <a:pt x="107104" y="122672"/>
                </a:cubicBezTo>
                <a:cubicBezTo>
                  <a:pt x="30601" y="183870"/>
                  <a:pt x="15300" y="275667"/>
                  <a:pt x="0" y="367464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7340394" y="2944682"/>
            <a:ext cx="2333360" cy="862846"/>
            <a:chOff x="5816394" y="2944682"/>
            <a:chExt cx="2333360" cy="862846"/>
          </a:xfrm>
        </p:grpSpPr>
        <p:grpSp>
          <p:nvGrpSpPr>
            <p:cNvPr id="46" name="Group 45"/>
            <p:cNvGrpSpPr/>
            <p:nvPr/>
          </p:nvGrpSpPr>
          <p:grpSpPr>
            <a:xfrm>
              <a:off x="5816394" y="2944682"/>
              <a:ext cx="1946367" cy="666407"/>
              <a:chOff x="5815986" y="2954752"/>
              <a:chExt cx="1946367" cy="666407"/>
            </a:xfrm>
          </p:grpSpPr>
          <p:cxnSp>
            <p:nvCxnSpPr>
              <p:cNvPr id="47" name="Straight Arrow Connector 46"/>
              <p:cNvCxnSpPr/>
              <p:nvPr/>
            </p:nvCxnSpPr>
            <p:spPr>
              <a:xfrm flipH="1">
                <a:off x="6547340" y="2954752"/>
                <a:ext cx="408" cy="36040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TextBox 47"/>
              <p:cNvSpPr txBox="1"/>
              <p:nvPr/>
            </p:nvSpPr>
            <p:spPr>
              <a:xfrm>
                <a:off x="5815986" y="3251827"/>
                <a:ext cx="19463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ill Sans Light"/>
                  </a:rPr>
                  <a:t>Accept </a:t>
                </a:r>
                <a:r>
                  <a:rPr lang="en-US" dirty="0" err="1">
                    <a:latin typeface="Gill Sans Light"/>
                  </a:rPr>
                  <a:t>syscall</a:t>
                </a:r>
                <a:r>
                  <a:rPr lang="en-US" dirty="0">
                    <a:latin typeface="Gill Sans Light"/>
                  </a:rPr>
                  <a:t>()</a:t>
                </a:r>
              </a:p>
            </p:txBody>
          </p:sp>
        </p:grpSp>
        <p:sp>
          <p:nvSpPr>
            <p:cNvPr id="52" name="Freeform 51"/>
            <p:cNvSpPr/>
            <p:nvPr/>
          </p:nvSpPr>
          <p:spPr>
            <a:xfrm>
              <a:off x="7657159" y="3154765"/>
              <a:ext cx="492595" cy="652763"/>
            </a:xfrm>
            <a:custGeom>
              <a:avLst/>
              <a:gdLst>
                <a:gd name="connsiteX0" fmla="*/ 14941 w 492595"/>
                <a:gd name="connsiteY0" fmla="*/ 493114 h 612776"/>
                <a:gd name="connsiteX1" fmla="*/ 179294 w 492595"/>
                <a:gd name="connsiteY1" fmla="*/ 612643 h 612776"/>
                <a:gd name="connsiteX2" fmla="*/ 478117 w 492595"/>
                <a:gd name="connsiteY2" fmla="*/ 508055 h 612776"/>
                <a:gd name="connsiteX3" fmla="*/ 418353 w 492595"/>
                <a:gd name="connsiteY3" fmla="*/ 164408 h 612776"/>
                <a:gd name="connsiteX4" fmla="*/ 179294 w 492595"/>
                <a:gd name="connsiteY4" fmla="*/ 55 h 612776"/>
                <a:gd name="connsiteX5" fmla="*/ 0 w 492595"/>
                <a:gd name="connsiteY5" fmla="*/ 179349 h 612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2595" h="612776">
                  <a:moveTo>
                    <a:pt x="14941" y="493114"/>
                  </a:moveTo>
                  <a:cubicBezTo>
                    <a:pt x="58519" y="551633"/>
                    <a:pt x="102098" y="610153"/>
                    <a:pt x="179294" y="612643"/>
                  </a:cubicBezTo>
                  <a:cubicBezTo>
                    <a:pt x="256490" y="615133"/>
                    <a:pt x="438274" y="582761"/>
                    <a:pt x="478117" y="508055"/>
                  </a:cubicBezTo>
                  <a:cubicBezTo>
                    <a:pt x="517960" y="433349"/>
                    <a:pt x="468157" y="249075"/>
                    <a:pt x="418353" y="164408"/>
                  </a:cubicBezTo>
                  <a:cubicBezTo>
                    <a:pt x="368549" y="79741"/>
                    <a:pt x="249019" y="-2435"/>
                    <a:pt x="179294" y="55"/>
                  </a:cubicBezTo>
                  <a:cubicBezTo>
                    <a:pt x="109569" y="2545"/>
                    <a:pt x="54784" y="90947"/>
                    <a:pt x="0" y="179349"/>
                  </a:cubicBezTo>
                </a:path>
              </a:pathLst>
            </a:custGeom>
            <a:ln>
              <a:prstDash val="dash"/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2292891" y="2901377"/>
            <a:ext cx="7049874" cy="1281090"/>
            <a:chOff x="768891" y="2887549"/>
            <a:chExt cx="7049874" cy="1558794"/>
          </a:xfrm>
        </p:grpSpPr>
        <p:grpSp>
          <p:nvGrpSpPr>
            <p:cNvPr id="37" name="Group 36"/>
            <p:cNvGrpSpPr/>
            <p:nvPr/>
          </p:nvGrpSpPr>
          <p:grpSpPr>
            <a:xfrm>
              <a:off x="5543783" y="3684486"/>
              <a:ext cx="2274982" cy="759746"/>
              <a:chOff x="5543783" y="3684486"/>
              <a:chExt cx="2274982" cy="759746"/>
            </a:xfrm>
          </p:grpSpPr>
          <p:cxnSp>
            <p:nvCxnSpPr>
              <p:cNvPr id="26" name="Straight Arrow Connector 25"/>
              <p:cNvCxnSpPr/>
              <p:nvPr/>
            </p:nvCxnSpPr>
            <p:spPr>
              <a:xfrm flipH="1">
                <a:off x="6547748" y="3684486"/>
                <a:ext cx="1" cy="32141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/>
              <p:cNvSpPr txBox="1"/>
              <p:nvPr/>
            </p:nvSpPr>
            <p:spPr>
              <a:xfrm>
                <a:off x="5543783" y="3994839"/>
                <a:ext cx="2274982" cy="4493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>
                    <a:latin typeface="Gill Sans Light"/>
                  </a:rPr>
                  <a:t>Connection Socket</a:t>
                </a:r>
              </a:p>
            </p:txBody>
          </p:sp>
        </p:grpSp>
        <p:sp>
          <p:nvSpPr>
            <p:cNvPr id="45" name="TextBox 44"/>
            <p:cNvSpPr txBox="1"/>
            <p:nvPr/>
          </p:nvSpPr>
          <p:spPr>
            <a:xfrm>
              <a:off x="768891" y="3996950"/>
              <a:ext cx="2274982" cy="4493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Gill Sans Light"/>
                </a:rPr>
                <a:t>Connection Socket</a:t>
              </a:r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>
              <a:off x="1470685" y="2887549"/>
              <a:ext cx="0" cy="118156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" name="Straight Arrow Connector 53"/>
          <p:cNvCxnSpPr>
            <a:endCxn id="22" idx="1"/>
          </p:cNvCxnSpPr>
          <p:nvPr/>
        </p:nvCxnSpPr>
        <p:spPr>
          <a:xfrm>
            <a:off x="5929280" y="2770928"/>
            <a:ext cx="1432800" cy="16206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Left-Right Arrow 5"/>
          <p:cNvSpPr/>
          <p:nvPr/>
        </p:nvSpPr>
        <p:spPr bwMode="auto">
          <a:xfrm>
            <a:off x="4526779" y="3913654"/>
            <a:ext cx="2559821" cy="184666"/>
          </a:xfrm>
          <a:prstGeom prst="leftRightArrow">
            <a:avLst/>
          </a:prstGeom>
          <a:solidFill>
            <a:schemeClr val="bg1"/>
          </a:solidFill>
          <a:ln w="57150" cap="flat" cmpd="sng" algn="ctr">
            <a:solidFill>
              <a:srgbClr val="618FFD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cxnSp>
        <p:nvCxnSpPr>
          <p:cNvPr id="56" name="Straight Arrow Connector 55"/>
          <p:cNvCxnSpPr>
            <a:stCxn id="48" idx="1"/>
          </p:cNvCxnSpPr>
          <p:nvPr/>
        </p:nvCxnSpPr>
        <p:spPr>
          <a:xfrm flipH="1" flipV="1">
            <a:off x="5856696" y="2864141"/>
            <a:ext cx="1483699" cy="562283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2353065" y="4755294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write request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382948" y="5183787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read response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2147808" y="5920706"/>
            <a:ext cx="2345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Close Client Socket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2971800" y="5561213"/>
            <a:ext cx="0" cy="4201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H="1">
            <a:off x="7193266" y="4393770"/>
            <a:ext cx="467251" cy="4201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5688857" y="4818781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read request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688858" y="5211478"/>
            <a:ext cx="1816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write response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5507417" y="5805124"/>
            <a:ext cx="2687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ill Sans Light"/>
              </a:rPr>
              <a:t>Close Connection Socket</a:t>
            </a: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6797047" y="5517866"/>
            <a:ext cx="0" cy="4201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8044342" y="6016023"/>
            <a:ext cx="2470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Close Server Socket</a:t>
            </a:r>
          </a:p>
        </p:txBody>
      </p:sp>
      <p:cxnSp>
        <p:nvCxnSpPr>
          <p:cNvPr id="72" name="Straight Arrow Connector 71"/>
          <p:cNvCxnSpPr/>
          <p:nvPr/>
        </p:nvCxnSpPr>
        <p:spPr>
          <a:xfrm flipH="1" flipV="1">
            <a:off x="3954327" y="4985785"/>
            <a:ext cx="1754597" cy="10429"/>
          </a:xfrm>
          <a:prstGeom prst="straightConnector1">
            <a:avLst/>
          </a:prstGeom>
          <a:ln>
            <a:prstDash val="dash"/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Freeform 73"/>
          <p:cNvSpPr/>
          <p:nvPr/>
        </p:nvSpPr>
        <p:spPr>
          <a:xfrm>
            <a:off x="7424808" y="4889546"/>
            <a:ext cx="492595" cy="612776"/>
          </a:xfrm>
          <a:custGeom>
            <a:avLst/>
            <a:gdLst>
              <a:gd name="connsiteX0" fmla="*/ 14941 w 492595"/>
              <a:gd name="connsiteY0" fmla="*/ 493114 h 612776"/>
              <a:gd name="connsiteX1" fmla="*/ 179294 w 492595"/>
              <a:gd name="connsiteY1" fmla="*/ 612643 h 612776"/>
              <a:gd name="connsiteX2" fmla="*/ 478117 w 492595"/>
              <a:gd name="connsiteY2" fmla="*/ 508055 h 612776"/>
              <a:gd name="connsiteX3" fmla="*/ 418353 w 492595"/>
              <a:gd name="connsiteY3" fmla="*/ 164408 h 612776"/>
              <a:gd name="connsiteX4" fmla="*/ 179294 w 492595"/>
              <a:gd name="connsiteY4" fmla="*/ 55 h 612776"/>
              <a:gd name="connsiteX5" fmla="*/ 0 w 492595"/>
              <a:gd name="connsiteY5" fmla="*/ 179349 h 612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2595" h="612776">
                <a:moveTo>
                  <a:pt x="14941" y="493114"/>
                </a:moveTo>
                <a:cubicBezTo>
                  <a:pt x="58519" y="551633"/>
                  <a:pt x="102098" y="610153"/>
                  <a:pt x="179294" y="612643"/>
                </a:cubicBezTo>
                <a:cubicBezTo>
                  <a:pt x="256490" y="615133"/>
                  <a:pt x="438274" y="582761"/>
                  <a:pt x="478117" y="508055"/>
                </a:cubicBezTo>
                <a:cubicBezTo>
                  <a:pt x="517960" y="433349"/>
                  <a:pt x="468157" y="249075"/>
                  <a:pt x="418353" y="164408"/>
                </a:cubicBezTo>
                <a:cubicBezTo>
                  <a:pt x="368549" y="79741"/>
                  <a:pt x="249019" y="-2435"/>
                  <a:pt x="179294" y="55"/>
                </a:cubicBezTo>
                <a:cubicBezTo>
                  <a:pt x="109569" y="2545"/>
                  <a:pt x="54784" y="90947"/>
                  <a:pt x="0" y="179349"/>
                </a:cubicBezTo>
              </a:path>
            </a:pathLst>
          </a:custGeom>
          <a:ln>
            <a:prstDash val="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75" name="Freeform 74"/>
          <p:cNvSpPr/>
          <p:nvPr/>
        </p:nvSpPr>
        <p:spPr>
          <a:xfrm flipH="1">
            <a:off x="1905001" y="4877399"/>
            <a:ext cx="492595" cy="612776"/>
          </a:xfrm>
          <a:custGeom>
            <a:avLst/>
            <a:gdLst>
              <a:gd name="connsiteX0" fmla="*/ 14941 w 492595"/>
              <a:gd name="connsiteY0" fmla="*/ 493114 h 612776"/>
              <a:gd name="connsiteX1" fmla="*/ 179294 w 492595"/>
              <a:gd name="connsiteY1" fmla="*/ 612643 h 612776"/>
              <a:gd name="connsiteX2" fmla="*/ 478117 w 492595"/>
              <a:gd name="connsiteY2" fmla="*/ 508055 h 612776"/>
              <a:gd name="connsiteX3" fmla="*/ 418353 w 492595"/>
              <a:gd name="connsiteY3" fmla="*/ 164408 h 612776"/>
              <a:gd name="connsiteX4" fmla="*/ 179294 w 492595"/>
              <a:gd name="connsiteY4" fmla="*/ 55 h 612776"/>
              <a:gd name="connsiteX5" fmla="*/ 0 w 492595"/>
              <a:gd name="connsiteY5" fmla="*/ 179349 h 612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2595" h="612776">
                <a:moveTo>
                  <a:pt x="14941" y="493114"/>
                </a:moveTo>
                <a:cubicBezTo>
                  <a:pt x="58519" y="551633"/>
                  <a:pt x="102098" y="610153"/>
                  <a:pt x="179294" y="612643"/>
                </a:cubicBezTo>
                <a:cubicBezTo>
                  <a:pt x="256490" y="615133"/>
                  <a:pt x="438274" y="582761"/>
                  <a:pt x="478117" y="508055"/>
                </a:cubicBezTo>
                <a:cubicBezTo>
                  <a:pt x="517960" y="433349"/>
                  <a:pt x="468157" y="249075"/>
                  <a:pt x="418353" y="164408"/>
                </a:cubicBezTo>
                <a:cubicBezTo>
                  <a:pt x="368549" y="79741"/>
                  <a:pt x="249019" y="-2435"/>
                  <a:pt x="179294" y="55"/>
                </a:cubicBezTo>
                <a:cubicBezTo>
                  <a:pt x="109569" y="2545"/>
                  <a:pt x="54784" y="90947"/>
                  <a:pt x="0" y="179349"/>
                </a:cubicBezTo>
              </a:path>
            </a:pathLst>
          </a:custGeom>
          <a:ln>
            <a:prstDash val="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410200" y="434955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Gill Sans Light"/>
              </a:rPr>
              <a:t>Spawned Thread</a:t>
            </a:r>
          </a:p>
        </p:txBody>
      </p:sp>
      <p:cxnSp>
        <p:nvCxnSpPr>
          <p:cNvPr id="78" name="Straight Arrow Connector 77"/>
          <p:cNvCxnSpPr/>
          <p:nvPr/>
        </p:nvCxnSpPr>
        <p:spPr>
          <a:xfrm>
            <a:off x="8469453" y="4413621"/>
            <a:ext cx="285740" cy="4954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8342333" y="4853919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Gill Sans Light"/>
              </a:rPr>
              <a:t>Main Thread</a:t>
            </a:r>
          </a:p>
        </p:txBody>
      </p:sp>
      <p:cxnSp>
        <p:nvCxnSpPr>
          <p:cNvPr id="73" name="Straight Arrow Connector 72"/>
          <p:cNvCxnSpPr/>
          <p:nvPr/>
        </p:nvCxnSpPr>
        <p:spPr>
          <a:xfrm flipH="1">
            <a:off x="4104745" y="5396144"/>
            <a:ext cx="1604179" cy="0"/>
          </a:xfrm>
          <a:prstGeom prst="straightConnector1">
            <a:avLst/>
          </a:prstGeom>
          <a:ln>
            <a:prstDash val="dash"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2994685" y="4193788"/>
            <a:ext cx="0" cy="4201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Sockets with Concurrency, without Protection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9B12E70-1CF1-4AFA-8CCE-435A3E4A808E}"/>
              </a:ext>
            </a:extLst>
          </p:cNvPr>
          <p:cNvSpPr txBox="1"/>
          <p:nvPr/>
        </p:nvSpPr>
        <p:spPr>
          <a:xfrm>
            <a:off x="7211081" y="4049190"/>
            <a:ext cx="2204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FF0000"/>
                </a:solidFill>
                <a:cs typeface="Consolas" panose="020B0609020204030204" pitchFamily="49" charset="0"/>
              </a:rPr>
              <a:t>pthread_create</a:t>
            </a:r>
            <a:endParaRPr lang="en-US" sz="2000" dirty="0">
              <a:solidFill>
                <a:srgbClr val="FF0000"/>
              </a:solidFill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4240913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Gill Sans Light"/>
                <a:ea typeface="Gulim" panose="020B0600000101010101" pitchFamily="34" charset="-127"/>
              </a:rPr>
              <a:t>Thread Pools: More Later!</a:t>
            </a:r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685800"/>
            <a:ext cx="9905999" cy="2895600"/>
          </a:xfrm>
        </p:spPr>
        <p:txBody>
          <a:bodyPr/>
          <a:lstStyle/>
          <a:p>
            <a:pPr>
              <a:lnSpc>
                <a:spcPct val="85000"/>
              </a:lnSpc>
              <a:spcBef>
                <a:spcPct val="25000"/>
              </a:spcBef>
            </a:pPr>
            <a:r>
              <a:rPr lang="en-US" altLang="ko-KR" dirty="0">
                <a:latin typeface="Gill Sans Light"/>
                <a:ea typeface="Gulim" panose="020B0600000101010101" pitchFamily="34" charset="-127"/>
              </a:rPr>
              <a:t>Problem with previous version: Unbounded Threads</a:t>
            </a:r>
          </a:p>
          <a:p>
            <a:pPr lvl="1">
              <a:lnSpc>
                <a:spcPct val="85000"/>
              </a:lnSpc>
              <a:spcBef>
                <a:spcPct val="25000"/>
              </a:spcBef>
            </a:pPr>
            <a:r>
              <a:rPr lang="en-US" altLang="ko-KR" dirty="0">
                <a:latin typeface="Gill Sans Light"/>
                <a:ea typeface="Gulim" panose="020B0600000101010101" pitchFamily="34" charset="-127"/>
              </a:rPr>
              <a:t>When web-site becomes too popular – throughput sinks</a:t>
            </a:r>
          </a:p>
          <a:p>
            <a:pPr>
              <a:lnSpc>
                <a:spcPct val="85000"/>
              </a:lnSpc>
              <a:spcBef>
                <a:spcPct val="25000"/>
              </a:spcBef>
            </a:pPr>
            <a:r>
              <a:rPr lang="en-US" altLang="ko-KR" dirty="0">
                <a:latin typeface="Gill Sans Light"/>
                <a:ea typeface="Gulim" panose="020B0600000101010101" pitchFamily="34" charset="-127"/>
              </a:rPr>
              <a:t>Instead, allocate a bounded “pool” of worker threads, representing the maximum level of multiprogramming</a:t>
            </a:r>
          </a:p>
          <a:p>
            <a:pPr>
              <a:lnSpc>
                <a:spcPct val="85000"/>
              </a:lnSpc>
              <a:spcBef>
                <a:spcPct val="25000"/>
              </a:spcBef>
              <a:buFontTx/>
              <a:buNone/>
            </a:pPr>
            <a:r>
              <a:rPr lang="en-US" altLang="ko-KR" sz="2000" dirty="0">
                <a:latin typeface="Gill Sans Light"/>
                <a:ea typeface="Gulim" panose="020B0600000101010101" pitchFamily="34" charset="-127"/>
              </a:rPr>
              <a:t>		</a:t>
            </a:r>
          </a:p>
        </p:txBody>
      </p:sp>
      <p:sp>
        <p:nvSpPr>
          <p:cNvPr id="31748" name="Text Box 23"/>
          <p:cNvSpPr txBox="1">
            <a:spLocks noChangeArrowheads="1"/>
          </p:cNvSpPr>
          <p:nvPr/>
        </p:nvSpPr>
        <p:spPr bwMode="auto">
          <a:xfrm>
            <a:off x="1676400" y="1447801"/>
            <a:ext cx="5181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endParaRPr lang="ko-KR" altLang="en-US">
              <a:latin typeface="Gill Sans Light"/>
              <a:ea typeface="Gulim" panose="020B0600000101010101" pitchFamily="34" charset="-127"/>
            </a:endParaRPr>
          </a:p>
        </p:txBody>
      </p:sp>
      <p:sp>
        <p:nvSpPr>
          <p:cNvPr id="408600" name="Text Box 24"/>
          <p:cNvSpPr txBox="1">
            <a:spLocks noChangeArrowheads="1"/>
          </p:cNvSpPr>
          <p:nvPr/>
        </p:nvSpPr>
        <p:spPr bwMode="auto">
          <a:xfrm>
            <a:off x="1752600" y="4185138"/>
            <a:ext cx="4495800" cy="228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ko-KR" dirty="0">
                <a:latin typeface="Consolas" panose="020B0609020204030204" pitchFamily="49" charset="0"/>
                <a:ea typeface="Gulim" panose="020B0600000101010101" pitchFamily="34" charset="-127"/>
              </a:rPr>
              <a:t>master() {</a:t>
            </a:r>
            <a:br>
              <a:rPr lang="en-US" altLang="ko-KR" dirty="0">
                <a:latin typeface="Consolas" panose="020B0609020204030204" pitchFamily="49" charset="0"/>
                <a:ea typeface="Gulim" panose="020B0600000101010101" pitchFamily="34" charset="-127"/>
              </a:rPr>
            </a:br>
            <a:r>
              <a:rPr lang="en-US" altLang="ko-KR" dirty="0">
                <a:latin typeface="Consolas" panose="020B0609020204030204" pitchFamily="49" charset="0"/>
                <a:ea typeface="Gulim" panose="020B0600000101010101" pitchFamily="34" charset="-127"/>
              </a:rPr>
              <a:t>   </a:t>
            </a:r>
            <a:r>
              <a:rPr lang="en-US" altLang="ko-KR" dirty="0" err="1">
                <a:latin typeface="Consolas" panose="020B0609020204030204" pitchFamily="49" charset="0"/>
                <a:ea typeface="Gulim" panose="020B0600000101010101" pitchFamily="34" charset="-127"/>
              </a:rPr>
              <a:t>allocThreads</a:t>
            </a:r>
            <a:r>
              <a:rPr lang="en-US" altLang="ko-KR" dirty="0">
                <a:latin typeface="Consolas" panose="020B0609020204030204" pitchFamily="49" charset="0"/>
                <a:ea typeface="Gulim" panose="020B0600000101010101" pitchFamily="34" charset="-127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  <a:ea typeface="Gulim" panose="020B0600000101010101" pitchFamily="34" charset="-127"/>
              </a:rPr>
              <a:t>worker,queue</a:t>
            </a:r>
            <a:r>
              <a:rPr lang="en-US" altLang="ko-KR" dirty="0">
                <a:latin typeface="Consolas" panose="020B0609020204030204" pitchFamily="49" charset="0"/>
                <a:ea typeface="Gulim" panose="020B0600000101010101" pitchFamily="34" charset="-127"/>
              </a:rPr>
              <a:t>);</a:t>
            </a:r>
            <a:br>
              <a:rPr lang="en-US" altLang="ko-KR" dirty="0">
                <a:latin typeface="Consolas" panose="020B0609020204030204" pitchFamily="49" charset="0"/>
                <a:ea typeface="Gulim" panose="020B0600000101010101" pitchFamily="34" charset="-127"/>
              </a:rPr>
            </a:br>
            <a:r>
              <a:rPr lang="en-US" altLang="ko-KR" dirty="0">
                <a:latin typeface="Consolas" panose="020B0609020204030204" pitchFamily="49" charset="0"/>
                <a:ea typeface="Gulim" panose="020B0600000101010101" pitchFamily="34" charset="-127"/>
              </a:rPr>
              <a:t>   while(TRUE) {</a:t>
            </a:r>
            <a:br>
              <a:rPr lang="en-US" altLang="ko-KR" dirty="0">
                <a:latin typeface="Consolas" panose="020B0609020204030204" pitchFamily="49" charset="0"/>
                <a:ea typeface="Gulim" panose="020B0600000101010101" pitchFamily="34" charset="-127"/>
              </a:rPr>
            </a:br>
            <a:r>
              <a:rPr lang="en-US" altLang="ko-KR" dirty="0">
                <a:latin typeface="Consolas" panose="020B0609020204030204" pitchFamily="49" charset="0"/>
                <a:ea typeface="Gulim" panose="020B0600000101010101" pitchFamily="34" charset="-127"/>
              </a:rPr>
              <a:t>      con=</a:t>
            </a:r>
            <a:r>
              <a:rPr lang="en-US" altLang="ko-KR" dirty="0" err="1">
                <a:latin typeface="Consolas" panose="020B0609020204030204" pitchFamily="49" charset="0"/>
                <a:ea typeface="Gulim" panose="020B0600000101010101" pitchFamily="34" charset="-127"/>
              </a:rPr>
              <a:t>AcceptCon</a:t>
            </a:r>
            <a:r>
              <a:rPr lang="en-US" altLang="ko-KR" dirty="0">
                <a:latin typeface="Consolas" panose="020B0609020204030204" pitchFamily="49" charset="0"/>
                <a:ea typeface="Gulim" panose="020B0600000101010101" pitchFamily="34" charset="-127"/>
              </a:rPr>
              <a:t>();</a:t>
            </a:r>
            <a:br>
              <a:rPr lang="en-US" altLang="ko-KR" dirty="0">
                <a:latin typeface="Consolas" panose="020B0609020204030204" pitchFamily="49" charset="0"/>
                <a:ea typeface="Gulim" panose="020B0600000101010101" pitchFamily="34" charset="-127"/>
              </a:rPr>
            </a:br>
            <a:r>
              <a:rPr lang="en-US" altLang="ko-KR" dirty="0">
                <a:latin typeface="Consolas" panose="020B0609020204030204" pitchFamily="49" charset="0"/>
                <a:ea typeface="Gulim" panose="020B0600000101010101" pitchFamily="34" charset="-127"/>
              </a:rPr>
              <a:t>      </a:t>
            </a:r>
            <a:r>
              <a:rPr lang="en-US" altLang="ko-KR" dirty="0" err="1">
                <a:latin typeface="Consolas" panose="020B0609020204030204" pitchFamily="49" charset="0"/>
                <a:ea typeface="Gulim" panose="020B0600000101010101" pitchFamily="34" charset="-127"/>
              </a:rPr>
              <a:t>Enqueue</a:t>
            </a:r>
            <a:r>
              <a:rPr lang="en-US" altLang="ko-KR" dirty="0">
                <a:latin typeface="Consolas" panose="020B0609020204030204" pitchFamily="49" charset="0"/>
                <a:ea typeface="Gulim" panose="020B0600000101010101" pitchFamily="34" charset="-127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  <a:ea typeface="Gulim" panose="020B0600000101010101" pitchFamily="34" charset="-127"/>
              </a:rPr>
              <a:t>queue,con</a:t>
            </a:r>
            <a:r>
              <a:rPr lang="en-US" altLang="ko-KR" dirty="0">
                <a:latin typeface="Consolas" panose="020B0609020204030204" pitchFamily="49" charset="0"/>
                <a:ea typeface="Gulim" panose="020B0600000101010101" pitchFamily="34" charset="-127"/>
              </a:rPr>
              <a:t>);</a:t>
            </a:r>
            <a:br>
              <a:rPr lang="en-US" altLang="ko-KR" dirty="0">
                <a:latin typeface="Consolas" panose="020B0609020204030204" pitchFamily="49" charset="0"/>
                <a:ea typeface="Gulim" panose="020B0600000101010101" pitchFamily="34" charset="-127"/>
              </a:rPr>
            </a:br>
            <a:r>
              <a:rPr lang="en-US" altLang="ko-KR" dirty="0">
                <a:latin typeface="Consolas" panose="020B0609020204030204" pitchFamily="49" charset="0"/>
                <a:ea typeface="Gulim" panose="020B0600000101010101" pitchFamily="34" charset="-127"/>
              </a:rPr>
              <a:t>      </a:t>
            </a:r>
            <a:r>
              <a:rPr lang="en-US" altLang="ko-KR" dirty="0" err="1">
                <a:latin typeface="Consolas" panose="020B0609020204030204" pitchFamily="49" charset="0"/>
                <a:ea typeface="Gulim" panose="020B0600000101010101" pitchFamily="34" charset="-127"/>
              </a:rPr>
              <a:t>wakeUp</a:t>
            </a:r>
            <a:r>
              <a:rPr lang="en-US" altLang="ko-KR" dirty="0">
                <a:latin typeface="Consolas" panose="020B0609020204030204" pitchFamily="49" charset="0"/>
                <a:ea typeface="Gulim" panose="020B0600000101010101" pitchFamily="34" charset="-127"/>
              </a:rPr>
              <a:t>(queue);</a:t>
            </a:r>
            <a:br>
              <a:rPr lang="en-US" altLang="ko-KR" dirty="0">
                <a:latin typeface="Consolas" panose="020B0609020204030204" pitchFamily="49" charset="0"/>
                <a:ea typeface="Gulim" panose="020B0600000101010101" pitchFamily="34" charset="-127"/>
              </a:rPr>
            </a:br>
            <a:r>
              <a:rPr lang="en-US" altLang="ko-KR" dirty="0">
                <a:latin typeface="Consolas" panose="020B0609020204030204" pitchFamily="49" charset="0"/>
                <a:ea typeface="Gulim" panose="020B0600000101010101" pitchFamily="34" charset="-127"/>
              </a:rPr>
              <a:t>   }</a:t>
            </a:r>
            <a:br>
              <a:rPr lang="en-US" altLang="ko-KR" dirty="0">
                <a:latin typeface="Consolas" panose="020B0609020204030204" pitchFamily="49" charset="0"/>
                <a:ea typeface="Gulim" panose="020B0600000101010101" pitchFamily="34" charset="-127"/>
              </a:rPr>
            </a:br>
            <a:r>
              <a:rPr lang="en-US" altLang="ko-KR" dirty="0">
                <a:latin typeface="Consolas" panose="020B0609020204030204" pitchFamily="49" charset="0"/>
                <a:ea typeface="Gulim" panose="020B0600000101010101" pitchFamily="34" charset="-127"/>
              </a:rPr>
              <a:t>}</a:t>
            </a:r>
          </a:p>
        </p:txBody>
      </p:sp>
      <p:sp>
        <p:nvSpPr>
          <p:cNvPr id="408601" name="Text Box 25"/>
          <p:cNvSpPr txBox="1">
            <a:spLocks noChangeArrowheads="1"/>
          </p:cNvSpPr>
          <p:nvPr/>
        </p:nvSpPr>
        <p:spPr bwMode="auto">
          <a:xfrm>
            <a:off x="6248400" y="4152901"/>
            <a:ext cx="4267200" cy="2563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ko-KR" dirty="0">
                <a:latin typeface="Consolas" panose="020B0609020204030204" pitchFamily="49" charset="0"/>
                <a:ea typeface="Gulim" panose="020B0600000101010101" pitchFamily="34" charset="-127"/>
              </a:rPr>
              <a:t>worker(queue) {</a:t>
            </a:r>
            <a:br>
              <a:rPr lang="en-US" altLang="ko-KR" dirty="0">
                <a:latin typeface="Consolas" panose="020B0609020204030204" pitchFamily="49" charset="0"/>
                <a:ea typeface="Gulim" panose="020B0600000101010101" pitchFamily="34" charset="-127"/>
              </a:rPr>
            </a:br>
            <a:r>
              <a:rPr lang="en-US" altLang="ko-KR" dirty="0">
                <a:latin typeface="Consolas" panose="020B0609020204030204" pitchFamily="49" charset="0"/>
                <a:ea typeface="Gulim" panose="020B0600000101010101" pitchFamily="34" charset="-127"/>
              </a:rPr>
              <a:t>   while(TRUE) {</a:t>
            </a:r>
            <a:br>
              <a:rPr lang="en-US" altLang="ko-KR" dirty="0">
                <a:latin typeface="Consolas" panose="020B0609020204030204" pitchFamily="49" charset="0"/>
                <a:ea typeface="Gulim" panose="020B0600000101010101" pitchFamily="34" charset="-127"/>
              </a:rPr>
            </a:br>
            <a:r>
              <a:rPr lang="en-US" altLang="ko-KR" dirty="0">
                <a:latin typeface="Consolas" panose="020B0609020204030204" pitchFamily="49" charset="0"/>
                <a:ea typeface="Gulim" panose="020B0600000101010101" pitchFamily="34" charset="-127"/>
              </a:rPr>
              <a:t>      con=</a:t>
            </a:r>
            <a:r>
              <a:rPr lang="en-US" altLang="ko-KR" dirty="0" err="1">
                <a:latin typeface="Consolas" panose="020B0609020204030204" pitchFamily="49" charset="0"/>
                <a:ea typeface="Gulim" panose="020B0600000101010101" pitchFamily="34" charset="-127"/>
              </a:rPr>
              <a:t>Dequeue</a:t>
            </a:r>
            <a:r>
              <a:rPr lang="en-US" altLang="ko-KR" dirty="0">
                <a:latin typeface="Consolas" panose="020B0609020204030204" pitchFamily="49" charset="0"/>
                <a:ea typeface="Gulim" panose="020B0600000101010101" pitchFamily="34" charset="-127"/>
              </a:rPr>
              <a:t>(queue);</a:t>
            </a:r>
            <a:br>
              <a:rPr lang="en-US" altLang="ko-KR" dirty="0">
                <a:latin typeface="Consolas" panose="020B0609020204030204" pitchFamily="49" charset="0"/>
                <a:ea typeface="Gulim" panose="020B0600000101010101" pitchFamily="34" charset="-127"/>
              </a:rPr>
            </a:br>
            <a:r>
              <a:rPr lang="en-US" altLang="ko-KR" dirty="0">
                <a:latin typeface="Consolas" panose="020B0609020204030204" pitchFamily="49" charset="0"/>
                <a:ea typeface="Gulim" panose="020B0600000101010101" pitchFamily="34" charset="-127"/>
              </a:rPr>
              <a:t>      if (con==null)</a:t>
            </a:r>
            <a:br>
              <a:rPr lang="en-US" altLang="ko-KR" dirty="0">
                <a:latin typeface="Consolas" panose="020B0609020204030204" pitchFamily="49" charset="0"/>
                <a:ea typeface="Gulim" panose="020B0600000101010101" pitchFamily="34" charset="-127"/>
              </a:rPr>
            </a:br>
            <a:r>
              <a:rPr lang="en-US" altLang="ko-KR" dirty="0">
                <a:latin typeface="Consolas" panose="020B0609020204030204" pitchFamily="49" charset="0"/>
                <a:ea typeface="Gulim" panose="020B0600000101010101" pitchFamily="34" charset="-127"/>
              </a:rPr>
              <a:t>         </a:t>
            </a:r>
            <a:r>
              <a:rPr lang="en-US" altLang="ko-KR" dirty="0" err="1">
                <a:latin typeface="Consolas" panose="020B0609020204030204" pitchFamily="49" charset="0"/>
                <a:ea typeface="Gulim" panose="020B0600000101010101" pitchFamily="34" charset="-127"/>
              </a:rPr>
              <a:t>sleepOn</a:t>
            </a:r>
            <a:r>
              <a:rPr lang="en-US" altLang="ko-KR" dirty="0">
                <a:latin typeface="Consolas" panose="020B0609020204030204" pitchFamily="49" charset="0"/>
                <a:ea typeface="Gulim" panose="020B0600000101010101" pitchFamily="34" charset="-127"/>
              </a:rPr>
              <a:t>(queue);</a:t>
            </a:r>
            <a:br>
              <a:rPr lang="en-US" altLang="ko-KR" dirty="0">
                <a:latin typeface="Consolas" panose="020B0609020204030204" pitchFamily="49" charset="0"/>
                <a:ea typeface="Gulim" panose="020B0600000101010101" pitchFamily="34" charset="-127"/>
              </a:rPr>
            </a:br>
            <a:r>
              <a:rPr lang="en-US" altLang="ko-KR" dirty="0">
                <a:latin typeface="Consolas" panose="020B0609020204030204" pitchFamily="49" charset="0"/>
                <a:ea typeface="Gulim" panose="020B0600000101010101" pitchFamily="34" charset="-127"/>
              </a:rPr>
              <a:t>      else</a:t>
            </a:r>
            <a:br>
              <a:rPr lang="en-US" altLang="ko-KR" dirty="0">
                <a:latin typeface="Consolas" panose="020B0609020204030204" pitchFamily="49" charset="0"/>
                <a:ea typeface="Gulim" panose="020B0600000101010101" pitchFamily="34" charset="-127"/>
              </a:rPr>
            </a:br>
            <a:r>
              <a:rPr lang="en-US" altLang="ko-KR" dirty="0">
                <a:latin typeface="Consolas" panose="020B0609020204030204" pitchFamily="49" charset="0"/>
                <a:ea typeface="Gulim" panose="020B0600000101010101" pitchFamily="34" charset="-127"/>
              </a:rPr>
              <a:t>         </a:t>
            </a:r>
            <a:r>
              <a:rPr lang="en-US" altLang="ko-KR" dirty="0" err="1">
                <a:latin typeface="Consolas" panose="020B0609020204030204" pitchFamily="49" charset="0"/>
                <a:ea typeface="Gulim" panose="020B0600000101010101" pitchFamily="34" charset="-127"/>
              </a:rPr>
              <a:t>ServiceWebPage</a:t>
            </a:r>
            <a:r>
              <a:rPr lang="en-US" altLang="ko-KR" dirty="0">
                <a:latin typeface="Consolas" panose="020B0609020204030204" pitchFamily="49" charset="0"/>
                <a:ea typeface="Gulim" panose="020B0600000101010101" pitchFamily="34" charset="-127"/>
              </a:rPr>
              <a:t>(con);</a:t>
            </a:r>
            <a:br>
              <a:rPr lang="en-US" altLang="ko-KR" dirty="0">
                <a:latin typeface="Consolas" panose="020B0609020204030204" pitchFamily="49" charset="0"/>
                <a:ea typeface="Gulim" panose="020B0600000101010101" pitchFamily="34" charset="-127"/>
              </a:rPr>
            </a:br>
            <a:r>
              <a:rPr lang="en-US" altLang="ko-KR" dirty="0">
                <a:latin typeface="Consolas" panose="020B0609020204030204" pitchFamily="49" charset="0"/>
                <a:ea typeface="Gulim" panose="020B0600000101010101" pitchFamily="34" charset="-127"/>
              </a:rPr>
              <a:t>   }</a:t>
            </a:r>
            <a:br>
              <a:rPr lang="en-US" altLang="ko-KR" dirty="0">
                <a:latin typeface="Consolas" panose="020B0609020204030204" pitchFamily="49" charset="0"/>
                <a:ea typeface="Gulim" panose="020B0600000101010101" pitchFamily="34" charset="-127"/>
              </a:rPr>
            </a:br>
            <a:r>
              <a:rPr lang="en-US" altLang="ko-KR" dirty="0">
                <a:latin typeface="Consolas" panose="020B0609020204030204" pitchFamily="49" charset="0"/>
                <a:ea typeface="Gulim" panose="020B0600000101010101" pitchFamily="34" charset="-127"/>
              </a:rPr>
              <a:t>}</a:t>
            </a:r>
          </a:p>
        </p:txBody>
      </p:sp>
      <p:grpSp>
        <p:nvGrpSpPr>
          <p:cNvPr id="408603" name="Group 27"/>
          <p:cNvGrpSpPr>
            <a:grpSpLocks/>
          </p:cNvGrpSpPr>
          <p:nvPr/>
        </p:nvGrpSpPr>
        <p:grpSpPr bwMode="auto">
          <a:xfrm>
            <a:off x="2743200" y="2209801"/>
            <a:ext cx="6172200" cy="1893888"/>
            <a:chOff x="624" y="1392"/>
            <a:chExt cx="3888" cy="1193"/>
          </a:xfrm>
        </p:grpSpPr>
        <p:sp>
          <p:nvSpPr>
            <p:cNvPr id="31752" name="Rectangle 14"/>
            <p:cNvSpPr>
              <a:spLocks noChangeArrowheads="1"/>
            </p:cNvSpPr>
            <p:nvPr/>
          </p:nvSpPr>
          <p:spPr bwMode="auto">
            <a:xfrm>
              <a:off x="2496" y="1488"/>
              <a:ext cx="528" cy="672"/>
            </a:xfrm>
            <a:prstGeom prst="rect">
              <a:avLst/>
            </a:prstGeom>
            <a:solidFill>
              <a:srgbClr val="00FF00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dirty="0">
                  <a:latin typeface="Gill Sans Light"/>
                  <a:ea typeface="Gulim" panose="020B0600000101010101" pitchFamily="34" charset="-127"/>
                </a:rPr>
                <a:t>Master</a:t>
              </a:r>
            </a:p>
            <a:p>
              <a:pPr algn="ctr"/>
              <a:r>
                <a:rPr lang="en-US" altLang="ko-KR" dirty="0">
                  <a:latin typeface="Gill Sans Light"/>
                  <a:ea typeface="Gulim" panose="020B0600000101010101" pitchFamily="34" charset="-127"/>
                </a:rPr>
                <a:t>Thread</a:t>
              </a:r>
            </a:p>
          </p:txBody>
        </p:sp>
        <p:sp>
          <p:nvSpPr>
            <p:cNvPr id="31753" name="Text Box 15"/>
            <p:cNvSpPr txBox="1">
              <a:spLocks noChangeArrowheads="1"/>
            </p:cNvSpPr>
            <p:nvPr/>
          </p:nvSpPr>
          <p:spPr bwMode="auto">
            <a:xfrm>
              <a:off x="3552" y="2352"/>
              <a:ext cx="95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>
                  <a:latin typeface="Gill Sans Light"/>
                  <a:ea typeface="Gulim" panose="020B0600000101010101" pitchFamily="34" charset="-127"/>
                </a:rPr>
                <a:t>Thread Pool</a:t>
              </a:r>
            </a:p>
          </p:txBody>
        </p:sp>
        <p:sp>
          <p:nvSpPr>
            <p:cNvPr id="31754" name="laptop"/>
            <p:cNvSpPr>
              <a:spLocks noEditPoints="1" noChangeArrowheads="1"/>
            </p:cNvSpPr>
            <p:nvPr/>
          </p:nvSpPr>
          <p:spPr bwMode="auto">
            <a:xfrm>
              <a:off x="624" y="1728"/>
              <a:ext cx="912" cy="672"/>
            </a:xfrm>
            <a:custGeom>
              <a:avLst/>
              <a:gdLst>
                <a:gd name="T0" fmla="*/ 142 w 21600"/>
                <a:gd name="T1" fmla="*/ 0 h 21600"/>
                <a:gd name="T2" fmla="*/ 142 w 21600"/>
                <a:gd name="T3" fmla="*/ 223 h 21600"/>
                <a:gd name="T4" fmla="*/ 774 w 21600"/>
                <a:gd name="T5" fmla="*/ 0 h 21600"/>
                <a:gd name="T6" fmla="*/ 774 w 21600"/>
                <a:gd name="T7" fmla="*/ 223 h 21600"/>
                <a:gd name="T8" fmla="*/ 456 w 21600"/>
                <a:gd name="T9" fmla="*/ 0 h 21600"/>
                <a:gd name="T10" fmla="*/ 456 w 21600"/>
                <a:gd name="T11" fmla="*/ 672 h 21600"/>
                <a:gd name="T12" fmla="*/ 0 w 21600"/>
                <a:gd name="T13" fmla="*/ 672 h 21600"/>
                <a:gd name="T14" fmla="*/ 912 w 21600"/>
                <a:gd name="T15" fmla="*/ 672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4453 w 21600"/>
                <a:gd name="T25" fmla="*/ 1864 h 21600"/>
                <a:gd name="T26" fmla="*/ 17313 w 21600"/>
                <a:gd name="T27" fmla="*/ 12311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 extrusionOk="0">
                  <a:moveTo>
                    <a:pt x="3362" y="0"/>
                  </a:moveTo>
                  <a:lnTo>
                    <a:pt x="18327" y="0"/>
                  </a:lnTo>
                  <a:lnTo>
                    <a:pt x="18327" y="14347"/>
                  </a:lnTo>
                  <a:lnTo>
                    <a:pt x="3362" y="14347"/>
                  </a:lnTo>
                  <a:lnTo>
                    <a:pt x="3362" y="0"/>
                  </a:lnTo>
                  <a:close/>
                </a:path>
                <a:path w="21600" h="21600" extrusionOk="0">
                  <a:moveTo>
                    <a:pt x="3340" y="15068"/>
                  </a:moveTo>
                  <a:lnTo>
                    <a:pt x="0" y="19877"/>
                  </a:lnTo>
                  <a:lnTo>
                    <a:pt x="21600" y="19877"/>
                  </a:lnTo>
                  <a:lnTo>
                    <a:pt x="18327" y="15068"/>
                  </a:lnTo>
                  <a:lnTo>
                    <a:pt x="3340" y="15068"/>
                  </a:lnTo>
                  <a:close/>
                </a:path>
                <a:path w="21600" h="21600" extrusionOk="0">
                  <a:moveTo>
                    <a:pt x="0" y="19877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19877"/>
                  </a:lnTo>
                  <a:lnTo>
                    <a:pt x="0" y="19877"/>
                  </a:lnTo>
                  <a:close/>
                </a:path>
                <a:path w="21600" h="21600" extrusionOk="0">
                  <a:moveTo>
                    <a:pt x="4186" y="1523"/>
                  </a:moveTo>
                  <a:lnTo>
                    <a:pt x="17547" y="1523"/>
                  </a:lnTo>
                  <a:lnTo>
                    <a:pt x="17547" y="12744"/>
                  </a:lnTo>
                  <a:lnTo>
                    <a:pt x="4186" y="12744"/>
                  </a:lnTo>
                  <a:lnTo>
                    <a:pt x="4186" y="1523"/>
                  </a:lnTo>
                  <a:close/>
                </a:path>
                <a:path w="21600" h="21600" extrusionOk="0">
                  <a:moveTo>
                    <a:pt x="3318" y="15549"/>
                  </a:moveTo>
                  <a:lnTo>
                    <a:pt x="2917" y="16110"/>
                  </a:lnTo>
                  <a:lnTo>
                    <a:pt x="18727" y="16110"/>
                  </a:lnTo>
                  <a:lnTo>
                    <a:pt x="18327" y="15549"/>
                  </a:lnTo>
                  <a:lnTo>
                    <a:pt x="3318" y="15549"/>
                  </a:lnTo>
                  <a:close/>
                </a:path>
                <a:path w="21600" h="21600" extrusionOk="0">
                  <a:moveTo>
                    <a:pt x="6213" y="18314"/>
                  </a:moveTo>
                  <a:lnTo>
                    <a:pt x="5946" y="18875"/>
                  </a:lnTo>
                  <a:lnTo>
                    <a:pt x="15766" y="18875"/>
                  </a:lnTo>
                  <a:lnTo>
                    <a:pt x="15499" y="18314"/>
                  </a:lnTo>
                  <a:lnTo>
                    <a:pt x="6213" y="18314"/>
                  </a:lnTo>
                  <a:close/>
                </a:path>
                <a:path w="21600" h="21600" extrusionOk="0">
                  <a:moveTo>
                    <a:pt x="2828" y="16471"/>
                  </a:moveTo>
                  <a:lnTo>
                    <a:pt x="2405" y="17072"/>
                  </a:lnTo>
                  <a:lnTo>
                    <a:pt x="19284" y="17072"/>
                  </a:lnTo>
                  <a:lnTo>
                    <a:pt x="18839" y="16471"/>
                  </a:lnTo>
                  <a:lnTo>
                    <a:pt x="2828" y="16471"/>
                  </a:lnTo>
                  <a:close/>
                </a:path>
                <a:path w="21600" h="21600" extrusionOk="0">
                  <a:moveTo>
                    <a:pt x="2316" y="17352"/>
                  </a:moveTo>
                  <a:lnTo>
                    <a:pt x="1871" y="17953"/>
                  </a:lnTo>
                  <a:lnTo>
                    <a:pt x="19863" y="17953"/>
                  </a:lnTo>
                  <a:lnTo>
                    <a:pt x="19395" y="17352"/>
                  </a:lnTo>
                  <a:lnTo>
                    <a:pt x="2316" y="17352"/>
                  </a:lnTo>
                  <a:close/>
                </a:path>
              </a:pathLst>
            </a:custGeom>
            <a:solidFill>
              <a:srgbClr val="00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31755" name="Freeform 19"/>
            <p:cNvSpPr>
              <a:spLocks/>
            </p:cNvSpPr>
            <p:nvPr/>
          </p:nvSpPr>
          <p:spPr bwMode="auto">
            <a:xfrm>
              <a:off x="1488" y="2064"/>
              <a:ext cx="2304" cy="416"/>
            </a:xfrm>
            <a:custGeom>
              <a:avLst/>
              <a:gdLst>
                <a:gd name="T0" fmla="*/ 2304 w 2112"/>
                <a:gd name="T1" fmla="*/ 0 h 416"/>
                <a:gd name="T2" fmla="*/ 1937 w 2112"/>
                <a:gd name="T3" fmla="*/ 336 h 416"/>
                <a:gd name="T4" fmla="*/ 1047 w 2112"/>
                <a:gd name="T5" fmla="*/ 384 h 416"/>
                <a:gd name="T6" fmla="*/ 0 w 2112"/>
                <a:gd name="T7" fmla="*/ 144 h 41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2" h="416">
                  <a:moveTo>
                    <a:pt x="2112" y="0"/>
                  </a:moveTo>
                  <a:cubicBezTo>
                    <a:pt x="2040" y="136"/>
                    <a:pt x="1968" y="272"/>
                    <a:pt x="1776" y="336"/>
                  </a:cubicBezTo>
                  <a:cubicBezTo>
                    <a:pt x="1584" y="400"/>
                    <a:pt x="1256" y="416"/>
                    <a:pt x="960" y="384"/>
                  </a:cubicBezTo>
                  <a:cubicBezTo>
                    <a:pt x="664" y="352"/>
                    <a:pt x="332" y="248"/>
                    <a:pt x="0" y="144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31756" name="Freeform 20"/>
            <p:cNvSpPr>
              <a:spLocks/>
            </p:cNvSpPr>
            <p:nvPr/>
          </p:nvSpPr>
          <p:spPr bwMode="auto">
            <a:xfrm>
              <a:off x="1488" y="1680"/>
              <a:ext cx="1008" cy="256"/>
            </a:xfrm>
            <a:custGeom>
              <a:avLst/>
              <a:gdLst>
                <a:gd name="T0" fmla="*/ 0 w 1008"/>
                <a:gd name="T1" fmla="*/ 256 h 256"/>
                <a:gd name="T2" fmla="*/ 336 w 1008"/>
                <a:gd name="T3" fmla="*/ 16 h 256"/>
                <a:gd name="T4" fmla="*/ 1008 w 1008"/>
                <a:gd name="T5" fmla="*/ 160 h 25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008" h="256">
                  <a:moveTo>
                    <a:pt x="0" y="256"/>
                  </a:moveTo>
                  <a:cubicBezTo>
                    <a:pt x="84" y="144"/>
                    <a:pt x="168" y="32"/>
                    <a:pt x="336" y="16"/>
                  </a:cubicBezTo>
                  <a:cubicBezTo>
                    <a:pt x="504" y="0"/>
                    <a:pt x="756" y="80"/>
                    <a:pt x="1008" y="160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31757" name="Line 21"/>
            <p:cNvSpPr>
              <a:spLocks noChangeShapeType="1"/>
            </p:cNvSpPr>
            <p:nvPr/>
          </p:nvSpPr>
          <p:spPr bwMode="auto">
            <a:xfrm>
              <a:off x="3024" y="1824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31758" name="Rectangle 26"/>
            <p:cNvSpPr>
              <a:spLocks noChangeArrowheads="1"/>
            </p:cNvSpPr>
            <p:nvPr/>
          </p:nvSpPr>
          <p:spPr bwMode="auto">
            <a:xfrm>
              <a:off x="3312" y="1584"/>
              <a:ext cx="192" cy="528"/>
            </a:xfrm>
            <a:prstGeom prst="rect">
              <a:avLst/>
            </a:prstGeom>
            <a:solidFill>
              <a:srgbClr val="FF66CC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>
                  <a:latin typeface="Gill Sans Light"/>
                  <a:ea typeface="Gulim" panose="020B0600000101010101" pitchFamily="34" charset="-127"/>
                </a:rPr>
                <a:t>queue</a:t>
              </a:r>
            </a:p>
          </p:txBody>
        </p:sp>
        <p:grpSp>
          <p:nvGrpSpPr>
            <p:cNvPr id="31759" name="Group 16"/>
            <p:cNvGrpSpPr>
              <a:grpSpLocks/>
            </p:cNvGrpSpPr>
            <p:nvPr/>
          </p:nvGrpSpPr>
          <p:grpSpPr bwMode="auto">
            <a:xfrm>
              <a:off x="3504" y="1392"/>
              <a:ext cx="1008" cy="960"/>
              <a:chOff x="2784" y="624"/>
              <a:chExt cx="1008" cy="960"/>
            </a:xfrm>
          </p:grpSpPr>
          <p:sp>
            <p:nvSpPr>
              <p:cNvPr id="31760" name="Oval 4"/>
              <p:cNvSpPr>
                <a:spLocks noChangeArrowheads="1"/>
              </p:cNvSpPr>
              <p:nvPr/>
            </p:nvSpPr>
            <p:spPr bwMode="auto">
              <a:xfrm>
                <a:off x="2784" y="624"/>
                <a:ext cx="1008" cy="960"/>
              </a:xfrm>
              <a:prstGeom prst="ellipse">
                <a:avLst/>
              </a:prstGeom>
              <a:solidFill>
                <a:srgbClr val="FF66CC"/>
              </a:solidFill>
              <a:ln w="3810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>
                  <a:latin typeface="Gill Sans Light"/>
                </a:endParaRPr>
              </a:p>
            </p:txBody>
          </p:sp>
          <mc:AlternateContent xmlns:mc="http://schemas.openxmlformats.org/markup-compatibility/2006" xmlns:p14="http://schemas.microsoft.com/office/powerpoint/2010/main">
            <mc:Choice Requires="p14">
              <p:contentPart p14:bwMode="auto" r:id="rId3">
                <p14:nvContentPartPr>
                  <p14:cNvPr id="408582" name="Ink 6"/>
                  <p14:cNvContentPartPr>
                    <a14:cpLocks xmlns:a14="http://schemas.microsoft.com/office/drawing/2010/main" noRot="1" noChangeAspect="1" noEditPoints="1" noChangeArrowheads="1" noChangeShapeType="1"/>
                  </p14:cNvContentPartPr>
                  <p14:nvPr/>
                </p14:nvContentPartPr>
                <p14:xfrm>
                  <a:off x="3043" y="837"/>
                  <a:ext cx="121" cy="173"/>
                </p14:xfrm>
              </p:contentPart>
            </mc:Choice>
            <mc:Fallback xmlns="">
              <p:pic>
                <p:nvPicPr>
                  <p:cNvPr id="408582" name="Ink 6"/>
                  <p:cNvPicPr>
                    <a:picLocks noRot="1" noChangeAspect="1" noEditPoints="1" noChangeArrowheads="1" noChangeShapeType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3037" y="831"/>
                    <a:ext cx="133" cy="18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">
                <p14:nvContentPartPr>
                  <p14:cNvPr id="408583" name="Ink 7"/>
                  <p14:cNvContentPartPr>
                    <a14:cpLocks xmlns:a14="http://schemas.microsoft.com/office/drawing/2010/main" noRot="1" noChangeAspect="1" noEditPoints="1" noChangeArrowheads="1" noChangeShapeType="1"/>
                  </p14:cNvContentPartPr>
                  <p14:nvPr/>
                </p14:nvContentPartPr>
                <p14:xfrm>
                  <a:off x="3338" y="957"/>
                  <a:ext cx="68" cy="193"/>
                </p14:xfrm>
              </p:contentPart>
            </mc:Choice>
            <mc:Fallback xmlns="">
              <p:pic>
                <p:nvPicPr>
                  <p:cNvPr id="408583" name="Ink 7"/>
                  <p:cNvPicPr>
                    <a:picLocks noRot="1" noChangeAspect="1" noEditPoints="1" noChangeArrowheads="1" noChangeShapeType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3332" y="951"/>
                    <a:ext cx="80" cy="20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408584" name="Ink 8"/>
                  <p14:cNvContentPartPr>
                    <a14:cpLocks xmlns:a14="http://schemas.microsoft.com/office/drawing/2010/main" noRot="1" noChangeAspect="1" noEditPoints="1" noChangeArrowheads="1" noChangeShapeType="1"/>
                  </p14:cNvContentPartPr>
                  <p14:nvPr/>
                </p14:nvContentPartPr>
                <p14:xfrm>
                  <a:off x="2897" y="1205"/>
                  <a:ext cx="355" cy="137"/>
                </p14:xfrm>
              </p:contentPart>
            </mc:Choice>
            <mc:Fallback xmlns="">
              <p:pic>
                <p:nvPicPr>
                  <p:cNvPr id="408584" name="Ink 8"/>
                  <p:cNvPicPr>
                    <a:picLocks noRot="1" noChangeAspect="1" noEditPoints="1" noChangeArrowheads="1" noChangeShapeType="1"/>
                  </p:cNvPicPr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2891" y="1199"/>
                    <a:ext cx="367" cy="14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408585" name="Ink 9"/>
                  <p14:cNvContentPartPr>
                    <a14:cpLocks xmlns:a14="http://schemas.microsoft.com/office/drawing/2010/main" noRot="1" noChangeAspect="1" noEditPoints="1" noChangeArrowheads="1" noChangeShapeType="1"/>
                  </p14:cNvContentPartPr>
                  <p14:nvPr/>
                </p14:nvContentPartPr>
                <p14:xfrm>
                  <a:off x="2882" y="1027"/>
                  <a:ext cx="172" cy="195"/>
                </p14:xfrm>
              </p:contentPart>
            </mc:Choice>
            <mc:Fallback xmlns="">
              <p:pic>
                <p:nvPicPr>
                  <p:cNvPr id="408585" name="Ink 9"/>
                  <p:cNvPicPr>
                    <a:picLocks noRot="1" noChangeAspect="1" noEditPoints="1" noChangeArrowheads="1" noChangeShapeType="1"/>
                  </p:cNvPicPr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2876" y="1021"/>
                    <a:ext cx="184" cy="20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408586" name="Ink 10"/>
                  <p14:cNvContentPartPr>
                    <a14:cpLocks xmlns:a14="http://schemas.microsoft.com/office/drawing/2010/main" noRot="1" noChangeAspect="1" noEditPoints="1" noChangeArrowheads="1" noChangeShapeType="1"/>
                  </p14:cNvContentPartPr>
                  <p14:nvPr/>
                </p14:nvContentPartPr>
                <p14:xfrm>
                  <a:off x="3445" y="1284"/>
                  <a:ext cx="145" cy="176"/>
                </p14:xfrm>
              </p:contentPart>
            </mc:Choice>
            <mc:Fallback xmlns="">
              <p:pic>
                <p:nvPicPr>
                  <p:cNvPr id="408586" name="Ink 10"/>
                  <p:cNvPicPr>
                    <a:picLocks noRot="1" noChangeAspect="1" noEditPoints="1" noChangeArrowheads="1" noChangeShapeType="1"/>
                  </p:cNvPicPr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3439" y="1278"/>
                    <a:ext cx="157" cy="18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408587" name="Ink 11"/>
                  <p14:cNvContentPartPr>
                    <a14:cpLocks xmlns:a14="http://schemas.microsoft.com/office/drawing/2010/main" noRot="1" noChangeAspect="1" noEditPoints="1" noChangeArrowheads="1" noChangeShapeType="1"/>
                  </p14:cNvContentPartPr>
                  <p14:nvPr/>
                </p14:nvContentPartPr>
                <p14:xfrm>
                  <a:off x="3148" y="1362"/>
                  <a:ext cx="156" cy="134"/>
                </p14:xfrm>
              </p:contentPart>
            </mc:Choice>
            <mc:Fallback xmlns="">
              <p:pic>
                <p:nvPicPr>
                  <p:cNvPr id="408587" name="Ink 11"/>
                  <p:cNvPicPr>
                    <a:picLocks noRot="1" noChangeAspect="1" noEditPoints="1" noChangeArrowheads="1" noChangeShapeType="1"/>
                  </p:cNvPicPr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3142" y="1356"/>
                    <a:ext cx="168" cy="14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408588" name="Ink 12"/>
                  <p14:cNvContentPartPr>
                    <a14:cpLocks xmlns:a14="http://schemas.microsoft.com/office/drawing/2010/main" noRot="1" noChangeAspect="1" noEditPoints="1" noChangeArrowheads="1" noChangeShapeType="1"/>
                  </p14:cNvContentPartPr>
                  <p14:nvPr/>
                </p14:nvContentPartPr>
                <p14:xfrm>
                  <a:off x="3216" y="720"/>
                  <a:ext cx="108" cy="267"/>
                </p14:xfrm>
              </p:contentPart>
            </mc:Choice>
            <mc:Fallback xmlns="">
              <p:pic>
                <p:nvPicPr>
                  <p:cNvPr id="408588" name="Ink 12"/>
                  <p:cNvPicPr>
                    <a:picLocks noRot="1" noChangeAspect="1" noEditPoints="1" noChangeArrowheads="1" noChangeShapeType="1"/>
                  </p:cNvPicPr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3210" y="714"/>
                    <a:ext cx="120" cy="27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408589" name="Ink 13"/>
                  <p14:cNvContentPartPr>
                    <a14:cpLocks xmlns:a14="http://schemas.microsoft.com/office/drawing/2010/main" noRot="1" noChangeAspect="1" noEditPoints="1" noChangeArrowheads="1" noChangeShapeType="1"/>
                  </p14:cNvContentPartPr>
                  <p14:nvPr/>
                </p14:nvContentPartPr>
                <p14:xfrm>
                  <a:off x="3486" y="892"/>
                  <a:ext cx="160" cy="323"/>
                </p14:xfrm>
              </p:contentPart>
            </mc:Choice>
            <mc:Fallback xmlns="">
              <p:pic>
                <p:nvPicPr>
                  <p:cNvPr id="408589" name="Ink 13"/>
                  <p:cNvPicPr>
                    <a:picLocks noRot="1" noChangeAspect="1" noEditPoints="1" noChangeArrowheads="1" noChangeShapeType="1"/>
                  </p:cNvPicPr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3480" y="886"/>
                    <a:ext cx="172" cy="335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2746535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8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8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08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8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08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08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8579" grpId="0" build="p"/>
      <p:bldP spid="408600" grpId="0"/>
      <p:bldP spid="40860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Administrivia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11430000" cy="5867400"/>
          </a:xfrm>
        </p:spPr>
        <p:txBody>
          <a:bodyPr>
            <a:normAutofit/>
          </a:bodyPr>
          <a:lstStyle/>
          <a:p>
            <a:r>
              <a:rPr lang="en-US" dirty="0" err="1"/>
              <a:t>Kubiatowicz</a:t>
            </a:r>
            <a:r>
              <a:rPr lang="en-US" dirty="0"/>
              <a:t> Office Hours:</a:t>
            </a:r>
          </a:p>
          <a:p>
            <a:pPr lvl="1"/>
            <a:r>
              <a:rPr lang="en-US" dirty="0"/>
              <a:t>1-2pm, Tuesday &amp; Wednesday</a:t>
            </a:r>
          </a:p>
          <a:p>
            <a:r>
              <a:rPr lang="en-US" dirty="0">
                <a:solidFill>
                  <a:srgbClr val="FF0000"/>
                </a:solidFill>
              </a:rPr>
              <a:t>Friday was drop deadline.  If you forgot to drop, we can’t help you!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You need to speak with advisor services in your department about how to drop</a:t>
            </a:r>
            <a:endParaRPr lang="en-US" dirty="0"/>
          </a:p>
          <a:p>
            <a:r>
              <a:rPr lang="en-US" dirty="0"/>
              <a:t>Recommendation: Read assigned readings </a:t>
            </a:r>
            <a:r>
              <a:rPr lang="en-US" i="1" dirty="0"/>
              <a:t>before</a:t>
            </a:r>
            <a:r>
              <a:rPr lang="en-US" dirty="0"/>
              <a:t> lecture</a:t>
            </a:r>
          </a:p>
          <a:p>
            <a:r>
              <a:rPr lang="en-US" dirty="0"/>
              <a:t>Group sign up should have happened already</a:t>
            </a:r>
          </a:p>
          <a:p>
            <a:pPr lvl="1"/>
            <a:r>
              <a:rPr lang="en-US" dirty="0"/>
              <a:t>If you don’t have 4 members in your group, we will try to find you other partners</a:t>
            </a:r>
          </a:p>
          <a:p>
            <a:pPr lvl="1"/>
            <a:r>
              <a:rPr lang="en-US" dirty="0"/>
              <a:t>Want everyone in your group to have the same TA</a:t>
            </a:r>
          </a:p>
          <a:p>
            <a:pPr lvl="1"/>
            <a:r>
              <a:rPr lang="en-US" dirty="0"/>
              <a:t>Go to your assigned section on Friday, starting this week!</a:t>
            </a:r>
          </a:p>
          <a:p>
            <a:r>
              <a:rPr lang="en-US" dirty="0"/>
              <a:t>Midterm 1 conflicts</a:t>
            </a:r>
          </a:p>
          <a:p>
            <a:pPr lvl="1"/>
            <a:r>
              <a:rPr lang="en-US" dirty="0"/>
              <a:t>We will handle these conflicts next week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2946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Administrivia</a:t>
            </a:r>
            <a:r>
              <a:rPr lang="en-US" dirty="0"/>
              <a:t> (</a:t>
            </a:r>
            <a:r>
              <a:rPr lang="en-US" dirty="0" err="1"/>
              <a:t>Con’t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838200"/>
            <a:ext cx="11049000" cy="5181600"/>
          </a:xfrm>
        </p:spPr>
        <p:txBody>
          <a:bodyPr/>
          <a:lstStyle/>
          <a:p>
            <a:r>
              <a:rPr lang="en-US" dirty="0"/>
              <a:t>Back in person this week!</a:t>
            </a:r>
          </a:p>
          <a:p>
            <a:pPr lvl="1"/>
            <a:r>
              <a:rPr lang="en-US" dirty="0"/>
              <a:t>Please be up-to-date with vaccinations and wear masks!</a:t>
            </a:r>
          </a:p>
          <a:p>
            <a:pPr lvl="2"/>
            <a:r>
              <a:rPr lang="en-US" dirty="0"/>
              <a:t>You should have a green pass if you come to class</a:t>
            </a:r>
          </a:p>
          <a:p>
            <a:pPr lvl="1"/>
            <a:r>
              <a:rPr lang="en-US" dirty="0"/>
              <a:t>I will be in VLSB 2050 on Tuesday/Thursday 3:30-5:00</a:t>
            </a:r>
          </a:p>
          <a:p>
            <a:pPr lvl="2"/>
            <a:r>
              <a:rPr lang="en-US" dirty="0"/>
              <a:t>Will be trying to get synchronous zoom working.  May take a couple of tries to get right</a:t>
            </a:r>
          </a:p>
          <a:p>
            <a:pPr lvl="2"/>
            <a:r>
              <a:rPr lang="en-US" dirty="0"/>
              <a:t>Screen Cast for sure. If I can project it, it will be recorded…</a:t>
            </a:r>
          </a:p>
          <a:p>
            <a:pPr lvl="1"/>
            <a:r>
              <a:rPr lang="en-US" dirty="0"/>
              <a:t>We will be trying to make virtual options available for people who are sick</a:t>
            </a:r>
          </a:p>
          <a:p>
            <a:r>
              <a:rPr lang="en-US" dirty="0">
                <a:solidFill>
                  <a:srgbClr val="FF0000"/>
                </a:solidFill>
              </a:rPr>
              <a:t>Start Planning on how your group will collaborate on projects!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Meet regularly, in person as regularly as possible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We will have more suggestions on collaborating as term goes on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Virtual Interactions: Plan ways of </a:t>
            </a:r>
            <a:r>
              <a:rPr lang="en-US" i="1" dirty="0">
                <a:solidFill>
                  <a:srgbClr val="FF0000"/>
                </a:solidFill>
              </a:rPr>
              <a:t>also</a:t>
            </a:r>
            <a:r>
              <a:rPr lang="en-US" dirty="0">
                <a:solidFill>
                  <a:srgbClr val="FF0000"/>
                </a:solidFill>
              </a:rPr>
              <a:t> collaborating remotely</a:t>
            </a:r>
          </a:p>
          <a:p>
            <a:pPr lvl="2"/>
            <a:r>
              <a:rPr lang="en-US" dirty="0">
                <a:solidFill>
                  <a:schemeClr val="tx2"/>
                </a:solidFill>
              </a:rPr>
              <a:t>Virtual Coffee Hours with your group (with camera)</a:t>
            </a:r>
          </a:p>
          <a:p>
            <a:pPr lvl="2"/>
            <a:r>
              <a:rPr lang="en-US" dirty="0">
                <a:solidFill>
                  <a:schemeClr val="tx2"/>
                </a:solidFill>
              </a:rPr>
              <a:t>Regular Brainstorming meetings?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Try to meet multiple times a week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8229600" y="5199365"/>
            <a:ext cx="3428631" cy="1321597"/>
            <a:chOff x="8713366" y="3947261"/>
            <a:chExt cx="3428631" cy="1321597"/>
          </a:xfrm>
        </p:grpSpPr>
        <p:pic>
          <p:nvPicPr>
            <p:cNvPr id="8" name="Picture 7" descr="Web Camera PNG Transparent Images | PNG All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20400" y="3947261"/>
              <a:ext cx="1321597" cy="1321597"/>
            </a:xfrm>
            <a:prstGeom prst="rect">
              <a:avLst/>
            </a:prstGeom>
          </p:spPr>
        </p:pic>
        <p:pic>
          <p:nvPicPr>
            <p:cNvPr id="9" name="Picture 8" descr="Web Camera PNG Transparent Images | PNG All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713366" y="3947261"/>
              <a:ext cx="1321597" cy="1321597"/>
            </a:xfrm>
            <a:prstGeom prst="rect">
              <a:avLst/>
            </a:prstGeom>
          </p:spPr>
        </p:pic>
      </p:grpSp>
      <p:sp>
        <p:nvSpPr>
          <p:cNvPr id="10" name="Oval Callout 9"/>
          <p:cNvSpPr/>
          <p:nvPr/>
        </p:nvSpPr>
        <p:spPr bwMode="auto">
          <a:xfrm>
            <a:off x="9420095" y="5143529"/>
            <a:ext cx="1086159" cy="401073"/>
          </a:xfrm>
          <a:prstGeom prst="wedgeEllipseCallout">
            <a:avLst>
              <a:gd name="adj1" fmla="val -48406"/>
              <a:gd name="adj2" fmla="val 75176"/>
            </a:avLst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Hello</a:t>
            </a: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!</a:t>
            </a:r>
          </a:p>
        </p:txBody>
      </p:sp>
      <p:sp>
        <p:nvSpPr>
          <p:cNvPr id="11" name="Oval Callout 10"/>
          <p:cNvSpPr/>
          <p:nvPr/>
        </p:nvSpPr>
        <p:spPr bwMode="auto">
          <a:xfrm>
            <a:off x="9498434" y="5790565"/>
            <a:ext cx="1007821" cy="358783"/>
          </a:xfrm>
          <a:prstGeom prst="wedgeEllipseCallout">
            <a:avLst>
              <a:gd name="adj1" fmla="val 49809"/>
              <a:gd name="adj2" fmla="val -47249"/>
            </a:avLst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Hi!</a:t>
            </a:r>
          </a:p>
        </p:txBody>
      </p:sp>
    </p:spTree>
    <p:extLst>
      <p:ext uri="{BB962C8B-B14F-4D97-AF65-F5344CB8AC3E}">
        <p14:creationId xmlns:p14="http://schemas.microsoft.com/office/powerpoint/2010/main" val="16225460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Computers (Cars/other things) in the news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Y2K22?  January 2022 saw a whole new class of bugs:</a:t>
            </a:r>
          </a:p>
          <a:p>
            <a:pPr lvl="1"/>
            <a:r>
              <a:rPr lang="en-US" dirty="0"/>
              <a:t>Well, welcome to Y2K22 bugs.  If you write a date/time in YYMMDDHHMM format (which is year, month, day, hour, and minute), it now exceeds 31 bits!</a:t>
            </a:r>
          </a:p>
          <a:p>
            <a:pPr lvl="1"/>
            <a:r>
              <a:rPr lang="en-US" dirty="0"/>
              <a:t>Meaning – if they use unsigned instead of signed 32-bit numbers it breaks!</a:t>
            </a:r>
          </a:p>
          <a:p>
            <a:pPr lvl="1"/>
            <a:r>
              <a:rPr lang="en-US" dirty="0"/>
              <a:t>So, a bunch of systems are now broken: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0" y="2966855"/>
            <a:ext cx="4991768" cy="280787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67449" y="5879068"/>
            <a:ext cx="4429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Honda Car Clocks/Navigation Systems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266" y="3109799"/>
            <a:ext cx="2251242" cy="126632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260363" y="4376123"/>
            <a:ext cx="210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Exchange (Email)</a:t>
            </a:r>
          </a:p>
        </p:txBody>
      </p:sp>
      <p:sp>
        <p:nvSpPr>
          <p:cNvPr id="10" name="AutoShape 2" descr="Sonicwall | Stratosphere Networks"/>
          <p:cNvSpPr>
            <a:spLocks noChangeAspect="1" noChangeArrowheads="1"/>
          </p:cNvSpPr>
          <p:nvPr/>
        </p:nvSpPr>
        <p:spPr bwMode="auto">
          <a:xfrm>
            <a:off x="155575" y="-342900"/>
            <a:ext cx="4438650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4" descr="File:SonicWall logo.svg - Wikimedia Commons"/>
          <p:cNvSpPr>
            <a:spLocks noChangeAspect="1" noChangeArrowheads="1"/>
          </p:cNvSpPr>
          <p:nvPr/>
        </p:nvSpPr>
        <p:spPr bwMode="auto">
          <a:xfrm>
            <a:off x="37763" y="-1018173"/>
            <a:ext cx="3810000" cy="657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108" y="5030977"/>
            <a:ext cx="3190875" cy="75282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689641" y="5634426"/>
            <a:ext cx="269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Email Security/Firewall</a:t>
            </a:r>
          </a:p>
        </p:txBody>
      </p:sp>
    </p:spTree>
    <p:extLst>
      <p:ext uri="{BB962C8B-B14F-4D97-AF65-F5344CB8AC3E}">
        <p14:creationId xmlns:p14="http://schemas.microsoft.com/office/powerpoint/2010/main" val="1119023712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76200"/>
            <a:ext cx="9296400" cy="609600"/>
          </a:xfrm>
        </p:spPr>
        <p:txBody>
          <a:bodyPr/>
          <a:lstStyle/>
          <a:p>
            <a:r>
              <a:rPr lang="en-US" sz="2800" dirty="0"/>
              <a:t>Recall: The Process Control Block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2388" y="762000"/>
            <a:ext cx="7086600" cy="5638800"/>
          </a:xfrm>
        </p:spPr>
        <p:txBody>
          <a:bodyPr>
            <a:normAutofit/>
          </a:bodyPr>
          <a:lstStyle/>
          <a:p>
            <a:r>
              <a:rPr lang="en-US" dirty="0"/>
              <a:t>Kernel represents each process as a process control block (PCB)</a:t>
            </a:r>
          </a:p>
          <a:p>
            <a:pPr lvl="1"/>
            <a:r>
              <a:rPr lang="en-US" dirty="0"/>
              <a:t>Status (running, ready, blocked, …)</a:t>
            </a:r>
          </a:p>
          <a:p>
            <a:pPr lvl="1"/>
            <a:r>
              <a:rPr lang="en-US" dirty="0"/>
              <a:t>Register state (when not ready)</a:t>
            </a:r>
          </a:p>
          <a:p>
            <a:pPr lvl="1"/>
            <a:r>
              <a:rPr lang="en-US" dirty="0"/>
              <a:t>Process ID (PID), User, Executable, Priority, …</a:t>
            </a:r>
          </a:p>
          <a:p>
            <a:pPr lvl="1"/>
            <a:r>
              <a:rPr lang="en-US" dirty="0"/>
              <a:t>Execution time, …</a:t>
            </a:r>
          </a:p>
          <a:p>
            <a:pPr lvl="1"/>
            <a:r>
              <a:rPr lang="en-US" dirty="0"/>
              <a:t>Memory space, translation, …</a:t>
            </a:r>
          </a:p>
          <a:p>
            <a:r>
              <a:rPr lang="en-US" dirty="0"/>
              <a:t>Kernel </a:t>
            </a:r>
            <a:r>
              <a:rPr lang="en-US" i="1" dirty="0"/>
              <a:t>Scheduler</a:t>
            </a:r>
            <a:r>
              <a:rPr lang="en-US" dirty="0"/>
              <a:t> maintains a data structure containing the PCBs	</a:t>
            </a:r>
          </a:p>
          <a:p>
            <a:pPr lvl="1"/>
            <a:r>
              <a:rPr lang="en-US" dirty="0"/>
              <a:t>Give out CPU to different processes</a:t>
            </a:r>
          </a:p>
          <a:p>
            <a:pPr lvl="1"/>
            <a:r>
              <a:rPr lang="en-US" dirty="0"/>
              <a:t>This is a Policy Decision</a:t>
            </a:r>
          </a:p>
          <a:p>
            <a:r>
              <a:rPr lang="en-US" dirty="0"/>
              <a:t>Give out non-CPU resources</a:t>
            </a:r>
          </a:p>
          <a:p>
            <a:pPr lvl="1"/>
            <a:r>
              <a:rPr lang="en-US" dirty="0"/>
              <a:t>Memory/IO</a:t>
            </a:r>
          </a:p>
          <a:p>
            <a:pPr lvl="1"/>
            <a:r>
              <a:rPr lang="en-US" dirty="0"/>
              <a:t>Another policy decision</a:t>
            </a:r>
          </a:p>
          <a:p>
            <a:endParaRPr lang="en-US" dirty="0"/>
          </a:p>
        </p:txBody>
      </p:sp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8408988" y="914401"/>
            <a:ext cx="2335212" cy="5010149"/>
            <a:chOff x="4128" y="768"/>
            <a:chExt cx="1471" cy="3156"/>
          </a:xfrm>
        </p:grpSpPr>
        <p:pic>
          <p:nvPicPr>
            <p:cNvPr id="5" name="Picture 4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87" t="362" r="27414" b="1085"/>
            <a:stretch>
              <a:fillRect/>
            </a:stretch>
          </p:blipFill>
          <p:spPr bwMode="auto">
            <a:xfrm>
              <a:off x="4128" y="768"/>
              <a:ext cx="1471" cy="2390"/>
            </a:xfrm>
            <a:prstGeom prst="rect">
              <a:avLst/>
            </a:prstGeom>
            <a:noFill/>
            <a:ln w="38100" cmpd="dbl">
              <a:solidFill>
                <a:srgbClr val="CC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4454" y="3168"/>
              <a:ext cx="817" cy="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9pPr>
            </a:lstStyle>
            <a:p>
              <a:pPr algn="ctr"/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Process</a:t>
              </a:r>
              <a:br>
                <a:rPr lang="en-US" b="0" dirty="0">
                  <a:latin typeface="Gill Sans" charset="0"/>
                  <a:ea typeface="Gill Sans" charset="0"/>
                  <a:cs typeface="Gill Sans" charset="0"/>
                </a:rPr>
              </a:br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Control</a:t>
              </a:r>
            </a:p>
            <a:p>
              <a:pPr algn="ctr"/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Block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146298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55E1A-0EB0-48D7-BB45-A138DC50B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What’s in an Open File Description?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C2EE0-41E0-4DE9-9A74-06A616AD6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329" y="1133571"/>
            <a:ext cx="763656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For our purposes, the two most important things are:</a:t>
            </a:r>
          </a:p>
          <a:p>
            <a:r>
              <a:rPr lang="en-US" dirty="0"/>
              <a:t>Where to find the file data on disk</a:t>
            </a:r>
          </a:p>
          <a:p>
            <a:r>
              <a:rPr lang="en-US" dirty="0"/>
              <a:t>The current position within the file</a:t>
            </a:r>
          </a:p>
        </p:txBody>
      </p:sp>
      <p:pic>
        <p:nvPicPr>
          <p:cNvPr id="8" name="Picture 7" descr="Screen Shot 2014-09-04 at 1.19.45 PM.png">
            <a:extLst>
              <a:ext uri="{FF2B5EF4-FFF2-40B4-BE49-F238E27FC236}">
                <a16:creationId xmlns:a16="http://schemas.microsoft.com/office/drawing/2014/main" id="{0AD2729B-4088-40C0-A907-6F58AF5D01C0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743" y="695793"/>
            <a:ext cx="3860386" cy="5105028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9F346DB-880B-46F4-99EA-BDC3549EEE06}"/>
              </a:ext>
            </a:extLst>
          </p:cNvPr>
          <p:cNvCxnSpPr/>
          <p:nvPr/>
        </p:nvCxnSpPr>
        <p:spPr>
          <a:xfrm>
            <a:off x="5257800" y="1828800"/>
            <a:ext cx="3371706" cy="2842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1FDE189-5B49-4972-8721-0DC7FC65B477}"/>
              </a:ext>
            </a:extLst>
          </p:cNvPr>
          <p:cNvCxnSpPr>
            <a:cxnSpLocks/>
          </p:cNvCxnSpPr>
          <p:nvPr/>
        </p:nvCxnSpPr>
        <p:spPr>
          <a:xfrm>
            <a:off x="5257800" y="2286000"/>
            <a:ext cx="3440458" cy="124331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9648764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7E387-E9E4-42B5-A024-F4722F607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Representation of a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BCD6F-6DB0-4E4C-94FF-1968E1D56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2764" y="1343605"/>
            <a:ext cx="3641035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Gill Sans Light"/>
              </a:rPr>
              <a:t>Suppose that we execute</a:t>
            </a:r>
          </a:p>
          <a:p>
            <a:pPr marL="0" indent="0">
              <a:buNone/>
            </a:pPr>
            <a:r>
              <a:rPr lang="en-US" sz="2000" dirty="0">
                <a:latin typeface="Gill Sans Light"/>
              </a:rPr>
              <a:t>open(“foo.txt”)</a:t>
            </a:r>
          </a:p>
          <a:p>
            <a:pPr marL="0" indent="0">
              <a:buNone/>
            </a:pPr>
            <a:r>
              <a:rPr lang="en-US" sz="2000" dirty="0">
                <a:latin typeface="Gill Sans Light"/>
              </a:rPr>
              <a:t>and that the result is 3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F17F2F5-F35D-4C1E-9F9E-3AF9D97D9362}"/>
              </a:ext>
            </a:extLst>
          </p:cNvPr>
          <p:cNvSpPr/>
          <p:nvPr/>
        </p:nvSpPr>
        <p:spPr>
          <a:xfrm>
            <a:off x="2299251" y="1281555"/>
            <a:ext cx="2743201" cy="404439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Gill Sans Light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C54EFF2-29FA-4643-9CD2-5C070A2901CA}"/>
              </a:ext>
            </a:extLst>
          </p:cNvPr>
          <p:cNvCxnSpPr>
            <a:cxnSpLocks/>
          </p:cNvCxnSpPr>
          <p:nvPr/>
        </p:nvCxnSpPr>
        <p:spPr>
          <a:xfrm>
            <a:off x="2014330" y="3303754"/>
            <a:ext cx="5499653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36A7571-5132-4BEC-9890-EC1530C55A49}"/>
              </a:ext>
            </a:extLst>
          </p:cNvPr>
          <p:cNvSpPr txBox="1"/>
          <p:nvPr/>
        </p:nvSpPr>
        <p:spPr>
          <a:xfrm>
            <a:off x="567005" y="2812272"/>
            <a:ext cx="15824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latin typeface="Gill Sans Light"/>
              </a:rPr>
              <a:t>User Space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077590-79C1-4263-B8D8-4F4165BBB847}"/>
              </a:ext>
            </a:extLst>
          </p:cNvPr>
          <p:cNvSpPr txBox="1"/>
          <p:nvPr/>
        </p:nvSpPr>
        <p:spPr>
          <a:xfrm>
            <a:off x="339378" y="3317578"/>
            <a:ext cx="18101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latin typeface="Gill Sans Light"/>
              </a:rPr>
              <a:t>Kernel Space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906EBDE-7DDC-4440-A8EB-1305F379702C}"/>
              </a:ext>
            </a:extLst>
          </p:cNvPr>
          <p:cNvSpPr/>
          <p:nvPr/>
        </p:nvSpPr>
        <p:spPr>
          <a:xfrm>
            <a:off x="3493266" y="1574856"/>
            <a:ext cx="1464365" cy="14974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Gill Sans Light"/>
              </a:rPr>
              <a:t>Address Space (Memory)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079CE90-2E98-42F8-BEC8-3C0E49506BC8}"/>
              </a:ext>
            </a:extLst>
          </p:cNvPr>
          <p:cNvSpPr/>
          <p:nvPr/>
        </p:nvSpPr>
        <p:spPr>
          <a:xfrm>
            <a:off x="2378764" y="1574856"/>
            <a:ext cx="1039621" cy="5764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Gill Sans Light"/>
              </a:rPr>
              <a:t>Thread’s Regs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9E2DDE-103C-459F-8E60-EAFB185EFA33}"/>
              </a:ext>
            </a:extLst>
          </p:cNvPr>
          <p:cNvSpPr txBox="1"/>
          <p:nvPr/>
        </p:nvSpPr>
        <p:spPr>
          <a:xfrm>
            <a:off x="2759560" y="2151318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Gill Sans Light"/>
              </a:rPr>
              <a:t>…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BAB8729-54EB-4C78-A9FF-F2C6AF13F2F2}"/>
              </a:ext>
            </a:extLst>
          </p:cNvPr>
          <p:cNvSpPr/>
          <p:nvPr/>
        </p:nvSpPr>
        <p:spPr>
          <a:xfrm>
            <a:off x="2378764" y="3519275"/>
            <a:ext cx="2578867" cy="13787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  <a:latin typeface="Gill Sans Light"/>
              </a:rPr>
              <a:t>File Descriptors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49CA3D1-6CAC-4F43-AC42-355D3E1F0CA2}"/>
              </a:ext>
            </a:extLst>
          </p:cNvPr>
          <p:cNvCxnSpPr/>
          <p:nvPr/>
        </p:nvCxnSpPr>
        <p:spPr>
          <a:xfrm>
            <a:off x="3670851" y="3918392"/>
            <a:ext cx="0" cy="90014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52C411A-A1E2-47B8-8B58-D57D8FA886BF}"/>
              </a:ext>
            </a:extLst>
          </p:cNvPr>
          <p:cNvSpPr txBox="1"/>
          <p:nvPr/>
        </p:nvSpPr>
        <p:spPr>
          <a:xfrm>
            <a:off x="242199" y="4121395"/>
            <a:ext cx="20244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ill Sans Light"/>
              </a:rPr>
              <a:t>Not shown: Initially contains 0, 1, and 2 (stdin, </a:t>
            </a:r>
            <a:r>
              <a:rPr lang="en-US" sz="1600" dirty="0" err="1">
                <a:latin typeface="Gill Sans Light"/>
              </a:rPr>
              <a:t>stdout</a:t>
            </a:r>
            <a:r>
              <a:rPr lang="en-US" sz="1600" dirty="0">
                <a:latin typeface="Gill Sans Light"/>
              </a:rPr>
              <a:t>, stderr)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0431F7A-8A2C-43B6-B8F5-20F36314F479}"/>
              </a:ext>
            </a:extLst>
          </p:cNvPr>
          <p:cNvSpPr txBox="1"/>
          <p:nvPr/>
        </p:nvSpPr>
        <p:spPr>
          <a:xfrm>
            <a:off x="3318189" y="385213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Gill Sans Light"/>
              </a:rPr>
              <a:t>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6379FAE-EA7A-4669-85F6-95F8F96D6DDB}"/>
              </a:ext>
            </a:extLst>
          </p:cNvPr>
          <p:cNvSpPr/>
          <p:nvPr/>
        </p:nvSpPr>
        <p:spPr>
          <a:xfrm>
            <a:off x="5385080" y="4043302"/>
            <a:ext cx="2128738" cy="875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Gill Sans Light"/>
              </a:rPr>
              <a:t>File: foo.txt</a:t>
            </a:r>
          </a:p>
          <a:p>
            <a:r>
              <a:rPr lang="en-US" sz="1600" dirty="0">
                <a:solidFill>
                  <a:schemeClr val="tx1"/>
                </a:solidFill>
                <a:latin typeface="Gill Sans Light"/>
              </a:rPr>
              <a:t>Position: 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FC9BD41-E197-42F4-9723-34952CE20BC1}"/>
              </a:ext>
            </a:extLst>
          </p:cNvPr>
          <p:cNvSpPr txBox="1"/>
          <p:nvPr/>
        </p:nvSpPr>
        <p:spPr>
          <a:xfrm>
            <a:off x="5295928" y="3656940"/>
            <a:ext cx="23070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Gill Sans Light"/>
              </a:rPr>
              <a:t>Open File Description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BC88175-3FDB-451B-A8B3-9FC9969BE7F2}"/>
              </a:ext>
            </a:extLst>
          </p:cNvPr>
          <p:cNvSpPr txBox="1"/>
          <p:nvPr/>
        </p:nvSpPr>
        <p:spPr>
          <a:xfrm>
            <a:off x="3039426" y="838200"/>
            <a:ext cx="1183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Gill Sans Light"/>
              </a:rPr>
              <a:t>Process</a:t>
            </a:r>
          </a:p>
        </p:txBody>
      </p: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B8B66E6F-F3F6-4DBD-9C0C-3564F5BDA647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3869633" y="4099159"/>
            <a:ext cx="1515447" cy="381896"/>
          </a:xfrm>
          <a:prstGeom prst="curved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19996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  <p:bldP spid="11" grpId="0"/>
      <p:bldP spid="12" grpId="0" animBg="1"/>
      <p:bldP spid="14" grpId="0" animBg="1"/>
      <p:bldP spid="16" grpId="0"/>
      <p:bldP spid="17" grpId="0" animBg="1"/>
      <p:bldP spid="27" grpId="0"/>
      <p:bldP spid="28" grpId="0"/>
      <p:bldP spid="29" grpId="0" animBg="1"/>
      <p:bldP spid="30" grpId="0"/>
      <p:bldP spid="3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Low-Level vs High-Level file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" y="762000"/>
            <a:ext cx="5867400" cy="5867400"/>
          </a:xfrm>
          <a:ln w="28575">
            <a:solidFill>
              <a:schemeClr val="accent1"/>
            </a:solidFill>
          </a:ln>
        </p:spPr>
        <p:txBody>
          <a:bodyPr/>
          <a:lstStyle/>
          <a:p>
            <a:r>
              <a:rPr lang="en-US" sz="2400" dirty="0"/>
              <a:t>Low-level direct use of </a:t>
            </a:r>
            <a:r>
              <a:rPr lang="en-US" sz="2400" dirty="0" err="1"/>
              <a:t>syscall</a:t>
            </a:r>
            <a:r>
              <a:rPr lang="en-US" sz="2400" dirty="0"/>
              <a:t> interface:</a:t>
            </a:r>
            <a:br>
              <a:rPr lang="en-US" sz="2400" dirty="0"/>
            </a:b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open(), read(), write(), close()</a:t>
            </a:r>
            <a:endParaRPr lang="en-US" sz="2000" dirty="0">
              <a:latin typeface="Consolas" panose="020B0609020204030204" pitchFamily="49" charset="0"/>
            </a:endParaRPr>
          </a:p>
          <a:p>
            <a:pPr>
              <a:lnSpc>
                <a:spcPct val="85000"/>
              </a:lnSpc>
            </a:pPr>
            <a:r>
              <a:rPr lang="en-US" sz="2400" dirty="0"/>
              <a:t>Opening of file returns file descriptor:</a:t>
            </a:r>
            <a:br>
              <a:rPr lang="en-US" sz="2400" dirty="0"/>
            </a:br>
            <a:r>
              <a:rPr lang="en-US" sz="2400" dirty="0"/>
              <a:t>	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myfile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 = open(…);</a:t>
            </a:r>
            <a:endParaRPr lang="en-US" sz="2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lnSpc>
                <a:spcPct val="85000"/>
              </a:lnSpc>
            </a:pPr>
            <a:r>
              <a:rPr lang="en-US" sz="2400" dirty="0">
                <a:latin typeface="Gill Sans"/>
              </a:rPr>
              <a:t>File descriptor only meaningful to kernel</a:t>
            </a:r>
          </a:p>
          <a:p>
            <a:pPr lvl="1">
              <a:lnSpc>
                <a:spcPct val="85000"/>
              </a:lnSpc>
            </a:pPr>
            <a:r>
              <a:rPr lang="en-US" sz="2000" dirty="0">
                <a:latin typeface="Gill Sans"/>
              </a:rPr>
              <a:t>Index into process (PDB) which holds pointers to kernel-level structure (“file description”) describing file.</a:t>
            </a:r>
            <a:endParaRPr lang="en-US" sz="20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sz="2400" dirty="0"/>
              <a:t>Every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read() </a:t>
            </a:r>
            <a:r>
              <a:rPr lang="en-US" sz="2400" dirty="0"/>
              <a:t>or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write() </a:t>
            </a:r>
            <a:r>
              <a:rPr lang="en-US" sz="2400" dirty="0"/>
              <a:t>causes </a:t>
            </a:r>
            <a:r>
              <a:rPr lang="en-US" sz="2400" dirty="0" err="1"/>
              <a:t>syscall</a:t>
            </a:r>
            <a:r>
              <a:rPr lang="en-US" sz="2400" dirty="0"/>
              <a:t> no matter how small (could read a single byte)</a:t>
            </a:r>
          </a:p>
          <a:p>
            <a:r>
              <a:rPr lang="en-US" sz="2400" dirty="0"/>
              <a:t>Consider loop to get 4 bytes at a time using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read()</a:t>
            </a:r>
            <a:r>
              <a:rPr lang="en-US" sz="2400" dirty="0"/>
              <a:t>:</a:t>
            </a:r>
          </a:p>
          <a:p>
            <a:pPr lvl="1"/>
            <a:r>
              <a:rPr lang="en-US" sz="2000" dirty="0"/>
              <a:t> Each iteration enters kernel for 4 bytes.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0" y="762000"/>
            <a:ext cx="6019800" cy="5867400"/>
          </a:xfrm>
          <a:ln w="28575"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sz="2400" dirty="0"/>
              <a:t>High-level buffered access:</a:t>
            </a:r>
            <a:br>
              <a:rPr lang="en-US" sz="2400" dirty="0"/>
            </a:b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fopen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(),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fread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(),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fwrite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(),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fclose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  <a:endParaRPr lang="en-US" sz="2000" dirty="0">
              <a:latin typeface="Consolas" panose="020B0609020204030204" pitchFamily="49" charset="0"/>
            </a:endParaRPr>
          </a:p>
          <a:p>
            <a:pPr>
              <a:lnSpc>
                <a:spcPct val="85000"/>
              </a:lnSpc>
            </a:pPr>
            <a:r>
              <a:rPr lang="en-US" sz="2400" dirty="0"/>
              <a:t>Opening of file returns </a:t>
            </a:r>
            <a:r>
              <a:rPr lang="en-US" sz="2400" dirty="0" err="1"/>
              <a:t>ptr</a:t>
            </a:r>
            <a:r>
              <a:rPr lang="en-US" sz="2400" dirty="0"/>
              <a:t> to FILE:</a:t>
            </a:r>
            <a:br>
              <a:rPr lang="en-US" sz="2400" dirty="0"/>
            </a:br>
            <a:r>
              <a:rPr lang="en-US" sz="2400" dirty="0"/>
              <a:t>	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FILE *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myfile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fopen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(…);</a:t>
            </a:r>
            <a:endParaRPr lang="en-US" sz="2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lnSpc>
                <a:spcPct val="85000"/>
              </a:lnSpc>
            </a:pPr>
            <a:r>
              <a:rPr lang="en-US" sz="2400" dirty="0">
                <a:latin typeface="Gill Sans"/>
              </a:rPr>
              <a:t>FILE structure is user space contains:</a:t>
            </a:r>
          </a:p>
          <a:p>
            <a:pPr lvl="1">
              <a:lnSpc>
                <a:spcPct val="85000"/>
              </a:lnSpc>
            </a:pPr>
            <a:r>
              <a:rPr lang="en-US" sz="2000" dirty="0">
                <a:latin typeface="Gill Sans"/>
              </a:rPr>
              <a:t>a chunk of memory for a buffer</a:t>
            </a:r>
          </a:p>
          <a:p>
            <a:pPr lvl="1">
              <a:lnSpc>
                <a:spcPct val="85000"/>
              </a:lnSpc>
            </a:pPr>
            <a:r>
              <a:rPr lang="en-US" sz="2000" dirty="0">
                <a:latin typeface="Gill Sans"/>
              </a:rPr>
              <a:t>the file descriptor for the file (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fopen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() </a:t>
            </a:r>
            <a:r>
              <a:rPr lang="en-US" sz="2000" dirty="0">
                <a:latin typeface="Gill Sans"/>
              </a:rPr>
              <a:t>will call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open()</a:t>
            </a:r>
            <a:r>
              <a:rPr lang="en-US" sz="2000" dirty="0">
                <a:latin typeface="Gill Sans"/>
              </a:rPr>
              <a:t> automatically)</a:t>
            </a:r>
            <a:endParaRPr lang="en-US" sz="2000" dirty="0">
              <a:latin typeface="Consolas" panose="020B0609020204030204" pitchFamily="49" charset="0"/>
            </a:endParaRPr>
          </a:p>
          <a:p>
            <a:pPr>
              <a:lnSpc>
                <a:spcPct val="85000"/>
              </a:lnSpc>
            </a:pPr>
            <a:r>
              <a:rPr lang="en-US" sz="2400" dirty="0"/>
              <a:t>Every </a:t>
            </a:r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fread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() </a:t>
            </a:r>
            <a:r>
              <a:rPr lang="en-US" sz="2400" dirty="0"/>
              <a:t>or </a:t>
            </a:r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fwrite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() </a:t>
            </a:r>
            <a:r>
              <a:rPr lang="en-US" sz="2400" dirty="0"/>
              <a:t>filters through buffer and may not call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read() </a:t>
            </a:r>
            <a:r>
              <a:rPr lang="en-US" sz="2400" dirty="0"/>
              <a:t>or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write() </a:t>
            </a:r>
            <a:r>
              <a:rPr lang="en-US" sz="2400" dirty="0"/>
              <a:t>on every call.</a:t>
            </a:r>
          </a:p>
          <a:p>
            <a:pPr>
              <a:lnSpc>
                <a:spcPct val="85000"/>
              </a:lnSpc>
            </a:pPr>
            <a:r>
              <a:rPr lang="en-US" sz="2400" dirty="0"/>
              <a:t>Consider loop to get 4 bytes at a time using </a:t>
            </a:r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fread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  <a:r>
              <a:rPr lang="en-US" sz="2400" dirty="0"/>
              <a:t>:</a:t>
            </a:r>
          </a:p>
          <a:p>
            <a:pPr lvl="1">
              <a:lnSpc>
                <a:spcPct val="85000"/>
              </a:lnSpc>
            </a:pPr>
            <a:r>
              <a:rPr lang="en-US" sz="2000" dirty="0"/>
              <a:t>First call to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fread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() </a:t>
            </a:r>
            <a:r>
              <a:rPr lang="en-US" sz="2000" dirty="0"/>
              <a:t>calls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read()</a:t>
            </a:r>
            <a:r>
              <a:rPr lang="en-US" sz="2000" dirty="0"/>
              <a:t> for block of bytes (say 1024).  Puts in buffer and returns first 4 to user.  </a:t>
            </a:r>
          </a:p>
          <a:p>
            <a:pPr lvl="1">
              <a:lnSpc>
                <a:spcPct val="85000"/>
              </a:lnSpc>
            </a:pPr>
            <a:r>
              <a:rPr lang="en-US" sz="2000" dirty="0"/>
              <a:t>Subsequent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fread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() </a:t>
            </a:r>
            <a:r>
              <a:rPr lang="en-US" sz="2000" dirty="0"/>
              <a:t>grab bytes from buffer</a:t>
            </a:r>
          </a:p>
          <a:p>
            <a:pPr>
              <a:lnSpc>
                <a:spcPct val="85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424967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 uiExpand="1" build="p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7E387-E9E4-42B5-A024-F4722F607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Representation of a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BCD6F-6DB0-4E4C-94FF-1968E1D56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2764" y="1343605"/>
            <a:ext cx="379404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Gill Sans Light"/>
              </a:rPr>
              <a:t>Suppose that we execute</a:t>
            </a:r>
          </a:p>
          <a:p>
            <a:pPr marL="0" indent="0">
              <a:buNone/>
            </a:pPr>
            <a:r>
              <a:rPr lang="en-US" sz="2000" dirty="0">
                <a:latin typeface="Gill Sans Light"/>
              </a:rPr>
              <a:t>open(“foo.txt”)</a:t>
            </a:r>
          </a:p>
          <a:p>
            <a:pPr marL="0" indent="0">
              <a:buNone/>
            </a:pPr>
            <a:r>
              <a:rPr lang="en-US" sz="2000" dirty="0">
                <a:latin typeface="Gill Sans Light"/>
              </a:rPr>
              <a:t>and that the result is 3</a:t>
            </a:r>
          </a:p>
          <a:p>
            <a:pPr marL="0" indent="0">
              <a:buNone/>
            </a:pPr>
            <a:endParaRPr lang="en-US" sz="2000" dirty="0">
              <a:latin typeface="Gill Sans Light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Gill Sans Light"/>
              </a:rPr>
              <a:t>Next, suppose that we execute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Gill Sans Light"/>
              </a:rPr>
              <a:t>read(3, </a:t>
            </a:r>
            <a:r>
              <a:rPr lang="en-US" sz="2000" dirty="0" err="1">
                <a:solidFill>
                  <a:schemeClr val="accent1"/>
                </a:solidFill>
                <a:latin typeface="Gill Sans Light"/>
              </a:rPr>
              <a:t>buf</a:t>
            </a:r>
            <a:r>
              <a:rPr lang="en-US" sz="2000" dirty="0">
                <a:solidFill>
                  <a:schemeClr val="accent1"/>
                </a:solidFill>
                <a:latin typeface="Gill Sans Light"/>
              </a:rPr>
              <a:t>, 100)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Gill Sans Light"/>
              </a:rPr>
              <a:t>and that the result is 100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F17F2F5-F35D-4C1E-9F9E-3AF9D97D9362}"/>
              </a:ext>
            </a:extLst>
          </p:cNvPr>
          <p:cNvSpPr/>
          <p:nvPr/>
        </p:nvSpPr>
        <p:spPr>
          <a:xfrm>
            <a:off x="2299251" y="1281555"/>
            <a:ext cx="2743201" cy="404439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Gill Sans Light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C54EFF2-29FA-4643-9CD2-5C070A2901CA}"/>
              </a:ext>
            </a:extLst>
          </p:cNvPr>
          <p:cNvCxnSpPr>
            <a:cxnSpLocks/>
          </p:cNvCxnSpPr>
          <p:nvPr/>
        </p:nvCxnSpPr>
        <p:spPr>
          <a:xfrm>
            <a:off x="2014330" y="3303754"/>
            <a:ext cx="5499653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36A7571-5132-4BEC-9890-EC1530C55A49}"/>
              </a:ext>
            </a:extLst>
          </p:cNvPr>
          <p:cNvSpPr txBox="1"/>
          <p:nvPr/>
        </p:nvSpPr>
        <p:spPr>
          <a:xfrm>
            <a:off x="567005" y="2812272"/>
            <a:ext cx="15824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latin typeface="Gill Sans Light"/>
              </a:rPr>
              <a:t>User Space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077590-79C1-4263-B8D8-4F4165BBB847}"/>
              </a:ext>
            </a:extLst>
          </p:cNvPr>
          <p:cNvSpPr txBox="1"/>
          <p:nvPr/>
        </p:nvSpPr>
        <p:spPr>
          <a:xfrm>
            <a:off x="339378" y="3317578"/>
            <a:ext cx="18101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latin typeface="Gill Sans Light"/>
              </a:rPr>
              <a:t>Kernel Space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906EBDE-7DDC-4440-A8EB-1305F379702C}"/>
              </a:ext>
            </a:extLst>
          </p:cNvPr>
          <p:cNvSpPr/>
          <p:nvPr/>
        </p:nvSpPr>
        <p:spPr>
          <a:xfrm>
            <a:off x="3493266" y="1574856"/>
            <a:ext cx="1464365" cy="14974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Gill Sans Light"/>
              </a:rPr>
              <a:t>Address Space (Memory)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079CE90-2E98-42F8-BEC8-3C0E49506BC8}"/>
              </a:ext>
            </a:extLst>
          </p:cNvPr>
          <p:cNvSpPr/>
          <p:nvPr/>
        </p:nvSpPr>
        <p:spPr>
          <a:xfrm>
            <a:off x="2378764" y="1574856"/>
            <a:ext cx="1039621" cy="5764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Gill Sans Light"/>
              </a:rPr>
              <a:t>Thread’s Regs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BAB8729-54EB-4C78-A9FF-F2C6AF13F2F2}"/>
              </a:ext>
            </a:extLst>
          </p:cNvPr>
          <p:cNvSpPr/>
          <p:nvPr/>
        </p:nvSpPr>
        <p:spPr>
          <a:xfrm>
            <a:off x="2378764" y="3519275"/>
            <a:ext cx="2578867" cy="13787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  <a:latin typeface="Gill Sans Light"/>
              </a:rPr>
              <a:t>File Descriptors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49CA3D1-6CAC-4F43-AC42-355D3E1F0CA2}"/>
              </a:ext>
            </a:extLst>
          </p:cNvPr>
          <p:cNvCxnSpPr/>
          <p:nvPr/>
        </p:nvCxnSpPr>
        <p:spPr>
          <a:xfrm>
            <a:off x="3670851" y="3918392"/>
            <a:ext cx="0" cy="90014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52C411A-A1E2-47B8-8B58-D57D8FA886BF}"/>
              </a:ext>
            </a:extLst>
          </p:cNvPr>
          <p:cNvSpPr txBox="1"/>
          <p:nvPr/>
        </p:nvSpPr>
        <p:spPr>
          <a:xfrm>
            <a:off x="242199" y="4121395"/>
            <a:ext cx="20244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ill Sans Light"/>
              </a:rPr>
              <a:t>Not shown: Initially contains 0, 1, and 2 (stdin, </a:t>
            </a:r>
            <a:r>
              <a:rPr lang="en-US" sz="1600" dirty="0" err="1">
                <a:latin typeface="Gill Sans Light"/>
              </a:rPr>
              <a:t>stdout</a:t>
            </a:r>
            <a:r>
              <a:rPr lang="en-US" sz="1600" dirty="0">
                <a:latin typeface="Gill Sans Light"/>
              </a:rPr>
              <a:t>, stderr)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0431F7A-8A2C-43B6-B8F5-20F36314F479}"/>
              </a:ext>
            </a:extLst>
          </p:cNvPr>
          <p:cNvSpPr txBox="1"/>
          <p:nvPr/>
        </p:nvSpPr>
        <p:spPr>
          <a:xfrm>
            <a:off x="3318189" y="385213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Gill Sans Light"/>
              </a:rPr>
              <a:t>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6379FAE-EA7A-4669-85F6-95F8F96D6DDB}"/>
              </a:ext>
            </a:extLst>
          </p:cNvPr>
          <p:cNvSpPr/>
          <p:nvPr/>
        </p:nvSpPr>
        <p:spPr>
          <a:xfrm>
            <a:off x="5385080" y="4043302"/>
            <a:ext cx="2128738" cy="875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Gill Sans Light"/>
              </a:rPr>
              <a:t>File: foo.txt</a:t>
            </a:r>
          </a:p>
          <a:p>
            <a:r>
              <a:rPr lang="en-US" sz="1600" dirty="0">
                <a:solidFill>
                  <a:schemeClr val="tx1"/>
                </a:solidFill>
                <a:latin typeface="Gill Sans Light"/>
              </a:rPr>
              <a:t>Position: 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FC9BD41-E197-42F4-9723-34952CE20BC1}"/>
              </a:ext>
            </a:extLst>
          </p:cNvPr>
          <p:cNvSpPr txBox="1"/>
          <p:nvPr/>
        </p:nvSpPr>
        <p:spPr>
          <a:xfrm>
            <a:off x="5295928" y="3656940"/>
            <a:ext cx="23070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Gill Sans Light"/>
              </a:rPr>
              <a:t>Open File Description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BC88175-3FDB-451B-A8B3-9FC9969BE7F2}"/>
              </a:ext>
            </a:extLst>
          </p:cNvPr>
          <p:cNvSpPr txBox="1"/>
          <p:nvPr/>
        </p:nvSpPr>
        <p:spPr>
          <a:xfrm>
            <a:off x="3039426" y="838200"/>
            <a:ext cx="1183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Gill Sans Light"/>
              </a:rPr>
              <a:t>Process</a:t>
            </a:r>
          </a:p>
        </p:txBody>
      </p: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B8B66E6F-F3F6-4DBD-9C0C-3564F5BDA647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3869633" y="4099159"/>
            <a:ext cx="1515447" cy="381896"/>
          </a:xfrm>
          <a:prstGeom prst="curved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AD8CCB4-96BD-4356-AC1F-B65DF9259D3D}"/>
              </a:ext>
            </a:extLst>
          </p:cNvPr>
          <p:cNvSpPr txBox="1"/>
          <p:nvPr/>
        </p:nvSpPr>
        <p:spPr>
          <a:xfrm>
            <a:off x="2759560" y="2151318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Gill Sans Light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171091941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7E387-E9E4-42B5-A024-F4722F607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Light"/>
              </a:rPr>
              <a:t>Abstract Representation of a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BCD6F-6DB0-4E4C-94FF-1968E1D56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2763" y="1343605"/>
            <a:ext cx="389620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Gill Sans Light"/>
              </a:rPr>
              <a:t>Suppose that we execute</a:t>
            </a:r>
          </a:p>
          <a:p>
            <a:pPr marL="0" indent="0">
              <a:buNone/>
            </a:pPr>
            <a:r>
              <a:rPr lang="en-US" sz="2000" dirty="0">
                <a:latin typeface="Gill Sans Light"/>
              </a:rPr>
              <a:t>open(“foo.txt”)</a:t>
            </a:r>
          </a:p>
          <a:p>
            <a:pPr marL="0" indent="0">
              <a:buNone/>
            </a:pPr>
            <a:r>
              <a:rPr lang="en-US" sz="2000" dirty="0">
                <a:latin typeface="Gill Sans Light"/>
              </a:rPr>
              <a:t>and that the result is 3</a:t>
            </a:r>
          </a:p>
          <a:p>
            <a:pPr marL="0" indent="0">
              <a:buNone/>
            </a:pPr>
            <a:endParaRPr lang="en-US" sz="2000" dirty="0">
              <a:latin typeface="Gill Sans Light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Gill Sans Light"/>
              </a:rPr>
              <a:t>Next, suppose that we execute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Gill Sans Light"/>
              </a:rPr>
              <a:t>read(3, </a:t>
            </a:r>
            <a:r>
              <a:rPr lang="en-US" sz="2000" dirty="0" err="1">
                <a:solidFill>
                  <a:schemeClr val="accent1"/>
                </a:solidFill>
                <a:latin typeface="Gill Sans Light"/>
              </a:rPr>
              <a:t>buf</a:t>
            </a:r>
            <a:r>
              <a:rPr lang="en-US" sz="2000" dirty="0">
                <a:solidFill>
                  <a:schemeClr val="accent1"/>
                </a:solidFill>
                <a:latin typeface="Gill Sans Light"/>
              </a:rPr>
              <a:t>, 100)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Gill Sans Light"/>
              </a:rPr>
              <a:t>and that the result is 100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F17F2F5-F35D-4C1E-9F9E-3AF9D97D9362}"/>
              </a:ext>
            </a:extLst>
          </p:cNvPr>
          <p:cNvSpPr/>
          <p:nvPr/>
        </p:nvSpPr>
        <p:spPr>
          <a:xfrm>
            <a:off x="2299251" y="1281555"/>
            <a:ext cx="2743201" cy="404439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Gill Sans Light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C54EFF2-29FA-4643-9CD2-5C070A2901CA}"/>
              </a:ext>
            </a:extLst>
          </p:cNvPr>
          <p:cNvCxnSpPr>
            <a:cxnSpLocks/>
          </p:cNvCxnSpPr>
          <p:nvPr/>
        </p:nvCxnSpPr>
        <p:spPr>
          <a:xfrm>
            <a:off x="2014330" y="3303754"/>
            <a:ext cx="5499653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36A7571-5132-4BEC-9890-EC1530C55A49}"/>
              </a:ext>
            </a:extLst>
          </p:cNvPr>
          <p:cNvSpPr txBox="1"/>
          <p:nvPr/>
        </p:nvSpPr>
        <p:spPr>
          <a:xfrm>
            <a:off x="567005" y="2812272"/>
            <a:ext cx="15824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latin typeface="Gill Sans Light"/>
              </a:rPr>
              <a:t>User Space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077590-79C1-4263-B8D8-4F4165BBB847}"/>
              </a:ext>
            </a:extLst>
          </p:cNvPr>
          <p:cNvSpPr txBox="1"/>
          <p:nvPr/>
        </p:nvSpPr>
        <p:spPr>
          <a:xfrm>
            <a:off x="339378" y="3317578"/>
            <a:ext cx="18101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latin typeface="Gill Sans Light"/>
              </a:rPr>
              <a:t>Kernel Space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906EBDE-7DDC-4440-A8EB-1305F379702C}"/>
              </a:ext>
            </a:extLst>
          </p:cNvPr>
          <p:cNvSpPr/>
          <p:nvPr/>
        </p:nvSpPr>
        <p:spPr>
          <a:xfrm>
            <a:off x="3493266" y="1574856"/>
            <a:ext cx="1464365" cy="14974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Gill Sans Light"/>
              </a:rPr>
              <a:t>Address Space (Memory)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079CE90-2E98-42F8-BEC8-3C0E49506BC8}"/>
              </a:ext>
            </a:extLst>
          </p:cNvPr>
          <p:cNvSpPr/>
          <p:nvPr/>
        </p:nvSpPr>
        <p:spPr>
          <a:xfrm>
            <a:off x="2378764" y="1574856"/>
            <a:ext cx="1039621" cy="5764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Gill Sans Light"/>
              </a:rPr>
              <a:t>Thread’s Regs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BAB8729-54EB-4C78-A9FF-F2C6AF13F2F2}"/>
              </a:ext>
            </a:extLst>
          </p:cNvPr>
          <p:cNvSpPr/>
          <p:nvPr/>
        </p:nvSpPr>
        <p:spPr>
          <a:xfrm>
            <a:off x="2378764" y="3519275"/>
            <a:ext cx="2578867" cy="13787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  <a:latin typeface="Gill Sans Light"/>
              </a:rPr>
              <a:t>File Descriptors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49CA3D1-6CAC-4F43-AC42-355D3E1F0CA2}"/>
              </a:ext>
            </a:extLst>
          </p:cNvPr>
          <p:cNvCxnSpPr/>
          <p:nvPr/>
        </p:nvCxnSpPr>
        <p:spPr>
          <a:xfrm>
            <a:off x="3670851" y="3918392"/>
            <a:ext cx="0" cy="90014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52C411A-A1E2-47B8-8B58-D57D8FA886BF}"/>
              </a:ext>
            </a:extLst>
          </p:cNvPr>
          <p:cNvSpPr txBox="1"/>
          <p:nvPr/>
        </p:nvSpPr>
        <p:spPr>
          <a:xfrm>
            <a:off x="242199" y="4121395"/>
            <a:ext cx="20244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ill Sans Light"/>
              </a:rPr>
              <a:t>Not shown: Initially contains 0, 1, and 2 (stdin, </a:t>
            </a:r>
            <a:r>
              <a:rPr lang="en-US" sz="1600" dirty="0" err="1">
                <a:latin typeface="Gill Sans Light"/>
              </a:rPr>
              <a:t>stdout</a:t>
            </a:r>
            <a:r>
              <a:rPr lang="en-US" sz="1600" dirty="0">
                <a:latin typeface="Gill Sans Light"/>
              </a:rPr>
              <a:t>, stderr)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0431F7A-8A2C-43B6-B8F5-20F36314F479}"/>
              </a:ext>
            </a:extLst>
          </p:cNvPr>
          <p:cNvSpPr txBox="1"/>
          <p:nvPr/>
        </p:nvSpPr>
        <p:spPr>
          <a:xfrm>
            <a:off x="3318189" y="385213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Gill Sans Light"/>
              </a:rPr>
              <a:t>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6379FAE-EA7A-4669-85F6-95F8F96D6DDB}"/>
              </a:ext>
            </a:extLst>
          </p:cNvPr>
          <p:cNvSpPr/>
          <p:nvPr/>
        </p:nvSpPr>
        <p:spPr>
          <a:xfrm>
            <a:off x="5385080" y="4043302"/>
            <a:ext cx="2128738" cy="875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Gill Sans Light"/>
              </a:rPr>
              <a:t>File: foo.txt</a:t>
            </a:r>
          </a:p>
          <a:p>
            <a:r>
              <a:rPr lang="en-US" sz="1600" dirty="0">
                <a:solidFill>
                  <a:schemeClr val="tx1"/>
                </a:solidFill>
                <a:latin typeface="Gill Sans Light"/>
              </a:rPr>
              <a:t>Position: </a:t>
            </a:r>
            <a:r>
              <a:rPr lang="en-US" sz="1600" dirty="0">
                <a:solidFill>
                  <a:schemeClr val="accent1"/>
                </a:solidFill>
                <a:latin typeface="Gill Sans Light"/>
              </a:rPr>
              <a:t>100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FC9BD41-E197-42F4-9723-34952CE20BC1}"/>
              </a:ext>
            </a:extLst>
          </p:cNvPr>
          <p:cNvSpPr txBox="1"/>
          <p:nvPr/>
        </p:nvSpPr>
        <p:spPr>
          <a:xfrm>
            <a:off x="5295928" y="3656940"/>
            <a:ext cx="23070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Gill Sans Light"/>
              </a:rPr>
              <a:t>Open File Description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BC88175-3FDB-451B-A8B3-9FC9969BE7F2}"/>
              </a:ext>
            </a:extLst>
          </p:cNvPr>
          <p:cNvSpPr txBox="1"/>
          <p:nvPr/>
        </p:nvSpPr>
        <p:spPr>
          <a:xfrm>
            <a:off x="3039426" y="838200"/>
            <a:ext cx="1183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Gill Sans Light"/>
              </a:rPr>
              <a:t>Process</a:t>
            </a:r>
          </a:p>
        </p:txBody>
      </p: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B8B66E6F-F3F6-4DBD-9C0C-3564F5BDA647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3869633" y="4099159"/>
            <a:ext cx="1515447" cy="381896"/>
          </a:xfrm>
          <a:prstGeom prst="curved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6E42C3A-CBFB-4452-9225-093F574D280F}"/>
              </a:ext>
            </a:extLst>
          </p:cNvPr>
          <p:cNvSpPr txBox="1"/>
          <p:nvPr/>
        </p:nvSpPr>
        <p:spPr>
          <a:xfrm>
            <a:off x="2759560" y="2151318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Gill Sans Light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769274303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7E387-E9E4-42B5-A024-F4722F607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Representation of a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BCD6F-6DB0-4E4C-94FF-1968E1D56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2764" y="1343605"/>
            <a:ext cx="379404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Gill Sans Light"/>
              </a:rPr>
              <a:t>Suppose that we execute</a:t>
            </a:r>
          </a:p>
          <a:p>
            <a:pPr marL="0" indent="0">
              <a:buNone/>
            </a:pPr>
            <a:r>
              <a:rPr lang="en-US" sz="2000" dirty="0">
                <a:latin typeface="Gill Sans Light"/>
              </a:rPr>
              <a:t>open(“foo.txt”)</a:t>
            </a:r>
          </a:p>
          <a:p>
            <a:pPr marL="0" indent="0">
              <a:buNone/>
            </a:pPr>
            <a:r>
              <a:rPr lang="en-US" sz="2000" dirty="0">
                <a:latin typeface="Gill Sans Light"/>
              </a:rPr>
              <a:t>and that the result is 3</a:t>
            </a:r>
          </a:p>
          <a:p>
            <a:pPr marL="0" indent="0">
              <a:buNone/>
            </a:pPr>
            <a:endParaRPr lang="en-US" sz="2000" dirty="0">
              <a:latin typeface="Gill Sans Light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Gill Sans Light"/>
              </a:rPr>
              <a:t>Next, suppose that we execute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Gill Sans Light"/>
              </a:rPr>
              <a:t>read(3, </a:t>
            </a:r>
            <a:r>
              <a:rPr lang="en-US" sz="2000" dirty="0" err="1">
                <a:solidFill>
                  <a:schemeClr val="accent1"/>
                </a:solidFill>
                <a:latin typeface="Gill Sans Light"/>
              </a:rPr>
              <a:t>buf</a:t>
            </a:r>
            <a:r>
              <a:rPr lang="en-US" sz="2000" dirty="0">
                <a:solidFill>
                  <a:schemeClr val="accent1"/>
                </a:solidFill>
                <a:latin typeface="Gill Sans Light"/>
              </a:rPr>
              <a:t>, 100)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Gill Sans Light"/>
              </a:rPr>
              <a:t>and that the result is 100</a:t>
            </a:r>
          </a:p>
          <a:p>
            <a:pPr marL="0" indent="0">
              <a:buNone/>
            </a:pPr>
            <a:endParaRPr lang="en-US" sz="2000" dirty="0">
              <a:solidFill>
                <a:schemeClr val="accent5"/>
              </a:solidFill>
              <a:latin typeface="Gill Sans Light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6"/>
                </a:solidFill>
                <a:latin typeface="Gill Sans Light"/>
              </a:rPr>
              <a:t>Finally, suppose that we execute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6"/>
                </a:solidFill>
                <a:latin typeface="Gill Sans Light"/>
              </a:rPr>
              <a:t>close(3)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F17F2F5-F35D-4C1E-9F9E-3AF9D97D9362}"/>
              </a:ext>
            </a:extLst>
          </p:cNvPr>
          <p:cNvSpPr/>
          <p:nvPr/>
        </p:nvSpPr>
        <p:spPr>
          <a:xfrm>
            <a:off x="2299251" y="1281555"/>
            <a:ext cx="2743201" cy="404439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Gill Sans Light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C54EFF2-29FA-4643-9CD2-5C070A2901CA}"/>
              </a:ext>
            </a:extLst>
          </p:cNvPr>
          <p:cNvCxnSpPr>
            <a:cxnSpLocks/>
          </p:cNvCxnSpPr>
          <p:nvPr/>
        </p:nvCxnSpPr>
        <p:spPr>
          <a:xfrm>
            <a:off x="2014330" y="3303754"/>
            <a:ext cx="5499653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36A7571-5132-4BEC-9890-EC1530C55A49}"/>
              </a:ext>
            </a:extLst>
          </p:cNvPr>
          <p:cNvSpPr txBox="1"/>
          <p:nvPr/>
        </p:nvSpPr>
        <p:spPr>
          <a:xfrm>
            <a:off x="567005" y="2812272"/>
            <a:ext cx="15824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latin typeface="Gill Sans Light"/>
              </a:rPr>
              <a:t>User Space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077590-79C1-4263-B8D8-4F4165BBB847}"/>
              </a:ext>
            </a:extLst>
          </p:cNvPr>
          <p:cNvSpPr txBox="1"/>
          <p:nvPr/>
        </p:nvSpPr>
        <p:spPr>
          <a:xfrm>
            <a:off x="339378" y="3317578"/>
            <a:ext cx="18101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latin typeface="Gill Sans Light"/>
              </a:rPr>
              <a:t>Kernel Space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906EBDE-7DDC-4440-A8EB-1305F379702C}"/>
              </a:ext>
            </a:extLst>
          </p:cNvPr>
          <p:cNvSpPr/>
          <p:nvPr/>
        </p:nvSpPr>
        <p:spPr>
          <a:xfrm>
            <a:off x="3493266" y="1574856"/>
            <a:ext cx="1464365" cy="14974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Gill Sans Light"/>
              </a:rPr>
              <a:t>Address Space (Memory)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079CE90-2E98-42F8-BEC8-3C0E49506BC8}"/>
              </a:ext>
            </a:extLst>
          </p:cNvPr>
          <p:cNvSpPr/>
          <p:nvPr/>
        </p:nvSpPr>
        <p:spPr>
          <a:xfrm>
            <a:off x="2378764" y="1574856"/>
            <a:ext cx="1039621" cy="5764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Gill Sans Light"/>
              </a:rPr>
              <a:t>Thread’s Regs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BAB8729-54EB-4C78-A9FF-F2C6AF13F2F2}"/>
              </a:ext>
            </a:extLst>
          </p:cNvPr>
          <p:cNvSpPr/>
          <p:nvPr/>
        </p:nvSpPr>
        <p:spPr>
          <a:xfrm>
            <a:off x="2378764" y="3519275"/>
            <a:ext cx="2578867" cy="13787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  <a:latin typeface="Gill Sans Light"/>
              </a:rPr>
              <a:t>File Descriptors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49CA3D1-6CAC-4F43-AC42-355D3E1F0CA2}"/>
              </a:ext>
            </a:extLst>
          </p:cNvPr>
          <p:cNvCxnSpPr/>
          <p:nvPr/>
        </p:nvCxnSpPr>
        <p:spPr>
          <a:xfrm>
            <a:off x="3670851" y="3918392"/>
            <a:ext cx="0" cy="90014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52C411A-A1E2-47B8-8B58-D57D8FA886BF}"/>
              </a:ext>
            </a:extLst>
          </p:cNvPr>
          <p:cNvSpPr txBox="1"/>
          <p:nvPr/>
        </p:nvSpPr>
        <p:spPr>
          <a:xfrm>
            <a:off x="242199" y="4121395"/>
            <a:ext cx="20244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ill Sans Light"/>
              </a:rPr>
              <a:t>Not shown: Initially contains 0, 1, and 2 (stdin, </a:t>
            </a:r>
            <a:r>
              <a:rPr lang="en-US" sz="1600" dirty="0" err="1">
                <a:latin typeface="Gill Sans Light"/>
              </a:rPr>
              <a:t>stdout</a:t>
            </a:r>
            <a:r>
              <a:rPr lang="en-US" sz="1600" dirty="0">
                <a:latin typeface="Gill Sans Light"/>
              </a:rPr>
              <a:t>, stderr)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0431F7A-8A2C-43B6-B8F5-20F36314F479}"/>
              </a:ext>
            </a:extLst>
          </p:cNvPr>
          <p:cNvSpPr txBox="1"/>
          <p:nvPr/>
        </p:nvSpPr>
        <p:spPr>
          <a:xfrm>
            <a:off x="3318189" y="385213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Gill Sans Light"/>
              </a:rPr>
              <a:t>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6379FAE-EA7A-4669-85F6-95F8F96D6DDB}"/>
              </a:ext>
            </a:extLst>
          </p:cNvPr>
          <p:cNvSpPr/>
          <p:nvPr/>
        </p:nvSpPr>
        <p:spPr>
          <a:xfrm>
            <a:off x="5385080" y="4043302"/>
            <a:ext cx="2128738" cy="875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Gill Sans Light"/>
              </a:rPr>
              <a:t>File: foo.txt</a:t>
            </a:r>
          </a:p>
          <a:p>
            <a:r>
              <a:rPr lang="en-US" sz="1600" dirty="0">
                <a:solidFill>
                  <a:schemeClr val="tx1"/>
                </a:solidFill>
                <a:latin typeface="Gill Sans Light"/>
              </a:rPr>
              <a:t>Position: </a:t>
            </a:r>
            <a:r>
              <a:rPr lang="en-US" sz="1600" dirty="0">
                <a:solidFill>
                  <a:schemeClr val="accent1"/>
                </a:solidFill>
                <a:latin typeface="Gill Sans Light"/>
              </a:rPr>
              <a:t>100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FC9BD41-E197-42F4-9723-34952CE20BC1}"/>
              </a:ext>
            </a:extLst>
          </p:cNvPr>
          <p:cNvSpPr txBox="1"/>
          <p:nvPr/>
        </p:nvSpPr>
        <p:spPr>
          <a:xfrm>
            <a:off x="5295928" y="3656940"/>
            <a:ext cx="23070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Gill Sans Light"/>
              </a:rPr>
              <a:t>Open File Description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BC88175-3FDB-451B-A8B3-9FC9969BE7F2}"/>
              </a:ext>
            </a:extLst>
          </p:cNvPr>
          <p:cNvSpPr txBox="1"/>
          <p:nvPr/>
        </p:nvSpPr>
        <p:spPr>
          <a:xfrm>
            <a:off x="3039426" y="838200"/>
            <a:ext cx="1183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Gill Sans Light"/>
              </a:rPr>
              <a:t>Process</a:t>
            </a:r>
          </a:p>
        </p:txBody>
      </p: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B8B66E6F-F3F6-4DBD-9C0C-3564F5BDA647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3869633" y="4099159"/>
            <a:ext cx="1515447" cy="381896"/>
          </a:xfrm>
          <a:prstGeom prst="curved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616D845-D6B8-4D11-BE11-29199256CAB0}"/>
              </a:ext>
            </a:extLst>
          </p:cNvPr>
          <p:cNvSpPr txBox="1"/>
          <p:nvPr/>
        </p:nvSpPr>
        <p:spPr>
          <a:xfrm>
            <a:off x="2759560" y="2151318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Gill Sans Light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8423837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 animBg="1"/>
      <p:bldP spid="3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E9914-99F1-46D9-9ED2-4E182B3DA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Instead of Closing, let’s </a:t>
            </a:r>
            <a:r>
              <a:rPr lang="en-US" dirty="0">
                <a:latin typeface="Consolas" panose="020B0609020204030204" pitchFamily="49" charset="0"/>
              </a:rPr>
              <a:t>fork()</a:t>
            </a:r>
            <a:r>
              <a:rPr lang="en-US" dirty="0">
                <a:latin typeface="+mn-lt"/>
              </a:rPr>
              <a:t>!</a:t>
            </a:r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E5FA960-31E2-4496-BA11-37C080DBCC34}"/>
              </a:ext>
            </a:extLst>
          </p:cNvPr>
          <p:cNvSpPr/>
          <p:nvPr/>
        </p:nvSpPr>
        <p:spPr>
          <a:xfrm>
            <a:off x="2299251" y="1285784"/>
            <a:ext cx="2743201" cy="404439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Gill Sans Light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81BB8A1-54E4-4BE5-8D2A-55630C60E17E}"/>
              </a:ext>
            </a:extLst>
          </p:cNvPr>
          <p:cNvCxnSpPr>
            <a:cxnSpLocks/>
          </p:cNvCxnSpPr>
          <p:nvPr/>
        </p:nvCxnSpPr>
        <p:spPr>
          <a:xfrm>
            <a:off x="2014330" y="3307983"/>
            <a:ext cx="9477849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32B55D7-040F-451A-A89E-007F4D36DCFF}"/>
              </a:ext>
            </a:extLst>
          </p:cNvPr>
          <p:cNvSpPr txBox="1"/>
          <p:nvPr/>
        </p:nvSpPr>
        <p:spPr>
          <a:xfrm>
            <a:off x="567005" y="2816501"/>
            <a:ext cx="15824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latin typeface="Gill Sans Light"/>
              </a:rPr>
              <a:t>User Space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2147AB-91AF-456E-A3B4-36C0E49C9FBC}"/>
              </a:ext>
            </a:extLst>
          </p:cNvPr>
          <p:cNvSpPr txBox="1"/>
          <p:nvPr/>
        </p:nvSpPr>
        <p:spPr>
          <a:xfrm>
            <a:off x="339378" y="3321807"/>
            <a:ext cx="18101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latin typeface="Gill Sans Light"/>
              </a:rPr>
              <a:t>Kernel Space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85E54E-F909-4F10-83AE-8046F186BC58}"/>
              </a:ext>
            </a:extLst>
          </p:cNvPr>
          <p:cNvSpPr/>
          <p:nvPr/>
        </p:nvSpPr>
        <p:spPr>
          <a:xfrm>
            <a:off x="3493266" y="1579085"/>
            <a:ext cx="1464365" cy="14974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Gill Sans Light"/>
              </a:rPr>
              <a:t>Address Space (Memory)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801AF39-4AA2-4260-AA70-D76B42B7C20F}"/>
              </a:ext>
            </a:extLst>
          </p:cNvPr>
          <p:cNvSpPr/>
          <p:nvPr/>
        </p:nvSpPr>
        <p:spPr>
          <a:xfrm>
            <a:off x="2378764" y="1579085"/>
            <a:ext cx="1039621" cy="5764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Gill Sans Light"/>
              </a:rPr>
              <a:t>Thread’s Regs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F68DBC-224F-4334-B261-5EFE36EB60A9}"/>
              </a:ext>
            </a:extLst>
          </p:cNvPr>
          <p:cNvSpPr/>
          <p:nvPr/>
        </p:nvSpPr>
        <p:spPr>
          <a:xfrm>
            <a:off x="2378764" y="3523504"/>
            <a:ext cx="2578867" cy="13787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  <a:latin typeface="Gill Sans Light"/>
              </a:rPr>
              <a:t>File Descriptors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F03DE42-93AA-408C-9A79-ACFBEF9A0167}"/>
              </a:ext>
            </a:extLst>
          </p:cNvPr>
          <p:cNvCxnSpPr/>
          <p:nvPr/>
        </p:nvCxnSpPr>
        <p:spPr>
          <a:xfrm>
            <a:off x="3670851" y="3922621"/>
            <a:ext cx="0" cy="90014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EAE85C5-B6A1-40EB-8218-D01BF9A5BBE4}"/>
              </a:ext>
            </a:extLst>
          </p:cNvPr>
          <p:cNvSpPr txBox="1"/>
          <p:nvPr/>
        </p:nvSpPr>
        <p:spPr>
          <a:xfrm>
            <a:off x="242199" y="4125624"/>
            <a:ext cx="20244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ill Sans Light"/>
              </a:rPr>
              <a:t>Not shown: Initially contains 0, 1, and 2 (stdin, </a:t>
            </a:r>
            <a:r>
              <a:rPr lang="en-US" sz="1600" dirty="0" err="1">
                <a:latin typeface="Gill Sans Light"/>
              </a:rPr>
              <a:t>stdout</a:t>
            </a:r>
            <a:r>
              <a:rPr lang="en-US" sz="1600" dirty="0">
                <a:latin typeface="Gill Sans Light"/>
              </a:rPr>
              <a:t>, stderr)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578FDC0-E9D4-4EDA-BABF-55C01F0ABD88}"/>
              </a:ext>
            </a:extLst>
          </p:cNvPr>
          <p:cNvSpPr txBox="1"/>
          <p:nvPr/>
        </p:nvSpPr>
        <p:spPr>
          <a:xfrm>
            <a:off x="3318189" y="38563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Gill Sans Light"/>
              </a:rPr>
              <a:t>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2881628-DC8E-4B63-B81D-6DAA1BDC1758}"/>
              </a:ext>
            </a:extLst>
          </p:cNvPr>
          <p:cNvSpPr/>
          <p:nvPr/>
        </p:nvSpPr>
        <p:spPr>
          <a:xfrm>
            <a:off x="5385080" y="4047531"/>
            <a:ext cx="2128738" cy="875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Gill Sans Light"/>
              </a:rPr>
              <a:t>File: foo.txt</a:t>
            </a:r>
          </a:p>
          <a:p>
            <a:r>
              <a:rPr lang="en-US" sz="1600" dirty="0">
                <a:solidFill>
                  <a:schemeClr val="tx1"/>
                </a:solidFill>
                <a:latin typeface="Gill Sans Light"/>
              </a:rPr>
              <a:t>Position: </a:t>
            </a:r>
            <a:r>
              <a:rPr lang="en-US" sz="1600" dirty="0">
                <a:solidFill>
                  <a:schemeClr val="accent1"/>
                </a:solidFill>
                <a:latin typeface="Gill Sans Light"/>
              </a:rPr>
              <a:t>100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C70B6B-0371-41AE-A58D-03649F018D9A}"/>
              </a:ext>
            </a:extLst>
          </p:cNvPr>
          <p:cNvSpPr txBox="1"/>
          <p:nvPr/>
        </p:nvSpPr>
        <p:spPr>
          <a:xfrm>
            <a:off x="2932826" y="842429"/>
            <a:ext cx="13965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Gill Sans Light"/>
              </a:rPr>
              <a:t>Process 1</a:t>
            </a: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38DD8A5F-C06B-496F-8CE9-BB23634D360E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3869633" y="4103388"/>
            <a:ext cx="1515447" cy="381896"/>
          </a:xfrm>
          <a:prstGeom prst="curved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BDA43CE1-FF40-4C11-931B-FF4B440EA7A3}"/>
              </a:ext>
            </a:extLst>
          </p:cNvPr>
          <p:cNvSpPr/>
          <p:nvPr/>
        </p:nvSpPr>
        <p:spPr>
          <a:xfrm>
            <a:off x="7927805" y="1281555"/>
            <a:ext cx="2743201" cy="404439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Gill Sans Light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421A3D8-B464-4574-88E2-4902D89F34B7}"/>
              </a:ext>
            </a:extLst>
          </p:cNvPr>
          <p:cNvSpPr/>
          <p:nvPr/>
        </p:nvSpPr>
        <p:spPr>
          <a:xfrm>
            <a:off x="9121820" y="1574856"/>
            <a:ext cx="1464365" cy="14974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Gill Sans Light"/>
              </a:rPr>
              <a:t>Address Space (Memory)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637D048-8F8D-4ADD-9607-CD2BB6DFAE13}"/>
              </a:ext>
            </a:extLst>
          </p:cNvPr>
          <p:cNvSpPr/>
          <p:nvPr/>
        </p:nvSpPr>
        <p:spPr>
          <a:xfrm>
            <a:off x="8007318" y="1574856"/>
            <a:ext cx="1039621" cy="5764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Gill Sans Light"/>
              </a:rPr>
              <a:t>Thread’s Regs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C80F994-4581-4391-92D7-D2B3FA377C1B}"/>
              </a:ext>
            </a:extLst>
          </p:cNvPr>
          <p:cNvSpPr/>
          <p:nvPr/>
        </p:nvSpPr>
        <p:spPr>
          <a:xfrm>
            <a:off x="8007318" y="3519275"/>
            <a:ext cx="2578867" cy="13787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  <a:latin typeface="Gill Sans Light"/>
              </a:rPr>
              <a:t>File Descriptors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C057235-74E1-4DFC-B11B-5D7A825BB93A}"/>
              </a:ext>
            </a:extLst>
          </p:cNvPr>
          <p:cNvCxnSpPr/>
          <p:nvPr/>
        </p:nvCxnSpPr>
        <p:spPr>
          <a:xfrm>
            <a:off x="9299405" y="3918392"/>
            <a:ext cx="0" cy="90014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01132CF-01A9-47F6-A10C-5B71D28F2BF9}"/>
              </a:ext>
            </a:extLst>
          </p:cNvPr>
          <p:cNvSpPr txBox="1"/>
          <p:nvPr/>
        </p:nvSpPr>
        <p:spPr>
          <a:xfrm>
            <a:off x="8946743" y="385213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Gill Sans Light"/>
              </a:rPr>
              <a:t>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7AA4CC1-3031-4FF2-ADB1-840E11B5014D}"/>
              </a:ext>
            </a:extLst>
          </p:cNvPr>
          <p:cNvSpPr txBox="1"/>
          <p:nvPr/>
        </p:nvSpPr>
        <p:spPr>
          <a:xfrm>
            <a:off x="8561380" y="838200"/>
            <a:ext cx="13965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Gill Sans Light"/>
              </a:rPr>
              <a:t>Process 2</a:t>
            </a:r>
          </a:p>
        </p:txBody>
      </p: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2C99BEE5-514F-4FEF-A13B-2E517E7736AE}"/>
              </a:ext>
            </a:extLst>
          </p:cNvPr>
          <p:cNvCxnSpPr>
            <a:cxnSpLocks/>
            <a:endCxn id="18" idx="3"/>
          </p:cNvCxnSpPr>
          <p:nvPr/>
        </p:nvCxnSpPr>
        <p:spPr>
          <a:xfrm rot="10800000" flipV="1">
            <a:off x="7513819" y="4099158"/>
            <a:ext cx="1984371" cy="386126"/>
          </a:xfrm>
          <a:prstGeom prst="curvedConnector3">
            <a:avLst>
              <a:gd name="adj1" fmla="val 97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55D840A-6000-4CDB-B770-712352CB9977}"/>
              </a:ext>
            </a:extLst>
          </p:cNvPr>
          <p:cNvSpPr txBox="1"/>
          <p:nvPr/>
        </p:nvSpPr>
        <p:spPr>
          <a:xfrm>
            <a:off x="2759560" y="2155547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Gill Sans Light"/>
              </a:rPr>
              <a:t>…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1BB1861-AAFB-4AEA-AFD4-2E88B6B55D54}"/>
              </a:ext>
            </a:extLst>
          </p:cNvPr>
          <p:cNvSpPr txBox="1"/>
          <p:nvPr/>
        </p:nvSpPr>
        <p:spPr>
          <a:xfrm>
            <a:off x="8388114" y="2155547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Gill Sans Light"/>
              </a:rPr>
              <a:t>…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DCA00B4-0229-406C-9A60-F6AD69C9BF78}"/>
              </a:ext>
            </a:extLst>
          </p:cNvPr>
          <p:cNvSpPr txBox="1"/>
          <p:nvPr/>
        </p:nvSpPr>
        <p:spPr>
          <a:xfrm>
            <a:off x="5295928" y="3661169"/>
            <a:ext cx="23070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Gill Sans Light"/>
              </a:rPr>
              <a:t>Open File Description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2B97BD5-AE70-4EA9-AD0B-8DCDEC1F9307}"/>
              </a:ext>
            </a:extLst>
          </p:cNvPr>
          <p:cNvSpPr txBox="1"/>
          <p:nvPr/>
        </p:nvSpPr>
        <p:spPr>
          <a:xfrm>
            <a:off x="5166118" y="1567574"/>
            <a:ext cx="26892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latin typeface="Gill Sans Light"/>
              </a:rPr>
              <a:t>File descriptor is copied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latin typeface="Gill Sans Light"/>
              </a:rPr>
              <a:t>Open file description is aliased</a:t>
            </a:r>
          </a:p>
        </p:txBody>
      </p:sp>
    </p:spTree>
    <p:extLst>
      <p:ext uri="{BB962C8B-B14F-4D97-AF65-F5344CB8AC3E}">
        <p14:creationId xmlns:p14="http://schemas.microsoft.com/office/powerpoint/2010/main" val="32298826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5" grpId="0" animBg="1"/>
      <p:bldP spid="26" grpId="0" animBg="1"/>
      <p:bldP spid="29" grpId="0" animBg="1"/>
      <p:bldP spid="31" grpId="0"/>
      <p:bldP spid="33" grpId="0"/>
      <p:bldP spid="42" grpId="0"/>
      <p:bldP spid="4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E9914-99F1-46D9-9ED2-4E182B3DA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latin typeface="Gill Sans Light"/>
              </a:rPr>
              <a:t>Open File Description is </a:t>
            </a:r>
            <a:r>
              <a:rPr lang="en-US" sz="2800" i="1" dirty="0">
                <a:latin typeface="Gill Sans Light"/>
              </a:rPr>
              <a:t>Aliased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E5FA960-31E2-4496-BA11-37C080DBCC34}"/>
              </a:ext>
            </a:extLst>
          </p:cNvPr>
          <p:cNvSpPr/>
          <p:nvPr/>
        </p:nvSpPr>
        <p:spPr>
          <a:xfrm>
            <a:off x="2299251" y="1285784"/>
            <a:ext cx="2743201" cy="404439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Gill Sans Light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81BB8A1-54E4-4BE5-8D2A-55630C60E17E}"/>
              </a:ext>
            </a:extLst>
          </p:cNvPr>
          <p:cNvCxnSpPr>
            <a:cxnSpLocks/>
          </p:cNvCxnSpPr>
          <p:nvPr/>
        </p:nvCxnSpPr>
        <p:spPr>
          <a:xfrm>
            <a:off x="2014330" y="3307983"/>
            <a:ext cx="9477849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32B55D7-040F-451A-A89E-007F4D36DCFF}"/>
              </a:ext>
            </a:extLst>
          </p:cNvPr>
          <p:cNvSpPr txBox="1"/>
          <p:nvPr/>
        </p:nvSpPr>
        <p:spPr>
          <a:xfrm>
            <a:off x="567005" y="2816501"/>
            <a:ext cx="15824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latin typeface="Gill Sans Light"/>
              </a:rPr>
              <a:t>User Space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2147AB-91AF-456E-A3B4-36C0E49C9FBC}"/>
              </a:ext>
            </a:extLst>
          </p:cNvPr>
          <p:cNvSpPr txBox="1"/>
          <p:nvPr/>
        </p:nvSpPr>
        <p:spPr>
          <a:xfrm>
            <a:off x="339378" y="3321807"/>
            <a:ext cx="18101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latin typeface="Gill Sans Light"/>
              </a:rPr>
              <a:t>Kernel Space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85E54E-F909-4F10-83AE-8046F186BC58}"/>
              </a:ext>
            </a:extLst>
          </p:cNvPr>
          <p:cNvSpPr/>
          <p:nvPr/>
        </p:nvSpPr>
        <p:spPr>
          <a:xfrm>
            <a:off x="3493266" y="1579085"/>
            <a:ext cx="1464365" cy="14974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Gill Sans Light"/>
              </a:rPr>
              <a:t>Address Space (Memory)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801AF39-4AA2-4260-AA70-D76B42B7C20F}"/>
              </a:ext>
            </a:extLst>
          </p:cNvPr>
          <p:cNvSpPr/>
          <p:nvPr/>
        </p:nvSpPr>
        <p:spPr>
          <a:xfrm>
            <a:off x="2378764" y="1579085"/>
            <a:ext cx="1039621" cy="5764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Gill Sans Light"/>
              </a:rPr>
              <a:t>Thread’s Regs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F68DBC-224F-4334-B261-5EFE36EB60A9}"/>
              </a:ext>
            </a:extLst>
          </p:cNvPr>
          <p:cNvSpPr/>
          <p:nvPr/>
        </p:nvSpPr>
        <p:spPr>
          <a:xfrm>
            <a:off x="2378764" y="3523504"/>
            <a:ext cx="2578867" cy="13787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  <a:latin typeface="Gill Sans Light"/>
              </a:rPr>
              <a:t>File Descriptors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F03DE42-93AA-408C-9A79-ACFBEF9A0167}"/>
              </a:ext>
            </a:extLst>
          </p:cNvPr>
          <p:cNvCxnSpPr/>
          <p:nvPr/>
        </p:nvCxnSpPr>
        <p:spPr>
          <a:xfrm>
            <a:off x="3670851" y="3922621"/>
            <a:ext cx="0" cy="90014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EAE85C5-B6A1-40EB-8218-D01BF9A5BBE4}"/>
              </a:ext>
            </a:extLst>
          </p:cNvPr>
          <p:cNvSpPr txBox="1"/>
          <p:nvPr/>
        </p:nvSpPr>
        <p:spPr>
          <a:xfrm>
            <a:off x="242199" y="4125624"/>
            <a:ext cx="20244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ill Sans Light"/>
              </a:rPr>
              <a:t>Not shown: Initially contains 0, 1, and 2 (stdin, </a:t>
            </a:r>
            <a:r>
              <a:rPr lang="en-US" sz="1600" dirty="0" err="1">
                <a:latin typeface="Gill Sans Light"/>
              </a:rPr>
              <a:t>stdout</a:t>
            </a:r>
            <a:r>
              <a:rPr lang="en-US" sz="1600" dirty="0">
                <a:latin typeface="Gill Sans Light"/>
              </a:rPr>
              <a:t>, stderr)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578FDC0-E9D4-4EDA-BABF-55C01F0ABD88}"/>
              </a:ext>
            </a:extLst>
          </p:cNvPr>
          <p:cNvSpPr txBox="1"/>
          <p:nvPr/>
        </p:nvSpPr>
        <p:spPr>
          <a:xfrm>
            <a:off x="3318189" y="38563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Gill Sans Light"/>
              </a:rPr>
              <a:t>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2881628-DC8E-4B63-B81D-6DAA1BDC1758}"/>
              </a:ext>
            </a:extLst>
          </p:cNvPr>
          <p:cNvSpPr/>
          <p:nvPr/>
        </p:nvSpPr>
        <p:spPr>
          <a:xfrm>
            <a:off x="5385080" y="4047531"/>
            <a:ext cx="2128738" cy="875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Gill Sans Light"/>
              </a:rPr>
              <a:t>File: foo.txt</a:t>
            </a:r>
          </a:p>
          <a:p>
            <a:r>
              <a:rPr lang="en-US" sz="1600" dirty="0">
                <a:solidFill>
                  <a:schemeClr val="tx1"/>
                </a:solidFill>
                <a:latin typeface="Gill Sans Light"/>
              </a:rPr>
              <a:t>Position: </a:t>
            </a:r>
            <a:r>
              <a:rPr lang="en-US" sz="1600" dirty="0">
                <a:solidFill>
                  <a:schemeClr val="accent1"/>
                </a:solidFill>
                <a:latin typeface="Gill Sans Light"/>
              </a:rPr>
              <a:t>100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C70B6B-0371-41AE-A58D-03649F018D9A}"/>
              </a:ext>
            </a:extLst>
          </p:cNvPr>
          <p:cNvSpPr txBox="1"/>
          <p:nvPr/>
        </p:nvSpPr>
        <p:spPr>
          <a:xfrm>
            <a:off x="2932826" y="842429"/>
            <a:ext cx="13965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Gill Sans Light"/>
              </a:rPr>
              <a:t>Process 1</a:t>
            </a: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38DD8A5F-C06B-496F-8CE9-BB23634D360E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3869633" y="4103388"/>
            <a:ext cx="1515447" cy="381896"/>
          </a:xfrm>
          <a:prstGeom prst="curved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BDA43CE1-FF40-4C11-931B-FF4B440EA7A3}"/>
              </a:ext>
            </a:extLst>
          </p:cNvPr>
          <p:cNvSpPr/>
          <p:nvPr/>
        </p:nvSpPr>
        <p:spPr>
          <a:xfrm>
            <a:off x="7927805" y="1281555"/>
            <a:ext cx="2743201" cy="404439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Gill Sans Light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421A3D8-B464-4574-88E2-4902D89F34B7}"/>
              </a:ext>
            </a:extLst>
          </p:cNvPr>
          <p:cNvSpPr/>
          <p:nvPr/>
        </p:nvSpPr>
        <p:spPr>
          <a:xfrm>
            <a:off x="9121820" y="1574856"/>
            <a:ext cx="1464365" cy="14974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Gill Sans Light"/>
              </a:rPr>
              <a:t>Address Space (Memory)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637D048-8F8D-4ADD-9607-CD2BB6DFAE13}"/>
              </a:ext>
            </a:extLst>
          </p:cNvPr>
          <p:cNvSpPr/>
          <p:nvPr/>
        </p:nvSpPr>
        <p:spPr>
          <a:xfrm>
            <a:off x="8007318" y="1574856"/>
            <a:ext cx="1039621" cy="5764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Gill Sans Light"/>
              </a:rPr>
              <a:t>Thread’s Regs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C80F994-4581-4391-92D7-D2B3FA377C1B}"/>
              </a:ext>
            </a:extLst>
          </p:cNvPr>
          <p:cNvSpPr/>
          <p:nvPr/>
        </p:nvSpPr>
        <p:spPr>
          <a:xfrm>
            <a:off x="8007318" y="3519275"/>
            <a:ext cx="2578867" cy="13787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  <a:latin typeface="Gill Sans Light"/>
              </a:rPr>
              <a:t>File Descriptors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C057235-74E1-4DFC-B11B-5D7A825BB93A}"/>
              </a:ext>
            </a:extLst>
          </p:cNvPr>
          <p:cNvCxnSpPr/>
          <p:nvPr/>
        </p:nvCxnSpPr>
        <p:spPr>
          <a:xfrm>
            <a:off x="9299405" y="3918392"/>
            <a:ext cx="0" cy="90014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01132CF-01A9-47F6-A10C-5B71D28F2BF9}"/>
              </a:ext>
            </a:extLst>
          </p:cNvPr>
          <p:cNvSpPr txBox="1"/>
          <p:nvPr/>
        </p:nvSpPr>
        <p:spPr>
          <a:xfrm>
            <a:off x="8946743" y="385213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Gill Sans Light"/>
              </a:rPr>
              <a:t>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7AA4CC1-3031-4FF2-ADB1-840E11B5014D}"/>
              </a:ext>
            </a:extLst>
          </p:cNvPr>
          <p:cNvSpPr txBox="1"/>
          <p:nvPr/>
        </p:nvSpPr>
        <p:spPr>
          <a:xfrm>
            <a:off x="8561380" y="838200"/>
            <a:ext cx="13965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Gill Sans Light"/>
              </a:rPr>
              <a:t>Process 2</a:t>
            </a:r>
          </a:p>
        </p:txBody>
      </p: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2C99BEE5-514F-4FEF-A13B-2E517E7736AE}"/>
              </a:ext>
            </a:extLst>
          </p:cNvPr>
          <p:cNvCxnSpPr>
            <a:cxnSpLocks/>
            <a:endCxn id="18" idx="3"/>
          </p:cNvCxnSpPr>
          <p:nvPr/>
        </p:nvCxnSpPr>
        <p:spPr>
          <a:xfrm rot="10800000" flipV="1">
            <a:off x="7513819" y="4099158"/>
            <a:ext cx="1984371" cy="386126"/>
          </a:xfrm>
          <a:prstGeom prst="curvedConnector3">
            <a:avLst>
              <a:gd name="adj1" fmla="val 97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55D840A-6000-4CDB-B770-712352CB9977}"/>
              </a:ext>
            </a:extLst>
          </p:cNvPr>
          <p:cNvSpPr txBox="1"/>
          <p:nvPr/>
        </p:nvSpPr>
        <p:spPr>
          <a:xfrm>
            <a:off x="2759560" y="2155547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Gill Sans Light"/>
              </a:rPr>
              <a:t>…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1BB1861-AAFB-4AEA-AFD4-2E88B6B55D54}"/>
              </a:ext>
            </a:extLst>
          </p:cNvPr>
          <p:cNvSpPr txBox="1"/>
          <p:nvPr/>
        </p:nvSpPr>
        <p:spPr>
          <a:xfrm>
            <a:off x="8388114" y="2155547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Gill Sans Light"/>
              </a:rPr>
              <a:t>…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DCA00B4-0229-406C-9A60-F6AD69C9BF78}"/>
              </a:ext>
            </a:extLst>
          </p:cNvPr>
          <p:cNvSpPr txBox="1"/>
          <p:nvPr/>
        </p:nvSpPr>
        <p:spPr>
          <a:xfrm>
            <a:off x="5295928" y="3661169"/>
            <a:ext cx="23070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Gill Sans Light"/>
              </a:rPr>
              <a:t>Open File Description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DFDCA3-FD33-43C1-897F-6DF433CD0926}"/>
              </a:ext>
            </a:extLst>
          </p:cNvPr>
          <p:cNvSpPr txBox="1"/>
          <p:nvPr/>
        </p:nvSpPr>
        <p:spPr>
          <a:xfrm>
            <a:off x="-25093" y="1115199"/>
            <a:ext cx="17604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Gill Sans Light"/>
              </a:rPr>
              <a:t>read(3, </a:t>
            </a:r>
            <a:r>
              <a:rPr lang="en-US" sz="1600" dirty="0" err="1">
                <a:solidFill>
                  <a:schemeClr val="accent6"/>
                </a:solidFill>
                <a:latin typeface="Gill Sans Light"/>
              </a:rPr>
              <a:t>buf</a:t>
            </a:r>
            <a:r>
              <a:rPr lang="en-US" sz="1600" dirty="0">
                <a:solidFill>
                  <a:schemeClr val="accent6"/>
                </a:solidFill>
                <a:latin typeface="Gill Sans Light"/>
              </a:rPr>
              <a:t>, 100)</a:t>
            </a:r>
          </a:p>
        </p:txBody>
      </p:sp>
    </p:spTree>
    <p:extLst>
      <p:ext uri="{BB962C8B-B14F-4D97-AF65-F5344CB8AC3E}">
        <p14:creationId xmlns:p14="http://schemas.microsoft.com/office/powerpoint/2010/main" val="34115293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E9914-99F1-46D9-9ED2-4E182B3DA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File Description is </a:t>
            </a:r>
            <a:r>
              <a:rPr lang="en-US" i="1" dirty="0"/>
              <a:t>Aliased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E5FA960-31E2-4496-BA11-37C080DBCC34}"/>
              </a:ext>
            </a:extLst>
          </p:cNvPr>
          <p:cNvSpPr/>
          <p:nvPr/>
        </p:nvSpPr>
        <p:spPr>
          <a:xfrm>
            <a:off x="2299251" y="1285784"/>
            <a:ext cx="2743201" cy="404439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Gill Sans Light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81BB8A1-54E4-4BE5-8D2A-55630C60E17E}"/>
              </a:ext>
            </a:extLst>
          </p:cNvPr>
          <p:cNvCxnSpPr>
            <a:cxnSpLocks/>
          </p:cNvCxnSpPr>
          <p:nvPr/>
        </p:nvCxnSpPr>
        <p:spPr>
          <a:xfrm>
            <a:off x="2014330" y="3307983"/>
            <a:ext cx="9477849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32B55D7-040F-451A-A89E-007F4D36DCFF}"/>
              </a:ext>
            </a:extLst>
          </p:cNvPr>
          <p:cNvSpPr txBox="1"/>
          <p:nvPr/>
        </p:nvSpPr>
        <p:spPr>
          <a:xfrm>
            <a:off x="567005" y="2816501"/>
            <a:ext cx="15824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latin typeface="Gill Sans Light"/>
              </a:rPr>
              <a:t>User Space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2147AB-91AF-456E-A3B4-36C0E49C9FBC}"/>
              </a:ext>
            </a:extLst>
          </p:cNvPr>
          <p:cNvSpPr txBox="1"/>
          <p:nvPr/>
        </p:nvSpPr>
        <p:spPr>
          <a:xfrm>
            <a:off x="339378" y="3321807"/>
            <a:ext cx="18101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latin typeface="Gill Sans Light"/>
              </a:rPr>
              <a:t>Kernel Space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85E54E-F909-4F10-83AE-8046F186BC58}"/>
              </a:ext>
            </a:extLst>
          </p:cNvPr>
          <p:cNvSpPr/>
          <p:nvPr/>
        </p:nvSpPr>
        <p:spPr>
          <a:xfrm>
            <a:off x="3493266" y="1579085"/>
            <a:ext cx="1464365" cy="14974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Gill Sans Light"/>
              </a:rPr>
              <a:t>Address Space (Memory)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801AF39-4AA2-4260-AA70-D76B42B7C20F}"/>
              </a:ext>
            </a:extLst>
          </p:cNvPr>
          <p:cNvSpPr/>
          <p:nvPr/>
        </p:nvSpPr>
        <p:spPr>
          <a:xfrm>
            <a:off x="2378764" y="1579085"/>
            <a:ext cx="1039621" cy="5764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Gill Sans Light"/>
              </a:rPr>
              <a:t>Thread’s Regs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F68DBC-224F-4334-B261-5EFE36EB60A9}"/>
              </a:ext>
            </a:extLst>
          </p:cNvPr>
          <p:cNvSpPr/>
          <p:nvPr/>
        </p:nvSpPr>
        <p:spPr>
          <a:xfrm>
            <a:off x="2378764" y="3523504"/>
            <a:ext cx="2578867" cy="13787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  <a:latin typeface="Gill Sans Light"/>
              </a:rPr>
              <a:t>File Descriptors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F03DE42-93AA-408C-9A79-ACFBEF9A0167}"/>
              </a:ext>
            </a:extLst>
          </p:cNvPr>
          <p:cNvCxnSpPr/>
          <p:nvPr/>
        </p:nvCxnSpPr>
        <p:spPr>
          <a:xfrm>
            <a:off x="3670851" y="3922621"/>
            <a:ext cx="0" cy="90014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EAE85C5-B6A1-40EB-8218-D01BF9A5BBE4}"/>
              </a:ext>
            </a:extLst>
          </p:cNvPr>
          <p:cNvSpPr txBox="1"/>
          <p:nvPr/>
        </p:nvSpPr>
        <p:spPr>
          <a:xfrm>
            <a:off x="242199" y="4125624"/>
            <a:ext cx="20244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ill Sans Light"/>
              </a:rPr>
              <a:t>Not shown: Initially contains 0, 1, and 2 (stdin, </a:t>
            </a:r>
            <a:r>
              <a:rPr lang="en-US" sz="1600" dirty="0" err="1">
                <a:latin typeface="Gill Sans Light"/>
              </a:rPr>
              <a:t>stdout</a:t>
            </a:r>
            <a:r>
              <a:rPr lang="en-US" sz="1600" dirty="0">
                <a:latin typeface="Gill Sans Light"/>
              </a:rPr>
              <a:t>, stderr)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578FDC0-E9D4-4EDA-BABF-55C01F0ABD88}"/>
              </a:ext>
            </a:extLst>
          </p:cNvPr>
          <p:cNvSpPr txBox="1"/>
          <p:nvPr/>
        </p:nvSpPr>
        <p:spPr>
          <a:xfrm>
            <a:off x="3318189" y="38563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Gill Sans Light"/>
              </a:rPr>
              <a:t>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2881628-DC8E-4B63-B81D-6DAA1BDC1758}"/>
              </a:ext>
            </a:extLst>
          </p:cNvPr>
          <p:cNvSpPr/>
          <p:nvPr/>
        </p:nvSpPr>
        <p:spPr>
          <a:xfrm>
            <a:off x="5385080" y="4047531"/>
            <a:ext cx="2128738" cy="875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Gill Sans Light"/>
              </a:rPr>
              <a:t>File: foo.txt</a:t>
            </a:r>
          </a:p>
          <a:p>
            <a:r>
              <a:rPr lang="en-US" sz="1600" dirty="0">
                <a:solidFill>
                  <a:schemeClr val="tx1"/>
                </a:solidFill>
                <a:latin typeface="Gill Sans Light"/>
              </a:rPr>
              <a:t>Position: </a:t>
            </a:r>
            <a:r>
              <a:rPr lang="en-US" sz="1600" dirty="0">
                <a:solidFill>
                  <a:schemeClr val="accent6"/>
                </a:solidFill>
                <a:latin typeface="Gill Sans Light"/>
              </a:rPr>
              <a:t>200</a:t>
            </a:r>
            <a:endParaRPr lang="en-US" sz="1600" dirty="0">
              <a:solidFill>
                <a:schemeClr val="accent5"/>
              </a:solidFill>
              <a:latin typeface="Gill Sans Ligh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C70B6B-0371-41AE-A58D-03649F018D9A}"/>
              </a:ext>
            </a:extLst>
          </p:cNvPr>
          <p:cNvSpPr txBox="1"/>
          <p:nvPr/>
        </p:nvSpPr>
        <p:spPr>
          <a:xfrm>
            <a:off x="2932826" y="842429"/>
            <a:ext cx="13965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Gill Sans Light"/>
              </a:rPr>
              <a:t>Process 1</a:t>
            </a: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38DD8A5F-C06B-496F-8CE9-BB23634D360E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3869633" y="4103388"/>
            <a:ext cx="1515447" cy="381896"/>
          </a:xfrm>
          <a:prstGeom prst="curved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BDA43CE1-FF40-4C11-931B-FF4B440EA7A3}"/>
              </a:ext>
            </a:extLst>
          </p:cNvPr>
          <p:cNvSpPr/>
          <p:nvPr/>
        </p:nvSpPr>
        <p:spPr>
          <a:xfrm>
            <a:off x="7927805" y="1281555"/>
            <a:ext cx="2743201" cy="404439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Gill Sans Light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421A3D8-B464-4574-88E2-4902D89F34B7}"/>
              </a:ext>
            </a:extLst>
          </p:cNvPr>
          <p:cNvSpPr/>
          <p:nvPr/>
        </p:nvSpPr>
        <p:spPr>
          <a:xfrm>
            <a:off x="9121820" y="1574856"/>
            <a:ext cx="1464365" cy="14974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Gill Sans Light"/>
              </a:rPr>
              <a:t>Address Space (Memory)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637D048-8F8D-4ADD-9607-CD2BB6DFAE13}"/>
              </a:ext>
            </a:extLst>
          </p:cNvPr>
          <p:cNvSpPr/>
          <p:nvPr/>
        </p:nvSpPr>
        <p:spPr>
          <a:xfrm>
            <a:off x="8007318" y="1574856"/>
            <a:ext cx="1039621" cy="5764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Gill Sans Light"/>
              </a:rPr>
              <a:t>Thread’s Regs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C80F994-4581-4391-92D7-D2B3FA377C1B}"/>
              </a:ext>
            </a:extLst>
          </p:cNvPr>
          <p:cNvSpPr/>
          <p:nvPr/>
        </p:nvSpPr>
        <p:spPr>
          <a:xfrm>
            <a:off x="8007318" y="3519275"/>
            <a:ext cx="2578867" cy="13787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  <a:latin typeface="Gill Sans Light"/>
              </a:rPr>
              <a:t>File Descriptors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C057235-74E1-4DFC-B11B-5D7A825BB93A}"/>
              </a:ext>
            </a:extLst>
          </p:cNvPr>
          <p:cNvCxnSpPr/>
          <p:nvPr/>
        </p:nvCxnSpPr>
        <p:spPr>
          <a:xfrm>
            <a:off x="9299405" y="3918392"/>
            <a:ext cx="0" cy="90014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01132CF-01A9-47F6-A10C-5B71D28F2BF9}"/>
              </a:ext>
            </a:extLst>
          </p:cNvPr>
          <p:cNvSpPr txBox="1"/>
          <p:nvPr/>
        </p:nvSpPr>
        <p:spPr>
          <a:xfrm>
            <a:off x="8946743" y="385213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Gill Sans Light"/>
              </a:rPr>
              <a:t>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7AA4CC1-3031-4FF2-ADB1-840E11B5014D}"/>
              </a:ext>
            </a:extLst>
          </p:cNvPr>
          <p:cNvSpPr txBox="1"/>
          <p:nvPr/>
        </p:nvSpPr>
        <p:spPr>
          <a:xfrm>
            <a:off x="8561380" y="838200"/>
            <a:ext cx="13965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Gill Sans Light"/>
              </a:rPr>
              <a:t>Process 2</a:t>
            </a:r>
          </a:p>
        </p:txBody>
      </p: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2C99BEE5-514F-4FEF-A13B-2E517E7736AE}"/>
              </a:ext>
            </a:extLst>
          </p:cNvPr>
          <p:cNvCxnSpPr>
            <a:cxnSpLocks/>
            <a:endCxn id="18" idx="3"/>
          </p:cNvCxnSpPr>
          <p:nvPr/>
        </p:nvCxnSpPr>
        <p:spPr>
          <a:xfrm rot="10800000" flipV="1">
            <a:off x="7513819" y="4099158"/>
            <a:ext cx="1984371" cy="386126"/>
          </a:xfrm>
          <a:prstGeom prst="curvedConnector3">
            <a:avLst>
              <a:gd name="adj1" fmla="val 97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55D840A-6000-4CDB-B770-712352CB9977}"/>
              </a:ext>
            </a:extLst>
          </p:cNvPr>
          <p:cNvSpPr txBox="1"/>
          <p:nvPr/>
        </p:nvSpPr>
        <p:spPr>
          <a:xfrm>
            <a:off x="2759560" y="2155547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Gill Sans Light"/>
              </a:rPr>
              <a:t>…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1BB1861-AAFB-4AEA-AFD4-2E88B6B55D54}"/>
              </a:ext>
            </a:extLst>
          </p:cNvPr>
          <p:cNvSpPr txBox="1"/>
          <p:nvPr/>
        </p:nvSpPr>
        <p:spPr>
          <a:xfrm>
            <a:off x="8388114" y="2155547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Gill Sans Light"/>
              </a:rPr>
              <a:t>…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DCA00B4-0229-406C-9A60-F6AD69C9BF78}"/>
              </a:ext>
            </a:extLst>
          </p:cNvPr>
          <p:cNvSpPr txBox="1"/>
          <p:nvPr/>
        </p:nvSpPr>
        <p:spPr>
          <a:xfrm>
            <a:off x="5295928" y="3661169"/>
            <a:ext cx="23070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Gill Sans Light"/>
              </a:rPr>
              <a:t>Open File Description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DFDCA3-FD33-43C1-897F-6DF433CD0926}"/>
              </a:ext>
            </a:extLst>
          </p:cNvPr>
          <p:cNvSpPr txBox="1"/>
          <p:nvPr/>
        </p:nvSpPr>
        <p:spPr>
          <a:xfrm>
            <a:off x="220782" y="1115199"/>
            <a:ext cx="17604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Gill Sans Light"/>
              </a:rPr>
              <a:t>read(3, </a:t>
            </a:r>
            <a:r>
              <a:rPr lang="en-US" sz="1600" dirty="0" err="1">
                <a:solidFill>
                  <a:schemeClr val="accent6"/>
                </a:solidFill>
                <a:latin typeface="Gill Sans Light"/>
              </a:rPr>
              <a:t>buf</a:t>
            </a:r>
            <a:r>
              <a:rPr lang="en-US" sz="1600" dirty="0">
                <a:solidFill>
                  <a:schemeClr val="accent6"/>
                </a:solidFill>
                <a:latin typeface="Gill Sans Light"/>
              </a:rPr>
              <a:t>, 100)</a:t>
            </a:r>
          </a:p>
        </p:txBody>
      </p:sp>
    </p:spTree>
    <p:extLst>
      <p:ext uri="{BB962C8B-B14F-4D97-AF65-F5344CB8AC3E}">
        <p14:creationId xmlns:p14="http://schemas.microsoft.com/office/powerpoint/2010/main" val="1339211848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E9914-99F1-46D9-9ED2-4E182B3DA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File Description is </a:t>
            </a:r>
            <a:r>
              <a:rPr lang="en-US" i="1" dirty="0"/>
              <a:t>Aliased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E5FA960-31E2-4496-BA11-37C080DBCC34}"/>
              </a:ext>
            </a:extLst>
          </p:cNvPr>
          <p:cNvSpPr/>
          <p:nvPr/>
        </p:nvSpPr>
        <p:spPr>
          <a:xfrm>
            <a:off x="2299251" y="1285784"/>
            <a:ext cx="2743201" cy="404439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Gill Sans Light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81BB8A1-54E4-4BE5-8D2A-55630C60E17E}"/>
              </a:ext>
            </a:extLst>
          </p:cNvPr>
          <p:cNvCxnSpPr>
            <a:cxnSpLocks/>
          </p:cNvCxnSpPr>
          <p:nvPr/>
        </p:nvCxnSpPr>
        <p:spPr>
          <a:xfrm>
            <a:off x="2014330" y="3307983"/>
            <a:ext cx="9477849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32B55D7-040F-451A-A89E-007F4D36DCFF}"/>
              </a:ext>
            </a:extLst>
          </p:cNvPr>
          <p:cNvSpPr txBox="1"/>
          <p:nvPr/>
        </p:nvSpPr>
        <p:spPr>
          <a:xfrm>
            <a:off x="567005" y="2816501"/>
            <a:ext cx="15824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latin typeface="Gill Sans Light"/>
              </a:rPr>
              <a:t>User Space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2147AB-91AF-456E-A3B4-36C0E49C9FBC}"/>
              </a:ext>
            </a:extLst>
          </p:cNvPr>
          <p:cNvSpPr txBox="1"/>
          <p:nvPr/>
        </p:nvSpPr>
        <p:spPr>
          <a:xfrm>
            <a:off x="339378" y="3321807"/>
            <a:ext cx="18101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latin typeface="Gill Sans Light"/>
              </a:rPr>
              <a:t>Kernel Space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85E54E-F909-4F10-83AE-8046F186BC58}"/>
              </a:ext>
            </a:extLst>
          </p:cNvPr>
          <p:cNvSpPr/>
          <p:nvPr/>
        </p:nvSpPr>
        <p:spPr>
          <a:xfrm>
            <a:off x="3493266" y="1579085"/>
            <a:ext cx="1464365" cy="14974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Gill Sans Light"/>
              </a:rPr>
              <a:t>Address Space (Memory)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801AF39-4AA2-4260-AA70-D76B42B7C20F}"/>
              </a:ext>
            </a:extLst>
          </p:cNvPr>
          <p:cNvSpPr/>
          <p:nvPr/>
        </p:nvSpPr>
        <p:spPr>
          <a:xfrm>
            <a:off x="2378764" y="1579085"/>
            <a:ext cx="1039621" cy="5764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Gill Sans Light"/>
              </a:rPr>
              <a:t>Thread’s Regs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F68DBC-224F-4334-B261-5EFE36EB60A9}"/>
              </a:ext>
            </a:extLst>
          </p:cNvPr>
          <p:cNvSpPr/>
          <p:nvPr/>
        </p:nvSpPr>
        <p:spPr>
          <a:xfrm>
            <a:off x="2378764" y="3523504"/>
            <a:ext cx="2578867" cy="13787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  <a:latin typeface="Gill Sans Light"/>
              </a:rPr>
              <a:t>File Descriptors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F03DE42-93AA-408C-9A79-ACFBEF9A0167}"/>
              </a:ext>
            </a:extLst>
          </p:cNvPr>
          <p:cNvCxnSpPr/>
          <p:nvPr/>
        </p:nvCxnSpPr>
        <p:spPr>
          <a:xfrm>
            <a:off x="3670851" y="3922621"/>
            <a:ext cx="0" cy="90014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EAE85C5-B6A1-40EB-8218-D01BF9A5BBE4}"/>
              </a:ext>
            </a:extLst>
          </p:cNvPr>
          <p:cNvSpPr txBox="1"/>
          <p:nvPr/>
        </p:nvSpPr>
        <p:spPr>
          <a:xfrm>
            <a:off x="242199" y="4125624"/>
            <a:ext cx="20244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ill Sans Light"/>
              </a:rPr>
              <a:t>Not shown: Initially contains 0, 1, and 2 (stdin, </a:t>
            </a:r>
            <a:r>
              <a:rPr lang="en-US" sz="1600" dirty="0" err="1">
                <a:latin typeface="Gill Sans Light"/>
              </a:rPr>
              <a:t>stdout</a:t>
            </a:r>
            <a:r>
              <a:rPr lang="en-US" sz="1600" dirty="0">
                <a:latin typeface="Gill Sans Light"/>
              </a:rPr>
              <a:t>, stderr)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578FDC0-E9D4-4EDA-BABF-55C01F0ABD88}"/>
              </a:ext>
            </a:extLst>
          </p:cNvPr>
          <p:cNvSpPr txBox="1"/>
          <p:nvPr/>
        </p:nvSpPr>
        <p:spPr>
          <a:xfrm>
            <a:off x="3318189" y="38563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Gill Sans Light"/>
              </a:rPr>
              <a:t>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2881628-DC8E-4B63-B81D-6DAA1BDC1758}"/>
              </a:ext>
            </a:extLst>
          </p:cNvPr>
          <p:cNvSpPr/>
          <p:nvPr/>
        </p:nvSpPr>
        <p:spPr>
          <a:xfrm>
            <a:off x="5385080" y="4047531"/>
            <a:ext cx="2128738" cy="875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Gill Sans Light"/>
              </a:rPr>
              <a:t>File: foo.txt</a:t>
            </a:r>
          </a:p>
          <a:p>
            <a:r>
              <a:rPr lang="en-US" sz="1600" dirty="0">
                <a:solidFill>
                  <a:schemeClr val="tx1"/>
                </a:solidFill>
                <a:latin typeface="Gill Sans Light"/>
              </a:rPr>
              <a:t>Position: </a:t>
            </a:r>
            <a:r>
              <a:rPr lang="en-US" sz="1600" dirty="0">
                <a:solidFill>
                  <a:schemeClr val="accent6"/>
                </a:solidFill>
                <a:latin typeface="Gill Sans Light"/>
              </a:rPr>
              <a:t>200</a:t>
            </a:r>
            <a:endParaRPr lang="en-US" sz="1600" dirty="0">
              <a:solidFill>
                <a:schemeClr val="accent5"/>
              </a:solidFill>
              <a:latin typeface="Gill Sans Light"/>
            </a:endParaRP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38DD8A5F-C06B-496F-8CE9-BB23634D360E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3869633" y="4103388"/>
            <a:ext cx="1515447" cy="381896"/>
          </a:xfrm>
          <a:prstGeom prst="curved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BDA43CE1-FF40-4C11-931B-FF4B440EA7A3}"/>
              </a:ext>
            </a:extLst>
          </p:cNvPr>
          <p:cNvSpPr/>
          <p:nvPr/>
        </p:nvSpPr>
        <p:spPr>
          <a:xfrm>
            <a:off x="7927805" y="1281555"/>
            <a:ext cx="2743201" cy="404439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Gill Sans Light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421A3D8-B464-4574-88E2-4902D89F34B7}"/>
              </a:ext>
            </a:extLst>
          </p:cNvPr>
          <p:cNvSpPr/>
          <p:nvPr/>
        </p:nvSpPr>
        <p:spPr>
          <a:xfrm>
            <a:off x="9121820" y="1574856"/>
            <a:ext cx="1464365" cy="14974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Gill Sans Light"/>
              </a:rPr>
              <a:t>Address Space (Memory)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637D048-8F8D-4ADD-9607-CD2BB6DFAE13}"/>
              </a:ext>
            </a:extLst>
          </p:cNvPr>
          <p:cNvSpPr/>
          <p:nvPr/>
        </p:nvSpPr>
        <p:spPr>
          <a:xfrm>
            <a:off x="8007318" y="1574856"/>
            <a:ext cx="1039621" cy="5764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Gill Sans Light"/>
              </a:rPr>
              <a:t>Thread’s Regs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C80F994-4581-4391-92D7-D2B3FA377C1B}"/>
              </a:ext>
            </a:extLst>
          </p:cNvPr>
          <p:cNvSpPr/>
          <p:nvPr/>
        </p:nvSpPr>
        <p:spPr>
          <a:xfrm>
            <a:off x="8007318" y="3519275"/>
            <a:ext cx="2578867" cy="13787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  <a:latin typeface="Gill Sans Light"/>
              </a:rPr>
              <a:t>File Descriptors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C057235-74E1-4DFC-B11B-5D7A825BB93A}"/>
              </a:ext>
            </a:extLst>
          </p:cNvPr>
          <p:cNvCxnSpPr/>
          <p:nvPr/>
        </p:nvCxnSpPr>
        <p:spPr>
          <a:xfrm>
            <a:off x="9299405" y="3918392"/>
            <a:ext cx="0" cy="90014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01132CF-01A9-47F6-A10C-5B71D28F2BF9}"/>
              </a:ext>
            </a:extLst>
          </p:cNvPr>
          <p:cNvSpPr txBox="1"/>
          <p:nvPr/>
        </p:nvSpPr>
        <p:spPr>
          <a:xfrm>
            <a:off x="8946743" y="385213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Gill Sans Light"/>
              </a:rPr>
              <a:t>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7AA4CC1-3031-4FF2-ADB1-840E11B5014D}"/>
              </a:ext>
            </a:extLst>
          </p:cNvPr>
          <p:cNvSpPr txBox="1"/>
          <p:nvPr/>
        </p:nvSpPr>
        <p:spPr>
          <a:xfrm>
            <a:off x="8561380" y="838200"/>
            <a:ext cx="13965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Gill Sans Light"/>
              </a:rPr>
              <a:t>Process 2</a:t>
            </a:r>
          </a:p>
        </p:txBody>
      </p: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2C99BEE5-514F-4FEF-A13B-2E517E7736AE}"/>
              </a:ext>
            </a:extLst>
          </p:cNvPr>
          <p:cNvCxnSpPr>
            <a:cxnSpLocks/>
            <a:endCxn id="18" idx="3"/>
          </p:cNvCxnSpPr>
          <p:nvPr/>
        </p:nvCxnSpPr>
        <p:spPr>
          <a:xfrm rot="10800000" flipV="1">
            <a:off x="7513819" y="4099158"/>
            <a:ext cx="1984371" cy="386126"/>
          </a:xfrm>
          <a:prstGeom prst="curvedConnector3">
            <a:avLst>
              <a:gd name="adj1" fmla="val 97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55D840A-6000-4CDB-B770-712352CB9977}"/>
              </a:ext>
            </a:extLst>
          </p:cNvPr>
          <p:cNvSpPr txBox="1"/>
          <p:nvPr/>
        </p:nvSpPr>
        <p:spPr>
          <a:xfrm>
            <a:off x="2759560" y="2155547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Gill Sans Light"/>
              </a:rPr>
              <a:t>…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1BB1861-AAFB-4AEA-AFD4-2E88B6B55D54}"/>
              </a:ext>
            </a:extLst>
          </p:cNvPr>
          <p:cNvSpPr txBox="1"/>
          <p:nvPr/>
        </p:nvSpPr>
        <p:spPr>
          <a:xfrm>
            <a:off x="8388114" y="2155547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Gill Sans Light"/>
              </a:rPr>
              <a:t>…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DCA00B4-0229-406C-9A60-F6AD69C9BF78}"/>
              </a:ext>
            </a:extLst>
          </p:cNvPr>
          <p:cNvSpPr txBox="1"/>
          <p:nvPr/>
        </p:nvSpPr>
        <p:spPr>
          <a:xfrm>
            <a:off x="5295928" y="3661169"/>
            <a:ext cx="23070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Gill Sans Light"/>
              </a:rPr>
              <a:t>Open File Description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DFDCA3-FD33-43C1-897F-6DF433CD0926}"/>
              </a:ext>
            </a:extLst>
          </p:cNvPr>
          <p:cNvSpPr txBox="1"/>
          <p:nvPr/>
        </p:nvSpPr>
        <p:spPr>
          <a:xfrm>
            <a:off x="220782" y="1115199"/>
            <a:ext cx="17604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Gill Sans Light"/>
              </a:rPr>
              <a:t>read(3, </a:t>
            </a:r>
            <a:r>
              <a:rPr lang="en-US" sz="1600" dirty="0" err="1">
                <a:solidFill>
                  <a:schemeClr val="accent6"/>
                </a:solidFill>
                <a:latin typeface="Gill Sans Light"/>
              </a:rPr>
              <a:t>buf</a:t>
            </a:r>
            <a:r>
              <a:rPr lang="en-US" sz="1600" dirty="0">
                <a:solidFill>
                  <a:schemeClr val="accent6"/>
                </a:solidFill>
                <a:latin typeface="Gill Sans Light"/>
              </a:rPr>
              <a:t>, 100)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0F903A3-A7DE-424F-9481-B36479311054}"/>
              </a:ext>
            </a:extLst>
          </p:cNvPr>
          <p:cNvSpPr txBox="1"/>
          <p:nvPr/>
        </p:nvSpPr>
        <p:spPr>
          <a:xfrm>
            <a:off x="5603461" y="1115199"/>
            <a:ext cx="17604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4"/>
                </a:solidFill>
                <a:latin typeface="Gill Sans Light"/>
              </a:rPr>
              <a:t>read(3, </a:t>
            </a:r>
            <a:r>
              <a:rPr lang="en-US" sz="1600" dirty="0" err="1">
                <a:solidFill>
                  <a:schemeClr val="accent4"/>
                </a:solidFill>
                <a:latin typeface="Gill Sans Light"/>
              </a:rPr>
              <a:t>buf</a:t>
            </a:r>
            <a:r>
              <a:rPr lang="en-US" sz="1600" dirty="0">
                <a:solidFill>
                  <a:schemeClr val="accent4"/>
                </a:solidFill>
                <a:latin typeface="Gill Sans Light"/>
              </a:rPr>
              <a:t>, 100)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EC70B6B-0371-41AE-A58D-03649F018D9A}"/>
              </a:ext>
            </a:extLst>
          </p:cNvPr>
          <p:cNvSpPr txBox="1"/>
          <p:nvPr/>
        </p:nvSpPr>
        <p:spPr>
          <a:xfrm>
            <a:off x="2932826" y="842429"/>
            <a:ext cx="13965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Gill Sans Light"/>
              </a:rPr>
              <a:t>Process 1</a:t>
            </a:r>
          </a:p>
        </p:txBody>
      </p:sp>
    </p:spTree>
    <p:extLst>
      <p:ext uri="{BB962C8B-B14F-4D97-AF65-F5344CB8AC3E}">
        <p14:creationId xmlns:p14="http://schemas.microsoft.com/office/powerpoint/2010/main" val="4597686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E9914-99F1-46D9-9ED2-4E182B3DA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File Description is </a:t>
            </a:r>
            <a:r>
              <a:rPr lang="en-US" i="1" dirty="0"/>
              <a:t>Aliased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E5FA960-31E2-4496-BA11-37C080DBCC34}"/>
              </a:ext>
            </a:extLst>
          </p:cNvPr>
          <p:cNvSpPr/>
          <p:nvPr/>
        </p:nvSpPr>
        <p:spPr>
          <a:xfrm>
            <a:off x="2299251" y="1285784"/>
            <a:ext cx="2743201" cy="404439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Gill Sans Light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81BB8A1-54E4-4BE5-8D2A-55630C60E17E}"/>
              </a:ext>
            </a:extLst>
          </p:cNvPr>
          <p:cNvCxnSpPr>
            <a:cxnSpLocks/>
          </p:cNvCxnSpPr>
          <p:nvPr/>
        </p:nvCxnSpPr>
        <p:spPr>
          <a:xfrm>
            <a:off x="2014330" y="3307983"/>
            <a:ext cx="9477849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32B55D7-040F-451A-A89E-007F4D36DCFF}"/>
              </a:ext>
            </a:extLst>
          </p:cNvPr>
          <p:cNvSpPr txBox="1"/>
          <p:nvPr/>
        </p:nvSpPr>
        <p:spPr>
          <a:xfrm>
            <a:off x="567005" y="2816501"/>
            <a:ext cx="15824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latin typeface="Gill Sans Light"/>
              </a:rPr>
              <a:t>User Space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2147AB-91AF-456E-A3B4-36C0E49C9FBC}"/>
              </a:ext>
            </a:extLst>
          </p:cNvPr>
          <p:cNvSpPr txBox="1"/>
          <p:nvPr/>
        </p:nvSpPr>
        <p:spPr>
          <a:xfrm>
            <a:off x="339378" y="3321807"/>
            <a:ext cx="18101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latin typeface="Gill Sans Light"/>
              </a:rPr>
              <a:t>Kernel Space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85E54E-F909-4F10-83AE-8046F186BC58}"/>
              </a:ext>
            </a:extLst>
          </p:cNvPr>
          <p:cNvSpPr/>
          <p:nvPr/>
        </p:nvSpPr>
        <p:spPr>
          <a:xfrm>
            <a:off x="3493266" y="1579085"/>
            <a:ext cx="1464365" cy="14974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Gill Sans Light"/>
              </a:rPr>
              <a:t>Address Space (Memory)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801AF39-4AA2-4260-AA70-D76B42B7C20F}"/>
              </a:ext>
            </a:extLst>
          </p:cNvPr>
          <p:cNvSpPr/>
          <p:nvPr/>
        </p:nvSpPr>
        <p:spPr>
          <a:xfrm>
            <a:off x="2378764" y="1579085"/>
            <a:ext cx="1039621" cy="5764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Gill Sans Light"/>
              </a:rPr>
              <a:t>Thread’s Regs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F68DBC-224F-4334-B261-5EFE36EB60A9}"/>
              </a:ext>
            </a:extLst>
          </p:cNvPr>
          <p:cNvSpPr/>
          <p:nvPr/>
        </p:nvSpPr>
        <p:spPr>
          <a:xfrm>
            <a:off x="2378764" y="3523504"/>
            <a:ext cx="2578867" cy="13787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  <a:latin typeface="Gill Sans Light"/>
              </a:rPr>
              <a:t>File Descriptors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F03DE42-93AA-408C-9A79-ACFBEF9A0167}"/>
              </a:ext>
            </a:extLst>
          </p:cNvPr>
          <p:cNvCxnSpPr/>
          <p:nvPr/>
        </p:nvCxnSpPr>
        <p:spPr>
          <a:xfrm>
            <a:off x="3670851" y="3922621"/>
            <a:ext cx="0" cy="90014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EAE85C5-B6A1-40EB-8218-D01BF9A5BBE4}"/>
              </a:ext>
            </a:extLst>
          </p:cNvPr>
          <p:cNvSpPr txBox="1"/>
          <p:nvPr/>
        </p:nvSpPr>
        <p:spPr>
          <a:xfrm>
            <a:off x="242199" y="4125624"/>
            <a:ext cx="20244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ill Sans Light"/>
              </a:rPr>
              <a:t>Not shown: Initially contains 0, 1, and 2 (stdin, </a:t>
            </a:r>
            <a:r>
              <a:rPr lang="en-US" sz="1600" dirty="0" err="1">
                <a:latin typeface="Gill Sans Light"/>
              </a:rPr>
              <a:t>stdout</a:t>
            </a:r>
            <a:r>
              <a:rPr lang="en-US" sz="1600" dirty="0">
                <a:latin typeface="Gill Sans Light"/>
              </a:rPr>
              <a:t>, stderr)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578FDC0-E9D4-4EDA-BABF-55C01F0ABD88}"/>
              </a:ext>
            </a:extLst>
          </p:cNvPr>
          <p:cNvSpPr txBox="1"/>
          <p:nvPr/>
        </p:nvSpPr>
        <p:spPr>
          <a:xfrm>
            <a:off x="3318189" y="38563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Gill Sans Light"/>
              </a:rPr>
              <a:t>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2881628-DC8E-4B63-B81D-6DAA1BDC1758}"/>
              </a:ext>
            </a:extLst>
          </p:cNvPr>
          <p:cNvSpPr/>
          <p:nvPr/>
        </p:nvSpPr>
        <p:spPr>
          <a:xfrm>
            <a:off x="5385080" y="4047531"/>
            <a:ext cx="2128738" cy="875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Gill Sans Light"/>
              </a:rPr>
              <a:t>File: foo.txt</a:t>
            </a:r>
          </a:p>
          <a:p>
            <a:r>
              <a:rPr lang="en-US" sz="1600" dirty="0">
                <a:solidFill>
                  <a:schemeClr val="tx1"/>
                </a:solidFill>
                <a:latin typeface="Gill Sans Light"/>
              </a:rPr>
              <a:t>Position: </a:t>
            </a:r>
            <a:r>
              <a:rPr lang="en-US" sz="1600" dirty="0">
                <a:solidFill>
                  <a:schemeClr val="accent4"/>
                </a:solidFill>
                <a:latin typeface="Gill Sans Light"/>
              </a:rPr>
              <a:t>300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C70B6B-0371-41AE-A58D-03649F018D9A}"/>
              </a:ext>
            </a:extLst>
          </p:cNvPr>
          <p:cNvSpPr txBox="1"/>
          <p:nvPr/>
        </p:nvSpPr>
        <p:spPr>
          <a:xfrm>
            <a:off x="2932826" y="842429"/>
            <a:ext cx="13965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Gill Sans Light"/>
              </a:rPr>
              <a:t>Process 1</a:t>
            </a: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38DD8A5F-C06B-496F-8CE9-BB23634D360E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3869633" y="4103388"/>
            <a:ext cx="1515447" cy="381896"/>
          </a:xfrm>
          <a:prstGeom prst="curved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BDA43CE1-FF40-4C11-931B-FF4B440EA7A3}"/>
              </a:ext>
            </a:extLst>
          </p:cNvPr>
          <p:cNvSpPr/>
          <p:nvPr/>
        </p:nvSpPr>
        <p:spPr>
          <a:xfrm>
            <a:off x="7927805" y="1281555"/>
            <a:ext cx="2743201" cy="404439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Gill Sans Light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421A3D8-B464-4574-88E2-4902D89F34B7}"/>
              </a:ext>
            </a:extLst>
          </p:cNvPr>
          <p:cNvSpPr/>
          <p:nvPr/>
        </p:nvSpPr>
        <p:spPr>
          <a:xfrm>
            <a:off x="9121820" y="1574856"/>
            <a:ext cx="1464365" cy="14974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Gill Sans Light"/>
              </a:rPr>
              <a:t>Address Space (Memory)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637D048-8F8D-4ADD-9607-CD2BB6DFAE13}"/>
              </a:ext>
            </a:extLst>
          </p:cNvPr>
          <p:cNvSpPr/>
          <p:nvPr/>
        </p:nvSpPr>
        <p:spPr>
          <a:xfrm>
            <a:off x="8007318" y="1574856"/>
            <a:ext cx="1039621" cy="5764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Gill Sans Light"/>
              </a:rPr>
              <a:t>Thread’s Regs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C80F994-4581-4391-92D7-D2B3FA377C1B}"/>
              </a:ext>
            </a:extLst>
          </p:cNvPr>
          <p:cNvSpPr/>
          <p:nvPr/>
        </p:nvSpPr>
        <p:spPr>
          <a:xfrm>
            <a:off x="8007318" y="3519275"/>
            <a:ext cx="2578867" cy="13787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  <a:latin typeface="Gill Sans Light"/>
              </a:rPr>
              <a:t>File Descriptors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C057235-74E1-4DFC-B11B-5D7A825BB93A}"/>
              </a:ext>
            </a:extLst>
          </p:cNvPr>
          <p:cNvCxnSpPr/>
          <p:nvPr/>
        </p:nvCxnSpPr>
        <p:spPr>
          <a:xfrm>
            <a:off x="9299405" y="3918392"/>
            <a:ext cx="0" cy="90014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01132CF-01A9-47F6-A10C-5B71D28F2BF9}"/>
              </a:ext>
            </a:extLst>
          </p:cNvPr>
          <p:cNvSpPr txBox="1"/>
          <p:nvPr/>
        </p:nvSpPr>
        <p:spPr>
          <a:xfrm>
            <a:off x="8946743" y="385213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Gill Sans Light"/>
              </a:rPr>
              <a:t>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7AA4CC1-3031-4FF2-ADB1-840E11B5014D}"/>
              </a:ext>
            </a:extLst>
          </p:cNvPr>
          <p:cNvSpPr txBox="1"/>
          <p:nvPr/>
        </p:nvSpPr>
        <p:spPr>
          <a:xfrm>
            <a:off x="8561380" y="838200"/>
            <a:ext cx="13965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Gill Sans Light"/>
              </a:rPr>
              <a:t>Process 2</a:t>
            </a:r>
          </a:p>
        </p:txBody>
      </p: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2C99BEE5-514F-4FEF-A13B-2E517E7736AE}"/>
              </a:ext>
            </a:extLst>
          </p:cNvPr>
          <p:cNvCxnSpPr>
            <a:cxnSpLocks/>
            <a:endCxn id="18" idx="3"/>
          </p:cNvCxnSpPr>
          <p:nvPr/>
        </p:nvCxnSpPr>
        <p:spPr>
          <a:xfrm rot="10800000" flipV="1">
            <a:off x="7513819" y="4099158"/>
            <a:ext cx="1984371" cy="386126"/>
          </a:xfrm>
          <a:prstGeom prst="curvedConnector3">
            <a:avLst>
              <a:gd name="adj1" fmla="val 97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55D840A-6000-4CDB-B770-712352CB9977}"/>
              </a:ext>
            </a:extLst>
          </p:cNvPr>
          <p:cNvSpPr txBox="1"/>
          <p:nvPr/>
        </p:nvSpPr>
        <p:spPr>
          <a:xfrm>
            <a:off x="2759560" y="2155547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Gill Sans Light"/>
              </a:rPr>
              <a:t>…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1BB1861-AAFB-4AEA-AFD4-2E88B6B55D54}"/>
              </a:ext>
            </a:extLst>
          </p:cNvPr>
          <p:cNvSpPr txBox="1"/>
          <p:nvPr/>
        </p:nvSpPr>
        <p:spPr>
          <a:xfrm>
            <a:off x="8388114" y="2155547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Gill Sans Light"/>
              </a:rPr>
              <a:t>…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DCA00B4-0229-406C-9A60-F6AD69C9BF78}"/>
              </a:ext>
            </a:extLst>
          </p:cNvPr>
          <p:cNvSpPr txBox="1"/>
          <p:nvPr/>
        </p:nvSpPr>
        <p:spPr>
          <a:xfrm>
            <a:off x="5295928" y="3661169"/>
            <a:ext cx="23070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Gill Sans Light"/>
              </a:rPr>
              <a:t>Open File Description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DFDCA3-FD33-43C1-897F-6DF433CD0926}"/>
              </a:ext>
            </a:extLst>
          </p:cNvPr>
          <p:cNvSpPr txBox="1"/>
          <p:nvPr/>
        </p:nvSpPr>
        <p:spPr>
          <a:xfrm>
            <a:off x="220782" y="1115199"/>
            <a:ext cx="17604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Gill Sans Light"/>
              </a:rPr>
              <a:t>read(3, </a:t>
            </a:r>
            <a:r>
              <a:rPr lang="en-US" sz="1600" dirty="0" err="1">
                <a:solidFill>
                  <a:schemeClr val="accent6"/>
                </a:solidFill>
                <a:latin typeface="Gill Sans Light"/>
              </a:rPr>
              <a:t>buf</a:t>
            </a:r>
            <a:r>
              <a:rPr lang="en-US" sz="1600" dirty="0">
                <a:solidFill>
                  <a:schemeClr val="accent6"/>
                </a:solidFill>
                <a:latin typeface="Gill Sans Light"/>
              </a:rPr>
              <a:t>, 100)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0F903A3-A7DE-424F-9481-B36479311054}"/>
              </a:ext>
            </a:extLst>
          </p:cNvPr>
          <p:cNvSpPr txBox="1"/>
          <p:nvPr/>
        </p:nvSpPr>
        <p:spPr>
          <a:xfrm>
            <a:off x="5603461" y="1115199"/>
            <a:ext cx="17604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4"/>
                </a:solidFill>
                <a:latin typeface="Gill Sans Light"/>
              </a:rPr>
              <a:t>read(3, </a:t>
            </a:r>
            <a:r>
              <a:rPr lang="en-US" sz="1600" dirty="0" err="1">
                <a:solidFill>
                  <a:schemeClr val="accent4"/>
                </a:solidFill>
                <a:latin typeface="Gill Sans Light"/>
              </a:rPr>
              <a:t>buf</a:t>
            </a:r>
            <a:r>
              <a:rPr lang="en-US" sz="1600" dirty="0">
                <a:solidFill>
                  <a:schemeClr val="accent4"/>
                </a:solidFill>
                <a:latin typeface="Gill Sans Light"/>
              </a:rPr>
              <a:t>, 100)</a:t>
            </a:r>
          </a:p>
        </p:txBody>
      </p:sp>
    </p:spTree>
    <p:extLst>
      <p:ext uri="{BB962C8B-B14F-4D97-AF65-F5344CB8AC3E}">
        <p14:creationId xmlns:p14="http://schemas.microsoft.com/office/powerpoint/2010/main" val="123125967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E9914-99F1-46D9-9ED2-4E182B3DA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Descriptor is </a:t>
            </a:r>
            <a:r>
              <a:rPr lang="en-US" i="1" dirty="0"/>
              <a:t>Copied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E5FA960-31E2-4496-BA11-37C080DBCC34}"/>
              </a:ext>
            </a:extLst>
          </p:cNvPr>
          <p:cNvSpPr/>
          <p:nvPr/>
        </p:nvSpPr>
        <p:spPr>
          <a:xfrm>
            <a:off x="2299251" y="1285784"/>
            <a:ext cx="2743201" cy="404439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Gill Sans Light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81BB8A1-54E4-4BE5-8D2A-55630C60E17E}"/>
              </a:ext>
            </a:extLst>
          </p:cNvPr>
          <p:cNvCxnSpPr>
            <a:cxnSpLocks/>
          </p:cNvCxnSpPr>
          <p:nvPr/>
        </p:nvCxnSpPr>
        <p:spPr>
          <a:xfrm>
            <a:off x="2014330" y="3307983"/>
            <a:ext cx="9477849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32B55D7-040F-451A-A89E-007F4D36DCFF}"/>
              </a:ext>
            </a:extLst>
          </p:cNvPr>
          <p:cNvSpPr txBox="1"/>
          <p:nvPr/>
        </p:nvSpPr>
        <p:spPr>
          <a:xfrm>
            <a:off x="567005" y="2816501"/>
            <a:ext cx="15824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latin typeface="Gill Sans Light"/>
              </a:rPr>
              <a:t>User Space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2147AB-91AF-456E-A3B4-36C0E49C9FBC}"/>
              </a:ext>
            </a:extLst>
          </p:cNvPr>
          <p:cNvSpPr txBox="1"/>
          <p:nvPr/>
        </p:nvSpPr>
        <p:spPr>
          <a:xfrm>
            <a:off x="339378" y="3321807"/>
            <a:ext cx="18101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latin typeface="Gill Sans Light"/>
              </a:rPr>
              <a:t>Kernel Space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85E54E-F909-4F10-83AE-8046F186BC58}"/>
              </a:ext>
            </a:extLst>
          </p:cNvPr>
          <p:cNvSpPr/>
          <p:nvPr/>
        </p:nvSpPr>
        <p:spPr>
          <a:xfrm>
            <a:off x="3493266" y="1579085"/>
            <a:ext cx="1464365" cy="14974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Gill Sans Light"/>
              </a:rPr>
              <a:t>Address Space (Memory)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801AF39-4AA2-4260-AA70-D76B42B7C20F}"/>
              </a:ext>
            </a:extLst>
          </p:cNvPr>
          <p:cNvSpPr/>
          <p:nvPr/>
        </p:nvSpPr>
        <p:spPr>
          <a:xfrm>
            <a:off x="2378764" y="1579085"/>
            <a:ext cx="1039621" cy="5764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Gill Sans Light"/>
              </a:rPr>
              <a:t>Thread’s Regs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F68DBC-224F-4334-B261-5EFE36EB60A9}"/>
              </a:ext>
            </a:extLst>
          </p:cNvPr>
          <p:cNvSpPr/>
          <p:nvPr/>
        </p:nvSpPr>
        <p:spPr>
          <a:xfrm>
            <a:off x="2378764" y="3523504"/>
            <a:ext cx="2578867" cy="13787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  <a:latin typeface="Gill Sans Light"/>
              </a:rPr>
              <a:t>File Descriptors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F03DE42-93AA-408C-9A79-ACFBEF9A0167}"/>
              </a:ext>
            </a:extLst>
          </p:cNvPr>
          <p:cNvCxnSpPr/>
          <p:nvPr/>
        </p:nvCxnSpPr>
        <p:spPr>
          <a:xfrm>
            <a:off x="3670851" y="3922621"/>
            <a:ext cx="0" cy="90014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EAE85C5-B6A1-40EB-8218-D01BF9A5BBE4}"/>
              </a:ext>
            </a:extLst>
          </p:cNvPr>
          <p:cNvSpPr txBox="1"/>
          <p:nvPr/>
        </p:nvSpPr>
        <p:spPr>
          <a:xfrm>
            <a:off x="242199" y="4125624"/>
            <a:ext cx="20244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ill Sans Light"/>
              </a:rPr>
              <a:t>Not shown: Initially contains 0, 1, and 2 (stdin, </a:t>
            </a:r>
            <a:r>
              <a:rPr lang="en-US" sz="1600" dirty="0" err="1">
                <a:latin typeface="Gill Sans Light"/>
              </a:rPr>
              <a:t>stdout</a:t>
            </a:r>
            <a:r>
              <a:rPr lang="en-US" sz="1600" dirty="0">
                <a:latin typeface="Gill Sans Light"/>
              </a:rPr>
              <a:t>, stderr)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578FDC0-E9D4-4EDA-BABF-55C01F0ABD88}"/>
              </a:ext>
            </a:extLst>
          </p:cNvPr>
          <p:cNvSpPr txBox="1"/>
          <p:nvPr/>
        </p:nvSpPr>
        <p:spPr>
          <a:xfrm>
            <a:off x="3318189" y="38563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Gill Sans Light"/>
              </a:rPr>
              <a:t>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2881628-DC8E-4B63-B81D-6DAA1BDC1758}"/>
              </a:ext>
            </a:extLst>
          </p:cNvPr>
          <p:cNvSpPr/>
          <p:nvPr/>
        </p:nvSpPr>
        <p:spPr>
          <a:xfrm>
            <a:off x="5385080" y="4047531"/>
            <a:ext cx="2128738" cy="875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Gill Sans Light"/>
              </a:rPr>
              <a:t>File: foo.txt</a:t>
            </a:r>
          </a:p>
          <a:p>
            <a:r>
              <a:rPr lang="en-US" sz="1600" dirty="0">
                <a:solidFill>
                  <a:schemeClr val="tx1"/>
                </a:solidFill>
                <a:latin typeface="Gill Sans Light"/>
              </a:rPr>
              <a:t>Position: </a:t>
            </a:r>
            <a:r>
              <a:rPr lang="en-US" sz="1600" dirty="0">
                <a:solidFill>
                  <a:schemeClr val="accent4"/>
                </a:solidFill>
                <a:latin typeface="Gill Sans Light"/>
              </a:rPr>
              <a:t>300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C70B6B-0371-41AE-A58D-03649F018D9A}"/>
              </a:ext>
            </a:extLst>
          </p:cNvPr>
          <p:cNvSpPr txBox="1"/>
          <p:nvPr/>
        </p:nvSpPr>
        <p:spPr>
          <a:xfrm>
            <a:off x="2932826" y="842429"/>
            <a:ext cx="13965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Gill Sans Light"/>
              </a:rPr>
              <a:t>Process 1</a:t>
            </a: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38DD8A5F-C06B-496F-8CE9-BB23634D360E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3869633" y="4103388"/>
            <a:ext cx="1515447" cy="381896"/>
          </a:xfrm>
          <a:prstGeom prst="curved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BDA43CE1-FF40-4C11-931B-FF4B440EA7A3}"/>
              </a:ext>
            </a:extLst>
          </p:cNvPr>
          <p:cNvSpPr/>
          <p:nvPr/>
        </p:nvSpPr>
        <p:spPr>
          <a:xfrm>
            <a:off x="7927805" y="1281555"/>
            <a:ext cx="2743201" cy="404439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Gill Sans Light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421A3D8-B464-4574-88E2-4902D89F34B7}"/>
              </a:ext>
            </a:extLst>
          </p:cNvPr>
          <p:cNvSpPr/>
          <p:nvPr/>
        </p:nvSpPr>
        <p:spPr>
          <a:xfrm>
            <a:off x="9121820" y="1574856"/>
            <a:ext cx="1464365" cy="14974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Gill Sans Light"/>
              </a:rPr>
              <a:t>Address Space (Memory)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637D048-8F8D-4ADD-9607-CD2BB6DFAE13}"/>
              </a:ext>
            </a:extLst>
          </p:cNvPr>
          <p:cNvSpPr/>
          <p:nvPr/>
        </p:nvSpPr>
        <p:spPr>
          <a:xfrm>
            <a:off x="8007318" y="1574856"/>
            <a:ext cx="1039621" cy="5764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Gill Sans Light"/>
              </a:rPr>
              <a:t>Thread’s Regs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C80F994-4581-4391-92D7-D2B3FA377C1B}"/>
              </a:ext>
            </a:extLst>
          </p:cNvPr>
          <p:cNvSpPr/>
          <p:nvPr/>
        </p:nvSpPr>
        <p:spPr>
          <a:xfrm>
            <a:off x="8007318" y="3519275"/>
            <a:ext cx="2578867" cy="13787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  <a:latin typeface="Gill Sans Light"/>
              </a:rPr>
              <a:t>File Descriptors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C057235-74E1-4DFC-B11B-5D7A825BB93A}"/>
              </a:ext>
            </a:extLst>
          </p:cNvPr>
          <p:cNvCxnSpPr/>
          <p:nvPr/>
        </p:nvCxnSpPr>
        <p:spPr>
          <a:xfrm>
            <a:off x="9299405" y="3918392"/>
            <a:ext cx="0" cy="90014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01132CF-01A9-47F6-A10C-5B71D28F2BF9}"/>
              </a:ext>
            </a:extLst>
          </p:cNvPr>
          <p:cNvSpPr txBox="1"/>
          <p:nvPr/>
        </p:nvSpPr>
        <p:spPr>
          <a:xfrm>
            <a:off x="8946743" y="385213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Gill Sans Light"/>
              </a:rPr>
              <a:t>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7AA4CC1-3031-4FF2-ADB1-840E11B5014D}"/>
              </a:ext>
            </a:extLst>
          </p:cNvPr>
          <p:cNvSpPr txBox="1"/>
          <p:nvPr/>
        </p:nvSpPr>
        <p:spPr>
          <a:xfrm>
            <a:off x="8561380" y="838200"/>
            <a:ext cx="13965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Gill Sans Light"/>
              </a:rPr>
              <a:t>Process 2</a:t>
            </a:r>
          </a:p>
        </p:txBody>
      </p: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2C99BEE5-514F-4FEF-A13B-2E517E7736AE}"/>
              </a:ext>
            </a:extLst>
          </p:cNvPr>
          <p:cNvCxnSpPr>
            <a:cxnSpLocks/>
            <a:endCxn id="18" idx="3"/>
          </p:cNvCxnSpPr>
          <p:nvPr/>
        </p:nvCxnSpPr>
        <p:spPr>
          <a:xfrm rot="10800000" flipV="1">
            <a:off x="7513819" y="4099158"/>
            <a:ext cx="1984371" cy="386126"/>
          </a:xfrm>
          <a:prstGeom prst="curvedConnector3">
            <a:avLst>
              <a:gd name="adj1" fmla="val 97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55D840A-6000-4CDB-B770-712352CB9977}"/>
              </a:ext>
            </a:extLst>
          </p:cNvPr>
          <p:cNvSpPr txBox="1"/>
          <p:nvPr/>
        </p:nvSpPr>
        <p:spPr>
          <a:xfrm>
            <a:off x="2759560" y="2155547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Gill Sans Light"/>
              </a:rPr>
              <a:t>…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1BB1861-AAFB-4AEA-AFD4-2E88B6B55D54}"/>
              </a:ext>
            </a:extLst>
          </p:cNvPr>
          <p:cNvSpPr txBox="1"/>
          <p:nvPr/>
        </p:nvSpPr>
        <p:spPr>
          <a:xfrm>
            <a:off x="8388114" y="2155547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Gill Sans Light"/>
              </a:rPr>
              <a:t>…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DCA00B4-0229-406C-9A60-F6AD69C9BF78}"/>
              </a:ext>
            </a:extLst>
          </p:cNvPr>
          <p:cNvSpPr txBox="1"/>
          <p:nvPr/>
        </p:nvSpPr>
        <p:spPr>
          <a:xfrm>
            <a:off x="5295928" y="3661169"/>
            <a:ext cx="23070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Gill Sans Light"/>
              </a:rPr>
              <a:t>Open File Description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DFDCA3-FD33-43C1-897F-6DF433CD0926}"/>
              </a:ext>
            </a:extLst>
          </p:cNvPr>
          <p:cNvSpPr txBox="1"/>
          <p:nvPr/>
        </p:nvSpPr>
        <p:spPr>
          <a:xfrm>
            <a:off x="220782" y="1115199"/>
            <a:ext cx="17604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Gill Sans Light"/>
              </a:rPr>
              <a:t>read(3, </a:t>
            </a:r>
            <a:r>
              <a:rPr lang="en-US" sz="1600" dirty="0" err="1">
                <a:solidFill>
                  <a:schemeClr val="accent6"/>
                </a:solidFill>
                <a:latin typeface="Gill Sans Light"/>
              </a:rPr>
              <a:t>buf</a:t>
            </a:r>
            <a:r>
              <a:rPr lang="en-US" sz="1600" dirty="0">
                <a:solidFill>
                  <a:schemeClr val="accent6"/>
                </a:solidFill>
                <a:latin typeface="Gill Sans Light"/>
              </a:rPr>
              <a:t>, 100)</a:t>
            </a:r>
          </a:p>
          <a:p>
            <a:r>
              <a:rPr lang="en-US" sz="1600" dirty="0">
                <a:solidFill>
                  <a:schemeClr val="accent1"/>
                </a:solidFill>
                <a:latin typeface="Gill Sans Light"/>
              </a:rPr>
              <a:t>close(3)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0F903A3-A7DE-424F-9481-B36479311054}"/>
              </a:ext>
            </a:extLst>
          </p:cNvPr>
          <p:cNvSpPr txBox="1"/>
          <p:nvPr/>
        </p:nvSpPr>
        <p:spPr>
          <a:xfrm>
            <a:off x="5603461" y="1115199"/>
            <a:ext cx="17604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4"/>
                </a:solidFill>
                <a:latin typeface="Gill Sans Light"/>
              </a:rPr>
              <a:t>read(3, </a:t>
            </a:r>
            <a:r>
              <a:rPr lang="en-US" sz="1600" dirty="0" err="1">
                <a:solidFill>
                  <a:schemeClr val="accent4"/>
                </a:solidFill>
                <a:latin typeface="Gill Sans Light"/>
              </a:rPr>
              <a:t>buf</a:t>
            </a:r>
            <a:r>
              <a:rPr lang="en-US" sz="1600" dirty="0">
                <a:solidFill>
                  <a:schemeClr val="accent4"/>
                </a:solidFill>
                <a:latin typeface="Gill Sans Light"/>
              </a:rPr>
              <a:t>, 100)</a:t>
            </a:r>
          </a:p>
        </p:txBody>
      </p:sp>
    </p:spTree>
    <p:extLst>
      <p:ext uri="{BB962C8B-B14F-4D97-AF65-F5344CB8AC3E}">
        <p14:creationId xmlns:p14="http://schemas.microsoft.com/office/powerpoint/2010/main" val="35396408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E9914-99F1-46D9-9ED2-4E182B3DA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Descriptor is </a:t>
            </a:r>
            <a:r>
              <a:rPr lang="en-US" i="1" dirty="0"/>
              <a:t>Copied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E5FA960-31E2-4496-BA11-37C080DBCC34}"/>
              </a:ext>
            </a:extLst>
          </p:cNvPr>
          <p:cNvSpPr/>
          <p:nvPr/>
        </p:nvSpPr>
        <p:spPr>
          <a:xfrm>
            <a:off x="2299251" y="1285784"/>
            <a:ext cx="2743201" cy="404439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Gill Sans Light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81BB8A1-54E4-4BE5-8D2A-55630C60E17E}"/>
              </a:ext>
            </a:extLst>
          </p:cNvPr>
          <p:cNvCxnSpPr>
            <a:cxnSpLocks/>
          </p:cNvCxnSpPr>
          <p:nvPr/>
        </p:nvCxnSpPr>
        <p:spPr>
          <a:xfrm>
            <a:off x="2014330" y="3307983"/>
            <a:ext cx="9477849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32B55D7-040F-451A-A89E-007F4D36DCFF}"/>
              </a:ext>
            </a:extLst>
          </p:cNvPr>
          <p:cNvSpPr txBox="1"/>
          <p:nvPr/>
        </p:nvSpPr>
        <p:spPr>
          <a:xfrm>
            <a:off x="567005" y="2816501"/>
            <a:ext cx="15824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latin typeface="Gill Sans Light"/>
              </a:rPr>
              <a:t>User Space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2147AB-91AF-456E-A3B4-36C0E49C9FBC}"/>
              </a:ext>
            </a:extLst>
          </p:cNvPr>
          <p:cNvSpPr txBox="1"/>
          <p:nvPr/>
        </p:nvSpPr>
        <p:spPr>
          <a:xfrm>
            <a:off x="339378" y="3321807"/>
            <a:ext cx="18101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latin typeface="Gill Sans Light"/>
              </a:rPr>
              <a:t>Kernel Space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85E54E-F909-4F10-83AE-8046F186BC58}"/>
              </a:ext>
            </a:extLst>
          </p:cNvPr>
          <p:cNvSpPr/>
          <p:nvPr/>
        </p:nvSpPr>
        <p:spPr>
          <a:xfrm>
            <a:off x="3493266" y="1579085"/>
            <a:ext cx="1464365" cy="14974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Gill Sans Light"/>
              </a:rPr>
              <a:t>Address Space (Memory)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801AF39-4AA2-4260-AA70-D76B42B7C20F}"/>
              </a:ext>
            </a:extLst>
          </p:cNvPr>
          <p:cNvSpPr/>
          <p:nvPr/>
        </p:nvSpPr>
        <p:spPr>
          <a:xfrm>
            <a:off x="2378764" y="1579085"/>
            <a:ext cx="1039621" cy="5764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Gill Sans Light"/>
              </a:rPr>
              <a:t>Thread’s Regs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F68DBC-224F-4334-B261-5EFE36EB60A9}"/>
              </a:ext>
            </a:extLst>
          </p:cNvPr>
          <p:cNvSpPr/>
          <p:nvPr/>
        </p:nvSpPr>
        <p:spPr>
          <a:xfrm>
            <a:off x="2378764" y="3523504"/>
            <a:ext cx="2578867" cy="13787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  <a:latin typeface="Gill Sans Light"/>
              </a:rPr>
              <a:t>File Descriptors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F03DE42-93AA-408C-9A79-ACFBEF9A0167}"/>
              </a:ext>
            </a:extLst>
          </p:cNvPr>
          <p:cNvCxnSpPr/>
          <p:nvPr/>
        </p:nvCxnSpPr>
        <p:spPr>
          <a:xfrm>
            <a:off x="3670851" y="3922621"/>
            <a:ext cx="0" cy="90014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EAE85C5-B6A1-40EB-8218-D01BF9A5BBE4}"/>
              </a:ext>
            </a:extLst>
          </p:cNvPr>
          <p:cNvSpPr txBox="1"/>
          <p:nvPr/>
        </p:nvSpPr>
        <p:spPr>
          <a:xfrm>
            <a:off x="242199" y="4125624"/>
            <a:ext cx="20244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ill Sans Light"/>
              </a:rPr>
              <a:t>Not shown: Initially contains 0, 1, and 2 (stdin, </a:t>
            </a:r>
            <a:r>
              <a:rPr lang="en-US" sz="1600" dirty="0" err="1">
                <a:latin typeface="Gill Sans Light"/>
              </a:rPr>
              <a:t>stdout</a:t>
            </a:r>
            <a:r>
              <a:rPr lang="en-US" sz="1600" dirty="0">
                <a:latin typeface="Gill Sans Light"/>
              </a:rPr>
              <a:t>, stderr)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2881628-DC8E-4B63-B81D-6DAA1BDC1758}"/>
              </a:ext>
            </a:extLst>
          </p:cNvPr>
          <p:cNvSpPr/>
          <p:nvPr/>
        </p:nvSpPr>
        <p:spPr>
          <a:xfrm>
            <a:off x="5385080" y="4047531"/>
            <a:ext cx="2128738" cy="875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Gill Sans Light"/>
              </a:rPr>
              <a:t>File: foo.txt</a:t>
            </a:r>
          </a:p>
          <a:p>
            <a:r>
              <a:rPr lang="en-US" sz="1600" dirty="0">
                <a:solidFill>
                  <a:schemeClr val="tx1"/>
                </a:solidFill>
                <a:latin typeface="Gill Sans Light"/>
              </a:rPr>
              <a:t>Position: </a:t>
            </a:r>
            <a:r>
              <a:rPr lang="en-US" sz="1600" dirty="0">
                <a:solidFill>
                  <a:schemeClr val="accent4"/>
                </a:solidFill>
                <a:latin typeface="Gill Sans Light"/>
              </a:rPr>
              <a:t>300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C70B6B-0371-41AE-A58D-03649F018D9A}"/>
              </a:ext>
            </a:extLst>
          </p:cNvPr>
          <p:cNvSpPr txBox="1"/>
          <p:nvPr/>
        </p:nvSpPr>
        <p:spPr>
          <a:xfrm>
            <a:off x="2932826" y="842429"/>
            <a:ext cx="13965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Gill Sans Light"/>
              </a:rPr>
              <a:t>Process 1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BDA43CE1-FF40-4C11-931B-FF4B440EA7A3}"/>
              </a:ext>
            </a:extLst>
          </p:cNvPr>
          <p:cNvSpPr/>
          <p:nvPr/>
        </p:nvSpPr>
        <p:spPr>
          <a:xfrm>
            <a:off x="7927805" y="1281555"/>
            <a:ext cx="2743201" cy="404439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Gill Sans Light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421A3D8-B464-4574-88E2-4902D89F34B7}"/>
              </a:ext>
            </a:extLst>
          </p:cNvPr>
          <p:cNvSpPr/>
          <p:nvPr/>
        </p:nvSpPr>
        <p:spPr>
          <a:xfrm>
            <a:off x="9121820" y="1574856"/>
            <a:ext cx="1464365" cy="14974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Gill Sans Light"/>
              </a:rPr>
              <a:t>Address Space (Memory)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637D048-8F8D-4ADD-9607-CD2BB6DFAE13}"/>
              </a:ext>
            </a:extLst>
          </p:cNvPr>
          <p:cNvSpPr/>
          <p:nvPr/>
        </p:nvSpPr>
        <p:spPr>
          <a:xfrm>
            <a:off x="8007318" y="1574856"/>
            <a:ext cx="1039621" cy="5764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Gill Sans Light"/>
              </a:rPr>
              <a:t>Thread’s Regs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C80F994-4581-4391-92D7-D2B3FA377C1B}"/>
              </a:ext>
            </a:extLst>
          </p:cNvPr>
          <p:cNvSpPr/>
          <p:nvPr/>
        </p:nvSpPr>
        <p:spPr>
          <a:xfrm>
            <a:off x="8007318" y="3519275"/>
            <a:ext cx="2578867" cy="13787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  <a:latin typeface="Gill Sans Light"/>
              </a:rPr>
              <a:t>File Descriptors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C057235-74E1-4DFC-B11B-5D7A825BB93A}"/>
              </a:ext>
            </a:extLst>
          </p:cNvPr>
          <p:cNvCxnSpPr/>
          <p:nvPr/>
        </p:nvCxnSpPr>
        <p:spPr>
          <a:xfrm>
            <a:off x="9299405" y="3918392"/>
            <a:ext cx="0" cy="90014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01132CF-01A9-47F6-A10C-5B71D28F2BF9}"/>
              </a:ext>
            </a:extLst>
          </p:cNvPr>
          <p:cNvSpPr txBox="1"/>
          <p:nvPr/>
        </p:nvSpPr>
        <p:spPr>
          <a:xfrm>
            <a:off x="8946743" y="385213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Gill Sans Light"/>
              </a:rPr>
              <a:t>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7AA4CC1-3031-4FF2-ADB1-840E11B5014D}"/>
              </a:ext>
            </a:extLst>
          </p:cNvPr>
          <p:cNvSpPr txBox="1"/>
          <p:nvPr/>
        </p:nvSpPr>
        <p:spPr>
          <a:xfrm>
            <a:off x="8561380" y="838200"/>
            <a:ext cx="13965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Gill Sans Light"/>
              </a:rPr>
              <a:t>Process 2</a:t>
            </a:r>
          </a:p>
        </p:txBody>
      </p: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2C99BEE5-514F-4FEF-A13B-2E517E7736AE}"/>
              </a:ext>
            </a:extLst>
          </p:cNvPr>
          <p:cNvCxnSpPr>
            <a:cxnSpLocks/>
            <a:endCxn id="18" idx="3"/>
          </p:cNvCxnSpPr>
          <p:nvPr/>
        </p:nvCxnSpPr>
        <p:spPr>
          <a:xfrm rot="10800000" flipV="1">
            <a:off x="7513819" y="4099158"/>
            <a:ext cx="1984371" cy="386126"/>
          </a:xfrm>
          <a:prstGeom prst="curvedConnector3">
            <a:avLst>
              <a:gd name="adj1" fmla="val 97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55D840A-6000-4CDB-B770-712352CB9977}"/>
              </a:ext>
            </a:extLst>
          </p:cNvPr>
          <p:cNvSpPr txBox="1"/>
          <p:nvPr/>
        </p:nvSpPr>
        <p:spPr>
          <a:xfrm>
            <a:off x="2759560" y="2155547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Gill Sans Light"/>
              </a:rPr>
              <a:t>…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1BB1861-AAFB-4AEA-AFD4-2E88B6B55D54}"/>
              </a:ext>
            </a:extLst>
          </p:cNvPr>
          <p:cNvSpPr txBox="1"/>
          <p:nvPr/>
        </p:nvSpPr>
        <p:spPr>
          <a:xfrm>
            <a:off x="8388114" y="2155547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Gill Sans Light"/>
              </a:rPr>
              <a:t>…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DCA00B4-0229-406C-9A60-F6AD69C9BF78}"/>
              </a:ext>
            </a:extLst>
          </p:cNvPr>
          <p:cNvSpPr txBox="1"/>
          <p:nvPr/>
        </p:nvSpPr>
        <p:spPr>
          <a:xfrm>
            <a:off x="5295928" y="3661169"/>
            <a:ext cx="23070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Gill Sans Light"/>
              </a:rPr>
              <a:t>Open File Description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DFDCA3-FD33-43C1-897F-6DF433CD0926}"/>
              </a:ext>
            </a:extLst>
          </p:cNvPr>
          <p:cNvSpPr txBox="1"/>
          <p:nvPr/>
        </p:nvSpPr>
        <p:spPr>
          <a:xfrm>
            <a:off x="220782" y="1115199"/>
            <a:ext cx="17604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Gill Sans Light"/>
              </a:rPr>
              <a:t>read(3, </a:t>
            </a:r>
            <a:r>
              <a:rPr lang="en-US" sz="1600" dirty="0" err="1">
                <a:solidFill>
                  <a:schemeClr val="accent6"/>
                </a:solidFill>
                <a:latin typeface="Gill Sans Light"/>
              </a:rPr>
              <a:t>buf</a:t>
            </a:r>
            <a:r>
              <a:rPr lang="en-US" sz="1600" dirty="0">
                <a:solidFill>
                  <a:schemeClr val="accent6"/>
                </a:solidFill>
                <a:latin typeface="Gill Sans Light"/>
              </a:rPr>
              <a:t>, 100)</a:t>
            </a:r>
          </a:p>
          <a:p>
            <a:r>
              <a:rPr lang="en-US" sz="1600" dirty="0">
                <a:solidFill>
                  <a:schemeClr val="accent1"/>
                </a:solidFill>
                <a:latin typeface="Gill Sans Light"/>
              </a:rPr>
              <a:t>close(3)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0F903A3-A7DE-424F-9481-B36479311054}"/>
              </a:ext>
            </a:extLst>
          </p:cNvPr>
          <p:cNvSpPr txBox="1"/>
          <p:nvPr/>
        </p:nvSpPr>
        <p:spPr>
          <a:xfrm>
            <a:off x="5603461" y="1115199"/>
            <a:ext cx="17604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4"/>
                </a:solidFill>
                <a:latin typeface="Gill Sans Light"/>
              </a:rPr>
              <a:t>read(3, </a:t>
            </a:r>
            <a:r>
              <a:rPr lang="en-US" sz="1600" dirty="0" err="1">
                <a:solidFill>
                  <a:schemeClr val="accent4"/>
                </a:solidFill>
                <a:latin typeface="Gill Sans Light"/>
              </a:rPr>
              <a:t>buf</a:t>
            </a:r>
            <a:r>
              <a:rPr lang="en-US" sz="1600" dirty="0">
                <a:solidFill>
                  <a:schemeClr val="accent4"/>
                </a:solidFill>
                <a:latin typeface="Gill Sans Light"/>
              </a:rPr>
              <a:t>, 100)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6A175D1-02B0-4066-8115-BF240C9A404B}"/>
              </a:ext>
            </a:extLst>
          </p:cNvPr>
          <p:cNvSpPr txBox="1"/>
          <p:nvPr/>
        </p:nvSpPr>
        <p:spPr>
          <a:xfrm>
            <a:off x="5166118" y="1851690"/>
            <a:ext cx="26892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latin typeface="Gill Sans Light"/>
              </a:rPr>
              <a:t>Open file description remains alive until no file descriptors in any process refer to it</a:t>
            </a:r>
          </a:p>
        </p:txBody>
      </p:sp>
    </p:spTree>
    <p:extLst>
      <p:ext uri="{BB962C8B-B14F-4D97-AF65-F5344CB8AC3E}">
        <p14:creationId xmlns:p14="http://schemas.microsoft.com/office/powerpoint/2010/main" val="1836992330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76200" y="838200"/>
            <a:ext cx="5633484" cy="5124139"/>
            <a:chOff x="227125" y="990600"/>
            <a:chExt cx="5633484" cy="5124139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1CECDF7-4CFA-4CB6-B75B-0635E442A644}"/>
                </a:ext>
              </a:extLst>
            </p:cNvPr>
            <p:cNvSpPr txBox="1"/>
            <p:nvPr/>
          </p:nvSpPr>
          <p:spPr>
            <a:xfrm>
              <a:off x="625419" y="1313425"/>
              <a:ext cx="5235190" cy="48013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chemeClr val="accent5">
                      <a:lumMod val="50000"/>
                    </a:schemeClr>
                  </a:solidFill>
                  <a:latin typeface="Gill Sans Light"/>
                </a:rPr>
                <a:t>ssize_t</a:t>
              </a:r>
              <a:r>
                <a:rPr lang="en-US" dirty="0">
                  <a:solidFill>
                    <a:schemeClr val="accent5">
                      <a:lumMod val="50000"/>
                    </a:schemeClr>
                  </a:solidFill>
                  <a:latin typeface="Gill Sans Light"/>
                </a:rPr>
                <a:t> </a:t>
              </a:r>
              <a:r>
                <a:rPr lang="en-US" dirty="0">
                  <a:solidFill>
                    <a:srgbClr val="FF0000"/>
                  </a:solidFill>
                  <a:latin typeface="Gill Sans Light"/>
                </a:rPr>
                <a:t>read</a:t>
              </a:r>
              <a:r>
                <a:rPr lang="en-US" dirty="0">
                  <a:solidFill>
                    <a:schemeClr val="accent5">
                      <a:lumMod val="50000"/>
                    </a:schemeClr>
                  </a:solidFill>
                  <a:latin typeface="Gill Sans Light"/>
                </a:rPr>
                <a:t>(…) {</a:t>
              </a:r>
            </a:p>
            <a:p>
              <a:endParaRPr lang="en-US" dirty="0">
                <a:solidFill>
                  <a:schemeClr val="accent5">
                    <a:lumMod val="50000"/>
                  </a:schemeClr>
                </a:solidFill>
                <a:latin typeface="Gill Sans Light"/>
              </a:endParaRPr>
            </a:p>
            <a:p>
              <a:endParaRPr lang="en-US" dirty="0">
                <a:solidFill>
                  <a:schemeClr val="accent5">
                    <a:lumMod val="50000"/>
                  </a:schemeClr>
                </a:solidFill>
                <a:latin typeface="Gill Sans Light"/>
              </a:endParaRPr>
            </a:p>
            <a:p>
              <a:endParaRPr lang="en-US" dirty="0">
                <a:solidFill>
                  <a:schemeClr val="accent5">
                    <a:lumMod val="50000"/>
                  </a:schemeClr>
                </a:solidFill>
                <a:latin typeface="Gill Sans Light"/>
              </a:endParaRPr>
            </a:p>
            <a:p>
              <a:endParaRPr lang="en-US" dirty="0">
                <a:solidFill>
                  <a:schemeClr val="accent5">
                    <a:lumMod val="50000"/>
                  </a:schemeClr>
                </a:solidFill>
                <a:latin typeface="Gill Sans Light"/>
              </a:endParaRPr>
            </a:p>
            <a:p>
              <a:endParaRPr lang="en-US" dirty="0">
                <a:solidFill>
                  <a:schemeClr val="accent5">
                    <a:lumMod val="50000"/>
                  </a:schemeClr>
                </a:solidFill>
                <a:latin typeface="Gill Sans Light"/>
              </a:endParaRPr>
            </a:p>
            <a:p>
              <a:endParaRPr lang="en-US" dirty="0">
                <a:solidFill>
                  <a:schemeClr val="accent5">
                    <a:lumMod val="50000"/>
                  </a:schemeClr>
                </a:solidFill>
                <a:latin typeface="Gill Sans Light"/>
              </a:endParaRPr>
            </a:p>
            <a:p>
              <a:endParaRPr lang="en-US" dirty="0">
                <a:solidFill>
                  <a:schemeClr val="accent5">
                    <a:lumMod val="50000"/>
                  </a:schemeClr>
                </a:solidFill>
                <a:latin typeface="Gill Sans Light"/>
              </a:endParaRPr>
            </a:p>
            <a:p>
              <a:endParaRPr lang="en-US" dirty="0">
                <a:solidFill>
                  <a:schemeClr val="accent5">
                    <a:lumMod val="50000"/>
                  </a:schemeClr>
                </a:solidFill>
                <a:latin typeface="Gill Sans Light"/>
              </a:endParaRPr>
            </a:p>
            <a:p>
              <a:endParaRPr lang="en-US" dirty="0">
                <a:solidFill>
                  <a:schemeClr val="accent5">
                    <a:lumMod val="50000"/>
                  </a:schemeClr>
                </a:solidFill>
                <a:latin typeface="Gill Sans Light"/>
              </a:endParaRPr>
            </a:p>
            <a:p>
              <a:endParaRPr lang="en-US" dirty="0">
                <a:solidFill>
                  <a:schemeClr val="accent5">
                    <a:lumMod val="50000"/>
                  </a:schemeClr>
                </a:solidFill>
                <a:latin typeface="Gill Sans Light"/>
              </a:endParaRPr>
            </a:p>
            <a:p>
              <a:endParaRPr lang="en-US" dirty="0">
                <a:solidFill>
                  <a:schemeClr val="accent5">
                    <a:lumMod val="50000"/>
                  </a:schemeClr>
                </a:solidFill>
                <a:latin typeface="Gill Sans Light"/>
              </a:endParaRPr>
            </a:p>
            <a:p>
              <a:endParaRPr lang="en-US" dirty="0">
                <a:solidFill>
                  <a:schemeClr val="accent5">
                    <a:lumMod val="50000"/>
                  </a:schemeClr>
                </a:solidFill>
                <a:latin typeface="Gill Sans Light"/>
              </a:endParaRPr>
            </a:p>
            <a:p>
              <a:endParaRPr lang="en-US" dirty="0">
                <a:solidFill>
                  <a:schemeClr val="accent5">
                    <a:lumMod val="50000"/>
                  </a:schemeClr>
                </a:solidFill>
                <a:latin typeface="Gill Sans Light"/>
              </a:endParaRPr>
            </a:p>
            <a:p>
              <a:endParaRPr lang="en-US" dirty="0">
                <a:solidFill>
                  <a:schemeClr val="accent5">
                    <a:lumMod val="50000"/>
                  </a:schemeClr>
                </a:solidFill>
                <a:latin typeface="Gill Sans Light"/>
              </a:endParaRPr>
            </a:p>
            <a:p>
              <a:endParaRPr lang="en-US" dirty="0">
                <a:solidFill>
                  <a:schemeClr val="accent5">
                    <a:lumMod val="50000"/>
                  </a:schemeClr>
                </a:solidFill>
                <a:latin typeface="Gill Sans Light"/>
              </a:endParaRPr>
            </a:p>
            <a:p>
              <a:r>
                <a:rPr lang="en-US" dirty="0">
                  <a:solidFill>
                    <a:schemeClr val="accent5">
                      <a:lumMod val="50000"/>
                    </a:schemeClr>
                  </a:solidFill>
                  <a:latin typeface="Gill Sans Light"/>
                </a:rPr>
                <a:t>};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C339B16-C31E-48DB-8629-7639835DEDA0}"/>
                </a:ext>
              </a:extLst>
            </p:cNvPr>
            <p:cNvSpPr txBox="1"/>
            <p:nvPr/>
          </p:nvSpPr>
          <p:spPr>
            <a:xfrm>
              <a:off x="227125" y="990600"/>
              <a:ext cx="2803973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50000"/>
                    </a:schemeClr>
                  </a:solidFill>
                  <a:latin typeface="Gill Sans Light"/>
                </a:rPr>
                <a:t>Low-Level Operation: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D1CECDF7-4CFA-4CB6-B75B-0635E442A644}"/>
              </a:ext>
            </a:extLst>
          </p:cNvPr>
          <p:cNvSpPr txBox="1"/>
          <p:nvPr/>
        </p:nvSpPr>
        <p:spPr>
          <a:xfrm>
            <a:off x="709885" y="1847564"/>
            <a:ext cx="52351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accent5">
                  <a:lumMod val="50000"/>
                </a:schemeClr>
              </a:solidFill>
              <a:latin typeface="Gill Sans Light"/>
            </a:endParaRP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Gill Sans Light"/>
              </a:rPr>
              <a:t>  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Gill Sans Light"/>
              </a:rPr>
              <a:t>asm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Gill Sans Light"/>
              </a:rPr>
              <a:t> code …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Gill Sans Light"/>
              </a:rPr>
              <a:t>syscall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Gill Sans Light"/>
              </a:rPr>
              <a:t> # into %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Gill Sans Light"/>
              </a:rPr>
              <a:t>eax</a:t>
            </a:r>
            <a:endParaRPr lang="en-US" dirty="0">
              <a:solidFill>
                <a:schemeClr val="accent5">
                  <a:lumMod val="50000"/>
                </a:schemeClr>
              </a:solidFill>
              <a:latin typeface="Gill Sans Light"/>
            </a:endParaRP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Gill Sans Light"/>
              </a:rPr>
              <a:t>   put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Gill Sans Light"/>
              </a:rPr>
              <a:t>args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Gill Sans Light"/>
              </a:rPr>
              <a:t> into registers %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Gill Sans Light"/>
              </a:rPr>
              <a:t>ebx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Gill Sans Light"/>
              </a:rPr>
              <a:t>, …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Gill Sans Light"/>
              </a:rPr>
              <a:t>   </a:t>
            </a:r>
            <a:r>
              <a:rPr lang="en-US" i="1" dirty="0">
                <a:solidFill>
                  <a:schemeClr val="accent5">
                    <a:lumMod val="50000"/>
                  </a:schemeClr>
                </a:solidFill>
                <a:latin typeface="Gill Sans Light"/>
              </a:rPr>
              <a:t>special trap instruction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156145-360A-49DD-8763-2547D3295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Low-Level vs. High-Level File API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D93B647-A304-4BC2-B9A7-87C9F98F096B}"/>
              </a:ext>
            </a:extLst>
          </p:cNvPr>
          <p:cNvSpPr/>
          <p:nvPr/>
        </p:nvSpPr>
        <p:spPr>
          <a:xfrm>
            <a:off x="794967" y="4559763"/>
            <a:ext cx="5072433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Gill Sans Light"/>
              </a:rPr>
              <a:t>  get return values from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Gill Sans Light"/>
              </a:rPr>
              <a:t>regs</a:t>
            </a:r>
            <a:endParaRPr lang="en-US" dirty="0">
              <a:solidFill>
                <a:schemeClr val="accent5">
                  <a:lumMod val="50000"/>
                </a:schemeClr>
              </a:solidFill>
              <a:latin typeface="Gill Sans Light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9630362-7E42-40A9-8403-11CE0B53A026}"/>
              </a:ext>
            </a:extLst>
          </p:cNvPr>
          <p:cNvSpPr/>
          <p:nvPr/>
        </p:nvSpPr>
        <p:spPr bwMode="auto">
          <a:xfrm>
            <a:off x="1468092" y="3020806"/>
            <a:ext cx="4094508" cy="1476863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Gill Sans Light"/>
              </a:rPr>
              <a:t>Kernel: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C36ACD2-7A65-450B-841B-25B9BE3A6ABA}"/>
              </a:ext>
            </a:extLst>
          </p:cNvPr>
          <p:cNvSpPr/>
          <p:nvPr/>
        </p:nvSpPr>
        <p:spPr>
          <a:xfrm>
            <a:off x="1468092" y="3297340"/>
            <a:ext cx="462938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Gill Sans Light"/>
              </a:rPr>
              <a:t>  get </a:t>
            </a:r>
            <a:r>
              <a:rPr lang="en-US" dirty="0" err="1">
                <a:solidFill>
                  <a:srgbClr val="FF0000"/>
                </a:solidFill>
                <a:latin typeface="Gill Sans Light"/>
              </a:rPr>
              <a:t>args</a:t>
            </a:r>
            <a:r>
              <a:rPr lang="en-US" dirty="0">
                <a:solidFill>
                  <a:srgbClr val="FF0000"/>
                </a:solidFill>
                <a:latin typeface="Gill Sans Light"/>
              </a:rPr>
              <a:t> from regs</a:t>
            </a:r>
          </a:p>
          <a:p>
            <a:r>
              <a:rPr lang="en-US" dirty="0">
                <a:solidFill>
                  <a:srgbClr val="FF0000"/>
                </a:solidFill>
                <a:latin typeface="Gill Sans Light"/>
              </a:rPr>
              <a:t>  dispatch to system </a:t>
            </a:r>
            <a:r>
              <a:rPr lang="en-US" dirty="0" err="1">
                <a:solidFill>
                  <a:srgbClr val="FF0000"/>
                </a:solidFill>
                <a:latin typeface="Gill Sans Light"/>
              </a:rPr>
              <a:t>func</a:t>
            </a:r>
            <a:r>
              <a:rPr lang="en-US" dirty="0">
                <a:solidFill>
                  <a:srgbClr val="FF0000"/>
                </a:solidFill>
                <a:latin typeface="Gill Sans Light"/>
              </a:rPr>
              <a:t> </a:t>
            </a:r>
          </a:p>
          <a:p>
            <a:r>
              <a:rPr lang="en-US" dirty="0">
                <a:solidFill>
                  <a:srgbClr val="FF0000"/>
                </a:solidFill>
                <a:latin typeface="Gill Sans Light"/>
              </a:rPr>
              <a:t>  Do the work to read from the file</a:t>
            </a:r>
          </a:p>
          <a:p>
            <a:r>
              <a:rPr lang="en-US" dirty="0">
                <a:solidFill>
                  <a:srgbClr val="FF0000"/>
                </a:solidFill>
                <a:latin typeface="Gill Sans Light"/>
              </a:rPr>
              <a:t>  Store return value in %</a:t>
            </a:r>
            <a:r>
              <a:rPr lang="en-US" dirty="0" err="1">
                <a:solidFill>
                  <a:srgbClr val="FF0000"/>
                </a:solidFill>
                <a:latin typeface="Gill Sans Light"/>
              </a:rPr>
              <a:t>eax</a:t>
            </a:r>
            <a:endParaRPr lang="en-US" dirty="0">
              <a:solidFill>
                <a:srgbClr val="FF0000"/>
              </a:solidFill>
              <a:latin typeface="Gill Sans Light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5867400" y="838200"/>
            <a:ext cx="5633484" cy="5124139"/>
            <a:chOff x="227125" y="990600"/>
            <a:chExt cx="5633484" cy="5124139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1CECDF7-4CFA-4CB6-B75B-0635E442A644}"/>
                </a:ext>
              </a:extLst>
            </p:cNvPr>
            <p:cNvSpPr txBox="1"/>
            <p:nvPr/>
          </p:nvSpPr>
          <p:spPr>
            <a:xfrm>
              <a:off x="625419" y="1313425"/>
              <a:ext cx="5235190" cy="48013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chemeClr val="accent5">
                      <a:lumMod val="50000"/>
                    </a:schemeClr>
                  </a:solidFill>
                  <a:latin typeface="Gill Sans Light"/>
                </a:rPr>
                <a:t>ssize_t</a:t>
              </a:r>
              <a:r>
                <a:rPr lang="en-US" dirty="0">
                  <a:solidFill>
                    <a:schemeClr val="accent5">
                      <a:lumMod val="50000"/>
                    </a:schemeClr>
                  </a:solidFill>
                  <a:latin typeface="Gill Sans Light"/>
                </a:rPr>
                <a:t> </a:t>
              </a:r>
              <a:r>
                <a:rPr lang="en-US" dirty="0" err="1">
                  <a:solidFill>
                    <a:srgbClr val="FF0000"/>
                  </a:solidFill>
                  <a:latin typeface="Gill Sans Light"/>
                </a:rPr>
                <a:t>fread</a:t>
              </a:r>
              <a:r>
                <a:rPr lang="en-US" dirty="0">
                  <a:solidFill>
                    <a:schemeClr val="accent5">
                      <a:lumMod val="50000"/>
                    </a:schemeClr>
                  </a:solidFill>
                  <a:latin typeface="Gill Sans Light"/>
                </a:rPr>
                <a:t>(…) {</a:t>
              </a:r>
            </a:p>
            <a:p>
              <a:endParaRPr lang="en-US" dirty="0">
                <a:solidFill>
                  <a:schemeClr val="accent5">
                    <a:lumMod val="50000"/>
                  </a:schemeClr>
                </a:solidFill>
                <a:latin typeface="Gill Sans Light"/>
              </a:endParaRPr>
            </a:p>
            <a:p>
              <a:endParaRPr lang="en-US" dirty="0">
                <a:solidFill>
                  <a:schemeClr val="accent5">
                    <a:lumMod val="50000"/>
                  </a:schemeClr>
                </a:solidFill>
                <a:latin typeface="Gill Sans Light"/>
              </a:endParaRPr>
            </a:p>
            <a:p>
              <a:endParaRPr lang="en-US" dirty="0">
                <a:solidFill>
                  <a:schemeClr val="accent5">
                    <a:lumMod val="50000"/>
                  </a:schemeClr>
                </a:solidFill>
                <a:latin typeface="Gill Sans Light"/>
              </a:endParaRPr>
            </a:p>
            <a:p>
              <a:endParaRPr lang="en-US" dirty="0">
                <a:solidFill>
                  <a:schemeClr val="accent5">
                    <a:lumMod val="50000"/>
                  </a:schemeClr>
                </a:solidFill>
                <a:latin typeface="Gill Sans Light"/>
              </a:endParaRPr>
            </a:p>
            <a:p>
              <a:endParaRPr lang="en-US" dirty="0">
                <a:solidFill>
                  <a:schemeClr val="accent5">
                    <a:lumMod val="50000"/>
                  </a:schemeClr>
                </a:solidFill>
                <a:latin typeface="Gill Sans Light"/>
              </a:endParaRPr>
            </a:p>
            <a:p>
              <a:endParaRPr lang="en-US" dirty="0">
                <a:solidFill>
                  <a:schemeClr val="accent5">
                    <a:lumMod val="50000"/>
                  </a:schemeClr>
                </a:solidFill>
                <a:latin typeface="Gill Sans Light"/>
              </a:endParaRPr>
            </a:p>
            <a:p>
              <a:endParaRPr lang="en-US" dirty="0">
                <a:solidFill>
                  <a:schemeClr val="accent5">
                    <a:lumMod val="50000"/>
                  </a:schemeClr>
                </a:solidFill>
                <a:latin typeface="Gill Sans Light"/>
              </a:endParaRPr>
            </a:p>
            <a:p>
              <a:endParaRPr lang="en-US" dirty="0">
                <a:solidFill>
                  <a:schemeClr val="accent5">
                    <a:lumMod val="50000"/>
                  </a:schemeClr>
                </a:solidFill>
                <a:latin typeface="Gill Sans Light"/>
              </a:endParaRPr>
            </a:p>
            <a:p>
              <a:endParaRPr lang="en-US" dirty="0">
                <a:solidFill>
                  <a:schemeClr val="accent5">
                    <a:lumMod val="50000"/>
                  </a:schemeClr>
                </a:solidFill>
                <a:latin typeface="Gill Sans Light"/>
              </a:endParaRPr>
            </a:p>
            <a:p>
              <a:endParaRPr lang="en-US" dirty="0">
                <a:solidFill>
                  <a:schemeClr val="accent5">
                    <a:lumMod val="50000"/>
                  </a:schemeClr>
                </a:solidFill>
                <a:latin typeface="Gill Sans Light"/>
              </a:endParaRPr>
            </a:p>
            <a:p>
              <a:endParaRPr lang="en-US" dirty="0">
                <a:solidFill>
                  <a:schemeClr val="accent5">
                    <a:lumMod val="50000"/>
                  </a:schemeClr>
                </a:solidFill>
                <a:latin typeface="Gill Sans Light"/>
              </a:endParaRPr>
            </a:p>
            <a:p>
              <a:endParaRPr lang="en-US" dirty="0">
                <a:solidFill>
                  <a:schemeClr val="accent5">
                    <a:lumMod val="50000"/>
                  </a:schemeClr>
                </a:solidFill>
                <a:latin typeface="Gill Sans Light"/>
              </a:endParaRPr>
            </a:p>
            <a:p>
              <a:endParaRPr lang="en-US" dirty="0">
                <a:solidFill>
                  <a:schemeClr val="accent5">
                    <a:lumMod val="50000"/>
                  </a:schemeClr>
                </a:solidFill>
                <a:latin typeface="Gill Sans Light"/>
              </a:endParaRPr>
            </a:p>
            <a:p>
              <a:endParaRPr lang="en-US" dirty="0">
                <a:solidFill>
                  <a:schemeClr val="accent5">
                    <a:lumMod val="50000"/>
                  </a:schemeClr>
                </a:solidFill>
                <a:latin typeface="Gill Sans Light"/>
              </a:endParaRPr>
            </a:p>
            <a:p>
              <a:endParaRPr lang="en-US" dirty="0">
                <a:solidFill>
                  <a:schemeClr val="accent5">
                    <a:lumMod val="50000"/>
                  </a:schemeClr>
                </a:solidFill>
                <a:latin typeface="Gill Sans Light"/>
              </a:endParaRPr>
            </a:p>
            <a:p>
              <a:r>
                <a:rPr lang="en-US" dirty="0">
                  <a:solidFill>
                    <a:schemeClr val="accent5">
                      <a:lumMod val="50000"/>
                    </a:schemeClr>
                  </a:solidFill>
                  <a:latin typeface="Gill Sans Light"/>
                </a:rPr>
                <a:t>};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C339B16-C31E-48DB-8629-7639835DEDA0}"/>
                </a:ext>
              </a:extLst>
            </p:cNvPr>
            <p:cNvSpPr txBox="1"/>
            <p:nvPr/>
          </p:nvSpPr>
          <p:spPr>
            <a:xfrm>
              <a:off x="227125" y="990600"/>
              <a:ext cx="28616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50000"/>
                    </a:schemeClr>
                  </a:solidFill>
                  <a:latin typeface="Gill Sans Light"/>
                </a:rPr>
                <a:t>High-Level Operation:</a:t>
              </a: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D1CECDF7-4CFA-4CB6-B75B-0635E442A644}"/>
              </a:ext>
            </a:extLst>
          </p:cNvPr>
          <p:cNvSpPr txBox="1"/>
          <p:nvPr/>
        </p:nvSpPr>
        <p:spPr>
          <a:xfrm>
            <a:off x="6577285" y="1847564"/>
            <a:ext cx="52351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accent5">
                  <a:lumMod val="50000"/>
                </a:schemeClr>
              </a:solidFill>
              <a:latin typeface="Gill Sans Light"/>
            </a:endParaRP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Gill Sans Light"/>
              </a:rPr>
              <a:t>  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Gill Sans Light"/>
              </a:rPr>
              <a:t>asm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Gill Sans Light"/>
              </a:rPr>
              <a:t> code …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Gill Sans Light"/>
              </a:rPr>
              <a:t>syscall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Gill Sans Light"/>
              </a:rPr>
              <a:t> # into %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Gill Sans Light"/>
              </a:rPr>
              <a:t>eax</a:t>
            </a:r>
            <a:endParaRPr lang="en-US" dirty="0">
              <a:solidFill>
                <a:schemeClr val="accent5">
                  <a:lumMod val="50000"/>
                </a:schemeClr>
              </a:solidFill>
              <a:latin typeface="Gill Sans Light"/>
            </a:endParaRP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Gill Sans Light"/>
              </a:rPr>
              <a:t>   put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Gill Sans Light"/>
              </a:rPr>
              <a:t>args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Gill Sans Light"/>
              </a:rPr>
              <a:t> into registers %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Gill Sans Light"/>
              </a:rPr>
              <a:t>ebx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Gill Sans Light"/>
              </a:rPr>
              <a:t>, …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Gill Sans Light"/>
              </a:rPr>
              <a:t>   </a:t>
            </a:r>
            <a:r>
              <a:rPr lang="en-US" i="1" dirty="0">
                <a:solidFill>
                  <a:schemeClr val="accent5">
                    <a:lumMod val="50000"/>
                  </a:schemeClr>
                </a:solidFill>
                <a:latin typeface="Gill Sans Light"/>
              </a:rPr>
              <a:t>special trap instruction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D93B647-A304-4BC2-B9A7-87C9F98F096B}"/>
              </a:ext>
            </a:extLst>
          </p:cNvPr>
          <p:cNvSpPr/>
          <p:nvPr/>
        </p:nvSpPr>
        <p:spPr>
          <a:xfrm>
            <a:off x="6662367" y="4559763"/>
            <a:ext cx="5072433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Gill Sans Light"/>
              </a:rPr>
              <a:t>  get return values from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Gill Sans Light"/>
              </a:rPr>
              <a:t>regs</a:t>
            </a:r>
            <a:endParaRPr lang="en-US" dirty="0">
              <a:solidFill>
                <a:schemeClr val="accent5">
                  <a:lumMod val="50000"/>
                </a:schemeClr>
              </a:solidFill>
              <a:latin typeface="Gill Sans Light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9630362-7E42-40A9-8403-11CE0B53A026}"/>
              </a:ext>
            </a:extLst>
          </p:cNvPr>
          <p:cNvSpPr/>
          <p:nvPr/>
        </p:nvSpPr>
        <p:spPr bwMode="auto">
          <a:xfrm>
            <a:off x="7335492" y="3020806"/>
            <a:ext cx="4096512" cy="1476863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Gill Sans Light"/>
              </a:rPr>
              <a:t>Kernel: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C36ACD2-7A65-450B-841B-25B9BE3A6ABA}"/>
              </a:ext>
            </a:extLst>
          </p:cNvPr>
          <p:cNvSpPr/>
          <p:nvPr/>
        </p:nvSpPr>
        <p:spPr>
          <a:xfrm>
            <a:off x="7391644" y="3297340"/>
            <a:ext cx="462938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Gill Sans Light"/>
              </a:rPr>
              <a:t>  get </a:t>
            </a:r>
            <a:r>
              <a:rPr lang="en-US" dirty="0" err="1">
                <a:solidFill>
                  <a:srgbClr val="FF0000"/>
                </a:solidFill>
                <a:latin typeface="Gill Sans Light"/>
              </a:rPr>
              <a:t>args</a:t>
            </a:r>
            <a:r>
              <a:rPr lang="en-US" dirty="0">
                <a:solidFill>
                  <a:srgbClr val="FF0000"/>
                </a:solidFill>
                <a:latin typeface="Gill Sans Light"/>
              </a:rPr>
              <a:t> from regs</a:t>
            </a:r>
          </a:p>
          <a:p>
            <a:r>
              <a:rPr lang="en-US" dirty="0">
                <a:solidFill>
                  <a:srgbClr val="FF0000"/>
                </a:solidFill>
                <a:latin typeface="Gill Sans Light"/>
              </a:rPr>
              <a:t>  dispatch to system </a:t>
            </a:r>
            <a:r>
              <a:rPr lang="en-US" dirty="0" err="1">
                <a:solidFill>
                  <a:srgbClr val="FF0000"/>
                </a:solidFill>
                <a:latin typeface="Gill Sans Light"/>
              </a:rPr>
              <a:t>func</a:t>
            </a:r>
            <a:r>
              <a:rPr lang="en-US" dirty="0">
                <a:solidFill>
                  <a:srgbClr val="FF0000"/>
                </a:solidFill>
                <a:latin typeface="Gill Sans Light"/>
              </a:rPr>
              <a:t> </a:t>
            </a:r>
          </a:p>
          <a:p>
            <a:r>
              <a:rPr lang="en-US" dirty="0">
                <a:solidFill>
                  <a:srgbClr val="FF0000"/>
                </a:solidFill>
                <a:latin typeface="Gill Sans Light"/>
              </a:rPr>
              <a:t>  Do the work to read from the file</a:t>
            </a:r>
          </a:p>
          <a:p>
            <a:r>
              <a:rPr lang="en-US" dirty="0">
                <a:solidFill>
                  <a:srgbClr val="FF0000"/>
                </a:solidFill>
                <a:latin typeface="Gill Sans Light"/>
              </a:rPr>
              <a:t>  Store return value in %</a:t>
            </a:r>
            <a:r>
              <a:rPr lang="en-US" dirty="0" err="1">
                <a:solidFill>
                  <a:srgbClr val="FF0000"/>
                </a:solidFill>
                <a:latin typeface="Gill Sans Light"/>
              </a:rPr>
              <a:t>eax</a:t>
            </a:r>
            <a:endParaRPr lang="en-US" dirty="0">
              <a:solidFill>
                <a:srgbClr val="FF0000"/>
              </a:solidFill>
              <a:latin typeface="Gill Sans Light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D93B647-A304-4BC2-B9A7-87C9F98F096B}"/>
              </a:ext>
            </a:extLst>
          </p:cNvPr>
          <p:cNvSpPr/>
          <p:nvPr/>
        </p:nvSpPr>
        <p:spPr>
          <a:xfrm>
            <a:off x="6433767" y="1448227"/>
            <a:ext cx="5072433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Gill Sans Light"/>
              </a:rPr>
              <a:t>  Check buffer for contents</a:t>
            </a:r>
          </a:p>
          <a:p>
            <a:r>
              <a:rPr lang="en-US" dirty="0">
                <a:solidFill>
                  <a:schemeClr val="accent2"/>
                </a:solidFill>
                <a:latin typeface="Gill Sans Light"/>
              </a:rPr>
              <a:t>  Return data to caller if available 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D93B647-A304-4BC2-B9A7-87C9F98F096B}"/>
              </a:ext>
            </a:extLst>
          </p:cNvPr>
          <p:cNvSpPr/>
          <p:nvPr/>
        </p:nvSpPr>
        <p:spPr>
          <a:xfrm>
            <a:off x="6435242" y="4992469"/>
            <a:ext cx="5072433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Gill Sans Light"/>
              </a:rPr>
              <a:t>  Update buffer with excess data</a:t>
            </a:r>
          </a:p>
          <a:p>
            <a:r>
              <a:rPr lang="en-US" dirty="0">
                <a:solidFill>
                  <a:schemeClr val="accent2"/>
                </a:solidFill>
                <a:latin typeface="Gill Sans Light"/>
              </a:rPr>
              <a:t>  Return data to caller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D93B647-A304-4BC2-B9A7-87C9F98F096B}"/>
              </a:ext>
            </a:extLst>
          </p:cNvPr>
          <p:cNvSpPr/>
          <p:nvPr/>
        </p:nvSpPr>
        <p:spPr>
          <a:xfrm>
            <a:off x="611075" y="5114485"/>
            <a:ext cx="5072433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Gill Sans Light"/>
              </a:rPr>
              <a:t>  Return data to caller</a:t>
            </a:r>
          </a:p>
        </p:txBody>
      </p:sp>
      <p:sp>
        <p:nvSpPr>
          <p:cNvPr id="8" name="Freeform 7"/>
          <p:cNvSpPr/>
          <p:nvPr/>
        </p:nvSpPr>
        <p:spPr bwMode="auto">
          <a:xfrm>
            <a:off x="838200" y="2133493"/>
            <a:ext cx="324091" cy="2819507"/>
          </a:xfrm>
          <a:custGeom>
            <a:avLst/>
            <a:gdLst>
              <a:gd name="connsiteX0" fmla="*/ 324091 w 324091"/>
              <a:gd name="connsiteY0" fmla="*/ 0 h 2819507"/>
              <a:gd name="connsiteX1" fmla="*/ 0 w 324091"/>
              <a:gd name="connsiteY1" fmla="*/ 0 h 2819507"/>
              <a:gd name="connsiteX2" fmla="*/ 0 w 324091"/>
              <a:gd name="connsiteY2" fmla="*/ 2812648 h 2819507"/>
              <a:gd name="connsiteX3" fmla="*/ 300942 w 324091"/>
              <a:gd name="connsiteY3" fmla="*/ 2812648 h 2819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4091" h="2819507">
                <a:moveTo>
                  <a:pt x="324091" y="0"/>
                </a:moveTo>
                <a:lnTo>
                  <a:pt x="0" y="0"/>
                </a:lnTo>
                <a:lnTo>
                  <a:pt x="0" y="2812648"/>
                </a:lnTo>
                <a:cubicBezTo>
                  <a:pt x="100314" y="2812648"/>
                  <a:pt x="262360" y="2828081"/>
                  <a:pt x="300942" y="2812648"/>
                </a:cubicBezTo>
              </a:path>
            </a:pathLst>
          </a:cu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51" name="Freeform 50"/>
          <p:cNvSpPr/>
          <p:nvPr/>
        </p:nvSpPr>
        <p:spPr bwMode="auto">
          <a:xfrm>
            <a:off x="6705600" y="2133600"/>
            <a:ext cx="324091" cy="2819507"/>
          </a:xfrm>
          <a:custGeom>
            <a:avLst/>
            <a:gdLst>
              <a:gd name="connsiteX0" fmla="*/ 324091 w 324091"/>
              <a:gd name="connsiteY0" fmla="*/ 0 h 2819507"/>
              <a:gd name="connsiteX1" fmla="*/ 0 w 324091"/>
              <a:gd name="connsiteY1" fmla="*/ 0 h 2819507"/>
              <a:gd name="connsiteX2" fmla="*/ 0 w 324091"/>
              <a:gd name="connsiteY2" fmla="*/ 2812648 h 2819507"/>
              <a:gd name="connsiteX3" fmla="*/ 300942 w 324091"/>
              <a:gd name="connsiteY3" fmla="*/ 2812648 h 2819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4091" h="2819507">
                <a:moveTo>
                  <a:pt x="324091" y="0"/>
                </a:moveTo>
                <a:lnTo>
                  <a:pt x="0" y="0"/>
                </a:lnTo>
                <a:lnTo>
                  <a:pt x="0" y="2812648"/>
                </a:lnTo>
                <a:cubicBezTo>
                  <a:pt x="100314" y="2812648"/>
                  <a:pt x="262360" y="2828081"/>
                  <a:pt x="300942" y="2812648"/>
                </a:cubicBezTo>
              </a:path>
            </a:pathLst>
          </a:cu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56122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8" grpId="0"/>
      <p:bldP spid="19" grpId="0" animBg="1"/>
      <p:bldP spid="20" grpId="0"/>
      <p:bldP spid="34" grpId="0"/>
      <p:bldP spid="35" grpId="0"/>
      <p:bldP spid="36" grpId="0" animBg="1"/>
      <p:bldP spid="37" grpId="0"/>
      <p:bldP spid="47" grpId="0"/>
      <p:bldP spid="49" grpId="0"/>
      <p:bldP spid="50" grpId="0"/>
      <p:bldP spid="8" grpId="0" animBg="1"/>
      <p:bldP spid="51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6EDFA-4116-4A22-9742-B8284FF71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allows for </a:t>
            </a:r>
            <a:r>
              <a:rPr lang="en-US" i="1" dirty="0"/>
              <a:t>shared resources</a:t>
            </a:r>
            <a:r>
              <a:rPr lang="en-US" dirty="0"/>
              <a:t> between processes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85800" y="152400"/>
            <a:ext cx="10820400" cy="533400"/>
          </a:xfrm>
        </p:spPr>
        <p:txBody>
          <a:bodyPr/>
          <a:lstStyle/>
          <a:p>
            <a:r>
              <a:rPr lang="en-US" dirty="0"/>
              <a:t>Why is Aliasing the Open File Description a Good Idea?</a:t>
            </a:r>
          </a:p>
        </p:txBody>
      </p:sp>
    </p:spTree>
    <p:extLst>
      <p:ext uri="{BB962C8B-B14F-4D97-AF65-F5344CB8AC3E}">
        <p14:creationId xmlns:p14="http://schemas.microsoft.com/office/powerpoint/2010/main" val="1920007204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CB933-0C70-42DA-B87B-AA277ADB9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In POSIX, Everything is a “File”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A3584-0544-4ED2-A7D9-48DE6859E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Identical interface for:</a:t>
            </a:r>
          </a:p>
          <a:p>
            <a:pPr lvl="1"/>
            <a:r>
              <a:rPr lang="en-US" dirty="0"/>
              <a:t>Files on disk</a:t>
            </a:r>
          </a:p>
          <a:p>
            <a:pPr lvl="1"/>
            <a:r>
              <a:rPr lang="en-US" dirty="0"/>
              <a:t>Devices (terminals, printers, etc.)</a:t>
            </a:r>
          </a:p>
          <a:p>
            <a:pPr lvl="1"/>
            <a:r>
              <a:rPr lang="en-US" dirty="0"/>
              <a:t>Regular files on disk</a:t>
            </a:r>
          </a:p>
          <a:p>
            <a:pPr lvl="1"/>
            <a:r>
              <a:rPr lang="en-US" dirty="0"/>
              <a:t>Networking (sockets)</a:t>
            </a:r>
          </a:p>
          <a:p>
            <a:pPr lvl="1"/>
            <a:r>
              <a:rPr lang="en-US" dirty="0"/>
              <a:t>Local </a:t>
            </a:r>
            <a:r>
              <a:rPr lang="en-US" dirty="0" err="1"/>
              <a:t>interprocess</a:t>
            </a:r>
            <a:r>
              <a:rPr lang="en-US" dirty="0"/>
              <a:t> communication (pipes, sockets)</a:t>
            </a:r>
          </a:p>
          <a:p>
            <a:pPr lvl="1"/>
            <a:endParaRPr lang="en-US" dirty="0"/>
          </a:p>
          <a:p>
            <a:r>
              <a:rPr lang="en-US" dirty="0"/>
              <a:t>Based on the system calls </a:t>
            </a:r>
            <a:r>
              <a:rPr lang="en-US" b="1" dirty="0"/>
              <a:t>open()</a:t>
            </a:r>
            <a:r>
              <a:rPr lang="en-US" dirty="0"/>
              <a:t>, </a:t>
            </a:r>
            <a:r>
              <a:rPr lang="en-US" b="1" dirty="0"/>
              <a:t>read()</a:t>
            </a:r>
            <a:r>
              <a:rPr lang="en-US" dirty="0"/>
              <a:t>, </a:t>
            </a:r>
            <a:r>
              <a:rPr lang="en-US" b="1" dirty="0"/>
              <a:t>write()</a:t>
            </a:r>
            <a:r>
              <a:rPr lang="en-US" dirty="0"/>
              <a:t>, and </a:t>
            </a:r>
            <a:r>
              <a:rPr lang="en-US" b="1" dirty="0"/>
              <a:t>close()</a:t>
            </a:r>
          </a:p>
        </p:txBody>
      </p:sp>
    </p:spTree>
    <p:extLst>
      <p:ext uri="{BB962C8B-B14F-4D97-AF65-F5344CB8AC3E}">
        <p14:creationId xmlns:p14="http://schemas.microsoft.com/office/powerpoint/2010/main" val="2977209734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A06C6-CCE7-476B-9F4A-67E172029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Shared Terminal Emulator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02AC5-023F-475C-9F4E-A088BC19D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</a:t>
            </a:r>
            <a:r>
              <a:rPr lang="en-US" dirty="0">
                <a:latin typeface="Consolas" panose="020B0609020204030204" pitchFamily="49" charset="0"/>
              </a:rPr>
              <a:t>fork()</a:t>
            </a:r>
            <a:r>
              <a:rPr lang="en-US" dirty="0"/>
              <a:t> a process, the parent’s and child’s </a:t>
            </a:r>
            <a:r>
              <a:rPr lang="en-US" dirty="0" err="1">
                <a:latin typeface="Consolas" panose="020B0609020204030204" pitchFamily="49" charset="0"/>
              </a:rPr>
              <a:t>printf</a:t>
            </a:r>
            <a:r>
              <a:rPr lang="en-US" dirty="0"/>
              <a:t> outputs go to the same terminal</a:t>
            </a:r>
          </a:p>
        </p:txBody>
      </p:sp>
    </p:spTree>
    <p:extLst>
      <p:ext uri="{BB962C8B-B14F-4D97-AF65-F5344CB8AC3E}">
        <p14:creationId xmlns:p14="http://schemas.microsoft.com/office/powerpoint/2010/main" val="1649356787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E9914-99F1-46D9-9ED2-4E182B3DA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Shared Terminal Emulator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E5FA960-31E2-4496-BA11-37C080DBCC34}"/>
              </a:ext>
            </a:extLst>
          </p:cNvPr>
          <p:cNvSpPr/>
          <p:nvPr/>
        </p:nvSpPr>
        <p:spPr>
          <a:xfrm>
            <a:off x="2299251" y="1285784"/>
            <a:ext cx="2743201" cy="404439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Gill Sans Light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81BB8A1-54E4-4BE5-8D2A-55630C60E17E}"/>
              </a:ext>
            </a:extLst>
          </p:cNvPr>
          <p:cNvCxnSpPr>
            <a:cxnSpLocks/>
          </p:cNvCxnSpPr>
          <p:nvPr/>
        </p:nvCxnSpPr>
        <p:spPr>
          <a:xfrm>
            <a:off x="2014330" y="3307983"/>
            <a:ext cx="9477849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32B55D7-040F-451A-A89E-007F4D36DCFF}"/>
              </a:ext>
            </a:extLst>
          </p:cNvPr>
          <p:cNvSpPr txBox="1"/>
          <p:nvPr/>
        </p:nvSpPr>
        <p:spPr>
          <a:xfrm>
            <a:off x="567005" y="2816501"/>
            <a:ext cx="15824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latin typeface="Gill Sans Light"/>
              </a:rPr>
              <a:t>User Space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2147AB-91AF-456E-A3B4-36C0E49C9FBC}"/>
              </a:ext>
            </a:extLst>
          </p:cNvPr>
          <p:cNvSpPr txBox="1"/>
          <p:nvPr/>
        </p:nvSpPr>
        <p:spPr>
          <a:xfrm>
            <a:off x="339378" y="3321807"/>
            <a:ext cx="18101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latin typeface="Gill Sans Light"/>
              </a:rPr>
              <a:t>Kernel Space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85E54E-F909-4F10-83AE-8046F186BC58}"/>
              </a:ext>
            </a:extLst>
          </p:cNvPr>
          <p:cNvSpPr/>
          <p:nvPr/>
        </p:nvSpPr>
        <p:spPr>
          <a:xfrm>
            <a:off x="3493266" y="1579085"/>
            <a:ext cx="1464365" cy="14974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Gill Sans Light"/>
              </a:rPr>
              <a:t>Address Space (Memory)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801AF39-4AA2-4260-AA70-D76B42B7C20F}"/>
              </a:ext>
            </a:extLst>
          </p:cNvPr>
          <p:cNvSpPr/>
          <p:nvPr/>
        </p:nvSpPr>
        <p:spPr>
          <a:xfrm>
            <a:off x="2378764" y="1579085"/>
            <a:ext cx="1039621" cy="5764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Gill Sans Light"/>
              </a:rPr>
              <a:t>Thread’s Regs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F68DBC-224F-4334-B261-5EFE36EB60A9}"/>
              </a:ext>
            </a:extLst>
          </p:cNvPr>
          <p:cNvSpPr/>
          <p:nvPr/>
        </p:nvSpPr>
        <p:spPr>
          <a:xfrm>
            <a:off x="2378764" y="3523504"/>
            <a:ext cx="2578867" cy="13787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  <a:latin typeface="Gill Sans Light"/>
              </a:rPr>
              <a:t>File Descriptors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F03DE42-93AA-408C-9A79-ACFBEF9A0167}"/>
              </a:ext>
            </a:extLst>
          </p:cNvPr>
          <p:cNvCxnSpPr/>
          <p:nvPr/>
        </p:nvCxnSpPr>
        <p:spPr>
          <a:xfrm>
            <a:off x="3670851" y="3922621"/>
            <a:ext cx="0" cy="90014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578FDC0-E9D4-4EDA-BABF-55C01F0ABD88}"/>
              </a:ext>
            </a:extLst>
          </p:cNvPr>
          <p:cNvSpPr txBox="1"/>
          <p:nvPr/>
        </p:nvSpPr>
        <p:spPr>
          <a:xfrm>
            <a:off x="3318189" y="3856361"/>
            <a:ext cx="3129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Gill Sans Light"/>
              </a:rPr>
              <a:t>0</a:t>
            </a:r>
          </a:p>
          <a:p>
            <a:pPr algn="r"/>
            <a:r>
              <a:rPr lang="en-US" dirty="0">
                <a:latin typeface="Gill Sans Light"/>
              </a:rPr>
              <a:t>1</a:t>
            </a:r>
          </a:p>
          <a:p>
            <a:pPr algn="r"/>
            <a:r>
              <a:rPr lang="en-US" dirty="0">
                <a:latin typeface="Gill Sans Light"/>
              </a:rPr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C70B6B-0371-41AE-A58D-03649F018D9A}"/>
              </a:ext>
            </a:extLst>
          </p:cNvPr>
          <p:cNvSpPr txBox="1"/>
          <p:nvPr/>
        </p:nvSpPr>
        <p:spPr>
          <a:xfrm>
            <a:off x="2932826" y="842429"/>
            <a:ext cx="13965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Gill Sans Light"/>
              </a:rPr>
              <a:t>Process 1</a:t>
            </a: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38DD8A5F-C06B-496F-8CE9-BB23634D360E}"/>
              </a:ext>
            </a:extLst>
          </p:cNvPr>
          <p:cNvCxnSpPr>
            <a:cxnSpLocks/>
          </p:cNvCxnSpPr>
          <p:nvPr/>
        </p:nvCxnSpPr>
        <p:spPr>
          <a:xfrm>
            <a:off x="3869633" y="4099158"/>
            <a:ext cx="1515447" cy="226964"/>
          </a:xfrm>
          <a:prstGeom prst="curved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BDA43CE1-FF40-4C11-931B-FF4B440EA7A3}"/>
              </a:ext>
            </a:extLst>
          </p:cNvPr>
          <p:cNvSpPr/>
          <p:nvPr/>
        </p:nvSpPr>
        <p:spPr>
          <a:xfrm>
            <a:off x="7927805" y="1281555"/>
            <a:ext cx="2743201" cy="404439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Gill Sans Light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421A3D8-B464-4574-88E2-4902D89F34B7}"/>
              </a:ext>
            </a:extLst>
          </p:cNvPr>
          <p:cNvSpPr/>
          <p:nvPr/>
        </p:nvSpPr>
        <p:spPr>
          <a:xfrm>
            <a:off x="9121820" y="1574856"/>
            <a:ext cx="1464365" cy="14974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Gill Sans Light"/>
              </a:rPr>
              <a:t>Address Space (Memory)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637D048-8F8D-4ADD-9607-CD2BB6DFAE13}"/>
              </a:ext>
            </a:extLst>
          </p:cNvPr>
          <p:cNvSpPr/>
          <p:nvPr/>
        </p:nvSpPr>
        <p:spPr>
          <a:xfrm>
            <a:off x="8007318" y="1574856"/>
            <a:ext cx="1039621" cy="5764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Gill Sans Light"/>
              </a:rPr>
              <a:t>Thread’s Regs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C80F994-4581-4391-92D7-D2B3FA377C1B}"/>
              </a:ext>
            </a:extLst>
          </p:cNvPr>
          <p:cNvSpPr/>
          <p:nvPr/>
        </p:nvSpPr>
        <p:spPr>
          <a:xfrm>
            <a:off x="8007318" y="3519275"/>
            <a:ext cx="2578867" cy="13787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  <a:latin typeface="Gill Sans Light"/>
              </a:rPr>
              <a:t>File Descriptors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C057235-74E1-4DFC-B11B-5D7A825BB93A}"/>
              </a:ext>
            </a:extLst>
          </p:cNvPr>
          <p:cNvCxnSpPr/>
          <p:nvPr/>
        </p:nvCxnSpPr>
        <p:spPr>
          <a:xfrm>
            <a:off x="9299405" y="3918392"/>
            <a:ext cx="0" cy="90014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01132CF-01A9-47F6-A10C-5B71D28F2BF9}"/>
              </a:ext>
            </a:extLst>
          </p:cNvPr>
          <p:cNvSpPr txBox="1"/>
          <p:nvPr/>
        </p:nvSpPr>
        <p:spPr>
          <a:xfrm>
            <a:off x="8946743" y="3852132"/>
            <a:ext cx="3129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Gill Sans Light"/>
              </a:rPr>
              <a:t>0</a:t>
            </a:r>
          </a:p>
          <a:p>
            <a:pPr algn="r"/>
            <a:r>
              <a:rPr lang="en-US" dirty="0">
                <a:latin typeface="Gill Sans Light"/>
              </a:rPr>
              <a:t>1</a:t>
            </a:r>
          </a:p>
          <a:p>
            <a:pPr algn="r"/>
            <a:r>
              <a:rPr lang="en-US" dirty="0">
                <a:latin typeface="Gill Sans Light"/>
              </a:rPr>
              <a:t>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7AA4CC1-3031-4FF2-ADB1-840E11B5014D}"/>
              </a:ext>
            </a:extLst>
          </p:cNvPr>
          <p:cNvSpPr txBox="1"/>
          <p:nvPr/>
        </p:nvSpPr>
        <p:spPr>
          <a:xfrm>
            <a:off x="8561380" y="838200"/>
            <a:ext cx="13965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Gill Sans Light"/>
              </a:rPr>
              <a:t>Process 2</a:t>
            </a:r>
          </a:p>
        </p:txBody>
      </p: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2C99BEE5-514F-4FEF-A13B-2E517E7736AE}"/>
              </a:ext>
            </a:extLst>
          </p:cNvPr>
          <p:cNvCxnSpPr>
            <a:cxnSpLocks/>
          </p:cNvCxnSpPr>
          <p:nvPr/>
        </p:nvCxnSpPr>
        <p:spPr>
          <a:xfrm rot="10800000" flipV="1">
            <a:off x="7513819" y="4099158"/>
            <a:ext cx="1984373" cy="250860"/>
          </a:xfrm>
          <a:prstGeom prst="curvedConnector3">
            <a:avLst>
              <a:gd name="adj1" fmla="val 21617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55D840A-6000-4CDB-B770-712352CB9977}"/>
              </a:ext>
            </a:extLst>
          </p:cNvPr>
          <p:cNvSpPr txBox="1"/>
          <p:nvPr/>
        </p:nvSpPr>
        <p:spPr>
          <a:xfrm>
            <a:off x="2759560" y="2155547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Gill Sans Light"/>
              </a:rPr>
              <a:t>…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1BB1861-AAFB-4AEA-AFD4-2E88B6B55D54}"/>
              </a:ext>
            </a:extLst>
          </p:cNvPr>
          <p:cNvSpPr txBox="1"/>
          <p:nvPr/>
        </p:nvSpPr>
        <p:spPr>
          <a:xfrm>
            <a:off x="8388114" y="2155547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Gill Sans Light"/>
              </a:rPr>
              <a:t>…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DCA00B4-0229-406C-9A60-F6AD69C9BF78}"/>
              </a:ext>
            </a:extLst>
          </p:cNvPr>
          <p:cNvSpPr txBox="1"/>
          <p:nvPr/>
        </p:nvSpPr>
        <p:spPr>
          <a:xfrm>
            <a:off x="5463061" y="3416413"/>
            <a:ext cx="19727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Gill Sans Light"/>
              </a:rPr>
              <a:t>Terminal Emulator</a:t>
            </a:r>
          </a:p>
        </p:txBody>
      </p: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A42EAF1A-207B-41EB-B126-57C70FFDF289}"/>
              </a:ext>
            </a:extLst>
          </p:cNvPr>
          <p:cNvCxnSpPr>
            <a:cxnSpLocks/>
          </p:cNvCxnSpPr>
          <p:nvPr/>
        </p:nvCxnSpPr>
        <p:spPr>
          <a:xfrm>
            <a:off x="3869633" y="4379131"/>
            <a:ext cx="1515447" cy="106153"/>
          </a:xfrm>
          <a:prstGeom prst="curved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289C33FC-3B81-4399-83A6-F76DA6F5EE3E}"/>
              </a:ext>
            </a:extLst>
          </p:cNvPr>
          <p:cNvCxnSpPr>
            <a:cxnSpLocks/>
          </p:cNvCxnSpPr>
          <p:nvPr/>
        </p:nvCxnSpPr>
        <p:spPr>
          <a:xfrm flipV="1">
            <a:off x="3869633" y="4617670"/>
            <a:ext cx="1515447" cy="72888"/>
          </a:xfrm>
          <a:prstGeom prst="curved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Curved 47">
            <a:extLst>
              <a:ext uri="{FF2B5EF4-FFF2-40B4-BE49-F238E27FC236}">
                <a16:creationId xmlns:a16="http://schemas.microsoft.com/office/drawing/2014/main" id="{DCDB85BB-1852-40F2-BC6F-6E13597BD95F}"/>
              </a:ext>
            </a:extLst>
          </p:cNvPr>
          <p:cNvCxnSpPr>
            <a:cxnSpLocks/>
          </p:cNvCxnSpPr>
          <p:nvPr/>
        </p:nvCxnSpPr>
        <p:spPr>
          <a:xfrm rot="10800000" flipV="1">
            <a:off x="7513818" y="4290414"/>
            <a:ext cx="1984372" cy="194870"/>
          </a:xfrm>
          <a:prstGeom prst="curvedConnector3">
            <a:avLst>
              <a:gd name="adj1" fmla="val -142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Curved 53">
            <a:extLst>
              <a:ext uri="{FF2B5EF4-FFF2-40B4-BE49-F238E27FC236}">
                <a16:creationId xmlns:a16="http://schemas.microsoft.com/office/drawing/2014/main" id="{101DD268-AD62-4FB2-8310-8DDB993DC96D}"/>
              </a:ext>
            </a:extLst>
          </p:cNvPr>
          <p:cNvCxnSpPr>
            <a:cxnSpLocks/>
          </p:cNvCxnSpPr>
          <p:nvPr/>
        </p:nvCxnSpPr>
        <p:spPr>
          <a:xfrm rot="10800000">
            <a:off x="7513818" y="4629930"/>
            <a:ext cx="1984372" cy="41594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Picture 65" descr="A close up of a screen&#10;&#10;Description automatically generated">
            <a:extLst>
              <a:ext uri="{FF2B5EF4-FFF2-40B4-BE49-F238E27FC236}">
                <a16:creationId xmlns:a16="http://schemas.microsoft.com/office/drawing/2014/main" id="{8A600625-75CC-41C8-8BA1-7B9C7DD92C5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182938" y="3709901"/>
            <a:ext cx="2546081" cy="178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2463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5" grpId="0" animBg="1"/>
      <p:bldP spid="26" grpId="0" animBg="1"/>
      <p:bldP spid="29" grpId="0" animBg="1"/>
      <p:bldP spid="31" grpId="0"/>
      <p:bldP spid="33" grpId="0"/>
      <p:bldP spid="42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E9914-99F1-46D9-9ED2-4E182B3DA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Shared Terminal Emulator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E5FA960-31E2-4496-BA11-37C080DBCC34}"/>
              </a:ext>
            </a:extLst>
          </p:cNvPr>
          <p:cNvSpPr/>
          <p:nvPr/>
        </p:nvSpPr>
        <p:spPr>
          <a:xfrm>
            <a:off x="2299251" y="1285784"/>
            <a:ext cx="2743201" cy="404439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Gill Sans Light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81BB8A1-54E4-4BE5-8D2A-55630C60E17E}"/>
              </a:ext>
            </a:extLst>
          </p:cNvPr>
          <p:cNvCxnSpPr>
            <a:cxnSpLocks/>
          </p:cNvCxnSpPr>
          <p:nvPr/>
        </p:nvCxnSpPr>
        <p:spPr>
          <a:xfrm>
            <a:off x="2014330" y="3307983"/>
            <a:ext cx="9477849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32B55D7-040F-451A-A89E-007F4D36DCFF}"/>
              </a:ext>
            </a:extLst>
          </p:cNvPr>
          <p:cNvSpPr txBox="1"/>
          <p:nvPr/>
        </p:nvSpPr>
        <p:spPr>
          <a:xfrm>
            <a:off x="567005" y="2816501"/>
            <a:ext cx="15824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latin typeface="Gill Sans Light"/>
              </a:rPr>
              <a:t>User Space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2147AB-91AF-456E-A3B4-36C0E49C9FBC}"/>
              </a:ext>
            </a:extLst>
          </p:cNvPr>
          <p:cNvSpPr txBox="1"/>
          <p:nvPr/>
        </p:nvSpPr>
        <p:spPr>
          <a:xfrm>
            <a:off x="339378" y="3321807"/>
            <a:ext cx="18101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latin typeface="Gill Sans Light"/>
              </a:rPr>
              <a:t>Kernel Space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85E54E-F909-4F10-83AE-8046F186BC58}"/>
              </a:ext>
            </a:extLst>
          </p:cNvPr>
          <p:cNvSpPr/>
          <p:nvPr/>
        </p:nvSpPr>
        <p:spPr>
          <a:xfrm>
            <a:off x="3493266" y="1579085"/>
            <a:ext cx="1464365" cy="14974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Gill Sans Light"/>
              </a:rPr>
              <a:t>Address Space (Memory)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801AF39-4AA2-4260-AA70-D76B42B7C20F}"/>
              </a:ext>
            </a:extLst>
          </p:cNvPr>
          <p:cNvSpPr/>
          <p:nvPr/>
        </p:nvSpPr>
        <p:spPr>
          <a:xfrm>
            <a:off x="2378764" y="1579085"/>
            <a:ext cx="1039621" cy="5764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Gill Sans Light"/>
              </a:rPr>
              <a:t>Thread’s Regs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F68DBC-224F-4334-B261-5EFE36EB60A9}"/>
              </a:ext>
            </a:extLst>
          </p:cNvPr>
          <p:cNvSpPr/>
          <p:nvPr/>
        </p:nvSpPr>
        <p:spPr>
          <a:xfrm>
            <a:off x="2378764" y="3523504"/>
            <a:ext cx="2578867" cy="13787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  <a:latin typeface="Gill Sans Light"/>
              </a:rPr>
              <a:t>File Descriptors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F03DE42-93AA-408C-9A79-ACFBEF9A0167}"/>
              </a:ext>
            </a:extLst>
          </p:cNvPr>
          <p:cNvCxnSpPr/>
          <p:nvPr/>
        </p:nvCxnSpPr>
        <p:spPr>
          <a:xfrm>
            <a:off x="3670851" y="3922621"/>
            <a:ext cx="0" cy="90014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578FDC0-E9D4-4EDA-BABF-55C01F0ABD88}"/>
              </a:ext>
            </a:extLst>
          </p:cNvPr>
          <p:cNvSpPr txBox="1"/>
          <p:nvPr/>
        </p:nvSpPr>
        <p:spPr>
          <a:xfrm>
            <a:off x="3318189" y="3856361"/>
            <a:ext cx="3129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Gill Sans Light"/>
              </a:rPr>
              <a:t>0</a:t>
            </a:r>
          </a:p>
          <a:p>
            <a:pPr algn="r"/>
            <a:r>
              <a:rPr lang="en-US" dirty="0">
                <a:latin typeface="Gill Sans Light"/>
              </a:rPr>
              <a:t>1</a:t>
            </a:r>
          </a:p>
          <a:p>
            <a:pPr algn="r"/>
            <a:r>
              <a:rPr lang="en-US" dirty="0">
                <a:latin typeface="Gill Sans Light"/>
              </a:rPr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C70B6B-0371-41AE-A58D-03649F018D9A}"/>
              </a:ext>
            </a:extLst>
          </p:cNvPr>
          <p:cNvSpPr txBox="1"/>
          <p:nvPr/>
        </p:nvSpPr>
        <p:spPr>
          <a:xfrm>
            <a:off x="2932826" y="842429"/>
            <a:ext cx="13965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Gill Sans Light"/>
              </a:rPr>
              <a:t>Process 1</a:t>
            </a: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38DD8A5F-C06B-496F-8CE9-BB23634D360E}"/>
              </a:ext>
            </a:extLst>
          </p:cNvPr>
          <p:cNvCxnSpPr>
            <a:cxnSpLocks/>
          </p:cNvCxnSpPr>
          <p:nvPr/>
        </p:nvCxnSpPr>
        <p:spPr>
          <a:xfrm>
            <a:off x="3869633" y="4099158"/>
            <a:ext cx="1515447" cy="226964"/>
          </a:xfrm>
          <a:prstGeom prst="curved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BDA43CE1-FF40-4C11-931B-FF4B440EA7A3}"/>
              </a:ext>
            </a:extLst>
          </p:cNvPr>
          <p:cNvSpPr/>
          <p:nvPr/>
        </p:nvSpPr>
        <p:spPr>
          <a:xfrm>
            <a:off x="7927805" y="1281555"/>
            <a:ext cx="2743201" cy="404439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Gill Sans Light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421A3D8-B464-4574-88E2-4902D89F34B7}"/>
              </a:ext>
            </a:extLst>
          </p:cNvPr>
          <p:cNvSpPr/>
          <p:nvPr/>
        </p:nvSpPr>
        <p:spPr>
          <a:xfrm>
            <a:off x="9121820" y="1574856"/>
            <a:ext cx="1464365" cy="14974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Gill Sans Light"/>
              </a:rPr>
              <a:t>Address Space (Memory)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637D048-8F8D-4ADD-9607-CD2BB6DFAE13}"/>
              </a:ext>
            </a:extLst>
          </p:cNvPr>
          <p:cNvSpPr/>
          <p:nvPr/>
        </p:nvSpPr>
        <p:spPr>
          <a:xfrm>
            <a:off x="8007318" y="1574856"/>
            <a:ext cx="1039621" cy="5764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Gill Sans Light"/>
              </a:rPr>
              <a:t>Thread’s Regs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C80F994-4581-4391-92D7-D2B3FA377C1B}"/>
              </a:ext>
            </a:extLst>
          </p:cNvPr>
          <p:cNvSpPr/>
          <p:nvPr/>
        </p:nvSpPr>
        <p:spPr>
          <a:xfrm>
            <a:off x="8007318" y="3519275"/>
            <a:ext cx="2578867" cy="13787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  <a:latin typeface="Gill Sans Light"/>
              </a:rPr>
              <a:t>File Descriptors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C057235-74E1-4DFC-B11B-5D7A825BB93A}"/>
              </a:ext>
            </a:extLst>
          </p:cNvPr>
          <p:cNvCxnSpPr/>
          <p:nvPr/>
        </p:nvCxnSpPr>
        <p:spPr>
          <a:xfrm>
            <a:off x="9299405" y="3918392"/>
            <a:ext cx="0" cy="90014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01132CF-01A9-47F6-A10C-5B71D28F2BF9}"/>
              </a:ext>
            </a:extLst>
          </p:cNvPr>
          <p:cNvSpPr txBox="1"/>
          <p:nvPr/>
        </p:nvSpPr>
        <p:spPr>
          <a:xfrm>
            <a:off x="8946743" y="3852132"/>
            <a:ext cx="3129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Gill Sans Light"/>
              </a:rPr>
              <a:t>0</a:t>
            </a:r>
          </a:p>
          <a:p>
            <a:pPr algn="r"/>
            <a:r>
              <a:rPr lang="en-US" dirty="0">
                <a:latin typeface="Gill Sans Light"/>
              </a:rPr>
              <a:t>1</a:t>
            </a:r>
          </a:p>
          <a:p>
            <a:pPr algn="r"/>
            <a:r>
              <a:rPr lang="en-US" dirty="0">
                <a:latin typeface="Gill Sans Light"/>
              </a:rPr>
              <a:t>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7AA4CC1-3031-4FF2-ADB1-840E11B5014D}"/>
              </a:ext>
            </a:extLst>
          </p:cNvPr>
          <p:cNvSpPr txBox="1"/>
          <p:nvPr/>
        </p:nvSpPr>
        <p:spPr>
          <a:xfrm>
            <a:off x="8561380" y="838200"/>
            <a:ext cx="13965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Gill Sans Light"/>
              </a:rPr>
              <a:t>Process 2</a:t>
            </a:r>
          </a:p>
        </p:txBody>
      </p: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2C99BEE5-514F-4FEF-A13B-2E517E7736AE}"/>
              </a:ext>
            </a:extLst>
          </p:cNvPr>
          <p:cNvCxnSpPr>
            <a:cxnSpLocks/>
          </p:cNvCxnSpPr>
          <p:nvPr/>
        </p:nvCxnSpPr>
        <p:spPr>
          <a:xfrm rot="10800000" flipV="1">
            <a:off x="7513819" y="4099158"/>
            <a:ext cx="1984373" cy="250860"/>
          </a:xfrm>
          <a:prstGeom prst="curvedConnector3">
            <a:avLst>
              <a:gd name="adj1" fmla="val 21617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55D840A-6000-4CDB-B770-712352CB9977}"/>
              </a:ext>
            </a:extLst>
          </p:cNvPr>
          <p:cNvSpPr txBox="1"/>
          <p:nvPr/>
        </p:nvSpPr>
        <p:spPr>
          <a:xfrm>
            <a:off x="2759560" y="2155547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Gill Sans Light"/>
              </a:rPr>
              <a:t>…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1BB1861-AAFB-4AEA-AFD4-2E88B6B55D54}"/>
              </a:ext>
            </a:extLst>
          </p:cNvPr>
          <p:cNvSpPr txBox="1"/>
          <p:nvPr/>
        </p:nvSpPr>
        <p:spPr>
          <a:xfrm>
            <a:off x="8388114" y="2155547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Gill Sans Light"/>
              </a:rPr>
              <a:t>…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DCA00B4-0229-406C-9A60-F6AD69C9BF78}"/>
              </a:ext>
            </a:extLst>
          </p:cNvPr>
          <p:cNvSpPr txBox="1"/>
          <p:nvPr/>
        </p:nvSpPr>
        <p:spPr>
          <a:xfrm>
            <a:off x="5463061" y="3416413"/>
            <a:ext cx="19727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Gill Sans Light"/>
              </a:rPr>
              <a:t>Terminal Emulator</a:t>
            </a:r>
          </a:p>
        </p:txBody>
      </p: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A42EAF1A-207B-41EB-B126-57C70FFDF289}"/>
              </a:ext>
            </a:extLst>
          </p:cNvPr>
          <p:cNvCxnSpPr>
            <a:cxnSpLocks/>
          </p:cNvCxnSpPr>
          <p:nvPr/>
        </p:nvCxnSpPr>
        <p:spPr>
          <a:xfrm>
            <a:off x="3869633" y="4379131"/>
            <a:ext cx="1515447" cy="106153"/>
          </a:xfrm>
          <a:prstGeom prst="curved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289C33FC-3B81-4399-83A6-F76DA6F5EE3E}"/>
              </a:ext>
            </a:extLst>
          </p:cNvPr>
          <p:cNvCxnSpPr>
            <a:cxnSpLocks/>
          </p:cNvCxnSpPr>
          <p:nvPr/>
        </p:nvCxnSpPr>
        <p:spPr>
          <a:xfrm flipV="1">
            <a:off x="3869633" y="4617670"/>
            <a:ext cx="1515447" cy="72888"/>
          </a:xfrm>
          <a:prstGeom prst="curved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Curved 47">
            <a:extLst>
              <a:ext uri="{FF2B5EF4-FFF2-40B4-BE49-F238E27FC236}">
                <a16:creationId xmlns:a16="http://schemas.microsoft.com/office/drawing/2014/main" id="{DCDB85BB-1852-40F2-BC6F-6E13597BD95F}"/>
              </a:ext>
            </a:extLst>
          </p:cNvPr>
          <p:cNvCxnSpPr>
            <a:cxnSpLocks/>
          </p:cNvCxnSpPr>
          <p:nvPr/>
        </p:nvCxnSpPr>
        <p:spPr>
          <a:xfrm rot="10800000" flipV="1">
            <a:off x="7513818" y="4290414"/>
            <a:ext cx="1984372" cy="194870"/>
          </a:xfrm>
          <a:prstGeom prst="curvedConnector3">
            <a:avLst>
              <a:gd name="adj1" fmla="val -142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Curved 53">
            <a:extLst>
              <a:ext uri="{FF2B5EF4-FFF2-40B4-BE49-F238E27FC236}">
                <a16:creationId xmlns:a16="http://schemas.microsoft.com/office/drawing/2014/main" id="{101DD268-AD62-4FB2-8310-8DDB993DC96D}"/>
              </a:ext>
            </a:extLst>
          </p:cNvPr>
          <p:cNvCxnSpPr>
            <a:cxnSpLocks/>
          </p:cNvCxnSpPr>
          <p:nvPr/>
        </p:nvCxnSpPr>
        <p:spPr>
          <a:xfrm rot="10800000">
            <a:off x="7513818" y="4629930"/>
            <a:ext cx="1984372" cy="41594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Picture 65" descr="A close up of a screen&#10;&#10;Description automatically generated">
            <a:extLst>
              <a:ext uri="{FF2B5EF4-FFF2-40B4-BE49-F238E27FC236}">
                <a16:creationId xmlns:a16="http://schemas.microsoft.com/office/drawing/2014/main" id="{8A600625-75CC-41C8-8BA1-7B9C7DD92C5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182938" y="3709901"/>
            <a:ext cx="2546081" cy="178437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81EFE9D-C3A1-45B6-B725-6E0D827AF633}"/>
              </a:ext>
            </a:extLst>
          </p:cNvPr>
          <p:cNvSpPr txBox="1"/>
          <p:nvPr/>
        </p:nvSpPr>
        <p:spPr>
          <a:xfrm>
            <a:off x="438912" y="1299865"/>
            <a:ext cx="9605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ill Sans Light"/>
              </a:rPr>
              <a:t>close(0)</a:t>
            </a:r>
          </a:p>
        </p:txBody>
      </p:sp>
    </p:spTree>
    <p:extLst>
      <p:ext uri="{BB962C8B-B14F-4D97-AF65-F5344CB8AC3E}">
        <p14:creationId xmlns:p14="http://schemas.microsoft.com/office/powerpoint/2010/main" val="26021445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E9914-99F1-46D9-9ED2-4E182B3DA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Shared Terminal Emulator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E5FA960-31E2-4496-BA11-37C080DBCC34}"/>
              </a:ext>
            </a:extLst>
          </p:cNvPr>
          <p:cNvSpPr/>
          <p:nvPr/>
        </p:nvSpPr>
        <p:spPr>
          <a:xfrm>
            <a:off x="2299251" y="1285784"/>
            <a:ext cx="2743201" cy="404439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Gill Sans Light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81BB8A1-54E4-4BE5-8D2A-55630C60E17E}"/>
              </a:ext>
            </a:extLst>
          </p:cNvPr>
          <p:cNvCxnSpPr>
            <a:cxnSpLocks/>
          </p:cNvCxnSpPr>
          <p:nvPr/>
        </p:nvCxnSpPr>
        <p:spPr>
          <a:xfrm>
            <a:off x="2014330" y="3307983"/>
            <a:ext cx="9477849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32B55D7-040F-451A-A89E-007F4D36DCFF}"/>
              </a:ext>
            </a:extLst>
          </p:cNvPr>
          <p:cNvSpPr txBox="1"/>
          <p:nvPr/>
        </p:nvSpPr>
        <p:spPr>
          <a:xfrm>
            <a:off x="567005" y="2816501"/>
            <a:ext cx="15824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latin typeface="Gill Sans Light"/>
              </a:rPr>
              <a:t>User Space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2147AB-91AF-456E-A3B4-36C0E49C9FBC}"/>
              </a:ext>
            </a:extLst>
          </p:cNvPr>
          <p:cNvSpPr txBox="1"/>
          <p:nvPr/>
        </p:nvSpPr>
        <p:spPr>
          <a:xfrm>
            <a:off x="339378" y="3321807"/>
            <a:ext cx="18101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latin typeface="Gill Sans Light"/>
              </a:rPr>
              <a:t>Kernel Space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85E54E-F909-4F10-83AE-8046F186BC58}"/>
              </a:ext>
            </a:extLst>
          </p:cNvPr>
          <p:cNvSpPr/>
          <p:nvPr/>
        </p:nvSpPr>
        <p:spPr>
          <a:xfrm>
            <a:off x="3493266" y="1579085"/>
            <a:ext cx="1464365" cy="14974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Gill Sans Light"/>
              </a:rPr>
              <a:t>Address Space (Memory)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801AF39-4AA2-4260-AA70-D76B42B7C20F}"/>
              </a:ext>
            </a:extLst>
          </p:cNvPr>
          <p:cNvSpPr/>
          <p:nvPr/>
        </p:nvSpPr>
        <p:spPr>
          <a:xfrm>
            <a:off x="2378764" y="1579085"/>
            <a:ext cx="1039621" cy="5764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Gill Sans Light"/>
              </a:rPr>
              <a:t>Thread’s Regs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F68DBC-224F-4334-B261-5EFE36EB60A9}"/>
              </a:ext>
            </a:extLst>
          </p:cNvPr>
          <p:cNvSpPr/>
          <p:nvPr/>
        </p:nvSpPr>
        <p:spPr>
          <a:xfrm>
            <a:off x="2378764" y="3523504"/>
            <a:ext cx="2578867" cy="13787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  <a:latin typeface="Gill Sans Light"/>
              </a:rPr>
              <a:t>File Descriptors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F03DE42-93AA-408C-9A79-ACFBEF9A0167}"/>
              </a:ext>
            </a:extLst>
          </p:cNvPr>
          <p:cNvCxnSpPr/>
          <p:nvPr/>
        </p:nvCxnSpPr>
        <p:spPr>
          <a:xfrm>
            <a:off x="3670851" y="3922621"/>
            <a:ext cx="0" cy="90014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578FDC0-E9D4-4EDA-BABF-55C01F0ABD88}"/>
              </a:ext>
            </a:extLst>
          </p:cNvPr>
          <p:cNvSpPr txBox="1"/>
          <p:nvPr/>
        </p:nvSpPr>
        <p:spPr>
          <a:xfrm>
            <a:off x="3318189" y="3856361"/>
            <a:ext cx="3129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Gill Sans Light"/>
              </a:rPr>
              <a:t>0</a:t>
            </a:r>
          </a:p>
          <a:p>
            <a:pPr algn="r"/>
            <a:r>
              <a:rPr lang="en-US" dirty="0">
                <a:latin typeface="Gill Sans Light"/>
              </a:rPr>
              <a:t>1</a:t>
            </a:r>
          </a:p>
          <a:p>
            <a:pPr algn="r"/>
            <a:r>
              <a:rPr lang="en-US" dirty="0">
                <a:latin typeface="Gill Sans Light"/>
              </a:rPr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C70B6B-0371-41AE-A58D-03649F018D9A}"/>
              </a:ext>
            </a:extLst>
          </p:cNvPr>
          <p:cNvSpPr txBox="1"/>
          <p:nvPr/>
        </p:nvSpPr>
        <p:spPr>
          <a:xfrm>
            <a:off x="2932826" y="842429"/>
            <a:ext cx="13965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Gill Sans Light"/>
              </a:rPr>
              <a:t>Process 1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BDA43CE1-FF40-4C11-931B-FF4B440EA7A3}"/>
              </a:ext>
            </a:extLst>
          </p:cNvPr>
          <p:cNvSpPr/>
          <p:nvPr/>
        </p:nvSpPr>
        <p:spPr>
          <a:xfrm>
            <a:off x="7927805" y="1281555"/>
            <a:ext cx="2743201" cy="404439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Gill Sans Light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421A3D8-B464-4574-88E2-4902D89F34B7}"/>
              </a:ext>
            </a:extLst>
          </p:cNvPr>
          <p:cNvSpPr/>
          <p:nvPr/>
        </p:nvSpPr>
        <p:spPr>
          <a:xfrm>
            <a:off x="9121820" y="1574856"/>
            <a:ext cx="1464365" cy="14974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Gill Sans Light"/>
              </a:rPr>
              <a:t>Address Space (Memory)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637D048-8F8D-4ADD-9607-CD2BB6DFAE13}"/>
              </a:ext>
            </a:extLst>
          </p:cNvPr>
          <p:cNvSpPr/>
          <p:nvPr/>
        </p:nvSpPr>
        <p:spPr>
          <a:xfrm>
            <a:off x="8007318" y="1574856"/>
            <a:ext cx="1039621" cy="5764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Gill Sans Light"/>
              </a:rPr>
              <a:t>Thread’s Regs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C80F994-4581-4391-92D7-D2B3FA377C1B}"/>
              </a:ext>
            </a:extLst>
          </p:cNvPr>
          <p:cNvSpPr/>
          <p:nvPr/>
        </p:nvSpPr>
        <p:spPr>
          <a:xfrm>
            <a:off x="8007318" y="3519275"/>
            <a:ext cx="2578867" cy="13787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  <a:latin typeface="Gill Sans Light"/>
              </a:rPr>
              <a:t>File Descriptors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C057235-74E1-4DFC-B11B-5D7A825BB93A}"/>
              </a:ext>
            </a:extLst>
          </p:cNvPr>
          <p:cNvCxnSpPr/>
          <p:nvPr/>
        </p:nvCxnSpPr>
        <p:spPr>
          <a:xfrm>
            <a:off x="9299405" y="3918392"/>
            <a:ext cx="0" cy="90014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01132CF-01A9-47F6-A10C-5B71D28F2BF9}"/>
              </a:ext>
            </a:extLst>
          </p:cNvPr>
          <p:cNvSpPr txBox="1"/>
          <p:nvPr/>
        </p:nvSpPr>
        <p:spPr>
          <a:xfrm>
            <a:off x="8946743" y="3852132"/>
            <a:ext cx="3129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Gill Sans Light"/>
              </a:rPr>
              <a:t>0</a:t>
            </a:r>
          </a:p>
          <a:p>
            <a:pPr algn="r"/>
            <a:r>
              <a:rPr lang="en-US" dirty="0">
                <a:latin typeface="Gill Sans Light"/>
              </a:rPr>
              <a:t>1</a:t>
            </a:r>
          </a:p>
          <a:p>
            <a:pPr algn="r"/>
            <a:r>
              <a:rPr lang="en-US" dirty="0">
                <a:latin typeface="Gill Sans Light"/>
              </a:rPr>
              <a:t>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7AA4CC1-3031-4FF2-ADB1-840E11B5014D}"/>
              </a:ext>
            </a:extLst>
          </p:cNvPr>
          <p:cNvSpPr txBox="1"/>
          <p:nvPr/>
        </p:nvSpPr>
        <p:spPr>
          <a:xfrm>
            <a:off x="8561380" y="838200"/>
            <a:ext cx="13965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Gill Sans Light"/>
              </a:rPr>
              <a:t>Process 2</a:t>
            </a:r>
          </a:p>
        </p:txBody>
      </p: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2C99BEE5-514F-4FEF-A13B-2E517E7736AE}"/>
              </a:ext>
            </a:extLst>
          </p:cNvPr>
          <p:cNvCxnSpPr>
            <a:cxnSpLocks/>
          </p:cNvCxnSpPr>
          <p:nvPr/>
        </p:nvCxnSpPr>
        <p:spPr>
          <a:xfrm rot="10800000" flipV="1">
            <a:off x="7513819" y="4099158"/>
            <a:ext cx="1984373" cy="250860"/>
          </a:xfrm>
          <a:prstGeom prst="curvedConnector3">
            <a:avLst>
              <a:gd name="adj1" fmla="val 21617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55D840A-6000-4CDB-B770-712352CB9977}"/>
              </a:ext>
            </a:extLst>
          </p:cNvPr>
          <p:cNvSpPr txBox="1"/>
          <p:nvPr/>
        </p:nvSpPr>
        <p:spPr>
          <a:xfrm>
            <a:off x="2759560" y="2155547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Gill Sans Light"/>
              </a:rPr>
              <a:t>…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1BB1861-AAFB-4AEA-AFD4-2E88B6B55D54}"/>
              </a:ext>
            </a:extLst>
          </p:cNvPr>
          <p:cNvSpPr txBox="1"/>
          <p:nvPr/>
        </p:nvSpPr>
        <p:spPr>
          <a:xfrm>
            <a:off x="8388114" y="2155547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Gill Sans Light"/>
              </a:rPr>
              <a:t>…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DCA00B4-0229-406C-9A60-F6AD69C9BF78}"/>
              </a:ext>
            </a:extLst>
          </p:cNvPr>
          <p:cNvSpPr txBox="1"/>
          <p:nvPr/>
        </p:nvSpPr>
        <p:spPr>
          <a:xfrm>
            <a:off x="5463061" y="3416413"/>
            <a:ext cx="19727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Gill Sans Light"/>
              </a:rPr>
              <a:t>Terminal Emulator</a:t>
            </a:r>
          </a:p>
        </p:txBody>
      </p: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A42EAF1A-207B-41EB-B126-57C70FFDF289}"/>
              </a:ext>
            </a:extLst>
          </p:cNvPr>
          <p:cNvCxnSpPr>
            <a:cxnSpLocks/>
          </p:cNvCxnSpPr>
          <p:nvPr/>
        </p:nvCxnSpPr>
        <p:spPr>
          <a:xfrm>
            <a:off x="3869633" y="4379131"/>
            <a:ext cx="1515447" cy="106153"/>
          </a:xfrm>
          <a:prstGeom prst="curved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289C33FC-3B81-4399-83A6-F76DA6F5EE3E}"/>
              </a:ext>
            </a:extLst>
          </p:cNvPr>
          <p:cNvCxnSpPr>
            <a:cxnSpLocks/>
          </p:cNvCxnSpPr>
          <p:nvPr/>
        </p:nvCxnSpPr>
        <p:spPr>
          <a:xfrm flipV="1">
            <a:off x="3869633" y="4617670"/>
            <a:ext cx="1515447" cy="72888"/>
          </a:xfrm>
          <a:prstGeom prst="curved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Curved 47">
            <a:extLst>
              <a:ext uri="{FF2B5EF4-FFF2-40B4-BE49-F238E27FC236}">
                <a16:creationId xmlns:a16="http://schemas.microsoft.com/office/drawing/2014/main" id="{DCDB85BB-1852-40F2-BC6F-6E13597BD95F}"/>
              </a:ext>
            </a:extLst>
          </p:cNvPr>
          <p:cNvCxnSpPr>
            <a:cxnSpLocks/>
          </p:cNvCxnSpPr>
          <p:nvPr/>
        </p:nvCxnSpPr>
        <p:spPr>
          <a:xfrm rot="10800000" flipV="1">
            <a:off x="7513818" y="4290414"/>
            <a:ext cx="1984372" cy="194870"/>
          </a:xfrm>
          <a:prstGeom prst="curvedConnector3">
            <a:avLst>
              <a:gd name="adj1" fmla="val -142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Curved 53">
            <a:extLst>
              <a:ext uri="{FF2B5EF4-FFF2-40B4-BE49-F238E27FC236}">
                <a16:creationId xmlns:a16="http://schemas.microsoft.com/office/drawing/2014/main" id="{101DD268-AD62-4FB2-8310-8DDB993DC96D}"/>
              </a:ext>
            </a:extLst>
          </p:cNvPr>
          <p:cNvCxnSpPr>
            <a:cxnSpLocks/>
          </p:cNvCxnSpPr>
          <p:nvPr/>
        </p:nvCxnSpPr>
        <p:spPr>
          <a:xfrm rot="10800000">
            <a:off x="7513818" y="4629930"/>
            <a:ext cx="1984372" cy="41594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Picture 65" descr="A close up of a screen&#10;&#10;Description automatically generated">
            <a:extLst>
              <a:ext uri="{FF2B5EF4-FFF2-40B4-BE49-F238E27FC236}">
                <a16:creationId xmlns:a16="http://schemas.microsoft.com/office/drawing/2014/main" id="{8A600625-75CC-41C8-8BA1-7B9C7DD92C5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182938" y="3709901"/>
            <a:ext cx="2546081" cy="178437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81EFE9D-C3A1-45B6-B725-6E0D827AF633}"/>
              </a:ext>
            </a:extLst>
          </p:cNvPr>
          <p:cNvSpPr txBox="1"/>
          <p:nvPr/>
        </p:nvSpPr>
        <p:spPr>
          <a:xfrm>
            <a:off x="438912" y="1299865"/>
            <a:ext cx="9605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ill Sans Light"/>
              </a:rPr>
              <a:t>close(0)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62AAF6D-011D-4EE3-B021-B6955E766887}"/>
              </a:ext>
            </a:extLst>
          </p:cNvPr>
          <p:cNvSpPr txBox="1"/>
          <p:nvPr/>
        </p:nvSpPr>
        <p:spPr>
          <a:xfrm>
            <a:off x="5166118" y="1851690"/>
            <a:ext cx="26892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latin typeface="Gill Sans Light"/>
              </a:rPr>
              <a:t>If one process closes stdin (0), it remains open in other processes</a:t>
            </a:r>
          </a:p>
        </p:txBody>
      </p:sp>
    </p:spTree>
    <p:extLst>
      <p:ext uri="{BB962C8B-B14F-4D97-AF65-F5344CB8AC3E}">
        <p14:creationId xmlns:p14="http://schemas.microsoft.com/office/powerpoint/2010/main" val="248605990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34F68-C087-4A78-9A90-25EC1403B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09D72-1713-4B08-AEFC-8F7F62D8AE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Shared network connections after </a:t>
            </a:r>
            <a:r>
              <a:rPr lang="en-US" dirty="0">
                <a:latin typeface="Consolas" panose="020B0609020204030204" pitchFamily="49" charset="0"/>
              </a:rPr>
              <a:t>fork()</a:t>
            </a:r>
            <a:endParaRPr lang="en-US" dirty="0"/>
          </a:p>
          <a:p>
            <a:pPr lvl="1"/>
            <a:r>
              <a:rPr lang="en-US" dirty="0"/>
              <a:t>Allows handling each connection in a separate process</a:t>
            </a:r>
          </a:p>
          <a:p>
            <a:pPr lvl="1"/>
            <a:r>
              <a:rPr lang="en-US" dirty="0"/>
              <a:t>We’ll explore this next time</a:t>
            </a:r>
          </a:p>
          <a:p>
            <a:pPr lvl="1"/>
            <a:endParaRPr lang="en-US" dirty="0"/>
          </a:p>
          <a:p>
            <a:r>
              <a:rPr lang="en-US" dirty="0"/>
              <a:t>Shared access to pipes</a:t>
            </a:r>
          </a:p>
          <a:p>
            <a:pPr lvl="1"/>
            <a:r>
              <a:rPr lang="en-US" dirty="0"/>
              <a:t>Useful for </a:t>
            </a:r>
            <a:r>
              <a:rPr lang="en-US" dirty="0" err="1"/>
              <a:t>interprocess</a:t>
            </a:r>
            <a:r>
              <a:rPr lang="en-US" dirty="0"/>
              <a:t> communication</a:t>
            </a:r>
          </a:p>
          <a:p>
            <a:pPr lvl="1"/>
            <a:r>
              <a:rPr lang="en-US" dirty="0"/>
              <a:t>And in writing a shell (Homework 2)</a:t>
            </a:r>
          </a:p>
        </p:txBody>
      </p:sp>
    </p:spTree>
    <p:extLst>
      <p:ext uri="{BB962C8B-B14F-4D97-AF65-F5344CB8AC3E}">
        <p14:creationId xmlns:p14="http://schemas.microsoft.com/office/powerpoint/2010/main" val="3421374780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8504428" y="1251253"/>
            <a:ext cx="2335212" cy="5010149"/>
            <a:chOff x="4128" y="768"/>
            <a:chExt cx="1471" cy="3156"/>
          </a:xfrm>
        </p:grpSpPr>
        <p:pic>
          <p:nvPicPr>
            <p:cNvPr id="63492" name="Picture 4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87" t="362" r="27414" b="1085"/>
            <a:stretch>
              <a:fillRect/>
            </a:stretch>
          </p:blipFill>
          <p:spPr bwMode="auto">
            <a:xfrm>
              <a:off x="4128" y="768"/>
              <a:ext cx="1471" cy="2390"/>
            </a:xfrm>
            <a:prstGeom prst="rect">
              <a:avLst/>
            </a:prstGeom>
            <a:noFill/>
            <a:ln w="38100" cmpd="dbl">
              <a:solidFill>
                <a:srgbClr val="CC66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3493" name="Text Box 5"/>
            <p:cNvSpPr txBox="1">
              <a:spLocks noChangeArrowheads="1"/>
            </p:cNvSpPr>
            <p:nvPr/>
          </p:nvSpPr>
          <p:spPr bwMode="auto">
            <a:xfrm>
              <a:off x="4454" y="3168"/>
              <a:ext cx="817" cy="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9pPr>
            </a:lstStyle>
            <a:p>
              <a:pPr algn="ctr"/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Process</a:t>
              </a:r>
              <a:br>
                <a:rPr lang="en-US" b="0" dirty="0">
                  <a:latin typeface="Gill Sans" charset="0"/>
                  <a:ea typeface="Gill Sans" charset="0"/>
                  <a:cs typeface="Gill Sans" charset="0"/>
                </a:rPr>
              </a:br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Control</a:t>
              </a:r>
            </a:p>
            <a:p>
              <a:pPr algn="ctr"/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Block</a:t>
              </a:r>
            </a:p>
          </p:txBody>
        </p:sp>
      </p:grpSp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How do we Multiplex Processes?</a:t>
            </a:r>
          </a:p>
        </p:txBody>
      </p:sp>
      <p:sp>
        <p:nvSpPr>
          <p:cNvPr id="306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762000"/>
            <a:ext cx="7082028" cy="6019800"/>
          </a:xfrm>
        </p:spPr>
        <p:txBody>
          <a:bodyPr>
            <a:normAutofit/>
          </a:bodyPr>
          <a:lstStyle/>
          <a:p>
            <a:r>
              <a:rPr lang="en-US" dirty="0"/>
              <a:t>The current state of process held in a process control block (PCB):</a:t>
            </a:r>
          </a:p>
          <a:p>
            <a:pPr lvl="1"/>
            <a:r>
              <a:rPr lang="en-US" dirty="0"/>
              <a:t>This is a “snapshot” of the execution and protection environment</a:t>
            </a:r>
          </a:p>
          <a:p>
            <a:pPr lvl="1"/>
            <a:r>
              <a:rPr lang="en-US" dirty="0"/>
              <a:t>Only one PCB active at a time</a:t>
            </a:r>
          </a:p>
          <a:p>
            <a:r>
              <a:rPr lang="en-US" dirty="0"/>
              <a:t>Give out CPU time to different processes (Scheduling):</a:t>
            </a:r>
          </a:p>
          <a:p>
            <a:pPr lvl="1"/>
            <a:r>
              <a:rPr lang="en-US" dirty="0"/>
              <a:t>Only one process “running” at a time</a:t>
            </a:r>
          </a:p>
          <a:p>
            <a:pPr lvl="1"/>
            <a:r>
              <a:rPr lang="en-US" dirty="0"/>
              <a:t>Give more time to important processes</a:t>
            </a:r>
          </a:p>
          <a:p>
            <a:r>
              <a:rPr lang="en-US" dirty="0"/>
              <a:t>Give pieces of resources to different processes (Protection):</a:t>
            </a:r>
          </a:p>
          <a:p>
            <a:pPr lvl="1"/>
            <a:r>
              <a:rPr lang="en-US" dirty="0"/>
              <a:t>Controlled access to non-CPU resources</a:t>
            </a:r>
          </a:p>
          <a:p>
            <a:pPr lvl="1"/>
            <a:r>
              <a:rPr lang="en-US" dirty="0"/>
              <a:t>Example mechanisms: </a:t>
            </a:r>
          </a:p>
          <a:p>
            <a:pPr lvl="2"/>
            <a:r>
              <a:rPr lang="en-US" dirty="0"/>
              <a:t>Memory </a:t>
            </a:r>
            <a:r>
              <a:rPr lang="en-US" dirty="0" err="1"/>
              <a:t>Trnslation</a:t>
            </a:r>
            <a:r>
              <a:rPr lang="en-US" dirty="0"/>
              <a:t>: Give each process their own address space</a:t>
            </a:r>
          </a:p>
          <a:p>
            <a:pPr lvl="2"/>
            <a:r>
              <a:rPr lang="en-US" dirty="0"/>
              <a:t>Kernel/User duality: Arbitrary multiplexing of I/O through system calls</a:t>
            </a:r>
          </a:p>
        </p:txBody>
      </p:sp>
    </p:spTree>
    <p:extLst>
      <p:ext uri="{BB962C8B-B14F-4D97-AF65-F5344CB8AC3E}">
        <p14:creationId xmlns:p14="http://schemas.microsoft.com/office/powerpoint/2010/main" val="26766587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179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C445AB2-38CC-8842-B83C-101044639F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2" t="873" r="4802" b="291"/>
          <a:stretch>
            <a:fillRect/>
          </a:stretch>
        </p:blipFill>
        <p:spPr bwMode="auto">
          <a:xfrm>
            <a:off x="2978691" y="975519"/>
            <a:ext cx="5967918" cy="4895057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D65EEDE-1BF6-4143-A89C-F537175DB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52400"/>
            <a:ext cx="9867900" cy="594518"/>
          </a:xfrm>
        </p:spPr>
        <p:txBody>
          <a:bodyPr/>
          <a:lstStyle/>
          <a:p>
            <a:r>
              <a:rPr lang="en-US" altLang="en-US" dirty="0"/>
              <a:t>Recall: CPU Switch From Process A to Process B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4724400" y="1356518"/>
            <a:ext cx="2895600" cy="4968083"/>
            <a:chOff x="4724400" y="1356518"/>
            <a:chExt cx="2895600" cy="4968083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9D4EB1A-8716-C148-9DEB-E042C9D52DD2}"/>
                </a:ext>
              </a:extLst>
            </p:cNvPr>
            <p:cNvSpPr/>
            <p:nvPr/>
          </p:nvSpPr>
          <p:spPr bwMode="auto">
            <a:xfrm>
              <a:off x="4724400" y="1356518"/>
              <a:ext cx="2895600" cy="4968083"/>
            </a:xfrm>
            <a:prstGeom prst="rect">
              <a:avLst/>
            </a:prstGeom>
            <a:solidFill>
              <a:srgbClr val="FF0000">
                <a:alpha val="17000"/>
              </a:srgbClr>
            </a:solidFill>
            <a:ln w="47625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Arial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382E93E-E99E-C844-B2E9-1AB5ED53E290}"/>
                </a:ext>
              </a:extLst>
            </p:cNvPr>
            <p:cNvSpPr txBox="1"/>
            <p:nvPr/>
          </p:nvSpPr>
          <p:spPr>
            <a:xfrm>
              <a:off x="5036382" y="5904655"/>
              <a:ext cx="25074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Kernel/System Mode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958108" y="1356518"/>
            <a:ext cx="1732831" cy="4968083"/>
            <a:chOff x="2958108" y="1356518"/>
            <a:chExt cx="1732831" cy="4968083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9D4EB1A-8716-C148-9DEB-E042C9D52DD2}"/>
                </a:ext>
              </a:extLst>
            </p:cNvPr>
            <p:cNvSpPr/>
            <p:nvPr/>
          </p:nvSpPr>
          <p:spPr bwMode="auto">
            <a:xfrm>
              <a:off x="2958108" y="1356518"/>
              <a:ext cx="1732831" cy="4968083"/>
            </a:xfrm>
            <a:prstGeom prst="rect">
              <a:avLst/>
            </a:prstGeom>
            <a:solidFill>
              <a:schemeClr val="accent2">
                <a:alpha val="17000"/>
              </a:schemeClr>
            </a:solidFill>
            <a:ln w="47625" cap="flat" cmpd="sng" algn="ctr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Arial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A7A1A04-EF20-0842-81D2-D191C14ED1F2}"/>
                </a:ext>
              </a:extLst>
            </p:cNvPr>
            <p:cNvSpPr txBox="1"/>
            <p:nvPr/>
          </p:nvSpPr>
          <p:spPr>
            <a:xfrm>
              <a:off x="3200400" y="5904655"/>
              <a:ext cx="13981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User Mode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7640583" y="1355206"/>
            <a:ext cx="1398140" cy="4968083"/>
            <a:chOff x="7640583" y="1355206"/>
            <a:chExt cx="1398140" cy="4968083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9D4EB1A-8716-C148-9DEB-E042C9D52DD2}"/>
                </a:ext>
              </a:extLst>
            </p:cNvPr>
            <p:cNvSpPr/>
            <p:nvPr/>
          </p:nvSpPr>
          <p:spPr bwMode="auto">
            <a:xfrm>
              <a:off x="7644318" y="1355206"/>
              <a:ext cx="1322874" cy="4968083"/>
            </a:xfrm>
            <a:prstGeom prst="rect">
              <a:avLst/>
            </a:prstGeom>
            <a:solidFill>
              <a:schemeClr val="accent2">
                <a:alpha val="17000"/>
              </a:schemeClr>
            </a:solidFill>
            <a:ln w="47625" cap="flat" cmpd="sng" algn="ctr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Arial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A86E64C-D1BE-6A47-91DE-4868439A7EED}"/>
                </a:ext>
              </a:extLst>
            </p:cNvPr>
            <p:cNvSpPr txBox="1"/>
            <p:nvPr/>
          </p:nvSpPr>
          <p:spPr>
            <a:xfrm>
              <a:off x="7640583" y="5904655"/>
              <a:ext cx="13981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User Mode</a:t>
              </a:r>
            </a:p>
          </p:txBody>
        </p:sp>
      </p:grpSp>
      <p:sp>
        <p:nvSpPr>
          <p:cNvPr id="9" name="Oval 8">
            <a:extLst>
              <a:ext uri="{FF2B5EF4-FFF2-40B4-BE49-F238E27FC236}">
                <a16:creationId xmlns:a16="http://schemas.microsoft.com/office/drawing/2014/main" id="{D83B9F66-603E-9547-943A-D6C565C3E0EE}"/>
              </a:ext>
            </a:extLst>
          </p:cNvPr>
          <p:cNvSpPr/>
          <p:nvPr/>
        </p:nvSpPr>
        <p:spPr bwMode="auto">
          <a:xfrm>
            <a:off x="4572000" y="1737518"/>
            <a:ext cx="304800" cy="304800"/>
          </a:xfrm>
          <a:prstGeom prst="ellipse">
            <a:avLst/>
          </a:prstGeom>
          <a:solidFill>
            <a:srgbClr val="FFFF00">
              <a:alpha val="46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Arial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60D91A1-3D0E-9B45-8BAB-52D884AE2402}"/>
              </a:ext>
            </a:extLst>
          </p:cNvPr>
          <p:cNvSpPr/>
          <p:nvPr/>
        </p:nvSpPr>
        <p:spPr bwMode="auto">
          <a:xfrm>
            <a:off x="7467600" y="3082635"/>
            <a:ext cx="304800" cy="304800"/>
          </a:xfrm>
          <a:prstGeom prst="ellipse">
            <a:avLst/>
          </a:prstGeom>
          <a:solidFill>
            <a:srgbClr val="FFFF00">
              <a:alpha val="46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Arial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E65A71A-412A-1143-BD99-A88434F4CB08}"/>
              </a:ext>
            </a:extLst>
          </p:cNvPr>
          <p:cNvSpPr/>
          <p:nvPr/>
        </p:nvSpPr>
        <p:spPr bwMode="auto">
          <a:xfrm>
            <a:off x="4572000" y="5486400"/>
            <a:ext cx="304800" cy="304800"/>
          </a:xfrm>
          <a:prstGeom prst="ellipse">
            <a:avLst/>
          </a:prstGeom>
          <a:solidFill>
            <a:srgbClr val="FFFF00">
              <a:alpha val="46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Arial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60D91A1-3D0E-9B45-8BAB-52D884AE2402}"/>
              </a:ext>
            </a:extLst>
          </p:cNvPr>
          <p:cNvSpPr/>
          <p:nvPr/>
        </p:nvSpPr>
        <p:spPr bwMode="auto">
          <a:xfrm>
            <a:off x="7467600" y="3962400"/>
            <a:ext cx="304800" cy="304800"/>
          </a:xfrm>
          <a:prstGeom prst="ellipse">
            <a:avLst/>
          </a:prstGeom>
          <a:solidFill>
            <a:srgbClr val="FFFF00">
              <a:alpha val="46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836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3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Gulim" charset="0"/>
              </a:rPr>
              <a:t>Lifecycle of a Process</a:t>
            </a:r>
          </a:p>
        </p:txBody>
      </p:sp>
      <p:sp>
        <p:nvSpPr>
          <p:cNvPr id="358432" name="Rectangle 32"/>
          <p:cNvSpPr>
            <a:spLocks noGrp="1" noChangeArrowheads="1"/>
          </p:cNvSpPr>
          <p:nvPr>
            <p:ph type="body" idx="1"/>
          </p:nvPr>
        </p:nvSpPr>
        <p:spPr>
          <a:xfrm>
            <a:off x="1905000" y="3810000"/>
            <a:ext cx="8305800" cy="28194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ko-KR" dirty="0">
                <a:ea typeface="Gulim" charset="0"/>
              </a:rPr>
              <a:t>As a process executes, it changes state:</a:t>
            </a:r>
          </a:p>
          <a:p>
            <a:pPr lvl="1">
              <a:lnSpc>
                <a:spcPct val="80000"/>
              </a:lnSpc>
            </a:pPr>
            <a:r>
              <a:rPr lang="en-US" altLang="ko-KR" dirty="0">
                <a:solidFill>
                  <a:schemeClr val="hlink"/>
                </a:solidFill>
                <a:ea typeface="Gulim" charset="0"/>
              </a:rPr>
              <a:t>new</a:t>
            </a:r>
            <a:r>
              <a:rPr lang="en-US" altLang="ko-KR" dirty="0">
                <a:ea typeface="Gulim" charset="0"/>
              </a:rPr>
              <a:t>:  The process is being created</a:t>
            </a:r>
          </a:p>
          <a:p>
            <a:pPr lvl="1">
              <a:lnSpc>
                <a:spcPct val="80000"/>
              </a:lnSpc>
            </a:pPr>
            <a:r>
              <a:rPr lang="en-US" altLang="ko-KR" dirty="0">
                <a:solidFill>
                  <a:schemeClr val="hlink"/>
                </a:solidFill>
                <a:ea typeface="Gulim" charset="0"/>
              </a:rPr>
              <a:t>ready</a:t>
            </a:r>
            <a:r>
              <a:rPr lang="en-US" altLang="ko-KR" dirty="0">
                <a:ea typeface="Gulim" charset="0"/>
              </a:rPr>
              <a:t>:  The process is waiting to run</a:t>
            </a:r>
          </a:p>
          <a:p>
            <a:pPr lvl="1">
              <a:lnSpc>
                <a:spcPct val="80000"/>
              </a:lnSpc>
            </a:pPr>
            <a:r>
              <a:rPr lang="en-US" altLang="ko-KR" dirty="0">
                <a:solidFill>
                  <a:schemeClr val="hlink"/>
                </a:solidFill>
                <a:ea typeface="Gulim" charset="0"/>
              </a:rPr>
              <a:t>running</a:t>
            </a:r>
            <a:r>
              <a:rPr lang="en-US" altLang="ko-KR" dirty="0">
                <a:ea typeface="Gulim" charset="0"/>
              </a:rPr>
              <a:t>:  Instructions are being executed</a:t>
            </a:r>
          </a:p>
          <a:p>
            <a:pPr lvl="1">
              <a:lnSpc>
                <a:spcPct val="80000"/>
              </a:lnSpc>
            </a:pPr>
            <a:r>
              <a:rPr lang="en-US" altLang="ko-KR" dirty="0">
                <a:solidFill>
                  <a:schemeClr val="hlink"/>
                </a:solidFill>
                <a:ea typeface="Gulim" charset="0"/>
              </a:rPr>
              <a:t>waiting</a:t>
            </a:r>
            <a:r>
              <a:rPr lang="en-US" altLang="ko-KR" dirty="0">
                <a:ea typeface="Gulim" charset="0"/>
              </a:rPr>
              <a:t>:  Process waiting for some event to occur</a:t>
            </a:r>
          </a:p>
          <a:p>
            <a:pPr lvl="1">
              <a:lnSpc>
                <a:spcPct val="80000"/>
              </a:lnSpc>
            </a:pPr>
            <a:r>
              <a:rPr lang="en-US" altLang="ko-KR" dirty="0">
                <a:solidFill>
                  <a:schemeClr val="hlink"/>
                </a:solidFill>
                <a:ea typeface="Gulim" charset="0"/>
              </a:rPr>
              <a:t>terminated</a:t>
            </a:r>
            <a:r>
              <a:rPr lang="en-US" altLang="ko-KR" dirty="0">
                <a:ea typeface="Gulim" charset="0"/>
              </a:rPr>
              <a:t>:  The process has finished execution</a:t>
            </a:r>
          </a:p>
        </p:txBody>
      </p:sp>
      <p:pic>
        <p:nvPicPr>
          <p:cNvPr id="67587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" t="24142" r="690" b="24419"/>
          <a:stretch>
            <a:fillRect/>
          </a:stretch>
        </p:blipFill>
        <p:spPr bwMode="auto">
          <a:xfrm>
            <a:off x="2819400" y="1023938"/>
            <a:ext cx="6553200" cy="2557462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8405" name="Freeform 5"/>
          <p:cNvSpPr>
            <a:spLocks/>
          </p:cNvSpPr>
          <p:nvPr/>
        </p:nvSpPr>
        <p:spPr bwMode="auto">
          <a:xfrm>
            <a:off x="5029200" y="2395539"/>
            <a:ext cx="1981200" cy="333375"/>
          </a:xfrm>
          <a:custGeom>
            <a:avLst/>
            <a:gdLst>
              <a:gd name="T0" fmla="*/ 0 w 1186"/>
              <a:gd name="T1" fmla="*/ 0 h 197"/>
              <a:gd name="T2" fmla="*/ 2147483647 w 1186"/>
              <a:gd name="T3" fmla="*/ 2147483647 h 197"/>
              <a:gd name="T4" fmla="*/ 2147483647 w 1186"/>
              <a:gd name="T5" fmla="*/ 2147483647 h 197"/>
              <a:gd name="T6" fmla="*/ 2147483647 w 1186"/>
              <a:gd name="T7" fmla="*/ 2147483647 h 197"/>
              <a:gd name="T8" fmla="*/ 2147483647 w 1186"/>
              <a:gd name="T9" fmla="*/ 2147483647 h 197"/>
              <a:gd name="T10" fmla="*/ 2147483647 w 1186"/>
              <a:gd name="T11" fmla="*/ 2147483647 h 197"/>
              <a:gd name="T12" fmla="*/ 2147483647 w 1186"/>
              <a:gd name="T13" fmla="*/ 2147483647 h 197"/>
              <a:gd name="T14" fmla="*/ 2147483647 w 1186"/>
              <a:gd name="T15" fmla="*/ 2147483647 h 19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186"/>
              <a:gd name="T25" fmla="*/ 0 h 197"/>
              <a:gd name="T26" fmla="*/ 1186 w 1186"/>
              <a:gd name="T27" fmla="*/ 197 h 197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186" h="197">
                <a:moveTo>
                  <a:pt x="0" y="0"/>
                </a:moveTo>
                <a:cubicBezTo>
                  <a:pt x="30" y="24"/>
                  <a:pt x="51" y="43"/>
                  <a:pt x="87" y="55"/>
                </a:cubicBezTo>
                <a:cubicBezTo>
                  <a:pt x="157" y="125"/>
                  <a:pt x="276" y="148"/>
                  <a:pt x="371" y="158"/>
                </a:cubicBezTo>
                <a:cubicBezTo>
                  <a:pt x="434" y="174"/>
                  <a:pt x="497" y="188"/>
                  <a:pt x="561" y="197"/>
                </a:cubicBezTo>
                <a:cubicBezTo>
                  <a:pt x="705" y="189"/>
                  <a:pt x="849" y="189"/>
                  <a:pt x="987" y="142"/>
                </a:cubicBezTo>
                <a:cubicBezTo>
                  <a:pt x="1028" y="128"/>
                  <a:pt x="1064" y="109"/>
                  <a:pt x="1105" y="95"/>
                </a:cubicBezTo>
                <a:cubicBezTo>
                  <a:pt x="1123" y="89"/>
                  <a:pt x="1136" y="74"/>
                  <a:pt x="1152" y="63"/>
                </a:cubicBezTo>
                <a:cubicBezTo>
                  <a:pt x="1178" y="46"/>
                  <a:pt x="1186" y="47"/>
                  <a:pt x="1168" y="47"/>
                </a:cubicBezTo>
              </a:path>
            </a:pathLst>
          </a:custGeom>
          <a:noFill/>
          <a:ln w="762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07" name="Freeform 7"/>
          <p:cNvSpPr>
            <a:spLocks/>
          </p:cNvSpPr>
          <p:nvPr/>
        </p:nvSpPr>
        <p:spPr bwMode="auto">
          <a:xfrm>
            <a:off x="5022850" y="1476376"/>
            <a:ext cx="2025650" cy="455613"/>
          </a:xfrm>
          <a:custGeom>
            <a:avLst/>
            <a:gdLst>
              <a:gd name="T0" fmla="*/ 2147483647 w 1276"/>
              <a:gd name="T1" fmla="*/ 2147483647 h 287"/>
              <a:gd name="T2" fmla="*/ 2147483647 w 1276"/>
              <a:gd name="T3" fmla="*/ 2147483647 h 287"/>
              <a:gd name="T4" fmla="*/ 2147483647 w 1276"/>
              <a:gd name="T5" fmla="*/ 2147483647 h 287"/>
              <a:gd name="T6" fmla="*/ 2147483647 w 1276"/>
              <a:gd name="T7" fmla="*/ 2147483647 h 287"/>
              <a:gd name="T8" fmla="*/ 2147483647 w 1276"/>
              <a:gd name="T9" fmla="*/ 2147483647 h 287"/>
              <a:gd name="T10" fmla="*/ 2147483647 w 1276"/>
              <a:gd name="T11" fmla="*/ 2147483647 h 287"/>
              <a:gd name="T12" fmla="*/ 2147483647 w 1276"/>
              <a:gd name="T13" fmla="*/ 0 h 287"/>
              <a:gd name="T14" fmla="*/ 2147483647 w 1276"/>
              <a:gd name="T15" fmla="*/ 2147483647 h 287"/>
              <a:gd name="T16" fmla="*/ 2147483647 w 1276"/>
              <a:gd name="T17" fmla="*/ 2147483647 h 287"/>
              <a:gd name="T18" fmla="*/ 2147483647 w 1276"/>
              <a:gd name="T19" fmla="*/ 2147483647 h 287"/>
              <a:gd name="T20" fmla="*/ 2147483647 w 1276"/>
              <a:gd name="T21" fmla="*/ 2147483647 h 287"/>
              <a:gd name="T22" fmla="*/ 2147483647 w 1276"/>
              <a:gd name="T23" fmla="*/ 2147483647 h 287"/>
              <a:gd name="T24" fmla="*/ 2147483647 w 1276"/>
              <a:gd name="T25" fmla="*/ 2147483647 h 287"/>
              <a:gd name="T26" fmla="*/ 2147483647 w 1276"/>
              <a:gd name="T27" fmla="*/ 2147483647 h 287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276"/>
              <a:gd name="T43" fmla="*/ 0 h 287"/>
              <a:gd name="T44" fmla="*/ 1276 w 1276"/>
              <a:gd name="T45" fmla="*/ 287 h 287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276" h="287">
                <a:moveTo>
                  <a:pt x="1276" y="245"/>
                </a:moveTo>
                <a:cubicBezTo>
                  <a:pt x="1211" y="181"/>
                  <a:pt x="1148" y="140"/>
                  <a:pt x="1063" y="111"/>
                </a:cubicBezTo>
                <a:cubicBezTo>
                  <a:pt x="1054" y="108"/>
                  <a:pt x="1048" y="99"/>
                  <a:pt x="1039" y="95"/>
                </a:cubicBezTo>
                <a:cubicBezTo>
                  <a:pt x="991" y="73"/>
                  <a:pt x="925" y="51"/>
                  <a:pt x="873" y="40"/>
                </a:cubicBezTo>
                <a:cubicBezTo>
                  <a:pt x="802" y="25"/>
                  <a:pt x="849" y="35"/>
                  <a:pt x="739" y="16"/>
                </a:cubicBezTo>
                <a:cubicBezTo>
                  <a:pt x="723" y="13"/>
                  <a:pt x="708" y="11"/>
                  <a:pt x="692" y="8"/>
                </a:cubicBezTo>
                <a:cubicBezTo>
                  <a:pt x="676" y="5"/>
                  <a:pt x="644" y="0"/>
                  <a:pt x="644" y="0"/>
                </a:cubicBezTo>
                <a:cubicBezTo>
                  <a:pt x="550" y="6"/>
                  <a:pt x="485" y="11"/>
                  <a:pt x="400" y="40"/>
                </a:cubicBezTo>
                <a:cubicBezTo>
                  <a:pt x="376" y="48"/>
                  <a:pt x="353" y="55"/>
                  <a:pt x="329" y="63"/>
                </a:cubicBezTo>
                <a:cubicBezTo>
                  <a:pt x="313" y="68"/>
                  <a:pt x="281" y="79"/>
                  <a:pt x="281" y="79"/>
                </a:cubicBezTo>
                <a:cubicBezTo>
                  <a:pt x="245" y="104"/>
                  <a:pt x="204" y="121"/>
                  <a:pt x="163" y="135"/>
                </a:cubicBezTo>
                <a:cubicBezTo>
                  <a:pt x="137" y="144"/>
                  <a:pt x="119" y="165"/>
                  <a:pt x="92" y="174"/>
                </a:cubicBezTo>
                <a:cubicBezTo>
                  <a:pt x="78" y="188"/>
                  <a:pt x="58" y="198"/>
                  <a:pt x="45" y="213"/>
                </a:cubicBezTo>
                <a:cubicBezTo>
                  <a:pt x="24" y="237"/>
                  <a:pt x="0" y="287"/>
                  <a:pt x="21" y="245"/>
                </a:cubicBezTo>
              </a:path>
            </a:pathLst>
          </a:custGeom>
          <a:noFill/>
          <a:ln w="762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08" name="Freeform 8"/>
          <p:cNvSpPr>
            <a:spLocks/>
          </p:cNvSpPr>
          <p:nvPr/>
        </p:nvSpPr>
        <p:spPr bwMode="auto">
          <a:xfrm>
            <a:off x="4918075" y="2466975"/>
            <a:ext cx="476250" cy="738188"/>
          </a:xfrm>
          <a:custGeom>
            <a:avLst/>
            <a:gdLst>
              <a:gd name="T0" fmla="*/ 2147483647 w 300"/>
              <a:gd name="T1" fmla="*/ 2147483647 h 465"/>
              <a:gd name="T2" fmla="*/ 2147483647 w 300"/>
              <a:gd name="T3" fmla="*/ 2147483647 h 465"/>
              <a:gd name="T4" fmla="*/ 2147483647 w 300"/>
              <a:gd name="T5" fmla="*/ 2147483647 h 465"/>
              <a:gd name="T6" fmla="*/ 2147483647 w 300"/>
              <a:gd name="T7" fmla="*/ 2147483647 h 465"/>
              <a:gd name="T8" fmla="*/ 2147483647 w 300"/>
              <a:gd name="T9" fmla="*/ 2147483647 h 465"/>
              <a:gd name="T10" fmla="*/ 2147483647 w 300"/>
              <a:gd name="T11" fmla="*/ 2147483647 h 465"/>
              <a:gd name="T12" fmla="*/ 0 w 300"/>
              <a:gd name="T13" fmla="*/ 0 h 46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00"/>
              <a:gd name="T22" fmla="*/ 0 h 465"/>
              <a:gd name="T23" fmla="*/ 300 w 300"/>
              <a:gd name="T24" fmla="*/ 465 h 46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00" h="465">
                <a:moveTo>
                  <a:pt x="300" y="465"/>
                </a:moveTo>
                <a:cubicBezTo>
                  <a:pt x="269" y="426"/>
                  <a:pt x="247" y="389"/>
                  <a:pt x="205" y="363"/>
                </a:cubicBezTo>
                <a:cubicBezTo>
                  <a:pt x="182" y="326"/>
                  <a:pt x="154" y="308"/>
                  <a:pt x="119" y="284"/>
                </a:cubicBezTo>
                <a:cubicBezTo>
                  <a:pt x="91" y="201"/>
                  <a:pt x="135" y="324"/>
                  <a:pt x="95" y="236"/>
                </a:cubicBezTo>
                <a:cubicBezTo>
                  <a:pt x="74" y="189"/>
                  <a:pt x="63" y="140"/>
                  <a:pt x="40" y="94"/>
                </a:cubicBezTo>
                <a:cubicBezTo>
                  <a:pt x="32" y="78"/>
                  <a:pt x="23" y="63"/>
                  <a:pt x="16" y="47"/>
                </a:cubicBezTo>
                <a:cubicBezTo>
                  <a:pt x="9" y="32"/>
                  <a:pt x="0" y="0"/>
                  <a:pt x="0" y="0"/>
                </a:cubicBezTo>
              </a:path>
            </a:pathLst>
          </a:custGeom>
          <a:noFill/>
          <a:ln w="762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09" name="Freeform 9"/>
          <p:cNvSpPr>
            <a:spLocks/>
          </p:cNvSpPr>
          <p:nvPr/>
        </p:nvSpPr>
        <p:spPr bwMode="auto">
          <a:xfrm>
            <a:off x="6651625" y="2416176"/>
            <a:ext cx="458788" cy="766763"/>
          </a:xfrm>
          <a:custGeom>
            <a:avLst/>
            <a:gdLst>
              <a:gd name="T0" fmla="*/ 2147483647 w 289"/>
              <a:gd name="T1" fmla="*/ 0 h 483"/>
              <a:gd name="T2" fmla="*/ 2147483647 w 289"/>
              <a:gd name="T3" fmla="*/ 2147483647 h 483"/>
              <a:gd name="T4" fmla="*/ 2147483647 w 289"/>
              <a:gd name="T5" fmla="*/ 2147483647 h 483"/>
              <a:gd name="T6" fmla="*/ 2147483647 w 289"/>
              <a:gd name="T7" fmla="*/ 2147483647 h 483"/>
              <a:gd name="T8" fmla="*/ 2147483647 w 289"/>
              <a:gd name="T9" fmla="*/ 2147483647 h 483"/>
              <a:gd name="T10" fmla="*/ 2147483647 w 289"/>
              <a:gd name="T11" fmla="*/ 2147483647 h 483"/>
              <a:gd name="T12" fmla="*/ 2147483647 w 289"/>
              <a:gd name="T13" fmla="*/ 2147483647 h 483"/>
              <a:gd name="T14" fmla="*/ 2147483647 w 289"/>
              <a:gd name="T15" fmla="*/ 2147483647 h 483"/>
              <a:gd name="T16" fmla="*/ 2147483647 w 289"/>
              <a:gd name="T17" fmla="*/ 2147483647 h 48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89"/>
              <a:gd name="T28" fmla="*/ 0 h 483"/>
              <a:gd name="T29" fmla="*/ 289 w 289"/>
              <a:gd name="T30" fmla="*/ 483 h 48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89" h="483">
                <a:moveTo>
                  <a:pt x="289" y="0"/>
                </a:moveTo>
                <a:cubicBezTo>
                  <a:pt x="275" y="69"/>
                  <a:pt x="257" y="138"/>
                  <a:pt x="234" y="205"/>
                </a:cubicBezTo>
                <a:cubicBezTo>
                  <a:pt x="219" y="249"/>
                  <a:pt x="202" y="292"/>
                  <a:pt x="155" y="308"/>
                </a:cubicBezTo>
                <a:cubicBezTo>
                  <a:pt x="150" y="316"/>
                  <a:pt x="146" y="325"/>
                  <a:pt x="139" y="332"/>
                </a:cubicBezTo>
                <a:cubicBezTo>
                  <a:pt x="133" y="338"/>
                  <a:pt x="122" y="340"/>
                  <a:pt x="116" y="347"/>
                </a:cubicBezTo>
                <a:cubicBezTo>
                  <a:pt x="71" y="404"/>
                  <a:pt x="152" y="337"/>
                  <a:pt x="92" y="395"/>
                </a:cubicBezTo>
                <a:cubicBezTo>
                  <a:pt x="31" y="454"/>
                  <a:pt x="107" y="358"/>
                  <a:pt x="45" y="434"/>
                </a:cubicBezTo>
                <a:cubicBezTo>
                  <a:pt x="35" y="446"/>
                  <a:pt x="22" y="475"/>
                  <a:pt x="5" y="481"/>
                </a:cubicBezTo>
                <a:cubicBezTo>
                  <a:pt x="0" y="483"/>
                  <a:pt x="5" y="471"/>
                  <a:pt x="5" y="466"/>
                </a:cubicBezTo>
              </a:path>
            </a:pathLst>
          </a:custGeom>
          <a:noFill/>
          <a:ln w="762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10" name="Freeform 10"/>
          <p:cNvSpPr>
            <a:spLocks/>
          </p:cNvSpPr>
          <p:nvPr/>
        </p:nvSpPr>
        <p:spPr bwMode="auto">
          <a:xfrm>
            <a:off x="4103689" y="1276350"/>
            <a:ext cx="752475" cy="514350"/>
          </a:xfrm>
          <a:custGeom>
            <a:avLst/>
            <a:gdLst>
              <a:gd name="T0" fmla="*/ 0 w 474"/>
              <a:gd name="T1" fmla="*/ 0 h 324"/>
              <a:gd name="T2" fmla="*/ 2147483647 w 474"/>
              <a:gd name="T3" fmla="*/ 2147483647 h 324"/>
              <a:gd name="T4" fmla="*/ 2147483647 w 474"/>
              <a:gd name="T5" fmla="*/ 2147483647 h 324"/>
              <a:gd name="T6" fmla="*/ 2147483647 w 474"/>
              <a:gd name="T7" fmla="*/ 2147483647 h 324"/>
              <a:gd name="T8" fmla="*/ 2147483647 w 474"/>
              <a:gd name="T9" fmla="*/ 2147483647 h 3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74"/>
              <a:gd name="T16" fmla="*/ 0 h 324"/>
              <a:gd name="T17" fmla="*/ 474 w 474"/>
              <a:gd name="T18" fmla="*/ 324 h 3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74" h="324">
                <a:moveTo>
                  <a:pt x="0" y="0"/>
                </a:moveTo>
                <a:cubicBezTo>
                  <a:pt x="50" y="25"/>
                  <a:pt x="109" y="30"/>
                  <a:pt x="158" y="55"/>
                </a:cubicBezTo>
                <a:cubicBezTo>
                  <a:pt x="210" y="82"/>
                  <a:pt x="268" y="115"/>
                  <a:pt x="324" y="134"/>
                </a:cubicBezTo>
                <a:cubicBezTo>
                  <a:pt x="368" y="178"/>
                  <a:pt x="414" y="216"/>
                  <a:pt x="450" y="268"/>
                </a:cubicBezTo>
                <a:cubicBezTo>
                  <a:pt x="456" y="286"/>
                  <a:pt x="474" y="307"/>
                  <a:pt x="474" y="324"/>
                </a:cubicBezTo>
              </a:path>
            </a:pathLst>
          </a:custGeom>
          <a:noFill/>
          <a:ln w="762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11" name="Freeform 11"/>
          <p:cNvSpPr>
            <a:spLocks/>
          </p:cNvSpPr>
          <p:nvPr/>
        </p:nvSpPr>
        <p:spPr bwMode="auto">
          <a:xfrm>
            <a:off x="7123113" y="1314451"/>
            <a:ext cx="889000" cy="500063"/>
          </a:xfrm>
          <a:custGeom>
            <a:avLst/>
            <a:gdLst>
              <a:gd name="T0" fmla="*/ 0 w 560"/>
              <a:gd name="T1" fmla="*/ 2147483647 h 315"/>
              <a:gd name="T2" fmla="*/ 2147483647 w 560"/>
              <a:gd name="T3" fmla="*/ 2147483647 h 315"/>
              <a:gd name="T4" fmla="*/ 2147483647 w 560"/>
              <a:gd name="T5" fmla="*/ 2147483647 h 315"/>
              <a:gd name="T6" fmla="*/ 2147483647 w 560"/>
              <a:gd name="T7" fmla="*/ 2147483647 h 315"/>
              <a:gd name="T8" fmla="*/ 2147483647 w 560"/>
              <a:gd name="T9" fmla="*/ 2147483647 h 315"/>
              <a:gd name="T10" fmla="*/ 2147483647 w 560"/>
              <a:gd name="T11" fmla="*/ 0 h 31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60"/>
              <a:gd name="T19" fmla="*/ 0 h 315"/>
              <a:gd name="T20" fmla="*/ 560 w 560"/>
              <a:gd name="T21" fmla="*/ 315 h 31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60" h="315">
                <a:moveTo>
                  <a:pt x="0" y="315"/>
                </a:moveTo>
                <a:cubicBezTo>
                  <a:pt x="38" y="269"/>
                  <a:pt x="77" y="223"/>
                  <a:pt x="126" y="189"/>
                </a:cubicBezTo>
                <a:cubicBezTo>
                  <a:pt x="202" y="74"/>
                  <a:pt x="340" y="40"/>
                  <a:pt x="466" y="8"/>
                </a:cubicBezTo>
                <a:cubicBezTo>
                  <a:pt x="484" y="11"/>
                  <a:pt x="503" y="13"/>
                  <a:pt x="521" y="16"/>
                </a:cubicBezTo>
                <a:cubicBezTo>
                  <a:pt x="529" y="18"/>
                  <a:pt x="537" y="26"/>
                  <a:pt x="544" y="23"/>
                </a:cubicBezTo>
                <a:cubicBezTo>
                  <a:pt x="553" y="19"/>
                  <a:pt x="560" y="0"/>
                  <a:pt x="560" y="0"/>
                </a:cubicBezTo>
              </a:path>
            </a:pathLst>
          </a:custGeom>
          <a:noFill/>
          <a:ln w="762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12" name="Oval 12"/>
          <p:cNvSpPr>
            <a:spLocks noChangeArrowheads="1"/>
          </p:cNvSpPr>
          <p:nvPr/>
        </p:nvSpPr>
        <p:spPr bwMode="auto">
          <a:xfrm>
            <a:off x="2819400" y="1023938"/>
            <a:ext cx="1295400" cy="609600"/>
          </a:xfrm>
          <a:prstGeom prst="ellips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13" name="Oval 13"/>
          <p:cNvSpPr>
            <a:spLocks noChangeArrowheads="1"/>
          </p:cNvSpPr>
          <p:nvPr/>
        </p:nvSpPr>
        <p:spPr bwMode="auto">
          <a:xfrm>
            <a:off x="6391275" y="1839913"/>
            <a:ext cx="1295400" cy="609600"/>
          </a:xfrm>
          <a:prstGeom prst="ellips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14" name="Oval 14"/>
          <p:cNvSpPr>
            <a:spLocks noChangeArrowheads="1"/>
          </p:cNvSpPr>
          <p:nvPr/>
        </p:nvSpPr>
        <p:spPr bwMode="auto">
          <a:xfrm>
            <a:off x="4314825" y="1828800"/>
            <a:ext cx="1295400" cy="609600"/>
          </a:xfrm>
          <a:prstGeom prst="ellips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15" name="Oval 15"/>
          <p:cNvSpPr>
            <a:spLocks noChangeArrowheads="1"/>
          </p:cNvSpPr>
          <p:nvPr/>
        </p:nvSpPr>
        <p:spPr bwMode="auto">
          <a:xfrm>
            <a:off x="8056563" y="1012825"/>
            <a:ext cx="1295400" cy="609600"/>
          </a:xfrm>
          <a:prstGeom prst="ellips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16" name="Oval 16"/>
          <p:cNvSpPr>
            <a:spLocks noChangeArrowheads="1"/>
          </p:cNvSpPr>
          <p:nvPr/>
        </p:nvSpPr>
        <p:spPr bwMode="auto">
          <a:xfrm>
            <a:off x="5391150" y="2970213"/>
            <a:ext cx="1295400" cy="609600"/>
          </a:xfrm>
          <a:prstGeom prst="ellips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17" name="Freeform 17"/>
          <p:cNvSpPr>
            <a:spLocks/>
          </p:cNvSpPr>
          <p:nvPr/>
        </p:nvSpPr>
        <p:spPr bwMode="auto">
          <a:xfrm>
            <a:off x="5035550" y="2400301"/>
            <a:ext cx="1981200" cy="333375"/>
          </a:xfrm>
          <a:custGeom>
            <a:avLst/>
            <a:gdLst>
              <a:gd name="T0" fmla="*/ 0 w 1186"/>
              <a:gd name="T1" fmla="*/ 0 h 197"/>
              <a:gd name="T2" fmla="*/ 2147483647 w 1186"/>
              <a:gd name="T3" fmla="*/ 2147483647 h 197"/>
              <a:gd name="T4" fmla="*/ 2147483647 w 1186"/>
              <a:gd name="T5" fmla="*/ 2147483647 h 197"/>
              <a:gd name="T6" fmla="*/ 2147483647 w 1186"/>
              <a:gd name="T7" fmla="*/ 2147483647 h 197"/>
              <a:gd name="T8" fmla="*/ 2147483647 w 1186"/>
              <a:gd name="T9" fmla="*/ 2147483647 h 197"/>
              <a:gd name="T10" fmla="*/ 2147483647 w 1186"/>
              <a:gd name="T11" fmla="*/ 2147483647 h 197"/>
              <a:gd name="T12" fmla="*/ 2147483647 w 1186"/>
              <a:gd name="T13" fmla="*/ 2147483647 h 197"/>
              <a:gd name="T14" fmla="*/ 2147483647 w 1186"/>
              <a:gd name="T15" fmla="*/ 2147483647 h 19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186"/>
              <a:gd name="T25" fmla="*/ 0 h 197"/>
              <a:gd name="T26" fmla="*/ 1186 w 1186"/>
              <a:gd name="T27" fmla="*/ 197 h 197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186" h="197">
                <a:moveTo>
                  <a:pt x="0" y="0"/>
                </a:moveTo>
                <a:cubicBezTo>
                  <a:pt x="30" y="24"/>
                  <a:pt x="51" y="43"/>
                  <a:pt x="87" y="55"/>
                </a:cubicBezTo>
                <a:cubicBezTo>
                  <a:pt x="157" y="125"/>
                  <a:pt x="276" y="148"/>
                  <a:pt x="371" y="158"/>
                </a:cubicBezTo>
                <a:cubicBezTo>
                  <a:pt x="434" y="174"/>
                  <a:pt x="497" y="188"/>
                  <a:pt x="561" y="197"/>
                </a:cubicBezTo>
                <a:cubicBezTo>
                  <a:pt x="705" y="189"/>
                  <a:pt x="849" y="189"/>
                  <a:pt x="987" y="142"/>
                </a:cubicBezTo>
                <a:cubicBezTo>
                  <a:pt x="1028" y="128"/>
                  <a:pt x="1064" y="109"/>
                  <a:pt x="1105" y="95"/>
                </a:cubicBezTo>
                <a:cubicBezTo>
                  <a:pt x="1123" y="89"/>
                  <a:pt x="1136" y="74"/>
                  <a:pt x="1152" y="63"/>
                </a:cubicBezTo>
                <a:cubicBezTo>
                  <a:pt x="1178" y="46"/>
                  <a:pt x="1186" y="47"/>
                  <a:pt x="1168" y="47"/>
                </a:cubicBezTo>
              </a:path>
            </a:pathLst>
          </a:custGeom>
          <a:noFill/>
          <a:ln w="762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18" name="Freeform 18"/>
          <p:cNvSpPr>
            <a:spLocks/>
          </p:cNvSpPr>
          <p:nvPr/>
        </p:nvSpPr>
        <p:spPr bwMode="auto">
          <a:xfrm>
            <a:off x="5029200" y="1481138"/>
            <a:ext cx="2025650" cy="455612"/>
          </a:xfrm>
          <a:custGeom>
            <a:avLst/>
            <a:gdLst>
              <a:gd name="T0" fmla="*/ 2147483647 w 1276"/>
              <a:gd name="T1" fmla="*/ 2147483647 h 287"/>
              <a:gd name="T2" fmla="*/ 2147483647 w 1276"/>
              <a:gd name="T3" fmla="*/ 2147483647 h 287"/>
              <a:gd name="T4" fmla="*/ 2147483647 w 1276"/>
              <a:gd name="T5" fmla="*/ 2147483647 h 287"/>
              <a:gd name="T6" fmla="*/ 2147483647 w 1276"/>
              <a:gd name="T7" fmla="*/ 2147483647 h 287"/>
              <a:gd name="T8" fmla="*/ 2147483647 w 1276"/>
              <a:gd name="T9" fmla="*/ 2147483647 h 287"/>
              <a:gd name="T10" fmla="*/ 2147483647 w 1276"/>
              <a:gd name="T11" fmla="*/ 2147483647 h 287"/>
              <a:gd name="T12" fmla="*/ 2147483647 w 1276"/>
              <a:gd name="T13" fmla="*/ 0 h 287"/>
              <a:gd name="T14" fmla="*/ 2147483647 w 1276"/>
              <a:gd name="T15" fmla="*/ 2147483647 h 287"/>
              <a:gd name="T16" fmla="*/ 2147483647 w 1276"/>
              <a:gd name="T17" fmla="*/ 2147483647 h 287"/>
              <a:gd name="T18" fmla="*/ 2147483647 w 1276"/>
              <a:gd name="T19" fmla="*/ 2147483647 h 287"/>
              <a:gd name="T20" fmla="*/ 2147483647 w 1276"/>
              <a:gd name="T21" fmla="*/ 2147483647 h 287"/>
              <a:gd name="T22" fmla="*/ 2147483647 w 1276"/>
              <a:gd name="T23" fmla="*/ 2147483647 h 287"/>
              <a:gd name="T24" fmla="*/ 2147483647 w 1276"/>
              <a:gd name="T25" fmla="*/ 2147483647 h 287"/>
              <a:gd name="T26" fmla="*/ 2147483647 w 1276"/>
              <a:gd name="T27" fmla="*/ 2147483647 h 287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276"/>
              <a:gd name="T43" fmla="*/ 0 h 287"/>
              <a:gd name="T44" fmla="*/ 1276 w 1276"/>
              <a:gd name="T45" fmla="*/ 287 h 287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276" h="287">
                <a:moveTo>
                  <a:pt x="1276" y="245"/>
                </a:moveTo>
                <a:cubicBezTo>
                  <a:pt x="1211" y="181"/>
                  <a:pt x="1148" y="140"/>
                  <a:pt x="1063" y="111"/>
                </a:cubicBezTo>
                <a:cubicBezTo>
                  <a:pt x="1054" y="108"/>
                  <a:pt x="1048" y="99"/>
                  <a:pt x="1039" y="95"/>
                </a:cubicBezTo>
                <a:cubicBezTo>
                  <a:pt x="991" y="73"/>
                  <a:pt x="925" y="51"/>
                  <a:pt x="873" y="40"/>
                </a:cubicBezTo>
                <a:cubicBezTo>
                  <a:pt x="802" y="25"/>
                  <a:pt x="849" y="35"/>
                  <a:pt x="739" y="16"/>
                </a:cubicBezTo>
                <a:cubicBezTo>
                  <a:pt x="723" y="13"/>
                  <a:pt x="708" y="11"/>
                  <a:pt x="692" y="8"/>
                </a:cubicBezTo>
                <a:cubicBezTo>
                  <a:pt x="676" y="5"/>
                  <a:pt x="644" y="0"/>
                  <a:pt x="644" y="0"/>
                </a:cubicBezTo>
                <a:cubicBezTo>
                  <a:pt x="550" y="6"/>
                  <a:pt x="485" y="11"/>
                  <a:pt x="400" y="40"/>
                </a:cubicBezTo>
                <a:cubicBezTo>
                  <a:pt x="376" y="48"/>
                  <a:pt x="353" y="55"/>
                  <a:pt x="329" y="63"/>
                </a:cubicBezTo>
                <a:cubicBezTo>
                  <a:pt x="313" y="68"/>
                  <a:pt x="281" y="79"/>
                  <a:pt x="281" y="79"/>
                </a:cubicBezTo>
                <a:cubicBezTo>
                  <a:pt x="245" y="104"/>
                  <a:pt x="204" y="121"/>
                  <a:pt x="163" y="135"/>
                </a:cubicBezTo>
                <a:cubicBezTo>
                  <a:pt x="137" y="144"/>
                  <a:pt x="119" y="165"/>
                  <a:pt x="92" y="174"/>
                </a:cubicBezTo>
                <a:cubicBezTo>
                  <a:pt x="78" y="188"/>
                  <a:pt x="58" y="198"/>
                  <a:pt x="45" y="213"/>
                </a:cubicBezTo>
                <a:cubicBezTo>
                  <a:pt x="24" y="237"/>
                  <a:pt x="0" y="287"/>
                  <a:pt x="21" y="245"/>
                </a:cubicBezTo>
              </a:path>
            </a:pathLst>
          </a:custGeom>
          <a:noFill/>
          <a:ln w="762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19" name="Oval 19"/>
          <p:cNvSpPr>
            <a:spLocks noChangeArrowheads="1"/>
          </p:cNvSpPr>
          <p:nvPr/>
        </p:nvSpPr>
        <p:spPr bwMode="auto">
          <a:xfrm>
            <a:off x="6397625" y="1844675"/>
            <a:ext cx="1295400" cy="609600"/>
          </a:xfrm>
          <a:prstGeom prst="ellips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20" name="Oval 20"/>
          <p:cNvSpPr>
            <a:spLocks noChangeArrowheads="1"/>
          </p:cNvSpPr>
          <p:nvPr/>
        </p:nvSpPr>
        <p:spPr bwMode="auto">
          <a:xfrm>
            <a:off x="4321175" y="1833563"/>
            <a:ext cx="1295400" cy="609600"/>
          </a:xfrm>
          <a:prstGeom prst="ellips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21" name="Freeform 21"/>
          <p:cNvSpPr>
            <a:spLocks/>
          </p:cNvSpPr>
          <p:nvPr/>
        </p:nvSpPr>
        <p:spPr bwMode="auto">
          <a:xfrm>
            <a:off x="5029200" y="2395539"/>
            <a:ext cx="1981200" cy="333375"/>
          </a:xfrm>
          <a:custGeom>
            <a:avLst/>
            <a:gdLst>
              <a:gd name="T0" fmla="*/ 0 w 1186"/>
              <a:gd name="T1" fmla="*/ 0 h 197"/>
              <a:gd name="T2" fmla="*/ 2147483647 w 1186"/>
              <a:gd name="T3" fmla="*/ 2147483647 h 197"/>
              <a:gd name="T4" fmla="*/ 2147483647 w 1186"/>
              <a:gd name="T5" fmla="*/ 2147483647 h 197"/>
              <a:gd name="T6" fmla="*/ 2147483647 w 1186"/>
              <a:gd name="T7" fmla="*/ 2147483647 h 197"/>
              <a:gd name="T8" fmla="*/ 2147483647 w 1186"/>
              <a:gd name="T9" fmla="*/ 2147483647 h 197"/>
              <a:gd name="T10" fmla="*/ 2147483647 w 1186"/>
              <a:gd name="T11" fmla="*/ 2147483647 h 197"/>
              <a:gd name="T12" fmla="*/ 2147483647 w 1186"/>
              <a:gd name="T13" fmla="*/ 2147483647 h 197"/>
              <a:gd name="T14" fmla="*/ 2147483647 w 1186"/>
              <a:gd name="T15" fmla="*/ 2147483647 h 19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186"/>
              <a:gd name="T25" fmla="*/ 0 h 197"/>
              <a:gd name="T26" fmla="*/ 1186 w 1186"/>
              <a:gd name="T27" fmla="*/ 197 h 197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186" h="197">
                <a:moveTo>
                  <a:pt x="0" y="0"/>
                </a:moveTo>
                <a:cubicBezTo>
                  <a:pt x="30" y="24"/>
                  <a:pt x="51" y="43"/>
                  <a:pt x="87" y="55"/>
                </a:cubicBezTo>
                <a:cubicBezTo>
                  <a:pt x="157" y="125"/>
                  <a:pt x="276" y="148"/>
                  <a:pt x="371" y="158"/>
                </a:cubicBezTo>
                <a:cubicBezTo>
                  <a:pt x="434" y="174"/>
                  <a:pt x="497" y="188"/>
                  <a:pt x="561" y="197"/>
                </a:cubicBezTo>
                <a:cubicBezTo>
                  <a:pt x="705" y="189"/>
                  <a:pt x="849" y="189"/>
                  <a:pt x="987" y="142"/>
                </a:cubicBezTo>
                <a:cubicBezTo>
                  <a:pt x="1028" y="128"/>
                  <a:pt x="1064" y="109"/>
                  <a:pt x="1105" y="95"/>
                </a:cubicBezTo>
                <a:cubicBezTo>
                  <a:pt x="1123" y="89"/>
                  <a:pt x="1136" y="74"/>
                  <a:pt x="1152" y="63"/>
                </a:cubicBezTo>
                <a:cubicBezTo>
                  <a:pt x="1178" y="46"/>
                  <a:pt x="1186" y="47"/>
                  <a:pt x="1168" y="47"/>
                </a:cubicBezTo>
              </a:path>
            </a:pathLst>
          </a:custGeom>
          <a:noFill/>
          <a:ln w="762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22" name="Oval 22"/>
          <p:cNvSpPr>
            <a:spLocks noChangeArrowheads="1"/>
          </p:cNvSpPr>
          <p:nvPr/>
        </p:nvSpPr>
        <p:spPr bwMode="auto">
          <a:xfrm>
            <a:off x="4314825" y="1828800"/>
            <a:ext cx="1295400" cy="609600"/>
          </a:xfrm>
          <a:prstGeom prst="ellips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23" name="Oval 23"/>
          <p:cNvSpPr>
            <a:spLocks noChangeArrowheads="1"/>
          </p:cNvSpPr>
          <p:nvPr/>
        </p:nvSpPr>
        <p:spPr bwMode="auto">
          <a:xfrm>
            <a:off x="6400800" y="1862138"/>
            <a:ext cx="1295400" cy="609600"/>
          </a:xfrm>
          <a:prstGeom prst="ellips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24" name="Freeform 24"/>
          <p:cNvSpPr>
            <a:spLocks/>
          </p:cNvSpPr>
          <p:nvPr/>
        </p:nvSpPr>
        <p:spPr bwMode="auto">
          <a:xfrm>
            <a:off x="5029200" y="2395539"/>
            <a:ext cx="1981200" cy="333375"/>
          </a:xfrm>
          <a:custGeom>
            <a:avLst/>
            <a:gdLst>
              <a:gd name="T0" fmla="*/ 0 w 1186"/>
              <a:gd name="T1" fmla="*/ 0 h 197"/>
              <a:gd name="T2" fmla="*/ 2147483647 w 1186"/>
              <a:gd name="T3" fmla="*/ 2147483647 h 197"/>
              <a:gd name="T4" fmla="*/ 2147483647 w 1186"/>
              <a:gd name="T5" fmla="*/ 2147483647 h 197"/>
              <a:gd name="T6" fmla="*/ 2147483647 w 1186"/>
              <a:gd name="T7" fmla="*/ 2147483647 h 197"/>
              <a:gd name="T8" fmla="*/ 2147483647 w 1186"/>
              <a:gd name="T9" fmla="*/ 2147483647 h 197"/>
              <a:gd name="T10" fmla="*/ 2147483647 w 1186"/>
              <a:gd name="T11" fmla="*/ 2147483647 h 197"/>
              <a:gd name="T12" fmla="*/ 2147483647 w 1186"/>
              <a:gd name="T13" fmla="*/ 2147483647 h 197"/>
              <a:gd name="T14" fmla="*/ 2147483647 w 1186"/>
              <a:gd name="T15" fmla="*/ 2147483647 h 19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186"/>
              <a:gd name="T25" fmla="*/ 0 h 197"/>
              <a:gd name="T26" fmla="*/ 1186 w 1186"/>
              <a:gd name="T27" fmla="*/ 197 h 197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186" h="197">
                <a:moveTo>
                  <a:pt x="0" y="0"/>
                </a:moveTo>
                <a:cubicBezTo>
                  <a:pt x="30" y="24"/>
                  <a:pt x="51" y="43"/>
                  <a:pt x="87" y="55"/>
                </a:cubicBezTo>
                <a:cubicBezTo>
                  <a:pt x="157" y="125"/>
                  <a:pt x="276" y="148"/>
                  <a:pt x="371" y="158"/>
                </a:cubicBezTo>
                <a:cubicBezTo>
                  <a:pt x="434" y="174"/>
                  <a:pt x="497" y="188"/>
                  <a:pt x="561" y="197"/>
                </a:cubicBezTo>
                <a:cubicBezTo>
                  <a:pt x="705" y="189"/>
                  <a:pt x="849" y="189"/>
                  <a:pt x="987" y="142"/>
                </a:cubicBezTo>
                <a:cubicBezTo>
                  <a:pt x="1028" y="128"/>
                  <a:pt x="1064" y="109"/>
                  <a:pt x="1105" y="95"/>
                </a:cubicBezTo>
                <a:cubicBezTo>
                  <a:pt x="1123" y="89"/>
                  <a:pt x="1136" y="74"/>
                  <a:pt x="1152" y="63"/>
                </a:cubicBezTo>
                <a:cubicBezTo>
                  <a:pt x="1178" y="46"/>
                  <a:pt x="1186" y="47"/>
                  <a:pt x="1168" y="47"/>
                </a:cubicBezTo>
              </a:path>
            </a:pathLst>
          </a:custGeom>
          <a:noFill/>
          <a:ln w="762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25" name="Oval 25"/>
          <p:cNvSpPr>
            <a:spLocks noChangeArrowheads="1"/>
          </p:cNvSpPr>
          <p:nvPr/>
        </p:nvSpPr>
        <p:spPr bwMode="auto">
          <a:xfrm>
            <a:off x="4314825" y="1828800"/>
            <a:ext cx="1295400" cy="609600"/>
          </a:xfrm>
          <a:prstGeom prst="ellips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26" name="Oval 26"/>
          <p:cNvSpPr>
            <a:spLocks noChangeArrowheads="1"/>
          </p:cNvSpPr>
          <p:nvPr/>
        </p:nvSpPr>
        <p:spPr bwMode="auto">
          <a:xfrm>
            <a:off x="6400800" y="1862138"/>
            <a:ext cx="1295400" cy="609600"/>
          </a:xfrm>
          <a:prstGeom prst="ellips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27" name="Freeform 27"/>
          <p:cNvSpPr>
            <a:spLocks/>
          </p:cNvSpPr>
          <p:nvPr/>
        </p:nvSpPr>
        <p:spPr bwMode="auto">
          <a:xfrm>
            <a:off x="5029200" y="1481138"/>
            <a:ext cx="2025650" cy="455612"/>
          </a:xfrm>
          <a:custGeom>
            <a:avLst/>
            <a:gdLst>
              <a:gd name="T0" fmla="*/ 2147483647 w 1276"/>
              <a:gd name="T1" fmla="*/ 2147483647 h 287"/>
              <a:gd name="T2" fmla="*/ 2147483647 w 1276"/>
              <a:gd name="T3" fmla="*/ 2147483647 h 287"/>
              <a:gd name="T4" fmla="*/ 2147483647 w 1276"/>
              <a:gd name="T5" fmla="*/ 2147483647 h 287"/>
              <a:gd name="T6" fmla="*/ 2147483647 w 1276"/>
              <a:gd name="T7" fmla="*/ 2147483647 h 287"/>
              <a:gd name="T8" fmla="*/ 2147483647 w 1276"/>
              <a:gd name="T9" fmla="*/ 2147483647 h 287"/>
              <a:gd name="T10" fmla="*/ 2147483647 w 1276"/>
              <a:gd name="T11" fmla="*/ 2147483647 h 287"/>
              <a:gd name="T12" fmla="*/ 2147483647 w 1276"/>
              <a:gd name="T13" fmla="*/ 0 h 287"/>
              <a:gd name="T14" fmla="*/ 2147483647 w 1276"/>
              <a:gd name="T15" fmla="*/ 2147483647 h 287"/>
              <a:gd name="T16" fmla="*/ 2147483647 w 1276"/>
              <a:gd name="T17" fmla="*/ 2147483647 h 287"/>
              <a:gd name="T18" fmla="*/ 2147483647 w 1276"/>
              <a:gd name="T19" fmla="*/ 2147483647 h 287"/>
              <a:gd name="T20" fmla="*/ 2147483647 w 1276"/>
              <a:gd name="T21" fmla="*/ 2147483647 h 287"/>
              <a:gd name="T22" fmla="*/ 2147483647 w 1276"/>
              <a:gd name="T23" fmla="*/ 2147483647 h 287"/>
              <a:gd name="T24" fmla="*/ 2147483647 w 1276"/>
              <a:gd name="T25" fmla="*/ 2147483647 h 287"/>
              <a:gd name="T26" fmla="*/ 2147483647 w 1276"/>
              <a:gd name="T27" fmla="*/ 2147483647 h 287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276"/>
              <a:gd name="T43" fmla="*/ 0 h 287"/>
              <a:gd name="T44" fmla="*/ 1276 w 1276"/>
              <a:gd name="T45" fmla="*/ 287 h 287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276" h="287">
                <a:moveTo>
                  <a:pt x="1276" y="245"/>
                </a:moveTo>
                <a:cubicBezTo>
                  <a:pt x="1211" y="181"/>
                  <a:pt x="1148" y="140"/>
                  <a:pt x="1063" y="111"/>
                </a:cubicBezTo>
                <a:cubicBezTo>
                  <a:pt x="1054" y="108"/>
                  <a:pt x="1048" y="99"/>
                  <a:pt x="1039" y="95"/>
                </a:cubicBezTo>
                <a:cubicBezTo>
                  <a:pt x="991" y="73"/>
                  <a:pt x="925" y="51"/>
                  <a:pt x="873" y="40"/>
                </a:cubicBezTo>
                <a:cubicBezTo>
                  <a:pt x="802" y="25"/>
                  <a:pt x="849" y="35"/>
                  <a:pt x="739" y="16"/>
                </a:cubicBezTo>
                <a:cubicBezTo>
                  <a:pt x="723" y="13"/>
                  <a:pt x="708" y="11"/>
                  <a:pt x="692" y="8"/>
                </a:cubicBezTo>
                <a:cubicBezTo>
                  <a:pt x="676" y="5"/>
                  <a:pt x="644" y="0"/>
                  <a:pt x="644" y="0"/>
                </a:cubicBezTo>
                <a:cubicBezTo>
                  <a:pt x="550" y="6"/>
                  <a:pt x="485" y="11"/>
                  <a:pt x="400" y="40"/>
                </a:cubicBezTo>
                <a:cubicBezTo>
                  <a:pt x="376" y="48"/>
                  <a:pt x="353" y="55"/>
                  <a:pt x="329" y="63"/>
                </a:cubicBezTo>
                <a:cubicBezTo>
                  <a:pt x="313" y="68"/>
                  <a:pt x="281" y="79"/>
                  <a:pt x="281" y="79"/>
                </a:cubicBezTo>
                <a:cubicBezTo>
                  <a:pt x="245" y="104"/>
                  <a:pt x="204" y="121"/>
                  <a:pt x="163" y="135"/>
                </a:cubicBezTo>
                <a:cubicBezTo>
                  <a:pt x="137" y="144"/>
                  <a:pt x="119" y="165"/>
                  <a:pt x="92" y="174"/>
                </a:cubicBezTo>
                <a:cubicBezTo>
                  <a:pt x="78" y="188"/>
                  <a:pt x="58" y="198"/>
                  <a:pt x="45" y="213"/>
                </a:cubicBezTo>
                <a:cubicBezTo>
                  <a:pt x="24" y="237"/>
                  <a:pt x="0" y="287"/>
                  <a:pt x="21" y="245"/>
                </a:cubicBezTo>
              </a:path>
            </a:pathLst>
          </a:custGeom>
          <a:noFill/>
          <a:ln w="762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28" name="Freeform 28"/>
          <p:cNvSpPr>
            <a:spLocks/>
          </p:cNvSpPr>
          <p:nvPr/>
        </p:nvSpPr>
        <p:spPr bwMode="auto">
          <a:xfrm>
            <a:off x="5029200" y="2395539"/>
            <a:ext cx="1981200" cy="333375"/>
          </a:xfrm>
          <a:custGeom>
            <a:avLst/>
            <a:gdLst>
              <a:gd name="T0" fmla="*/ 0 w 1186"/>
              <a:gd name="T1" fmla="*/ 0 h 197"/>
              <a:gd name="T2" fmla="*/ 2147483647 w 1186"/>
              <a:gd name="T3" fmla="*/ 2147483647 h 197"/>
              <a:gd name="T4" fmla="*/ 2147483647 w 1186"/>
              <a:gd name="T5" fmla="*/ 2147483647 h 197"/>
              <a:gd name="T6" fmla="*/ 2147483647 w 1186"/>
              <a:gd name="T7" fmla="*/ 2147483647 h 197"/>
              <a:gd name="T8" fmla="*/ 2147483647 w 1186"/>
              <a:gd name="T9" fmla="*/ 2147483647 h 197"/>
              <a:gd name="T10" fmla="*/ 2147483647 w 1186"/>
              <a:gd name="T11" fmla="*/ 2147483647 h 197"/>
              <a:gd name="T12" fmla="*/ 2147483647 w 1186"/>
              <a:gd name="T13" fmla="*/ 2147483647 h 197"/>
              <a:gd name="T14" fmla="*/ 2147483647 w 1186"/>
              <a:gd name="T15" fmla="*/ 2147483647 h 19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186"/>
              <a:gd name="T25" fmla="*/ 0 h 197"/>
              <a:gd name="T26" fmla="*/ 1186 w 1186"/>
              <a:gd name="T27" fmla="*/ 197 h 197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186" h="197">
                <a:moveTo>
                  <a:pt x="0" y="0"/>
                </a:moveTo>
                <a:cubicBezTo>
                  <a:pt x="30" y="24"/>
                  <a:pt x="51" y="43"/>
                  <a:pt x="87" y="55"/>
                </a:cubicBezTo>
                <a:cubicBezTo>
                  <a:pt x="157" y="125"/>
                  <a:pt x="276" y="148"/>
                  <a:pt x="371" y="158"/>
                </a:cubicBezTo>
                <a:cubicBezTo>
                  <a:pt x="434" y="174"/>
                  <a:pt x="497" y="188"/>
                  <a:pt x="561" y="197"/>
                </a:cubicBezTo>
                <a:cubicBezTo>
                  <a:pt x="705" y="189"/>
                  <a:pt x="849" y="189"/>
                  <a:pt x="987" y="142"/>
                </a:cubicBezTo>
                <a:cubicBezTo>
                  <a:pt x="1028" y="128"/>
                  <a:pt x="1064" y="109"/>
                  <a:pt x="1105" y="95"/>
                </a:cubicBezTo>
                <a:cubicBezTo>
                  <a:pt x="1123" y="89"/>
                  <a:pt x="1136" y="74"/>
                  <a:pt x="1152" y="63"/>
                </a:cubicBezTo>
                <a:cubicBezTo>
                  <a:pt x="1178" y="46"/>
                  <a:pt x="1186" y="47"/>
                  <a:pt x="1168" y="47"/>
                </a:cubicBezTo>
              </a:path>
            </a:pathLst>
          </a:custGeom>
          <a:noFill/>
          <a:ln w="762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29" name="Oval 29"/>
          <p:cNvSpPr>
            <a:spLocks noChangeArrowheads="1"/>
          </p:cNvSpPr>
          <p:nvPr/>
        </p:nvSpPr>
        <p:spPr bwMode="auto">
          <a:xfrm>
            <a:off x="4314825" y="1828800"/>
            <a:ext cx="1295400" cy="609600"/>
          </a:xfrm>
          <a:prstGeom prst="ellips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30" name="Oval 30"/>
          <p:cNvSpPr>
            <a:spLocks noChangeArrowheads="1"/>
          </p:cNvSpPr>
          <p:nvPr/>
        </p:nvSpPr>
        <p:spPr bwMode="auto">
          <a:xfrm>
            <a:off x="6400800" y="1862138"/>
            <a:ext cx="1295400" cy="609600"/>
          </a:xfrm>
          <a:prstGeom prst="ellips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9134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84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5840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35840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584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3584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584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35840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35840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3584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4" dur="500"/>
                                        <p:tgtEl>
                                          <p:spTgt spid="3584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3584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3584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2" grpId="0" uiExpand="1" build="p" bldLvl="2"/>
      <p:bldP spid="358405" grpId="0" animBg="1"/>
      <p:bldP spid="358407" grpId="0" animBg="1"/>
      <p:bldP spid="358408" grpId="0" animBg="1"/>
      <p:bldP spid="358409" grpId="0" animBg="1"/>
      <p:bldP spid="358410" grpId="0" animBg="1"/>
      <p:bldP spid="358411" grpId="0" animBg="1"/>
      <p:bldP spid="358412" grpId="0" animBg="1"/>
      <p:bldP spid="358413" grpId="0" animBg="1"/>
      <p:bldP spid="358414" grpId="0" animBg="1"/>
      <p:bldP spid="358415" grpId="0" animBg="1"/>
      <p:bldP spid="358416" grpId="0" animBg="1"/>
      <p:bldP spid="358417" grpId="0" animBg="1"/>
      <p:bldP spid="358418" grpId="0" animBg="1"/>
      <p:bldP spid="358419" grpId="0" animBg="1"/>
      <p:bldP spid="358420" grpId="0" animBg="1"/>
      <p:bldP spid="358421" grpId="0" animBg="1"/>
      <p:bldP spid="358422" grpId="0" animBg="1"/>
      <p:bldP spid="358423" grpId="0" animBg="1"/>
      <p:bldP spid="358424" grpId="0" animBg="1"/>
      <p:bldP spid="358425" grpId="0" animBg="1"/>
      <p:bldP spid="358426" grpId="0" animBg="1"/>
      <p:bldP spid="358427" grpId="0" animBg="1"/>
      <p:bldP spid="358428" grpId="0" animBg="1"/>
      <p:bldP spid="358429" grpId="0" animBg="1"/>
      <p:bldP spid="35843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18B71-E4E7-49A5-948E-3B6D8A966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152400"/>
            <a:ext cx="10210800" cy="533400"/>
          </a:xfrm>
        </p:spPr>
        <p:txBody>
          <a:bodyPr/>
          <a:lstStyle/>
          <a:p>
            <a:r>
              <a:rPr lang="en-US" dirty="0"/>
              <a:t>Recall: Sockets: An Endpoint for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9F678-5D24-4CA6-AF9A-B8C9BBAF4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762000"/>
            <a:ext cx="10922000" cy="5715000"/>
          </a:xfrm>
        </p:spPr>
        <p:txBody>
          <a:bodyPr/>
          <a:lstStyle/>
          <a:p>
            <a:r>
              <a:rPr lang="en-US" b="1" dirty="0"/>
              <a:t>Key Idea:</a:t>
            </a:r>
            <a:r>
              <a:rPr lang="en-US" dirty="0"/>
              <a:t> Communication across the world looks like File I/O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Sockets: Endpoint for Communication</a:t>
            </a:r>
          </a:p>
          <a:p>
            <a:pPr lvl="1"/>
            <a:r>
              <a:rPr lang="en-US" dirty="0"/>
              <a:t>Queues to temporarily hold results</a:t>
            </a:r>
          </a:p>
          <a:p>
            <a:r>
              <a:rPr lang="en-US" dirty="0"/>
              <a:t>Connection: Two Sockets Connected Over the network </a:t>
            </a:r>
            <a:r>
              <a:rPr lang="en-US" dirty="0">
                <a:sym typeface="Symbol" panose="05050102010706020507" pitchFamily="18" charset="2"/>
              </a:rPr>
              <a:t> IPC over network!</a:t>
            </a:r>
            <a:endParaRPr lang="en-US" dirty="0"/>
          </a:p>
          <a:p>
            <a:pPr lvl="1"/>
            <a:r>
              <a:rPr lang="en-US" dirty="0"/>
              <a:t>How to </a:t>
            </a:r>
            <a:r>
              <a:rPr lang="en-US" b="1" dirty="0"/>
              <a:t>open()</a:t>
            </a:r>
            <a:r>
              <a:rPr lang="en-US" dirty="0"/>
              <a:t>? </a:t>
            </a:r>
          </a:p>
          <a:p>
            <a:pPr lvl="1"/>
            <a:r>
              <a:rPr lang="en-US" dirty="0"/>
              <a:t>What is the namespace?</a:t>
            </a:r>
          </a:p>
          <a:p>
            <a:pPr lvl="1"/>
            <a:r>
              <a:rPr lang="en-US" dirty="0"/>
              <a:t>How are they connected in time?</a:t>
            </a:r>
          </a:p>
          <a:p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182662" y="1430986"/>
            <a:ext cx="11826675" cy="1999653"/>
            <a:chOff x="117777" y="1663376"/>
            <a:chExt cx="11826675" cy="1999653"/>
          </a:xfrm>
        </p:grpSpPr>
        <p:sp>
          <p:nvSpPr>
            <p:cNvPr id="15" name="Cloud 14">
              <a:extLst>
                <a:ext uri="{FF2B5EF4-FFF2-40B4-BE49-F238E27FC236}">
                  <a16:creationId xmlns:a16="http://schemas.microsoft.com/office/drawing/2014/main" id="{D9B4B69D-93E5-49AB-85FF-AD0ADA007143}"/>
                </a:ext>
              </a:extLst>
            </p:cNvPr>
            <p:cNvSpPr/>
            <p:nvPr/>
          </p:nvSpPr>
          <p:spPr>
            <a:xfrm>
              <a:off x="4420065" y="2091546"/>
              <a:ext cx="2921441" cy="1159307"/>
            </a:xfrm>
            <a:prstGeom prst="cloud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8D4B934-4D6E-4926-B6A9-84F82FE83049}"/>
                </a:ext>
              </a:extLst>
            </p:cNvPr>
            <p:cNvSpPr/>
            <p:nvPr/>
          </p:nvSpPr>
          <p:spPr>
            <a:xfrm>
              <a:off x="117777" y="1663376"/>
              <a:ext cx="409767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b="1" dirty="0">
                  <a:latin typeface="Consolas" charset="0"/>
                  <a:ea typeface="Consolas" charset="0"/>
                  <a:cs typeface="Consolas" charset="0"/>
                </a:rPr>
                <a:t>write(</a:t>
              </a:r>
              <a:r>
                <a:rPr lang="en-US" sz="2400" b="1" dirty="0" err="1">
                  <a:latin typeface="Consolas" charset="0"/>
                  <a:ea typeface="Consolas" charset="0"/>
                  <a:cs typeface="Consolas" charset="0"/>
                </a:rPr>
                <a:t>wfd</a:t>
              </a:r>
              <a:r>
                <a:rPr lang="en-US" sz="2400" b="1" dirty="0">
                  <a:latin typeface="Consolas" charset="0"/>
                  <a:ea typeface="Consolas" charset="0"/>
                  <a:cs typeface="Consolas" charset="0"/>
                </a:rPr>
                <a:t>, </a:t>
              </a:r>
              <a:r>
                <a:rPr lang="en-US" sz="2400" b="1" dirty="0" err="1">
                  <a:latin typeface="Consolas" charset="0"/>
                  <a:ea typeface="Consolas" charset="0"/>
                  <a:cs typeface="Consolas" charset="0"/>
                </a:rPr>
                <a:t>wbuf</a:t>
              </a:r>
              <a:r>
                <a:rPr lang="en-US" sz="2400" b="1" dirty="0">
                  <a:latin typeface="Consolas" charset="0"/>
                  <a:ea typeface="Consolas" charset="0"/>
                  <a:cs typeface="Consolas" charset="0"/>
                </a:rPr>
                <a:t>, </a:t>
              </a:r>
              <a:r>
                <a:rPr lang="en-US" sz="2400" b="1" dirty="0" err="1">
                  <a:latin typeface="Consolas" charset="0"/>
                  <a:ea typeface="Consolas" charset="0"/>
                  <a:cs typeface="Consolas" charset="0"/>
                </a:rPr>
                <a:t>wlen</a:t>
              </a:r>
              <a:r>
                <a:rPr lang="en-US" sz="2400" b="1" dirty="0">
                  <a:latin typeface="Consolas" charset="0"/>
                  <a:ea typeface="Consolas" charset="0"/>
                  <a:cs typeface="Consolas" charset="0"/>
                </a:rPr>
                <a:t>); 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E898800-31A0-41AA-A267-ECEEB729F14D}"/>
                </a:ext>
              </a:extLst>
            </p:cNvPr>
            <p:cNvSpPr/>
            <p:nvPr/>
          </p:nvSpPr>
          <p:spPr>
            <a:xfrm>
              <a:off x="7325708" y="3201364"/>
              <a:ext cx="461874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latin typeface="Consolas" charset="0"/>
                  <a:ea typeface="Consolas" charset="0"/>
                  <a:cs typeface="Consolas" charset="0"/>
                </a:rPr>
                <a:t>n = read(</a:t>
              </a:r>
              <a:r>
                <a:rPr lang="en-US" sz="2400" b="1" dirty="0" err="1">
                  <a:latin typeface="Consolas" charset="0"/>
                  <a:ea typeface="Consolas" charset="0"/>
                  <a:cs typeface="Consolas" charset="0"/>
                </a:rPr>
                <a:t>rfd</a:t>
              </a:r>
              <a:r>
                <a:rPr lang="en-US" sz="2400" b="1" dirty="0">
                  <a:latin typeface="Consolas" charset="0"/>
                  <a:ea typeface="Consolas" charset="0"/>
                  <a:cs typeface="Consolas" charset="0"/>
                </a:rPr>
                <a:t>, </a:t>
              </a:r>
              <a:r>
                <a:rPr lang="en-US" sz="2400" b="1" dirty="0" err="1">
                  <a:latin typeface="Consolas" charset="0"/>
                  <a:ea typeface="Consolas" charset="0"/>
                  <a:cs typeface="Consolas" charset="0"/>
                </a:rPr>
                <a:t>rbuf</a:t>
              </a:r>
              <a:r>
                <a:rPr lang="en-US" sz="2400" b="1" dirty="0">
                  <a:latin typeface="Consolas" charset="0"/>
                  <a:ea typeface="Consolas" charset="0"/>
                  <a:cs typeface="Consolas" charset="0"/>
                </a:rPr>
                <a:t>, </a:t>
              </a:r>
              <a:r>
                <a:rPr lang="en-US" sz="2400" b="1" dirty="0" err="1">
                  <a:latin typeface="Consolas" charset="0"/>
                  <a:ea typeface="Consolas" charset="0"/>
                  <a:cs typeface="Consolas" charset="0"/>
                </a:rPr>
                <a:t>rmax</a:t>
              </a:r>
              <a:r>
                <a:rPr lang="en-US" sz="2400" b="1" dirty="0">
                  <a:latin typeface="Consolas" charset="0"/>
                  <a:ea typeface="Consolas" charset="0"/>
                  <a:cs typeface="Consolas" charset="0"/>
                </a:rPr>
                <a:t>); </a:t>
              </a:r>
            </a:p>
          </p:txBody>
        </p:sp>
        <p:sp>
          <p:nvSpPr>
            <p:cNvPr id="9" name="Cube 8">
              <a:extLst>
                <a:ext uri="{FF2B5EF4-FFF2-40B4-BE49-F238E27FC236}">
                  <a16:creationId xmlns:a16="http://schemas.microsoft.com/office/drawing/2014/main" id="{309767BE-249F-47D3-9A7A-7D583B9AF6A8}"/>
                </a:ext>
              </a:extLst>
            </p:cNvPr>
            <p:cNvSpPr/>
            <p:nvPr/>
          </p:nvSpPr>
          <p:spPr>
            <a:xfrm>
              <a:off x="4250616" y="2188574"/>
              <a:ext cx="990135" cy="457815"/>
            </a:xfrm>
            <a:prstGeom prst="cube">
              <a:avLst/>
            </a:prstGeom>
            <a:solidFill>
              <a:srgbClr val="BCFFBC"/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Gill Sans Light"/>
                </a:rPr>
                <a:t>Socket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392EFE0-50D3-4058-BE90-A36DEB2FAA8A}"/>
                </a:ext>
              </a:extLst>
            </p:cNvPr>
            <p:cNvSpPr/>
            <p:nvPr/>
          </p:nvSpPr>
          <p:spPr>
            <a:xfrm>
              <a:off x="2758085" y="2201241"/>
              <a:ext cx="989338" cy="546424"/>
            </a:xfrm>
            <a:prstGeom prst="rect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Gill Sans Light"/>
                </a:rPr>
                <a:t>Process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FB7AEC5A-F289-414B-A55A-2F146758F3CA}"/>
                </a:ext>
              </a:extLst>
            </p:cNvPr>
            <p:cNvCxnSpPr>
              <a:stCxn id="10" idx="3"/>
              <a:endCxn id="9" idx="2"/>
            </p:cNvCxnSpPr>
            <p:nvPr/>
          </p:nvCxnSpPr>
          <p:spPr>
            <a:xfrm>
              <a:off x="3747423" y="2474453"/>
              <a:ext cx="503193" cy="255"/>
            </a:xfrm>
            <a:prstGeom prst="straightConnector1">
              <a:avLst/>
            </a:prstGeom>
            <a:ln w="57150">
              <a:headEnd type="triangl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Cube 16">
              <a:extLst>
                <a:ext uri="{FF2B5EF4-FFF2-40B4-BE49-F238E27FC236}">
                  <a16:creationId xmlns:a16="http://schemas.microsoft.com/office/drawing/2014/main" id="{309767BE-249F-47D3-9A7A-7D583B9AF6A8}"/>
                </a:ext>
              </a:extLst>
            </p:cNvPr>
            <p:cNvSpPr/>
            <p:nvPr/>
          </p:nvSpPr>
          <p:spPr>
            <a:xfrm>
              <a:off x="6629400" y="2637969"/>
              <a:ext cx="990135" cy="457815"/>
            </a:xfrm>
            <a:prstGeom prst="cube">
              <a:avLst/>
            </a:prstGeom>
            <a:solidFill>
              <a:srgbClr val="BCFFBC"/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Gill Sans Light"/>
                </a:rPr>
                <a:t>Socket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44D4374-BAAF-4C64-BAC8-2943EED0F6F7}"/>
                </a:ext>
              </a:extLst>
            </p:cNvPr>
            <p:cNvCxnSpPr>
              <a:stCxn id="17" idx="5"/>
              <a:endCxn id="18" idx="1"/>
            </p:cNvCxnSpPr>
            <p:nvPr/>
          </p:nvCxnSpPr>
          <p:spPr>
            <a:xfrm>
              <a:off x="7619535" y="2809650"/>
              <a:ext cx="590397" cy="12922"/>
            </a:xfrm>
            <a:prstGeom prst="straightConnector1">
              <a:avLst/>
            </a:prstGeom>
            <a:ln w="57150">
              <a:headEnd type="triangl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392EFE0-50D3-4058-BE90-A36DEB2FAA8A}"/>
                </a:ext>
              </a:extLst>
            </p:cNvPr>
            <p:cNvSpPr/>
            <p:nvPr/>
          </p:nvSpPr>
          <p:spPr>
            <a:xfrm>
              <a:off x="8209932" y="2549360"/>
              <a:ext cx="989338" cy="546424"/>
            </a:xfrm>
            <a:prstGeom prst="rect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Gill Sans Light"/>
                </a:rPr>
                <a:t>Process</a:t>
              </a:r>
            </a:p>
          </p:txBody>
        </p:sp>
      </p:grpSp>
      <p:sp>
        <p:nvSpPr>
          <p:cNvPr id="27" name="Left-Right Arrow 26"/>
          <p:cNvSpPr/>
          <p:nvPr/>
        </p:nvSpPr>
        <p:spPr bwMode="auto">
          <a:xfrm rot="905306">
            <a:off x="5328290" y="2240313"/>
            <a:ext cx="1343341" cy="381000"/>
          </a:xfrm>
          <a:prstGeom prst="leftRightArrow">
            <a:avLst/>
          </a:prstGeom>
          <a:solidFill>
            <a:schemeClr val="accent1"/>
          </a:solidFill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1452253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Process Scheduling</a:t>
            </a:r>
          </a:p>
        </p:txBody>
      </p:sp>
      <p:sp>
        <p:nvSpPr>
          <p:cNvPr id="24579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752600" y="4648200"/>
            <a:ext cx="8610600" cy="1905000"/>
          </a:xfrm>
        </p:spPr>
        <p:txBody>
          <a:bodyPr/>
          <a:lstStyle/>
          <a:p>
            <a:r>
              <a:rPr lang="en-US" altLang="en-US"/>
              <a:t>PCBs move from queue to queue as they change state</a:t>
            </a:r>
          </a:p>
          <a:p>
            <a:pPr lvl="1"/>
            <a:r>
              <a:rPr lang="en-US" altLang="en-US"/>
              <a:t>Decisions about which order to remove from queues are </a:t>
            </a:r>
            <a:r>
              <a:rPr lang="en-US" altLang="en-US">
                <a:solidFill>
                  <a:schemeClr val="hlink"/>
                </a:solidFill>
              </a:rPr>
              <a:t>Scheduling</a:t>
            </a:r>
            <a:r>
              <a:rPr lang="en-US" altLang="en-US"/>
              <a:t> decisions</a:t>
            </a:r>
          </a:p>
          <a:p>
            <a:pPr lvl="1"/>
            <a:r>
              <a:rPr lang="en-US" altLang="en-US"/>
              <a:t>Many algorithms possible (few weeks from now)</a:t>
            </a:r>
          </a:p>
        </p:txBody>
      </p:sp>
      <p:pic>
        <p:nvPicPr>
          <p:cNvPr id="24580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" t="11595" r="888" b="12131"/>
          <a:stretch>
            <a:fillRect/>
          </a:stretch>
        </p:blipFill>
        <p:spPr bwMode="auto">
          <a:xfrm>
            <a:off x="2819400" y="762000"/>
            <a:ext cx="6248400" cy="363220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029950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152400"/>
            <a:ext cx="8686800" cy="533400"/>
          </a:xfrm>
        </p:spPr>
        <p:txBody>
          <a:bodyPr/>
          <a:lstStyle/>
          <a:p>
            <a:r>
              <a:rPr lang="en-US" altLang="ko-KR" dirty="0">
                <a:ea typeface="Gulim" panose="020B0600000101010101" pitchFamily="34" charset="-127"/>
              </a:rPr>
              <a:t>Ready Queue And Various I/O Device Queues</a:t>
            </a:r>
          </a:p>
        </p:txBody>
      </p:sp>
      <p:sp>
        <p:nvSpPr>
          <p:cNvPr id="16387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752600" y="762000"/>
            <a:ext cx="8610600" cy="1066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ko-KR" sz="2000" dirty="0">
                <a:ea typeface="Gulim" panose="020B0600000101010101" pitchFamily="34" charset="-127"/>
              </a:rPr>
              <a:t>Process not running </a:t>
            </a:r>
            <a:r>
              <a:rPr lang="en-US" altLang="ko-KR" sz="2000" dirty="0">
                <a:ea typeface="Gulim" panose="020B0600000101010101" pitchFamily="34" charset="-127"/>
                <a:sym typeface="Symbol" panose="05050102010706020507" pitchFamily="18" charset="2"/>
              </a:rPr>
              <a:t> PCB </a:t>
            </a:r>
            <a:r>
              <a:rPr lang="en-US" altLang="ko-KR" sz="2000" dirty="0">
                <a:ea typeface="Gulim" panose="020B0600000101010101" pitchFamily="34" charset="-127"/>
              </a:rPr>
              <a:t>is in some scheduler queue</a:t>
            </a:r>
          </a:p>
          <a:p>
            <a:pPr lvl="1">
              <a:lnSpc>
                <a:spcPct val="80000"/>
              </a:lnSpc>
            </a:pPr>
            <a:r>
              <a:rPr lang="en-US" altLang="ko-KR" sz="2000" dirty="0">
                <a:ea typeface="Gulim" panose="020B0600000101010101" pitchFamily="34" charset="-127"/>
              </a:rPr>
              <a:t>Separate queue for each device/signal/condition </a:t>
            </a:r>
          </a:p>
          <a:p>
            <a:pPr lvl="1">
              <a:lnSpc>
                <a:spcPct val="80000"/>
              </a:lnSpc>
            </a:pPr>
            <a:r>
              <a:rPr lang="en-US" altLang="ko-KR" sz="2000" dirty="0">
                <a:ea typeface="Gulim" panose="020B0600000101010101" pitchFamily="34" charset="-127"/>
              </a:rPr>
              <a:t>Each queue can have a different scheduler policy</a:t>
            </a:r>
          </a:p>
        </p:txBody>
      </p:sp>
      <p:grpSp>
        <p:nvGrpSpPr>
          <p:cNvPr id="359562" name="Group 138"/>
          <p:cNvGrpSpPr>
            <a:grpSpLocks/>
          </p:cNvGrpSpPr>
          <p:nvPr/>
        </p:nvGrpSpPr>
        <p:grpSpPr bwMode="auto">
          <a:xfrm>
            <a:off x="3779838" y="1931988"/>
            <a:ext cx="6400800" cy="1524000"/>
            <a:chOff x="1432" y="527"/>
            <a:chExt cx="4032" cy="960"/>
          </a:xfrm>
        </p:grpSpPr>
        <p:grpSp>
          <p:nvGrpSpPr>
            <p:cNvPr id="16472" name="Group 24"/>
            <p:cNvGrpSpPr>
              <a:grpSpLocks/>
            </p:cNvGrpSpPr>
            <p:nvPr/>
          </p:nvGrpSpPr>
          <p:grpSpPr bwMode="auto">
            <a:xfrm>
              <a:off x="2440" y="527"/>
              <a:ext cx="624" cy="864"/>
              <a:chOff x="2208" y="528"/>
              <a:chExt cx="672" cy="1008"/>
            </a:xfrm>
          </p:grpSpPr>
          <p:sp>
            <p:nvSpPr>
              <p:cNvPr id="16491" name="Rectangle 21"/>
              <p:cNvSpPr>
                <a:spLocks noChangeArrowheads="1"/>
              </p:cNvSpPr>
              <p:nvPr/>
            </p:nvSpPr>
            <p:spPr bwMode="auto">
              <a:xfrm>
                <a:off x="2208" y="528"/>
                <a:ext cx="672" cy="1008"/>
              </a:xfrm>
              <a:prstGeom prst="rect">
                <a:avLst/>
              </a:prstGeom>
              <a:solidFill>
                <a:srgbClr val="FFFFFF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endParaRPr lang="ko-KR" altLang="en-US" sz="1600" b="0" dirty="0">
                  <a:latin typeface="Consolas" charset="0"/>
                  <a:ea typeface="Consolas" charset="0"/>
                  <a:cs typeface="Consolas" charset="0"/>
                </a:endParaRPr>
              </a:p>
              <a:p>
                <a:endParaRPr lang="ko-KR" altLang="en-US" sz="1600" b="0" dirty="0">
                  <a:latin typeface="Consolas" charset="0"/>
                  <a:ea typeface="Consolas" charset="0"/>
                  <a:cs typeface="Consolas" charset="0"/>
                </a:endParaRPr>
              </a:p>
              <a:p>
                <a:r>
                  <a:rPr lang="en-US" altLang="ko-KR" sz="1600" b="0" dirty="0">
                    <a:latin typeface="Consolas" charset="0"/>
                    <a:ea typeface="Consolas" charset="0"/>
                    <a:cs typeface="Consolas" charset="0"/>
                  </a:rPr>
                  <a:t>Other</a:t>
                </a:r>
              </a:p>
              <a:p>
                <a:r>
                  <a:rPr lang="en-US" altLang="ko-KR" sz="1600" b="0" dirty="0">
                    <a:latin typeface="Consolas" charset="0"/>
                    <a:ea typeface="Consolas" charset="0"/>
                    <a:cs typeface="Consolas" charset="0"/>
                  </a:rPr>
                  <a:t>State</a:t>
                </a:r>
              </a:p>
              <a:p>
                <a:r>
                  <a:rPr lang="en-US" altLang="ko-KR" sz="1600" b="0" dirty="0">
                    <a:latin typeface="Consolas" charset="0"/>
                    <a:ea typeface="Consolas" charset="0"/>
                    <a:cs typeface="Consolas" charset="0"/>
                  </a:rPr>
                  <a:t>PCB</a:t>
                </a:r>
                <a:r>
                  <a:rPr lang="en-US" altLang="ko-KR" sz="1600" b="0" baseline="-25000" dirty="0">
                    <a:latin typeface="Consolas" charset="0"/>
                    <a:ea typeface="Consolas" charset="0"/>
                    <a:cs typeface="Consolas" charset="0"/>
                  </a:rPr>
                  <a:t>9</a:t>
                </a:r>
                <a:endParaRPr lang="en-US" altLang="ko-KR" sz="1600" b="0" dirty="0"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16492" name="Rectangle 22"/>
              <p:cNvSpPr>
                <a:spLocks noChangeArrowheads="1"/>
              </p:cNvSpPr>
              <p:nvPr/>
            </p:nvSpPr>
            <p:spPr bwMode="auto">
              <a:xfrm>
                <a:off x="2208" y="528"/>
                <a:ext cx="672" cy="240"/>
              </a:xfrm>
              <a:prstGeom prst="rect">
                <a:avLst/>
              </a:prstGeom>
              <a:solidFill>
                <a:srgbClr val="00FFFF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 sz="1600" b="0">
                    <a:latin typeface="Consolas" charset="0"/>
                    <a:ea typeface="Consolas" charset="0"/>
                    <a:cs typeface="Consolas" charset="0"/>
                  </a:rPr>
                  <a:t>Link</a:t>
                </a:r>
              </a:p>
            </p:txBody>
          </p:sp>
          <p:sp>
            <p:nvSpPr>
              <p:cNvPr id="16493" name="Rectangle 23"/>
              <p:cNvSpPr>
                <a:spLocks noChangeArrowheads="1"/>
              </p:cNvSpPr>
              <p:nvPr/>
            </p:nvSpPr>
            <p:spPr bwMode="auto">
              <a:xfrm>
                <a:off x="2208" y="768"/>
                <a:ext cx="672" cy="192"/>
              </a:xfrm>
              <a:prstGeom prst="rect">
                <a:avLst/>
              </a:prstGeom>
              <a:solidFill>
                <a:srgbClr val="FFFFFF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 sz="1600" b="0">
                    <a:latin typeface="Consolas" charset="0"/>
                    <a:ea typeface="Consolas" charset="0"/>
                    <a:cs typeface="Consolas" charset="0"/>
                  </a:rPr>
                  <a:t>Registers</a:t>
                </a:r>
              </a:p>
            </p:txBody>
          </p:sp>
        </p:grpSp>
        <p:grpSp>
          <p:nvGrpSpPr>
            <p:cNvPr id="16473" name="Group 29"/>
            <p:cNvGrpSpPr>
              <a:grpSpLocks/>
            </p:cNvGrpSpPr>
            <p:nvPr/>
          </p:nvGrpSpPr>
          <p:grpSpPr bwMode="auto">
            <a:xfrm>
              <a:off x="3352" y="527"/>
              <a:ext cx="624" cy="864"/>
              <a:chOff x="2208" y="528"/>
              <a:chExt cx="672" cy="1008"/>
            </a:xfrm>
          </p:grpSpPr>
          <p:sp>
            <p:nvSpPr>
              <p:cNvPr id="16488" name="Rectangle 30"/>
              <p:cNvSpPr>
                <a:spLocks noChangeArrowheads="1"/>
              </p:cNvSpPr>
              <p:nvPr/>
            </p:nvSpPr>
            <p:spPr bwMode="auto">
              <a:xfrm>
                <a:off x="2208" y="528"/>
                <a:ext cx="672" cy="1008"/>
              </a:xfrm>
              <a:prstGeom prst="rect">
                <a:avLst/>
              </a:prstGeom>
              <a:solidFill>
                <a:srgbClr val="FFFFFF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endParaRPr lang="ko-KR" altLang="en-US" sz="1600" b="0" dirty="0">
                  <a:latin typeface="Consolas" charset="0"/>
                  <a:ea typeface="Consolas" charset="0"/>
                  <a:cs typeface="Consolas" charset="0"/>
                </a:endParaRPr>
              </a:p>
              <a:p>
                <a:endParaRPr lang="ko-KR" altLang="en-US" sz="1600" b="0" dirty="0">
                  <a:latin typeface="Consolas" charset="0"/>
                  <a:ea typeface="Consolas" charset="0"/>
                  <a:cs typeface="Consolas" charset="0"/>
                </a:endParaRPr>
              </a:p>
              <a:p>
                <a:r>
                  <a:rPr lang="en-US" altLang="ko-KR" sz="1600" b="0" dirty="0">
                    <a:latin typeface="Consolas" charset="0"/>
                    <a:ea typeface="Consolas" charset="0"/>
                    <a:cs typeface="Consolas" charset="0"/>
                  </a:rPr>
                  <a:t>Other</a:t>
                </a:r>
              </a:p>
              <a:p>
                <a:r>
                  <a:rPr lang="en-US" altLang="ko-KR" sz="1600" b="0" dirty="0">
                    <a:latin typeface="Consolas" charset="0"/>
                    <a:ea typeface="Consolas" charset="0"/>
                    <a:cs typeface="Consolas" charset="0"/>
                  </a:rPr>
                  <a:t>State</a:t>
                </a:r>
              </a:p>
              <a:p>
                <a:r>
                  <a:rPr lang="en-US" altLang="ko-KR" sz="1600" b="0" dirty="0">
                    <a:latin typeface="Consolas" charset="0"/>
                    <a:ea typeface="Consolas" charset="0"/>
                    <a:cs typeface="Consolas" charset="0"/>
                  </a:rPr>
                  <a:t>PCB</a:t>
                </a:r>
                <a:r>
                  <a:rPr lang="en-US" altLang="ko-KR" sz="1600" b="0" baseline="-25000" dirty="0">
                    <a:latin typeface="Consolas" charset="0"/>
                    <a:ea typeface="Consolas" charset="0"/>
                    <a:cs typeface="Consolas" charset="0"/>
                  </a:rPr>
                  <a:t>6</a:t>
                </a:r>
                <a:endParaRPr lang="en-US" altLang="ko-KR" sz="1600" b="0" dirty="0"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16489" name="Rectangle 31"/>
              <p:cNvSpPr>
                <a:spLocks noChangeArrowheads="1"/>
              </p:cNvSpPr>
              <p:nvPr/>
            </p:nvSpPr>
            <p:spPr bwMode="auto">
              <a:xfrm>
                <a:off x="2208" y="528"/>
                <a:ext cx="672" cy="240"/>
              </a:xfrm>
              <a:prstGeom prst="rect">
                <a:avLst/>
              </a:prstGeom>
              <a:solidFill>
                <a:srgbClr val="00FFFF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 sz="1600" b="0">
                    <a:latin typeface="Consolas" charset="0"/>
                    <a:ea typeface="Consolas" charset="0"/>
                    <a:cs typeface="Consolas" charset="0"/>
                  </a:rPr>
                  <a:t>Link</a:t>
                </a:r>
              </a:p>
            </p:txBody>
          </p:sp>
          <p:sp>
            <p:nvSpPr>
              <p:cNvPr id="16490" name="Rectangle 32"/>
              <p:cNvSpPr>
                <a:spLocks noChangeArrowheads="1"/>
              </p:cNvSpPr>
              <p:nvPr/>
            </p:nvSpPr>
            <p:spPr bwMode="auto">
              <a:xfrm>
                <a:off x="2208" y="768"/>
                <a:ext cx="672" cy="192"/>
              </a:xfrm>
              <a:prstGeom prst="rect">
                <a:avLst/>
              </a:prstGeom>
              <a:solidFill>
                <a:srgbClr val="FFFFFF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 sz="1600" b="0">
                    <a:latin typeface="Consolas" charset="0"/>
                    <a:ea typeface="Consolas" charset="0"/>
                    <a:cs typeface="Consolas" charset="0"/>
                  </a:rPr>
                  <a:t>Registers</a:t>
                </a:r>
              </a:p>
            </p:txBody>
          </p:sp>
        </p:grpSp>
        <p:grpSp>
          <p:nvGrpSpPr>
            <p:cNvPr id="16474" name="Group 33"/>
            <p:cNvGrpSpPr>
              <a:grpSpLocks/>
            </p:cNvGrpSpPr>
            <p:nvPr/>
          </p:nvGrpSpPr>
          <p:grpSpPr bwMode="auto">
            <a:xfrm>
              <a:off x="4456" y="527"/>
              <a:ext cx="624" cy="864"/>
              <a:chOff x="2208" y="528"/>
              <a:chExt cx="672" cy="1008"/>
            </a:xfrm>
          </p:grpSpPr>
          <p:sp>
            <p:nvSpPr>
              <p:cNvPr id="16485" name="Rectangle 34"/>
              <p:cNvSpPr>
                <a:spLocks noChangeArrowheads="1"/>
              </p:cNvSpPr>
              <p:nvPr/>
            </p:nvSpPr>
            <p:spPr bwMode="auto">
              <a:xfrm>
                <a:off x="2208" y="528"/>
                <a:ext cx="672" cy="1008"/>
              </a:xfrm>
              <a:prstGeom prst="rect">
                <a:avLst/>
              </a:prstGeom>
              <a:solidFill>
                <a:srgbClr val="FFFFFF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endParaRPr lang="ko-KR" altLang="en-US" sz="1600" b="0" dirty="0">
                  <a:latin typeface="Consolas" charset="0"/>
                  <a:ea typeface="Consolas" charset="0"/>
                  <a:cs typeface="Consolas" charset="0"/>
                </a:endParaRPr>
              </a:p>
              <a:p>
                <a:endParaRPr lang="ko-KR" altLang="en-US" sz="1600" b="0" dirty="0">
                  <a:latin typeface="Consolas" charset="0"/>
                  <a:ea typeface="Consolas" charset="0"/>
                  <a:cs typeface="Consolas" charset="0"/>
                </a:endParaRPr>
              </a:p>
              <a:p>
                <a:r>
                  <a:rPr lang="en-US" altLang="ko-KR" sz="1600" b="0" dirty="0">
                    <a:latin typeface="Consolas" charset="0"/>
                    <a:ea typeface="Consolas" charset="0"/>
                    <a:cs typeface="Consolas" charset="0"/>
                  </a:rPr>
                  <a:t>Other</a:t>
                </a:r>
              </a:p>
              <a:p>
                <a:r>
                  <a:rPr lang="en-US" altLang="ko-KR" sz="1600" b="0" dirty="0">
                    <a:latin typeface="Consolas" charset="0"/>
                    <a:ea typeface="Consolas" charset="0"/>
                    <a:cs typeface="Consolas" charset="0"/>
                  </a:rPr>
                  <a:t>State</a:t>
                </a:r>
              </a:p>
              <a:p>
                <a:r>
                  <a:rPr lang="en-US" altLang="ko-KR" sz="1600" b="0" dirty="0">
                    <a:latin typeface="Consolas" charset="0"/>
                    <a:ea typeface="Consolas" charset="0"/>
                    <a:cs typeface="Consolas" charset="0"/>
                  </a:rPr>
                  <a:t>PCB</a:t>
                </a:r>
                <a:r>
                  <a:rPr lang="en-US" altLang="ko-KR" sz="1600" b="0" baseline="-25000" dirty="0">
                    <a:latin typeface="Consolas" charset="0"/>
                    <a:ea typeface="Consolas" charset="0"/>
                    <a:cs typeface="Consolas" charset="0"/>
                  </a:rPr>
                  <a:t>16</a:t>
                </a:r>
                <a:endParaRPr lang="en-US" altLang="ko-KR" sz="1600" b="0" dirty="0"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16486" name="Rectangle 35"/>
              <p:cNvSpPr>
                <a:spLocks noChangeArrowheads="1"/>
              </p:cNvSpPr>
              <p:nvPr/>
            </p:nvSpPr>
            <p:spPr bwMode="auto">
              <a:xfrm>
                <a:off x="2208" y="528"/>
                <a:ext cx="672" cy="240"/>
              </a:xfrm>
              <a:prstGeom prst="rect">
                <a:avLst/>
              </a:prstGeom>
              <a:solidFill>
                <a:srgbClr val="00FFFF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 sz="1600" b="0">
                    <a:latin typeface="Consolas" charset="0"/>
                    <a:ea typeface="Consolas" charset="0"/>
                    <a:cs typeface="Consolas" charset="0"/>
                  </a:rPr>
                  <a:t>Link</a:t>
                </a:r>
              </a:p>
            </p:txBody>
          </p:sp>
          <p:sp>
            <p:nvSpPr>
              <p:cNvPr id="16487" name="Rectangle 36"/>
              <p:cNvSpPr>
                <a:spLocks noChangeArrowheads="1"/>
              </p:cNvSpPr>
              <p:nvPr/>
            </p:nvSpPr>
            <p:spPr bwMode="auto">
              <a:xfrm>
                <a:off x="2208" y="768"/>
                <a:ext cx="672" cy="192"/>
              </a:xfrm>
              <a:prstGeom prst="rect">
                <a:avLst/>
              </a:prstGeom>
              <a:solidFill>
                <a:srgbClr val="FFFFFF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 sz="1600" b="0">
                    <a:latin typeface="Consolas" charset="0"/>
                    <a:ea typeface="Consolas" charset="0"/>
                    <a:cs typeface="Consolas" charset="0"/>
                  </a:rPr>
                  <a:t>Registers</a:t>
                </a:r>
              </a:p>
            </p:txBody>
          </p:sp>
        </p:grpSp>
        <p:grpSp>
          <p:nvGrpSpPr>
            <p:cNvPr id="16475" name="Group 42"/>
            <p:cNvGrpSpPr>
              <a:grpSpLocks/>
            </p:cNvGrpSpPr>
            <p:nvPr/>
          </p:nvGrpSpPr>
          <p:grpSpPr bwMode="auto">
            <a:xfrm>
              <a:off x="5272" y="623"/>
              <a:ext cx="192" cy="192"/>
              <a:chOff x="2448" y="2016"/>
              <a:chExt cx="192" cy="192"/>
            </a:xfrm>
          </p:grpSpPr>
          <p:sp>
            <p:nvSpPr>
              <p:cNvPr id="16481" name="Line 25"/>
              <p:cNvSpPr>
                <a:spLocks noChangeShapeType="1"/>
              </p:cNvSpPr>
              <p:nvPr/>
            </p:nvSpPr>
            <p:spPr bwMode="auto">
              <a:xfrm>
                <a:off x="2448" y="2112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16482" name="Line 26"/>
              <p:cNvSpPr>
                <a:spLocks noChangeShapeType="1"/>
              </p:cNvSpPr>
              <p:nvPr/>
            </p:nvSpPr>
            <p:spPr bwMode="auto">
              <a:xfrm>
                <a:off x="2496" y="2160"/>
                <a:ext cx="9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16483" name="Line 27"/>
              <p:cNvSpPr>
                <a:spLocks noChangeShapeType="1"/>
              </p:cNvSpPr>
              <p:nvPr/>
            </p:nvSpPr>
            <p:spPr bwMode="auto">
              <a:xfrm>
                <a:off x="2520" y="2208"/>
                <a:ext cx="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16484" name="Line 41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</p:grpSp>
        <p:sp>
          <p:nvSpPr>
            <p:cNvPr id="16476" name="Line 43"/>
            <p:cNvSpPr>
              <a:spLocks noChangeShapeType="1"/>
            </p:cNvSpPr>
            <p:nvPr/>
          </p:nvSpPr>
          <p:spPr bwMode="auto">
            <a:xfrm>
              <a:off x="3064" y="623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16477" name="Line 44"/>
            <p:cNvSpPr>
              <a:spLocks noChangeShapeType="1"/>
            </p:cNvSpPr>
            <p:nvPr/>
          </p:nvSpPr>
          <p:spPr bwMode="auto">
            <a:xfrm>
              <a:off x="3976" y="623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16478" name="Line 45"/>
            <p:cNvSpPr>
              <a:spLocks noChangeShapeType="1"/>
            </p:cNvSpPr>
            <p:nvPr/>
          </p:nvSpPr>
          <p:spPr bwMode="auto">
            <a:xfrm>
              <a:off x="5080" y="623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16479" name="Line 81"/>
            <p:cNvSpPr>
              <a:spLocks noChangeShapeType="1"/>
            </p:cNvSpPr>
            <p:nvPr/>
          </p:nvSpPr>
          <p:spPr bwMode="auto">
            <a:xfrm>
              <a:off x="1432" y="623"/>
              <a:ext cx="100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16480" name="Freeform 86"/>
            <p:cNvSpPr>
              <a:spLocks/>
            </p:cNvSpPr>
            <p:nvPr/>
          </p:nvSpPr>
          <p:spPr bwMode="auto">
            <a:xfrm>
              <a:off x="1432" y="671"/>
              <a:ext cx="3024" cy="816"/>
            </a:xfrm>
            <a:custGeom>
              <a:avLst/>
              <a:gdLst>
                <a:gd name="T0" fmla="*/ 0 w 3024"/>
                <a:gd name="T1" fmla="*/ 154 h 912"/>
                <a:gd name="T2" fmla="*/ 816 w 3024"/>
                <a:gd name="T3" fmla="*/ 730 h 912"/>
                <a:gd name="T4" fmla="*/ 2640 w 3024"/>
                <a:gd name="T5" fmla="*/ 730 h 912"/>
                <a:gd name="T6" fmla="*/ 3024 w 3024"/>
                <a:gd name="T7" fmla="*/ 0 h 91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024" h="912">
                  <a:moveTo>
                    <a:pt x="0" y="192"/>
                  </a:moveTo>
                  <a:lnTo>
                    <a:pt x="816" y="912"/>
                  </a:lnTo>
                  <a:lnTo>
                    <a:pt x="2640" y="912"/>
                  </a:lnTo>
                  <a:lnTo>
                    <a:pt x="3024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0">
                <a:latin typeface="Consolas" charset="0"/>
                <a:ea typeface="Consolas" charset="0"/>
                <a:cs typeface="Consolas" charset="0"/>
              </a:endParaRPr>
            </a:p>
          </p:txBody>
        </p:sp>
      </p:grpSp>
      <p:grpSp>
        <p:nvGrpSpPr>
          <p:cNvPr id="359560" name="Group 136"/>
          <p:cNvGrpSpPr>
            <a:grpSpLocks/>
          </p:cNvGrpSpPr>
          <p:nvPr/>
        </p:nvGrpSpPr>
        <p:grpSpPr bwMode="auto">
          <a:xfrm>
            <a:off x="3779838" y="5132388"/>
            <a:ext cx="2362200" cy="1371600"/>
            <a:chOff x="1432" y="2543"/>
            <a:chExt cx="1488" cy="864"/>
          </a:xfrm>
        </p:grpSpPr>
        <p:grpSp>
          <p:nvGrpSpPr>
            <p:cNvPr id="16458" name="Group 104"/>
            <p:cNvGrpSpPr>
              <a:grpSpLocks/>
            </p:cNvGrpSpPr>
            <p:nvPr/>
          </p:nvGrpSpPr>
          <p:grpSpPr bwMode="auto">
            <a:xfrm>
              <a:off x="1912" y="2543"/>
              <a:ext cx="1008" cy="864"/>
              <a:chOff x="1680" y="2544"/>
              <a:chExt cx="1008" cy="912"/>
            </a:xfrm>
          </p:grpSpPr>
          <p:grpSp>
            <p:nvGrpSpPr>
              <p:cNvPr id="16461" name="Group 70"/>
              <p:cNvGrpSpPr>
                <a:grpSpLocks/>
              </p:cNvGrpSpPr>
              <p:nvPr/>
            </p:nvGrpSpPr>
            <p:grpSpPr bwMode="auto">
              <a:xfrm>
                <a:off x="1680" y="2544"/>
                <a:ext cx="624" cy="912"/>
                <a:chOff x="2208" y="528"/>
                <a:chExt cx="672" cy="1008"/>
              </a:xfrm>
            </p:grpSpPr>
            <p:sp>
              <p:nvSpPr>
                <p:cNvPr id="16469" name="Rectangle 71"/>
                <p:cNvSpPr>
                  <a:spLocks noChangeArrowheads="1"/>
                </p:cNvSpPr>
                <p:nvPr/>
              </p:nvSpPr>
              <p:spPr bwMode="auto">
                <a:xfrm>
                  <a:off x="2208" y="528"/>
                  <a:ext cx="672" cy="1008"/>
                </a:xfrm>
                <a:prstGeom prst="rect">
                  <a:avLst/>
                </a:prstGeom>
                <a:solidFill>
                  <a:srgbClr val="FFFFFF"/>
                </a:solidFill>
                <a:ln w="2857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1pPr>
                  <a:lvl2pPr marL="742950" indent="-28575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2pPr>
                  <a:lvl3pPr marL="1143000" indent="-22860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3pPr>
                  <a:lvl4pPr marL="1600200" indent="-22860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4pPr>
                  <a:lvl5pPr marL="2057400" indent="-22860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9pPr>
                </a:lstStyle>
                <a:p>
                  <a:endParaRPr lang="ko-KR" altLang="en-US" sz="1600" b="0" dirty="0">
                    <a:latin typeface="Consolas" charset="0"/>
                    <a:ea typeface="Consolas" charset="0"/>
                    <a:cs typeface="Consolas" charset="0"/>
                  </a:endParaRPr>
                </a:p>
                <a:p>
                  <a:endParaRPr lang="ko-KR" altLang="en-US" sz="1600" b="0" dirty="0">
                    <a:latin typeface="Consolas" charset="0"/>
                    <a:ea typeface="Consolas" charset="0"/>
                    <a:cs typeface="Consolas" charset="0"/>
                  </a:endParaRPr>
                </a:p>
                <a:p>
                  <a:r>
                    <a:rPr lang="en-US" altLang="ko-KR" sz="1600" b="0" dirty="0">
                      <a:latin typeface="Consolas" charset="0"/>
                      <a:ea typeface="Consolas" charset="0"/>
                      <a:cs typeface="Consolas" charset="0"/>
                    </a:rPr>
                    <a:t>Other</a:t>
                  </a:r>
                </a:p>
                <a:p>
                  <a:r>
                    <a:rPr lang="en-US" altLang="ko-KR" sz="1600" b="0" dirty="0">
                      <a:latin typeface="Consolas" charset="0"/>
                      <a:ea typeface="Consolas" charset="0"/>
                      <a:cs typeface="Consolas" charset="0"/>
                    </a:rPr>
                    <a:t>State</a:t>
                  </a:r>
                </a:p>
                <a:p>
                  <a:r>
                    <a:rPr lang="en-US" altLang="ko-KR" sz="1600" b="0" dirty="0">
                      <a:latin typeface="Consolas" charset="0"/>
                      <a:ea typeface="Consolas" charset="0"/>
                      <a:cs typeface="Consolas" charset="0"/>
                    </a:rPr>
                    <a:t>PCB</a:t>
                  </a:r>
                  <a:r>
                    <a:rPr lang="en-US" altLang="ko-KR" sz="1600" b="0" baseline="-25000" dirty="0">
                      <a:latin typeface="Consolas" charset="0"/>
                      <a:ea typeface="Consolas" charset="0"/>
                      <a:cs typeface="Consolas" charset="0"/>
                    </a:rPr>
                    <a:t>8</a:t>
                  </a:r>
                  <a:endParaRPr lang="en-US" altLang="ko-KR" sz="1600" b="0" dirty="0">
                    <a:latin typeface="Consolas" charset="0"/>
                    <a:ea typeface="Consolas" charset="0"/>
                    <a:cs typeface="Consolas" charset="0"/>
                  </a:endParaRPr>
                </a:p>
              </p:txBody>
            </p:sp>
            <p:sp>
              <p:nvSpPr>
                <p:cNvPr id="16470" name="Rectangle 72"/>
                <p:cNvSpPr>
                  <a:spLocks noChangeArrowheads="1"/>
                </p:cNvSpPr>
                <p:nvPr/>
              </p:nvSpPr>
              <p:spPr bwMode="auto">
                <a:xfrm>
                  <a:off x="2208" y="528"/>
                  <a:ext cx="672" cy="240"/>
                </a:xfrm>
                <a:prstGeom prst="rect">
                  <a:avLst/>
                </a:prstGeom>
                <a:solidFill>
                  <a:srgbClr val="00FFFF"/>
                </a:solidFill>
                <a:ln w="2857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1pPr>
                  <a:lvl2pPr marL="742950" indent="-28575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2pPr>
                  <a:lvl3pPr marL="1143000" indent="-22860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3pPr>
                  <a:lvl4pPr marL="1600200" indent="-22860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4pPr>
                  <a:lvl5pPr marL="2057400" indent="-22860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9pPr>
                </a:lstStyle>
                <a:p>
                  <a:r>
                    <a:rPr lang="en-US" altLang="ko-KR" sz="1600" b="0">
                      <a:latin typeface="Consolas" charset="0"/>
                      <a:ea typeface="Consolas" charset="0"/>
                      <a:cs typeface="Consolas" charset="0"/>
                    </a:rPr>
                    <a:t>Link</a:t>
                  </a:r>
                </a:p>
              </p:txBody>
            </p:sp>
            <p:sp>
              <p:nvSpPr>
                <p:cNvPr id="16471" name="Rectangle 73"/>
                <p:cNvSpPr>
                  <a:spLocks noChangeArrowheads="1"/>
                </p:cNvSpPr>
                <p:nvPr/>
              </p:nvSpPr>
              <p:spPr bwMode="auto">
                <a:xfrm>
                  <a:off x="2208" y="768"/>
                  <a:ext cx="672" cy="192"/>
                </a:xfrm>
                <a:prstGeom prst="rect">
                  <a:avLst/>
                </a:prstGeom>
                <a:solidFill>
                  <a:srgbClr val="FFFFFF"/>
                </a:solidFill>
                <a:ln w="2857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1pPr>
                  <a:lvl2pPr marL="742950" indent="-28575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2pPr>
                  <a:lvl3pPr marL="1143000" indent="-22860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3pPr>
                  <a:lvl4pPr marL="1600200" indent="-22860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4pPr>
                  <a:lvl5pPr marL="2057400" indent="-22860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9pPr>
                </a:lstStyle>
                <a:p>
                  <a:r>
                    <a:rPr lang="en-US" altLang="ko-KR" sz="1600" b="0">
                      <a:latin typeface="Consolas" charset="0"/>
                      <a:ea typeface="Consolas" charset="0"/>
                      <a:cs typeface="Consolas" charset="0"/>
                    </a:rPr>
                    <a:t>Registers</a:t>
                  </a:r>
                </a:p>
              </p:txBody>
            </p:sp>
          </p:grpSp>
          <p:grpSp>
            <p:nvGrpSpPr>
              <p:cNvPr id="16462" name="Group 89"/>
              <p:cNvGrpSpPr>
                <a:grpSpLocks/>
              </p:cNvGrpSpPr>
              <p:nvPr/>
            </p:nvGrpSpPr>
            <p:grpSpPr bwMode="auto">
              <a:xfrm>
                <a:off x="2304" y="2640"/>
                <a:ext cx="384" cy="192"/>
                <a:chOff x="2304" y="2640"/>
                <a:chExt cx="384" cy="192"/>
              </a:xfrm>
            </p:grpSpPr>
            <p:grpSp>
              <p:nvGrpSpPr>
                <p:cNvPr id="16463" name="Group 74"/>
                <p:cNvGrpSpPr>
                  <a:grpSpLocks/>
                </p:cNvGrpSpPr>
                <p:nvPr/>
              </p:nvGrpSpPr>
              <p:grpSpPr bwMode="auto">
                <a:xfrm>
                  <a:off x="2496" y="2640"/>
                  <a:ext cx="192" cy="192"/>
                  <a:chOff x="2448" y="2016"/>
                  <a:chExt cx="192" cy="192"/>
                </a:xfrm>
              </p:grpSpPr>
              <p:sp>
                <p:nvSpPr>
                  <p:cNvPr id="16465" name="Line 75"/>
                  <p:cNvSpPr>
                    <a:spLocks noChangeShapeType="1"/>
                  </p:cNvSpPr>
                  <p:nvPr/>
                </p:nvSpPr>
                <p:spPr bwMode="auto">
                  <a:xfrm>
                    <a:off x="2448" y="2112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b="0">
                      <a:latin typeface="Consolas" charset="0"/>
                      <a:ea typeface="Consolas" charset="0"/>
                      <a:cs typeface="Consolas" charset="0"/>
                    </a:endParaRPr>
                  </a:p>
                </p:txBody>
              </p:sp>
              <p:sp>
                <p:nvSpPr>
                  <p:cNvPr id="16466" name="Line 76"/>
                  <p:cNvSpPr>
                    <a:spLocks noChangeShapeType="1"/>
                  </p:cNvSpPr>
                  <p:nvPr/>
                </p:nvSpPr>
                <p:spPr bwMode="auto">
                  <a:xfrm>
                    <a:off x="2496" y="2160"/>
                    <a:ext cx="96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b="0">
                      <a:latin typeface="Consolas" charset="0"/>
                      <a:ea typeface="Consolas" charset="0"/>
                      <a:cs typeface="Consolas" charset="0"/>
                    </a:endParaRPr>
                  </a:p>
                </p:txBody>
              </p:sp>
              <p:sp>
                <p:nvSpPr>
                  <p:cNvPr id="16467" name="Line 77"/>
                  <p:cNvSpPr>
                    <a:spLocks noChangeShapeType="1"/>
                  </p:cNvSpPr>
                  <p:nvPr/>
                </p:nvSpPr>
                <p:spPr bwMode="auto">
                  <a:xfrm>
                    <a:off x="2520" y="2208"/>
                    <a:ext cx="48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b="0">
                      <a:latin typeface="Consolas" charset="0"/>
                      <a:ea typeface="Consolas" charset="0"/>
                      <a:cs typeface="Consolas" charset="0"/>
                    </a:endParaRPr>
                  </a:p>
                </p:txBody>
              </p:sp>
              <p:sp>
                <p:nvSpPr>
                  <p:cNvPr id="16468" name="Line 78"/>
                  <p:cNvSpPr>
                    <a:spLocks noChangeShapeType="1"/>
                  </p:cNvSpPr>
                  <p:nvPr/>
                </p:nvSpPr>
                <p:spPr bwMode="auto">
                  <a:xfrm>
                    <a:off x="2544" y="2016"/>
                    <a:ext cx="0" cy="9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b="0">
                      <a:latin typeface="Consolas" charset="0"/>
                      <a:ea typeface="Consolas" charset="0"/>
                      <a:cs typeface="Consolas" charset="0"/>
                    </a:endParaRPr>
                  </a:p>
                </p:txBody>
              </p:sp>
            </p:grpSp>
            <p:sp>
              <p:nvSpPr>
                <p:cNvPr id="16464" name="Line 79"/>
                <p:cNvSpPr>
                  <a:spLocks noChangeShapeType="1"/>
                </p:cNvSpPr>
                <p:nvPr/>
              </p:nvSpPr>
              <p:spPr bwMode="auto">
                <a:xfrm>
                  <a:off x="2304" y="2640"/>
                  <a:ext cx="28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="0">
                    <a:latin typeface="Consolas" charset="0"/>
                    <a:ea typeface="Consolas" charset="0"/>
                    <a:cs typeface="Consolas" charset="0"/>
                  </a:endParaRPr>
                </a:p>
              </p:txBody>
            </p:sp>
          </p:grpSp>
        </p:grpSp>
        <p:sp>
          <p:nvSpPr>
            <p:cNvPr id="16459" name="Line 87"/>
            <p:cNvSpPr>
              <a:spLocks noChangeShapeType="1"/>
            </p:cNvSpPr>
            <p:nvPr/>
          </p:nvSpPr>
          <p:spPr bwMode="auto">
            <a:xfrm flipV="1">
              <a:off x="1432" y="2639"/>
              <a:ext cx="480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16460" name="Line 88"/>
            <p:cNvSpPr>
              <a:spLocks noChangeShapeType="1"/>
            </p:cNvSpPr>
            <p:nvPr/>
          </p:nvSpPr>
          <p:spPr bwMode="auto">
            <a:xfrm flipV="1">
              <a:off x="1432" y="2687"/>
              <a:ext cx="48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0">
                <a:latin typeface="Consolas" charset="0"/>
                <a:ea typeface="Consolas" charset="0"/>
                <a:cs typeface="Consolas" charset="0"/>
              </a:endParaRPr>
            </a:p>
          </p:txBody>
        </p:sp>
      </p:grpSp>
      <p:grpSp>
        <p:nvGrpSpPr>
          <p:cNvPr id="359559" name="Group 135"/>
          <p:cNvGrpSpPr>
            <a:grpSpLocks/>
          </p:cNvGrpSpPr>
          <p:nvPr/>
        </p:nvGrpSpPr>
        <p:grpSpPr bwMode="auto">
          <a:xfrm>
            <a:off x="3703638" y="4522788"/>
            <a:ext cx="685800" cy="685800"/>
            <a:chOff x="1384" y="2159"/>
            <a:chExt cx="432" cy="432"/>
          </a:xfrm>
        </p:grpSpPr>
        <p:grpSp>
          <p:nvGrpSpPr>
            <p:cNvPr id="16444" name="Group 90"/>
            <p:cNvGrpSpPr>
              <a:grpSpLocks/>
            </p:cNvGrpSpPr>
            <p:nvPr/>
          </p:nvGrpSpPr>
          <p:grpSpPr bwMode="auto">
            <a:xfrm>
              <a:off x="1432" y="2159"/>
              <a:ext cx="384" cy="192"/>
              <a:chOff x="2304" y="2640"/>
              <a:chExt cx="384" cy="192"/>
            </a:xfrm>
          </p:grpSpPr>
          <p:grpSp>
            <p:nvGrpSpPr>
              <p:cNvPr id="16452" name="Group 91"/>
              <p:cNvGrpSpPr>
                <a:grpSpLocks/>
              </p:cNvGrpSpPr>
              <p:nvPr/>
            </p:nvGrpSpPr>
            <p:grpSpPr bwMode="auto">
              <a:xfrm>
                <a:off x="2496" y="2640"/>
                <a:ext cx="192" cy="192"/>
                <a:chOff x="2448" y="2016"/>
                <a:chExt cx="192" cy="192"/>
              </a:xfrm>
            </p:grpSpPr>
            <p:sp>
              <p:nvSpPr>
                <p:cNvPr id="16454" name="Line 92"/>
                <p:cNvSpPr>
                  <a:spLocks noChangeShapeType="1"/>
                </p:cNvSpPr>
                <p:nvPr/>
              </p:nvSpPr>
              <p:spPr bwMode="auto">
                <a:xfrm>
                  <a:off x="2448" y="2112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="0">
                    <a:latin typeface="Consolas" charset="0"/>
                    <a:ea typeface="Consolas" charset="0"/>
                    <a:cs typeface="Consolas" charset="0"/>
                  </a:endParaRPr>
                </a:p>
              </p:txBody>
            </p:sp>
            <p:sp>
              <p:nvSpPr>
                <p:cNvPr id="16455" name="Line 93"/>
                <p:cNvSpPr>
                  <a:spLocks noChangeShapeType="1"/>
                </p:cNvSpPr>
                <p:nvPr/>
              </p:nvSpPr>
              <p:spPr bwMode="auto">
                <a:xfrm>
                  <a:off x="2496" y="2160"/>
                  <a:ext cx="9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="0">
                    <a:latin typeface="Consolas" charset="0"/>
                    <a:ea typeface="Consolas" charset="0"/>
                    <a:cs typeface="Consolas" charset="0"/>
                  </a:endParaRPr>
                </a:p>
              </p:txBody>
            </p:sp>
            <p:sp>
              <p:nvSpPr>
                <p:cNvPr id="16456" name="Line 94"/>
                <p:cNvSpPr>
                  <a:spLocks noChangeShapeType="1"/>
                </p:cNvSpPr>
                <p:nvPr/>
              </p:nvSpPr>
              <p:spPr bwMode="auto">
                <a:xfrm>
                  <a:off x="2520" y="2208"/>
                  <a:ext cx="4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="0">
                    <a:latin typeface="Consolas" charset="0"/>
                    <a:ea typeface="Consolas" charset="0"/>
                    <a:cs typeface="Consolas" charset="0"/>
                  </a:endParaRPr>
                </a:p>
              </p:txBody>
            </p:sp>
            <p:sp>
              <p:nvSpPr>
                <p:cNvPr id="16457" name="Line 95"/>
                <p:cNvSpPr>
                  <a:spLocks noChangeShapeType="1"/>
                </p:cNvSpPr>
                <p:nvPr/>
              </p:nvSpPr>
              <p:spPr bwMode="auto">
                <a:xfrm>
                  <a:off x="2544" y="2016"/>
                  <a:ext cx="0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="0">
                    <a:latin typeface="Consolas" charset="0"/>
                    <a:ea typeface="Consolas" charset="0"/>
                    <a:cs typeface="Consolas" charset="0"/>
                  </a:endParaRPr>
                </a:p>
              </p:txBody>
            </p:sp>
          </p:grpSp>
          <p:sp>
            <p:nvSpPr>
              <p:cNvPr id="16453" name="Line 96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</p:grpSp>
        <p:grpSp>
          <p:nvGrpSpPr>
            <p:cNvPr id="16445" name="Group 97"/>
            <p:cNvGrpSpPr>
              <a:grpSpLocks/>
            </p:cNvGrpSpPr>
            <p:nvPr/>
          </p:nvGrpSpPr>
          <p:grpSpPr bwMode="auto">
            <a:xfrm>
              <a:off x="1384" y="2399"/>
              <a:ext cx="384" cy="192"/>
              <a:chOff x="2304" y="2640"/>
              <a:chExt cx="384" cy="192"/>
            </a:xfrm>
          </p:grpSpPr>
          <p:grpSp>
            <p:nvGrpSpPr>
              <p:cNvPr id="16446" name="Group 98"/>
              <p:cNvGrpSpPr>
                <a:grpSpLocks/>
              </p:cNvGrpSpPr>
              <p:nvPr/>
            </p:nvGrpSpPr>
            <p:grpSpPr bwMode="auto">
              <a:xfrm>
                <a:off x="2496" y="2640"/>
                <a:ext cx="192" cy="192"/>
                <a:chOff x="2448" y="2016"/>
                <a:chExt cx="192" cy="192"/>
              </a:xfrm>
            </p:grpSpPr>
            <p:sp>
              <p:nvSpPr>
                <p:cNvPr id="16448" name="Line 99"/>
                <p:cNvSpPr>
                  <a:spLocks noChangeShapeType="1"/>
                </p:cNvSpPr>
                <p:nvPr/>
              </p:nvSpPr>
              <p:spPr bwMode="auto">
                <a:xfrm>
                  <a:off x="2448" y="2112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="0">
                    <a:latin typeface="Consolas" charset="0"/>
                    <a:ea typeface="Consolas" charset="0"/>
                    <a:cs typeface="Consolas" charset="0"/>
                  </a:endParaRPr>
                </a:p>
              </p:txBody>
            </p:sp>
            <p:sp>
              <p:nvSpPr>
                <p:cNvPr id="16449" name="Line 100"/>
                <p:cNvSpPr>
                  <a:spLocks noChangeShapeType="1"/>
                </p:cNvSpPr>
                <p:nvPr/>
              </p:nvSpPr>
              <p:spPr bwMode="auto">
                <a:xfrm>
                  <a:off x="2496" y="2160"/>
                  <a:ext cx="9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="0">
                    <a:latin typeface="Consolas" charset="0"/>
                    <a:ea typeface="Consolas" charset="0"/>
                    <a:cs typeface="Consolas" charset="0"/>
                  </a:endParaRPr>
                </a:p>
              </p:txBody>
            </p:sp>
            <p:sp>
              <p:nvSpPr>
                <p:cNvPr id="16450" name="Line 101"/>
                <p:cNvSpPr>
                  <a:spLocks noChangeShapeType="1"/>
                </p:cNvSpPr>
                <p:nvPr/>
              </p:nvSpPr>
              <p:spPr bwMode="auto">
                <a:xfrm>
                  <a:off x="2520" y="2208"/>
                  <a:ext cx="4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="0">
                    <a:latin typeface="Consolas" charset="0"/>
                    <a:ea typeface="Consolas" charset="0"/>
                    <a:cs typeface="Consolas" charset="0"/>
                  </a:endParaRPr>
                </a:p>
              </p:txBody>
            </p:sp>
            <p:sp>
              <p:nvSpPr>
                <p:cNvPr id="16451" name="Line 102"/>
                <p:cNvSpPr>
                  <a:spLocks noChangeShapeType="1"/>
                </p:cNvSpPr>
                <p:nvPr/>
              </p:nvSpPr>
              <p:spPr bwMode="auto">
                <a:xfrm>
                  <a:off x="2544" y="2016"/>
                  <a:ext cx="0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="0">
                    <a:latin typeface="Consolas" charset="0"/>
                    <a:ea typeface="Consolas" charset="0"/>
                    <a:cs typeface="Consolas" charset="0"/>
                  </a:endParaRPr>
                </a:p>
              </p:txBody>
            </p:sp>
          </p:grpSp>
          <p:sp>
            <p:nvSpPr>
              <p:cNvPr id="16447" name="Line 103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</p:grpSp>
      </p:grpSp>
      <p:grpSp>
        <p:nvGrpSpPr>
          <p:cNvPr id="359561" name="Group 137"/>
          <p:cNvGrpSpPr>
            <a:grpSpLocks/>
          </p:cNvGrpSpPr>
          <p:nvPr/>
        </p:nvGrpSpPr>
        <p:grpSpPr bwMode="auto">
          <a:xfrm>
            <a:off x="3779838" y="3608388"/>
            <a:ext cx="5638800" cy="1600200"/>
            <a:chOff x="1432" y="1583"/>
            <a:chExt cx="3552" cy="1008"/>
          </a:xfrm>
        </p:grpSpPr>
        <p:grpSp>
          <p:nvGrpSpPr>
            <p:cNvPr id="16426" name="Group 52"/>
            <p:cNvGrpSpPr>
              <a:grpSpLocks/>
            </p:cNvGrpSpPr>
            <p:nvPr/>
          </p:nvGrpSpPr>
          <p:grpSpPr bwMode="auto">
            <a:xfrm>
              <a:off x="2824" y="1583"/>
              <a:ext cx="624" cy="864"/>
              <a:chOff x="2208" y="528"/>
              <a:chExt cx="672" cy="1008"/>
            </a:xfrm>
          </p:grpSpPr>
          <p:sp>
            <p:nvSpPr>
              <p:cNvPr id="16441" name="Rectangle 53"/>
              <p:cNvSpPr>
                <a:spLocks noChangeArrowheads="1"/>
              </p:cNvSpPr>
              <p:nvPr/>
            </p:nvSpPr>
            <p:spPr bwMode="auto">
              <a:xfrm>
                <a:off x="2208" y="528"/>
                <a:ext cx="672" cy="1008"/>
              </a:xfrm>
              <a:prstGeom prst="rect">
                <a:avLst/>
              </a:prstGeom>
              <a:solidFill>
                <a:srgbClr val="FFFFFF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endParaRPr lang="ko-KR" altLang="en-US" sz="1600" b="0" dirty="0">
                  <a:latin typeface="Consolas" charset="0"/>
                  <a:ea typeface="Consolas" charset="0"/>
                  <a:cs typeface="Consolas" charset="0"/>
                </a:endParaRPr>
              </a:p>
              <a:p>
                <a:endParaRPr lang="ko-KR" altLang="en-US" sz="1600" b="0" dirty="0">
                  <a:latin typeface="Consolas" charset="0"/>
                  <a:ea typeface="Consolas" charset="0"/>
                  <a:cs typeface="Consolas" charset="0"/>
                </a:endParaRPr>
              </a:p>
              <a:p>
                <a:r>
                  <a:rPr lang="en-US" altLang="ko-KR" sz="1600" b="0" dirty="0">
                    <a:latin typeface="Consolas" charset="0"/>
                    <a:ea typeface="Consolas" charset="0"/>
                    <a:cs typeface="Consolas" charset="0"/>
                  </a:rPr>
                  <a:t>Other</a:t>
                </a:r>
              </a:p>
              <a:p>
                <a:r>
                  <a:rPr lang="en-US" altLang="ko-KR" sz="1600" b="0" dirty="0">
                    <a:latin typeface="Consolas" charset="0"/>
                    <a:ea typeface="Consolas" charset="0"/>
                    <a:cs typeface="Consolas" charset="0"/>
                  </a:rPr>
                  <a:t>State</a:t>
                </a:r>
              </a:p>
              <a:p>
                <a:r>
                  <a:rPr lang="en-US" altLang="ko-KR" sz="1600" b="0" dirty="0">
                    <a:latin typeface="Consolas" charset="0"/>
                    <a:ea typeface="Consolas" charset="0"/>
                    <a:cs typeface="Consolas" charset="0"/>
                  </a:rPr>
                  <a:t>PCB</a:t>
                </a:r>
                <a:r>
                  <a:rPr lang="en-US" altLang="ko-KR" sz="1600" b="0" baseline="-25000" dirty="0">
                    <a:latin typeface="Consolas" charset="0"/>
                    <a:ea typeface="Consolas" charset="0"/>
                    <a:cs typeface="Consolas" charset="0"/>
                  </a:rPr>
                  <a:t>2</a:t>
                </a:r>
                <a:endParaRPr lang="en-US" altLang="ko-KR" sz="1600" b="0" dirty="0"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16442" name="Rectangle 54"/>
              <p:cNvSpPr>
                <a:spLocks noChangeArrowheads="1"/>
              </p:cNvSpPr>
              <p:nvPr/>
            </p:nvSpPr>
            <p:spPr bwMode="auto">
              <a:xfrm>
                <a:off x="2208" y="528"/>
                <a:ext cx="672" cy="240"/>
              </a:xfrm>
              <a:prstGeom prst="rect">
                <a:avLst/>
              </a:prstGeom>
              <a:solidFill>
                <a:srgbClr val="00FFFF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 sz="1600" b="0">
                    <a:latin typeface="Consolas" charset="0"/>
                    <a:ea typeface="Consolas" charset="0"/>
                    <a:cs typeface="Consolas" charset="0"/>
                  </a:rPr>
                  <a:t>Link</a:t>
                </a:r>
              </a:p>
            </p:txBody>
          </p:sp>
          <p:sp>
            <p:nvSpPr>
              <p:cNvPr id="16443" name="Rectangle 55"/>
              <p:cNvSpPr>
                <a:spLocks noChangeArrowheads="1"/>
              </p:cNvSpPr>
              <p:nvPr/>
            </p:nvSpPr>
            <p:spPr bwMode="auto">
              <a:xfrm>
                <a:off x="2208" y="768"/>
                <a:ext cx="672" cy="192"/>
              </a:xfrm>
              <a:prstGeom prst="rect">
                <a:avLst/>
              </a:prstGeom>
              <a:solidFill>
                <a:srgbClr val="FFFFFF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 sz="1600" b="0">
                    <a:latin typeface="Consolas" charset="0"/>
                    <a:ea typeface="Consolas" charset="0"/>
                    <a:cs typeface="Consolas" charset="0"/>
                  </a:rPr>
                  <a:t>Registers</a:t>
                </a:r>
              </a:p>
            </p:txBody>
          </p:sp>
        </p:grpSp>
        <p:sp>
          <p:nvSpPr>
            <p:cNvPr id="16427" name="Line 66"/>
            <p:cNvSpPr>
              <a:spLocks noChangeShapeType="1"/>
            </p:cNvSpPr>
            <p:nvPr/>
          </p:nvSpPr>
          <p:spPr bwMode="auto">
            <a:xfrm>
              <a:off x="3448" y="1679"/>
              <a:ext cx="5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0">
                <a:latin typeface="Consolas" charset="0"/>
                <a:ea typeface="Consolas" charset="0"/>
                <a:cs typeface="Consolas" charset="0"/>
              </a:endParaRPr>
            </a:p>
          </p:txBody>
        </p:sp>
        <p:grpSp>
          <p:nvGrpSpPr>
            <p:cNvPr id="16428" name="Group 68"/>
            <p:cNvGrpSpPr>
              <a:grpSpLocks/>
            </p:cNvGrpSpPr>
            <p:nvPr/>
          </p:nvGrpSpPr>
          <p:grpSpPr bwMode="auto">
            <a:xfrm>
              <a:off x="3976" y="1583"/>
              <a:ext cx="1008" cy="864"/>
              <a:chOff x="3984" y="2064"/>
              <a:chExt cx="1008" cy="912"/>
            </a:xfrm>
          </p:grpSpPr>
          <p:grpSp>
            <p:nvGrpSpPr>
              <p:cNvPr id="16431" name="Group 56"/>
              <p:cNvGrpSpPr>
                <a:grpSpLocks/>
              </p:cNvGrpSpPr>
              <p:nvPr/>
            </p:nvGrpSpPr>
            <p:grpSpPr bwMode="auto">
              <a:xfrm>
                <a:off x="3984" y="2064"/>
                <a:ext cx="624" cy="912"/>
                <a:chOff x="2208" y="528"/>
                <a:chExt cx="672" cy="1008"/>
              </a:xfrm>
            </p:grpSpPr>
            <p:sp>
              <p:nvSpPr>
                <p:cNvPr id="16438" name="Rectangle 57"/>
                <p:cNvSpPr>
                  <a:spLocks noChangeArrowheads="1"/>
                </p:cNvSpPr>
                <p:nvPr/>
              </p:nvSpPr>
              <p:spPr bwMode="auto">
                <a:xfrm>
                  <a:off x="2208" y="528"/>
                  <a:ext cx="672" cy="1008"/>
                </a:xfrm>
                <a:prstGeom prst="rect">
                  <a:avLst/>
                </a:prstGeom>
                <a:solidFill>
                  <a:srgbClr val="FFFFFF"/>
                </a:solidFill>
                <a:ln w="2857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1pPr>
                  <a:lvl2pPr marL="742950" indent="-28575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2pPr>
                  <a:lvl3pPr marL="1143000" indent="-22860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3pPr>
                  <a:lvl4pPr marL="1600200" indent="-22860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4pPr>
                  <a:lvl5pPr marL="2057400" indent="-22860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9pPr>
                </a:lstStyle>
                <a:p>
                  <a:endParaRPr lang="ko-KR" altLang="en-US" sz="1600" b="0" dirty="0">
                    <a:latin typeface="Consolas" charset="0"/>
                    <a:ea typeface="Consolas" charset="0"/>
                    <a:cs typeface="Consolas" charset="0"/>
                  </a:endParaRPr>
                </a:p>
                <a:p>
                  <a:endParaRPr lang="ko-KR" altLang="en-US" sz="1600" b="0" dirty="0">
                    <a:latin typeface="Consolas" charset="0"/>
                    <a:ea typeface="Consolas" charset="0"/>
                    <a:cs typeface="Consolas" charset="0"/>
                  </a:endParaRPr>
                </a:p>
                <a:p>
                  <a:r>
                    <a:rPr lang="en-US" altLang="ko-KR" sz="1600" b="0" dirty="0">
                      <a:latin typeface="Consolas" charset="0"/>
                      <a:ea typeface="Consolas" charset="0"/>
                      <a:cs typeface="Consolas" charset="0"/>
                    </a:rPr>
                    <a:t>Other</a:t>
                  </a:r>
                </a:p>
                <a:p>
                  <a:r>
                    <a:rPr lang="en-US" altLang="ko-KR" sz="1600" b="0" dirty="0">
                      <a:latin typeface="Consolas" charset="0"/>
                      <a:ea typeface="Consolas" charset="0"/>
                      <a:cs typeface="Consolas" charset="0"/>
                    </a:rPr>
                    <a:t>State</a:t>
                  </a:r>
                </a:p>
                <a:p>
                  <a:r>
                    <a:rPr lang="en-US" altLang="ko-KR" sz="1600" b="0" dirty="0">
                      <a:latin typeface="Consolas" charset="0"/>
                      <a:ea typeface="Consolas" charset="0"/>
                      <a:cs typeface="Consolas" charset="0"/>
                    </a:rPr>
                    <a:t>PCB</a:t>
                  </a:r>
                  <a:r>
                    <a:rPr lang="en-US" altLang="ko-KR" sz="1600" b="0" baseline="-25000" dirty="0">
                      <a:latin typeface="Consolas" charset="0"/>
                      <a:ea typeface="Consolas" charset="0"/>
                      <a:cs typeface="Consolas" charset="0"/>
                    </a:rPr>
                    <a:t>3</a:t>
                  </a:r>
                  <a:endParaRPr lang="en-US" altLang="ko-KR" sz="1600" b="0" dirty="0">
                    <a:latin typeface="Consolas" charset="0"/>
                    <a:ea typeface="Consolas" charset="0"/>
                    <a:cs typeface="Consolas" charset="0"/>
                  </a:endParaRPr>
                </a:p>
              </p:txBody>
            </p:sp>
            <p:sp>
              <p:nvSpPr>
                <p:cNvPr id="16439" name="Rectangle 58"/>
                <p:cNvSpPr>
                  <a:spLocks noChangeArrowheads="1"/>
                </p:cNvSpPr>
                <p:nvPr/>
              </p:nvSpPr>
              <p:spPr bwMode="auto">
                <a:xfrm>
                  <a:off x="2208" y="528"/>
                  <a:ext cx="672" cy="240"/>
                </a:xfrm>
                <a:prstGeom prst="rect">
                  <a:avLst/>
                </a:prstGeom>
                <a:solidFill>
                  <a:srgbClr val="00FFFF"/>
                </a:solidFill>
                <a:ln w="2857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1pPr>
                  <a:lvl2pPr marL="742950" indent="-28575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2pPr>
                  <a:lvl3pPr marL="1143000" indent="-22860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3pPr>
                  <a:lvl4pPr marL="1600200" indent="-22860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4pPr>
                  <a:lvl5pPr marL="2057400" indent="-22860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9pPr>
                </a:lstStyle>
                <a:p>
                  <a:r>
                    <a:rPr lang="en-US" altLang="ko-KR" sz="1600" b="0">
                      <a:latin typeface="Consolas" charset="0"/>
                      <a:ea typeface="Consolas" charset="0"/>
                      <a:cs typeface="Consolas" charset="0"/>
                    </a:rPr>
                    <a:t>Link</a:t>
                  </a:r>
                </a:p>
              </p:txBody>
            </p:sp>
            <p:sp>
              <p:nvSpPr>
                <p:cNvPr id="16440" name="Rectangle 59"/>
                <p:cNvSpPr>
                  <a:spLocks noChangeArrowheads="1"/>
                </p:cNvSpPr>
                <p:nvPr/>
              </p:nvSpPr>
              <p:spPr bwMode="auto">
                <a:xfrm>
                  <a:off x="2208" y="768"/>
                  <a:ext cx="672" cy="192"/>
                </a:xfrm>
                <a:prstGeom prst="rect">
                  <a:avLst/>
                </a:prstGeom>
                <a:solidFill>
                  <a:srgbClr val="FFFFFF"/>
                </a:solidFill>
                <a:ln w="2857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1pPr>
                  <a:lvl2pPr marL="742950" indent="-28575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2pPr>
                  <a:lvl3pPr marL="1143000" indent="-22860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3pPr>
                  <a:lvl4pPr marL="1600200" indent="-22860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4pPr>
                  <a:lvl5pPr marL="2057400" indent="-22860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9pPr>
                </a:lstStyle>
                <a:p>
                  <a:r>
                    <a:rPr lang="en-US" altLang="ko-KR" sz="1600" b="0">
                      <a:latin typeface="Consolas" charset="0"/>
                      <a:ea typeface="Consolas" charset="0"/>
                      <a:cs typeface="Consolas" charset="0"/>
                    </a:rPr>
                    <a:t>Registers</a:t>
                  </a:r>
                </a:p>
              </p:txBody>
            </p:sp>
          </p:grpSp>
          <p:grpSp>
            <p:nvGrpSpPr>
              <p:cNvPr id="16432" name="Group 60"/>
              <p:cNvGrpSpPr>
                <a:grpSpLocks/>
              </p:cNvGrpSpPr>
              <p:nvPr/>
            </p:nvGrpSpPr>
            <p:grpSpPr bwMode="auto">
              <a:xfrm>
                <a:off x="4800" y="2160"/>
                <a:ext cx="192" cy="192"/>
                <a:chOff x="2448" y="2016"/>
                <a:chExt cx="192" cy="192"/>
              </a:xfrm>
            </p:grpSpPr>
            <p:sp>
              <p:nvSpPr>
                <p:cNvPr id="16434" name="Line 61"/>
                <p:cNvSpPr>
                  <a:spLocks noChangeShapeType="1"/>
                </p:cNvSpPr>
                <p:nvPr/>
              </p:nvSpPr>
              <p:spPr bwMode="auto">
                <a:xfrm>
                  <a:off x="2448" y="2112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="0">
                    <a:latin typeface="Consolas" charset="0"/>
                    <a:ea typeface="Consolas" charset="0"/>
                    <a:cs typeface="Consolas" charset="0"/>
                  </a:endParaRPr>
                </a:p>
              </p:txBody>
            </p:sp>
            <p:sp>
              <p:nvSpPr>
                <p:cNvPr id="16435" name="Line 62"/>
                <p:cNvSpPr>
                  <a:spLocks noChangeShapeType="1"/>
                </p:cNvSpPr>
                <p:nvPr/>
              </p:nvSpPr>
              <p:spPr bwMode="auto">
                <a:xfrm>
                  <a:off x="2496" y="2160"/>
                  <a:ext cx="9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="0">
                    <a:latin typeface="Consolas" charset="0"/>
                    <a:ea typeface="Consolas" charset="0"/>
                    <a:cs typeface="Consolas" charset="0"/>
                  </a:endParaRPr>
                </a:p>
              </p:txBody>
            </p:sp>
            <p:sp>
              <p:nvSpPr>
                <p:cNvPr id="16436" name="Line 63"/>
                <p:cNvSpPr>
                  <a:spLocks noChangeShapeType="1"/>
                </p:cNvSpPr>
                <p:nvPr/>
              </p:nvSpPr>
              <p:spPr bwMode="auto">
                <a:xfrm>
                  <a:off x="2520" y="2208"/>
                  <a:ext cx="4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="0">
                    <a:latin typeface="Consolas" charset="0"/>
                    <a:ea typeface="Consolas" charset="0"/>
                    <a:cs typeface="Consolas" charset="0"/>
                  </a:endParaRPr>
                </a:p>
              </p:txBody>
            </p:sp>
            <p:sp>
              <p:nvSpPr>
                <p:cNvPr id="16437" name="Line 64"/>
                <p:cNvSpPr>
                  <a:spLocks noChangeShapeType="1"/>
                </p:cNvSpPr>
                <p:nvPr/>
              </p:nvSpPr>
              <p:spPr bwMode="auto">
                <a:xfrm>
                  <a:off x="2544" y="2016"/>
                  <a:ext cx="0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="0">
                    <a:latin typeface="Consolas" charset="0"/>
                    <a:ea typeface="Consolas" charset="0"/>
                    <a:cs typeface="Consolas" charset="0"/>
                  </a:endParaRPr>
                </a:p>
              </p:txBody>
            </p:sp>
          </p:grpSp>
          <p:sp>
            <p:nvSpPr>
              <p:cNvPr id="16433" name="Line 67"/>
              <p:cNvSpPr>
                <a:spLocks noChangeShapeType="1"/>
              </p:cNvSpPr>
              <p:nvPr/>
            </p:nvSpPr>
            <p:spPr bwMode="auto">
              <a:xfrm>
                <a:off x="4608" y="2160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</p:grpSp>
        <p:sp>
          <p:nvSpPr>
            <p:cNvPr id="16429" name="Line 105"/>
            <p:cNvSpPr>
              <a:spLocks noChangeShapeType="1"/>
            </p:cNvSpPr>
            <p:nvPr/>
          </p:nvSpPr>
          <p:spPr bwMode="auto">
            <a:xfrm>
              <a:off x="1432" y="1679"/>
              <a:ext cx="13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16430" name="Freeform 106"/>
            <p:cNvSpPr>
              <a:spLocks/>
            </p:cNvSpPr>
            <p:nvPr/>
          </p:nvSpPr>
          <p:spPr bwMode="auto">
            <a:xfrm>
              <a:off x="1432" y="1775"/>
              <a:ext cx="2544" cy="816"/>
            </a:xfrm>
            <a:custGeom>
              <a:avLst/>
              <a:gdLst>
                <a:gd name="T0" fmla="*/ 0 w 2544"/>
                <a:gd name="T1" fmla="*/ 96 h 816"/>
                <a:gd name="T2" fmla="*/ 1488 w 2544"/>
                <a:gd name="T3" fmla="*/ 816 h 816"/>
                <a:gd name="T4" fmla="*/ 2160 w 2544"/>
                <a:gd name="T5" fmla="*/ 816 h 816"/>
                <a:gd name="T6" fmla="*/ 2544 w 2544"/>
                <a:gd name="T7" fmla="*/ 0 h 81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544" h="816">
                  <a:moveTo>
                    <a:pt x="0" y="96"/>
                  </a:moveTo>
                  <a:lnTo>
                    <a:pt x="1488" y="816"/>
                  </a:lnTo>
                  <a:lnTo>
                    <a:pt x="2160" y="816"/>
                  </a:lnTo>
                  <a:lnTo>
                    <a:pt x="2544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0">
                <a:latin typeface="Consolas" charset="0"/>
                <a:ea typeface="Consolas" charset="0"/>
                <a:cs typeface="Consolas" charset="0"/>
              </a:endParaRPr>
            </a:p>
          </p:txBody>
        </p:sp>
      </p:grpSp>
      <p:grpSp>
        <p:nvGrpSpPr>
          <p:cNvPr id="359558" name="Group 134"/>
          <p:cNvGrpSpPr>
            <a:grpSpLocks/>
          </p:cNvGrpSpPr>
          <p:nvPr/>
        </p:nvGrpSpPr>
        <p:grpSpPr bwMode="auto">
          <a:xfrm>
            <a:off x="3703638" y="2846388"/>
            <a:ext cx="685800" cy="685800"/>
            <a:chOff x="1384" y="1103"/>
            <a:chExt cx="432" cy="432"/>
          </a:xfrm>
        </p:grpSpPr>
        <p:grpSp>
          <p:nvGrpSpPr>
            <p:cNvPr id="16412" name="Group 109"/>
            <p:cNvGrpSpPr>
              <a:grpSpLocks/>
            </p:cNvGrpSpPr>
            <p:nvPr/>
          </p:nvGrpSpPr>
          <p:grpSpPr bwMode="auto">
            <a:xfrm>
              <a:off x="1432" y="1103"/>
              <a:ext cx="384" cy="192"/>
              <a:chOff x="2304" y="2640"/>
              <a:chExt cx="384" cy="192"/>
            </a:xfrm>
          </p:grpSpPr>
          <p:grpSp>
            <p:nvGrpSpPr>
              <p:cNvPr id="16420" name="Group 110"/>
              <p:cNvGrpSpPr>
                <a:grpSpLocks/>
              </p:cNvGrpSpPr>
              <p:nvPr/>
            </p:nvGrpSpPr>
            <p:grpSpPr bwMode="auto">
              <a:xfrm>
                <a:off x="2496" y="2640"/>
                <a:ext cx="192" cy="192"/>
                <a:chOff x="2448" y="2016"/>
                <a:chExt cx="192" cy="192"/>
              </a:xfrm>
            </p:grpSpPr>
            <p:sp>
              <p:nvSpPr>
                <p:cNvPr id="16422" name="Line 111"/>
                <p:cNvSpPr>
                  <a:spLocks noChangeShapeType="1"/>
                </p:cNvSpPr>
                <p:nvPr/>
              </p:nvSpPr>
              <p:spPr bwMode="auto">
                <a:xfrm>
                  <a:off x="2448" y="2112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="0">
                    <a:latin typeface="Consolas" charset="0"/>
                    <a:ea typeface="Consolas" charset="0"/>
                    <a:cs typeface="Consolas" charset="0"/>
                  </a:endParaRPr>
                </a:p>
              </p:txBody>
            </p:sp>
            <p:sp>
              <p:nvSpPr>
                <p:cNvPr id="16423" name="Line 112"/>
                <p:cNvSpPr>
                  <a:spLocks noChangeShapeType="1"/>
                </p:cNvSpPr>
                <p:nvPr/>
              </p:nvSpPr>
              <p:spPr bwMode="auto">
                <a:xfrm>
                  <a:off x="2496" y="2160"/>
                  <a:ext cx="9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="0">
                    <a:latin typeface="Consolas" charset="0"/>
                    <a:ea typeface="Consolas" charset="0"/>
                    <a:cs typeface="Consolas" charset="0"/>
                  </a:endParaRPr>
                </a:p>
              </p:txBody>
            </p:sp>
            <p:sp>
              <p:nvSpPr>
                <p:cNvPr id="16424" name="Line 113"/>
                <p:cNvSpPr>
                  <a:spLocks noChangeShapeType="1"/>
                </p:cNvSpPr>
                <p:nvPr/>
              </p:nvSpPr>
              <p:spPr bwMode="auto">
                <a:xfrm>
                  <a:off x="2520" y="2208"/>
                  <a:ext cx="4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="0">
                    <a:latin typeface="Consolas" charset="0"/>
                    <a:ea typeface="Consolas" charset="0"/>
                    <a:cs typeface="Consolas" charset="0"/>
                  </a:endParaRPr>
                </a:p>
              </p:txBody>
            </p:sp>
            <p:sp>
              <p:nvSpPr>
                <p:cNvPr id="16425" name="Line 114"/>
                <p:cNvSpPr>
                  <a:spLocks noChangeShapeType="1"/>
                </p:cNvSpPr>
                <p:nvPr/>
              </p:nvSpPr>
              <p:spPr bwMode="auto">
                <a:xfrm>
                  <a:off x="2544" y="2016"/>
                  <a:ext cx="0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="0">
                    <a:latin typeface="Consolas" charset="0"/>
                    <a:ea typeface="Consolas" charset="0"/>
                    <a:cs typeface="Consolas" charset="0"/>
                  </a:endParaRPr>
                </a:p>
              </p:txBody>
            </p:sp>
          </p:grpSp>
          <p:sp>
            <p:nvSpPr>
              <p:cNvPr id="16421" name="Line 115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</p:grpSp>
        <p:grpSp>
          <p:nvGrpSpPr>
            <p:cNvPr id="16413" name="Group 116"/>
            <p:cNvGrpSpPr>
              <a:grpSpLocks/>
            </p:cNvGrpSpPr>
            <p:nvPr/>
          </p:nvGrpSpPr>
          <p:grpSpPr bwMode="auto">
            <a:xfrm>
              <a:off x="1384" y="1343"/>
              <a:ext cx="384" cy="192"/>
              <a:chOff x="2304" y="2640"/>
              <a:chExt cx="384" cy="192"/>
            </a:xfrm>
          </p:grpSpPr>
          <p:grpSp>
            <p:nvGrpSpPr>
              <p:cNvPr id="16414" name="Group 117"/>
              <p:cNvGrpSpPr>
                <a:grpSpLocks/>
              </p:cNvGrpSpPr>
              <p:nvPr/>
            </p:nvGrpSpPr>
            <p:grpSpPr bwMode="auto">
              <a:xfrm>
                <a:off x="2496" y="2640"/>
                <a:ext cx="192" cy="192"/>
                <a:chOff x="2448" y="2016"/>
                <a:chExt cx="192" cy="192"/>
              </a:xfrm>
            </p:grpSpPr>
            <p:sp>
              <p:nvSpPr>
                <p:cNvPr id="16416" name="Line 118"/>
                <p:cNvSpPr>
                  <a:spLocks noChangeShapeType="1"/>
                </p:cNvSpPr>
                <p:nvPr/>
              </p:nvSpPr>
              <p:spPr bwMode="auto">
                <a:xfrm>
                  <a:off x="2448" y="2112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="0">
                    <a:latin typeface="Consolas" charset="0"/>
                    <a:ea typeface="Consolas" charset="0"/>
                    <a:cs typeface="Consolas" charset="0"/>
                  </a:endParaRPr>
                </a:p>
              </p:txBody>
            </p:sp>
            <p:sp>
              <p:nvSpPr>
                <p:cNvPr id="16417" name="Line 119"/>
                <p:cNvSpPr>
                  <a:spLocks noChangeShapeType="1"/>
                </p:cNvSpPr>
                <p:nvPr/>
              </p:nvSpPr>
              <p:spPr bwMode="auto">
                <a:xfrm>
                  <a:off x="2496" y="2160"/>
                  <a:ext cx="9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="0">
                    <a:latin typeface="Consolas" charset="0"/>
                    <a:ea typeface="Consolas" charset="0"/>
                    <a:cs typeface="Consolas" charset="0"/>
                  </a:endParaRPr>
                </a:p>
              </p:txBody>
            </p:sp>
            <p:sp>
              <p:nvSpPr>
                <p:cNvPr id="16418" name="Line 120"/>
                <p:cNvSpPr>
                  <a:spLocks noChangeShapeType="1"/>
                </p:cNvSpPr>
                <p:nvPr/>
              </p:nvSpPr>
              <p:spPr bwMode="auto">
                <a:xfrm>
                  <a:off x="2520" y="2208"/>
                  <a:ext cx="4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="0">
                    <a:latin typeface="Consolas" charset="0"/>
                    <a:ea typeface="Consolas" charset="0"/>
                    <a:cs typeface="Consolas" charset="0"/>
                  </a:endParaRPr>
                </a:p>
              </p:txBody>
            </p:sp>
            <p:sp>
              <p:nvSpPr>
                <p:cNvPr id="16419" name="Line 121"/>
                <p:cNvSpPr>
                  <a:spLocks noChangeShapeType="1"/>
                </p:cNvSpPr>
                <p:nvPr/>
              </p:nvSpPr>
              <p:spPr bwMode="auto">
                <a:xfrm>
                  <a:off x="2544" y="2016"/>
                  <a:ext cx="0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="0">
                    <a:latin typeface="Consolas" charset="0"/>
                    <a:ea typeface="Consolas" charset="0"/>
                    <a:cs typeface="Consolas" charset="0"/>
                  </a:endParaRPr>
                </a:p>
              </p:txBody>
            </p:sp>
          </p:grpSp>
          <p:sp>
            <p:nvSpPr>
              <p:cNvPr id="16415" name="Line 122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</p:grpSp>
      </p:grpSp>
      <p:grpSp>
        <p:nvGrpSpPr>
          <p:cNvPr id="359557" name="Group 133"/>
          <p:cNvGrpSpPr>
            <a:grpSpLocks/>
          </p:cNvGrpSpPr>
          <p:nvPr/>
        </p:nvGrpSpPr>
        <p:grpSpPr bwMode="auto">
          <a:xfrm>
            <a:off x="1703389" y="1905000"/>
            <a:ext cx="2076451" cy="3989388"/>
            <a:chOff x="124" y="510"/>
            <a:chExt cx="1308" cy="2513"/>
          </a:xfrm>
        </p:grpSpPr>
        <p:sp>
          <p:nvSpPr>
            <p:cNvPr id="16394" name="Rectangle 19"/>
            <p:cNvSpPr>
              <a:spLocks noChangeArrowheads="1"/>
            </p:cNvSpPr>
            <p:nvPr/>
          </p:nvSpPr>
          <p:spPr bwMode="auto">
            <a:xfrm>
              <a:off x="808" y="2111"/>
              <a:ext cx="624" cy="192"/>
            </a:xfrm>
            <a:prstGeom prst="rect">
              <a:avLst/>
            </a:prstGeom>
            <a:solidFill>
              <a:srgbClr val="00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sz="1600" b="0">
                  <a:latin typeface="Consolas" charset="0"/>
                  <a:ea typeface="Consolas" charset="0"/>
                  <a:cs typeface="Consolas" charset="0"/>
                </a:rPr>
                <a:t>Head</a:t>
              </a:r>
            </a:p>
          </p:txBody>
        </p:sp>
        <p:sp>
          <p:nvSpPr>
            <p:cNvPr id="16395" name="Rectangle 20"/>
            <p:cNvSpPr>
              <a:spLocks noChangeArrowheads="1"/>
            </p:cNvSpPr>
            <p:nvPr/>
          </p:nvSpPr>
          <p:spPr bwMode="auto">
            <a:xfrm>
              <a:off x="808" y="2303"/>
              <a:ext cx="624" cy="192"/>
            </a:xfrm>
            <a:prstGeom prst="rect">
              <a:avLst/>
            </a:prstGeom>
            <a:solidFill>
              <a:srgbClr val="FF66CC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sz="1600" b="0">
                  <a:latin typeface="Consolas" charset="0"/>
                  <a:ea typeface="Consolas" charset="0"/>
                  <a:cs typeface="Consolas" charset="0"/>
                </a:rPr>
                <a:t>Tail</a:t>
              </a:r>
            </a:p>
          </p:txBody>
        </p:sp>
        <p:sp>
          <p:nvSpPr>
            <p:cNvPr id="16396" name="Rectangle 124"/>
            <p:cNvSpPr>
              <a:spLocks noChangeArrowheads="1"/>
            </p:cNvSpPr>
            <p:nvPr/>
          </p:nvSpPr>
          <p:spPr bwMode="auto">
            <a:xfrm>
              <a:off x="808" y="1055"/>
              <a:ext cx="624" cy="192"/>
            </a:xfrm>
            <a:prstGeom prst="rect">
              <a:avLst/>
            </a:prstGeom>
            <a:solidFill>
              <a:srgbClr val="00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sz="1600" b="0">
                  <a:latin typeface="Consolas" charset="0"/>
                  <a:ea typeface="Consolas" charset="0"/>
                  <a:cs typeface="Consolas" charset="0"/>
                </a:rPr>
                <a:t>Head</a:t>
              </a:r>
            </a:p>
          </p:txBody>
        </p:sp>
        <p:sp>
          <p:nvSpPr>
            <p:cNvPr id="16397" name="Rectangle 125"/>
            <p:cNvSpPr>
              <a:spLocks noChangeArrowheads="1"/>
            </p:cNvSpPr>
            <p:nvPr/>
          </p:nvSpPr>
          <p:spPr bwMode="auto">
            <a:xfrm>
              <a:off x="808" y="1247"/>
              <a:ext cx="624" cy="192"/>
            </a:xfrm>
            <a:prstGeom prst="rect">
              <a:avLst/>
            </a:prstGeom>
            <a:solidFill>
              <a:srgbClr val="FF66CC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sz="1600" b="0">
                  <a:latin typeface="Consolas" charset="0"/>
                  <a:ea typeface="Consolas" charset="0"/>
                  <a:cs typeface="Consolas" charset="0"/>
                </a:rPr>
                <a:t>Tail</a:t>
              </a:r>
            </a:p>
          </p:txBody>
        </p:sp>
        <p:grpSp>
          <p:nvGrpSpPr>
            <p:cNvPr id="16398" name="Group 8"/>
            <p:cNvGrpSpPr>
              <a:grpSpLocks/>
            </p:cNvGrpSpPr>
            <p:nvPr/>
          </p:nvGrpSpPr>
          <p:grpSpPr bwMode="auto">
            <a:xfrm>
              <a:off x="808" y="527"/>
              <a:ext cx="624" cy="384"/>
              <a:chOff x="672" y="768"/>
              <a:chExt cx="720" cy="480"/>
            </a:xfrm>
          </p:grpSpPr>
          <p:sp>
            <p:nvSpPr>
              <p:cNvPr id="16410" name="Rectangle 5"/>
              <p:cNvSpPr>
                <a:spLocks noChangeArrowheads="1"/>
              </p:cNvSpPr>
              <p:nvPr/>
            </p:nvSpPr>
            <p:spPr bwMode="auto">
              <a:xfrm>
                <a:off x="672" y="768"/>
                <a:ext cx="720" cy="240"/>
              </a:xfrm>
              <a:prstGeom prst="rect">
                <a:avLst/>
              </a:prstGeom>
              <a:solidFill>
                <a:srgbClr val="00FFFF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 sz="1600" b="0">
                    <a:latin typeface="Consolas" charset="0"/>
                    <a:ea typeface="Consolas" charset="0"/>
                    <a:cs typeface="Consolas" charset="0"/>
                  </a:rPr>
                  <a:t>Head</a:t>
                </a:r>
              </a:p>
            </p:txBody>
          </p:sp>
          <p:sp>
            <p:nvSpPr>
              <p:cNvPr id="16411" name="Rectangle 7"/>
              <p:cNvSpPr>
                <a:spLocks noChangeArrowheads="1"/>
              </p:cNvSpPr>
              <p:nvPr/>
            </p:nvSpPr>
            <p:spPr bwMode="auto">
              <a:xfrm>
                <a:off x="672" y="1008"/>
                <a:ext cx="720" cy="240"/>
              </a:xfrm>
              <a:prstGeom prst="rect">
                <a:avLst/>
              </a:prstGeom>
              <a:solidFill>
                <a:srgbClr val="FF66CC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 sz="1600" b="0">
                    <a:latin typeface="Consolas" charset="0"/>
                    <a:ea typeface="Consolas" charset="0"/>
                    <a:cs typeface="Consolas" charset="0"/>
                  </a:rPr>
                  <a:t>Tail</a:t>
                </a:r>
              </a:p>
            </p:txBody>
          </p:sp>
        </p:grpSp>
        <p:grpSp>
          <p:nvGrpSpPr>
            <p:cNvPr id="16399" name="Group 12"/>
            <p:cNvGrpSpPr>
              <a:grpSpLocks/>
            </p:cNvGrpSpPr>
            <p:nvPr/>
          </p:nvGrpSpPr>
          <p:grpSpPr bwMode="auto">
            <a:xfrm>
              <a:off x="808" y="1583"/>
              <a:ext cx="624" cy="384"/>
              <a:chOff x="672" y="768"/>
              <a:chExt cx="720" cy="480"/>
            </a:xfrm>
          </p:grpSpPr>
          <p:sp>
            <p:nvSpPr>
              <p:cNvPr id="16408" name="Rectangle 13"/>
              <p:cNvSpPr>
                <a:spLocks noChangeArrowheads="1"/>
              </p:cNvSpPr>
              <p:nvPr/>
            </p:nvSpPr>
            <p:spPr bwMode="auto">
              <a:xfrm>
                <a:off x="672" y="768"/>
                <a:ext cx="720" cy="240"/>
              </a:xfrm>
              <a:prstGeom prst="rect">
                <a:avLst/>
              </a:prstGeom>
              <a:solidFill>
                <a:srgbClr val="00FFFF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 sz="1600" b="0">
                    <a:latin typeface="Consolas" charset="0"/>
                    <a:ea typeface="Consolas" charset="0"/>
                    <a:cs typeface="Consolas" charset="0"/>
                  </a:rPr>
                  <a:t>Head</a:t>
                </a:r>
              </a:p>
            </p:txBody>
          </p:sp>
          <p:sp>
            <p:nvSpPr>
              <p:cNvPr id="16409" name="Rectangle 14"/>
              <p:cNvSpPr>
                <a:spLocks noChangeArrowheads="1"/>
              </p:cNvSpPr>
              <p:nvPr/>
            </p:nvSpPr>
            <p:spPr bwMode="auto">
              <a:xfrm>
                <a:off x="672" y="1008"/>
                <a:ext cx="720" cy="240"/>
              </a:xfrm>
              <a:prstGeom prst="rect">
                <a:avLst/>
              </a:prstGeom>
              <a:solidFill>
                <a:srgbClr val="FF66CC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 sz="1600" b="0">
                    <a:latin typeface="Consolas" charset="0"/>
                    <a:ea typeface="Consolas" charset="0"/>
                    <a:cs typeface="Consolas" charset="0"/>
                  </a:rPr>
                  <a:t>Tail</a:t>
                </a:r>
              </a:p>
            </p:txBody>
          </p:sp>
        </p:grpSp>
        <p:grpSp>
          <p:nvGrpSpPr>
            <p:cNvPr id="16400" name="Group 15"/>
            <p:cNvGrpSpPr>
              <a:grpSpLocks/>
            </p:cNvGrpSpPr>
            <p:nvPr/>
          </p:nvGrpSpPr>
          <p:grpSpPr bwMode="auto">
            <a:xfrm>
              <a:off x="808" y="2639"/>
              <a:ext cx="624" cy="384"/>
              <a:chOff x="672" y="768"/>
              <a:chExt cx="720" cy="480"/>
            </a:xfrm>
          </p:grpSpPr>
          <p:sp>
            <p:nvSpPr>
              <p:cNvPr id="16406" name="Rectangle 16"/>
              <p:cNvSpPr>
                <a:spLocks noChangeArrowheads="1"/>
              </p:cNvSpPr>
              <p:nvPr/>
            </p:nvSpPr>
            <p:spPr bwMode="auto">
              <a:xfrm>
                <a:off x="672" y="768"/>
                <a:ext cx="720" cy="240"/>
              </a:xfrm>
              <a:prstGeom prst="rect">
                <a:avLst/>
              </a:prstGeom>
              <a:solidFill>
                <a:srgbClr val="00FFFF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 sz="1600" b="0">
                    <a:latin typeface="Consolas" charset="0"/>
                    <a:ea typeface="Consolas" charset="0"/>
                    <a:cs typeface="Consolas" charset="0"/>
                  </a:rPr>
                  <a:t>Head</a:t>
                </a:r>
              </a:p>
            </p:txBody>
          </p:sp>
          <p:sp>
            <p:nvSpPr>
              <p:cNvPr id="16407" name="Rectangle 17"/>
              <p:cNvSpPr>
                <a:spLocks noChangeArrowheads="1"/>
              </p:cNvSpPr>
              <p:nvPr/>
            </p:nvSpPr>
            <p:spPr bwMode="auto">
              <a:xfrm>
                <a:off x="672" y="1008"/>
                <a:ext cx="720" cy="240"/>
              </a:xfrm>
              <a:prstGeom prst="rect">
                <a:avLst/>
              </a:prstGeom>
              <a:solidFill>
                <a:srgbClr val="FF66CC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 sz="1600" b="0">
                    <a:latin typeface="Consolas" charset="0"/>
                    <a:ea typeface="Consolas" charset="0"/>
                    <a:cs typeface="Consolas" charset="0"/>
                  </a:rPr>
                  <a:t>Tail</a:t>
                </a:r>
              </a:p>
            </p:txBody>
          </p:sp>
        </p:grpSp>
        <p:sp>
          <p:nvSpPr>
            <p:cNvPr id="16401" name="Text Box 126"/>
            <p:cNvSpPr txBox="1">
              <a:spLocks noChangeArrowheads="1"/>
            </p:cNvSpPr>
            <p:nvPr/>
          </p:nvSpPr>
          <p:spPr bwMode="auto">
            <a:xfrm>
              <a:off x="201" y="510"/>
              <a:ext cx="520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b="0">
                  <a:latin typeface="Consolas" charset="0"/>
                  <a:ea typeface="Consolas" charset="0"/>
                  <a:cs typeface="Consolas" charset="0"/>
                </a:rPr>
                <a:t>Ready</a:t>
              </a:r>
            </a:p>
            <a:p>
              <a:r>
                <a:rPr lang="en-US" altLang="ko-KR" b="0">
                  <a:latin typeface="Consolas" charset="0"/>
                  <a:ea typeface="Consolas" charset="0"/>
                  <a:cs typeface="Consolas" charset="0"/>
                </a:rPr>
                <a:t>Queue</a:t>
              </a:r>
            </a:p>
          </p:txBody>
        </p:sp>
        <p:sp>
          <p:nvSpPr>
            <p:cNvPr id="16402" name="Text Box 127"/>
            <p:cNvSpPr txBox="1">
              <a:spLocks noChangeArrowheads="1"/>
            </p:cNvSpPr>
            <p:nvPr/>
          </p:nvSpPr>
          <p:spPr bwMode="auto">
            <a:xfrm>
              <a:off x="164" y="1055"/>
              <a:ext cx="595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b="0" dirty="0">
                  <a:latin typeface="Consolas" charset="0"/>
                  <a:ea typeface="Consolas" charset="0"/>
                  <a:cs typeface="Consolas" charset="0"/>
                </a:rPr>
                <a:t>USB</a:t>
              </a:r>
            </a:p>
            <a:p>
              <a:r>
                <a:rPr lang="en-US" altLang="ko-KR" b="0" dirty="0">
                  <a:latin typeface="Consolas" charset="0"/>
                  <a:ea typeface="Consolas" charset="0"/>
                  <a:cs typeface="Consolas" charset="0"/>
                </a:rPr>
                <a:t>Unit 0</a:t>
              </a:r>
            </a:p>
          </p:txBody>
        </p:sp>
        <p:sp>
          <p:nvSpPr>
            <p:cNvPr id="16403" name="Text Box 128"/>
            <p:cNvSpPr txBox="1">
              <a:spLocks noChangeArrowheads="1"/>
            </p:cNvSpPr>
            <p:nvPr/>
          </p:nvSpPr>
          <p:spPr bwMode="auto">
            <a:xfrm>
              <a:off x="164" y="1535"/>
              <a:ext cx="595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b="0">
                  <a:latin typeface="Consolas" charset="0"/>
                  <a:ea typeface="Consolas" charset="0"/>
                  <a:cs typeface="Consolas" charset="0"/>
                </a:rPr>
                <a:t>Disk</a:t>
              </a:r>
            </a:p>
            <a:p>
              <a:r>
                <a:rPr lang="en-US" altLang="ko-KR" b="0">
                  <a:latin typeface="Consolas" charset="0"/>
                  <a:ea typeface="Consolas" charset="0"/>
                  <a:cs typeface="Consolas" charset="0"/>
                </a:rPr>
                <a:t>Unit 0</a:t>
              </a:r>
            </a:p>
          </p:txBody>
        </p:sp>
        <p:sp>
          <p:nvSpPr>
            <p:cNvPr id="16404" name="Text Box 129"/>
            <p:cNvSpPr txBox="1">
              <a:spLocks noChangeArrowheads="1"/>
            </p:cNvSpPr>
            <p:nvPr/>
          </p:nvSpPr>
          <p:spPr bwMode="auto">
            <a:xfrm>
              <a:off x="164" y="2063"/>
              <a:ext cx="595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b="0">
                  <a:latin typeface="Consolas" charset="0"/>
                  <a:ea typeface="Consolas" charset="0"/>
                  <a:cs typeface="Consolas" charset="0"/>
                </a:rPr>
                <a:t>Disk</a:t>
              </a:r>
            </a:p>
            <a:p>
              <a:r>
                <a:rPr lang="en-US" altLang="ko-KR" b="0">
                  <a:latin typeface="Consolas" charset="0"/>
                  <a:ea typeface="Consolas" charset="0"/>
                  <a:cs typeface="Consolas" charset="0"/>
                </a:rPr>
                <a:t>Unit 2</a:t>
              </a:r>
            </a:p>
          </p:txBody>
        </p:sp>
        <p:sp>
          <p:nvSpPr>
            <p:cNvPr id="16405" name="Text Box 130"/>
            <p:cNvSpPr txBox="1">
              <a:spLocks noChangeArrowheads="1"/>
            </p:cNvSpPr>
            <p:nvPr/>
          </p:nvSpPr>
          <p:spPr bwMode="auto">
            <a:xfrm>
              <a:off x="124" y="2591"/>
              <a:ext cx="675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b="0">
                  <a:latin typeface="Consolas" charset="0"/>
                  <a:ea typeface="Consolas" charset="0"/>
                  <a:cs typeface="Consolas" charset="0"/>
                </a:rPr>
                <a:t>Ether</a:t>
              </a:r>
            </a:p>
            <a:p>
              <a:r>
                <a:rPr lang="en-US" altLang="ko-KR" b="0">
                  <a:latin typeface="Consolas" charset="0"/>
                  <a:ea typeface="Consolas" charset="0"/>
                  <a:cs typeface="Consolas" charset="0"/>
                </a:rPr>
                <a:t>Netwk 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72609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59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59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59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59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59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152400"/>
            <a:ext cx="8915400" cy="533400"/>
          </a:xfrm>
        </p:spPr>
        <p:txBody>
          <a:bodyPr>
            <a:normAutofit/>
          </a:bodyPr>
          <a:lstStyle/>
          <a:p>
            <a:r>
              <a:rPr lang="en-US" dirty="0">
                <a:ea typeface="MS PGothic" charset="0"/>
              </a:rPr>
              <a:t>Modern Process with Threads</a:t>
            </a:r>
          </a:p>
        </p:txBody>
      </p:sp>
      <p:sp>
        <p:nvSpPr>
          <p:cNvPr id="819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36726" y="930276"/>
            <a:ext cx="8931275" cy="5546725"/>
          </a:xfrm>
        </p:spPr>
        <p:txBody>
          <a:bodyPr>
            <a:normAutofit/>
          </a:bodyPr>
          <a:lstStyle/>
          <a:p>
            <a:r>
              <a:rPr lang="en-US" dirty="0">
                <a:ea typeface="MS PGothic" charset="0"/>
              </a:rPr>
              <a:t>Thread: </a:t>
            </a:r>
            <a:r>
              <a:rPr lang="en-US" i="1" dirty="0">
                <a:ea typeface="MS PGothic" charset="0"/>
              </a:rPr>
              <a:t>a sequential execution stream within process </a:t>
            </a:r>
            <a:br>
              <a:rPr lang="en-US" i="1" dirty="0">
                <a:ea typeface="MS PGothic" charset="0"/>
              </a:rPr>
            </a:br>
            <a:r>
              <a:rPr lang="en-US" dirty="0">
                <a:ea typeface="MS PGothic" charset="0"/>
              </a:rPr>
              <a:t>(Sometimes called a “</a:t>
            </a:r>
            <a:r>
              <a:rPr lang="en-US" dirty="0">
                <a:solidFill>
                  <a:srgbClr val="3151F0"/>
                </a:solidFill>
                <a:ea typeface="MS PGothic" charset="0"/>
              </a:rPr>
              <a:t>Lightweight process</a:t>
            </a:r>
            <a:r>
              <a:rPr lang="en-US" dirty="0">
                <a:ea typeface="MS PGothic" charset="0"/>
              </a:rPr>
              <a:t>”)</a:t>
            </a:r>
          </a:p>
          <a:p>
            <a:pPr lvl="1"/>
            <a:r>
              <a:rPr lang="en-US" dirty="0">
                <a:ea typeface="MS PGothic" charset="0"/>
              </a:rPr>
              <a:t>Process still contains a single Address Space</a:t>
            </a:r>
          </a:p>
          <a:p>
            <a:pPr lvl="1"/>
            <a:r>
              <a:rPr lang="en-US" dirty="0">
                <a:ea typeface="MS PGothic" charset="0"/>
              </a:rPr>
              <a:t>No protection between threads</a:t>
            </a:r>
          </a:p>
          <a:p>
            <a:endParaRPr lang="en-US" dirty="0">
              <a:ea typeface="MS PGothic" charset="0"/>
            </a:endParaRPr>
          </a:p>
          <a:p>
            <a:r>
              <a:rPr lang="en-US" dirty="0">
                <a:ea typeface="MS PGothic" charset="0"/>
              </a:rPr>
              <a:t>Multithreading: </a:t>
            </a:r>
            <a:r>
              <a:rPr lang="en-US" i="1" dirty="0">
                <a:ea typeface="MS PGothic" charset="0"/>
              </a:rPr>
              <a:t>a single program made up of a number of different concurrent activities </a:t>
            </a:r>
            <a:endParaRPr lang="en-US" dirty="0">
              <a:ea typeface="MS PGothic" charset="0"/>
            </a:endParaRPr>
          </a:p>
          <a:p>
            <a:pPr lvl="1"/>
            <a:r>
              <a:rPr lang="en-US" dirty="0">
                <a:ea typeface="MS PGothic" charset="0"/>
              </a:rPr>
              <a:t>Sometimes called multitasking, as in Ada …</a:t>
            </a:r>
          </a:p>
          <a:p>
            <a:endParaRPr lang="en-US" dirty="0">
              <a:ea typeface="MS PGothic" charset="0"/>
            </a:endParaRPr>
          </a:p>
          <a:p>
            <a:r>
              <a:rPr lang="en-US" dirty="0">
                <a:ea typeface="MS PGothic" charset="0"/>
              </a:rPr>
              <a:t>Why separate the concept of a thread from that of a process?</a:t>
            </a:r>
          </a:p>
          <a:p>
            <a:pPr lvl="1"/>
            <a:r>
              <a:rPr lang="en-US" dirty="0">
                <a:ea typeface="MS PGothic" charset="0"/>
              </a:rPr>
              <a:t>Discuss the “thread” part of a process (concurrency)</a:t>
            </a:r>
          </a:p>
          <a:p>
            <a:pPr lvl="1"/>
            <a:r>
              <a:rPr lang="en-US" dirty="0">
                <a:ea typeface="MS PGothic" charset="0"/>
              </a:rPr>
              <a:t>Separate from the “</a:t>
            </a:r>
            <a:r>
              <a:rPr lang="en-US" altLang="ja-JP" dirty="0">
                <a:ea typeface="MS PGothic" charset="0"/>
              </a:rPr>
              <a:t>address space” (protection)</a:t>
            </a:r>
          </a:p>
          <a:p>
            <a:pPr lvl="1"/>
            <a:r>
              <a:rPr lang="en-US" dirty="0">
                <a:ea typeface="MS PGothic" charset="0"/>
              </a:rPr>
              <a:t>Heavyweight Process </a:t>
            </a:r>
            <a:r>
              <a:rPr lang="en-US" dirty="0">
                <a:ea typeface="MS PGothic" charset="0"/>
                <a:sym typeface="Symbol" charset="0"/>
              </a:rPr>
              <a:t> Process with one thread</a:t>
            </a:r>
          </a:p>
        </p:txBody>
      </p:sp>
    </p:spTree>
    <p:extLst>
      <p:ext uri="{BB962C8B-B14F-4D97-AF65-F5344CB8AC3E}">
        <p14:creationId xmlns:p14="http://schemas.microsoft.com/office/powerpoint/2010/main" val="5435771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2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ea typeface="MS PGothic" charset="0"/>
              </a:rPr>
              <a:t>Single and Multithreaded Processes</a:t>
            </a:r>
          </a:p>
        </p:txBody>
      </p:sp>
      <p:sp>
        <p:nvSpPr>
          <p:cNvPr id="8397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752601" y="4694238"/>
            <a:ext cx="8670925" cy="1858962"/>
          </a:xfrm>
        </p:spPr>
        <p:txBody>
          <a:bodyPr>
            <a:normAutofit/>
          </a:bodyPr>
          <a:lstStyle/>
          <a:p>
            <a:r>
              <a:rPr lang="en-US" dirty="0">
                <a:ea typeface="MS PGothic" charset="0"/>
              </a:rPr>
              <a:t>Threads encapsulate concurrency: “Active” component</a:t>
            </a:r>
          </a:p>
          <a:p>
            <a:r>
              <a:rPr lang="en-US" dirty="0">
                <a:ea typeface="MS PGothic" charset="0"/>
              </a:rPr>
              <a:t>Address spaces encapsulate protection: “Passive” part</a:t>
            </a:r>
          </a:p>
          <a:p>
            <a:pPr lvl="1"/>
            <a:r>
              <a:rPr lang="en-US" dirty="0">
                <a:ea typeface="MS PGothic" charset="0"/>
              </a:rPr>
              <a:t>Keeps buggy program from trashing the system</a:t>
            </a:r>
          </a:p>
          <a:p>
            <a:r>
              <a:rPr lang="en-US" dirty="0">
                <a:ea typeface="MS PGothic" charset="0"/>
              </a:rPr>
              <a:t>Why have multiple threads per address space?</a:t>
            </a:r>
          </a:p>
          <a:p>
            <a:pPr>
              <a:buFontTx/>
              <a:buNone/>
            </a:pPr>
            <a:endParaRPr lang="en-US" dirty="0">
              <a:ea typeface="MS PGothic" charset="0"/>
            </a:endParaRPr>
          </a:p>
        </p:txBody>
      </p:sp>
      <p:pic>
        <p:nvPicPr>
          <p:cNvPr id="83971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" t="11746" r="392" b="11746"/>
          <a:stretch>
            <a:fillRect/>
          </a:stretch>
        </p:blipFill>
        <p:spPr bwMode="auto">
          <a:xfrm>
            <a:off x="2819400" y="914400"/>
            <a:ext cx="6248400" cy="3614738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64508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0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MS PGothic" charset="0"/>
              </a:rPr>
              <a:t>Thread State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086011"/>
            <a:ext cx="8686800" cy="5105400"/>
          </a:xfrm>
        </p:spPr>
        <p:txBody>
          <a:bodyPr>
            <a:normAutofit/>
          </a:bodyPr>
          <a:lstStyle/>
          <a:p>
            <a:r>
              <a:rPr lang="en-US" dirty="0">
                <a:ea typeface="MS PGothic" charset="0"/>
              </a:rPr>
              <a:t>State shared by all threads in process/address space</a:t>
            </a:r>
          </a:p>
          <a:p>
            <a:pPr lvl="1"/>
            <a:r>
              <a:rPr lang="en-US" dirty="0">
                <a:ea typeface="MS PGothic" charset="0"/>
              </a:rPr>
              <a:t>Content of memory (global variables, heap)</a:t>
            </a:r>
          </a:p>
          <a:p>
            <a:pPr lvl="1"/>
            <a:r>
              <a:rPr lang="en-US" dirty="0">
                <a:ea typeface="MS PGothic" charset="0"/>
              </a:rPr>
              <a:t>I/O state (file descriptors, network connections, </a:t>
            </a:r>
            <a:r>
              <a:rPr lang="en-US" dirty="0" err="1">
                <a:ea typeface="MS PGothic" charset="0"/>
              </a:rPr>
              <a:t>etc</a:t>
            </a:r>
            <a:r>
              <a:rPr lang="en-US" dirty="0">
                <a:ea typeface="MS PGothic" charset="0"/>
              </a:rPr>
              <a:t>)</a:t>
            </a:r>
          </a:p>
          <a:p>
            <a:endParaRPr lang="en-US" dirty="0">
              <a:ea typeface="MS PGothic" charset="0"/>
            </a:endParaRPr>
          </a:p>
          <a:p>
            <a:r>
              <a:rPr lang="en-US" dirty="0">
                <a:ea typeface="MS PGothic" charset="0"/>
              </a:rPr>
              <a:t>State “private” to each thread </a:t>
            </a:r>
          </a:p>
          <a:p>
            <a:pPr lvl="1"/>
            <a:r>
              <a:rPr lang="en-US" dirty="0">
                <a:ea typeface="MS PGothic" charset="0"/>
              </a:rPr>
              <a:t>Kept in </a:t>
            </a:r>
            <a:r>
              <a:rPr lang="en-US" dirty="0">
                <a:solidFill>
                  <a:srgbClr val="FF0000"/>
                </a:solidFill>
                <a:ea typeface="MS PGothic" charset="0"/>
              </a:rPr>
              <a:t>TCB </a:t>
            </a:r>
            <a:r>
              <a:rPr lang="en-US" dirty="0">
                <a:solidFill>
                  <a:srgbClr val="FF0000"/>
                </a:solidFill>
                <a:ea typeface="MS PGothic" charset="0"/>
                <a:sym typeface="Symbol" charset="0"/>
              </a:rPr>
              <a:t> Thread Control Block</a:t>
            </a:r>
          </a:p>
          <a:p>
            <a:pPr lvl="1"/>
            <a:r>
              <a:rPr lang="en-US" dirty="0">
                <a:ea typeface="MS PGothic" charset="0"/>
              </a:rPr>
              <a:t>CPU registers (including, program counter)</a:t>
            </a:r>
          </a:p>
          <a:p>
            <a:pPr lvl="1"/>
            <a:r>
              <a:rPr lang="en-US" dirty="0">
                <a:ea typeface="MS PGothic" charset="0"/>
              </a:rPr>
              <a:t>Execution stack – what is this?</a:t>
            </a:r>
          </a:p>
          <a:p>
            <a:pPr lvl="1"/>
            <a:endParaRPr lang="en-US" dirty="0">
              <a:ea typeface="MS PGothic" charset="0"/>
            </a:endParaRPr>
          </a:p>
          <a:p>
            <a:r>
              <a:rPr lang="en-US" dirty="0">
                <a:ea typeface="MS PGothic" charset="0"/>
              </a:rPr>
              <a:t>Execution Stack</a:t>
            </a:r>
          </a:p>
          <a:p>
            <a:pPr lvl="1"/>
            <a:r>
              <a:rPr lang="en-US" dirty="0">
                <a:ea typeface="MS PGothic" charset="0"/>
              </a:rPr>
              <a:t>Parameters, temporary variables</a:t>
            </a:r>
          </a:p>
          <a:p>
            <a:pPr lvl="1"/>
            <a:r>
              <a:rPr lang="en-US" dirty="0">
                <a:ea typeface="MS PGothic" charset="0"/>
              </a:rPr>
              <a:t>Return PCs are kept while called procedures are executing</a:t>
            </a:r>
          </a:p>
        </p:txBody>
      </p:sp>
    </p:spTree>
    <p:extLst>
      <p:ext uri="{BB962C8B-B14F-4D97-AF65-F5344CB8AC3E}">
        <p14:creationId xmlns:p14="http://schemas.microsoft.com/office/powerpoint/2010/main" val="33360143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7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vs. Per-Thread State</a:t>
            </a:r>
          </a:p>
        </p:txBody>
      </p:sp>
      <p:pic>
        <p:nvPicPr>
          <p:cNvPr id="4" name="Content Placeholder 3" descr="perThreadAndSharedState.pdf"/>
          <p:cNvPicPr>
            <a:picLocks noGrp="1" noChangeAspect="1"/>
          </p:cNvPicPr>
          <p:nvPr>
            <p:ph idx="1"/>
          </p:nvPr>
        </p:nvPicPr>
        <p:blipFill>
          <a:blip r:embed="rId2"/>
          <a:srcRect l="-10740" r="-1074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275301472"/>
      </p:ext>
    </p:extLst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Execution Stack Example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05400" y="4572000"/>
            <a:ext cx="5105400" cy="1295400"/>
          </a:xfrm>
        </p:spPr>
        <p:txBody>
          <a:bodyPr>
            <a:normAutofit lnSpcReduction="10000"/>
          </a:bodyPr>
          <a:lstStyle/>
          <a:p>
            <a:r>
              <a:rPr lang="en-US" altLang="en-US" dirty="0"/>
              <a:t>Stack holds temporary results</a:t>
            </a:r>
          </a:p>
          <a:p>
            <a:r>
              <a:rPr lang="en-US" altLang="en-US" dirty="0"/>
              <a:t>Permits recursive execution</a:t>
            </a:r>
          </a:p>
          <a:p>
            <a:r>
              <a:rPr lang="en-US" altLang="en-US" dirty="0"/>
              <a:t>Crucial to modern languages</a:t>
            </a:r>
          </a:p>
          <a:p>
            <a:endParaRPr lang="en-US" altLang="en-US" dirty="0"/>
          </a:p>
        </p:txBody>
      </p:sp>
      <p:grpSp>
        <p:nvGrpSpPr>
          <p:cNvPr id="35844" name="Group 19"/>
          <p:cNvGrpSpPr>
            <a:grpSpLocks/>
          </p:cNvGrpSpPr>
          <p:nvPr/>
        </p:nvGrpSpPr>
        <p:grpSpPr bwMode="auto">
          <a:xfrm>
            <a:off x="2362200" y="838200"/>
            <a:ext cx="2286000" cy="5334000"/>
            <a:chOff x="528" y="528"/>
            <a:chExt cx="1440" cy="3360"/>
          </a:xfrm>
        </p:grpSpPr>
        <p:sp>
          <p:nvSpPr>
            <p:cNvPr id="35854" name="Rectangle 9"/>
            <p:cNvSpPr>
              <a:spLocks noChangeArrowheads="1"/>
            </p:cNvSpPr>
            <p:nvPr/>
          </p:nvSpPr>
          <p:spPr bwMode="auto">
            <a:xfrm>
              <a:off x="528" y="528"/>
              <a:ext cx="1440" cy="336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35855" name="Text Box 10"/>
            <p:cNvSpPr txBox="1">
              <a:spLocks noChangeArrowheads="1"/>
            </p:cNvSpPr>
            <p:nvPr/>
          </p:nvSpPr>
          <p:spPr bwMode="auto">
            <a:xfrm>
              <a:off x="576" y="672"/>
              <a:ext cx="1344" cy="30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A(</a:t>
              </a:r>
              <a:r>
                <a:rPr lang="en-US" altLang="en-US" b="0" dirty="0" err="1">
                  <a:latin typeface="Consolas" charset="0"/>
                  <a:ea typeface="Consolas" charset="0"/>
                  <a:cs typeface="Consolas" charset="0"/>
                </a:rPr>
                <a:t>int</a:t>
              </a: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 </a:t>
              </a:r>
              <a:r>
                <a:rPr lang="en-US" altLang="en-US" b="0" dirty="0" err="1">
                  <a:latin typeface="Consolas" charset="0"/>
                  <a:ea typeface="Consolas" charset="0"/>
                  <a:cs typeface="Consolas" charset="0"/>
                </a:rPr>
                <a:t>tmp</a:t>
              </a: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  if (</a:t>
              </a:r>
              <a:r>
                <a:rPr lang="en-US" altLang="en-US" b="0" dirty="0" err="1">
                  <a:latin typeface="Consolas" charset="0"/>
                  <a:ea typeface="Consolas" charset="0"/>
                  <a:cs typeface="Consolas" charset="0"/>
                </a:rPr>
                <a:t>tmp</a:t>
              </a: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&lt;2)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    B();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  </a:t>
              </a:r>
              <a:r>
                <a:rPr lang="en-US" altLang="en-US" b="0" dirty="0" err="1">
                  <a:latin typeface="Consolas" charset="0"/>
                  <a:ea typeface="Consolas" charset="0"/>
                  <a:cs typeface="Consolas" charset="0"/>
                </a:rPr>
                <a:t>printf</a:t>
              </a: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(</a:t>
              </a:r>
              <a:r>
                <a:rPr lang="en-US" altLang="en-US" b="0" dirty="0" err="1">
                  <a:latin typeface="Consolas" charset="0"/>
                  <a:ea typeface="Consolas" charset="0"/>
                  <a:cs typeface="Consolas" charset="0"/>
                </a:rPr>
                <a:t>tmp</a:t>
              </a: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B()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  C();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C()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  A(2);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A(1);</a:t>
              </a:r>
            </a:p>
          </p:txBody>
        </p:sp>
      </p:grpSp>
      <p:sp>
        <p:nvSpPr>
          <p:cNvPr id="3" name="Rectangle 2"/>
          <p:cNvSpPr/>
          <p:nvPr/>
        </p:nvSpPr>
        <p:spPr bwMode="auto">
          <a:xfrm>
            <a:off x="2362200" y="5638800"/>
            <a:ext cx="2286000" cy="3048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18" name="Text Box 10"/>
          <p:cNvSpPr txBox="1">
            <a:spLocks noChangeArrowheads="1"/>
          </p:cNvSpPr>
          <p:nvPr/>
        </p:nvSpPr>
        <p:spPr bwMode="auto">
          <a:xfrm>
            <a:off x="1524000" y="1447800"/>
            <a:ext cx="914400" cy="4939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A+1: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A+2: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B: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B+1: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C: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C+1: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exit:</a:t>
            </a:r>
          </a:p>
        </p:txBody>
      </p:sp>
    </p:spTree>
    <p:extLst>
      <p:ext uri="{BB962C8B-B14F-4D97-AF65-F5344CB8AC3E}">
        <p14:creationId xmlns:p14="http://schemas.microsoft.com/office/powerpoint/2010/main" val="296267281"/>
      </p:ext>
    </p:extLst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Execution Stack Example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05400" y="4572000"/>
            <a:ext cx="5105400" cy="1295400"/>
          </a:xfrm>
        </p:spPr>
        <p:txBody>
          <a:bodyPr>
            <a:normAutofit lnSpcReduction="10000"/>
          </a:bodyPr>
          <a:lstStyle/>
          <a:p>
            <a:r>
              <a:rPr lang="en-US" altLang="en-US" dirty="0"/>
              <a:t>Stack holds temporary results</a:t>
            </a:r>
          </a:p>
          <a:p>
            <a:r>
              <a:rPr lang="en-US" altLang="en-US" dirty="0"/>
              <a:t>Permits recursive execution</a:t>
            </a:r>
          </a:p>
          <a:p>
            <a:r>
              <a:rPr lang="en-US" altLang="en-US" dirty="0"/>
              <a:t>Crucial to modern languages</a:t>
            </a:r>
          </a:p>
          <a:p>
            <a:endParaRPr lang="en-US" altLang="en-US" dirty="0"/>
          </a:p>
        </p:txBody>
      </p:sp>
      <p:grpSp>
        <p:nvGrpSpPr>
          <p:cNvPr id="35844" name="Group 19"/>
          <p:cNvGrpSpPr>
            <a:grpSpLocks/>
          </p:cNvGrpSpPr>
          <p:nvPr/>
        </p:nvGrpSpPr>
        <p:grpSpPr bwMode="auto">
          <a:xfrm>
            <a:off x="2362200" y="838200"/>
            <a:ext cx="2286000" cy="5334000"/>
            <a:chOff x="528" y="528"/>
            <a:chExt cx="1440" cy="3360"/>
          </a:xfrm>
        </p:grpSpPr>
        <p:sp>
          <p:nvSpPr>
            <p:cNvPr id="35854" name="Rectangle 9"/>
            <p:cNvSpPr>
              <a:spLocks noChangeArrowheads="1"/>
            </p:cNvSpPr>
            <p:nvPr/>
          </p:nvSpPr>
          <p:spPr bwMode="auto">
            <a:xfrm>
              <a:off x="528" y="528"/>
              <a:ext cx="1440" cy="336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35855" name="Text Box 10"/>
            <p:cNvSpPr txBox="1">
              <a:spLocks noChangeArrowheads="1"/>
            </p:cNvSpPr>
            <p:nvPr/>
          </p:nvSpPr>
          <p:spPr bwMode="auto">
            <a:xfrm>
              <a:off x="576" y="672"/>
              <a:ext cx="1344" cy="30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A(int tmp)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if (tmp&lt;2)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  B();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printf(tmp);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B()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C();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C()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A(2);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A(1);</a:t>
              </a:r>
            </a:p>
          </p:txBody>
        </p:sp>
      </p:grpSp>
      <p:sp>
        <p:nvSpPr>
          <p:cNvPr id="35849" name="Rectangle 8"/>
          <p:cNvSpPr>
            <a:spLocks noChangeArrowheads="1"/>
          </p:cNvSpPr>
          <p:nvPr/>
        </p:nvSpPr>
        <p:spPr bwMode="auto">
          <a:xfrm>
            <a:off x="6996113" y="914400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A: </a:t>
            </a:r>
            <a:r>
              <a:rPr lang="en-US" altLang="en-US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=1</a:t>
            </a:r>
          </a:p>
          <a:p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   ret=exit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486400" y="1219200"/>
            <a:ext cx="1524000" cy="707886"/>
            <a:chOff x="3962400" y="1219200"/>
            <a:chExt cx="1524000" cy="707886"/>
          </a:xfrm>
        </p:grpSpPr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3962400" y="1219200"/>
              <a:ext cx="997389" cy="707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  <a:p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Pointer</a:t>
              </a:r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4876800" y="1524000"/>
              <a:ext cx="60960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3" name="Rectangle 2"/>
          <p:cNvSpPr/>
          <p:nvPr/>
        </p:nvSpPr>
        <p:spPr bwMode="auto">
          <a:xfrm>
            <a:off x="2362200" y="1143000"/>
            <a:ext cx="2286000" cy="3048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18" name="Text Box 10"/>
          <p:cNvSpPr txBox="1">
            <a:spLocks noChangeArrowheads="1"/>
          </p:cNvSpPr>
          <p:nvPr/>
        </p:nvSpPr>
        <p:spPr bwMode="auto">
          <a:xfrm>
            <a:off x="1524000" y="1447800"/>
            <a:ext cx="914400" cy="4939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A+1: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A+2: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B: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B+1: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C: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C+1: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exit:</a:t>
            </a:r>
          </a:p>
        </p:txBody>
      </p:sp>
    </p:spTree>
    <p:extLst>
      <p:ext uri="{BB962C8B-B14F-4D97-AF65-F5344CB8AC3E}">
        <p14:creationId xmlns:p14="http://schemas.microsoft.com/office/powerpoint/2010/main" val="3985880236"/>
      </p:ext>
    </p:extLst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Execution Stack Example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05400" y="4572000"/>
            <a:ext cx="5105400" cy="1295400"/>
          </a:xfrm>
        </p:spPr>
        <p:txBody>
          <a:bodyPr>
            <a:normAutofit lnSpcReduction="10000"/>
          </a:bodyPr>
          <a:lstStyle/>
          <a:p>
            <a:r>
              <a:rPr lang="en-US" altLang="en-US" dirty="0"/>
              <a:t>Stack holds temporary results</a:t>
            </a:r>
          </a:p>
          <a:p>
            <a:r>
              <a:rPr lang="en-US" altLang="en-US" dirty="0"/>
              <a:t>Permits recursive execution</a:t>
            </a:r>
          </a:p>
          <a:p>
            <a:r>
              <a:rPr lang="en-US" altLang="en-US" dirty="0"/>
              <a:t>Crucial to modern languages</a:t>
            </a:r>
          </a:p>
          <a:p>
            <a:endParaRPr lang="en-US" altLang="en-US" dirty="0"/>
          </a:p>
        </p:txBody>
      </p:sp>
      <p:grpSp>
        <p:nvGrpSpPr>
          <p:cNvPr id="35844" name="Group 19"/>
          <p:cNvGrpSpPr>
            <a:grpSpLocks/>
          </p:cNvGrpSpPr>
          <p:nvPr/>
        </p:nvGrpSpPr>
        <p:grpSpPr bwMode="auto">
          <a:xfrm>
            <a:off x="2362200" y="838200"/>
            <a:ext cx="2286000" cy="5334000"/>
            <a:chOff x="528" y="528"/>
            <a:chExt cx="1440" cy="3360"/>
          </a:xfrm>
        </p:grpSpPr>
        <p:sp>
          <p:nvSpPr>
            <p:cNvPr id="35854" name="Rectangle 9"/>
            <p:cNvSpPr>
              <a:spLocks noChangeArrowheads="1"/>
            </p:cNvSpPr>
            <p:nvPr/>
          </p:nvSpPr>
          <p:spPr bwMode="auto">
            <a:xfrm>
              <a:off x="528" y="528"/>
              <a:ext cx="1440" cy="336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35855" name="Text Box 10"/>
            <p:cNvSpPr txBox="1">
              <a:spLocks noChangeArrowheads="1"/>
            </p:cNvSpPr>
            <p:nvPr/>
          </p:nvSpPr>
          <p:spPr bwMode="auto">
            <a:xfrm>
              <a:off x="576" y="672"/>
              <a:ext cx="1344" cy="30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A(int tmp)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if (tmp&lt;2)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  B();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printf(tmp);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B()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C();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C()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A(2);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A(1);</a:t>
              </a:r>
            </a:p>
          </p:txBody>
        </p:sp>
      </p:grpSp>
      <p:sp>
        <p:nvSpPr>
          <p:cNvPr id="35849" name="Rectangle 8"/>
          <p:cNvSpPr>
            <a:spLocks noChangeArrowheads="1"/>
          </p:cNvSpPr>
          <p:nvPr/>
        </p:nvSpPr>
        <p:spPr bwMode="auto">
          <a:xfrm>
            <a:off x="6996113" y="914400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A: </a:t>
            </a:r>
            <a:r>
              <a:rPr lang="en-US" altLang="en-US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=1</a:t>
            </a:r>
          </a:p>
          <a:p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   ret=exit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486400" y="1219200"/>
            <a:ext cx="1524000" cy="707886"/>
            <a:chOff x="3962400" y="1219200"/>
            <a:chExt cx="1524000" cy="707886"/>
          </a:xfrm>
        </p:grpSpPr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3962400" y="1219200"/>
              <a:ext cx="997389" cy="707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  <a:p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Pointer</a:t>
              </a:r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4876800" y="1524000"/>
              <a:ext cx="60960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3" name="Rectangle 2"/>
          <p:cNvSpPr/>
          <p:nvPr/>
        </p:nvSpPr>
        <p:spPr bwMode="auto">
          <a:xfrm>
            <a:off x="2362200" y="1524000"/>
            <a:ext cx="2286000" cy="3048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18" name="Text Box 10"/>
          <p:cNvSpPr txBox="1">
            <a:spLocks noChangeArrowheads="1"/>
          </p:cNvSpPr>
          <p:nvPr/>
        </p:nvSpPr>
        <p:spPr bwMode="auto">
          <a:xfrm>
            <a:off x="1524000" y="1447800"/>
            <a:ext cx="914400" cy="4939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A+1: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A+2: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B: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B+1: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C: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C+1: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exit:</a:t>
            </a:r>
          </a:p>
        </p:txBody>
      </p:sp>
    </p:spTree>
    <p:extLst>
      <p:ext uri="{BB962C8B-B14F-4D97-AF65-F5344CB8AC3E}">
        <p14:creationId xmlns:p14="http://schemas.microsoft.com/office/powerpoint/2010/main" val="2234018596"/>
      </p:ext>
    </p:extLst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Execution Stack Example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05400" y="4572000"/>
            <a:ext cx="5105400" cy="1295400"/>
          </a:xfrm>
        </p:spPr>
        <p:txBody>
          <a:bodyPr>
            <a:normAutofit lnSpcReduction="10000"/>
          </a:bodyPr>
          <a:lstStyle/>
          <a:p>
            <a:r>
              <a:rPr lang="en-US" altLang="en-US" dirty="0"/>
              <a:t>Stack holds temporary results</a:t>
            </a:r>
          </a:p>
          <a:p>
            <a:r>
              <a:rPr lang="en-US" altLang="en-US" dirty="0"/>
              <a:t>Permits recursive execution</a:t>
            </a:r>
          </a:p>
          <a:p>
            <a:r>
              <a:rPr lang="en-US" altLang="en-US" dirty="0"/>
              <a:t>Crucial to modern languages</a:t>
            </a:r>
          </a:p>
          <a:p>
            <a:endParaRPr lang="en-US" altLang="en-US" dirty="0"/>
          </a:p>
        </p:txBody>
      </p:sp>
      <p:grpSp>
        <p:nvGrpSpPr>
          <p:cNvPr id="35844" name="Group 19"/>
          <p:cNvGrpSpPr>
            <a:grpSpLocks/>
          </p:cNvGrpSpPr>
          <p:nvPr/>
        </p:nvGrpSpPr>
        <p:grpSpPr bwMode="auto">
          <a:xfrm>
            <a:off x="2362200" y="838200"/>
            <a:ext cx="2286000" cy="5334000"/>
            <a:chOff x="528" y="528"/>
            <a:chExt cx="1440" cy="3360"/>
          </a:xfrm>
        </p:grpSpPr>
        <p:sp>
          <p:nvSpPr>
            <p:cNvPr id="35854" name="Rectangle 9"/>
            <p:cNvSpPr>
              <a:spLocks noChangeArrowheads="1"/>
            </p:cNvSpPr>
            <p:nvPr/>
          </p:nvSpPr>
          <p:spPr bwMode="auto">
            <a:xfrm>
              <a:off x="528" y="528"/>
              <a:ext cx="1440" cy="336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35855" name="Text Box 10"/>
            <p:cNvSpPr txBox="1">
              <a:spLocks noChangeArrowheads="1"/>
            </p:cNvSpPr>
            <p:nvPr/>
          </p:nvSpPr>
          <p:spPr bwMode="auto">
            <a:xfrm>
              <a:off x="576" y="672"/>
              <a:ext cx="1344" cy="30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A(int tmp)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if (tmp&lt;2)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  B();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printf(tmp);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B()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C();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C()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A(2);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A(1);</a:t>
              </a:r>
            </a:p>
          </p:txBody>
        </p:sp>
      </p:grpSp>
      <p:sp>
        <p:nvSpPr>
          <p:cNvPr id="35849" name="Rectangle 8"/>
          <p:cNvSpPr>
            <a:spLocks noChangeArrowheads="1"/>
          </p:cNvSpPr>
          <p:nvPr/>
        </p:nvSpPr>
        <p:spPr bwMode="auto">
          <a:xfrm>
            <a:off x="6996113" y="914400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A: </a:t>
            </a:r>
            <a:r>
              <a:rPr lang="en-US" altLang="en-US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=1</a:t>
            </a:r>
          </a:p>
          <a:p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   ret=exit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486400" y="1219200"/>
            <a:ext cx="1524000" cy="707886"/>
            <a:chOff x="3962400" y="1219200"/>
            <a:chExt cx="1524000" cy="707886"/>
          </a:xfrm>
        </p:grpSpPr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3962400" y="1219200"/>
              <a:ext cx="997389" cy="707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  <a:p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Pointer</a:t>
              </a:r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4876800" y="1524000"/>
              <a:ext cx="60960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3" name="Rectangle 2"/>
          <p:cNvSpPr/>
          <p:nvPr/>
        </p:nvSpPr>
        <p:spPr bwMode="auto">
          <a:xfrm>
            <a:off x="2362200" y="1941633"/>
            <a:ext cx="2286000" cy="3048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1524000" y="1447800"/>
            <a:ext cx="914400" cy="4939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A+1: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A+2: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B: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B+1: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C: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C+1: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exit:</a:t>
            </a:r>
          </a:p>
        </p:txBody>
      </p:sp>
    </p:spTree>
    <p:extLst>
      <p:ext uri="{BB962C8B-B14F-4D97-AF65-F5344CB8AC3E}">
        <p14:creationId xmlns:p14="http://schemas.microsoft.com/office/powerpoint/2010/main" val="1866326426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872BA669-6A5A-4603-A87D-2D9DCCBF7C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7098170" y="1334449"/>
            <a:ext cx="565150" cy="95062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 bwMode="auto">
          <a:xfrm>
            <a:off x="577197" y="715938"/>
            <a:ext cx="3810000" cy="3422004"/>
          </a:xfrm>
          <a:prstGeom prst="rect">
            <a:avLst/>
          </a:prstGeom>
          <a:solidFill>
            <a:srgbClr val="618FFD">
              <a:alpha val="20000"/>
            </a:srgbClr>
          </a:solidFill>
          <a:ln w="28575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6991923" y="685800"/>
            <a:ext cx="4819077" cy="3422004"/>
          </a:xfrm>
          <a:prstGeom prst="rect">
            <a:avLst/>
          </a:prstGeom>
          <a:solidFill>
            <a:srgbClr val="618FFD">
              <a:alpha val="20000"/>
            </a:srgbClr>
          </a:solidFill>
          <a:ln w="28575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F82A4E-17A5-40A0-B22B-32047C3D8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Light"/>
              </a:rPr>
              <a:t>Recall: Connection Setup over TCP/IP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6D386-0965-4368-A7E5-B19FAC222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404" y="4186254"/>
            <a:ext cx="10515600" cy="2720058"/>
          </a:xfrm>
        </p:spPr>
        <p:txBody>
          <a:bodyPr>
            <a:normAutofit/>
          </a:bodyPr>
          <a:lstStyle/>
          <a:p>
            <a:pPr>
              <a:lnSpc>
                <a:spcPct val="85000"/>
              </a:lnSpc>
              <a:spcBef>
                <a:spcPct val="25000"/>
              </a:spcBef>
            </a:pPr>
            <a:r>
              <a:rPr lang="en-US" altLang="ko-KR" dirty="0">
                <a:latin typeface="Gill Sans Light"/>
                <a:ea typeface="굴림" panose="020B0600000101010101" pitchFamily="34" charset="-127"/>
              </a:rPr>
              <a:t>Special kind of socket: </a:t>
            </a:r>
            <a:r>
              <a:rPr lang="en-US" altLang="ko-KR" b="1" dirty="0">
                <a:latin typeface="Gill Sans Light"/>
                <a:ea typeface="굴림" panose="020B0600000101010101" pitchFamily="34" charset="-127"/>
              </a:rPr>
              <a:t>server socket</a:t>
            </a:r>
          </a:p>
          <a:p>
            <a:pPr lvl="1">
              <a:lnSpc>
                <a:spcPct val="85000"/>
              </a:lnSpc>
              <a:spcBef>
                <a:spcPct val="25000"/>
              </a:spcBef>
            </a:pPr>
            <a:r>
              <a:rPr lang="en-US" altLang="ko-KR" dirty="0">
                <a:latin typeface="Gill Sans Light"/>
                <a:ea typeface="굴림" panose="020B0600000101010101" pitchFamily="34" charset="-127"/>
              </a:rPr>
              <a:t>Has file descriptor</a:t>
            </a:r>
          </a:p>
          <a:p>
            <a:pPr lvl="1">
              <a:lnSpc>
                <a:spcPct val="85000"/>
              </a:lnSpc>
              <a:spcBef>
                <a:spcPct val="25000"/>
              </a:spcBef>
            </a:pPr>
            <a:r>
              <a:rPr lang="en-US" altLang="ko-KR" dirty="0">
                <a:latin typeface="Gill Sans Light"/>
                <a:ea typeface="굴림" panose="020B0600000101010101" pitchFamily="34" charset="-127"/>
              </a:rPr>
              <a:t>Can’t read or write</a:t>
            </a:r>
          </a:p>
          <a:p>
            <a:pPr>
              <a:lnSpc>
                <a:spcPct val="85000"/>
              </a:lnSpc>
              <a:spcBef>
                <a:spcPct val="25000"/>
              </a:spcBef>
            </a:pPr>
            <a:r>
              <a:rPr lang="en-US" altLang="ko-KR" dirty="0">
                <a:latin typeface="Gill Sans Light"/>
                <a:ea typeface="굴림" panose="020B0600000101010101" pitchFamily="34" charset="-127"/>
              </a:rPr>
              <a:t>Two operations:</a:t>
            </a:r>
          </a:p>
          <a:p>
            <a:pPr marL="914400" lvl="1" indent="-457200">
              <a:lnSpc>
                <a:spcPct val="85000"/>
              </a:lnSpc>
              <a:spcBef>
                <a:spcPct val="25000"/>
              </a:spcBef>
              <a:buFont typeface="+mj-lt"/>
              <a:buAutoNum type="arabicPeriod"/>
            </a:pPr>
            <a:r>
              <a:rPr lang="en-US" altLang="ko-KR" b="1" dirty="0">
                <a:latin typeface="Gill Sans Light"/>
                <a:ea typeface="굴림" panose="020B0600000101010101" pitchFamily="34" charset="-127"/>
              </a:rPr>
              <a:t>listen()</a:t>
            </a:r>
            <a:r>
              <a:rPr lang="en-US" altLang="ko-KR" dirty="0">
                <a:latin typeface="Gill Sans Light"/>
                <a:ea typeface="굴림" panose="020B0600000101010101" pitchFamily="34" charset="-127"/>
              </a:rPr>
              <a:t>: Start allowing clients to connect</a:t>
            </a:r>
          </a:p>
          <a:p>
            <a:pPr marL="914400" lvl="1" indent="-457200">
              <a:lnSpc>
                <a:spcPct val="85000"/>
              </a:lnSpc>
              <a:spcBef>
                <a:spcPct val="25000"/>
              </a:spcBef>
              <a:buFont typeface="+mj-lt"/>
              <a:buAutoNum type="arabicPeriod"/>
            </a:pPr>
            <a:r>
              <a:rPr lang="en-US" altLang="ko-KR" b="1" dirty="0">
                <a:latin typeface="Gill Sans Light"/>
                <a:ea typeface="굴림" panose="020B0600000101010101" pitchFamily="34" charset="-127"/>
              </a:rPr>
              <a:t>accept()</a:t>
            </a:r>
            <a:r>
              <a:rPr lang="en-US" altLang="ko-KR" dirty="0">
                <a:latin typeface="Gill Sans Light"/>
                <a:ea typeface="굴림" panose="020B0600000101010101" pitchFamily="34" charset="-127"/>
              </a:rPr>
              <a:t>: Create a </a:t>
            </a:r>
            <a:r>
              <a:rPr lang="en-US" altLang="ko-KR" i="1" dirty="0">
                <a:latin typeface="Gill Sans Light"/>
                <a:ea typeface="굴림" panose="020B0600000101010101" pitchFamily="34" charset="-127"/>
              </a:rPr>
              <a:t>new socket</a:t>
            </a:r>
            <a:r>
              <a:rPr lang="en-US" altLang="ko-KR" dirty="0">
                <a:latin typeface="Gill Sans Light"/>
                <a:ea typeface="굴림" panose="020B0600000101010101" pitchFamily="34" charset="-127"/>
              </a:rPr>
              <a:t> for a </a:t>
            </a:r>
            <a:r>
              <a:rPr lang="en-US" altLang="ko-KR" i="1" dirty="0">
                <a:latin typeface="Gill Sans Light"/>
                <a:ea typeface="굴림" panose="020B0600000101010101" pitchFamily="34" charset="-127"/>
              </a:rPr>
              <a:t>particular </a:t>
            </a:r>
            <a:r>
              <a:rPr lang="en-US" altLang="ko-KR" dirty="0">
                <a:latin typeface="Gill Sans Light"/>
                <a:ea typeface="굴림" panose="020B0600000101010101" pitchFamily="34" charset="-127"/>
              </a:rPr>
              <a:t>client</a:t>
            </a:r>
          </a:p>
        </p:txBody>
      </p:sp>
      <p:sp>
        <p:nvSpPr>
          <p:cNvPr id="7" name="Oval 4">
            <a:extLst>
              <a:ext uri="{FF2B5EF4-FFF2-40B4-BE49-F238E27FC236}">
                <a16:creationId xmlns:a16="http://schemas.microsoft.com/office/drawing/2014/main" id="{41B0C82D-AE6F-408D-8226-8034C4D0D8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3001468"/>
            <a:ext cx="1052970" cy="879904"/>
          </a:xfrm>
          <a:prstGeom prst="ellipse">
            <a:avLst/>
          </a:prstGeom>
          <a:solidFill>
            <a:srgbClr val="53FB25"/>
          </a:solidFill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 marL="2286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altLang="ko-KR" sz="2200" dirty="0">
                <a:latin typeface="Gill Sans Light"/>
                <a:ea typeface="굴림" panose="020B0600000101010101" pitchFamily="34" charset="-127"/>
              </a:rPr>
              <a:t>socket</a:t>
            </a:r>
          </a:p>
        </p:txBody>
      </p:sp>
      <p:sp>
        <p:nvSpPr>
          <p:cNvPr id="12" name="Text Box 12">
            <a:extLst>
              <a:ext uri="{FF2B5EF4-FFF2-40B4-BE49-F238E27FC236}">
                <a16:creationId xmlns:a16="http://schemas.microsoft.com/office/drawing/2014/main" id="{FEB49989-D7E9-4223-91C6-5045607CCE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68657" y="1120652"/>
            <a:ext cx="2542343" cy="11423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 marL="2286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altLang="ko-KR" dirty="0">
                <a:latin typeface="Gill Sans Light"/>
                <a:ea typeface="굴림" panose="020B0600000101010101" pitchFamily="34" charset="-127"/>
              </a:rPr>
              <a:t>Server Listening:</a:t>
            </a: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SzPct val="100000"/>
              <a:buFont typeface="+mj-lt"/>
              <a:buAutoNum type="arabicPeriod"/>
            </a:pPr>
            <a:r>
              <a:rPr lang="en-US" altLang="ko-KR" dirty="0">
                <a:latin typeface="Gill Sans Light"/>
                <a:ea typeface="굴림" panose="020B0600000101010101" pitchFamily="34" charset="-127"/>
              </a:rPr>
              <a:t>Server IP </a:t>
            </a:r>
            <a:r>
              <a:rPr lang="en-US" altLang="ko-KR" dirty="0" err="1">
                <a:latin typeface="Gill Sans Light"/>
                <a:ea typeface="굴림" panose="020B0600000101010101" pitchFamily="34" charset="-127"/>
              </a:rPr>
              <a:t>addr</a:t>
            </a:r>
            <a:endParaRPr lang="en-US" altLang="ko-KR" dirty="0">
              <a:latin typeface="Gill Sans Light"/>
              <a:ea typeface="굴림" panose="020B0600000101010101" pitchFamily="34" charset="-127"/>
            </a:endParaRP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SzPct val="100000"/>
              <a:buFont typeface="+mj-lt"/>
              <a:buAutoNum type="arabicPeriod"/>
            </a:pPr>
            <a:r>
              <a:rPr lang="en-US" altLang="ko-KR" dirty="0">
                <a:latin typeface="Gill Sans Light"/>
                <a:ea typeface="굴림" panose="020B0600000101010101" pitchFamily="34" charset="-127"/>
              </a:rPr>
              <a:t>well-known port,</a:t>
            </a: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SzPct val="100000"/>
              <a:buFont typeface="+mj-lt"/>
              <a:buAutoNum type="arabicPeriod"/>
            </a:pPr>
            <a:r>
              <a:rPr lang="en-US" altLang="ko-KR" dirty="0">
                <a:latin typeface="Gill Sans Light"/>
                <a:ea typeface="굴림" panose="020B0600000101010101" pitchFamily="34" charset="-127"/>
              </a:rPr>
              <a:t>Protocol (TCP/IP)</a:t>
            </a:r>
          </a:p>
        </p:txBody>
      </p:sp>
      <p:sp>
        <p:nvSpPr>
          <p:cNvPr id="13" name="Text Box 13">
            <a:extLst>
              <a:ext uri="{FF2B5EF4-FFF2-40B4-BE49-F238E27FC236}">
                <a16:creationId xmlns:a16="http://schemas.microsoft.com/office/drawing/2014/main" id="{B34BB008-7549-49DF-8D35-78CE68B375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404" y="1485121"/>
            <a:ext cx="2542343" cy="11423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 marL="2286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altLang="ko-KR" dirty="0">
                <a:latin typeface="Gill Sans Light"/>
                <a:ea typeface="굴림" panose="020B0600000101010101" pitchFamily="34" charset="-127"/>
              </a:rPr>
              <a:t>Connection request:</a:t>
            </a: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SzPct val="100000"/>
              <a:buFont typeface="+mj-lt"/>
              <a:buAutoNum type="arabicPeriod"/>
            </a:pPr>
            <a:r>
              <a:rPr lang="en-US" altLang="ko-KR" dirty="0">
                <a:latin typeface="Gill Sans Light"/>
                <a:ea typeface="굴림" panose="020B0600000101010101" pitchFamily="34" charset="-127"/>
              </a:rPr>
              <a:t>Client IP </a:t>
            </a:r>
            <a:r>
              <a:rPr lang="en-US" altLang="ko-KR" dirty="0" err="1">
                <a:latin typeface="Gill Sans Light"/>
                <a:ea typeface="굴림" panose="020B0600000101010101" pitchFamily="34" charset="-127"/>
              </a:rPr>
              <a:t>addr</a:t>
            </a:r>
            <a:endParaRPr lang="en-US" altLang="ko-KR" dirty="0">
              <a:latin typeface="Gill Sans Light"/>
              <a:ea typeface="굴림" panose="020B0600000101010101" pitchFamily="34" charset="-127"/>
            </a:endParaRP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SzPct val="100000"/>
              <a:buFont typeface="+mj-lt"/>
              <a:buAutoNum type="arabicPeriod"/>
            </a:pPr>
            <a:r>
              <a:rPr lang="en-US" altLang="ko-KR" dirty="0">
                <a:latin typeface="Gill Sans Light"/>
                <a:ea typeface="굴림" panose="020B0600000101010101" pitchFamily="34" charset="-127"/>
              </a:rPr>
              <a:t>Client Port</a:t>
            </a: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SzPct val="100000"/>
              <a:buFont typeface="+mj-lt"/>
              <a:buAutoNum type="arabicPeriod"/>
            </a:pPr>
            <a:r>
              <a:rPr lang="en-US" altLang="ko-KR" dirty="0">
                <a:latin typeface="Gill Sans Light"/>
                <a:ea typeface="굴림" panose="020B0600000101010101" pitchFamily="34" charset="-127"/>
              </a:rPr>
              <a:t>Protocol (TCP/IP)</a:t>
            </a:r>
          </a:p>
        </p:txBody>
      </p:sp>
      <p:sp>
        <p:nvSpPr>
          <p:cNvPr id="15" name="Oval 3">
            <a:extLst>
              <a:ext uri="{FF2B5EF4-FFF2-40B4-BE49-F238E27FC236}">
                <a16:creationId xmlns:a16="http://schemas.microsoft.com/office/drawing/2014/main" id="{AEFFE092-7AC5-4261-87DD-7F5BCD2062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7498" y="1226104"/>
            <a:ext cx="1512478" cy="1083209"/>
          </a:xfrm>
          <a:prstGeom prst="ellipse">
            <a:avLst/>
          </a:prstGeom>
          <a:solidFill>
            <a:schemeClr val="accent5"/>
          </a:solidFill>
          <a:ln w="381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478" tIns="44445" rIns="90478" bIns="44445" anchor="ctr"/>
          <a:lstStyle>
            <a:lvl1pPr marL="2286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altLang="ko-KR" sz="2200" dirty="0">
                <a:latin typeface="Gill Sans Light"/>
                <a:ea typeface="굴림" panose="020B0600000101010101" pitchFamily="34" charset="-127"/>
              </a:rPr>
              <a:t>Server</a:t>
            </a:r>
          </a:p>
          <a:p>
            <a:pPr algn="ctr"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altLang="ko-KR" sz="2200" dirty="0">
                <a:latin typeface="Gill Sans Light"/>
                <a:ea typeface="굴림" panose="020B0600000101010101" pitchFamily="34" charset="-127"/>
              </a:rPr>
              <a:t>Socket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11E2783-12CD-46DD-BD05-CC593D9E2A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79" t="11674" r="7255" b="21873"/>
          <a:stretch/>
        </p:blipFill>
        <p:spPr>
          <a:xfrm>
            <a:off x="7768473" y="2047386"/>
            <a:ext cx="1056361" cy="310239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204566D4-D9E3-4F5F-899B-697A1BD45A89}"/>
              </a:ext>
            </a:extLst>
          </p:cNvPr>
          <p:cNvGrpSpPr/>
          <p:nvPr/>
        </p:nvGrpSpPr>
        <p:grpSpPr>
          <a:xfrm>
            <a:off x="7817753" y="2357625"/>
            <a:ext cx="1665056" cy="1562909"/>
            <a:chOff x="6423365" y="1869386"/>
            <a:chExt cx="1665056" cy="1562909"/>
          </a:xfrm>
        </p:grpSpPr>
        <p:sp>
          <p:nvSpPr>
            <p:cNvPr id="19" name="Line 8">
              <a:extLst>
                <a:ext uri="{FF2B5EF4-FFF2-40B4-BE49-F238E27FC236}">
                  <a16:creationId xmlns:a16="http://schemas.microsoft.com/office/drawing/2014/main" id="{BB631720-C179-421B-8030-711C543725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995510" y="1869386"/>
              <a:ext cx="8184" cy="665318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pPr algn="ctr"/>
              <a:endParaRPr lang="en-US">
                <a:latin typeface="Gill Sans Light"/>
              </a:endParaRPr>
            </a:p>
          </p:txBody>
        </p:sp>
        <p:sp>
          <p:nvSpPr>
            <p:cNvPr id="20" name="Text Box 11">
              <a:extLst>
                <a:ext uri="{FF2B5EF4-FFF2-40B4-BE49-F238E27FC236}">
                  <a16:creationId xmlns:a16="http://schemas.microsoft.com/office/drawing/2014/main" id="{7363DFF4-0589-4053-A052-ED413B36F9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09619" y="2019146"/>
              <a:ext cx="1078802" cy="6314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80000"/>
                </a:lnSpc>
                <a:buSzPct val="100000"/>
              </a:pPr>
              <a:r>
                <a:rPr lang="en-US" altLang="ko-KR" sz="2200" dirty="0">
                  <a:latin typeface="Gill Sans Light"/>
                  <a:ea typeface="굴림" panose="020B0600000101010101" pitchFamily="34" charset="-127"/>
                </a:rPr>
                <a:t>new</a:t>
              </a:r>
            </a:p>
            <a:p>
              <a:pPr algn="ctr">
                <a:lnSpc>
                  <a:spcPct val="80000"/>
                </a:lnSpc>
                <a:buSzPct val="100000"/>
              </a:pPr>
              <a:r>
                <a:rPr lang="en-US" altLang="ko-KR" sz="2200" dirty="0">
                  <a:latin typeface="Gill Sans Light"/>
                  <a:ea typeface="굴림" panose="020B0600000101010101" pitchFamily="34" charset="-127"/>
                </a:rPr>
                <a:t>socket</a:t>
              </a:r>
            </a:p>
          </p:txBody>
        </p:sp>
        <p:sp>
          <p:nvSpPr>
            <p:cNvPr id="21" name="Oval 5">
              <a:extLst>
                <a:ext uri="{FF2B5EF4-FFF2-40B4-BE49-F238E27FC236}">
                  <a16:creationId xmlns:a16="http://schemas.microsoft.com/office/drawing/2014/main" id="{A2DD5C9F-F034-460A-9B8F-E06F448BBC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3365" y="2552391"/>
              <a:ext cx="1111720" cy="879904"/>
            </a:xfrm>
            <a:prstGeom prst="ellipse">
              <a:avLst/>
            </a:prstGeom>
            <a:solidFill>
              <a:srgbClr val="53FB25"/>
            </a:solidFill>
            <a:ln w="381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 marL="2286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20000"/>
                </a:spcBef>
                <a:buSzPct val="100000"/>
              </a:pPr>
              <a:r>
                <a:rPr lang="en-US" altLang="ko-KR" sz="2200" dirty="0">
                  <a:latin typeface="Gill Sans Light"/>
                  <a:ea typeface="굴림" panose="020B0600000101010101" pitchFamily="34" charset="-127"/>
                </a:rPr>
                <a:t>socket</a:t>
              </a:r>
            </a:p>
          </p:txBody>
        </p:sp>
      </p:grpSp>
      <p:sp>
        <p:nvSpPr>
          <p:cNvPr id="22" name="AutoShape 9">
            <a:extLst>
              <a:ext uri="{FF2B5EF4-FFF2-40B4-BE49-F238E27FC236}">
                <a16:creationId xmlns:a16="http://schemas.microsoft.com/office/drawing/2014/main" id="{B2D1C844-ABDD-4910-BBBD-2D17E341D0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360" y="3168991"/>
            <a:ext cx="3769326" cy="491185"/>
          </a:xfrm>
          <a:prstGeom prst="leftRightArrow">
            <a:avLst>
              <a:gd name="adj1" fmla="val 49630"/>
              <a:gd name="adj2" fmla="val 102636"/>
            </a:avLst>
          </a:prstGeom>
          <a:solidFill>
            <a:srgbClr val="FFFF00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 marL="2286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altLang="ko-KR" sz="2200" dirty="0">
                <a:latin typeface="Gill Sans Light"/>
                <a:ea typeface="굴림" panose="020B0600000101010101" pitchFamily="34" charset="-127"/>
              </a:rPr>
              <a:t>connection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07001ED-A10A-4823-B743-A253E9C5EAA9}"/>
              </a:ext>
            </a:extLst>
          </p:cNvPr>
          <p:cNvGrpSpPr/>
          <p:nvPr/>
        </p:nvGrpSpPr>
        <p:grpSpPr>
          <a:xfrm>
            <a:off x="3804843" y="2036323"/>
            <a:ext cx="3447710" cy="1164077"/>
            <a:chOff x="2200954" y="1787932"/>
            <a:chExt cx="3699806" cy="1062066"/>
          </a:xfrm>
        </p:grpSpPr>
        <p:sp>
          <p:nvSpPr>
            <p:cNvPr id="10" name="Text Box 10">
              <a:extLst>
                <a:ext uri="{FF2B5EF4-FFF2-40B4-BE49-F238E27FC236}">
                  <a16:creationId xmlns:a16="http://schemas.microsoft.com/office/drawing/2014/main" id="{BB715A6C-6959-4B60-9919-FAD0E75016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20547700">
              <a:off x="2598369" y="1973776"/>
              <a:ext cx="2874458" cy="3065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20000"/>
                </a:spcBef>
                <a:buSzPct val="100000"/>
              </a:pPr>
              <a:r>
                <a:rPr lang="en-US" altLang="ko-KR" sz="2000" dirty="0">
                  <a:latin typeface="Gill Sans Light"/>
                  <a:ea typeface="굴림" panose="020B0600000101010101" pitchFamily="34" charset="-127"/>
                </a:rPr>
                <a:t>Request Connection</a:t>
              </a:r>
            </a:p>
          </p:txBody>
        </p:sp>
        <p:sp>
          <p:nvSpPr>
            <p:cNvPr id="11" name="Line 7">
              <a:extLst>
                <a:ext uri="{FF2B5EF4-FFF2-40B4-BE49-F238E27FC236}">
                  <a16:creationId xmlns:a16="http://schemas.microsoft.com/office/drawing/2014/main" id="{1B216C94-8C51-4A5A-BB45-EE19A4A0A4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0954" y="1787932"/>
              <a:ext cx="3699806" cy="1062066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pPr algn="ctr"/>
              <a:endParaRPr lang="en-US" dirty="0">
                <a:latin typeface="Gill Sans Light"/>
              </a:endParaRPr>
            </a:p>
          </p:txBody>
        </p:sp>
      </p:grpSp>
      <p:sp>
        <p:nvSpPr>
          <p:cNvPr id="23" name="Text Box 12">
            <a:extLst>
              <a:ext uri="{FF2B5EF4-FFF2-40B4-BE49-F238E27FC236}">
                <a16:creationId xmlns:a16="http://schemas.microsoft.com/office/drawing/2014/main" id="{FEB49989-D7E9-4223-91C6-5045607CCE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33715" y="715938"/>
            <a:ext cx="1734430" cy="360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 marL="2286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altLang="ko-KR" sz="2200" dirty="0">
                <a:latin typeface="Gill Sans Light"/>
                <a:ea typeface="굴림" panose="020B0600000101010101" pitchFamily="34" charset="-127"/>
              </a:rPr>
              <a:t>Server Side</a:t>
            </a:r>
          </a:p>
        </p:txBody>
      </p:sp>
      <p:sp>
        <p:nvSpPr>
          <p:cNvPr id="24" name="Text Box 12">
            <a:extLst>
              <a:ext uri="{FF2B5EF4-FFF2-40B4-BE49-F238E27FC236}">
                <a16:creationId xmlns:a16="http://schemas.microsoft.com/office/drawing/2014/main" id="{FEB49989-D7E9-4223-91C6-5045607CCE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9197" y="775651"/>
            <a:ext cx="1643059" cy="360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 marL="2286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altLang="ko-KR" sz="2200" dirty="0">
                <a:latin typeface="Gill Sans Light"/>
                <a:ea typeface="굴림" panose="020B0600000101010101" pitchFamily="34" charset="-127"/>
              </a:rPr>
              <a:t>Client Side</a:t>
            </a:r>
          </a:p>
        </p:txBody>
      </p:sp>
      <p:sp>
        <p:nvSpPr>
          <p:cNvPr id="29" name="Cloud">
            <a:extLst>
              <a:ext uri="{FF2B5EF4-FFF2-40B4-BE49-F238E27FC236}">
                <a16:creationId xmlns:a16="http://schemas.microsoft.com/office/drawing/2014/main" id="{E890EE24-4757-4066-A224-5769B8D0BBB2}"/>
              </a:ext>
            </a:extLst>
          </p:cNvPr>
          <p:cNvSpPr>
            <a:spLocks noChangeAspect="1" noEditPoints="1" noChangeArrowheads="1"/>
          </p:cNvSpPr>
          <p:nvPr/>
        </p:nvSpPr>
        <p:spPr bwMode="auto">
          <a:xfrm>
            <a:off x="3652343" y="1687059"/>
            <a:ext cx="3708284" cy="2493333"/>
          </a:xfrm>
          <a:custGeom>
            <a:avLst/>
            <a:gdLst>
              <a:gd name="T0" fmla="*/ 7 w 21600"/>
              <a:gd name="T1" fmla="*/ 767 h 21600"/>
              <a:gd name="T2" fmla="*/ 1094 w 21600"/>
              <a:gd name="T3" fmla="*/ 1531 h 21600"/>
              <a:gd name="T4" fmla="*/ 2185 w 21600"/>
              <a:gd name="T5" fmla="*/ 767 h 21600"/>
              <a:gd name="T6" fmla="*/ 1094 w 21600"/>
              <a:gd name="T7" fmla="*/ 88 h 21600"/>
              <a:gd name="T8" fmla="*/ 0 60000 65536"/>
              <a:gd name="T9" fmla="*/ 0 60000 65536"/>
              <a:gd name="T10" fmla="*/ 0 60000 65536"/>
              <a:gd name="T11" fmla="*/ 0 60000 65536"/>
              <a:gd name="T12" fmla="*/ 2973 w 21600"/>
              <a:gd name="T13" fmla="*/ 3269 h 21600"/>
              <a:gd name="T14" fmla="*/ 17086 w 21600"/>
              <a:gd name="T15" fmla="*/ 17331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lnTo>
                  <a:pt x="1949" y="7180"/>
                </a:ln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noFill/>
          <a:ln w="95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>
              <a:latin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22467898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/>
      <p:bldP spid="13" grpId="0"/>
      <p:bldP spid="15" grpId="0" animBg="1"/>
      <p:bldP spid="22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Execution Stack Example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05400" y="4572000"/>
            <a:ext cx="5105400" cy="1295400"/>
          </a:xfrm>
        </p:spPr>
        <p:txBody>
          <a:bodyPr>
            <a:normAutofit lnSpcReduction="10000"/>
          </a:bodyPr>
          <a:lstStyle/>
          <a:p>
            <a:r>
              <a:rPr lang="en-US" altLang="en-US" dirty="0"/>
              <a:t>Stack holds temporary results</a:t>
            </a:r>
          </a:p>
          <a:p>
            <a:r>
              <a:rPr lang="en-US" altLang="en-US" dirty="0"/>
              <a:t>Permits recursive execution</a:t>
            </a:r>
          </a:p>
          <a:p>
            <a:r>
              <a:rPr lang="en-US" altLang="en-US" dirty="0"/>
              <a:t>Crucial to modern languages</a:t>
            </a:r>
          </a:p>
          <a:p>
            <a:endParaRPr lang="en-US" altLang="en-US" dirty="0"/>
          </a:p>
        </p:txBody>
      </p:sp>
      <p:grpSp>
        <p:nvGrpSpPr>
          <p:cNvPr id="35844" name="Group 19"/>
          <p:cNvGrpSpPr>
            <a:grpSpLocks/>
          </p:cNvGrpSpPr>
          <p:nvPr/>
        </p:nvGrpSpPr>
        <p:grpSpPr bwMode="auto">
          <a:xfrm>
            <a:off x="2362200" y="838200"/>
            <a:ext cx="2286000" cy="5334000"/>
            <a:chOff x="528" y="528"/>
            <a:chExt cx="1440" cy="3360"/>
          </a:xfrm>
        </p:grpSpPr>
        <p:sp>
          <p:nvSpPr>
            <p:cNvPr id="35854" name="Rectangle 9"/>
            <p:cNvSpPr>
              <a:spLocks noChangeArrowheads="1"/>
            </p:cNvSpPr>
            <p:nvPr/>
          </p:nvSpPr>
          <p:spPr bwMode="auto">
            <a:xfrm>
              <a:off x="528" y="528"/>
              <a:ext cx="1440" cy="336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35855" name="Text Box 10"/>
            <p:cNvSpPr txBox="1">
              <a:spLocks noChangeArrowheads="1"/>
            </p:cNvSpPr>
            <p:nvPr/>
          </p:nvSpPr>
          <p:spPr bwMode="auto">
            <a:xfrm>
              <a:off x="576" y="672"/>
              <a:ext cx="1344" cy="30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A(int tmp)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if (tmp&lt;2)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  B();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printf(tmp);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B()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C();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C()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A(2);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A(1);</a:t>
              </a:r>
            </a:p>
          </p:txBody>
        </p:sp>
      </p:grpSp>
      <p:sp>
        <p:nvSpPr>
          <p:cNvPr id="35849" name="Rectangle 8"/>
          <p:cNvSpPr>
            <a:spLocks noChangeArrowheads="1"/>
          </p:cNvSpPr>
          <p:nvPr/>
        </p:nvSpPr>
        <p:spPr bwMode="auto">
          <a:xfrm>
            <a:off x="6996113" y="914400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A: </a:t>
            </a:r>
            <a:r>
              <a:rPr lang="en-US" altLang="en-US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=1</a:t>
            </a:r>
          </a:p>
          <a:p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   ret=exit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486400" y="1806714"/>
            <a:ext cx="1524000" cy="707886"/>
            <a:chOff x="3962400" y="1219200"/>
            <a:chExt cx="1524000" cy="707886"/>
          </a:xfrm>
        </p:grpSpPr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3962400" y="1219200"/>
              <a:ext cx="997389" cy="707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  <a:p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Pointer</a:t>
              </a:r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4876800" y="1524000"/>
              <a:ext cx="60960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3" name="Rectangle 2"/>
          <p:cNvSpPr/>
          <p:nvPr/>
        </p:nvSpPr>
        <p:spPr bwMode="auto">
          <a:xfrm>
            <a:off x="2362200" y="3188189"/>
            <a:ext cx="2286000" cy="3048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6996113" y="1524000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>
                <a:latin typeface="Consolas" charset="0"/>
                <a:ea typeface="Consolas" charset="0"/>
                <a:cs typeface="Consolas" charset="0"/>
              </a:rPr>
              <a:t>B: ret=A+2</a:t>
            </a:r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1524000" y="1447800"/>
            <a:ext cx="914400" cy="4939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A+1: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A+2: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B: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B+1: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C: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C+1: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exit:</a:t>
            </a:r>
          </a:p>
        </p:txBody>
      </p:sp>
    </p:spTree>
    <p:extLst>
      <p:ext uri="{BB962C8B-B14F-4D97-AF65-F5344CB8AC3E}">
        <p14:creationId xmlns:p14="http://schemas.microsoft.com/office/powerpoint/2010/main" val="20779691"/>
      </p:ext>
    </p:extLst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Execution Stack Example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05400" y="4572000"/>
            <a:ext cx="5105400" cy="1295400"/>
          </a:xfrm>
        </p:spPr>
        <p:txBody>
          <a:bodyPr>
            <a:normAutofit lnSpcReduction="10000"/>
          </a:bodyPr>
          <a:lstStyle/>
          <a:p>
            <a:r>
              <a:rPr lang="en-US" altLang="en-US" dirty="0"/>
              <a:t>Stack holds temporary results</a:t>
            </a:r>
          </a:p>
          <a:p>
            <a:r>
              <a:rPr lang="en-US" altLang="en-US" dirty="0"/>
              <a:t>Permits recursive execution</a:t>
            </a:r>
          </a:p>
          <a:p>
            <a:r>
              <a:rPr lang="en-US" altLang="en-US" dirty="0"/>
              <a:t>Crucial to modern languages</a:t>
            </a:r>
          </a:p>
          <a:p>
            <a:endParaRPr lang="en-US" altLang="en-US" dirty="0"/>
          </a:p>
        </p:txBody>
      </p:sp>
      <p:grpSp>
        <p:nvGrpSpPr>
          <p:cNvPr id="35844" name="Group 19"/>
          <p:cNvGrpSpPr>
            <a:grpSpLocks/>
          </p:cNvGrpSpPr>
          <p:nvPr/>
        </p:nvGrpSpPr>
        <p:grpSpPr bwMode="auto">
          <a:xfrm>
            <a:off x="2362200" y="838200"/>
            <a:ext cx="2286000" cy="5334000"/>
            <a:chOff x="528" y="528"/>
            <a:chExt cx="1440" cy="3360"/>
          </a:xfrm>
        </p:grpSpPr>
        <p:sp>
          <p:nvSpPr>
            <p:cNvPr id="35854" name="Rectangle 9"/>
            <p:cNvSpPr>
              <a:spLocks noChangeArrowheads="1"/>
            </p:cNvSpPr>
            <p:nvPr/>
          </p:nvSpPr>
          <p:spPr bwMode="auto">
            <a:xfrm>
              <a:off x="528" y="528"/>
              <a:ext cx="1440" cy="336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35855" name="Text Box 10"/>
            <p:cNvSpPr txBox="1">
              <a:spLocks noChangeArrowheads="1"/>
            </p:cNvSpPr>
            <p:nvPr/>
          </p:nvSpPr>
          <p:spPr bwMode="auto">
            <a:xfrm>
              <a:off x="576" y="672"/>
              <a:ext cx="1344" cy="30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A(int tmp)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if (tmp&lt;2)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  B();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printf(tmp);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B()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C();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C()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A(2);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A(1);</a:t>
              </a:r>
            </a:p>
          </p:txBody>
        </p:sp>
      </p:grpSp>
      <p:sp>
        <p:nvSpPr>
          <p:cNvPr id="35849" name="Rectangle 8"/>
          <p:cNvSpPr>
            <a:spLocks noChangeArrowheads="1"/>
          </p:cNvSpPr>
          <p:nvPr/>
        </p:nvSpPr>
        <p:spPr bwMode="auto">
          <a:xfrm>
            <a:off x="6996113" y="914400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A: </a:t>
            </a:r>
            <a:r>
              <a:rPr lang="en-US" altLang="en-US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=1</a:t>
            </a:r>
          </a:p>
          <a:p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   ret=exit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486400" y="1806714"/>
            <a:ext cx="1524000" cy="707886"/>
            <a:chOff x="3962400" y="1219200"/>
            <a:chExt cx="1524000" cy="707886"/>
          </a:xfrm>
        </p:grpSpPr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3962400" y="1219200"/>
              <a:ext cx="997389" cy="707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  <a:p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Pointer</a:t>
              </a:r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4876800" y="1524000"/>
              <a:ext cx="60960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3" name="Rectangle 2"/>
          <p:cNvSpPr/>
          <p:nvPr/>
        </p:nvSpPr>
        <p:spPr bwMode="auto">
          <a:xfrm>
            <a:off x="2362200" y="3581400"/>
            <a:ext cx="2286000" cy="3048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6996113" y="1524000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>
                <a:latin typeface="Consolas" charset="0"/>
                <a:ea typeface="Consolas" charset="0"/>
                <a:cs typeface="Consolas" charset="0"/>
              </a:rPr>
              <a:t>B: ret=A+2</a:t>
            </a:r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1524000" y="1447800"/>
            <a:ext cx="914400" cy="4939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A+1: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A+2: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B: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B+1: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C: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C+1: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exit:</a:t>
            </a:r>
          </a:p>
        </p:txBody>
      </p:sp>
    </p:spTree>
    <p:extLst>
      <p:ext uri="{BB962C8B-B14F-4D97-AF65-F5344CB8AC3E}">
        <p14:creationId xmlns:p14="http://schemas.microsoft.com/office/powerpoint/2010/main" val="2296599822"/>
      </p:ext>
    </p:extLst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Execution Stack Example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05400" y="4572000"/>
            <a:ext cx="5105400" cy="1295400"/>
          </a:xfrm>
        </p:spPr>
        <p:txBody>
          <a:bodyPr>
            <a:normAutofit lnSpcReduction="10000"/>
          </a:bodyPr>
          <a:lstStyle/>
          <a:p>
            <a:r>
              <a:rPr lang="en-US" altLang="en-US" dirty="0"/>
              <a:t>Stack holds temporary results</a:t>
            </a:r>
          </a:p>
          <a:p>
            <a:r>
              <a:rPr lang="en-US" altLang="en-US" dirty="0"/>
              <a:t>Permits recursive execution</a:t>
            </a:r>
          </a:p>
          <a:p>
            <a:r>
              <a:rPr lang="en-US" altLang="en-US" dirty="0"/>
              <a:t>Crucial to modern languages</a:t>
            </a:r>
          </a:p>
          <a:p>
            <a:endParaRPr lang="en-US" altLang="en-US" dirty="0"/>
          </a:p>
        </p:txBody>
      </p:sp>
      <p:grpSp>
        <p:nvGrpSpPr>
          <p:cNvPr id="35844" name="Group 19"/>
          <p:cNvGrpSpPr>
            <a:grpSpLocks/>
          </p:cNvGrpSpPr>
          <p:nvPr/>
        </p:nvGrpSpPr>
        <p:grpSpPr bwMode="auto">
          <a:xfrm>
            <a:off x="2362200" y="838200"/>
            <a:ext cx="2286000" cy="5334000"/>
            <a:chOff x="528" y="528"/>
            <a:chExt cx="1440" cy="3360"/>
          </a:xfrm>
        </p:grpSpPr>
        <p:sp>
          <p:nvSpPr>
            <p:cNvPr id="35854" name="Rectangle 9"/>
            <p:cNvSpPr>
              <a:spLocks noChangeArrowheads="1"/>
            </p:cNvSpPr>
            <p:nvPr/>
          </p:nvSpPr>
          <p:spPr bwMode="auto">
            <a:xfrm>
              <a:off x="528" y="528"/>
              <a:ext cx="1440" cy="336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35855" name="Text Box 10"/>
            <p:cNvSpPr txBox="1">
              <a:spLocks noChangeArrowheads="1"/>
            </p:cNvSpPr>
            <p:nvPr/>
          </p:nvSpPr>
          <p:spPr bwMode="auto">
            <a:xfrm>
              <a:off x="576" y="672"/>
              <a:ext cx="1344" cy="30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A(int tmp)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if (tmp&lt;2)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  B();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printf(tmp);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B()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C();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C()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A(2);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A(1);</a:t>
              </a:r>
            </a:p>
          </p:txBody>
        </p:sp>
      </p:grpSp>
      <p:sp>
        <p:nvSpPr>
          <p:cNvPr id="35849" name="Rectangle 8"/>
          <p:cNvSpPr>
            <a:spLocks noChangeArrowheads="1"/>
          </p:cNvSpPr>
          <p:nvPr/>
        </p:nvSpPr>
        <p:spPr bwMode="auto">
          <a:xfrm>
            <a:off x="6996113" y="914400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A: </a:t>
            </a:r>
            <a:r>
              <a:rPr lang="en-US" altLang="en-US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=1</a:t>
            </a:r>
          </a:p>
          <a:p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   ret=exit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486400" y="2416314"/>
            <a:ext cx="1524000" cy="707886"/>
            <a:chOff x="3962400" y="1219200"/>
            <a:chExt cx="1524000" cy="707886"/>
          </a:xfrm>
        </p:grpSpPr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3962400" y="1219200"/>
              <a:ext cx="997389" cy="707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  <a:p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Pointer</a:t>
              </a:r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4876800" y="1524000"/>
              <a:ext cx="60960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3" name="Rectangle 2"/>
          <p:cNvSpPr/>
          <p:nvPr/>
        </p:nvSpPr>
        <p:spPr bwMode="auto">
          <a:xfrm>
            <a:off x="2362200" y="4800600"/>
            <a:ext cx="2286000" cy="3048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6996113" y="1524000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>
                <a:latin typeface="Consolas" charset="0"/>
                <a:ea typeface="Consolas" charset="0"/>
                <a:cs typeface="Consolas" charset="0"/>
              </a:rPr>
              <a:t>B: ret=A+2</a:t>
            </a: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6996113" y="2133600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C: ret=B+1</a:t>
            </a:r>
          </a:p>
        </p:txBody>
      </p: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1524000" y="1447800"/>
            <a:ext cx="914400" cy="4939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A+1: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A+2: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B: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B+1: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C: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C+1: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exit:</a:t>
            </a:r>
          </a:p>
        </p:txBody>
      </p:sp>
    </p:spTree>
    <p:extLst>
      <p:ext uri="{BB962C8B-B14F-4D97-AF65-F5344CB8AC3E}">
        <p14:creationId xmlns:p14="http://schemas.microsoft.com/office/powerpoint/2010/main" val="3992270167"/>
      </p:ext>
    </p:extLst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Execution Stack Example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05400" y="4572000"/>
            <a:ext cx="5105400" cy="1295400"/>
          </a:xfrm>
        </p:spPr>
        <p:txBody>
          <a:bodyPr>
            <a:normAutofit lnSpcReduction="10000"/>
          </a:bodyPr>
          <a:lstStyle/>
          <a:p>
            <a:r>
              <a:rPr lang="en-US" altLang="en-US" dirty="0"/>
              <a:t>Stack holds temporary results</a:t>
            </a:r>
          </a:p>
          <a:p>
            <a:r>
              <a:rPr lang="en-US" altLang="en-US" dirty="0"/>
              <a:t>Permits recursive execution</a:t>
            </a:r>
          </a:p>
          <a:p>
            <a:r>
              <a:rPr lang="en-US" altLang="en-US" dirty="0"/>
              <a:t>Crucial to modern languages</a:t>
            </a:r>
          </a:p>
          <a:p>
            <a:endParaRPr lang="en-US" altLang="en-US" dirty="0"/>
          </a:p>
        </p:txBody>
      </p:sp>
      <p:grpSp>
        <p:nvGrpSpPr>
          <p:cNvPr id="35844" name="Group 19"/>
          <p:cNvGrpSpPr>
            <a:grpSpLocks/>
          </p:cNvGrpSpPr>
          <p:nvPr/>
        </p:nvGrpSpPr>
        <p:grpSpPr bwMode="auto">
          <a:xfrm>
            <a:off x="2362200" y="838200"/>
            <a:ext cx="2286000" cy="5334000"/>
            <a:chOff x="528" y="528"/>
            <a:chExt cx="1440" cy="3360"/>
          </a:xfrm>
        </p:grpSpPr>
        <p:sp>
          <p:nvSpPr>
            <p:cNvPr id="35854" name="Rectangle 9"/>
            <p:cNvSpPr>
              <a:spLocks noChangeArrowheads="1"/>
            </p:cNvSpPr>
            <p:nvPr/>
          </p:nvSpPr>
          <p:spPr bwMode="auto">
            <a:xfrm>
              <a:off x="528" y="528"/>
              <a:ext cx="1440" cy="336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35855" name="Text Box 10"/>
            <p:cNvSpPr txBox="1">
              <a:spLocks noChangeArrowheads="1"/>
            </p:cNvSpPr>
            <p:nvPr/>
          </p:nvSpPr>
          <p:spPr bwMode="auto">
            <a:xfrm>
              <a:off x="576" y="672"/>
              <a:ext cx="1344" cy="30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A(int tmp)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if (tmp&lt;2)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  B();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printf(tmp);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B()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C();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C()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A(2);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A(1);</a:t>
              </a:r>
            </a:p>
          </p:txBody>
        </p:sp>
      </p:grpSp>
      <p:sp>
        <p:nvSpPr>
          <p:cNvPr id="35849" name="Rectangle 8"/>
          <p:cNvSpPr>
            <a:spLocks noChangeArrowheads="1"/>
          </p:cNvSpPr>
          <p:nvPr/>
        </p:nvSpPr>
        <p:spPr bwMode="auto">
          <a:xfrm>
            <a:off x="6996113" y="914400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A: </a:t>
            </a:r>
            <a:r>
              <a:rPr lang="en-US" altLang="en-US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=1</a:t>
            </a:r>
          </a:p>
          <a:p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   ret=exit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486400" y="3025914"/>
            <a:ext cx="1524000" cy="707886"/>
            <a:chOff x="3962400" y="1219200"/>
            <a:chExt cx="1524000" cy="707886"/>
          </a:xfrm>
        </p:grpSpPr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3962400" y="1219200"/>
              <a:ext cx="997389" cy="707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  <a:p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Pointer</a:t>
              </a:r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4876800" y="1524000"/>
              <a:ext cx="60960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3" name="Rectangle 2"/>
          <p:cNvSpPr/>
          <p:nvPr/>
        </p:nvSpPr>
        <p:spPr bwMode="auto">
          <a:xfrm>
            <a:off x="2362200" y="1524000"/>
            <a:ext cx="2286000" cy="3048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6996113" y="1524000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>
                <a:latin typeface="Consolas" charset="0"/>
                <a:ea typeface="Consolas" charset="0"/>
                <a:cs typeface="Consolas" charset="0"/>
              </a:rPr>
              <a:t>B: ret=A+2</a:t>
            </a: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6996113" y="2133600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C: ret=B+1</a:t>
            </a: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6996113" y="2743200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>
                <a:latin typeface="Consolas" charset="0"/>
                <a:ea typeface="Consolas" charset="0"/>
                <a:cs typeface="Consolas" charset="0"/>
              </a:rPr>
              <a:t>A: tmp=2</a:t>
            </a:r>
          </a:p>
          <a:p>
            <a:r>
              <a:rPr lang="en-US" altLang="en-US" b="0">
                <a:latin typeface="Consolas" charset="0"/>
                <a:ea typeface="Consolas" charset="0"/>
                <a:cs typeface="Consolas" charset="0"/>
              </a:rPr>
              <a:t>   ret=C+1</a:t>
            </a:r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7848600" y="3352800"/>
            <a:ext cx="0" cy="533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7000328" y="3862388"/>
            <a:ext cx="172194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sz="2000" b="0" dirty="0">
                <a:latin typeface="Gill Sans" charset="0"/>
                <a:ea typeface="Gill Sans" charset="0"/>
                <a:cs typeface="Gill Sans" charset="0"/>
              </a:rPr>
              <a:t>Stack Growth</a:t>
            </a:r>
          </a:p>
        </p:txBody>
      </p:sp>
      <p:sp>
        <p:nvSpPr>
          <p:cNvPr id="19" name="Text Box 10"/>
          <p:cNvSpPr txBox="1">
            <a:spLocks noChangeArrowheads="1"/>
          </p:cNvSpPr>
          <p:nvPr/>
        </p:nvSpPr>
        <p:spPr bwMode="auto">
          <a:xfrm>
            <a:off x="1524000" y="1447800"/>
            <a:ext cx="914400" cy="4939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A+1: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A+2: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B: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B+1: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C: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C+1: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exit:</a:t>
            </a:r>
          </a:p>
        </p:txBody>
      </p:sp>
    </p:spTree>
    <p:extLst>
      <p:ext uri="{BB962C8B-B14F-4D97-AF65-F5344CB8AC3E}">
        <p14:creationId xmlns:p14="http://schemas.microsoft.com/office/powerpoint/2010/main" val="3310661183"/>
      </p:ext>
    </p:extLst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Execution Stack Example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05400" y="4876800"/>
            <a:ext cx="5105400" cy="1295400"/>
          </a:xfrm>
        </p:spPr>
        <p:txBody>
          <a:bodyPr>
            <a:normAutofit lnSpcReduction="10000"/>
          </a:bodyPr>
          <a:lstStyle/>
          <a:p>
            <a:r>
              <a:rPr lang="en-US" altLang="en-US" dirty="0"/>
              <a:t>Stack holds temporary results</a:t>
            </a:r>
          </a:p>
          <a:p>
            <a:r>
              <a:rPr lang="en-US" altLang="en-US" dirty="0"/>
              <a:t>Permits recursive execution</a:t>
            </a:r>
          </a:p>
          <a:p>
            <a:r>
              <a:rPr lang="en-US" altLang="en-US" dirty="0"/>
              <a:t>Crucial to modern languages</a:t>
            </a:r>
          </a:p>
          <a:p>
            <a:endParaRPr lang="en-US" altLang="en-US" dirty="0"/>
          </a:p>
        </p:txBody>
      </p:sp>
      <p:grpSp>
        <p:nvGrpSpPr>
          <p:cNvPr id="35844" name="Group 19"/>
          <p:cNvGrpSpPr>
            <a:grpSpLocks/>
          </p:cNvGrpSpPr>
          <p:nvPr/>
        </p:nvGrpSpPr>
        <p:grpSpPr bwMode="auto">
          <a:xfrm>
            <a:off x="2362200" y="838200"/>
            <a:ext cx="2286000" cy="5334000"/>
            <a:chOff x="528" y="528"/>
            <a:chExt cx="1440" cy="3360"/>
          </a:xfrm>
        </p:grpSpPr>
        <p:sp>
          <p:nvSpPr>
            <p:cNvPr id="35854" name="Rectangle 9"/>
            <p:cNvSpPr>
              <a:spLocks noChangeArrowheads="1"/>
            </p:cNvSpPr>
            <p:nvPr/>
          </p:nvSpPr>
          <p:spPr bwMode="auto">
            <a:xfrm>
              <a:off x="528" y="528"/>
              <a:ext cx="1440" cy="336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35855" name="Text Box 10"/>
            <p:cNvSpPr txBox="1">
              <a:spLocks noChangeArrowheads="1"/>
            </p:cNvSpPr>
            <p:nvPr/>
          </p:nvSpPr>
          <p:spPr bwMode="auto">
            <a:xfrm>
              <a:off x="576" y="672"/>
              <a:ext cx="1344" cy="30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A(</a:t>
              </a:r>
              <a:r>
                <a:rPr lang="en-US" altLang="en-US" b="0" dirty="0" err="1">
                  <a:latin typeface="Consolas" charset="0"/>
                  <a:ea typeface="Consolas" charset="0"/>
                  <a:cs typeface="Consolas" charset="0"/>
                </a:rPr>
                <a:t>int</a:t>
              </a: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 </a:t>
              </a:r>
              <a:r>
                <a:rPr lang="en-US" altLang="en-US" b="0" dirty="0" err="1">
                  <a:latin typeface="Consolas" charset="0"/>
                  <a:ea typeface="Consolas" charset="0"/>
                  <a:cs typeface="Consolas" charset="0"/>
                </a:rPr>
                <a:t>tmp</a:t>
              </a: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  if (</a:t>
              </a:r>
              <a:r>
                <a:rPr lang="en-US" altLang="en-US" b="0" dirty="0" err="1">
                  <a:latin typeface="Consolas" charset="0"/>
                  <a:ea typeface="Consolas" charset="0"/>
                  <a:cs typeface="Consolas" charset="0"/>
                </a:rPr>
                <a:t>tmp</a:t>
              </a: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&lt;2)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    B();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  </a:t>
              </a:r>
              <a:r>
                <a:rPr lang="en-US" altLang="en-US" b="0" dirty="0" err="1">
                  <a:latin typeface="Consolas" charset="0"/>
                  <a:ea typeface="Consolas" charset="0"/>
                  <a:cs typeface="Consolas" charset="0"/>
                </a:rPr>
                <a:t>printf</a:t>
              </a: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(</a:t>
              </a:r>
              <a:r>
                <a:rPr lang="en-US" altLang="en-US" b="0" dirty="0" err="1">
                  <a:latin typeface="Consolas" charset="0"/>
                  <a:ea typeface="Consolas" charset="0"/>
                  <a:cs typeface="Consolas" charset="0"/>
                </a:rPr>
                <a:t>tmp</a:t>
              </a: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B()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  C();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C()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  A(2);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A(1);</a:t>
              </a:r>
            </a:p>
          </p:txBody>
        </p:sp>
      </p:grpSp>
      <p:sp>
        <p:nvSpPr>
          <p:cNvPr id="35849" name="Rectangle 8"/>
          <p:cNvSpPr>
            <a:spLocks noChangeArrowheads="1"/>
          </p:cNvSpPr>
          <p:nvPr/>
        </p:nvSpPr>
        <p:spPr bwMode="auto">
          <a:xfrm>
            <a:off x="6996113" y="914400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A: </a:t>
            </a:r>
            <a:r>
              <a:rPr lang="en-US" altLang="en-US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=1</a:t>
            </a:r>
          </a:p>
          <a:p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   ret=exit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486400" y="3025914"/>
            <a:ext cx="1524000" cy="707886"/>
            <a:chOff x="3962400" y="1219200"/>
            <a:chExt cx="1524000" cy="707886"/>
          </a:xfrm>
        </p:grpSpPr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3962400" y="1219200"/>
              <a:ext cx="997389" cy="707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  <a:p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Pointer</a:t>
              </a:r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4876800" y="1524000"/>
              <a:ext cx="60960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3" name="Rectangle 2"/>
          <p:cNvSpPr/>
          <p:nvPr/>
        </p:nvSpPr>
        <p:spPr bwMode="auto">
          <a:xfrm>
            <a:off x="2362200" y="2362200"/>
            <a:ext cx="2286000" cy="3048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6996113" y="1524000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>
                <a:latin typeface="Consolas" charset="0"/>
                <a:ea typeface="Consolas" charset="0"/>
                <a:cs typeface="Consolas" charset="0"/>
              </a:rPr>
              <a:t>B: ret=A+2</a:t>
            </a: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6996113" y="2133600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C: ret=B+1</a:t>
            </a: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6996113" y="2743200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>
                <a:latin typeface="Consolas" charset="0"/>
                <a:ea typeface="Consolas" charset="0"/>
                <a:cs typeface="Consolas" charset="0"/>
              </a:rPr>
              <a:t>A: tmp=2</a:t>
            </a:r>
          </a:p>
          <a:p>
            <a:r>
              <a:rPr lang="en-US" altLang="en-US" b="0">
                <a:latin typeface="Consolas" charset="0"/>
                <a:ea typeface="Consolas" charset="0"/>
                <a:cs typeface="Consolas" charset="0"/>
              </a:rPr>
              <a:t>   ret=C+1</a:t>
            </a:r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7848600" y="3352800"/>
            <a:ext cx="0" cy="533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7000328" y="3862388"/>
            <a:ext cx="172194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sz="2000" b="0" dirty="0">
                <a:latin typeface="Gill Sans" charset="0"/>
                <a:ea typeface="Gill Sans" charset="0"/>
                <a:cs typeface="Gill Sans" charset="0"/>
              </a:rPr>
              <a:t>Stack Growth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10201" y="4419600"/>
            <a:ext cx="1073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/>
                <a:cs typeface="Consolas"/>
              </a:rPr>
              <a:t>Output: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343310" y="4419600"/>
            <a:ext cx="438491" cy="36933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/>
                <a:cs typeface="Consolas"/>
              </a:rPr>
              <a:t>&gt;2</a:t>
            </a:r>
          </a:p>
        </p:txBody>
      </p:sp>
      <p:sp>
        <p:nvSpPr>
          <p:cNvPr id="20" name="Text Box 10"/>
          <p:cNvSpPr txBox="1">
            <a:spLocks noChangeArrowheads="1"/>
          </p:cNvSpPr>
          <p:nvPr/>
        </p:nvSpPr>
        <p:spPr bwMode="auto">
          <a:xfrm>
            <a:off x="1524000" y="1447800"/>
            <a:ext cx="914400" cy="4939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A+1: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A+2: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B: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B+1: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C: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C+1: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exit:</a:t>
            </a:r>
          </a:p>
        </p:txBody>
      </p:sp>
    </p:spTree>
    <p:extLst>
      <p:ext uri="{BB962C8B-B14F-4D97-AF65-F5344CB8AC3E}">
        <p14:creationId xmlns:p14="http://schemas.microsoft.com/office/powerpoint/2010/main" val="904843261"/>
      </p:ext>
    </p:extLst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Execution Stack Example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05400" y="4876800"/>
            <a:ext cx="5105400" cy="1295400"/>
          </a:xfrm>
        </p:spPr>
        <p:txBody>
          <a:bodyPr>
            <a:normAutofit lnSpcReduction="10000"/>
          </a:bodyPr>
          <a:lstStyle/>
          <a:p>
            <a:r>
              <a:rPr lang="en-US" altLang="en-US" dirty="0"/>
              <a:t>Stack holds temporary results</a:t>
            </a:r>
          </a:p>
          <a:p>
            <a:r>
              <a:rPr lang="en-US" altLang="en-US" dirty="0"/>
              <a:t>Permits recursive execution</a:t>
            </a:r>
          </a:p>
          <a:p>
            <a:r>
              <a:rPr lang="en-US" altLang="en-US" dirty="0"/>
              <a:t>Crucial to modern languages</a:t>
            </a:r>
          </a:p>
          <a:p>
            <a:endParaRPr lang="en-US" altLang="en-US" dirty="0"/>
          </a:p>
        </p:txBody>
      </p:sp>
      <p:grpSp>
        <p:nvGrpSpPr>
          <p:cNvPr id="35844" name="Group 19"/>
          <p:cNvGrpSpPr>
            <a:grpSpLocks/>
          </p:cNvGrpSpPr>
          <p:nvPr/>
        </p:nvGrpSpPr>
        <p:grpSpPr bwMode="auto">
          <a:xfrm>
            <a:off x="2362200" y="838200"/>
            <a:ext cx="2286000" cy="5334000"/>
            <a:chOff x="528" y="528"/>
            <a:chExt cx="1440" cy="3360"/>
          </a:xfrm>
        </p:grpSpPr>
        <p:sp>
          <p:nvSpPr>
            <p:cNvPr id="35854" name="Rectangle 9"/>
            <p:cNvSpPr>
              <a:spLocks noChangeArrowheads="1"/>
            </p:cNvSpPr>
            <p:nvPr/>
          </p:nvSpPr>
          <p:spPr bwMode="auto">
            <a:xfrm>
              <a:off x="528" y="528"/>
              <a:ext cx="1440" cy="336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35855" name="Text Box 10"/>
            <p:cNvSpPr txBox="1">
              <a:spLocks noChangeArrowheads="1"/>
            </p:cNvSpPr>
            <p:nvPr/>
          </p:nvSpPr>
          <p:spPr bwMode="auto">
            <a:xfrm>
              <a:off x="576" y="672"/>
              <a:ext cx="1344" cy="30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A(int tmp)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if (tmp&lt;2)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  B();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printf(tmp);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B()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C();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C()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A(2);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A(1);</a:t>
              </a:r>
            </a:p>
          </p:txBody>
        </p:sp>
      </p:grpSp>
      <p:sp>
        <p:nvSpPr>
          <p:cNvPr id="35849" name="Rectangle 8"/>
          <p:cNvSpPr>
            <a:spLocks noChangeArrowheads="1"/>
          </p:cNvSpPr>
          <p:nvPr/>
        </p:nvSpPr>
        <p:spPr bwMode="auto">
          <a:xfrm>
            <a:off x="6996113" y="914400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A: </a:t>
            </a:r>
            <a:r>
              <a:rPr lang="en-US" altLang="en-US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=1</a:t>
            </a:r>
          </a:p>
          <a:p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   ret=exit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486400" y="3025914"/>
            <a:ext cx="1524000" cy="707886"/>
            <a:chOff x="3962400" y="1219200"/>
            <a:chExt cx="1524000" cy="707886"/>
          </a:xfrm>
        </p:grpSpPr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3962400" y="1219200"/>
              <a:ext cx="997389" cy="707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  <a:p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Pointer</a:t>
              </a:r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4876800" y="1524000"/>
              <a:ext cx="60960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3" name="Rectangle 2"/>
          <p:cNvSpPr/>
          <p:nvPr/>
        </p:nvSpPr>
        <p:spPr bwMode="auto">
          <a:xfrm>
            <a:off x="2362200" y="2743200"/>
            <a:ext cx="2286000" cy="3048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6996113" y="1524000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>
                <a:latin typeface="Consolas" charset="0"/>
                <a:ea typeface="Consolas" charset="0"/>
                <a:cs typeface="Consolas" charset="0"/>
              </a:rPr>
              <a:t>B: ret=A+2</a:t>
            </a: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6996113" y="2133600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C: ret=B+1</a:t>
            </a: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6996113" y="2743200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>
                <a:latin typeface="Consolas" charset="0"/>
                <a:ea typeface="Consolas" charset="0"/>
                <a:cs typeface="Consolas" charset="0"/>
              </a:rPr>
              <a:t>A: tmp=2</a:t>
            </a:r>
          </a:p>
          <a:p>
            <a:r>
              <a:rPr lang="en-US" altLang="en-US" b="0">
                <a:latin typeface="Consolas" charset="0"/>
                <a:ea typeface="Consolas" charset="0"/>
                <a:cs typeface="Consolas" charset="0"/>
              </a:rPr>
              <a:t>   ret=C+1</a:t>
            </a:r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7848600" y="3352800"/>
            <a:ext cx="0" cy="533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7000328" y="3862388"/>
            <a:ext cx="172194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sz="2000" b="0" dirty="0">
                <a:latin typeface="Gill Sans" charset="0"/>
                <a:ea typeface="Gill Sans" charset="0"/>
                <a:cs typeface="Gill Sans" charset="0"/>
              </a:rPr>
              <a:t>Stack Growth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10201" y="4419600"/>
            <a:ext cx="1073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/>
                <a:cs typeface="Consolas"/>
              </a:rPr>
              <a:t>Output: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343310" y="4419600"/>
            <a:ext cx="438491" cy="36933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/>
                <a:cs typeface="Consolas"/>
              </a:rPr>
              <a:t>&gt;2</a:t>
            </a:r>
          </a:p>
        </p:txBody>
      </p:sp>
      <p:sp>
        <p:nvSpPr>
          <p:cNvPr id="20" name="Text Box 10"/>
          <p:cNvSpPr txBox="1">
            <a:spLocks noChangeArrowheads="1"/>
          </p:cNvSpPr>
          <p:nvPr/>
        </p:nvSpPr>
        <p:spPr bwMode="auto">
          <a:xfrm>
            <a:off x="1524000" y="1447800"/>
            <a:ext cx="914400" cy="4939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A+1: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A+2: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B: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B+1: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C: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C+1: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exit:</a:t>
            </a:r>
          </a:p>
        </p:txBody>
      </p:sp>
    </p:spTree>
    <p:extLst>
      <p:ext uri="{BB962C8B-B14F-4D97-AF65-F5344CB8AC3E}">
        <p14:creationId xmlns:p14="http://schemas.microsoft.com/office/powerpoint/2010/main" val="2702210465"/>
      </p:ext>
    </p:extLst>
  </p:cSld>
  <p:clrMapOvr>
    <a:masterClrMapping/>
  </p:clrMapOvr>
  <p:transition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Execution Stack Example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05400" y="4876800"/>
            <a:ext cx="5105400" cy="1295400"/>
          </a:xfrm>
        </p:spPr>
        <p:txBody>
          <a:bodyPr>
            <a:normAutofit lnSpcReduction="10000"/>
          </a:bodyPr>
          <a:lstStyle/>
          <a:p>
            <a:r>
              <a:rPr lang="en-US" altLang="en-US" dirty="0"/>
              <a:t>Stack holds temporary results</a:t>
            </a:r>
          </a:p>
          <a:p>
            <a:r>
              <a:rPr lang="en-US" altLang="en-US" dirty="0"/>
              <a:t>Permits recursive execution</a:t>
            </a:r>
          </a:p>
          <a:p>
            <a:r>
              <a:rPr lang="en-US" altLang="en-US" dirty="0"/>
              <a:t>Crucial to modern languages</a:t>
            </a:r>
          </a:p>
          <a:p>
            <a:endParaRPr lang="en-US" altLang="en-US" dirty="0"/>
          </a:p>
        </p:txBody>
      </p:sp>
      <p:grpSp>
        <p:nvGrpSpPr>
          <p:cNvPr id="35844" name="Group 19"/>
          <p:cNvGrpSpPr>
            <a:grpSpLocks/>
          </p:cNvGrpSpPr>
          <p:nvPr/>
        </p:nvGrpSpPr>
        <p:grpSpPr bwMode="auto">
          <a:xfrm>
            <a:off x="2362200" y="838200"/>
            <a:ext cx="2286000" cy="5334000"/>
            <a:chOff x="528" y="528"/>
            <a:chExt cx="1440" cy="3360"/>
          </a:xfrm>
        </p:grpSpPr>
        <p:sp>
          <p:nvSpPr>
            <p:cNvPr id="35854" name="Rectangle 9"/>
            <p:cNvSpPr>
              <a:spLocks noChangeArrowheads="1"/>
            </p:cNvSpPr>
            <p:nvPr/>
          </p:nvSpPr>
          <p:spPr bwMode="auto">
            <a:xfrm>
              <a:off x="528" y="528"/>
              <a:ext cx="1440" cy="336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35855" name="Text Box 10"/>
            <p:cNvSpPr txBox="1">
              <a:spLocks noChangeArrowheads="1"/>
            </p:cNvSpPr>
            <p:nvPr/>
          </p:nvSpPr>
          <p:spPr bwMode="auto">
            <a:xfrm>
              <a:off x="576" y="672"/>
              <a:ext cx="1344" cy="30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A(int tmp)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if (tmp&lt;2)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  B();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printf(tmp);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B()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C();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C()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A(2);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A(1);</a:t>
              </a:r>
            </a:p>
          </p:txBody>
        </p:sp>
      </p:grpSp>
      <p:sp>
        <p:nvSpPr>
          <p:cNvPr id="35849" name="Rectangle 8"/>
          <p:cNvSpPr>
            <a:spLocks noChangeArrowheads="1"/>
          </p:cNvSpPr>
          <p:nvPr/>
        </p:nvSpPr>
        <p:spPr bwMode="auto">
          <a:xfrm>
            <a:off x="6996113" y="914400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A: </a:t>
            </a:r>
            <a:r>
              <a:rPr lang="en-US" altLang="en-US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=1</a:t>
            </a:r>
          </a:p>
          <a:p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   ret=exit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486400" y="2438400"/>
            <a:ext cx="1524000" cy="707886"/>
            <a:chOff x="3962400" y="1219200"/>
            <a:chExt cx="1524000" cy="707886"/>
          </a:xfrm>
        </p:grpSpPr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3962400" y="1219200"/>
              <a:ext cx="997389" cy="707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  <a:p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Pointer</a:t>
              </a:r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4876800" y="1524000"/>
              <a:ext cx="60960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3" name="Rectangle 2"/>
          <p:cNvSpPr/>
          <p:nvPr/>
        </p:nvSpPr>
        <p:spPr bwMode="auto">
          <a:xfrm>
            <a:off x="2362200" y="5257800"/>
            <a:ext cx="2286000" cy="3048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6996113" y="1524000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>
                <a:latin typeface="Consolas" charset="0"/>
                <a:ea typeface="Consolas" charset="0"/>
                <a:cs typeface="Consolas" charset="0"/>
              </a:rPr>
              <a:t>B: ret=A+2</a:t>
            </a: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6996113" y="2133600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C: ret=B+1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10201" y="4419600"/>
            <a:ext cx="1073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/>
                <a:cs typeface="Consolas"/>
              </a:rPr>
              <a:t>Output: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343310" y="4419600"/>
            <a:ext cx="438491" cy="36933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/>
                <a:cs typeface="Consolas"/>
              </a:rPr>
              <a:t>&gt;2</a:t>
            </a:r>
          </a:p>
        </p:txBody>
      </p:sp>
      <p:sp>
        <p:nvSpPr>
          <p:cNvPr id="20" name="Text Box 10"/>
          <p:cNvSpPr txBox="1">
            <a:spLocks noChangeArrowheads="1"/>
          </p:cNvSpPr>
          <p:nvPr/>
        </p:nvSpPr>
        <p:spPr bwMode="auto">
          <a:xfrm>
            <a:off x="1524000" y="1447800"/>
            <a:ext cx="914400" cy="4939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A+1: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A+2: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B: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B+1: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C: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C+1: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exit:</a:t>
            </a:r>
          </a:p>
        </p:txBody>
      </p:sp>
    </p:spTree>
    <p:extLst>
      <p:ext uri="{BB962C8B-B14F-4D97-AF65-F5344CB8AC3E}">
        <p14:creationId xmlns:p14="http://schemas.microsoft.com/office/powerpoint/2010/main" val="2662750099"/>
      </p:ext>
    </p:extLst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Execution Stack Example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05400" y="4876800"/>
            <a:ext cx="5105400" cy="1295400"/>
          </a:xfrm>
        </p:spPr>
        <p:txBody>
          <a:bodyPr>
            <a:normAutofit lnSpcReduction="10000"/>
          </a:bodyPr>
          <a:lstStyle/>
          <a:p>
            <a:r>
              <a:rPr lang="en-US" altLang="en-US" dirty="0"/>
              <a:t>Stack holds temporary results</a:t>
            </a:r>
          </a:p>
          <a:p>
            <a:r>
              <a:rPr lang="en-US" altLang="en-US" dirty="0"/>
              <a:t>Permits recursive execution</a:t>
            </a:r>
          </a:p>
          <a:p>
            <a:r>
              <a:rPr lang="en-US" altLang="en-US" dirty="0"/>
              <a:t>Crucial to modern languages</a:t>
            </a:r>
          </a:p>
          <a:p>
            <a:endParaRPr lang="en-US" altLang="en-US" dirty="0"/>
          </a:p>
        </p:txBody>
      </p:sp>
      <p:grpSp>
        <p:nvGrpSpPr>
          <p:cNvPr id="35844" name="Group 19"/>
          <p:cNvGrpSpPr>
            <a:grpSpLocks/>
          </p:cNvGrpSpPr>
          <p:nvPr/>
        </p:nvGrpSpPr>
        <p:grpSpPr bwMode="auto">
          <a:xfrm>
            <a:off x="2362200" y="838200"/>
            <a:ext cx="2286000" cy="5334000"/>
            <a:chOff x="528" y="528"/>
            <a:chExt cx="1440" cy="3360"/>
          </a:xfrm>
        </p:grpSpPr>
        <p:sp>
          <p:nvSpPr>
            <p:cNvPr id="35854" name="Rectangle 9"/>
            <p:cNvSpPr>
              <a:spLocks noChangeArrowheads="1"/>
            </p:cNvSpPr>
            <p:nvPr/>
          </p:nvSpPr>
          <p:spPr bwMode="auto">
            <a:xfrm>
              <a:off x="528" y="528"/>
              <a:ext cx="1440" cy="336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35855" name="Text Box 10"/>
            <p:cNvSpPr txBox="1">
              <a:spLocks noChangeArrowheads="1"/>
            </p:cNvSpPr>
            <p:nvPr/>
          </p:nvSpPr>
          <p:spPr bwMode="auto">
            <a:xfrm>
              <a:off x="576" y="672"/>
              <a:ext cx="1344" cy="30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A(int tmp)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if (tmp&lt;2)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  B();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printf(tmp);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B()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C();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C()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A(2);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A(1);</a:t>
              </a:r>
            </a:p>
          </p:txBody>
        </p:sp>
      </p:grpSp>
      <p:sp>
        <p:nvSpPr>
          <p:cNvPr id="35849" name="Rectangle 8"/>
          <p:cNvSpPr>
            <a:spLocks noChangeArrowheads="1"/>
          </p:cNvSpPr>
          <p:nvPr/>
        </p:nvSpPr>
        <p:spPr bwMode="auto">
          <a:xfrm>
            <a:off x="6996113" y="914400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A: </a:t>
            </a:r>
            <a:r>
              <a:rPr lang="en-US" altLang="en-US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=1</a:t>
            </a:r>
          </a:p>
          <a:p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   ret=exit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486400" y="1828800"/>
            <a:ext cx="1524000" cy="707886"/>
            <a:chOff x="3962400" y="1219200"/>
            <a:chExt cx="1524000" cy="707886"/>
          </a:xfrm>
        </p:grpSpPr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3962400" y="1219200"/>
              <a:ext cx="997389" cy="707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  <a:p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Pointer</a:t>
              </a:r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4876800" y="1524000"/>
              <a:ext cx="60960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3" name="Rectangle 2"/>
          <p:cNvSpPr/>
          <p:nvPr/>
        </p:nvSpPr>
        <p:spPr bwMode="auto">
          <a:xfrm>
            <a:off x="2362200" y="4038600"/>
            <a:ext cx="2286000" cy="3048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6996113" y="1524000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>
                <a:latin typeface="Consolas" charset="0"/>
                <a:ea typeface="Consolas" charset="0"/>
                <a:cs typeface="Consolas" charset="0"/>
              </a:rPr>
              <a:t>B: ret=A+2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10201" y="4419600"/>
            <a:ext cx="1073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/>
                <a:cs typeface="Consolas"/>
              </a:rPr>
              <a:t>Output: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343310" y="4419600"/>
            <a:ext cx="438491" cy="36933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/>
                <a:cs typeface="Consolas"/>
              </a:rPr>
              <a:t>&gt;2</a:t>
            </a:r>
          </a:p>
        </p:txBody>
      </p:sp>
      <p:sp>
        <p:nvSpPr>
          <p:cNvPr id="18" name="Text Box 10"/>
          <p:cNvSpPr txBox="1">
            <a:spLocks noChangeArrowheads="1"/>
          </p:cNvSpPr>
          <p:nvPr/>
        </p:nvSpPr>
        <p:spPr bwMode="auto">
          <a:xfrm>
            <a:off x="1524000" y="1447800"/>
            <a:ext cx="914400" cy="4939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A+1: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A+2: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B: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B+1: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C: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C+1: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exit:</a:t>
            </a:r>
          </a:p>
        </p:txBody>
      </p:sp>
    </p:spTree>
    <p:extLst>
      <p:ext uri="{BB962C8B-B14F-4D97-AF65-F5344CB8AC3E}">
        <p14:creationId xmlns:p14="http://schemas.microsoft.com/office/powerpoint/2010/main" val="2062848584"/>
      </p:ext>
    </p:extLst>
  </p:cSld>
  <p:clrMapOvr>
    <a:masterClrMapping/>
  </p:clrMapOvr>
  <p:transition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Execution Stack Example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05400" y="4876800"/>
            <a:ext cx="5105400" cy="1295400"/>
          </a:xfrm>
        </p:spPr>
        <p:txBody>
          <a:bodyPr>
            <a:normAutofit lnSpcReduction="10000"/>
          </a:bodyPr>
          <a:lstStyle/>
          <a:p>
            <a:r>
              <a:rPr lang="en-US" altLang="en-US" dirty="0"/>
              <a:t>Stack holds temporary results</a:t>
            </a:r>
          </a:p>
          <a:p>
            <a:r>
              <a:rPr lang="en-US" altLang="en-US" dirty="0"/>
              <a:t>Permits recursive execution</a:t>
            </a:r>
          </a:p>
          <a:p>
            <a:r>
              <a:rPr lang="en-US" altLang="en-US" dirty="0"/>
              <a:t>Crucial to modern languages</a:t>
            </a:r>
          </a:p>
          <a:p>
            <a:endParaRPr lang="en-US" altLang="en-US" dirty="0"/>
          </a:p>
        </p:txBody>
      </p:sp>
      <p:grpSp>
        <p:nvGrpSpPr>
          <p:cNvPr id="35844" name="Group 19"/>
          <p:cNvGrpSpPr>
            <a:grpSpLocks/>
          </p:cNvGrpSpPr>
          <p:nvPr/>
        </p:nvGrpSpPr>
        <p:grpSpPr bwMode="auto">
          <a:xfrm>
            <a:off x="2362200" y="838200"/>
            <a:ext cx="2286000" cy="5334000"/>
            <a:chOff x="528" y="528"/>
            <a:chExt cx="1440" cy="3360"/>
          </a:xfrm>
        </p:grpSpPr>
        <p:sp>
          <p:nvSpPr>
            <p:cNvPr id="35854" name="Rectangle 9"/>
            <p:cNvSpPr>
              <a:spLocks noChangeArrowheads="1"/>
            </p:cNvSpPr>
            <p:nvPr/>
          </p:nvSpPr>
          <p:spPr bwMode="auto">
            <a:xfrm>
              <a:off x="528" y="528"/>
              <a:ext cx="1440" cy="336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35855" name="Text Box 10"/>
            <p:cNvSpPr txBox="1">
              <a:spLocks noChangeArrowheads="1"/>
            </p:cNvSpPr>
            <p:nvPr/>
          </p:nvSpPr>
          <p:spPr bwMode="auto">
            <a:xfrm>
              <a:off x="576" y="672"/>
              <a:ext cx="1344" cy="30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A(int tmp)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if (tmp&lt;2)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  B();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printf(tmp);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B()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C();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C()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A(2);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A(1);</a:t>
              </a:r>
            </a:p>
          </p:txBody>
        </p:sp>
      </p:grpSp>
      <p:sp>
        <p:nvSpPr>
          <p:cNvPr id="35849" name="Rectangle 8"/>
          <p:cNvSpPr>
            <a:spLocks noChangeArrowheads="1"/>
          </p:cNvSpPr>
          <p:nvPr/>
        </p:nvSpPr>
        <p:spPr bwMode="auto">
          <a:xfrm>
            <a:off x="6996113" y="914400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A: </a:t>
            </a:r>
            <a:r>
              <a:rPr lang="en-US" altLang="en-US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=1</a:t>
            </a:r>
          </a:p>
          <a:p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   ret=exit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486400" y="1219200"/>
            <a:ext cx="1524000" cy="707886"/>
            <a:chOff x="3962400" y="1219200"/>
            <a:chExt cx="1524000" cy="707886"/>
          </a:xfrm>
        </p:grpSpPr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3962400" y="1219200"/>
              <a:ext cx="997389" cy="707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  <a:p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Pointer</a:t>
              </a:r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4876800" y="1524000"/>
              <a:ext cx="60960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3" name="Rectangle 2"/>
          <p:cNvSpPr/>
          <p:nvPr/>
        </p:nvSpPr>
        <p:spPr bwMode="auto">
          <a:xfrm>
            <a:off x="2362200" y="2362200"/>
            <a:ext cx="2286000" cy="3048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410201" y="4419600"/>
            <a:ext cx="1073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/>
                <a:cs typeface="Consolas"/>
              </a:rPr>
              <a:t>Output: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343310" y="4419600"/>
            <a:ext cx="944489" cy="36933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/>
                <a:cs typeface="Consolas"/>
              </a:rPr>
              <a:t>&gt;2 1  </a:t>
            </a:r>
          </a:p>
        </p:txBody>
      </p:sp>
      <p:sp>
        <p:nvSpPr>
          <p:cNvPr id="15" name="Text Box 10"/>
          <p:cNvSpPr txBox="1">
            <a:spLocks noChangeArrowheads="1"/>
          </p:cNvSpPr>
          <p:nvPr/>
        </p:nvSpPr>
        <p:spPr bwMode="auto">
          <a:xfrm>
            <a:off x="1524000" y="1447800"/>
            <a:ext cx="914400" cy="4939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A+1: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A+2: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B: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B+1: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C: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C+1: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exit:</a:t>
            </a:r>
          </a:p>
        </p:txBody>
      </p:sp>
    </p:spTree>
    <p:extLst>
      <p:ext uri="{BB962C8B-B14F-4D97-AF65-F5344CB8AC3E}">
        <p14:creationId xmlns:p14="http://schemas.microsoft.com/office/powerpoint/2010/main" val="3090903993"/>
      </p:ext>
    </p:extLst>
  </p:cSld>
  <p:clrMapOvr>
    <a:masterClrMapping/>
  </p:clrMapOvr>
  <p:transition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Execution Stack Example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05400" y="4876800"/>
            <a:ext cx="5105400" cy="1295400"/>
          </a:xfrm>
        </p:spPr>
        <p:txBody>
          <a:bodyPr>
            <a:normAutofit lnSpcReduction="10000"/>
          </a:bodyPr>
          <a:lstStyle/>
          <a:p>
            <a:r>
              <a:rPr lang="en-US" altLang="en-US" dirty="0"/>
              <a:t>Stack holds temporary results</a:t>
            </a:r>
          </a:p>
          <a:p>
            <a:r>
              <a:rPr lang="en-US" altLang="en-US" dirty="0"/>
              <a:t>Permits recursive execution</a:t>
            </a:r>
          </a:p>
          <a:p>
            <a:r>
              <a:rPr lang="en-US" altLang="en-US" dirty="0"/>
              <a:t>Crucial to modern languages</a:t>
            </a:r>
          </a:p>
          <a:p>
            <a:endParaRPr lang="en-US" altLang="en-US" dirty="0"/>
          </a:p>
        </p:txBody>
      </p:sp>
      <p:grpSp>
        <p:nvGrpSpPr>
          <p:cNvPr id="35844" name="Group 19"/>
          <p:cNvGrpSpPr>
            <a:grpSpLocks/>
          </p:cNvGrpSpPr>
          <p:nvPr/>
        </p:nvGrpSpPr>
        <p:grpSpPr bwMode="auto">
          <a:xfrm>
            <a:off x="2362200" y="838200"/>
            <a:ext cx="2286000" cy="5334000"/>
            <a:chOff x="528" y="528"/>
            <a:chExt cx="1440" cy="3360"/>
          </a:xfrm>
        </p:grpSpPr>
        <p:sp>
          <p:nvSpPr>
            <p:cNvPr id="35854" name="Rectangle 9"/>
            <p:cNvSpPr>
              <a:spLocks noChangeArrowheads="1"/>
            </p:cNvSpPr>
            <p:nvPr/>
          </p:nvSpPr>
          <p:spPr bwMode="auto">
            <a:xfrm>
              <a:off x="528" y="528"/>
              <a:ext cx="1440" cy="336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35855" name="Text Box 10"/>
            <p:cNvSpPr txBox="1">
              <a:spLocks noChangeArrowheads="1"/>
            </p:cNvSpPr>
            <p:nvPr/>
          </p:nvSpPr>
          <p:spPr bwMode="auto">
            <a:xfrm>
              <a:off x="576" y="672"/>
              <a:ext cx="1344" cy="30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A(</a:t>
              </a:r>
              <a:r>
                <a:rPr lang="en-US" altLang="en-US" b="0" dirty="0" err="1">
                  <a:latin typeface="Consolas" charset="0"/>
                  <a:ea typeface="Consolas" charset="0"/>
                  <a:cs typeface="Consolas" charset="0"/>
                </a:rPr>
                <a:t>int</a:t>
              </a: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 </a:t>
              </a:r>
              <a:r>
                <a:rPr lang="en-US" altLang="en-US" b="0" dirty="0" err="1">
                  <a:latin typeface="Consolas" charset="0"/>
                  <a:ea typeface="Consolas" charset="0"/>
                  <a:cs typeface="Consolas" charset="0"/>
                </a:rPr>
                <a:t>tmp</a:t>
              </a: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  if (</a:t>
              </a:r>
              <a:r>
                <a:rPr lang="en-US" altLang="en-US" b="0" dirty="0" err="1">
                  <a:latin typeface="Consolas" charset="0"/>
                  <a:ea typeface="Consolas" charset="0"/>
                  <a:cs typeface="Consolas" charset="0"/>
                </a:rPr>
                <a:t>tmp</a:t>
              </a: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&lt;2)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    B();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  </a:t>
              </a:r>
              <a:r>
                <a:rPr lang="en-US" altLang="en-US" b="0" dirty="0" err="1">
                  <a:latin typeface="Consolas" charset="0"/>
                  <a:ea typeface="Consolas" charset="0"/>
                  <a:cs typeface="Consolas" charset="0"/>
                </a:rPr>
                <a:t>printf</a:t>
              </a: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(</a:t>
              </a:r>
              <a:r>
                <a:rPr lang="en-US" altLang="en-US" b="0" dirty="0" err="1">
                  <a:latin typeface="Consolas" charset="0"/>
                  <a:ea typeface="Consolas" charset="0"/>
                  <a:cs typeface="Consolas" charset="0"/>
                </a:rPr>
                <a:t>tmp</a:t>
              </a: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B()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  C();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C()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  A(2);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A(1);</a:t>
              </a:r>
            </a:p>
          </p:txBody>
        </p:sp>
      </p:grpSp>
      <p:sp>
        <p:nvSpPr>
          <p:cNvPr id="35849" name="Rectangle 8"/>
          <p:cNvSpPr>
            <a:spLocks noChangeArrowheads="1"/>
          </p:cNvSpPr>
          <p:nvPr/>
        </p:nvSpPr>
        <p:spPr bwMode="auto">
          <a:xfrm>
            <a:off x="6996113" y="914400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A: </a:t>
            </a:r>
            <a:r>
              <a:rPr lang="en-US" altLang="en-US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=1</a:t>
            </a:r>
          </a:p>
          <a:p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   ret=exit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486400" y="1219200"/>
            <a:ext cx="1524000" cy="707886"/>
            <a:chOff x="3962400" y="1219200"/>
            <a:chExt cx="1524000" cy="707886"/>
          </a:xfrm>
        </p:grpSpPr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3962400" y="1219200"/>
              <a:ext cx="997389" cy="707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  <a:p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Pointer</a:t>
              </a:r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4876800" y="1524000"/>
              <a:ext cx="60960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3" name="Rectangle 2"/>
          <p:cNvSpPr/>
          <p:nvPr/>
        </p:nvSpPr>
        <p:spPr bwMode="auto">
          <a:xfrm>
            <a:off x="2362200" y="2743200"/>
            <a:ext cx="2286000" cy="3048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410201" y="4419600"/>
            <a:ext cx="1073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/>
                <a:cs typeface="Consolas"/>
              </a:rPr>
              <a:t>Output: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343310" y="4419600"/>
            <a:ext cx="944489" cy="36933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/>
                <a:cs typeface="Consolas"/>
              </a:rPr>
              <a:t>&gt;2 1  </a:t>
            </a:r>
          </a:p>
        </p:txBody>
      </p: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1524000" y="1447800"/>
            <a:ext cx="914400" cy="4939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A+1: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A+2: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B: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B+1: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C: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C+1: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exit:</a:t>
            </a:r>
          </a:p>
        </p:txBody>
      </p:sp>
    </p:spTree>
    <p:extLst>
      <p:ext uri="{BB962C8B-B14F-4D97-AF65-F5344CB8AC3E}">
        <p14:creationId xmlns:p14="http://schemas.microsoft.com/office/powerpoint/2010/main" val="218565538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872BA669-6A5A-4603-A87D-2D9DCCBF7C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7098170" y="1334449"/>
            <a:ext cx="565150" cy="95062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4F82A4E-17A5-40A0-B22B-32047C3D8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Light"/>
              </a:rPr>
              <a:t>Recall: Connection Setup over TCP/IP</a:t>
            </a:r>
          </a:p>
        </p:txBody>
      </p:sp>
      <p:sp>
        <p:nvSpPr>
          <p:cNvPr id="7" name="Oval 4">
            <a:extLst>
              <a:ext uri="{FF2B5EF4-FFF2-40B4-BE49-F238E27FC236}">
                <a16:creationId xmlns:a16="http://schemas.microsoft.com/office/drawing/2014/main" id="{41B0C82D-AE6F-408D-8226-8034C4D0D8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3001468"/>
            <a:ext cx="1052970" cy="879904"/>
          </a:xfrm>
          <a:prstGeom prst="ellipse">
            <a:avLst/>
          </a:prstGeom>
          <a:solidFill>
            <a:srgbClr val="53FB25"/>
          </a:solidFill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 marL="2286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altLang="ko-KR" sz="2200" dirty="0">
                <a:latin typeface="Gill Sans Light"/>
                <a:ea typeface="굴림" panose="020B0600000101010101" pitchFamily="34" charset="-127"/>
              </a:rPr>
              <a:t>socket</a:t>
            </a:r>
          </a:p>
        </p:txBody>
      </p:sp>
      <p:sp>
        <p:nvSpPr>
          <p:cNvPr id="12" name="Text Box 12">
            <a:extLst>
              <a:ext uri="{FF2B5EF4-FFF2-40B4-BE49-F238E27FC236}">
                <a16:creationId xmlns:a16="http://schemas.microsoft.com/office/drawing/2014/main" id="{FEB49989-D7E9-4223-91C6-5045607CCE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68657" y="1120652"/>
            <a:ext cx="2542343" cy="11423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 marL="2286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altLang="ko-KR" dirty="0">
                <a:latin typeface="Gill Sans Light"/>
                <a:ea typeface="굴림" panose="020B0600000101010101" pitchFamily="34" charset="-127"/>
              </a:rPr>
              <a:t>Server Listening:</a:t>
            </a: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SzPct val="100000"/>
              <a:buFont typeface="+mj-lt"/>
              <a:buAutoNum type="arabicPeriod"/>
            </a:pPr>
            <a:r>
              <a:rPr lang="en-US" altLang="ko-KR" dirty="0">
                <a:latin typeface="Gill Sans Light"/>
                <a:ea typeface="굴림" panose="020B0600000101010101" pitchFamily="34" charset="-127"/>
              </a:rPr>
              <a:t>Server IP </a:t>
            </a:r>
            <a:r>
              <a:rPr lang="en-US" altLang="ko-KR" dirty="0" err="1">
                <a:latin typeface="Gill Sans Light"/>
                <a:ea typeface="굴림" panose="020B0600000101010101" pitchFamily="34" charset="-127"/>
              </a:rPr>
              <a:t>addr</a:t>
            </a:r>
            <a:endParaRPr lang="en-US" altLang="ko-KR" dirty="0">
              <a:latin typeface="Gill Sans Light"/>
              <a:ea typeface="굴림" panose="020B0600000101010101" pitchFamily="34" charset="-127"/>
            </a:endParaRP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SzPct val="100000"/>
              <a:buFont typeface="+mj-lt"/>
              <a:buAutoNum type="arabicPeriod"/>
            </a:pPr>
            <a:r>
              <a:rPr lang="en-US" altLang="ko-KR" dirty="0">
                <a:latin typeface="Gill Sans Light"/>
                <a:ea typeface="굴림" panose="020B0600000101010101" pitchFamily="34" charset="-127"/>
              </a:rPr>
              <a:t>well-known port,</a:t>
            </a: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SzPct val="100000"/>
              <a:buFont typeface="+mj-lt"/>
              <a:buAutoNum type="arabicPeriod"/>
            </a:pPr>
            <a:r>
              <a:rPr lang="en-US" altLang="ko-KR" dirty="0">
                <a:latin typeface="Gill Sans Light"/>
                <a:ea typeface="굴림" panose="020B0600000101010101" pitchFamily="34" charset="-127"/>
              </a:rPr>
              <a:t>Protocol (TCP/IP)</a:t>
            </a:r>
          </a:p>
        </p:txBody>
      </p:sp>
      <p:sp>
        <p:nvSpPr>
          <p:cNvPr id="13" name="Text Box 13">
            <a:extLst>
              <a:ext uri="{FF2B5EF4-FFF2-40B4-BE49-F238E27FC236}">
                <a16:creationId xmlns:a16="http://schemas.microsoft.com/office/drawing/2014/main" id="{B34BB008-7549-49DF-8D35-78CE68B375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404" y="1485121"/>
            <a:ext cx="2542343" cy="11423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 marL="2286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altLang="ko-KR" dirty="0">
                <a:latin typeface="Gill Sans Light"/>
                <a:ea typeface="굴림" panose="020B0600000101010101" pitchFamily="34" charset="-127"/>
              </a:rPr>
              <a:t>Connection request:</a:t>
            </a: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SzPct val="100000"/>
              <a:buFont typeface="+mj-lt"/>
              <a:buAutoNum type="arabicPeriod"/>
            </a:pPr>
            <a:r>
              <a:rPr lang="en-US" altLang="ko-KR" dirty="0">
                <a:latin typeface="Gill Sans Light"/>
                <a:ea typeface="굴림" panose="020B0600000101010101" pitchFamily="34" charset="-127"/>
              </a:rPr>
              <a:t>Client IP </a:t>
            </a:r>
            <a:r>
              <a:rPr lang="en-US" altLang="ko-KR" dirty="0" err="1">
                <a:latin typeface="Gill Sans Light"/>
                <a:ea typeface="굴림" panose="020B0600000101010101" pitchFamily="34" charset="-127"/>
              </a:rPr>
              <a:t>addr</a:t>
            </a:r>
            <a:endParaRPr lang="en-US" altLang="ko-KR" dirty="0">
              <a:latin typeface="Gill Sans Light"/>
              <a:ea typeface="굴림" panose="020B0600000101010101" pitchFamily="34" charset="-127"/>
            </a:endParaRP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SzPct val="100000"/>
              <a:buFont typeface="+mj-lt"/>
              <a:buAutoNum type="arabicPeriod"/>
            </a:pPr>
            <a:r>
              <a:rPr lang="en-US" altLang="ko-KR" dirty="0">
                <a:latin typeface="Gill Sans Light"/>
                <a:ea typeface="굴림" panose="020B0600000101010101" pitchFamily="34" charset="-127"/>
              </a:rPr>
              <a:t>Client Port</a:t>
            </a: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SzPct val="100000"/>
              <a:buFont typeface="+mj-lt"/>
              <a:buAutoNum type="arabicPeriod"/>
            </a:pPr>
            <a:r>
              <a:rPr lang="en-US" altLang="ko-KR" dirty="0">
                <a:latin typeface="Gill Sans Light"/>
                <a:ea typeface="굴림" panose="020B0600000101010101" pitchFamily="34" charset="-127"/>
              </a:rPr>
              <a:t>Protocol (TCP/IP)</a:t>
            </a:r>
          </a:p>
        </p:txBody>
      </p:sp>
      <p:sp>
        <p:nvSpPr>
          <p:cNvPr id="15" name="Oval 3">
            <a:extLst>
              <a:ext uri="{FF2B5EF4-FFF2-40B4-BE49-F238E27FC236}">
                <a16:creationId xmlns:a16="http://schemas.microsoft.com/office/drawing/2014/main" id="{AEFFE092-7AC5-4261-87DD-7F5BCD2062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7498" y="1226104"/>
            <a:ext cx="1512478" cy="1083209"/>
          </a:xfrm>
          <a:prstGeom prst="ellipse">
            <a:avLst/>
          </a:prstGeom>
          <a:solidFill>
            <a:schemeClr val="accent5"/>
          </a:solidFill>
          <a:ln w="381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478" tIns="44445" rIns="90478" bIns="44445" anchor="ctr"/>
          <a:lstStyle>
            <a:lvl1pPr marL="2286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altLang="ko-KR" sz="2200" dirty="0">
                <a:latin typeface="Gill Sans Light"/>
                <a:ea typeface="굴림" panose="020B0600000101010101" pitchFamily="34" charset="-127"/>
              </a:rPr>
              <a:t>Server</a:t>
            </a:r>
          </a:p>
          <a:p>
            <a:pPr algn="ctr"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altLang="ko-KR" sz="2200" dirty="0">
                <a:latin typeface="Gill Sans Light"/>
                <a:ea typeface="굴림" panose="020B0600000101010101" pitchFamily="34" charset="-127"/>
              </a:rPr>
              <a:t>Socket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11E2783-12CD-46DD-BD05-CC593D9E2A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79" t="11674" r="7255" b="21873"/>
          <a:stretch/>
        </p:blipFill>
        <p:spPr>
          <a:xfrm>
            <a:off x="7768473" y="2047386"/>
            <a:ext cx="1056361" cy="310239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204566D4-D9E3-4F5F-899B-697A1BD45A89}"/>
              </a:ext>
            </a:extLst>
          </p:cNvPr>
          <p:cNvGrpSpPr/>
          <p:nvPr/>
        </p:nvGrpSpPr>
        <p:grpSpPr>
          <a:xfrm>
            <a:off x="7817753" y="2357625"/>
            <a:ext cx="1665056" cy="1562909"/>
            <a:chOff x="6423365" y="1869386"/>
            <a:chExt cx="1665056" cy="1562909"/>
          </a:xfrm>
        </p:grpSpPr>
        <p:sp>
          <p:nvSpPr>
            <p:cNvPr id="19" name="Line 8">
              <a:extLst>
                <a:ext uri="{FF2B5EF4-FFF2-40B4-BE49-F238E27FC236}">
                  <a16:creationId xmlns:a16="http://schemas.microsoft.com/office/drawing/2014/main" id="{BB631720-C179-421B-8030-711C543725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995510" y="1869386"/>
              <a:ext cx="8184" cy="665318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pPr algn="ctr"/>
              <a:endParaRPr lang="en-US">
                <a:latin typeface="Gill Sans Light"/>
              </a:endParaRPr>
            </a:p>
          </p:txBody>
        </p:sp>
        <p:sp>
          <p:nvSpPr>
            <p:cNvPr id="20" name="Text Box 11">
              <a:extLst>
                <a:ext uri="{FF2B5EF4-FFF2-40B4-BE49-F238E27FC236}">
                  <a16:creationId xmlns:a16="http://schemas.microsoft.com/office/drawing/2014/main" id="{7363DFF4-0589-4053-A052-ED413B36F9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09619" y="2019146"/>
              <a:ext cx="1078802" cy="6314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80000"/>
                </a:lnSpc>
                <a:buSzPct val="100000"/>
              </a:pPr>
              <a:r>
                <a:rPr lang="en-US" altLang="ko-KR" sz="2200" dirty="0">
                  <a:latin typeface="Gill Sans Light"/>
                  <a:ea typeface="굴림" panose="020B0600000101010101" pitchFamily="34" charset="-127"/>
                </a:rPr>
                <a:t>new</a:t>
              </a:r>
            </a:p>
            <a:p>
              <a:pPr algn="ctr">
                <a:lnSpc>
                  <a:spcPct val="80000"/>
                </a:lnSpc>
                <a:buSzPct val="100000"/>
              </a:pPr>
              <a:r>
                <a:rPr lang="en-US" altLang="ko-KR" sz="2200" dirty="0">
                  <a:latin typeface="Gill Sans Light"/>
                  <a:ea typeface="굴림" panose="020B0600000101010101" pitchFamily="34" charset="-127"/>
                </a:rPr>
                <a:t>socket</a:t>
              </a:r>
            </a:p>
          </p:txBody>
        </p:sp>
        <p:sp>
          <p:nvSpPr>
            <p:cNvPr id="21" name="Oval 5">
              <a:extLst>
                <a:ext uri="{FF2B5EF4-FFF2-40B4-BE49-F238E27FC236}">
                  <a16:creationId xmlns:a16="http://schemas.microsoft.com/office/drawing/2014/main" id="{A2DD5C9F-F034-460A-9B8F-E06F448BBC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3365" y="2552391"/>
              <a:ext cx="1111720" cy="879904"/>
            </a:xfrm>
            <a:prstGeom prst="ellipse">
              <a:avLst/>
            </a:prstGeom>
            <a:solidFill>
              <a:srgbClr val="53FB25"/>
            </a:solidFill>
            <a:ln w="381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 marL="2286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20000"/>
                </a:spcBef>
                <a:buSzPct val="100000"/>
              </a:pPr>
              <a:r>
                <a:rPr lang="en-US" altLang="ko-KR" sz="2200" dirty="0">
                  <a:latin typeface="Gill Sans Light"/>
                  <a:ea typeface="굴림" panose="020B0600000101010101" pitchFamily="34" charset="-127"/>
                </a:rPr>
                <a:t>socket</a:t>
              </a:r>
            </a:p>
          </p:txBody>
        </p:sp>
      </p:grpSp>
      <p:sp>
        <p:nvSpPr>
          <p:cNvPr id="22" name="AutoShape 9">
            <a:extLst>
              <a:ext uri="{FF2B5EF4-FFF2-40B4-BE49-F238E27FC236}">
                <a16:creationId xmlns:a16="http://schemas.microsoft.com/office/drawing/2014/main" id="{B2D1C844-ABDD-4910-BBBD-2D17E341D0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360" y="3168991"/>
            <a:ext cx="3769326" cy="491185"/>
          </a:xfrm>
          <a:prstGeom prst="leftRightArrow">
            <a:avLst>
              <a:gd name="adj1" fmla="val 49630"/>
              <a:gd name="adj2" fmla="val 102636"/>
            </a:avLst>
          </a:prstGeom>
          <a:solidFill>
            <a:srgbClr val="FFFF00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 marL="2286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altLang="ko-KR" sz="2200" dirty="0">
                <a:latin typeface="Gill Sans Light"/>
                <a:ea typeface="굴림" panose="020B0600000101010101" pitchFamily="34" charset="-127"/>
              </a:rPr>
              <a:t>connection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07001ED-A10A-4823-B743-A253E9C5EAA9}"/>
              </a:ext>
            </a:extLst>
          </p:cNvPr>
          <p:cNvGrpSpPr/>
          <p:nvPr/>
        </p:nvGrpSpPr>
        <p:grpSpPr>
          <a:xfrm>
            <a:off x="3804843" y="2036323"/>
            <a:ext cx="3447710" cy="1164077"/>
            <a:chOff x="2200954" y="1787932"/>
            <a:chExt cx="3699806" cy="1062066"/>
          </a:xfrm>
        </p:grpSpPr>
        <p:sp>
          <p:nvSpPr>
            <p:cNvPr id="10" name="Text Box 10">
              <a:extLst>
                <a:ext uri="{FF2B5EF4-FFF2-40B4-BE49-F238E27FC236}">
                  <a16:creationId xmlns:a16="http://schemas.microsoft.com/office/drawing/2014/main" id="{BB715A6C-6959-4B60-9919-FAD0E75016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20547700">
              <a:off x="2598369" y="1973776"/>
              <a:ext cx="2874458" cy="3065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20000"/>
                </a:spcBef>
                <a:buSzPct val="100000"/>
              </a:pPr>
              <a:r>
                <a:rPr lang="en-US" altLang="ko-KR" sz="2000" dirty="0">
                  <a:latin typeface="Gill Sans Light"/>
                  <a:ea typeface="굴림" panose="020B0600000101010101" pitchFamily="34" charset="-127"/>
                </a:rPr>
                <a:t>Request Connection</a:t>
              </a:r>
            </a:p>
          </p:txBody>
        </p:sp>
        <p:sp>
          <p:nvSpPr>
            <p:cNvPr id="11" name="Line 7">
              <a:extLst>
                <a:ext uri="{FF2B5EF4-FFF2-40B4-BE49-F238E27FC236}">
                  <a16:creationId xmlns:a16="http://schemas.microsoft.com/office/drawing/2014/main" id="{1B216C94-8C51-4A5A-BB45-EE19A4A0A4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0954" y="1787932"/>
              <a:ext cx="3699806" cy="1062066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pPr algn="ctr"/>
              <a:endParaRPr lang="en-US" dirty="0">
                <a:latin typeface="Gill Sans Light"/>
              </a:endParaRPr>
            </a:p>
          </p:txBody>
        </p:sp>
      </p:grpSp>
      <p:sp>
        <p:nvSpPr>
          <p:cNvPr id="23" name="Text Box 12">
            <a:extLst>
              <a:ext uri="{FF2B5EF4-FFF2-40B4-BE49-F238E27FC236}">
                <a16:creationId xmlns:a16="http://schemas.microsoft.com/office/drawing/2014/main" id="{FEB49989-D7E9-4223-91C6-5045607CCE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33715" y="715938"/>
            <a:ext cx="1734430" cy="360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 marL="2286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altLang="ko-KR" sz="2200" dirty="0">
                <a:latin typeface="Gill Sans Light"/>
                <a:ea typeface="굴림" panose="020B0600000101010101" pitchFamily="34" charset="-127"/>
              </a:rPr>
              <a:t>Server Side</a:t>
            </a:r>
          </a:p>
        </p:txBody>
      </p:sp>
      <p:sp>
        <p:nvSpPr>
          <p:cNvPr id="24" name="Text Box 12">
            <a:extLst>
              <a:ext uri="{FF2B5EF4-FFF2-40B4-BE49-F238E27FC236}">
                <a16:creationId xmlns:a16="http://schemas.microsoft.com/office/drawing/2014/main" id="{FEB49989-D7E9-4223-91C6-5045607CCE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1141" y="775651"/>
            <a:ext cx="1643059" cy="360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 marL="2286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altLang="ko-KR" sz="2200" dirty="0">
                <a:latin typeface="Gill Sans Light"/>
                <a:ea typeface="굴림" panose="020B0600000101010101" pitchFamily="34" charset="-127"/>
              </a:rPr>
              <a:t>Client Side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4866D386-0965-4368-A7E5-B19FAC222B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4234590"/>
            <a:ext cx="5181600" cy="2471010"/>
          </a:xfrm>
        </p:spPr>
        <p:txBody>
          <a:bodyPr>
            <a:normAutofit/>
          </a:bodyPr>
          <a:lstStyle/>
          <a:p>
            <a:pPr>
              <a:lnSpc>
                <a:spcPct val="85000"/>
              </a:lnSpc>
              <a:spcBef>
                <a:spcPct val="25000"/>
              </a:spcBef>
            </a:pPr>
            <a:r>
              <a:rPr lang="en-US" altLang="ko-KR" dirty="0">
                <a:latin typeface="Gill Sans Light"/>
                <a:ea typeface="굴림" panose="020B0600000101010101" pitchFamily="34" charset="-127"/>
              </a:rPr>
              <a:t>5-Tuple identifies each connection:</a:t>
            </a:r>
          </a:p>
          <a:p>
            <a:pPr marL="971550" lvl="1" indent="-514350">
              <a:lnSpc>
                <a:spcPct val="85000"/>
              </a:lnSpc>
              <a:spcBef>
                <a:spcPct val="25000"/>
              </a:spcBef>
              <a:buFont typeface="+mj-lt"/>
              <a:buAutoNum type="arabicPeriod"/>
            </a:pPr>
            <a:r>
              <a:rPr lang="en-US" altLang="ko-KR" dirty="0">
                <a:latin typeface="Gill Sans Light"/>
                <a:ea typeface="굴림" panose="020B0600000101010101" pitchFamily="34" charset="-127"/>
              </a:rPr>
              <a:t>Source IP Address</a:t>
            </a:r>
          </a:p>
          <a:p>
            <a:pPr marL="971550" lvl="1" indent="-514350">
              <a:lnSpc>
                <a:spcPct val="85000"/>
              </a:lnSpc>
              <a:spcBef>
                <a:spcPct val="25000"/>
              </a:spcBef>
              <a:buFont typeface="+mj-lt"/>
              <a:buAutoNum type="arabicPeriod"/>
            </a:pPr>
            <a:r>
              <a:rPr lang="en-US" altLang="ko-KR" dirty="0">
                <a:latin typeface="Gill Sans Light"/>
                <a:ea typeface="굴림" panose="020B0600000101010101" pitchFamily="34" charset="-127"/>
              </a:rPr>
              <a:t>Destination IP Address</a:t>
            </a:r>
          </a:p>
          <a:p>
            <a:pPr marL="971550" lvl="1" indent="-514350">
              <a:lnSpc>
                <a:spcPct val="85000"/>
              </a:lnSpc>
              <a:spcBef>
                <a:spcPct val="25000"/>
              </a:spcBef>
              <a:buFont typeface="+mj-lt"/>
              <a:buAutoNum type="arabicPeriod"/>
            </a:pPr>
            <a:r>
              <a:rPr lang="en-US" altLang="ko-KR" dirty="0">
                <a:latin typeface="Gill Sans Light"/>
                <a:ea typeface="굴림" panose="020B0600000101010101" pitchFamily="34" charset="-127"/>
              </a:rPr>
              <a:t>Source Port Number</a:t>
            </a:r>
          </a:p>
          <a:p>
            <a:pPr marL="971550" lvl="1" indent="-514350">
              <a:lnSpc>
                <a:spcPct val="85000"/>
              </a:lnSpc>
              <a:spcBef>
                <a:spcPct val="25000"/>
              </a:spcBef>
              <a:buFont typeface="+mj-lt"/>
              <a:buAutoNum type="arabicPeriod"/>
            </a:pPr>
            <a:r>
              <a:rPr lang="en-US" altLang="ko-KR" dirty="0">
                <a:latin typeface="Gill Sans Light"/>
                <a:ea typeface="굴림" panose="020B0600000101010101" pitchFamily="34" charset="-127"/>
              </a:rPr>
              <a:t>Destination Port Number</a:t>
            </a:r>
          </a:p>
          <a:p>
            <a:pPr marL="971550" lvl="1" indent="-514350">
              <a:lnSpc>
                <a:spcPct val="85000"/>
              </a:lnSpc>
              <a:spcBef>
                <a:spcPct val="25000"/>
              </a:spcBef>
              <a:buFont typeface="+mj-lt"/>
              <a:buAutoNum type="arabicPeriod"/>
            </a:pPr>
            <a:r>
              <a:rPr lang="en-US" altLang="ko-KR" dirty="0">
                <a:latin typeface="Gill Sans Light"/>
                <a:ea typeface="굴림" panose="020B0600000101010101" pitchFamily="34" charset="-127"/>
              </a:rPr>
              <a:t>Protocol (always TCP here)</a:t>
            </a:r>
          </a:p>
        </p:txBody>
      </p:sp>
      <p:sp>
        <p:nvSpPr>
          <p:cNvPr id="27" name="Content Placeholder 24">
            <a:extLst>
              <a:ext uri="{FF2B5EF4-FFF2-40B4-BE49-F238E27FC236}">
                <a16:creationId xmlns:a16="http://schemas.microsoft.com/office/drawing/2014/main" id="{8738E480-1BAA-4EBC-A7FE-AFD9073C24CB}"/>
              </a:ext>
            </a:extLst>
          </p:cNvPr>
          <p:cNvSpPr txBox="1">
            <a:spLocks/>
          </p:cNvSpPr>
          <p:nvPr/>
        </p:nvSpPr>
        <p:spPr>
          <a:xfrm>
            <a:off x="6172199" y="4234589"/>
            <a:ext cx="5685739" cy="2471011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>
                <a:latin typeface="Gill Sans Light"/>
              </a:rPr>
              <a:t>Often, Client Port “randomly” assigned</a:t>
            </a:r>
          </a:p>
          <a:p>
            <a:pPr lvl="1"/>
            <a:r>
              <a:rPr lang="en-US" kern="0">
                <a:latin typeface="Gill Sans Light"/>
              </a:rPr>
              <a:t>Done by OS during client socket setup</a:t>
            </a:r>
          </a:p>
          <a:p>
            <a:r>
              <a:rPr lang="en-US" kern="0">
                <a:latin typeface="Gill Sans Light"/>
              </a:rPr>
              <a:t>Server Port often “well known”</a:t>
            </a:r>
          </a:p>
          <a:p>
            <a:pPr lvl="1"/>
            <a:r>
              <a:rPr lang="en-US" kern="0">
                <a:latin typeface="Gill Sans Light"/>
              </a:rPr>
              <a:t>80 (web), 443 (secure web), 25 (sendmail), etc</a:t>
            </a:r>
          </a:p>
          <a:p>
            <a:pPr lvl="1"/>
            <a:r>
              <a:rPr lang="en-US" kern="0">
                <a:latin typeface="Gill Sans Light"/>
              </a:rPr>
              <a:t>Well-known ports from 0—1023 </a:t>
            </a:r>
            <a:endParaRPr lang="en-US" kern="0" dirty="0">
              <a:latin typeface="Gill Sans Light"/>
            </a:endParaRPr>
          </a:p>
        </p:txBody>
      </p:sp>
      <p:sp>
        <p:nvSpPr>
          <p:cNvPr id="29" name="Cloud">
            <a:extLst>
              <a:ext uri="{FF2B5EF4-FFF2-40B4-BE49-F238E27FC236}">
                <a16:creationId xmlns:a16="http://schemas.microsoft.com/office/drawing/2014/main" id="{E890EE24-4757-4066-A224-5769B8D0BBB2}"/>
              </a:ext>
            </a:extLst>
          </p:cNvPr>
          <p:cNvSpPr>
            <a:spLocks noChangeAspect="1" noEditPoints="1" noChangeArrowheads="1"/>
          </p:cNvSpPr>
          <p:nvPr/>
        </p:nvSpPr>
        <p:spPr bwMode="auto">
          <a:xfrm>
            <a:off x="3652343" y="1687059"/>
            <a:ext cx="3708284" cy="2493333"/>
          </a:xfrm>
          <a:custGeom>
            <a:avLst/>
            <a:gdLst>
              <a:gd name="T0" fmla="*/ 7 w 21600"/>
              <a:gd name="T1" fmla="*/ 767 h 21600"/>
              <a:gd name="T2" fmla="*/ 1094 w 21600"/>
              <a:gd name="T3" fmla="*/ 1531 h 21600"/>
              <a:gd name="T4" fmla="*/ 2185 w 21600"/>
              <a:gd name="T5" fmla="*/ 767 h 21600"/>
              <a:gd name="T6" fmla="*/ 1094 w 21600"/>
              <a:gd name="T7" fmla="*/ 88 h 21600"/>
              <a:gd name="T8" fmla="*/ 0 60000 65536"/>
              <a:gd name="T9" fmla="*/ 0 60000 65536"/>
              <a:gd name="T10" fmla="*/ 0 60000 65536"/>
              <a:gd name="T11" fmla="*/ 0 60000 65536"/>
              <a:gd name="T12" fmla="*/ 2973 w 21600"/>
              <a:gd name="T13" fmla="*/ 3269 h 21600"/>
              <a:gd name="T14" fmla="*/ 17086 w 21600"/>
              <a:gd name="T15" fmla="*/ 17331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lnTo>
                  <a:pt x="1949" y="7180"/>
                </a:ln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noFill/>
          <a:ln w="95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>
              <a:latin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29962482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uild="p"/>
      <p:bldP spid="27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Execution Stack Example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05400" y="4876800"/>
            <a:ext cx="5105400" cy="1295400"/>
          </a:xfrm>
        </p:spPr>
        <p:txBody>
          <a:bodyPr>
            <a:normAutofit lnSpcReduction="10000"/>
          </a:bodyPr>
          <a:lstStyle/>
          <a:p>
            <a:r>
              <a:rPr lang="en-US" altLang="en-US" dirty="0"/>
              <a:t>Stack holds temporary results</a:t>
            </a:r>
          </a:p>
          <a:p>
            <a:r>
              <a:rPr lang="en-US" altLang="en-US" dirty="0"/>
              <a:t>Permits recursive execution</a:t>
            </a:r>
          </a:p>
          <a:p>
            <a:r>
              <a:rPr lang="en-US" altLang="en-US" dirty="0"/>
              <a:t>Crucial to modern languages</a:t>
            </a:r>
          </a:p>
          <a:p>
            <a:endParaRPr lang="en-US" altLang="en-US" dirty="0"/>
          </a:p>
        </p:txBody>
      </p:sp>
      <p:grpSp>
        <p:nvGrpSpPr>
          <p:cNvPr id="35844" name="Group 19"/>
          <p:cNvGrpSpPr>
            <a:grpSpLocks/>
          </p:cNvGrpSpPr>
          <p:nvPr/>
        </p:nvGrpSpPr>
        <p:grpSpPr bwMode="auto">
          <a:xfrm>
            <a:off x="2362200" y="838200"/>
            <a:ext cx="2286000" cy="5334000"/>
            <a:chOff x="528" y="528"/>
            <a:chExt cx="1440" cy="3360"/>
          </a:xfrm>
        </p:grpSpPr>
        <p:sp>
          <p:nvSpPr>
            <p:cNvPr id="35854" name="Rectangle 9"/>
            <p:cNvSpPr>
              <a:spLocks noChangeArrowheads="1"/>
            </p:cNvSpPr>
            <p:nvPr/>
          </p:nvSpPr>
          <p:spPr bwMode="auto">
            <a:xfrm>
              <a:off x="528" y="528"/>
              <a:ext cx="1440" cy="336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35855" name="Text Box 10"/>
            <p:cNvSpPr txBox="1">
              <a:spLocks noChangeArrowheads="1"/>
            </p:cNvSpPr>
            <p:nvPr/>
          </p:nvSpPr>
          <p:spPr bwMode="auto">
            <a:xfrm>
              <a:off x="576" y="672"/>
              <a:ext cx="1344" cy="30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A(int tmp)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if (tmp&lt;2)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  B();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printf(tmp);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B()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C();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C()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A(2);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A(1);</a:t>
              </a:r>
            </a:p>
          </p:txBody>
        </p:sp>
      </p:grpSp>
      <p:sp>
        <p:nvSpPr>
          <p:cNvPr id="3" name="Rectangle 2"/>
          <p:cNvSpPr/>
          <p:nvPr/>
        </p:nvSpPr>
        <p:spPr bwMode="auto">
          <a:xfrm>
            <a:off x="2362200" y="5943600"/>
            <a:ext cx="2286000" cy="2286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410201" y="4419600"/>
            <a:ext cx="1073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/>
                <a:cs typeface="Consolas"/>
              </a:rPr>
              <a:t>Output: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343310" y="4419600"/>
            <a:ext cx="944489" cy="36933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/>
                <a:cs typeface="Consolas"/>
              </a:rPr>
              <a:t>&gt;2 1  </a:t>
            </a:r>
          </a:p>
        </p:txBody>
      </p:sp>
    </p:spTree>
    <p:extLst>
      <p:ext uri="{BB962C8B-B14F-4D97-AF65-F5344CB8AC3E}">
        <p14:creationId xmlns:p14="http://schemas.microsoft.com/office/powerpoint/2010/main" val="3243959401"/>
      </p:ext>
    </p:extLst>
  </p:cSld>
  <p:clrMapOvr>
    <a:masterClrMapping/>
  </p:clrMapOvr>
  <p:transition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Execution Stack Example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05400" y="4572000"/>
            <a:ext cx="5105400" cy="1295400"/>
          </a:xfrm>
        </p:spPr>
        <p:txBody>
          <a:bodyPr>
            <a:normAutofit lnSpcReduction="10000"/>
          </a:bodyPr>
          <a:lstStyle/>
          <a:p>
            <a:r>
              <a:rPr lang="en-US" altLang="en-US" dirty="0"/>
              <a:t>Stack holds temporary results</a:t>
            </a:r>
          </a:p>
          <a:p>
            <a:r>
              <a:rPr lang="en-US" altLang="en-US" dirty="0"/>
              <a:t>Permits recursive execution</a:t>
            </a:r>
          </a:p>
          <a:p>
            <a:r>
              <a:rPr lang="en-US" altLang="en-US" dirty="0"/>
              <a:t>Crucial to modern languages</a:t>
            </a:r>
          </a:p>
          <a:p>
            <a:endParaRPr lang="en-US" altLang="en-US" dirty="0"/>
          </a:p>
        </p:txBody>
      </p:sp>
      <p:grpSp>
        <p:nvGrpSpPr>
          <p:cNvPr id="35844" name="Group 19"/>
          <p:cNvGrpSpPr>
            <a:grpSpLocks/>
          </p:cNvGrpSpPr>
          <p:nvPr/>
        </p:nvGrpSpPr>
        <p:grpSpPr bwMode="auto">
          <a:xfrm>
            <a:off x="2362200" y="838200"/>
            <a:ext cx="2286000" cy="5334000"/>
            <a:chOff x="528" y="528"/>
            <a:chExt cx="1440" cy="3360"/>
          </a:xfrm>
        </p:grpSpPr>
        <p:sp>
          <p:nvSpPr>
            <p:cNvPr id="35854" name="Rectangle 9"/>
            <p:cNvSpPr>
              <a:spLocks noChangeArrowheads="1"/>
            </p:cNvSpPr>
            <p:nvPr/>
          </p:nvSpPr>
          <p:spPr bwMode="auto">
            <a:xfrm>
              <a:off x="528" y="528"/>
              <a:ext cx="1440" cy="336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35855" name="Text Box 10"/>
            <p:cNvSpPr txBox="1">
              <a:spLocks noChangeArrowheads="1"/>
            </p:cNvSpPr>
            <p:nvPr/>
          </p:nvSpPr>
          <p:spPr bwMode="auto">
            <a:xfrm>
              <a:off x="576" y="672"/>
              <a:ext cx="1344" cy="30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A(int tmp)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if (tmp&lt;2)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  B();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printf(tmp);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B()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C();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C()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A(2);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A(1);</a:t>
              </a:r>
            </a:p>
          </p:txBody>
        </p:sp>
      </p:grpSp>
      <p:sp>
        <p:nvSpPr>
          <p:cNvPr id="35845" name="Rectangle 5"/>
          <p:cNvSpPr>
            <a:spLocks noChangeArrowheads="1"/>
          </p:cNvSpPr>
          <p:nvPr/>
        </p:nvSpPr>
        <p:spPr bwMode="auto">
          <a:xfrm>
            <a:off x="6996113" y="2743200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>
                <a:latin typeface="Consolas" charset="0"/>
                <a:ea typeface="Consolas" charset="0"/>
                <a:cs typeface="Consolas" charset="0"/>
              </a:rPr>
              <a:t>A: tmp=2</a:t>
            </a:r>
          </a:p>
          <a:p>
            <a:r>
              <a:rPr lang="en-US" altLang="en-US" b="0">
                <a:latin typeface="Consolas" charset="0"/>
                <a:ea typeface="Consolas" charset="0"/>
                <a:cs typeface="Consolas" charset="0"/>
              </a:rPr>
              <a:t>   ret=C+1</a:t>
            </a:r>
          </a:p>
        </p:txBody>
      </p:sp>
      <p:sp>
        <p:nvSpPr>
          <p:cNvPr id="35847" name="Line 15"/>
          <p:cNvSpPr>
            <a:spLocks noChangeShapeType="1"/>
          </p:cNvSpPr>
          <p:nvPr/>
        </p:nvSpPr>
        <p:spPr bwMode="auto">
          <a:xfrm>
            <a:off x="7848600" y="3352800"/>
            <a:ext cx="0" cy="533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35848" name="Text Box 16"/>
          <p:cNvSpPr txBox="1">
            <a:spLocks noChangeArrowheads="1"/>
          </p:cNvSpPr>
          <p:nvPr/>
        </p:nvSpPr>
        <p:spPr bwMode="auto">
          <a:xfrm>
            <a:off x="7000328" y="3862388"/>
            <a:ext cx="172194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sz="2000" b="0" dirty="0">
                <a:latin typeface="Gill Sans" charset="0"/>
                <a:ea typeface="Gill Sans" charset="0"/>
                <a:cs typeface="Gill Sans" charset="0"/>
              </a:rPr>
              <a:t>Stack Growth</a:t>
            </a:r>
          </a:p>
        </p:txBody>
      </p:sp>
      <p:sp>
        <p:nvSpPr>
          <p:cNvPr id="35849" name="Rectangle 8"/>
          <p:cNvSpPr>
            <a:spLocks noChangeArrowheads="1"/>
          </p:cNvSpPr>
          <p:nvPr/>
        </p:nvSpPr>
        <p:spPr bwMode="auto">
          <a:xfrm>
            <a:off x="6996113" y="914400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A: </a:t>
            </a:r>
            <a:r>
              <a:rPr lang="en-US" altLang="en-US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=1</a:t>
            </a:r>
          </a:p>
          <a:p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   ret=exit</a:t>
            </a:r>
          </a:p>
        </p:txBody>
      </p:sp>
      <p:sp>
        <p:nvSpPr>
          <p:cNvPr id="35850" name="Rectangle 7"/>
          <p:cNvSpPr>
            <a:spLocks noChangeArrowheads="1"/>
          </p:cNvSpPr>
          <p:nvPr/>
        </p:nvSpPr>
        <p:spPr bwMode="auto">
          <a:xfrm>
            <a:off x="6996113" y="1524000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>
                <a:latin typeface="Consolas" charset="0"/>
                <a:ea typeface="Consolas" charset="0"/>
                <a:cs typeface="Consolas" charset="0"/>
              </a:rPr>
              <a:t>B: ret=A+2</a:t>
            </a:r>
          </a:p>
        </p:txBody>
      </p:sp>
      <p:sp>
        <p:nvSpPr>
          <p:cNvPr id="35851" name="Rectangle 6"/>
          <p:cNvSpPr>
            <a:spLocks noChangeArrowheads="1"/>
          </p:cNvSpPr>
          <p:nvPr/>
        </p:nvSpPr>
        <p:spPr bwMode="auto">
          <a:xfrm>
            <a:off x="6996113" y="2133600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>
                <a:latin typeface="Consolas" charset="0"/>
                <a:ea typeface="Consolas" charset="0"/>
                <a:cs typeface="Consolas" charset="0"/>
              </a:rPr>
              <a:t>C: ret=b+1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486400" y="1219200"/>
            <a:ext cx="1524000" cy="707886"/>
            <a:chOff x="3962400" y="1219200"/>
            <a:chExt cx="1524000" cy="707886"/>
          </a:xfrm>
        </p:grpSpPr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3962400" y="1219200"/>
              <a:ext cx="997389" cy="707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  <a:p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Pointer</a:t>
              </a:r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4876800" y="1524000"/>
              <a:ext cx="60960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3" name="Rectangle 2"/>
          <p:cNvSpPr/>
          <p:nvPr/>
        </p:nvSpPr>
        <p:spPr bwMode="auto">
          <a:xfrm>
            <a:off x="2362200" y="5638800"/>
            <a:ext cx="2286000" cy="3048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000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8197440"/>
      </p:ext>
    </p:extLst>
  </p:cSld>
  <p:clrMapOvr>
    <a:masterClrMapping/>
  </p:clrMapOvr>
  <p:transition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Gulim" panose="020B0600000101010101" pitchFamily="34" charset="-127"/>
              </a:rPr>
              <a:t>Motivational Example for Threads</a:t>
            </a:r>
          </a:p>
        </p:txBody>
      </p:sp>
      <p:sp>
        <p:nvSpPr>
          <p:cNvPr id="352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914400"/>
            <a:ext cx="8458200" cy="5105400"/>
          </a:xfrm>
        </p:spPr>
        <p:txBody>
          <a:bodyPr/>
          <a:lstStyle/>
          <a:p>
            <a:r>
              <a:rPr lang="en-US" altLang="ko-KR" dirty="0">
                <a:ea typeface="Gulim" panose="020B0600000101010101" pitchFamily="34" charset="-127"/>
              </a:rPr>
              <a:t>Imagine the following C program:</a:t>
            </a:r>
            <a:br>
              <a:rPr lang="en-US" altLang="ko-KR" dirty="0">
                <a:ea typeface="Gulim" panose="020B0600000101010101" pitchFamily="34" charset="-127"/>
              </a:rPr>
            </a:br>
            <a:endParaRPr lang="en-US" altLang="ko-KR" dirty="0">
              <a:ea typeface="Gulim" panose="020B0600000101010101" pitchFamily="34" charset="-127"/>
            </a:endParaRPr>
          </a:p>
          <a:p>
            <a:pPr>
              <a:buFontTx/>
              <a:buNone/>
            </a:pPr>
            <a:r>
              <a:rPr lang="en-US" altLang="ko-KR" dirty="0">
                <a:latin typeface="Courier New" panose="02070309020205020404" pitchFamily="49" charset="0"/>
                <a:ea typeface="Gulim" panose="020B0600000101010101" pitchFamily="34" charset="-127"/>
                <a:cs typeface="Courier New" panose="02070309020205020404" pitchFamily="49" charset="0"/>
              </a:rPr>
              <a:t>	</a:t>
            </a:r>
            <a:r>
              <a:rPr lang="en-US" altLang="ko-KR" sz="2200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main() {</a:t>
            </a:r>
          </a:p>
          <a:p>
            <a:pPr>
              <a:buFontTx/>
              <a:buNone/>
            </a:pPr>
            <a:r>
              <a:rPr lang="en-US" altLang="ko-KR" sz="2200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	   </a:t>
            </a:r>
            <a:r>
              <a:rPr lang="en-US" altLang="ko-KR" sz="2200" dirty="0" err="1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ComputePI</a:t>
            </a:r>
            <a:r>
              <a:rPr lang="en-US" altLang="ko-KR" sz="2200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(“pi.txt”);</a:t>
            </a:r>
          </a:p>
          <a:p>
            <a:pPr>
              <a:buFontTx/>
              <a:buNone/>
            </a:pPr>
            <a:r>
              <a:rPr lang="en-US" altLang="ko-KR" sz="2200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	   </a:t>
            </a:r>
            <a:r>
              <a:rPr lang="en-US" altLang="ko-KR" sz="2200" dirty="0" err="1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PrintClassList</a:t>
            </a:r>
            <a:r>
              <a:rPr lang="en-US" altLang="ko-KR" sz="2200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(“classlist.txt”);</a:t>
            </a:r>
          </a:p>
          <a:p>
            <a:pPr>
              <a:buFontTx/>
              <a:buNone/>
            </a:pPr>
            <a:r>
              <a:rPr lang="en-US" altLang="ko-KR" sz="2200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	}</a:t>
            </a:r>
          </a:p>
          <a:p>
            <a:pPr>
              <a:buFontTx/>
              <a:buNone/>
            </a:pPr>
            <a:endParaRPr lang="en-US" altLang="ko-KR" sz="2200" dirty="0">
              <a:ea typeface="Gulim" panose="020B0600000101010101" pitchFamily="34" charset="-127"/>
            </a:endParaRPr>
          </a:p>
          <a:p>
            <a:r>
              <a:rPr lang="en-US" altLang="ko-KR" dirty="0">
                <a:ea typeface="Gulim" panose="020B0600000101010101" pitchFamily="34" charset="-127"/>
              </a:rPr>
              <a:t>What is the behavior here?</a:t>
            </a:r>
          </a:p>
          <a:p>
            <a:pPr lvl="1"/>
            <a:r>
              <a:rPr lang="en-US" altLang="ko-KR" dirty="0">
                <a:ea typeface="Gulim" panose="020B0600000101010101" pitchFamily="34" charset="-127"/>
              </a:rPr>
              <a:t>Program would never print out class list</a:t>
            </a:r>
          </a:p>
          <a:p>
            <a:pPr lvl="1"/>
            <a:r>
              <a:rPr lang="en-US" altLang="ko-KR" dirty="0">
                <a:ea typeface="Gulim" panose="020B0600000101010101" pitchFamily="34" charset="-127"/>
              </a:rPr>
              <a:t>Why? </a:t>
            </a:r>
            <a:r>
              <a:rPr lang="en-US" altLang="ko-KR" dirty="0" err="1">
                <a:latin typeface="Consolas" charset="0"/>
                <a:ea typeface="Consolas" charset="0"/>
                <a:cs typeface="Consolas" charset="0"/>
              </a:rPr>
              <a:t>ComputePI</a:t>
            </a:r>
            <a:r>
              <a:rPr lang="en-US" altLang="ko-KR" dirty="0">
                <a:ea typeface="Gulim" panose="020B0600000101010101" pitchFamily="34" charset="-127"/>
              </a:rPr>
              <a:t> would never finish</a:t>
            </a:r>
          </a:p>
          <a:p>
            <a:endParaRPr lang="ko-KR" altLang="en-US" dirty="0"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81898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2259" grpId="0" uiExpand="1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Gulim" panose="020B0600000101010101" pitchFamily="34" charset="-127"/>
              </a:rPr>
              <a:t>Use of Threads</a:t>
            </a:r>
          </a:p>
        </p:txBody>
      </p:sp>
      <p:sp>
        <p:nvSpPr>
          <p:cNvPr id="355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04988" y="711200"/>
            <a:ext cx="8710612" cy="4851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ko-KR" dirty="0">
                <a:ea typeface="Gulim" panose="020B0600000101010101" pitchFamily="34" charset="-127"/>
              </a:rPr>
              <a:t>Version of program with Threads (loose syntax):</a:t>
            </a:r>
            <a:br>
              <a:rPr lang="en-US" altLang="ko-KR" dirty="0">
                <a:ea typeface="Gulim" panose="020B0600000101010101" pitchFamily="34" charset="-127"/>
              </a:rPr>
            </a:br>
            <a:endParaRPr lang="en-US" altLang="ko-KR" dirty="0">
              <a:ea typeface="Gulim" panose="020B0600000101010101" pitchFamily="34" charset="-127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dirty="0">
                <a:latin typeface="Courier New" panose="02070309020205020404" pitchFamily="49" charset="0"/>
                <a:ea typeface="Gulim" panose="020B0600000101010101" pitchFamily="34" charset="-127"/>
              </a:rPr>
              <a:t>	</a:t>
            </a:r>
            <a:r>
              <a:rPr lang="en-US" altLang="ko-KR" sz="2200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main()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200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	   </a:t>
            </a:r>
            <a:r>
              <a:rPr lang="en-US" altLang="ko-KR" sz="2200" dirty="0" err="1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ThreadFork</a:t>
            </a:r>
            <a:r>
              <a:rPr lang="en-US" altLang="ko-KR" sz="2200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(</a:t>
            </a:r>
            <a:r>
              <a:rPr lang="en-US" altLang="ko-KR" sz="2200" dirty="0" err="1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ComputePI</a:t>
            </a:r>
            <a:r>
              <a:rPr lang="en-US" altLang="ko-KR" sz="2200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, “pi.txt” ));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200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	   </a:t>
            </a:r>
            <a:r>
              <a:rPr lang="en-US" altLang="ko-KR" sz="2200" dirty="0" err="1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ThreadFork</a:t>
            </a:r>
            <a:r>
              <a:rPr lang="en-US" altLang="ko-KR" sz="2200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(</a:t>
            </a:r>
            <a:r>
              <a:rPr lang="en-US" altLang="ko-KR" sz="2200" dirty="0" err="1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PrintClassList</a:t>
            </a:r>
            <a:r>
              <a:rPr lang="en-US" altLang="ko-KR" sz="2200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, “classlist.txt”));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200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	}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ko-KR" sz="2200" dirty="0">
              <a:ea typeface="Gulim" panose="020B0600000101010101" pitchFamily="34" charset="-127"/>
            </a:endParaRPr>
          </a:p>
          <a:p>
            <a:pPr>
              <a:lnSpc>
                <a:spcPct val="80000"/>
              </a:lnSpc>
            </a:pPr>
            <a:r>
              <a:rPr lang="en-US" altLang="ko-KR" dirty="0">
                <a:ea typeface="Gulim" panose="020B0600000101010101" pitchFamily="34" charset="-127"/>
              </a:rPr>
              <a:t>What does </a:t>
            </a:r>
            <a:r>
              <a:rPr lang="en-US" altLang="ko-KR" dirty="0" err="1">
                <a:latin typeface="Consolas" charset="0"/>
                <a:ea typeface="Consolas" charset="0"/>
                <a:cs typeface="Consolas" charset="0"/>
              </a:rPr>
              <a:t>ThreadFork</a:t>
            </a:r>
            <a:r>
              <a:rPr lang="en-US" altLang="ko-KR" dirty="0">
                <a:latin typeface="Consolas" charset="0"/>
                <a:ea typeface="Consolas" charset="0"/>
                <a:cs typeface="Consolas" charset="0"/>
              </a:rPr>
              <a:t>()</a:t>
            </a:r>
            <a:r>
              <a:rPr lang="en-US" altLang="ko-KR" dirty="0">
                <a:ea typeface="Gulim" panose="020B0600000101010101" pitchFamily="34" charset="-127"/>
              </a:rPr>
              <a:t> do?</a:t>
            </a:r>
          </a:p>
          <a:p>
            <a:pPr lvl="1">
              <a:lnSpc>
                <a:spcPct val="80000"/>
              </a:lnSpc>
            </a:pPr>
            <a:r>
              <a:rPr lang="en-US" altLang="ko-KR" dirty="0">
                <a:ea typeface="Gulim" panose="020B0600000101010101" pitchFamily="34" charset="-127"/>
              </a:rPr>
              <a:t>Start independent thread running given procedure</a:t>
            </a:r>
          </a:p>
          <a:p>
            <a:pPr>
              <a:lnSpc>
                <a:spcPct val="80000"/>
              </a:lnSpc>
            </a:pPr>
            <a:r>
              <a:rPr lang="en-US" altLang="ko-KR" dirty="0">
                <a:ea typeface="Gulim" panose="020B0600000101010101" pitchFamily="34" charset="-127"/>
              </a:rPr>
              <a:t>What is the behavior here?</a:t>
            </a:r>
          </a:p>
          <a:p>
            <a:pPr lvl="1">
              <a:lnSpc>
                <a:spcPct val="80000"/>
              </a:lnSpc>
            </a:pPr>
            <a:r>
              <a:rPr lang="en-US" altLang="ko-KR" dirty="0">
                <a:ea typeface="Gulim" panose="020B0600000101010101" pitchFamily="34" charset="-127"/>
              </a:rPr>
              <a:t>Now, you would actually see the class list</a:t>
            </a:r>
          </a:p>
          <a:p>
            <a:pPr lvl="1">
              <a:lnSpc>
                <a:spcPct val="80000"/>
              </a:lnSpc>
            </a:pPr>
            <a:r>
              <a:rPr lang="en-US" altLang="ko-KR" dirty="0">
                <a:ea typeface="Gulim" panose="020B0600000101010101" pitchFamily="34" charset="-127"/>
              </a:rPr>
              <a:t>This </a:t>
            </a:r>
            <a:r>
              <a:rPr lang="en-US" altLang="ko-KR" i="1" dirty="0">
                <a:ea typeface="Gulim" panose="020B0600000101010101" pitchFamily="34" charset="-127"/>
              </a:rPr>
              <a:t>should</a:t>
            </a:r>
            <a:r>
              <a:rPr lang="en-US" altLang="ko-KR" dirty="0">
                <a:ea typeface="Gulim" panose="020B0600000101010101" pitchFamily="34" charset="-127"/>
              </a:rPr>
              <a:t> behave as if there are two separate CPUs</a:t>
            </a:r>
          </a:p>
          <a:p>
            <a:pPr lvl="1">
              <a:lnSpc>
                <a:spcPct val="80000"/>
              </a:lnSpc>
            </a:pPr>
            <a:endParaRPr lang="en-US" altLang="ko-KR" dirty="0">
              <a:ea typeface="Gulim" panose="020B0600000101010101" pitchFamily="34" charset="-127"/>
            </a:endParaRPr>
          </a:p>
          <a:p>
            <a:pPr>
              <a:lnSpc>
                <a:spcPct val="80000"/>
              </a:lnSpc>
            </a:pPr>
            <a:endParaRPr lang="ko-KR" altLang="en-US" dirty="0">
              <a:ea typeface="Gulim" panose="020B0600000101010101" pitchFamily="34" charset="-127"/>
            </a:endParaRPr>
          </a:p>
        </p:txBody>
      </p:sp>
      <p:grpSp>
        <p:nvGrpSpPr>
          <p:cNvPr id="355343" name="Group 15"/>
          <p:cNvGrpSpPr>
            <a:grpSpLocks/>
          </p:cNvGrpSpPr>
          <p:nvPr/>
        </p:nvGrpSpPr>
        <p:grpSpPr bwMode="auto">
          <a:xfrm>
            <a:off x="2514600" y="5257802"/>
            <a:ext cx="5481638" cy="1133476"/>
            <a:chOff x="576" y="3360"/>
            <a:chExt cx="3453" cy="714"/>
          </a:xfrm>
        </p:grpSpPr>
        <p:sp>
          <p:nvSpPr>
            <p:cNvPr id="12293" name="Rectangle 6"/>
            <p:cNvSpPr>
              <a:spLocks noChangeArrowheads="1"/>
            </p:cNvSpPr>
            <p:nvPr/>
          </p:nvSpPr>
          <p:spPr bwMode="auto">
            <a:xfrm>
              <a:off x="576" y="3360"/>
              <a:ext cx="514" cy="384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b="0">
                  <a:latin typeface="Gill Sans" charset="0"/>
                  <a:ea typeface="Gill Sans" charset="0"/>
                  <a:cs typeface="Gill Sans" charset="0"/>
                </a:rPr>
                <a:t>CPU1</a:t>
              </a:r>
            </a:p>
          </p:txBody>
        </p:sp>
        <p:sp>
          <p:nvSpPr>
            <p:cNvPr id="12294" name="Rectangle 7"/>
            <p:cNvSpPr>
              <a:spLocks noChangeArrowheads="1"/>
            </p:cNvSpPr>
            <p:nvPr/>
          </p:nvSpPr>
          <p:spPr bwMode="auto">
            <a:xfrm>
              <a:off x="1090" y="3360"/>
              <a:ext cx="757" cy="384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b="0">
                  <a:latin typeface="Gill Sans" charset="0"/>
                  <a:ea typeface="Gill Sans" charset="0"/>
                  <a:cs typeface="Gill Sans" charset="0"/>
                </a:rPr>
                <a:t>CPU2</a:t>
              </a:r>
            </a:p>
          </p:txBody>
        </p:sp>
        <p:sp>
          <p:nvSpPr>
            <p:cNvPr id="12295" name="Rectangle 9"/>
            <p:cNvSpPr>
              <a:spLocks noChangeArrowheads="1"/>
            </p:cNvSpPr>
            <p:nvPr/>
          </p:nvSpPr>
          <p:spPr bwMode="auto">
            <a:xfrm>
              <a:off x="1824" y="3360"/>
              <a:ext cx="696" cy="384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b="0">
                  <a:latin typeface="Gill Sans" charset="0"/>
                  <a:ea typeface="Gill Sans" charset="0"/>
                  <a:cs typeface="Gill Sans" charset="0"/>
                </a:rPr>
                <a:t>CPU1</a:t>
              </a:r>
            </a:p>
          </p:txBody>
        </p:sp>
        <p:sp>
          <p:nvSpPr>
            <p:cNvPr id="12296" name="Rectangle 10"/>
            <p:cNvSpPr>
              <a:spLocks noChangeArrowheads="1"/>
            </p:cNvSpPr>
            <p:nvPr/>
          </p:nvSpPr>
          <p:spPr bwMode="auto">
            <a:xfrm>
              <a:off x="2526" y="3360"/>
              <a:ext cx="399" cy="384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b="0">
                  <a:latin typeface="Gill Sans" charset="0"/>
                  <a:ea typeface="Gill Sans" charset="0"/>
                  <a:cs typeface="Gill Sans" charset="0"/>
                </a:rPr>
                <a:t>CPU2</a:t>
              </a:r>
            </a:p>
          </p:txBody>
        </p:sp>
        <p:sp>
          <p:nvSpPr>
            <p:cNvPr id="12297" name="Text Box 11"/>
            <p:cNvSpPr txBox="1">
              <a:spLocks noChangeArrowheads="1"/>
            </p:cNvSpPr>
            <p:nvPr/>
          </p:nvSpPr>
          <p:spPr bwMode="auto">
            <a:xfrm>
              <a:off x="864" y="3744"/>
              <a:ext cx="67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algn="l"/>
              <a:r>
                <a:rPr lang="en-US" altLang="ko-KR" sz="2800" b="0">
                  <a:latin typeface="Gill Sans" charset="0"/>
                  <a:ea typeface="Gill Sans" charset="0"/>
                  <a:cs typeface="Gill Sans" charset="0"/>
                </a:rPr>
                <a:t>Time </a:t>
              </a:r>
            </a:p>
          </p:txBody>
        </p:sp>
        <p:sp>
          <p:nvSpPr>
            <p:cNvPr id="12298" name="Line 12"/>
            <p:cNvSpPr>
              <a:spLocks noChangeShapeType="1"/>
            </p:cNvSpPr>
            <p:nvPr/>
          </p:nvSpPr>
          <p:spPr bwMode="auto">
            <a:xfrm>
              <a:off x="1536" y="3936"/>
              <a:ext cx="104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2299" name="Rectangle 13"/>
            <p:cNvSpPr>
              <a:spLocks noChangeArrowheads="1"/>
            </p:cNvSpPr>
            <p:nvPr/>
          </p:nvSpPr>
          <p:spPr bwMode="auto">
            <a:xfrm>
              <a:off x="2928" y="3360"/>
              <a:ext cx="696" cy="384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b="0">
                  <a:latin typeface="Gill Sans" charset="0"/>
                  <a:ea typeface="Gill Sans" charset="0"/>
                  <a:cs typeface="Gill Sans" charset="0"/>
                </a:rPr>
                <a:t>CPU1</a:t>
              </a:r>
            </a:p>
          </p:txBody>
        </p:sp>
        <p:sp>
          <p:nvSpPr>
            <p:cNvPr id="12300" name="Rectangle 14"/>
            <p:cNvSpPr>
              <a:spLocks noChangeArrowheads="1"/>
            </p:cNvSpPr>
            <p:nvPr/>
          </p:nvSpPr>
          <p:spPr bwMode="auto">
            <a:xfrm>
              <a:off x="3630" y="3360"/>
              <a:ext cx="399" cy="384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b="0">
                  <a:latin typeface="Gill Sans" charset="0"/>
                  <a:ea typeface="Gill Sans" charset="0"/>
                  <a:cs typeface="Gill Sans" charset="0"/>
                </a:rPr>
                <a:t>CPU2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358580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55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ea typeface="Gulim" charset="0"/>
              </a:rPr>
              <a:t>Memory Footprint: Two-Threads</a:t>
            </a:r>
          </a:p>
        </p:txBody>
      </p:sp>
      <p:sp>
        <p:nvSpPr>
          <p:cNvPr id="354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20648" y="990600"/>
            <a:ext cx="8153400" cy="5105400"/>
          </a:xfrm>
        </p:spPr>
        <p:txBody>
          <a:bodyPr>
            <a:normAutofit/>
          </a:bodyPr>
          <a:lstStyle/>
          <a:p>
            <a:r>
              <a:rPr lang="en-US" altLang="ko-KR" dirty="0">
                <a:ea typeface="Gulim" charset="0"/>
              </a:rPr>
              <a:t>If we stopped this program and examined it with a debugger, we would see</a:t>
            </a:r>
          </a:p>
          <a:p>
            <a:pPr lvl="1"/>
            <a:r>
              <a:rPr lang="en-US" altLang="ko-KR" dirty="0">
                <a:ea typeface="Gulim" charset="0"/>
              </a:rPr>
              <a:t>Two sets of CPU registers</a:t>
            </a:r>
          </a:p>
          <a:p>
            <a:pPr lvl="1"/>
            <a:r>
              <a:rPr lang="en-US" altLang="ko-KR" dirty="0">
                <a:ea typeface="Gulim" charset="0"/>
              </a:rPr>
              <a:t>Two sets of Stacks</a:t>
            </a:r>
          </a:p>
          <a:p>
            <a:endParaRPr lang="en-US" altLang="ko-KR" dirty="0">
              <a:ea typeface="Gulim" charset="0"/>
            </a:endParaRPr>
          </a:p>
          <a:p>
            <a:r>
              <a:rPr lang="en-US" altLang="ko-KR" dirty="0">
                <a:ea typeface="Gulim" charset="0"/>
              </a:rPr>
              <a:t>Questions: </a:t>
            </a:r>
          </a:p>
          <a:p>
            <a:pPr lvl="1"/>
            <a:r>
              <a:rPr lang="en-US" altLang="ko-KR" dirty="0">
                <a:ea typeface="Gulim" charset="0"/>
              </a:rPr>
              <a:t>How do we position stacks relative to </a:t>
            </a:r>
            <a:br>
              <a:rPr lang="en-US" altLang="ko-KR" dirty="0">
                <a:ea typeface="Gulim" charset="0"/>
              </a:rPr>
            </a:br>
            <a:r>
              <a:rPr lang="en-US" altLang="ko-KR" dirty="0">
                <a:ea typeface="Gulim" charset="0"/>
              </a:rPr>
              <a:t>each other?</a:t>
            </a:r>
          </a:p>
          <a:p>
            <a:pPr lvl="1"/>
            <a:r>
              <a:rPr lang="en-US" altLang="ko-KR" dirty="0">
                <a:ea typeface="Gulim" charset="0"/>
              </a:rPr>
              <a:t>What maximum size should we choose</a:t>
            </a:r>
            <a:br>
              <a:rPr lang="en-US" altLang="ko-KR" dirty="0">
                <a:ea typeface="Gulim" charset="0"/>
              </a:rPr>
            </a:br>
            <a:r>
              <a:rPr lang="en-US" altLang="ko-KR" dirty="0">
                <a:ea typeface="Gulim" charset="0"/>
              </a:rPr>
              <a:t>for the stacks?</a:t>
            </a:r>
          </a:p>
          <a:p>
            <a:pPr lvl="1"/>
            <a:r>
              <a:rPr lang="en-US" altLang="ko-KR" dirty="0">
                <a:ea typeface="Gulim" charset="0"/>
              </a:rPr>
              <a:t>What happens if threads violate this?</a:t>
            </a:r>
          </a:p>
          <a:p>
            <a:pPr lvl="1"/>
            <a:r>
              <a:rPr lang="en-US" altLang="ko-KR" dirty="0">
                <a:ea typeface="Gulim" charset="0"/>
              </a:rPr>
              <a:t>How might you catch violations?</a:t>
            </a:r>
          </a:p>
          <a:p>
            <a:pPr lvl="1"/>
            <a:endParaRPr lang="en-US" altLang="ko-KR" dirty="0">
              <a:ea typeface="Gulim" charset="0"/>
            </a:endParaRP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7924800" y="1654093"/>
            <a:ext cx="2120900" cy="4343400"/>
            <a:chOff x="3648" y="1008"/>
            <a:chExt cx="1336" cy="2736"/>
          </a:xfrm>
        </p:grpSpPr>
        <p:grpSp>
          <p:nvGrpSpPr>
            <p:cNvPr id="34821" name="Group 16"/>
            <p:cNvGrpSpPr>
              <a:grpSpLocks/>
            </p:cNvGrpSpPr>
            <p:nvPr/>
          </p:nvGrpSpPr>
          <p:grpSpPr bwMode="auto">
            <a:xfrm>
              <a:off x="3648" y="1008"/>
              <a:ext cx="1056" cy="2736"/>
              <a:chOff x="3648" y="1008"/>
              <a:chExt cx="1056" cy="2736"/>
            </a:xfrm>
          </p:grpSpPr>
          <p:sp>
            <p:nvSpPr>
              <p:cNvPr id="34823" name="Rectangle 4"/>
              <p:cNvSpPr>
                <a:spLocks noChangeArrowheads="1"/>
              </p:cNvSpPr>
              <p:nvPr/>
            </p:nvSpPr>
            <p:spPr bwMode="auto">
              <a:xfrm>
                <a:off x="3648" y="1008"/>
                <a:ext cx="1056" cy="273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34824" name="Rectangle 6"/>
              <p:cNvSpPr>
                <a:spLocks noChangeArrowheads="1"/>
              </p:cNvSpPr>
              <p:nvPr/>
            </p:nvSpPr>
            <p:spPr bwMode="auto">
              <a:xfrm>
                <a:off x="3648" y="3408"/>
                <a:ext cx="1056" cy="336"/>
              </a:xfrm>
              <a:prstGeom prst="rect">
                <a:avLst/>
              </a:prstGeom>
              <a:solidFill>
                <a:srgbClr val="FFFF0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ko-KR" b="0">
                    <a:latin typeface="Gill Sans" charset="0"/>
                    <a:ea typeface="Gill Sans" charset="0"/>
                    <a:cs typeface="Gill Sans" charset="0"/>
                  </a:rPr>
                  <a:t>Code</a:t>
                </a:r>
              </a:p>
            </p:txBody>
          </p:sp>
          <p:sp>
            <p:nvSpPr>
              <p:cNvPr id="34825" name="Rectangle 7"/>
              <p:cNvSpPr>
                <a:spLocks noChangeArrowheads="1"/>
              </p:cNvSpPr>
              <p:nvPr/>
            </p:nvSpPr>
            <p:spPr bwMode="auto">
              <a:xfrm>
                <a:off x="3648" y="3120"/>
                <a:ext cx="1056" cy="288"/>
              </a:xfrm>
              <a:prstGeom prst="rect">
                <a:avLst/>
              </a:prstGeom>
              <a:solidFill>
                <a:srgbClr val="53FB25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ko-KR" b="0">
                    <a:latin typeface="Gill Sans" charset="0"/>
                    <a:ea typeface="Gill Sans" charset="0"/>
                    <a:cs typeface="Gill Sans" charset="0"/>
                  </a:rPr>
                  <a:t>Global Data</a:t>
                </a:r>
              </a:p>
            </p:txBody>
          </p:sp>
          <p:sp>
            <p:nvSpPr>
              <p:cNvPr id="34826" name="Rectangle 8"/>
              <p:cNvSpPr>
                <a:spLocks noChangeArrowheads="1"/>
              </p:cNvSpPr>
              <p:nvPr/>
            </p:nvSpPr>
            <p:spPr bwMode="auto">
              <a:xfrm>
                <a:off x="3648" y="2640"/>
                <a:ext cx="1056" cy="480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ko-KR" b="0">
                    <a:latin typeface="Gill Sans" charset="0"/>
                    <a:ea typeface="Gill Sans" charset="0"/>
                    <a:cs typeface="Gill Sans" charset="0"/>
                  </a:rPr>
                  <a:t>Heap</a:t>
                </a:r>
              </a:p>
            </p:txBody>
          </p:sp>
          <p:sp>
            <p:nvSpPr>
              <p:cNvPr id="34827" name="Rectangle 9"/>
              <p:cNvSpPr>
                <a:spLocks noChangeArrowheads="1"/>
              </p:cNvSpPr>
              <p:nvPr/>
            </p:nvSpPr>
            <p:spPr bwMode="auto">
              <a:xfrm>
                <a:off x="3648" y="1008"/>
                <a:ext cx="1056" cy="336"/>
              </a:xfrm>
              <a:prstGeom prst="rect">
                <a:avLst/>
              </a:prstGeom>
              <a:solidFill>
                <a:srgbClr val="FF66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ko-KR" b="0">
                    <a:latin typeface="Gill Sans" charset="0"/>
                    <a:ea typeface="Gill Sans" charset="0"/>
                    <a:cs typeface="Gill Sans" charset="0"/>
                  </a:rPr>
                  <a:t>Stack 1</a:t>
                </a:r>
              </a:p>
            </p:txBody>
          </p:sp>
          <p:sp>
            <p:nvSpPr>
              <p:cNvPr id="34828" name="Rectangle 10"/>
              <p:cNvSpPr>
                <a:spLocks noChangeArrowheads="1"/>
              </p:cNvSpPr>
              <p:nvPr/>
            </p:nvSpPr>
            <p:spPr bwMode="auto">
              <a:xfrm>
                <a:off x="3648" y="1728"/>
                <a:ext cx="1056" cy="432"/>
              </a:xfrm>
              <a:prstGeom prst="rect">
                <a:avLst/>
              </a:prstGeom>
              <a:solidFill>
                <a:srgbClr val="02E3EE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ko-KR" b="0">
                    <a:latin typeface="Gill Sans" charset="0"/>
                    <a:ea typeface="Gill Sans" charset="0"/>
                    <a:cs typeface="Gill Sans" charset="0"/>
                  </a:rPr>
                  <a:t>Stack 2</a:t>
                </a:r>
              </a:p>
            </p:txBody>
          </p:sp>
          <p:sp>
            <p:nvSpPr>
              <p:cNvPr id="34829" name="Line 12"/>
              <p:cNvSpPr>
                <a:spLocks noChangeShapeType="1"/>
              </p:cNvSpPr>
              <p:nvPr/>
            </p:nvSpPr>
            <p:spPr bwMode="auto">
              <a:xfrm>
                <a:off x="4176" y="1296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34830" name="Line 13"/>
              <p:cNvSpPr>
                <a:spLocks noChangeShapeType="1"/>
              </p:cNvSpPr>
              <p:nvPr/>
            </p:nvSpPr>
            <p:spPr bwMode="auto">
              <a:xfrm>
                <a:off x="4176" y="2112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34831" name="Line 14"/>
              <p:cNvSpPr>
                <a:spLocks noChangeShapeType="1"/>
              </p:cNvSpPr>
              <p:nvPr/>
            </p:nvSpPr>
            <p:spPr bwMode="auto">
              <a:xfrm flipV="1">
                <a:off x="4176" y="2544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sp>
          <p:nvSpPr>
            <p:cNvPr id="34822" name="Text Box 15"/>
            <p:cNvSpPr txBox="1">
              <a:spLocks noChangeArrowheads="1"/>
            </p:cNvSpPr>
            <p:nvPr/>
          </p:nvSpPr>
          <p:spPr bwMode="auto">
            <a:xfrm rot="5400000">
              <a:off x="4317" y="2237"/>
              <a:ext cx="110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9pPr>
            </a:lstStyle>
            <a:p>
              <a:r>
                <a:rPr lang="en-US" altLang="ko-KR" b="0">
                  <a:latin typeface="Gill Sans" charset="0"/>
                  <a:ea typeface="Gill Sans" charset="0"/>
                  <a:cs typeface="Gill Sans" charset="0"/>
                </a:rPr>
                <a:t>Address Space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434940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4307" grpId="0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9A20E-2D48-4075-A178-B5A3DD850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 Library API for Threads: </a:t>
            </a:r>
            <a:r>
              <a:rPr lang="en-US" i="1" dirty="0" err="1"/>
              <a:t>pthreads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969DC-F260-44FC-B2A7-202D721A56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524000"/>
            <a:ext cx="10515600" cy="46482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int </a:t>
            </a:r>
            <a:r>
              <a:rPr lang="en-US" sz="2200" dirty="0" err="1">
                <a:latin typeface="Consolas" panose="020B0609020204030204" pitchFamily="49" charset="0"/>
              </a:rPr>
              <a:t>pthread_create</a:t>
            </a:r>
            <a:r>
              <a:rPr lang="en-US" sz="2200" dirty="0">
                <a:latin typeface="Consolas" panose="020B0609020204030204" pitchFamily="49" charset="0"/>
              </a:rPr>
              <a:t>(</a:t>
            </a:r>
            <a:r>
              <a:rPr lang="en-US" sz="2200" dirty="0" err="1">
                <a:latin typeface="Consolas" panose="020B0609020204030204" pitchFamily="49" charset="0"/>
              </a:rPr>
              <a:t>pthread_t</a:t>
            </a:r>
            <a:r>
              <a:rPr lang="en-US" sz="2200" dirty="0">
                <a:latin typeface="Consolas" panose="020B0609020204030204" pitchFamily="49" charset="0"/>
              </a:rPr>
              <a:t> *</a:t>
            </a:r>
            <a:r>
              <a:rPr lang="en-US" sz="2200" i="1" dirty="0">
                <a:latin typeface="Consolas" panose="020B0609020204030204" pitchFamily="49" charset="0"/>
              </a:rPr>
              <a:t>thread</a:t>
            </a:r>
            <a:r>
              <a:rPr lang="en-US" sz="2200" dirty="0">
                <a:latin typeface="Consolas" panose="020B0609020204030204" pitchFamily="49" charset="0"/>
              </a:rPr>
              <a:t>, const </a:t>
            </a:r>
            <a:r>
              <a:rPr lang="en-US" sz="2200" dirty="0" err="1">
                <a:latin typeface="Consolas" panose="020B0609020204030204" pitchFamily="49" charset="0"/>
              </a:rPr>
              <a:t>pthread_attr_t</a:t>
            </a:r>
            <a:r>
              <a:rPr lang="en-US" sz="2200" dirty="0">
                <a:latin typeface="Consolas" panose="020B0609020204030204" pitchFamily="49" charset="0"/>
              </a:rPr>
              <a:t> *</a:t>
            </a:r>
            <a:r>
              <a:rPr lang="en-US" sz="2200" i="1" dirty="0" err="1">
                <a:latin typeface="Consolas" panose="020B0609020204030204" pitchFamily="49" charset="0"/>
              </a:rPr>
              <a:t>attr</a:t>
            </a:r>
            <a:r>
              <a:rPr lang="en-US" sz="2200" dirty="0">
                <a:latin typeface="Consolas" panose="020B0609020204030204" pitchFamily="49" charset="0"/>
              </a:rPr>
              <a:t>,</a:t>
            </a:r>
            <a:br>
              <a:rPr lang="en-US" sz="2200" dirty="0">
                <a:latin typeface="Consolas" panose="020B0609020204030204" pitchFamily="49" charset="0"/>
              </a:rPr>
            </a:br>
            <a:r>
              <a:rPr lang="en-US" sz="2200" dirty="0">
                <a:latin typeface="Consolas" panose="020B0609020204030204" pitchFamily="49" charset="0"/>
              </a:rPr>
              <a:t>		      void *(*</a:t>
            </a:r>
            <a:r>
              <a:rPr lang="en-US" sz="2200" i="1" dirty="0" err="1">
                <a:latin typeface="Consolas" panose="020B0609020204030204" pitchFamily="49" charset="0"/>
              </a:rPr>
              <a:t>start_routine</a:t>
            </a:r>
            <a:r>
              <a:rPr lang="en-US" sz="2200" dirty="0">
                <a:latin typeface="Consolas" panose="020B0609020204030204" pitchFamily="49" charset="0"/>
              </a:rPr>
              <a:t>)(void*), void *</a:t>
            </a:r>
            <a:r>
              <a:rPr lang="en-US" sz="2200" i="1" dirty="0" err="1">
                <a:latin typeface="Consolas" panose="020B0609020204030204" pitchFamily="49" charset="0"/>
              </a:rPr>
              <a:t>arg</a:t>
            </a:r>
            <a:r>
              <a:rPr lang="en-US" sz="2200" dirty="0"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dirty="0"/>
              <a:t>thread is created executing </a:t>
            </a:r>
            <a:r>
              <a:rPr lang="en-US" i="1" dirty="0" err="1"/>
              <a:t>start_routine</a:t>
            </a:r>
            <a:r>
              <a:rPr lang="en-US" dirty="0"/>
              <a:t> with </a:t>
            </a:r>
            <a:r>
              <a:rPr lang="en-US" i="1" dirty="0" err="1"/>
              <a:t>arg</a:t>
            </a:r>
            <a:r>
              <a:rPr lang="en-US" dirty="0"/>
              <a:t> as its sole argument.</a:t>
            </a:r>
          </a:p>
          <a:p>
            <a:pPr lvl="1"/>
            <a:r>
              <a:rPr lang="en-US" dirty="0"/>
              <a:t>return is implicit call to </a:t>
            </a:r>
            <a:r>
              <a:rPr lang="en-US" dirty="0" err="1"/>
              <a:t>pthread_exit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void </a:t>
            </a:r>
            <a:r>
              <a:rPr lang="en-US" sz="2200" dirty="0" err="1">
                <a:latin typeface="Consolas" panose="020B0609020204030204" pitchFamily="49" charset="0"/>
              </a:rPr>
              <a:t>pthread_exit</a:t>
            </a:r>
            <a:r>
              <a:rPr lang="en-US" sz="2200" dirty="0">
                <a:latin typeface="Consolas" panose="020B0609020204030204" pitchFamily="49" charset="0"/>
              </a:rPr>
              <a:t>(void *</a:t>
            </a:r>
            <a:r>
              <a:rPr lang="en-US" sz="2200" i="1" dirty="0" err="1">
                <a:latin typeface="Consolas" panose="020B0609020204030204" pitchFamily="49" charset="0"/>
              </a:rPr>
              <a:t>value_ptr</a:t>
            </a:r>
            <a:r>
              <a:rPr lang="en-US" sz="2200" dirty="0"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dirty="0"/>
              <a:t>terminates the thread and makes </a:t>
            </a:r>
            <a:r>
              <a:rPr lang="en-US" i="1" dirty="0" err="1"/>
              <a:t>value_ptr</a:t>
            </a:r>
            <a:r>
              <a:rPr lang="en-US" dirty="0"/>
              <a:t> available to any successful join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sz="2200" dirty="0" err="1">
                <a:latin typeface="Consolas" panose="020B0609020204030204" pitchFamily="49" charset="0"/>
              </a:rPr>
              <a:t>int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</a:rPr>
              <a:t>pthread_yield</a:t>
            </a:r>
            <a:r>
              <a:rPr lang="en-US" sz="2200" dirty="0"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dirty="0"/>
              <a:t>causes the calling thread to yield the CPU to other threads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int </a:t>
            </a:r>
            <a:r>
              <a:rPr lang="en-US" sz="2200" dirty="0" err="1">
                <a:latin typeface="Consolas" panose="020B0609020204030204" pitchFamily="49" charset="0"/>
              </a:rPr>
              <a:t>pthread_join</a:t>
            </a:r>
            <a:r>
              <a:rPr lang="en-US" sz="2200" dirty="0">
                <a:latin typeface="Consolas" panose="020B0609020204030204" pitchFamily="49" charset="0"/>
              </a:rPr>
              <a:t>(</a:t>
            </a:r>
            <a:r>
              <a:rPr lang="en-US" sz="2200" dirty="0" err="1">
                <a:latin typeface="Consolas" panose="020B0609020204030204" pitchFamily="49" charset="0"/>
              </a:rPr>
              <a:t>pthread_t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i="1" dirty="0">
                <a:latin typeface="Consolas" panose="020B0609020204030204" pitchFamily="49" charset="0"/>
              </a:rPr>
              <a:t>thread</a:t>
            </a:r>
            <a:r>
              <a:rPr lang="en-US" sz="2200" dirty="0">
                <a:latin typeface="Consolas" panose="020B0609020204030204" pitchFamily="49" charset="0"/>
              </a:rPr>
              <a:t>, void **</a:t>
            </a:r>
            <a:r>
              <a:rPr lang="en-US" sz="2200" i="1" dirty="0" err="1">
                <a:latin typeface="Consolas" panose="020B0609020204030204" pitchFamily="49" charset="0"/>
              </a:rPr>
              <a:t>value_ptr</a:t>
            </a:r>
            <a:r>
              <a:rPr lang="en-US" sz="2200" dirty="0"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dirty="0"/>
              <a:t>suspends execution of the calling thread until the target </a:t>
            </a:r>
            <a:r>
              <a:rPr lang="en-US" i="1" dirty="0"/>
              <a:t>thread</a:t>
            </a:r>
            <a:r>
              <a:rPr lang="en-US" dirty="0"/>
              <a:t> terminates.</a:t>
            </a:r>
          </a:p>
          <a:p>
            <a:pPr lvl="1"/>
            <a:r>
              <a:rPr lang="en-US" dirty="0"/>
              <a:t>On return with a non-NULL </a:t>
            </a:r>
            <a:r>
              <a:rPr lang="en-US" i="1" dirty="0" err="1"/>
              <a:t>value_ptr</a:t>
            </a:r>
            <a:r>
              <a:rPr lang="en-US" dirty="0"/>
              <a:t>  the value passed to </a:t>
            </a:r>
            <a:r>
              <a:rPr lang="en-US" i="1" dirty="0" err="1">
                <a:hlinkClick r:id="rId2"/>
              </a:rPr>
              <a:t>pthread_exit</a:t>
            </a:r>
            <a:r>
              <a:rPr lang="en-US" i="1" dirty="0">
                <a:hlinkClick r:id="rId2"/>
              </a:rPr>
              <a:t>()</a:t>
            </a:r>
            <a:r>
              <a:rPr lang="en-US" dirty="0"/>
              <a:t> by the terminating thread is made available in the location referenced by </a:t>
            </a:r>
            <a:r>
              <a:rPr lang="en-US" i="1" dirty="0" err="1"/>
              <a:t>value_ptr</a:t>
            </a:r>
            <a:r>
              <a:rPr lang="en-US" dirty="0"/>
              <a:t>. </a:t>
            </a:r>
            <a:endParaRPr lang="en-US" sz="1800" dirty="0">
              <a:latin typeface="Courier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2DCDE4-7E52-41E9-9A52-E49ECE20A4AD}"/>
              </a:ext>
            </a:extLst>
          </p:cNvPr>
          <p:cNvSpPr/>
          <p:nvPr/>
        </p:nvSpPr>
        <p:spPr>
          <a:xfrm>
            <a:off x="3886200" y="5830669"/>
            <a:ext cx="8077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Gill Sans Light"/>
              </a:rPr>
              <a:t>prompt% man </a:t>
            </a:r>
            <a:r>
              <a:rPr lang="en-US" dirty="0" err="1">
                <a:solidFill>
                  <a:srgbClr val="FF0000"/>
                </a:solidFill>
                <a:latin typeface="Gill Sans Light"/>
              </a:rPr>
              <a:t>pthread</a:t>
            </a:r>
            <a:endParaRPr lang="en-US" dirty="0">
              <a:solidFill>
                <a:srgbClr val="FF0000"/>
              </a:solidFill>
              <a:latin typeface="Gill Sans Light"/>
            </a:endParaRPr>
          </a:p>
          <a:p>
            <a:r>
              <a:rPr lang="en-US" dirty="0">
                <a:solidFill>
                  <a:srgbClr val="FF0000"/>
                </a:solidFill>
                <a:latin typeface="Gill Sans Light"/>
              </a:rPr>
              <a:t>https://pubs.opengroup.org/onlinepubs/7908799/xsh/pthread.h.html</a:t>
            </a:r>
          </a:p>
        </p:txBody>
      </p:sp>
      <p:sp>
        <p:nvSpPr>
          <p:cNvPr id="4" name="Rectangle 3"/>
          <p:cNvSpPr/>
          <p:nvPr/>
        </p:nvSpPr>
        <p:spPr>
          <a:xfrm>
            <a:off x="1066800" y="712622"/>
            <a:ext cx="8839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pThreads</a:t>
            </a:r>
            <a:r>
              <a:rPr lang="en-US" dirty="0">
                <a:solidFill>
                  <a:schemeClr val="accent2"/>
                </a:solidFill>
              </a:rPr>
              <a:t>: POSIX standard for thread programming</a:t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dirty="0">
                <a:solidFill>
                  <a:schemeClr val="accent2"/>
                </a:solidFill>
              </a:rPr>
              <a:t>[POSIX.1c, Threads extensions (IEEE </a:t>
            </a:r>
            <a:r>
              <a:rPr lang="en-US" dirty="0" err="1">
                <a:solidFill>
                  <a:schemeClr val="accent2"/>
                </a:solidFill>
              </a:rPr>
              <a:t>Std</a:t>
            </a:r>
            <a:r>
              <a:rPr lang="en-US" dirty="0">
                <a:solidFill>
                  <a:schemeClr val="accent2"/>
                </a:solidFill>
              </a:rPr>
              <a:t> 1003.1c-1995)]</a:t>
            </a:r>
          </a:p>
        </p:txBody>
      </p:sp>
    </p:spTree>
    <p:extLst>
      <p:ext uri="{BB962C8B-B14F-4D97-AF65-F5344CB8AC3E}">
        <p14:creationId xmlns:p14="http://schemas.microsoft.com/office/powerpoint/2010/main" val="31995111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Gulim" panose="020B0600000101010101" pitchFamily="34" charset="-127"/>
              </a:rPr>
              <a:t>Dispatch Loop</a:t>
            </a:r>
          </a:p>
        </p:txBody>
      </p:sp>
      <p:sp>
        <p:nvSpPr>
          <p:cNvPr id="361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altLang="ko-KR" dirty="0">
                <a:ea typeface="Gulim" panose="020B0600000101010101" pitchFamily="34" charset="-127"/>
              </a:rPr>
              <a:t>Conceptually, the dispatching loop of the operating system looks as follows:</a:t>
            </a:r>
            <a:br>
              <a:rPr lang="en-US" altLang="ko-KR" dirty="0">
                <a:ea typeface="Gulim" panose="020B0600000101010101" pitchFamily="34" charset="-127"/>
              </a:rPr>
            </a:br>
            <a:endParaRPr lang="en-US" altLang="ko-KR" dirty="0">
              <a:ea typeface="Gulim" panose="020B0600000101010101" pitchFamily="34" charset="-127"/>
            </a:endParaRPr>
          </a:p>
          <a:p>
            <a:pPr>
              <a:buFontTx/>
              <a:buNone/>
            </a:pPr>
            <a:r>
              <a:rPr lang="en-US" altLang="ko-KR" sz="2000" dirty="0">
                <a:latin typeface="Courier New" panose="02070309020205020404" pitchFamily="49" charset="0"/>
                <a:ea typeface="Gulim" panose="020B0600000101010101" pitchFamily="34" charset="-127"/>
              </a:rPr>
              <a:t>		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Loop {</a:t>
            </a:r>
          </a:p>
          <a:p>
            <a:pPr>
              <a:buFontTx/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	   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RunThread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(); </a:t>
            </a:r>
          </a:p>
          <a:p>
            <a:pPr>
              <a:buFontTx/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	   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ChooseNextThread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pPr>
              <a:buFontTx/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	   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SaveStateOfCPU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curTCB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>
              <a:buFontTx/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	   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LoadStateOfCPU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newTCB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>
              <a:buFontTx/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	}</a:t>
            </a:r>
          </a:p>
          <a:p>
            <a:pPr>
              <a:buFontTx/>
              <a:buNone/>
            </a:pPr>
            <a:endParaRPr lang="en-US" altLang="ko-KR" sz="2000" dirty="0">
              <a:latin typeface="Courier New" panose="02070309020205020404" pitchFamily="49" charset="0"/>
              <a:ea typeface="Gulim" panose="020B0600000101010101" pitchFamily="34" charset="-127"/>
            </a:endParaRPr>
          </a:p>
          <a:p>
            <a:r>
              <a:rPr lang="en-US" altLang="ko-KR" dirty="0">
                <a:ea typeface="Gulim" panose="020B0600000101010101" pitchFamily="34" charset="-127"/>
              </a:rPr>
              <a:t>This is an </a:t>
            </a:r>
            <a:r>
              <a:rPr lang="en-US" altLang="ko-KR" i="1" dirty="0">
                <a:ea typeface="Gulim" panose="020B0600000101010101" pitchFamily="34" charset="-127"/>
              </a:rPr>
              <a:t>infinite</a:t>
            </a:r>
            <a:r>
              <a:rPr lang="en-US" altLang="ko-KR" dirty="0">
                <a:ea typeface="Gulim" panose="020B0600000101010101" pitchFamily="34" charset="-127"/>
              </a:rPr>
              <a:t> loop</a:t>
            </a:r>
          </a:p>
          <a:p>
            <a:pPr lvl="1"/>
            <a:r>
              <a:rPr lang="en-US" altLang="ko-KR" sz="2400" dirty="0">
                <a:ea typeface="Gulim" panose="020B0600000101010101" pitchFamily="34" charset="-127"/>
              </a:rPr>
              <a:t>One could argue that this is all that the OS does</a:t>
            </a:r>
          </a:p>
          <a:p>
            <a:r>
              <a:rPr lang="en-US" altLang="ko-KR" dirty="0">
                <a:ea typeface="Gulim" panose="020B0600000101010101" pitchFamily="34" charset="-127"/>
              </a:rPr>
              <a:t>Should we ever exit this loop???</a:t>
            </a:r>
          </a:p>
          <a:p>
            <a:pPr lvl="1"/>
            <a:r>
              <a:rPr lang="en-US" altLang="ko-KR" sz="2400" dirty="0">
                <a:ea typeface="Gulim" panose="020B0600000101010101" pitchFamily="34" charset="-127"/>
              </a:rPr>
              <a:t>When would that be?</a:t>
            </a:r>
          </a:p>
        </p:txBody>
      </p:sp>
    </p:spTree>
    <p:extLst>
      <p:ext uri="{BB962C8B-B14F-4D97-AF65-F5344CB8AC3E}">
        <p14:creationId xmlns:p14="http://schemas.microsoft.com/office/powerpoint/2010/main" val="27272077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1475" grpId="0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Gulim" panose="020B0600000101010101" pitchFamily="34" charset="-127"/>
              </a:rPr>
              <a:t>Running a thread</a:t>
            </a:r>
          </a:p>
        </p:txBody>
      </p:sp>
      <p:sp>
        <p:nvSpPr>
          <p:cNvPr id="362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914400"/>
            <a:ext cx="8458200" cy="51054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ko-KR" dirty="0">
                <a:ea typeface="Gulim" panose="020B0600000101010101" pitchFamily="34" charset="-127"/>
              </a:rPr>
              <a:t>Consider first portion:   </a:t>
            </a:r>
            <a:r>
              <a:rPr lang="en-US" altLang="ko-KR" dirty="0" err="1">
                <a:latin typeface="Consolas" charset="0"/>
                <a:ea typeface="Consolas" charset="0"/>
                <a:cs typeface="Consolas" charset="0"/>
              </a:rPr>
              <a:t>RunThread</a:t>
            </a:r>
            <a:r>
              <a:rPr lang="en-US" altLang="ko-KR" dirty="0">
                <a:latin typeface="Consolas" charset="0"/>
                <a:ea typeface="Consolas" charset="0"/>
                <a:cs typeface="Consolas" charset="0"/>
              </a:rPr>
              <a:t>()</a:t>
            </a:r>
          </a:p>
          <a:p>
            <a:endParaRPr lang="en-US" altLang="ko-KR" dirty="0">
              <a:ea typeface="Gulim" panose="020B0600000101010101" pitchFamily="34" charset="-127"/>
            </a:endParaRPr>
          </a:p>
          <a:p>
            <a:r>
              <a:rPr lang="en-US" altLang="ko-KR" dirty="0">
                <a:ea typeface="Gulim" panose="020B0600000101010101" pitchFamily="34" charset="-127"/>
              </a:rPr>
              <a:t>How do I run a thread?</a:t>
            </a:r>
          </a:p>
          <a:p>
            <a:pPr lvl="1"/>
            <a:r>
              <a:rPr lang="en-US" altLang="ko-KR" dirty="0">
                <a:ea typeface="Gulim" panose="020B0600000101010101" pitchFamily="34" charset="-127"/>
              </a:rPr>
              <a:t>Load its state (registers, PC, stack pointer) into CPU</a:t>
            </a:r>
          </a:p>
          <a:p>
            <a:pPr lvl="1"/>
            <a:r>
              <a:rPr lang="en-US" altLang="ko-KR" dirty="0">
                <a:ea typeface="Gulim" panose="020B0600000101010101" pitchFamily="34" charset="-127"/>
              </a:rPr>
              <a:t>Load environment (virtual memory space, </a:t>
            </a:r>
            <a:r>
              <a:rPr lang="en-US" altLang="ko-KR" dirty="0" err="1">
                <a:ea typeface="Gulim" panose="020B0600000101010101" pitchFamily="34" charset="-127"/>
              </a:rPr>
              <a:t>etc</a:t>
            </a:r>
            <a:r>
              <a:rPr lang="en-US" altLang="ko-KR" dirty="0">
                <a:ea typeface="Gulim" panose="020B0600000101010101" pitchFamily="34" charset="-127"/>
              </a:rPr>
              <a:t>)</a:t>
            </a:r>
          </a:p>
          <a:p>
            <a:pPr lvl="1"/>
            <a:r>
              <a:rPr lang="en-US" altLang="ko-KR" dirty="0">
                <a:ea typeface="Gulim" panose="020B0600000101010101" pitchFamily="34" charset="-127"/>
              </a:rPr>
              <a:t>Jump to the PC</a:t>
            </a:r>
          </a:p>
          <a:p>
            <a:pPr lvl="1"/>
            <a:endParaRPr lang="en-US" altLang="ko-KR" dirty="0">
              <a:ea typeface="Gulim" panose="020B0600000101010101" pitchFamily="34" charset="-127"/>
            </a:endParaRPr>
          </a:p>
          <a:p>
            <a:r>
              <a:rPr lang="en-US" altLang="ko-KR" dirty="0">
                <a:ea typeface="Gulim" panose="020B0600000101010101" pitchFamily="34" charset="-127"/>
              </a:rPr>
              <a:t>How does the dispatcher get control back?</a:t>
            </a:r>
          </a:p>
          <a:p>
            <a:pPr lvl="1"/>
            <a:r>
              <a:rPr lang="en-US" altLang="ko-KR" dirty="0">
                <a:ea typeface="Gulim" panose="020B0600000101010101" pitchFamily="34" charset="-127"/>
              </a:rPr>
              <a:t>Internal events: thread returns control voluntarily</a:t>
            </a:r>
          </a:p>
          <a:p>
            <a:pPr lvl="1"/>
            <a:r>
              <a:rPr lang="en-US" altLang="ko-KR" dirty="0">
                <a:ea typeface="Gulim" panose="020B0600000101010101" pitchFamily="34" charset="-127"/>
              </a:rPr>
              <a:t>External events: thread gets </a:t>
            </a:r>
            <a:r>
              <a:rPr lang="en-US" altLang="ko-KR" i="1" dirty="0">
                <a:ea typeface="Gulim" panose="020B0600000101010101" pitchFamily="34" charset="-127"/>
              </a:rPr>
              <a:t>preempted</a:t>
            </a:r>
            <a:endParaRPr lang="en-US" altLang="ko-KR" dirty="0">
              <a:ea typeface="Gulim" panose="020B0600000101010101" pitchFamily="34" charset="-127"/>
            </a:endParaRPr>
          </a:p>
          <a:p>
            <a:pPr lvl="1">
              <a:buFontTx/>
              <a:buNone/>
            </a:pPr>
            <a:endParaRPr lang="en-US" altLang="ko-KR" dirty="0"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22358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Gulim" panose="020B0600000101010101" pitchFamily="34" charset="-127"/>
              </a:rPr>
              <a:t>Internal Events</a:t>
            </a:r>
          </a:p>
        </p:txBody>
      </p:sp>
      <p:sp>
        <p:nvSpPr>
          <p:cNvPr id="363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914400"/>
            <a:ext cx="8534400" cy="5410200"/>
          </a:xfrm>
        </p:spPr>
        <p:txBody>
          <a:bodyPr/>
          <a:lstStyle/>
          <a:p>
            <a:r>
              <a:rPr lang="en-US" altLang="ko-KR" dirty="0">
                <a:ea typeface="Gulim" panose="020B0600000101010101" pitchFamily="34" charset="-127"/>
              </a:rPr>
              <a:t>Blocking on I/O</a:t>
            </a:r>
          </a:p>
          <a:p>
            <a:pPr lvl="1"/>
            <a:r>
              <a:rPr lang="en-US" altLang="ko-KR" dirty="0">
                <a:ea typeface="Gulim" panose="020B0600000101010101" pitchFamily="34" charset="-127"/>
              </a:rPr>
              <a:t>The act of requesting I/O implicitly yields the CPU</a:t>
            </a:r>
          </a:p>
          <a:p>
            <a:r>
              <a:rPr lang="en-US" altLang="ko-KR" dirty="0">
                <a:ea typeface="Gulim" panose="020B0600000101010101" pitchFamily="34" charset="-127"/>
              </a:rPr>
              <a:t>Waiting on a “signal” from other thread</a:t>
            </a:r>
          </a:p>
          <a:p>
            <a:pPr lvl="1"/>
            <a:r>
              <a:rPr lang="en-US" altLang="ko-KR" dirty="0">
                <a:ea typeface="Gulim" panose="020B0600000101010101" pitchFamily="34" charset="-127"/>
              </a:rPr>
              <a:t>Thread asks to wait and thus yields the CPU</a:t>
            </a:r>
          </a:p>
          <a:p>
            <a:r>
              <a:rPr lang="en-US" altLang="ko-KR" dirty="0">
                <a:ea typeface="Gulim" panose="020B0600000101010101" pitchFamily="34" charset="-127"/>
              </a:rPr>
              <a:t>Thread executes a </a:t>
            </a:r>
            <a:r>
              <a:rPr lang="en-US" altLang="ko-KR" dirty="0">
                <a:latin typeface="Consolas" charset="0"/>
                <a:ea typeface="Consolas" charset="0"/>
                <a:cs typeface="Consolas" charset="0"/>
              </a:rPr>
              <a:t>yield()</a:t>
            </a:r>
          </a:p>
          <a:p>
            <a:pPr lvl="1"/>
            <a:r>
              <a:rPr lang="en-US" altLang="ko-KR" dirty="0">
                <a:ea typeface="Gulim" panose="020B0600000101010101" pitchFamily="34" charset="-127"/>
              </a:rPr>
              <a:t>Thread volunteers to give up CPU</a:t>
            </a:r>
          </a:p>
          <a:p>
            <a:pPr lvl="1"/>
            <a:endParaRPr lang="en-US" altLang="ko-KR" dirty="0">
              <a:ea typeface="Gulim" panose="020B0600000101010101" pitchFamily="34" charset="-127"/>
            </a:endParaRPr>
          </a:p>
          <a:p>
            <a:pPr lvl="1">
              <a:buFontTx/>
              <a:buNone/>
            </a:pPr>
            <a:r>
              <a:rPr lang="en-US" altLang="ko-KR" dirty="0">
                <a:latin typeface="Courier New" panose="02070309020205020404" pitchFamily="49" charset="0"/>
                <a:ea typeface="Gulim" panose="020B0600000101010101" pitchFamily="34" charset="-127"/>
              </a:rPr>
              <a:t>	</a:t>
            </a:r>
            <a:r>
              <a:rPr lang="en-US" altLang="ko-KR" dirty="0">
                <a:latin typeface="Courier New" panose="02070309020205020404" pitchFamily="49" charset="0"/>
                <a:ea typeface="Gulim" panose="020B0600000101010101" pitchFamily="34" charset="-127"/>
                <a:cs typeface="Courier New" panose="02070309020205020404" pitchFamily="49" charset="0"/>
              </a:rPr>
              <a:t>	</a:t>
            </a:r>
            <a:r>
              <a:rPr lang="en-US" altLang="ko-KR" dirty="0" err="1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computePI</a:t>
            </a:r>
            <a:r>
              <a:rPr lang="en-US" altLang="ko-KR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() {</a:t>
            </a:r>
          </a:p>
          <a:p>
            <a:pPr lvl="1">
              <a:buFontTx/>
              <a:buNone/>
            </a:pPr>
            <a:r>
              <a:rPr lang="en-US" altLang="ko-KR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      while(TRUE) {</a:t>
            </a:r>
          </a:p>
          <a:p>
            <a:pPr lvl="1">
              <a:buFontTx/>
              <a:buNone/>
            </a:pPr>
            <a:r>
              <a:rPr lang="en-US" altLang="ko-KR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         </a:t>
            </a:r>
            <a:r>
              <a:rPr lang="en-US" altLang="ko-KR" dirty="0" err="1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ComputeNextDigit</a:t>
            </a:r>
            <a:r>
              <a:rPr lang="en-US" altLang="ko-KR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();</a:t>
            </a:r>
          </a:p>
          <a:p>
            <a:pPr lvl="1">
              <a:buFontTx/>
              <a:buNone/>
            </a:pPr>
            <a:r>
              <a:rPr lang="en-US" altLang="ko-KR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         yield();</a:t>
            </a:r>
          </a:p>
          <a:p>
            <a:pPr lvl="1">
              <a:buFontTx/>
              <a:buNone/>
            </a:pPr>
            <a:r>
              <a:rPr lang="en-US" altLang="ko-KR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      }</a:t>
            </a:r>
          </a:p>
          <a:p>
            <a:pPr lvl="1">
              <a:buFontTx/>
              <a:buNone/>
            </a:pPr>
            <a:r>
              <a:rPr lang="en-US" altLang="ko-KR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   }</a:t>
            </a:r>
          </a:p>
        </p:txBody>
      </p:sp>
    </p:spTree>
    <p:extLst>
      <p:ext uri="{BB962C8B-B14F-4D97-AF65-F5344CB8AC3E}">
        <p14:creationId xmlns:p14="http://schemas.microsoft.com/office/powerpoint/2010/main" val="42151952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3523" grpId="0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Gulim" panose="020B0600000101010101" pitchFamily="34" charset="-127"/>
              </a:rPr>
              <a:t>Stack for Yielding Thread</a:t>
            </a:r>
          </a:p>
        </p:txBody>
      </p:sp>
      <p:sp>
        <p:nvSpPr>
          <p:cNvPr id="364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93900" y="3049588"/>
            <a:ext cx="8674100" cy="3505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ko-KR" dirty="0">
                <a:ea typeface="Gulim" panose="020B0600000101010101" pitchFamily="34" charset="-127"/>
              </a:rPr>
              <a:t>How do we run a new thread?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dirty="0">
                <a:ea typeface="Gulim" panose="020B0600000101010101" pitchFamily="34" charset="-127"/>
              </a:rPr>
              <a:t>		</a:t>
            </a:r>
            <a:r>
              <a:rPr lang="en-US" altLang="ko-KR" sz="2000" dirty="0" err="1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run_new_thread</a:t>
            </a:r>
            <a:r>
              <a:rPr lang="en-US" altLang="ko-KR" sz="2000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()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		   </a:t>
            </a:r>
            <a:r>
              <a:rPr lang="en-US" altLang="ko-KR" sz="2000" dirty="0" err="1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newThread</a:t>
            </a:r>
            <a:r>
              <a:rPr lang="en-US" altLang="ko-KR" sz="2000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 = </a:t>
            </a:r>
            <a:r>
              <a:rPr lang="en-US" altLang="ko-KR" sz="2000" dirty="0" err="1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PickNewThread</a:t>
            </a:r>
            <a:r>
              <a:rPr lang="en-US" altLang="ko-KR" sz="2000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		   switch(</a:t>
            </a:r>
            <a:r>
              <a:rPr lang="en-US" altLang="ko-KR" sz="2000" dirty="0" err="1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curThread</a:t>
            </a:r>
            <a:r>
              <a:rPr lang="en-US" altLang="ko-KR" sz="2000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, </a:t>
            </a:r>
            <a:r>
              <a:rPr lang="en-US" altLang="ko-KR" sz="2000" dirty="0" err="1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newThread</a:t>
            </a:r>
            <a:r>
              <a:rPr lang="en-US" altLang="ko-KR" sz="2000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		   </a:t>
            </a:r>
            <a:r>
              <a:rPr lang="en-US" altLang="ko-KR" sz="2000" dirty="0" err="1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ThreadHouseKeeping</a:t>
            </a:r>
            <a:r>
              <a:rPr lang="en-US" altLang="ko-KR" sz="2000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(); /* Do any cleanup */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		}</a:t>
            </a:r>
          </a:p>
          <a:p>
            <a:pPr>
              <a:lnSpc>
                <a:spcPct val="80000"/>
              </a:lnSpc>
            </a:pPr>
            <a:r>
              <a:rPr lang="en-US" altLang="ko-KR" sz="2600" dirty="0">
                <a:ea typeface="Gulim" panose="020B0600000101010101" pitchFamily="34" charset="-127"/>
              </a:rPr>
              <a:t>How does dispatcher switch to a new thread?</a:t>
            </a:r>
          </a:p>
          <a:p>
            <a:pPr lvl="1">
              <a:lnSpc>
                <a:spcPct val="80000"/>
              </a:lnSpc>
            </a:pPr>
            <a:r>
              <a:rPr lang="en-US" altLang="ko-KR" dirty="0">
                <a:ea typeface="Gulim" panose="020B0600000101010101" pitchFamily="34" charset="-127"/>
              </a:rPr>
              <a:t>Save anything next thread may trash: PC, </a:t>
            </a:r>
            <a:r>
              <a:rPr lang="en-US" altLang="ko-KR" dirty="0" err="1">
                <a:ea typeface="Gulim" panose="020B0600000101010101" pitchFamily="34" charset="-127"/>
              </a:rPr>
              <a:t>regs</a:t>
            </a:r>
            <a:r>
              <a:rPr lang="en-US" altLang="ko-KR" dirty="0">
                <a:ea typeface="Gulim" panose="020B0600000101010101" pitchFamily="34" charset="-127"/>
              </a:rPr>
              <a:t>, stack pointer</a:t>
            </a:r>
          </a:p>
          <a:p>
            <a:pPr lvl="1">
              <a:lnSpc>
                <a:spcPct val="80000"/>
              </a:lnSpc>
            </a:pPr>
            <a:r>
              <a:rPr lang="en-US" altLang="ko-KR" dirty="0">
                <a:ea typeface="Gulim" panose="020B0600000101010101" pitchFamily="34" charset="-127"/>
              </a:rPr>
              <a:t>Maintain isolation for each thread</a:t>
            </a:r>
          </a:p>
        </p:txBody>
      </p:sp>
      <p:sp>
        <p:nvSpPr>
          <p:cNvPr id="21508" name="Rectangle 7"/>
          <p:cNvSpPr>
            <a:spLocks noChangeArrowheads="1"/>
          </p:cNvSpPr>
          <p:nvPr/>
        </p:nvSpPr>
        <p:spPr bwMode="auto">
          <a:xfrm flipV="1">
            <a:off x="5334000" y="1219200"/>
            <a:ext cx="1974850" cy="484188"/>
          </a:xfrm>
          <a:prstGeom prst="rect">
            <a:avLst/>
          </a:prstGeom>
          <a:solidFill>
            <a:srgbClr val="00FFFF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>
            <a:lvl1pPr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r>
              <a:rPr lang="en-US" altLang="ko-KR">
                <a:latin typeface="Consolas" charset="0"/>
                <a:ea typeface="Consolas" charset="0"/>
                <a:cs typeface="Consolas" charset="0"/>
              </a:rPr>
              <a:t>yield</a:t>
            </a:r>
          </a:p>
        </p:txBody>
      </p:sp>
      <p:sp>
        <p:nvSpPr>
          <p:cNvPr id="21509" name="Rectangle 8"/>
          <p:cNvSpPr>
            <a:spLocks noChangeArrowheads="1"/>
          </p:cNvSpPr>
          <p:nvPr/>
        </p:nvSpPr>
        <p:spPr bwMode="auto">
          <a:xfrm flipV="1">
            <a:off x="5335588" y="762000"/>
            <a:ext cx="1974850" cy="484188"/>
          </a:xfrm>
          <a:prstGeom prst="rect">
            <a:avLst/>
          </a:prstGeom>
          <a:solidFill>
            <a:srgbClr val="00FFFF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>
            <a:lvl1pPr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r>
              <a:rPr lang="en-US" altLang="ko-KR">
                <a:latin typeface="Consolas" charset="0"/>
                <a:ea typeface="Consolas" charset="0"/>
                <a:cs typeface="Consolas" charset="0"/>
              </a:rPr>
              <a:t>ComputePI</a:t>
            </a:r>
          </a:p>
        </p:txBody>
      </p:sp>
      <p:grpSp>
        <p:nvGrpSpPr>
          <p:cNvPr id="21510" name="Group 15"/>
          <p:cNvGrpSpPr>
            <a:grpSpLocks/>
          </p:cNvGrpSpPr>
          <p:nvPr/>
        </p:nvGrpSpPr>
        <p:grpSpPr bwMode="auto">
          <a:xfrm>
            <a:off x="7542213" y="1066218"/>
            <a:ext cx="369874" cy="1661108"/>
            <a:chOff x="4606" y="816"/>
            <a:chExt cx="234" cy="1152"/>
          </a:xfrm>
        </p:grpSpPr>
        <p:sp>
          <p:nvSpPr>
            <p:cNvPr id="21517" name="Text Box 11"/>
            <p:cNvSpPr txBox="1">
              <a:spLocks noChangeArrowheads="1"/>
            </p:cNvSpPr>
            <p:nvPr/>
          </p:nvSpPr>
          <p:spPr bwMode="auto">
            <a:xfrm rot="5400000">
              <a:off x="4196" y="1273"/>
              <a:ext cx="1053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b="0" dirty="0">
                  <a:latin typeface="Gill Sans" charset="0"/>
                  <a:ea typeface="Gill Sans" charset="0"/>
                  <a:cs typeface="Gill Sans" charset="0"/>
                </a:rPr>
                <a:t>Stack growth</a:t>
              </a:r>
            </a:p>
          </p:txBody>
        </p:sp>
        <p:sp>
          <p:nvSpPr>
            <p:cNvPr id="21518" name="Line 10"/>
            <p:cNvSpPr>
              <a:spLocks noChangeShapeType="1"/>
            </p:cNvSpPr>
            <p:nvPr/>
          </p:nvSpPr>
          <p:spPr bwMode="auto">
            <a:xfrm>
              <a:off x="4608" y="816"/>
              <a:ext cx="0" cy="115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ourier New"/>
                <a:cs typeface="Courier New"/>
              </a:endParaRPr>
            </a:p>
          </p:txBody>
        </p:sp>
      </p:grpSp>
      <p:grpSp>
        <p:nvGrpSpPr>
          <p:cNvPr id="364565" name="Group 21"/>
          <p:cNvGrpSpPr>
            <a:grpSpLocks/>
          </p:cNvGrpSpPr>
          <p:nvPr/>
        </p:nvGrpSpPr>
        <p:grpSpPr bwMode="auto">
          <a:xfrm>
            <a:off x="3433505" y="1435101"/>
            <a:ext cx="3870585" cy="1522413"/>
            <a:chOff x="1202" y="1056"/>
            <a:chExt cx="2446" cy="1056"/>
          </a:xfrm>
        </p:grpSpPr>
        <p:sp>
          <p:nvSpPr>
            <p:cNvPr id="21512" name="Rectangle 5"/>
            <p:cNvSpPr>
              <a:spLocks noChangeArrowheads="1"/>
            </p:cNvSpPr>
            <p:nvPr/>
          </p:nvSpPr>
          <p:spPr bwMode="auto">
            <a:xfrm flipV="1">
              <a:off x="2400" y="1584"/>
              <a:ext cx="1248" cy="240"/>
            </a:xfrm>
            <a:prstGeom prst="rect">
              <a:avLst/>
            </a:prstGeom>
            <a:solidFill>
              <a:srgbClr val="FF0000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dirty="0" err="1">
                  <a:latin typeface="Consolas" charset="0"/>
                  <a:ea typeface="Consolas" charset="0"/>
                  <a:cs typeface="Consolas" charset="0"/>
                </a:rPr>
                <a:t>run_new_thread</a:t>
              </a:r>
              <a:endParaRPr lang="en-US" altLang="ko-KR" dirty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21513" name="Rectangle 6"/>
            <p:cNvSpPr>
              <a:spLocks noChangeArrowheads="1"/>
            </p:cNvSpPr>
            <p:nvPr/>
          </p:nvSpPr>
          <p:spPr bwMode="auto">
            <a:xfrm flipV="1">
              <a:off x="2400" y="1248"/>
              <a:ext cx="1248" cy="336"/>
            </a:xfrm>
            <a:prstGeom prst="rect">
              <a:avLst/>
            </a:prstGeom>
            <a:solidFill>
              <a:srgbClr val="FF0000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dirty="0" err="1">
                  <a:latin typeface="Consolas" charset="0"/>
                  <a:ea typeface="Consolas" charset="0"/>
                  <a:cs typeface="Consolas" charset="0"/>
                </a:rPr>
                <a:t>kernel_yield</a:t>
              </a:r>
              <a:endParaRPr lang="en-US" altLang="ko-KR" dirty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21514" name="Arc 13"/>
            <p:cNvSpPr>
              <a:spLocks/>
            </p:cNvSpPr>
            <p:nvPr/>
          </p:nvSpPr>
          <p:spPr bwMode="auto">
            <a:xfrm flipH="1">
              <a:off x="2112" y="1056"/>
              <a:ext cx="288" cy="384"/>
            </a:xfrm>
            <a:custGeom>
              <a:avLst/>
              <a:gdLst>
                <a:gd name="T0" fmla="*/ 0 w 21600"/>
                <a:gd name="T1" fmla="*/ 0 h 43068"/>
                <a:gd name="T2" fmla="*/ 0 w 21600"/>
                <a:gd name="T3" fmla="*/ 3 h 43068"/>
                <a:gd name="T4" fmla="*/ 0 w 21600"/>
                <a:gd name="T5" fmla="*/ 2 h 4306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43068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2607"/>
                    <a:pt x="13322" y="41853"/>
                    <a:pt x="2383" y="43068"/>
                  </a:cubicBezTo>
                </a:path>
                <a:path w="21600" h="43068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2607"/>
                    <a:pt x="13322" y="41853"/>
                    <a:pt x="2383" y="43068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21515" name="Text Box 14"/>
            <p:cNvSpPr txBox="1">
              <a:spLocks noChangeArrowheads="1"/>
            </p:cNvSpPr>
            <p:nvPr/>
          </p:nvSpPr>
          <p:spPr bwMode="auto">
            <a:xfrm>
              <a:off x="1202" y="1152"/>
              <a:ext cx="824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b="0" dirty="0">
                  <a:latin typeface="Gill Sans" charset="0"/>
                  <a:ea typeface="Gill Sans" charset="0"/>
                  <a:cs typeface="Gill Sans" charset="0"/>
                </a:rPr>
                <a:t>Trap to OS</a:t>
              </a:r>
            </a:p>
          </p:txBody>
        </p:sp>
        <p:sp>
          <p:nvSpPr>
            <p:cNvPr id="21516" name="Rectangle 19"/>
            <p:cNvSpPr>
              <a:spLocks noChangeArrowheads="1"/>
            </p:cNvSpPr>
            <p:nvPr/>
          </p:nvSpPr>
          <p:spPr bwMode="auto">
            <a:xfrm>
              <a:off x="2400" y="1824"/>
              <a:ext cx="1248" cy="288"/>
            </a:xfrm>
            <a:prstGeom prst="rect">
              <a:avLst/>
            </a:prstGeom>
            <a:solidFill>
              <a:srgbClr val="FF0000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dirty="0">
                  <a:latin typeface="Consolas" charset="0"/>
                  <a:ea typeface="Consolas" charset="0"/>
                  <a:cs typeface="Consolas" charset="0"/>
                </a:rPr>
                <a:t>switch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006360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454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ABADD-91BE-421A-BE4E-A537E3E5C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Server</a:t>
            </a:r>
          </a:p>
        </p:txBody>
      </p:sp>
      <p:pic>
        <p:nvPicPr>
          <p:cNvPr id="22" name="Picture 21" descr="A picture containing box, table&#10;&#10;Description automatically generated">
            <a:extLst>
              <a:ext uri="{FF2B5EF4-FFF2-40B4-BE49-F238E27FC236}">
                <a16:creationId xmlns:a16="http://schemas.microsoft.com/office/drawing/2014/main" id="{CE8EA256-86F7-42B6-883C-6506856ACA0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flipH="1">
            <a:off x="7614112" y="1994452"/>
            <a:ext cx="2099732" cy="2969787"/>
          </a:xfrm>
          <a:prstGeom prst="rect">
            <a:avLst/>
          </a:prstGeom>
        </p:spPr>
      </p:pic>
      <p:pic>
        <p:nvPicPr>
          <p:cNvPr id="25" name="Picture 24" descr="A close up of a logo&#10;&#10;Description automatically generated">
            <a:extLst>
              <a:ext uri="{FF2B5EF4-FFF2-40B4-BE49-F238E27FC236}">
                <a16:creationId xmlns:a16="http://schemas.microsoft.com/office/drawing/2014/main" id="{03BA7DCE-14F7-4937-A0E3-9AD78A7F6B17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766213" y="2392017"/>
            <a:ext cx="2031190" cy="2073966"/>
          </a:xfrm>
          <a:prstGeom prst="rect">
            <a:avLst/>
          </a:prstGeom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CAFD7FF-DF51-43AE-AC63-2730BB0FF06F}"/>
              </a:ext>
            </a:extLst>
          </p:cNvPr>
          <p:cNvCxnSpPr/>
          <p:nvPr/>
        </p:nvCxnSpPr>
        <p:spPr>
          <a:xfrm>
            <a:off x="3849757" y="2895600"/>
            <a:ext cx="38762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BF4F5A6-DE82-4929-87A7-DFB5FC305987}"/>
              </a:ext>
            </a:extLst>
          </p:cNvPr>
          <p:cNvCxnSpPr>
            <a:cxnSpLocks/>
          </p:cNvCxnSpPr>
          <p:nvPr/>
        </p:nvCxnSpPr>
        <p:spPr>
          <a:xfrm flipH="1">
            <a:off x="3849757" y="3677478"/>
            <a:ext cx="38762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58F9B14-B06E-43E7-9499-71DA93820E77}"/>
              </a:ext>
            </a:extLst>
          </p:cNvPr>
          <p:cNvSpPr txBox="1"/>
          <p:nvPr/>
        </p:nvSpPr>
        <p:spPr>
          <a:xfrm>
            <a:off x="2329440" y="4465983"/>
            <a:ext cx="9047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Client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4B5127D-6D65-4E8A-B147-249E9EC83C01}"/>
              </a:ext>
            </a:extLst>
          </p:cNvPr>
          <p:cNvSpPr txBox="1"/>
          <p:nvPr/>
        </p:nvSpPr>
        <p:spPr>
          <a:xfrm>
            <a:off x="7846383" y="4465982"/>
            <a:ext cx="16351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Web Server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FD798C5-08EC-4500-A557-81E725B8A4C4}"/>
              </a:ext>
            </a:extLst>
          </p:cNvPr>
          <p:cNvSpPr txBox="1"/>
          <p:nvPr/>
        </p:nvSpPr>
        <p:spPr>
          <a:xfrm>
            <a:off x="5189424" y="2337626"/>
            <a:ext cx="1196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Request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B74120E-0C2C-41BA-93A9-6768BBA3A82E}"/>
              </a:ext>
            </a:extLst>
          </p:cNvPr>
          <p:cNvSpPr txBox="1"/>
          <p:nvPr/>
        </p:nvSpPr>
        <p:spPr>
          <a:xfrm>
            <a:off x="5351998" y="3773370"/>
            <a:ext cx="8717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Reply</a:t>
            </a:r>
          </a:p>
        </p:txBody>
      </p:sp>
    </p:spTree>
    <p:extLst>
      <p:ext uri="{BB962C8B-B14F-4D97-AF65-F5344CB8AC3E}">
        <p14:creationId xmlns:p14="http://schemas.microsoft.com/office/powerpoint/2010/main" val="4024355468"/>
      </p:ext>
    </p:extLst>
  </p:cSld>
  <p:clrMapOvr>
    <a:masterClrMapping/>
  </p:clrMapOvr>
  <p:transition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Gulim" panose="020B0600000101010101" pitchFamily="34" charset="-127"/>
              </a:rPr>
              <a:t>What Do the Stacks Look Like?</a:t>
            </a:r>
          </a:p>
        </p:txBody>
      </p:sp>
      <p:sp>
        <p:nvSpPr>
          <p:cNvPr id="366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838200"/>
            <a:ext cx="3810000" cy="5486400"/>
          </a:xfrm>
        </p:spPr>
        <p:txBody>
          <a:bodyPr/>
          <a:lstStyle/>
          <a:p>
            <a:r>
              <a:rPr lang="en-US" altLang="ko-KR" dirty="0">
                <a:ea typeface="Gulim" panose="020B0600000101010101" pitchFamily="34" charset="-127"/>
              </a:rPr>
              <a:t>Consider the following code blocks:</a:t>
            </a:r>
          </a:p>
          <a:p>
            <a:pPr>
              <a:buFontTx/>
              <a:buNone/>
            </a:pPr>
            <a:r>
              <a:rPr lang="en-US" altLang="ko-KR" dirty="0">
                <a:ea typeface="Gulim" panose="020B0600000101010101" pitchFamily="34" charset="-127"/>
              </a:rPr>
              <a:t>	    </a:t>
            </a:r>
            <a:r>
              <a:rPr lang="en-US" altLang="ko-KR" dirty="0">
                <a:latin typeface="Courier New" panose="02070309020205020404" pitchFamily="49" charset="0"/>
                <a:ea typeface="Gulim" panose="020B0600000101010101" pitchFamily="34" charset="-127"/>
                <a:cs typeface="Courier New" panose="02070309020205020404" pitchFamily="49" charset="0"/>
              </a:rPr>
              <a:t>	</a:t>
            </a:r>
            <a:r>
              <a:rPr lang="en-US" altLang="ko-KR" sz="2000" dirty="0" err="1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proc</a:t>
            </a:r>
            <a:r>
              <a:rPr lang="en-US" altLang="ko-KR" sz="2000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 A() {	</a:t>
            </a:r>
          </a:p>
          <a:p>
            <a:pPr>
              <a:buFontTx/>
              <a:buNone/>
            </a:pPr>
            <a:r>
              <a:rPr lang="en-US" altLang="ko-KR" sz="2000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		   B();		</a:t>
            </a:r>
          </a:p>
          <a:p>
            <a:pPr>
              <a:buFontTx/>
              <a:buNone/>
            </a:pPr>
            <a:r>
              <a:rPr lang="en-US" altLang="ko-KR" sz="2000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		}</a:t>
            </a:r>
          </a:p>
          <a:p>
            <a:pPr>
              <a:buFontTx/>
              <a:buNone/>
            </a:pPr>
            <a:r>
              <a:rPr lang="en-US" altLang="ko-KR" sz="2000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		</a:t>
            </a:r>
            <a:r>
              <a:rPr lang="en-US" altLang="ko-KR" sz="2000" dirty="0" err="1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proc</a:t>
            </a:r>
            <a:r>
              <a:rPr lang="en-US" altLang="ko-KR" sz="2000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 B() {</a:t>
            </a:r>
          </a:p>
          <a:p>
            <a:pPr>
              <a:buFontTx/>
              <a:buNone/>
            </a:pPr>
            <a:r>
              <a:rPr lang="en-US" altLang="ko-KR" sz="2000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		   while(TRUE) {</a:t>
            </a:r>
          </a:p>
          <a:p>
            <a:pPr>
              <a:buFontTx/>
              <a:buNone/>
            </a:pPr>
            <a:r>
              <a:rPr lang="en-US" altLang="ko-KR" sz="2000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		      yield();</a:t>
            </a:r>
          </a:p>
          <a:p>
            <a:pPr>
              <a:buFontTx/>
              <a:buNone/>
            </a:pPr>
            <a:r>
              <a:rPr lang="en-US" altLang="ko-KR" sz="2000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		   }</a:t>
            </a:r>
          </a:p>
          <a:p>
            <a:pPr>
              <a:buFontTx/>
              <a:buNone/>
            </a:pPr>
            <a:r>
              <a:rPr lang="en-US" altLang="ko-KR" sz="2000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		}</a:t>
            </a:r>
          </a:p>
          <a:p>
            <a:r>
              <a:rPr lang="en-US" altLang="ko-KR" dirty="0">
                <a:ea typeface="Gulim" panose="020B0600000101010101" pitchFamily="34" charset="-127"/>
              </a:rPr>
              <a:t>Suppose we have 2 threads:</a:t>
            </a:r>
          </a:p>
          <a:p>
            <a:pPr lvl="1"/>
            <a:r>
              <a:rPr lang="en-US" altLang="ko-KR" dirty="0">
                <a:ea typeface="Gulim" panose="020B0600000101010101" pitchFamily="34" charset="-127"/>
              </a:rPr>
              <a:t>Threads S and T</a:t>
            </a:r>
          </a:p>
        </p:txBody>
      </p:sp>
      <p:sp>
        <p:nvSpPr>
          <p:cNvPr id="366606" name="AutoShape 14"/>
          <p:cNvSpPr>
            <a:spLocks noChangeArrowheads="1"/>
          </p:cNvSpPr>
          <p:nvPr/>
        </p:nvSpPr>
        <p:spPr bwMode="auto">
          <a:xfrm>
            <a:off x="7315200" y="4572000"/>
            <a:ext cx="1828800" cy="533400"/>
          </a:xfrm>
          <a:prstGeom prst="curvedUpArrow">
            <a:avLst>
              <a:gd name="adj1" fmla="val 68571"/>
              <a:gd name="adj2" fmla="val 137143"/>
              <a:gd name="adj3" fmla="val 33333"/>
            </a:avLst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endParaRPr lang="en-US" altLang="en-US">
              <a:latin typeface="Consolas" charset="0"/>
              <a:ea typeface="Consolas" charset="0"/>
              <a:cs typeface="Consolas" charset="0"/>
            </a:endParaRPr>
          </a:p>
        </p:txBody>
      </p:sp>
      <p:grpSp>
        <p:nvGrpSpPr>
          <p:cNvPr id="366629" name="Group 37"/>
          <p:cNvGrpSpPr>
            <a:grpSpLocks/>
          </p:cNvGrpSpPr>
          <p:nvPr/>
        </p:nvGrpSpPr>
        <p:grpSpPr bwMode="auto">
          <a:xfrm>
            <a:off x="5392739" y="1562100"/>
            <a:ext cx="2532063" cy="3009900"/>
            <a:chOff x="2437" y="984"/>
            <a:chExt cx="1595" cy="1896"/>
          </a:xfrm>
        </p:grpSpPr>
        <p:sp>
          <p:nvSpPr>
            <p:cNvPr id="22541" name="Text Box 21"/>
            <p:cNvSpPr txBox="1">
              <a:spLocks noChangeArrowheads="1"/>
            </p:cNvSpPr>
            <p:nvPr/>
          </p:nvSpPr>
          <p:spPr bwMode="auto">
            <a:xfrm>
              <a:off x="3071" y="984"/>
              <a:ext cx="71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b="0" dirty="0">
                  <a:latin typeface="Gill Sans" charset="0"/>
                  <a:ea typeface="Gill Sans" charset="0"/>
                  <a:cs typeface="Gill Sans" charset="0"/>
                </a:rPr>
                <a:t>Thread S</a:t>
              </a:r>
            </a:p>
          </p:txBody>
        </p:sp>
        <p:grpSp>
          <p:nvGrpSpPr>
            <p:cNvPr id="22542" name="Group 15"/>
            <p:cNvGrpSpPr>
              <a:grpSpLocks/>
            </p:cNvGrpSpPr>
            <p:nvPr/>
          </p:nvGrpSpPr>
          <p:grpSpPr bwMode="auto">
            <a:xfrm flipH="1">
              <a:off x="2437" y="1344"/>
              <a:ext cx="252" cy="1152"/>
              <a:chOff x="4598" y="816"/>
              <a:chExt cx="252" cy="1152"/>
            </a:xfrm>
          </p:grpSpPr>
          <p:sp>
            <p:nvSpPr>
              <p:cNvPr id="22548" name="Text Box 16"/>
              <p:cNvSpPr txBox="1">
                <a:spLocks noChangeArrowheads="1"/>
              </p:cNvSpPr>
              <p:nvPr/>
            </p:nvSpPr>
            <p:spPr bwMode="auto">
              <a:xfrm rot="5400000">
                <a:off x="4157" y="1262"/>
                <a:ext cx="1134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285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 sz="2000" dirty="0">
                    <a:latin typeface="Consolas" charset="0"/>
                    <a:ea typeface="Consolas" charset="0"/>
                    <a:cs typeface="Consolas" charset="0"/>
                  </a:rPr>
                  <a:t>Stack </a:t>
                </a:r>
                <a:r>
                  <a:rPr lang="en-US" altLang="ko-KR" sz="2000" b="0" dirty="0">
                    <a:latin typeface="Gill Sans" charset="0"/>
                    <a:ea typeface="Gill Sans" charset="0"/>
                    <a:cs typeface="Gill Sans" charset="0"/>
                  </a:rPr>
                  <a:t>growth</a:t>
                </a:r>
              </a:p>
            </p:txBody>
          </p:sp>
          <p:sp>
            <p:nvSpPr>
              <p:cNvPr id="22549" name="Line 17"/>
              <p:cNvSpPr>
                <a:spLocks noChangeShapeType="1"/>
              </p:cNvSpPr>
              <p:nvPr/>
            </p:nvSpPr>
            <p:spPr bwMode="auto">
              <a:xfrm>
                <a:off x="4608" y="816"/>
                <a:ext cx="0" cy="115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</p:grpSp>
        <p:sp>
          <p:nvSpPr>
            <p:cNvPr id="22543" name="Rectangle 4"/>
            <p:cNvSpPr>
              <a:spLocks noChangeArrowheads="1"/>
            </p:cNvSpPr>
            <p:nvPr/>
          </p:nvSpPr>
          <p:spPr bwMode="auto">
            <a:xfrm>
              <a:off x="2784" y="1200"/>
              <a:ext cx="1248" cy="384"/>
            </a:xfrm>
            <a:prstGeom prst="rect">
              <a:avLst/>
            </a:prstGeom>
            <a:solidFill>
              <a:srgbClr val="00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>
                  <a:latin typeface="Consolas" charset="0"/>
                  <a:ea typeface="Consolas" charset="0"/>
                  <a:cs typeface="Consolas" charset="0"/>
                </a:rPr>
                <a:t>A</a:t>
              </a:r>
            </a:p>
          </p:txBody>
        </p:sp>
        <p:sp>
          <p:nvSpPr>
            <p:cNvPr id="22544" name="Rectangle 5"/>
            <p:cNvSpPr>
              <a:spLocks noChangeArrowheads="1"/>
            </p:cNvSpPr>
            <p:nvPr/>
          </p:nvSpPr>
          <p:spPr bwMode="auto">
            <a:xfrm>
              <a:off x="2784" y="1584"/>
              <a:ext cx="1248" cy="336"/>
            </a:xfrm>
            <a:prstGeom prst="rect">
              <a:avLst/>
            </a:prstGeom>
            <a:solidFill>
              <a:srgbClr val="00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>
                  <a:latin typeface="Consolas" charset="0"/>
                  <a:ea typeface="Consolas" charset="0"/>
                  <a:cs typeface="Consolas" charset="0"/>
                </a:rPr>
                <a:t>B(while)</a:t>
              </a:r>
            </a:p>
          </p:txBody>
        </p:sp>
        <p:sp>
          <p:nvSpPr>
            <p:cNvPr id="22545" name="Rectangle 6"/>
            <p:cNvSpPr>
              <a:spLocks noChangeArrowheads="1"/>
            </p:cNvSpPr>
            <p:nvPr/>
          </p:nvSpPr>
          <p:spPr bwMode="auto">
            <a:xfrm>
              <a:off x="2784" y="1920"/>
              <a:ext cx="1248" cy="336"/>
            </a:xfrm>
            <a:prstGeom prst="rect">
              <a:avLst/>
            </a:prstGeom>
            <a:solidFill>
              <a:srgbClr val="00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>
                  <a:latin typeface="Consolas" charset="0"/>
                  <a:ea typeface="Consolas" charset="0"/>
                  <a:cs typeface="Consolas" charset="0"/>
                </a:rPr>
                <a:t>yield</a:t>
              </a:r>
            </a:p>
          </p:txBody>
        </p:sp>
        <p:sp>
          <p:nvSpPr>
            <p:cNvPr id="22546" name="Rectangle 7"/>
            <p:cNvSpPr>
              <a:spLocks noChangeArrowheads="1"/>
            </p:cNvSpPr>
            <p:nvPr/>
          </p:nvSpPr>
          <p:spPr bwMode="auto">
            <a:xfrm>
              <a:off x="2784" y="2256"/>
              <a:ext cx="1248" cy="336"/>
            </a:xfrm>
            <a:prstGeom prst="rect">
              <a:avLst/>
            </a:prstGeom>
            <a:solidFill>
              <a:srgbClr val="FF0000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dirty="0" err="1">
                  <a:latin typeface="Consolas" charset="0"/>
                  <a:ea typeface="Consolas" charset="0"/>
                  <a:cs typeface="Consolas" charset="0"/>
                </a:rPr>
                <a:t>run_new_thread</a:t>
              </a:r>
              <a:endParaRPr lang="en-US" altLang="ko-KR" dirty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22547" name="Rectangle 25"/>
            <p:cNvSpPr>
              <a:spLocks noChangeArrowheads="1"/>
            </p:cNvSpPr>
            <p:nvPr/>
          </p:nvSpPr>
          <p:spPr bwMode="auto">
            <a:xfrm>
              <a:off x="2784" y="2544"/>
              <a:ext cx="1248" cy="336"/>
            </a:xfrm>
            <a:prstGeom prst="rect">
              <a:avLst/>
            </a:prstGeom>
            <a:solidFill>
              <a:srgbClr val="FF0000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>
                  <a:latin typeface="Consolas" charset="0"/>
                  <a:ea typeface="Consolas" charset="0"/>
                  <a:cs typeface="Consolas" charset="0"/>
                </a:rPr>
                <a:t>switch</a:t>
              </a:r>
            </a:p>
          </p:txBody>
        </p:sp>
      </p:grpSp>
      <p:grpSp>
        <p:nvGrpSpPr>
          <p:cNvPr id="366630" name="Group 38"/>
          <p:cNvGrpSpPr>
            <a:grpSpLocks/>
          </p:cNvGrpSpPr>
          <p:nvPr/>
        </p:nvGrpSpPr>
        <p:grpSpPr bwMode="auto">
          <a:xfrm>
            <a:off x="8305800" y="1549400"/>
            <a:ext cx="1981200" cy="3022600"/>
            <a:chOff x="4272" y="976"/>
            <a:chExt cx="1248" cy="1904"/>
          </a:xfrm>
        </p:grpSpPr>
        <p:sp>
          <p:nvSpPr>
            <p:cNvPr id="22535" name="Text Box 22"/>
            <p:cNvSpPr txBox="1">
              <a:spLocks noChangeArrowheads="1"/>
            </p:cNvSpPr>
            <p:nvPr/>
          </p:nvSpPr>
          <p:spPr bwMode="auto">
            <a:xfrm>
              <a:off x="4539" y="976"/>
              <a:ext cx="70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b="0" dirty="0">
                  <a:latin typeface="Gill Sans" charset="0"/>
                  <a:ea typeface="Gill Sans" charset="0"/>
                  <a:cs typeface="Gill Sans" charset="0"/>
                </a:rPr>
                <a:t>Thread T</a:t>
              </a:r>
            </a:p>
          </p:txBody>
        </p:sp>
        <p:sp>
          <p:nvSpPr>
            <p:cNvPr id="22536" name="Rectangle 30"/>
            <p:cNvSpPr>
              <a:spLocks noChangeArrowheads="1"/>
            </p:cNvSpPr>
            <p:nvPr/>
          </p:nvSpPr>
          <p:spPr bwMode="auto">
            <a:xfrm>
              <a:off x="4272" y="1200"/>
              <a:ext cx="1248" cy="384"/>
            </a:xfrm>
            <a:prstGeom prst="rect">
              <a:avLst/>
            </a:prstGeom>
            <a:solidFill>
              <a:srgbClr val="00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>
                  <a:latin typeface="Consolas" charset="0"/>
                  <a:ea typeface="Consolas" charset="0"/>
                  <a:cs typeface="Consolas" charset="0"/>
                </a:rPr>
                <a:t>A</a:t>
              </a:r>
            </a:p>
          </p:txBody>
        </p:sp>
        <p:sp>
          <p:nvSpPr>
            <p:cNvPr id="22537" name="Rectangle 31"/>
            <p:cNvSpPr>
              <a:spLocks noChangeArrowheads="1"/>
            </p:cNvSpPr>
            <p:nvPr/>
          </p:nvSpPr>
          <p:spPr bwMode="auto">
            <a:xfrm>
              <a:off x="4272" y="1584"/>
              <a:ext cx="1248" cy="336"/>
            </a:xfrm>
            <a:prstGeom prst="rect">
              <a:avLst/>
            </a:prstGeom>
            <a:solidFill>
              <a:srgbClr val="00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>
                  <a:latin typeface="Consolas" charset="0"/>
                  <a:ea typeface="Consolas" charset="0"/>
                  <a:cs typeface="Consolas" charset="0"/>
                </a:rPr>
                <a:t>B(while)</a:t>
              </a:r>
            </a:p>
          </p:txBody>
        </p:sp>
        <p:sp>
          <p:nvSpPr>
            <p:cNvPr id="22538" name="Rectangle 32"/>
            <p:cNvSpPr>
              <a:spLocks noChangeArrowheads="1"/>
            </p:cNvSpPr>
            <p:nvPr/>
          </p:nvSpPr>
          <p:spPr bwMode="auto">
            <a:xfrm>
              <a:off x="4272" y="1920"/>
              <a:ext cx="1248" cy="336"/>
            </a:xfrm>
            <a:prstGeom prst="rect">
              <a:avLst/>
            </a:prstGeom>
            <a:solidFill>
              <a:srgbClr val="00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>
                  <a:latin typeface="Consolas" charset="0"/>
                  <a:ea typeface="Consolas" charset="0"/>
                  <a:cs typeface="Consolas" charset="0"/>
                </a:rPr>
                <a:t>yield</a:t>
              </a:r>
            </a:p>
          </p:txBody>
        </p:sp>
        <p:sp>
          <p:nvSpPr>
            <p:cNvPr id="22539" name="Rectangle 33"/>
            <p:cNvSpPr>
              <a:spLocks noChangeArrowheads="1"/>
            </p:cNvSpPr>
            <p:nvPr/>
          </p:nvSpPr>
          <p:spPr bwMode="auto">
            <a:xfrm>
              <a:off x="4272" y="2256"/>
              <a:ext cx="1248" cy="336"/>
            </a:xfrm>
            <a:prstGeom prst="rect">
              <a:avLst/>
            </a:prstGeom>
            <a:solidFill>
              <a:srgbClr val="FF0000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dirty="0" err="1">
                  <a:latin typeface="Consolas" charset="0"/>
                  <a:ea typeface="Consolas" charset="0"/>
                  <a:cs typeface="Consolas" charset="0"/>
                </a:rPr>
                <a:t>run_new_thread</a:t>
              </a:r>
              <a:endParaRPr lang="en-US" altLang="ko-KR" dirty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22540" name="Rectangle 34"/>
            <p:cNvSpPr>
              <a:spLocks noChangeArrowheads="1"/>
            </p:cNvSpPr>
            <p:nvPr/>
          </p:nvSpPr>
          <p:spPr bwMode="auto">
            <a:xfrm>
              <a:off x="4272" y="2544"/>
              <a:ext cx="1248" cy="336"/>
            </a:xfrm>
            <a:prstGeom prst="rect">
              <a:avLst/>
            </a:prstGeom>
            <a:solidFill>
              <a:srgbClr val="FF0000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>
                  <a:latin typeface="Consolas" charset="0"/>
                  <a:ea typeface="Consolas" charset="0"/>
                  <a:cs typeface="Consolas" charset="0"/>
                </a:rPr>
                <a:t>switch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3261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6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66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6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6595" grpId="0" build="p"/>
      <p:bldP spid="366606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52400"/>
            <a:ext cx="9296400" cy="533400"/>
          </a:xfrm>
        </p:spPr>
        <p:txBody>
          <a:bodyPr/>
          <a:lstStyle/>
          <a:p>
            <a:r>
              <a:rPr lang="en-US" altLang="ko-KR" sz="3000" dirty="0">
                <a:ea typeface="Gulim" panose="020B0600000101010101" pitchFamily="34" charset="-127"/>
              </a:rPr>
              <a:t>Saving/Restoring state (often called “Context Switch)</a:t>
            </a:r>
          </a:p>
        </p:txBody>
      </p:sp>
      <p:sp>
        <p:nvSpPr>
          <p:cNvPr id="365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685800"/>
            <a:ext cx="8534400" cy="58674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ko-KR" sz="2000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Switch(</a:t>
            </a:r>
            <a:r>
              <a:rPr lang="en-US" altLang="ko-KR" sz="2000" dirty="0" err="1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tCur,tNew</a:t>
            </a:r>
            <a:r>
              <a:rPr lang="en-US" altLang="ko-KR" sz="2000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) {</a:t>
            </a:r>
          </a:p>
          <a:p>
            <a:pPr>
              <a:buFontTx/>
              <a:buNone/>
            </a:pPr>
            <a:r>
              <a:rPr lang="en-US" altLang="ko-KR" sz="2000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	   /* Unload old thread */</a:t>
            </a:r>
          </a:p>
          <a:p>
            <a:pPr>
              <a:buFontTx/>
              <a:buNone/>
            </a:pPr>
            <a:r>
              <a:rPr lang="en-US" altLang="ko-KR" sz="2000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	   </a:t>
            </a:r>
            <a:r>
              <a:rPr lang="en-US" altLang="ko-KR" sz="2000" dirty="0">
                <a:solidFill>
                  <a:schemeClr val="accent2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TCB[</a:t>
            </a:r>
            <a:r>
              <a:rPr lang="en-US" altLang="ko-KR" sz="2000" dirty="0" err="1">
                <a:solidFill>
                  <a:schemeClr val="accent2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tCur</a:t>
            </a:r>
            <a:r>
              <a:rPr lang="en-US" altLang="ko-KR" sz="2000" dirty="0">
                <a:solidFill>
                  <a:schemeClr val="accent2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].regs.r7 = CPU.r7;</a:t>
            </a:r>
          </a:p>
          <a:p>
            <a:pPr>
              <a:buFontTx/>
              <a:buNone/>
            </a:pPr>
            <a:r>
              <a:rPr lang="en-US" altLang="ko-KR" sz="2000" dirty="0">
                <a:solidFill>
                  <a:schemeClr val="accent2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			…</a:t>
            </a:r>
          </a:p>
          <a:p>
            <a:pPr>
              <a:buFontTx/>
              <a:buNone/>
            </a:pPr>
            <a:r>
              <a:rPr lang="en-US" altLang="ko-KR" sz="2000" dirty="0">
                <a:solidFill>
                  <a:schemeClr val="accent2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	   TCB[</a:t>
            </a:r>
            <a:r>
              <a:rPr lang="en-US" altLang="ko-KR" sz="2000" dirty="0" err="1">
                <a:solidFill>
                  <a:schemeClr val="accent2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tCur</a:t>
            </a:r>
            <a:r>
              <a:rPr lang="en-US" altLang="ko-KR" sz="2000" dirty="0">
                <a:solidFill>
                  <a:schemeClr val="accent2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].regs.r0 = CPU.r0;</a:t>
            </a:r>
          </a:p>
          <a:p>
            <a:pPr>
              <a:buFontTx/>
              <a:buNone/>
            </a:pPr>
            <a:r>
              <a:rPr lang="en-US" altLang="ko-KR" sz="2000" dirty="0">
                <a:solidFill>
                  <a:schemeClr val="accent2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     TCB[</a:t>
            </a:r>
            <a:r>
              <a:rPr lang="en-US" altLang="ko-KR" sz="2000" dirty="0" err="1">
                <a:solidFill>
                  <a:schemeClr val="accent2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tCur</a:t>
            </a:r>
            <a:r>
              <a:rPr lang="en-US" altLang="ko-KR" sz="2000" dirty="0">
                <a:solidFill>
                  <a:schemeClr val="accent2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].</a:t>
            </a:r>
            <a:r>
              <a:rPr lang="en-US" altLang="ko-KR" sz="2000" dirty="0" err="1">
                <a:solidFill>
                  <a:schemeClr val="accent2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regs.sp</a:t>
            </a:r>
            <a:r>
              <a:rPr lang="en-US" altLang="ko-KR" sz="2000" dirty="0">
                <a:solidFill>
                  <a:schemeClr val="accent2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 =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CPU.sp</a:t>
            </a:r>
            <a:r>
              <a:rPr lang="en-US" altLang="ko-KR" sz="2000" dirty="0">
                <a:solidFill>
                  <a:schemeClr val="accent2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altLang="ko-KR" sz="2000" dirty="0">
                <a:solidFill>
                  <a:schemeClr val="accent2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	   TCB[</a:t>
            </a:r>
            <a:r>
              <a:rPr lang="en-US" altLang="ko-KR" sz="2000" dirty="0" err="1">
                <a:solidFill>
                  <a:schemeClr val="accent2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tCur</a:t>
            </a:r>
            <a:r>
              <a:rPr lang="en-US" altLang="ko-KR" sz="2000" dirty="0">
                <a:solidFill>
                  <a:schemeClr val="accent2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].</a:t>
            </a:r>
            <a:r>
              <a:rPr lang="en-US" altLang="ko-KR" sz="2000" dirty="0" err="1">
                <a:solidFill>
                  <a:schemeClr val="accent2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regs.retpc</a:t>
            </a:r>
            <a:r>
              <a:rPr lang="en-US" altLang="ko-KR" sz="2000" dirty="0">
                <a:solidFill>
                  <a:schemeClr val="accent2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 =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CPU.retpc</a:t>
            </a:r>
            <a:r>
              <a:rPr lang="en-US" altLang="ko-KR" sz="2000" dirty="0">
                <a:solidFill>
                  <a:schemeClr val="accent2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; /*return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addr</a:t>
            </a:r>
            <a:r>
              <a:rPr lang="en-US" altLang="ko-KR" sz="2000" dirty="0">
                <a:solidFill>
                  <a:schemeClr val="accent2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*/</a:t>
            </a:r>
          </a:p>
          <a:p>
            <a:pPr>
              <a:buFontTx/>
              <a:buNone/>
            </a:pPr>
            <a:endParaRPr lang="en-US" altLang="ko-KR" sz="2000" dirty="0">
              <a:solidFill>
                <a:schemeClr val="accent2"/>
              </a:solidFill>
              <a:latin typeface="Courier New" panose="02070309020205020404" pitchFamily="49" charset="0"/>
              <a:ea typeface="Consolas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ko-KR" sz="2000" dirty="0">
                <a:solidFill>
                  <a:srgbClr val="53FB25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	   </a:t>
            </a:r>
            <a:r>
              <a:rPr lang="en-US" altLang="ko-KR" sz="2000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/* Load and execute new thread */</a:t>
            </a:r>
          </a:p>
          <a:p>
            <a:pPr>
              <a:buFontTx/>
              <a:buNone/>
            </a:pPr>
            <a:r>
              <a:rPr lang="en-US" altLang="ko-KR" sz="2000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	   </a:t>
            </a:r>
            <a:r>
              <a:rPr lang="en-US" altLang="ko-KR" sz="2000" dirty="0">
                <a:solidFill>
                  <a:schemeClr val="hlink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CPU.r7 = TCB[</a:t>
            </a:r>
            <a:r>
              <a:rPr lang="en-US" altLang="ko-KR" sz="2000" dirty="0" err="1">
                <a:solidFill>
                  <a:schemeClr val="hlink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tNew</a:t>
            </a:r>
            <a:r>
              <a:rPr lang="en-US" altLang="ko-KR" sz="2000" dirty="0">
                <a:solidFill>
                  <a:schemeClr val="hlink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].regs.r7;</a:t>
            </a:r>
          </a:p>
          <a:p>
            <a:pPr>
              <a:buFontTx/>
              <a:buNone/>
            </a:pPr>
            <a:r>
              <a:rPr lang="en-US" altLang="ko-KR" sz="2000" dirty="0">
                <a:solidFill>
                  <a:schemeClr val="hlink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			…</a:t>
            </a:r>
          </a:p>
          <a:p>
            <a:pPr>
              <a:buFontTx/>
              <a:buNone/>
            </a:pPr>
            <a:r>
              <a:rPr lang="en-US" altLang="ko-KR" sz="2000" dirty="0">
                <a:solidFill>
                  <a:schemeClr val="hlink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	   CPU.r0 = TCB[</a:t>
            </a:r>
            <a:r>
              <a:rPr lang="en-US" altLang="ko-KR" sz="2000" dirty="0" err="1">
                <a:solidFill>
                  <a:schemeClr val="hlink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tNew</a:t>
            </a:r>
            <a:r>
              <a:rPr lang="en-US" altLang="ko-KR" sz="2000" dirty="0">
                <a:solidFill>
                  <a:schemeClr val="hlink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].regs.r0;</a:t>
            </a:r>
          </a:p>
          <a:p>
            <a:pPr>
              <a:buFontTx/>
              <a:buNone/>
            </a:pPr>
            <a:r>
              <a:rPr lang="en-US" altLang="ko-KR" sz="2000" dirty="0">
                <a:solidFill>
                  <a:schemeClr val="hlink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	   </a:t>
            </a:r>
            <a:r>
              <a:rPr lang="en-US" altLang="ko-KR" sz="2000" dirty="0" err="1">
                <a:solidFill>
                  <a:schemeClr val="hlink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CPU.sp</a:t>
            </a:r>
            <a:r>
              <a:rPr lang="en-US" altLang="ko-KR" sz="2000" dirty="0">
                <a:solidFill>
                  <a:schemeClr val="hlink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 = TCB[</a:t>
            </a:r>
            <a:r>
              <a:rPr lang="en-US" altLang="ko-KR" sz="2000" dirty="0" err="1">
                <a:solidFill>
                  <a:schemeClr val="hlink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tNew</a:t>
            </a:r>
            <a:r>
              <a:rPr lang="en-US" altLang="ko-KR" sz="2000" dirty="0">
                <a:solidFill>
                  <a:schemeClr val="hlink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].</a:t>
            </a:r>
            <a:r>
              <a:rPr lang="en-US" altLang="ko-KR" sz="2000" dirty="0" err="1">
                <a:solidFill>
                  <a:schemeClr val="hlink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regs.sp</a:t>
            </a:r>
            <a:r>
              <a:rPr lang="en-US" altLang="ko-KR" sz="2000" dirty="0">
                <a:solidFill>
                  <a:schemeClr val="hlink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altLang="ko-KR" sz="2000" dirty="0">
                <a:solidFill>
                  <a:schemeClr val="hlink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	   </a:t>
            </a:r>
            <a:r>
              <a:rPr lang="en-US" altLang="ko-KR" sz="2000" dirty="0" err="1">
                <a:solidFill>
                  <a:schemeClr val="hlink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CPU.retpc</a:t>
            </a:r>
            <a:r>
              <a:rPr lang="en-US" altLang="ko-KR" sz="2000" dirty="0">
                <a:solidFill>
                  <a:schemeClr val="hlink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 = TCB[</a:t>
            </a:r>
            <a:r>
              <a:rPr lang="en-US" altLang="ko-KR" sz="2000" dirty="0" err="1">
                <a:solidFill>
                  <a:schemeClr val="hlink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tNew</a:t>
            </a:r>
            <a:r>
              <a:rPr lang="en-US" altLang="ko-KR" sz="2000" dirty="0">
                <a:solidFill>
                  <a:schemeClr val="hlink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].</a:t>
            </a:r>
            <a:r>
              <a:rPr lang="en-US" altLang="ko-KR" sz="2000" dirty="0" err="1">
                <a:solidFill>
                  <a:schemeClr val="hlink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regs.retpc</a:t>
            </a:r>
            <a:r>
              <a:rPr lang="en-US" altLang="ko-KR" sz="2000" dirty="0">
                <a:solidFill>
                  <a:schemeClr val="hlink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altLang="ko-KR" sz="2000" dirty="0">
                <a:solidFill>
                  <a:schemeClr val="hlink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	   return; /* Return to </a:t>
            </a:r>
            <a:r>
              <a:rPr lang="en-US" altLang="ko-KR" sz="2000" dirty="0" err="1">
                <a:solidFill>
                  <a:schemeClr val="hlink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CPU.retpc</a:t>
            </a:r>
            <a:r>
              <a:rPr lang="en-US" altLang="ko-KR" sz="2000" dirty="0">
                <a:solidFill>
                  <a:schemeClr val="hlink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 */</a:t>
            </a:r>
          </a:p>
          <a:p>
            <a:pPr>
              <a:buFontTx/>
              <a:buNone/>
            </a:pPr>
            <a:r>
              <a:rPr lang="en-US" altLang="ko-KR" sz="2000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30156279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5571" grpId="0" build="p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Gulim" panose="020B0600000101010101" pitchFamily="34" charset="-127"/>
              </a:rPr>
              <a:t>Switch Details (continued)</a:t>
            </a:r>
          </a:p>
        </p:txBody>
      </p:sp>
      <p:sp>
        <p:nvSpPr>
          <p:cNvPr id="372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98613" y="685800"/>
            <a:ext cx="8991600" cy="6019800"/>
          </a:xfrm>
        </p:spPr>
        <p:txBody>
          <a:bodyPr/>
          <a:lstStyle/>
          <a:p>
            <a:pPr>
              <a:spcBef>
                <a:spcPct val="25000"/>
              </a:spcBef>
            </a:pPr>
            <a:r>
              <a:rPr lang="en-US" altLang="ko-KR" dirty="0">
                <a:ea typeface="Gulim" panose="020B0600000101010101" pitchFamily="34" charset="-127"/>
              </a:rPr>
              <a:t>What if you make a mistake in implementing switch?</a:t>
            </a:r>
          </a:p>
          <a:p>
            <a:pPr lvl="1">
              <a:spcBef>
                <a:spcPct val="25000"/>
              </a:spcBef>
            </a:pPr>
            <a:r>
              <a:rPr lang="en-US" altLang="ko-KR" dirty="0">
                <a:ea typeface="Gulim" panose="020B0600000101010101" pitchFamily="34" charset="-127"/>
              </a:rPr>
              <a:t>Suppose you forget to save/restore register 32</a:t>
            </a:r>
          </a:p>
          <a:p>
            <a:pPr lvl="1">
              <a:spcBef>
                <a:spcPct val="25000"/>
              </a:spcBef>
            </a:pPr>
            <a:r>
              <a:rPr lang="en-US" altLang="ko-KR" dirty="0">
                <a:ea typeface="Gulim" panose="020B0600000101010101" pitchFamily="34" charset="-127"/>
              </a:rPr>
              <a:t>Get intermittent failures depending on when context switch occurred and whether new thread uses register 32</a:t>
            </a:r>
          </a:p>
          <a:p>
            <a:pPr lvl="1">
              <a:spcBef>
                <a:spcPct val="25000"/>
              </a:spcBef>
            </a:pPr>
            <a:r>
              <a:rPr lang="en-US" altLang="ko-KR" dirty="0">
                <a:ea typeface="Gulim" panose="020B0600000101010101" pitchFamily="34" charset="-127"/>
              </a:rPr>
              <a:t>System will give wrong result without warning</a:t>
            </a:r>
          </a:p>
          <a:p>
            <a:pPr>
              <a:spcBef>
                <a:spcPct val="25000"/>
              </a:spcBef>
            </a:pPr>
            <a:r>
              <a:rPr lang="en-US" altLang="ko-KR" dirty="0">
                <a:ea typeface="Gulim" panose="020B0600000101010101" pitchFamily="34" charset="-127"/>
              </a:rPr>
              <a:t>Can you devise an exhaustive test to test switch code?</a:t>
            </a:r>
          </a:p>
          <a:p>
            <a:pPr lvl="1">
              <a:spcBef>
                <a:spcPct val="25000"/>
              </a:spcBef>
            </a:pPr>
            <a:r>
              <a:rPr lang="en-US" altLang="ko-KR" dirty="0">
                <a:ea typeface="Gulim" panose="020B0600000101010101" pitchFamily="34" charset="-127"/>
              </a:rPr>
              <a:t>No! Too many combinations and inter-leavings</a:t>
            </a:r>
          </a:p>
          <a:p>
            <a:pPr>
              <a:spcBef>
                <a:spcPct val="25000"/>
              </a:spcBef>
            </a:pPr>
            <a:r>
              <a:rPr lang="en-US" altLang="ko-KR" dirty="0">
                <a:ea typeface="Gulim" panose="020B0600000101010101" pitchFamily="34" charset="-127"/>
              </a:rPr>
              <a:t>Cautionary tale:</a:t>
            </a:r>
          </a:p>
          <a:p>
            <a:pPr lvl="1">
              <a:spcBef>
                <a:spcPct val="25000"/>
              </a:spcBef>
            </a:pPr>
            <a:r>
              <a:rPr lang="en-US" altLang="ko-KR" dirty="0">
                <a:ea typeface="Gulim" panose="020B0600000101010101" pitchFamily="34" charset="-127"/>
              </a:rPr>
              <a:t>For speed, Topaz kernel saved one instruction in switch()</a:t>
            </a:r>
          </a:p>
          <a:p>
            <a:pPr lvl="1">
              <a:spcBef>
                <a:spcPct val="25000"/>
              </a:spcBef>
            </a:pPr>
            <a:r>
              <a:rPr lang="en-US" altLang="ko-KR" dirty="0">
                <a:ea typeface="Gulim" panose="020B0600000101010101" pitchFamily="34" charset="-127"/>
              </a:rPr>
              <a:t>Carefully documented! Only works as long as kernel size &lt; 1MB</a:t>
            </a:r>
          </a:p>
          <a:p>
            <a:pPr lvl="1">
              <a:spcBef>
                <a:spcPct val="25000"/>
              </a:spcBef>
            </a:pPr>
            <a:r>
              <a:rPr lang="en-US" altLang="ko-KR" dirty="0">
                <a:ea typeface="Gulim" panose="020B0600000101010101" pitchFamily="34" charset="-127"/>
              </a:rPr>
              <a:t>What happened?  </a:t>
            </a:r>
          </a:p>
          <a:p>
            <a:pPr lvl="2">
              <a:spcBef>
                <a:spcPct val="25000"/>
              </a:spcBef>
            </a:pPr>
            <a:r>
              <a:rPr lang="en-US" altLang="ko-KR" dirty="0">
                <a:ea typeface="Gulim" panose="020B0600000101010101" pitchFamily="34" charset="-127"/>
              </a:rPr>
              <a:t>Time passed, People forgot</a:t>
            </a:r>
          </a:p>
          <a:p>
            <a:pPr lvl="2">
              <a:spcBef>
                <a:spcPct val="25000"/>
              </a:spcBef>
            </a:pPr>
            <a:r>
              <a:rPr lang="en-US" altLang="ko-KR" dirty="0">
                <a:ea typeface="Gulim" panose="020B0600000101010101" pitchFamily="34" charset="-127"/>
              </a:rPr>
              <a:t>Later, they added features to kernel (no one removes features!)</a:t>
            </a:r>
          </a:p>
          <a:p>
            <a:pPr lvl="2">
              <a:spcBef>
                <a:spcPct val="25000"/>
              </a:spcBef>
            </a:pPr>
            <a:r>
              <a:rPr lang="en-US" altLang="ko-KR" dirty="0">
                <a:ea typeface="Gulim" panose="020B0600000101010101" pitchFamily="34" charset="-127"/>
              </a:rPr>
              <a:t>Very weird behavior started happening</a:t>
            </a:r>
          </a:p>
          <a:p>
            <a:pPr lvl="1">
              <a:spcBef>
                <a:spcPct val="25000"/>
              </a:spcBef>
            </a:pPr>
            <a:r>
              <a:rPr lang="en-US" altLang="ko-KR" dirty="0">
                <a:ea typeface="Gulim" panose="020B0600000101010101" pitchFamily="34" charset="-127"/>
              </a:rPr>
              <a:t>Moral of story: Design for simplicity</a:t>
            </a:r>
          </a:p>
        </p:txBody>
      </p:sp>
    </p:spTree>
    <p:extLst>
      <p:ext uri="{BB962C8B-B14F-4D97-AF65-F5344CB8AC3E}">
        <p14:creationId xmlns:p14="http://schemas.microsoft.com/office/powerpoint/2010/main" val="17060253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2739" grpId="0" uiExpand="1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Conclusion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68400" y="762000"/>
            <a:ext cx="9702800" cy="57150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ko-KR" dirty="0">
                <a:ea typeface="굴림" panose="020B0600000101010101" pitchFamily="34" charset="-127"/>
              </a:rPr>
              <a:t>Socket: an abstraction of a network I/O queue (IPC mechanism)</a:t>
            </a:r>
          </a:p>
          <a:p>
            <a:pPr>
              <a:lnSpc>
                <a:spcPct val="80000"/>
              </a:lnSpc>
            </a:pPr>
            <a:endParaRPr lang="en-US" altLang="en-US" dirty="0"/>
          </a:p>
          <a:p>
            <a:pPr>
              <a:lnSpc>
                <a:spcPct val="80000"/>
              </a:lnSpc>
            </a:pPr>
            <a:r>
              <a:rPr lang="en-US" altLang="en-US" dirty="0"/>
              <a:t>Processes have two parts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One or more Threads (Concurrency)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Address Spaces (Protection)</a:t>
            </a:r>
          </a:p>
          <a:p>
            <a:pPr>
              <a:lnSpc>
                <a:spcPct val="80000"/>
              </a:lnSpc>
            </a:pPr>
            <a:endParaRPr lang="en-US" altLang="en-US" dirty="0"/>
          </a:p>
          <a:p>
            <a:pPr>
              <a:lnSpc>
                <a:spcPct val="80000"/>
              </a:lnSpc>
            </a:pPr>
            <a:r>
              <a:rPr lang="en-US" altLang="en-US" dirty="0"/>
              <a:t>Concurrency accomplished by multiplexing CPU Time: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Unloading current thread (PC, registers)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Loading new thread (PC, registers)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Such context switching may be voluntary (</a:t>
            </a:r>
            <a:r>
              <a:rPr lang="en-US" altLang="en-US" dirty="0">
                <a:latin typeface="Consolas" charset="0"/>
                <a:ea typeface="Consolas" charset="0"/>
                <a:cs typeface="Consolas" charset="0"/>
              </a:rPr>
              <a:t>yield()</a:t>
            </a:r>
            <a:r>
              <a:rPr lang="en-US" altLang="en-US" dirty="0"/>
              <a:t>, I/O operations) or involuntary (timer, other interrupts)</a:t>
            </a:r>
          </a:p>
          <a:p>
            <a:pPr lvl="1">
              <a:lnSpc>
                <a:spcPct val="80000"/>
              </a:lnSpc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506842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Client-Server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5242724"/>
            <a:ext cx="8229600" cy="1061570"/>
          </a:xfrm>
        </p:spPr>
        <p:txBody>
          <a:bodyPr>
            <a:normAutofit/>
          </a:bodyPr>
          <a:lstStyle/>
          <a:p>
            <a:r>
              <a:rPr lang="en-US" dirty="0"/>
              <a:t>File servers, web, FTP, Databases, …</a:t>
            </a:r>
          </a:p>
          <a:p>
            <a:r>
              <a:rPr lang="en-US" dirty="0"/>
              <a:t>Many clients accessing a common server</a:t>
            </a:r>
          </a:p>
        </p:txBody>
      </p:sp>
      <p:sp>
        <p:nvSpPr>
          <p:cNvPr id="7" name="Cloud 6"/>
          <p:cNvSpPr/>
          <p:nvPr/>
        </p:nvSpPr>
        <p:spPr>
          <a:xfrm>
            <a:off x="4462485" y="1624508"/>
            <a:ext cx="3081316" cy="3101329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8168812" y="2200468"/>
            <a:ext cx="1550456" cy="112238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0" dirty="0">
                <a:latin typeface="Gill Sans" charset="0"/>
                <a:ea typeface="Gill Sans" charset="0"/>
                <a:cs typeface="Gill Sans" charset="0"/>
              </a:rPr>
              <a:t>Server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201464" y="1260018"/>
            <a:ext cx="1550456" cy="748462"/>
          </a:xfrm>
          <a:prstGeom prst="round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0" dirty="0">
                <a:solidFill>
                  <a:srgbClr val="3366FF"/>
                </a:solidFill>
                <a:latin typeface="Gill Sans" charset="0"/>
                <a:ea typeface="Gill Sans" charset="0"/>
                <a:cs typeface="Gill Sans" charset="0"/>
              </a:rPr>
              <a:t>Client 1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201464" y="2313281"/>
            <a:ext cx="1550456" cy="74846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0" dirty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Client 2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2201464" y="3972041"/>
            <a:ext cx="1550456" cy="748462"/>
          </a:xfrm>
          <a:prstGeom prst="roundRect">
            <a:avLst/>
          </a:prstGeom>
          <a:solidFill>
            <a:srgbClr val="DFE9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0" dirty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Client 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690534" y="3344943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***</a:t>
            </a:r>
          </a:p>
        </p:txBody>
      </p:sp>
      <p:cxnSp>
        <p:nvCxnSpPr>
          <p:cNvPr id="14" name="Straight Arrow Connector 13"/>
          <p:cNvCxnSpPr>
            <a:stCxn id="9" idx="3"/>
          </p:cNvCxnSpPr>
          <p:nvPr/>
        </p:nvCxnSpPr>
        <p:spPr>
          <a:xfrm>
            <a:off x="3751920" y="1634249"/>
            <a:ext cx="4416892" cy="90465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3"/>
          </p:cNvCxnSpPr>
          <p:nvPr/>
        </p:nvCxnSpPr>
        <p:spPr>
          <a:xfrm>
            <a:off x="3751920" y="2687513"/>
            <a:ext cx="4416892" cy="379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3751920" y="2847502"/>
            <a:ext cx="4416892" cy="137621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14824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1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Gill Sans Ligh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>
            <a:latin typeface="Gill Sans Light"/>
          </a:defRPr>
        </a:defPPr>
      </a:lstStyle>
    </a:txDef>
  </a:objectDefaults>
  <a:extraClrSchemeLst>
    <a:extraClrScheme>
      <a:clrScheme name="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f13b610e-d3b5-490f-b165-988100e8232a}" enabled="1" method="Standard" siteId="{5a4ba6f9-f531-4f32-9467-398f19e69de4}" contentBits="1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69434</TotalTime>
  <Pages>60</Pages>
  <Words>7694</Words>
  <Application>Microsoft Office PowerPoint</Application>
  <PresentationFormat>Widescreen</PresentationFormat>
  <Paragraphs>1667</Paragraphs>
  <Slides>83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83</vt:i4>
      </vt:variant>
    </vt:vector>
  </HeadingPairs>
  <TitlesOfParts>
    <vt:vector size="96" baseType="lpstr">
      <vt:lpstr>Courier</vt:lpstr>
      <vt:lpstr>Gill Sans</vt:lpstr>
      <vt:lpstr>Gill Sans Light</vt:lpstr>
      <vt:lpstr>Gulim</vt:lpstr>
      <vt:lpstr>Gulim</vt:lpstr>
      <vt:lpstr>MS PGothic</vt:lpstr>
      <vt:lpstr>Arial</vt:lpstr>
      <vt:lpstr>Calibri</vt:lpstr>
      <vt:lpstr>Comic Sans MS</vt:lpstr>
      <vt:lpstr>Consolas</vt:lpstr>
      <vt:lpstr>Courier New</vt:lpstr>
      <vt:lpstr>Symbol</vt:lpstr>
      <vt:lpstr>Office</vt:lpstr>
      <vt:lpstr>CSC 112: Computer Operating Systems Lecture 5  Sockets and IPC (Finished) Concurrency: Processes and Threads</vt:lpstr>
      <vt:lpstr>Recall: Key Unix I/O Design Concepts</vt:lpstr>
      <vt:lpstr>Recall: Low-Level vs High-Level file API</vt:lpstr>
      <vt:lpstr>Recall: Low-Level vs. High-Level File API</vt:lpstr>
      <vt:lpstr>Recall: Sockets: An Endpoint for Communication</vt:lpstr>
      <vt:lpstr>Recall: Connection Setup over TCP/IP</vt:lpstr>
      <vt:lpstr>Recall: Connection Setup over TCP/IP</vt:lpstr>
      <vt:lpstr>Web Server</vt:lpstr>
      <vt:lpstr>Client-Server Models</vt:lpstr>
      <vt:lpstr>Sockets in concept</vt:lpstr>
      <vt:lpstr>Client Protocol</vt:lpstr>
      <vt:lpstr>Server Protocol (v1)</vt:lpstr>
      <vt:lpstr>How Could the Server Protect Itself?</vt:lpstr>
      <vt:lpstr>Sockets With Protection (each connection has own process)</vt:lpstr>
      <vt:lpstr>Server Protocol (v2)</vt:lpstr>
      <vt:lpstr>Concurrent Server</vt:lpstr>
      <vt:lpstr>Sockets With Protection and Concurrency</vt:lpstr>
      <vt:lpstr>Server Protocol (v3)</vt:lpstr>
      <vt:lpstr>Server Address: Itself</vt:lpstr>
      <vt:lpstr>Client: Getting the Server Address</vt:lpstr>
      <vt:lpstr>Concurrent Server without Protection</vt:lpstr>
      <vt:lpstr>Sockets with Concurrency, without Protection</vt:lpstr>
      <vt:lpstr>Thread Pools: More Later!</vt:lpstr>
      <vt:lpstr>Administrivia</vt:lpstr>
      <vt:lpstr>Administrivia (Con’t)</vt:lpstr>
      <vt:lpstr>Computers (Cars/other things) in the news</vt:lpstr>
      <vt:lpstr>Recall: The Process Control Block</vt:lpstr>
      <vt:lpstr>Recall: What’s in an Open File Description?</vt:lpstr>
      <vt:lpstr>Abstract Representation of a Process</vt:lpstr>
      <vt:lpstr>Abstract Representation of a Process</vt:lpstr>
      <vt:lpstr>Abstract Representation of a Process</vt:lpstr>
      <vt:lpstr>Abstract Representation of a Process</vt:lpstr>
      <vt:lpstr>Instead of Closing, let’s fork()!</vt:lpstr>
      <vt:lpstr>Open File Description is Aliased</vt:lpstr>
      <vt:lpstr>Open File Description is Aliased</vt:lpstr>
      <vt:lpstr>Open File Description is Aliased</vt:lpstr>
      <vt:lpstr>Open File Description is Aliased</vt:lpstr>
      <vt:lpstr>File Descriptor is Copied</vt:lpstr>
      <vt:lpstr>File Descriptor is Copied</vt:lpstr>
      <vt:lpstr>Why is Aliasing the Open File Description a Good Idea?</vt:lpstr>
      <vt:lpstr>Recall: In POSIX, Everything is a “File”</vt:lpstr>
      <vt:lpstr>Example: Shared Terminal Emulator</vt:lpstr>
      <vt:lpstr>Example: Shared Terminal Emulator</vt:lpstr>
      <vt:lpstr>Example: Shared Terminal Emulator</vt:lpstr>
      <vt:lpstr>Example: Shared Terminal Emulator</vt:lpstr>
      <vt:lpstr>Other Examples</vt:lpstr>
      <vt:lpstr>Recall: How do we Multiplex Processes?</vt:lpstr>
      <vt:lpstr>Recall: CPU Switch From Process A to Process B</vt:lpstr>
      <vt:lpstr>Lifecycle of a Process</vt:lpstr>
      <vt:lpstr>Process Scheduling</vt:lpstr>
      <vt:lpstr>Ready Queue And Various I/O Device Queues</vt:lpstr>
      <vt:lpstr>Modern Process with Threads</vt:lpstr>
      <vt:lpstr>Single and Multithreaded Processes</vt:lpstr>
      <vt:lpstr>Thread State</vt:lpstr>
      <vt:lpstr>Shared vs. Per-Thread State</vt:lpstr>
      <vt:lpstr>Execution Stack Example</vt:lpstr>
      <vt:lpstr>Execution Stack Example</vt:lpstr>
      <vt:lpstr>Execution Stack Example</vt:lpstr>
      <vt:lpstr>Execution Stack Example</vt:lpstr>
      <vt:lpstr>Execution Stack Example</vt:lpstr>
      <vt:lpstr>Execution Stack Example</vt:lpstr>
      <vt:lpstr>Execution Stack Example</vt:lpstr>
      <vt:lpstr>Execution Stack Example</vt:lpstr>
      <vt:lpstr>Execution Stack Example</vt:lpstr>
      <vt:lpstr>Execution Stack Example</vt:lpstr>
      <vt:lpstr>Execution Stack Example</vt:lpstr>
      <vt:lpstr>Execution Stack Example</vt:lpstr>
      <vt:lpstr>Execution Stack Example</vt:lpstr>
      <vt:lpstr>Execution Stack Example</vt:lpstr>
      <vt:lpstr>Execution Stack Example</vt:lpstr>
      <vt:lpstr>Execution Stack Example</vt:lpstr>
      <vt:lpstr>Motivational Example for Threads</vt:lpstr>
      <vt:lpstr>Use of Threads</vt:lpstr>
      <vt:lpstr>Memory Footprint: Two-Threads</vt:lpstr>
      <vt:lpstr>OS Library API for Threads: pthreads</vt:lpstr>
      <vt:lpstr>Dispatch Loop</vt:lpstr>
      <vt:lpstr>Running a thread</vt:lpstr>
      <vt:lpstr>Internal Events</vt:lpstr>
      <vt:lpstr>Stack for Yielding Thread</vt:lpstr>
      <vt:lpstr>What Do the Stacks Look Like?</vt:lpstr>
      <vt:lpstr>Saving/Restoring state (often called “Context Switch)</vt:lpstr>
      <vt:lpstr>Switch Details (continued)</vt:lpstr>
      <vt:lpstr>Conclusion</vt:lpstr>
    </vt:vector>
  </TitlesOfParts>
  <Company>UC Berkeley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Course Introduction and Overview</dc:title>
  <dc:creator>John D. Kubiatowicz</dc:creator>
  <dc:description>Imported some pictures from Silbershatz (c) 2005</dc:description>
  <cp:lastModifiedBy>Zonghua Gu</cp:lastModifiedBy>
  <cp:revision>807</cp:revision>
  <cp:lastPrinted>2022-02-02T02:49:05Z</cp:lastPrinted>
  <dcterms:created xsi:type="dcterms:W3CDTF">1995-08-12T11:37:26Z</dcterms:created>
  <dcterms:modified xsi:type="dcterms:W3CDTF">2025-01-23T19:19:48Z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wner">
    <vt:lpwstr>Joseph</vt:lpwstr>
  </property>
  <property fmtid="{D5CDD505-2E9C-101B-9397-08002B2CF9AE}" pid="3" name="Semester">
    <vt:lpwstr>Spring 2006</vt:lpwstr>
  </property>
  <property fmtid="{D5CDD505-2E9C-101B-9397-08002B2CF9AE}" pid="4" name="ClassificationContentMarkingHeaderLocations">
    <vt:lpwstr>Office:3</vt:lpwstr>
  </property>
  <property fmtid="{D5CDD505-2E9C-101B-9397-08002B2CF9AE}" pid="5" name="ClassificationContentMarkingHeaderText">
    <vt:lpwstr>Begränsad delning</vt:lpwstr>
  </property>
</Properties>
</file>