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1130" r:id="rId3"/>
    <p:sldId id="1148" r:id="rId4"/>
    <p:sldId id="1037" r:id="rId5"/>
    <p:sldId id="1131" r:id="rId6"/>
    <p:sldId id="1125" r:id="rId7"/>
    <p:sldId id="1033" r:id="rId8"/>
    <p:sldId id="1044" r:id="rId9"/>
    <p:sldId id="1047" r:id="rId10"/>
    <p:sldId id="1048" r:id="rId11"/>
    <p:sldId id="1049" r:id="rId12"/>
    <p:sldId id="1050" r:id="rId13"/>
    <p:sldId id="1051" r:id="rId14"/>
    <p:sldId id="1052" r:id="rId15"/>
    <p:sldId id="1053" r:id="rId16"/>
    <p:sldId id="1054" r:id="rId17"/>
    <p:sldId id="1057" r:id="rId18"/>
    <p:sldId id="1058" r:id="rId19"/>
    <p:sldId id="1059" r:id="rId20"/>
    <p:sldId id="1060" r:id="rId21"/>
    <p:sldId id="1061" r:id="rId22"/>
    <p:sldId id="1133" r:id="rId23"/>
    <p:sldId id="1062" r:id="rId24"/>
    <p:sldId id="1063" r:id="rId25"/>
    <p:sldId id="1065" r:id="rId26"/>
    <p:sldId id="1066" r:id="rId27"/>
    <p:sldId id="1134" r:id="rId28"/>
    <p:sldId id="1135" r:id="rId29"/>
    <p:sldId id="1136" r:id="rId30"/>
    <p:sldId id="1137" r:id="rId31"/>
    <p:sldId id="1145" r:id="rId32"/>
    <p:sldId id="1138" r:id="rId33"/>
    <p:sldId id="1139" r:id="rId34"/>
    <p:sldId id="1140" r:id="rId35"/>
    <p:sldId id="1141" r:id="rId36"/>
    <p:sldId id="1142" r:id="rId37"/>
    <p:sldId id="1143" r:id="rId38"/>
    <p:sldId id="1146" r:id="rId39"/>
    <p:sldId id="1102" r:id="rId40"/>
    <p:sldId id="1067" r:id="rId41"/>
    <p:sldId id="1068" r:id="rId42"/>
    <p:sldId id="1069" r:id="rId43"/>
    <p:sldId id="1070" r:id="rId44"/>
    <p:sldId id="1101" r:id="rId45"/>
    <p:sldId id="1071" r:id="rId46"/>
    <p:sldId id="1072" r:id="rId47"/>
    <p:sldId id="1104" r:id="rId48"/>
    <p:sldId id="1106" r:id="rId49"/>
    <p:sldId id="1147" r:id="rId50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6"/>
    <p:restoredTop sz="83529" autoAdjust="0"/>
  </p:normalViewPr>
  <p:slideViewPr>
    <p:cSldViewPr>
      <p:cViewPr varScale="1">
        <p:scale>
          <a:sx n="69" d="100"/>
          <a:sy n="69" d="100"/>
        </p:scale>
        <p:origin x="146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1565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1,-7-4-1,-2-3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0,-2-2-1,0-4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0,-5-4-1,-4-6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0,-9-2-1,-1 3-1,-5-1 1,-15-8-1,19 14 0,-19-14 0,5 19 1,-5-19 0,-11 28 0,2-13 2,-9 4-1,4 0-1,-3 7 1,0-2 0,0 4-1,4-3 0,1 1-1,5-1 0,6 2 1,2-3-1,3-2 0,6-1 1,3-1-1,1-1-1,5-2 1,-2 0 0,3-3-1,-1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Moral of story: Design for simplicity</a:t>
            </a:r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51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733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Patterson’s a nice guy, so he gives up the body after using it for awhile and let’s John </a:t>
            </a:r>
            <a:r>
              <a:rPr lang="en-US" altLang="ko-KR" dirty="0" err="1">
                <a:ea typeface="Gulim" panose="020B0600000101010101" pitchFamily="34" charset="-127"/>
              </a:rPr>
              <a:t>Kubitowicz</a:t>
            </a:r>
            <a:r>
              <a:rPr lang="en-US" altLang="ko-KR" dirty="0">
                <a:ea typeface="Gulim" panose="020B0600000101010101" pitchFamily="34" charset="-127"/>
              </a:rPr>
              <a:t> have it.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But </a:t>
            </a:r>
            <a:r>
              <a:rPr lang="en-US" altLang="ko-KR" dirty="0" err="1">
                <a:ea typeface="Gulim" panose="020B0600000101010101" pitchFamily="34" charset="-127"/>
              </a:rPr>
              <a:t>Kubi’s</a:t>
            </a:r>
            <a:r>
              <a:rPr lang="en-US" altLang="ko-KR" dirty="0">
                <a:ea typeface="Gulim" panose="020B0600000101010101" pitchFamily="34" charset="-127"/>
              </a:rPr>
              <a:t> not so nice, so he won’t give up control…</a:t>
            </a:r>
          </a:p>
          <a:p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If you want to wake up for a final, you set your clock, or ask your roommate to pour water over your head – OS does the same</a:t>
            </a:r>
          </a:p>
        </p:txBody>
      </p:sp>
    </p:spTree>
    <p:extLst>
      <p:ext uri="{BB962C8B-B14F-4D97-AF65-F5344CB8AC3E}">
        <p14:creationId xmlns:p14="http://schemas.microsoft.com/office/powerpoint/2010/main" val="4111807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6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452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2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79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109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395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10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79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241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3088446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160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22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374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Adding printf statements can cause stack overruns or changing timing/interleaving</a:t>
            </a:r>
          </a:p>
          <a:p>
            <a:r>
              <a:rPr lang="en-US" altLang="ko-KR">
                <a:ea typeface="Gulim" panose="020B0600000101010101" pitchFamily="34" charset="-127"/>
              </a:rPr>
              <a:t>What if non-deterministic error only occurs once a week? You’re pulling all-nighters to find it, your eyelids droop, and whiz, the error happens and you missed it.</a:t>
            </a:r>
          </a:p>
        </p:txBody>
      </p:sp>
    </p:spTree>
    <p:extLst>
      <p:ext uri="{BB962C8B-B14F-4D97-AF65-F5344CB8AC3E}">
        <p14:creationId xmlns:p14="http://schemas.microsoft.com/office/powerpoint/2010/main" val="266324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753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Expensive to start new process, heavyweight context switch overhead (changing address spaces)</a:t>
            </a:r>
          </a:p>
        </p:txBody>
      </p:sp>
    </p:spTree>
    <p:extLst>
      <p:ext uri="{BB962C8B-B14F-4D97-AF65-F5344CB8AC3E}">
        <p14:creationId xmlns:p14="http://schemas.microsoft.com/office/powerpoint/2010/main" val="3826663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421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72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3952349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141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187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733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7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X could be (13, 5, 3)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85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228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18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06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13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47972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2460308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62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9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53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19" Type="http://schemas.openxmlformats.org/officeDocument/2006/relationships/image" Target="../media/image15.png"/><Relationship Id="rId4" Type="http://schemas.openxmlformats.org/officeDocument/2006/relationships/image" Target="../media/image180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6</a:t>
            </a:r>
            <a:br>
              <a:rPr lang="en-US" sz="3000" dirty="0"/>
            </a:br>
            <a:br>
              <a:rPr lang="en-US" sz="3000" dirty="0"/>
            </a:br>
            <a:r>
              <a:rPr lang="en-US" sz="3200" dirty="0"/>
              <a:t>Synchronization 1: Concurrency </a:t>
            </a:r>
            <a:br>
              <a:rPr lang="en-US" sz="3200" dirty="0"/>
            </a:br>
            <a:r>
              <a:rPr lang="en-US" sz="3200" dirty="0"/>
              <a:t>and Mutual Exclusion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DA8AB-D392-617A-47B0-566DB41D5E7E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>
                <a:ea typeface="Gulim" panose="020B0600000101010101" pitchFamily="34" charset="-127"/>
              </a:rPr>
              <a:t>etc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>
                <a:ea typeface="Gulim" panose="020B0600000101010101" pitchFamily="34" charset="-127"/>
              </a:rPr>
              <a:t>preempted</a:t>
            </a:r>
            <a:endParaRPr lang="en-US" altLang="ko-KR" dirty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446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534400" cy="54102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Thread executes a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</a:t>
            </a:r>
            <a:r>
              <a:rPr lang="en-US" altLang="ko-KR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ComputeNextDigit</a:t>
            </a: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115541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run_new_thread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PickNewThread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curThread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ThreadHouseKeeping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>
                <a:ea typeface="Gulim" panose="020B0600000101010101" pitchFamily="34" charset="-127"/>
              </a:rPr>
              <a:t>regs</a:t>
            </a:r>
            <a:r>
              <a:rPr lang="en-US" altLang="ko-KR" dirty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5334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5335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7542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3433505" y="1435101"/>
            <a:ext cx="3870585" cy="1522413"/>
            <a:chOff x="1202" y="1056"/>
            <a:chExt cx="2446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13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What Do the Stacks Look Like?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    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1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493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tCur,tNew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196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11125199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endParaRPr lang="en-US" altLang="ko-KR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613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AC8E-F693-AD41-8C92-AE7ACE7D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/>
              <a:t>Are we still switching contexts with previous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A701-B82A-2A48-BB59-869A9711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11582400" cy="24616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Yes, but </a:t>
            </a:r>
            <a:r>
              <a:rPr lang="en-US" dirty="0">
                <a:solidFill>
                  <a:srgbClr val="FF0000"/>
                </a:solidFill>
              </a:rPr>
              <a:t>much cheaper </a:t>
            </a:r>
            <a:r>
              <a:rPr lang="en-US" dirty="0"/>
              <a:t>than switching processes</a:t>
            </a:r>
          </a:p>
          <a:p>
            <a:pPr lvl="1"/>
            <a:r>
              <a:rPr lang="en-US" dirty="0"/>
              <a:t>No need to change address space</a:t>
            </a:r>
          </a:p>
          <a:p>
            <a:r>
              <a:rPr lang="en-US" dirty="0"/>
              <a:t>Some numbers from Linux:</a:t>
            </a:r>
          </a:p>
          <a:p>
            <a:pPr lvl="1"/>
            <a:r>
              <a:rPr lang="en-US" dirty="0"/>
              <a:t>Frequency of context switch: 10-100ms</a:t>
            </a:r>
          </a:p>
          <a:p>
            <a:pPr lvl="1"/>
            <a:r>
              <a:rPr lang="en-US" dirty="0"/>
              <a:t>Switching between processes: 3-4 </a:t>
            </a:r>
            <a:r>
              <a:rPr lang="en-US" dirty="0" err="1"/>
              <a:t>μsec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Switching between threads: 100 ns</a:t>
            </a:r>
          </a:p>
          <a:p>
            <a:r>
              <a:rPr lang="en-US" dirty="0"/>
              <a:t>Even cheaper: switch threads (using “yield”) in user-space!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8086" y="4008681"/>
            <a:ext cx="4495800" cy="2544519"/>
            <a:chOff x="335303" y="3932481"/>
            <a:chExt cx="4495800" cy="254451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D917D89-AE76-4173-A3EB-B1C1B3254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" t="25420" r="540" b="25180"/>
            <a:stretch>
              <a:fillRect/>
            </a:stretch>
          </p:blipFill>
          <p:spPr bwMode="auto">
            <a:xfrm>
              <a:off x="335303" y="3932481"/>
              <a:ext cx="4495800" cy="168116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BB50054-8986-41A2-8986-FCD0F58A4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125" y="5646003"/>
              <a:ext cx="258615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Simple One-to-One</a:t>
              </a:r>
            </a:p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Threading Model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0443" y="3243560"/>
            <a:ext cx="2895600" cy="3357265"/>
            <a:chOff x="5370443" y="3260232"/>
            <a:chExt cx="2895600" cy="335726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A1455B3-67C1-4C7F-97C1-58735D1E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2" t="1207" r="12682" b="1208"/>
            <a:stretch>
              <a:fillRect/>
            </a:stretch>
          </p:blipFill>
          <p:spPr bwMode="auto">
            <a:xfrm>
              <a:off x="5370443" y="3260232"/>
              <a:ext cx="2895600" cy="283845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D02273D2-3699-4481-83B0-2718BD467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893" y="6155832"/>
              <a:ext cx="18607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Many-to-One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10600" y="3243560"/>
            <a:ext cx="3276600" cy="3385840"/>
            <a:chOff x="8610600" y="3260232"/>
            <a:chExt cx="3276600" cy="338584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1554D32-3359-4A4D-8FA4-E93B41C59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" t="838" r="6912" b="838"/>
            <a:stretch>
              <a:fillRect/>
            </a:stretch>
          </p:blipFill>
          <p:spPr bwMode="auto">
            <a:xfrm>
              <a:off x="8610600" y="3260232"/>
              <a:ext cx="3276600" cy="28543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5A42E076-6DAC-4952-9BA6-5930554A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1499" y="6184407"/>
              <a:ext cx="20473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Many-to-Many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1409" y="3200218"/>
            <a:ext cx="4980191" cy="3352982"/>
            <a:chOff x="48626" y="3124018"/>
            <a:chExt cx="4980191" cy="33529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D5272B-F9AA-4E44-9952-950BED58CB04}"/>
                </a:ext>
              </a:extLst>
            </p:cNvPr>
            <p:cNvSpPr/>
            <p:nvPr/>
          </p:nvSpPr>
          <p:spPr>
            <a:xfrm>
              <a:off x="48626" y="3147464"/>
              <a:ext cx="4980191" cy="332953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AF7E6-C47D-4B87-8551-9217B09801CE}"/>
                </a:ext>
              </a:extLst>
            </p:cNvPr>
            <p:cNvSpPr txBox="1"/>
            <p:nvPr/>
          </p:nvSpPr>
          <p:spPr>
            <a:xfrm>
              <a:off x="192806" y="3124018"/>
              <a:ext cx="4638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>
                  <a:solidFill>
                    <a:srgbClr val="FF0000"/>
                  </a:solidFill>
                </a:rPr>
                <a:t>What we are talking about</a:t>
              </a:r>
              <a:br>
                <a:rPr lang="en-US" sz="2400" b="1" i="1" dirty="0">
                  <a:solidFill>
                    <a:srgbClr val="FF0000"/>
                  </a:solidFill>
                </a:rPr>
              </a:br>
              <a:r>
                <a:rPr lang="en-US" sz="2400" b="1" i="1" dirty="0">
                  <a:solidFill>
                    <a:srgbClr val="FF0000"/>
                  </a:solidFill>
                </a:rPr>
                <a:t>in Today’s lecture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024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4043104" y="1828801"/>
            <a:ext cx="3870585" cy="1522413"/>
            <a:chOff x="1202" y="1056"/>
            <a:chExt cx="2446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What happens when thread blocks on I/O?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3505200"/>
            <a:ext cx="8077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What happens when a thread requests a block of data from the file system?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User code invokes a system call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Read operation is initiated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Run new thread/switch</a:t>
            </a:r>
          </a:p>
          <a:p>
            <a:pPr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Thread communication similar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Wait for Signal/Join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Networking</a:t>
            </a:r>
          </a:p>
          <a:p>
            <a:pPr lvl="1">
              <a:lnSpc>
                <a:spcPct val="80000"/>
              </a:lnSpc>
            </a:pP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932488" y="965200"/>
            <a:ext cx="1981200" cy="6096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932488" y="1574800"/>
            <a:ext cx="1981200" cy="5334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8075613" y="1377369"/>
            <a:ext cx="369874" cy="1661107"/>
            <a:chOff x="4606" y="816"/>
            <a:chExt cx="234" cy="1152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17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External Events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14400"/>
            <a:ext cx="7924800" cy="57912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Could the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>
                <a:ea typeface="Gulim" panose="020B0600000101010101" pitchFamily="34" charset="-127"/>
              </a:rPr>
              <a:t> program grab all resources and never release the processor?</a:t>
            </a:r>
          </a:p>
          <a:p>
            <a:pPr lvl="2"/>
            <a:r>
              <a:rPr lang="en-US" altLang="ko-KR" dirty="0">
                <a:ea typeface="Gulim" panose="020B0600000101010101" pitchFamily="34" charset="-127"/>
              </a:rPr>
              <a:t>What if it didn’t print to console?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Must find way that dispatcher can regain control!</a:t>
            </a:r>
          </a:p>
          <a:p>
            <a:pPr lvl="4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Answer: utilize external events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Interrupts: signals from hardware or software that stop the running code and jump to kernel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Timer: like an alarm clock that goes off every some milliseconds</a:t>
            </a:r>
          </a:p>
          <a:p>
            <a:pPr lvl="4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If we make sure that external events occur frequently enough, can ensure dispatcher runs</a:t>
            </a:r>
          </a:p>
          <a:p>
            <a:pPr lvl="1"/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945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219200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195763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6592887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110413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6772275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6569075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5718175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5411788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6699250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010399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046663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283575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7678737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229599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4506912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3886200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352800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3429000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1752599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1752599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138863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3937000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362199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3594099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057400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7848605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6473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Connection Setup over TCP/IP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(TCP/IP)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(TCP/IP)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 Side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41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 Side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34590"/>
            <a:ext cx="5181600" cy="247101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 txBox="1">
            <a:spLocks/>
          </p:cNvSpPr>
          <p:nvPr/>
        </p:nvSpPr>
        <p:spPr>
          <a:xfrm>
            <a:off x="6172199" y="4234589"/>
            <a:ext cx="5685739" cy="247101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kern="0">
                <a:latin typeface="Gill Sans Light"/>
              </a:rPr>
              <a:t>Done by OS during client socket setup</a:t>
            </a:r>
          </a:p>
          <a:p>
            <a:r>
              <a:rPr lang="en-US" kern="0">
                <a:latin typeface="Gill Sans Light"/>
              </a:rPr>
              <a:t>Server Port often “well known”</a:t>
            </a:r>
          </a:p>
          <a:p>
            <a:pPr lvl="1"/>
            <a:r>
              <a:rPr lang="en-US" kern="0">
                <a:latin typeface="Gill Sans Light"/>
              </a:rPr>
              <a:t>80 (web), 443 (secure web), 25 (sendmail), etc</a:t>
            </a:r>
          </a:p>
          <a:p>
            <a:pPr lvl="1"/>
            <a:r>
              <a:rPr lang="en-US" kern="0">
                <a:latin typeface="Gill Sans Light"/>
              </a:rPr>
              <a:t>Well-known ports from 0—1023 </a:t>
            </a:r>
            <a:endParaRPr lang="en-US" kern="0" dirty="0">
              <a:latin typeface="Gill Sans Light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4233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2693989" y="1227943"/>
            <a:ext cx="26574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 	$r1,$r2,$r3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 	$r4,$r1,#4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slli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 	$r4,$r4,#2</a:t>
            </a:r>
          </a:p>
          <a:p>
            <a:pPr algn="l"/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4946319" y="1213342"/>
            <a:ext cx="2219325" cy="1016000"/>
            <a:chOff x="2093" y="908"/>
            <a:chExt cx="1398" cy="640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19313651">
              <a:off x="2140" y="908"/>
              <a:ext cx="117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PC saved</a:t>
              </a: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Disable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4851760" y="3721036"/>
            <a:ext cx="2286000" cy="923926"/>
            <a:chOff x="2064" y="2472"/>
            <a:chExt cx="1440" cy="582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190" y="2472"/>
              <a:ext cx="113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Restore PC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Enable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6838953" y="587375"/>
            <a:ext cx="3670302" cy="4770438"/>
            <a:chOff x="3398" y="380"/>
            <a:chExt cx="2312" cy="3005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398" y="380"/>
              <a:ext cx="1980" cy="3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Raise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(set mask)</a:t>
              </a:r>
            </a:p>
            <a:p>
              <a:pPr algn="l"/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Reenable</a:t>
              </a: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Save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</a:p>
            <a:p>
              <a:pPr algn="l"/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Transfer Network Packet 	from hardware</a:t>
              </a:r>
              <a:b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Clear current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(clear Mask)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182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16200000">
              <a:off x="4714" y="1765"/>
              <a:ext cx="1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altLang="ko-KR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>
          <a:xfrm>
            <a:off x="2289176" y="227013"/>
            <a:ext cx="7540625" cy="3683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844675" y="5221288"/>
            <a:ext cx="8534400" cy="1524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1600201" y="1541463"/>
            <a:ext cx="3794127" cy="2546352"/>
            <a:chOff x="100" y="971"/>
            <a:chExt cx="2390" cy="1604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00" y="971"/>
              <a:ext cx="725" cy="1604"/>
              <a:chOff x="121" y="971"/>
              <a:chExt cx="725" cy="1604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-535" y="1627"/>
                <a:ext cx="16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2A40E2"/>
                    </a:solidFill>
                    <a:latin typeface="Gill Sans" charset="0"/>
                    <a:ea typeface="Gill Sans" charset="0"/>
                    <a:cs typeface="Gill Sans" charset="0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38"/>
              <a:ext cx="1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Pipeline Flush</a:t>
              </a:r>
            </a:p>
          </p:txBody>
        </p:sp>
      </p:grp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2693989" y="2967281"/>
            <a:ext cx="265747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$r2,0($r4)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$r3,4($r4)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	$r2,$r2,$r3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8($r4),$r2</a:t>
            </a:r>
          </a:p>
          <a:p>
            <a:pPr>
              <a:lnSpc>
                <a:spcPct val="50000"/>
              </a:lnSpc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...</a:t>
            </a:r>
            <a:endParaRPr lang="en-US" altLang="ko-KR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76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838200"/>
            <a:ext cx="8229600" cy="5773738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3448052" y="1752601"/>
            <a:ext cx="4330702" cy="1776413"/>
            <a:chOff x="1104" y="576"/>
            <a:chExt cx="2728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4" y="736"/>
              <a:ext cx="2352" cy="959"/>
              <a:chOff x="1289" y="1056"/>
              <a:chExt cx="235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89" y="1152"/>
                <a:ext cx="66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96" y="1273"/>
                <a:ext cx="1053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82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/>
          <a:lstStyle/>
          <a:p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/>
              <a:t>: Create a New Thread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2925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is a user-level procedure that creates a new thread and places it on ready queue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Arguments to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Pointer to application routine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Pointer to array of arguments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Size of stack to allocate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Implementation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Sanity check arguments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Enter Kernel-mode and Sanity Check arguments again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Allocate new Stack and TCB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Initialize TCB and place on ready list (Runnable)</a:t>
            </a:r>
          </a:p>
        </p:txBody>
      </p:sp>
    </p:spTree>
    <p:extLst>
      <p:ext uri="{BB962C8B-B14F-4D97-AF65-F5344CB8AC3E}">
        <p14:creationId xmlns:p14="http://schemas.microsoft.com/office/powerpoint/2010/main" val="1558983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How do we initialize TCB and Stack?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6" y="762000"/>
            <a:ext cx="10690224" cy="3581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Initialize Register fields of TCB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Stack pointer made to point at stack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PC return address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OS (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asm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 routine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Two 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arg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registers (a0 and a1) initialized to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fcnPtr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fcnArgPtr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, respectively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Initialize stack data?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Minimal initialization setup return to go to beginning of 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()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Important part of stack frame is in registers for RISC-V (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X86: need to push a return address on stack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Think of stack frame as just before body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really gets started</a:t>
            </a:r>
          </a:p>
        </p:txBody>
      </p: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3657602" y="4816478"/>
            <a:ext cx="3686874" cy="1965323"/>
            <a:chOff x="2169" y="2909"/>
            <a:chExt cx="1646" cy="1238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169" y="2963"/>
              <a:ext cx="1344" cy="22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ko-KR" sz="2400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2361" y="3667"/>
              <a:ext cx="7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Initial Stack</a:t>
              </a:r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3598" y="2909"/>
              <a:ext cx="217" cy="1238"/>
              <a:chOff x="4549" y="986"/>
              <a:chExt cx="218" cy="1363"/>
            </a:xfrm>
          </p:grpSpPr>
          <p:sp>
            <p:nvSpPr>
              <p:cNvPr id="15368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3982" y="1564"/>
                <a:ext cx="1363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4549" y="1093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27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1525" y="5203825"/>
            <a:ext cx="8305800" cy="1524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334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3348040" y="757238"/>
            <a:ext cx="2700339" cy="3732212"/>
            <a:chOff x="1149" y="505"/>
            <a:chExt cx="1701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84" y="505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6692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2734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886700" cy="37290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a thread get started?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DDEA-CFF4-C541-8E65-D191EC87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727085"/>
            <a:ext cx="11201400" cy="19765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How do we make a </a:t>
            </a:r>
            <a:r>
              <a:rPr lang="en-US" b="1" i="1" dirty="0"/>
              <a:t>new</a:t>
            </a:r>
            <a:r>
              <a:rPr lang="en-US" i="1" dirty="0"/>
              <a:t> </a:t>
            </a:r>
            <a:r>
              <a:rPr lang="en-US" dirty="0"/>
              <a:t>thread?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Setup TCB/kernel thread to point at new user stack and </a:t>
            </a:r>
            <a:r>
              <a:rPr lang="en-US" dirty="0" err="1">
                <a:solidFill>
                  <a:srgbClr val="FF0000"/>
                </a:solidFill>
              </a:rPr>
              <a:t>ThreadRoot</a:t>
            </a:r>
            <a:r>
              <a:rPr lang="en-US" dirty="0">
                <a:solidFill>
                  <a:srgbClr val="FF0000"/>
                </a:solidFill>
              </a:rPr>
              <a:t>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Put pointers to start function and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 in registers or top of stack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This depends heavily on the calling convention (i.e. RISC-V vs x86)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really starts the new thread</a:t>
            </a:r>
          </a:p>
          <a:p>
            <a:endParaRPr lang="en-US" dirty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793329" y="4112821"/>
            <a:ext cx="1438274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881188" y="661597"/>
            <a:ext cx="2624139" cy="3451225"/>
            <a:chOff x="1149" y="682"/>
            <a:chExt cx="1653" cy="2174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36" y="682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4639471" y="3346864"/>
            <a:ext cx="2146300" cy="782638"/>
            <a:chOff x="3256" y="2323"/>
            <a:chExt cx="1352" cy="493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09" y="2323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F9976A-0395-424C-B799-10A712ADA530}"/>
              </a:ext>
            </a:extLst>
          </p:cNvPr>
          <p:cNvSpPr txBox="1"/>
          <p:nvPr/>
        </p:nvSpPr>
        <p:spPr>
          <a:xfrm>
            <a:off x="5089526" y="885095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SetupNewThread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regs.sp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newStackPtr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regs.retpc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ThreadRoot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].regs.r0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fcnPtr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].regs.r1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fcnArgPtr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FFA1B5B-26C4-B84D-808E-53EE555A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048148"/>
            <a:ext cx="1981201" cy="400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endParaRPr lang="en-US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8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30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does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 look like?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60426"/>
            <a:ext cx="11430000" cy="5845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is the root for the thread routine: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fcnPTR,fcnArgPtr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DoStartupHousekeeping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UserModeSwitch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Call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Startup Housekeeping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Includes things like recording start time of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Other statistics</a:t>
            </a:r>
            <a:endParaRPr lang="en-US" altLang="ko-KR" sz="1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Stack will grow and shrink with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execution of thread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Final return from thread returns into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 which calls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wake up sleeping threads</a:t>
            </a: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7924800" y="1219200"/>
            <a:ext cx="2835276" cy="2235202"/>
            <a:chOff x="2136" y="2657"/>
            <a:chExt cx="1786" cy="1408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31" y="2657"/>
              <a:ext cx="291" cy="1238"/>
              <a:chOff x="4577" y="708"/>
              <a:chExt cx="292" cy="1363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041" y="1244"/>
                <a:ext cx="136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579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Thread Code</a:t>
              </a:r>
              <a:b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*</a:t>
              </a:r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fcnPtr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58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Threads: One Core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114800" y="5334000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46101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49530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 dirty="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7467600" y="723900"/>
            <a:ext cx="37338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process: 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proc.: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  <a:endParaRPr lang="en-US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Parallelism: </a:t>
            </a:r>
            <a:r>
              <a:rPr lang="en-US" b="1" dirty="0">
                <a:ea typeface="ＭＳ Ｐゴシック" charset="-128"/>
              </a:rPr>
              <a:t>no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endParaRPr lang="en-US" dirty="0">
              <a:ea typeface="ＭＳ Ｐゴシック" charset="-128"/>
            </a:endParaRP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79516430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Threads: </a:t>
            </a:r>
            <a:r>
              <a:rPr lang="en-US" dirty="0" err="1">
                <a:ea typeface="MS PGothic" charset="0"/>
              </a:rPr>
              <a:t>MultiCore</a:t>
            </a:r>
            <a:endParaRPr lang="en-US" dirty="0">
              <a:ea typeface="MS PGothic" charset="0"/>
            </a:endParaRP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7281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 flipH="1">
            <a:off x="2968110" y="4724400"/>
            <a:ext cx="16419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6113704" y="4698940"/>
            <a:ext cx="1219200" cy="685800"/>
          </a:xfrm>
          <a:prstGeom prst="wedgeRectCallout">
            <a:avLst>
              <a:gd name="adj1" fmla="val -91057"/>
              <a:gd name="adj2" fmla="val 172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dirty="0">
                <a:latin typeface="Gill Sans Light"/>
                <a:cs typeface="Gill Sans Light"/>
              </a:rPr>
              <a:t>4</a:t>
            </a:r>
            <a:r>
              <a:rPr lang="en-US" b="0" dirty="0">
                <a:latin typeface="Gill Sans Light"/>
                <a:cs typeface="Gill Sans Light"/>
              </a:rPr>
              <a:t> threads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5AE9D0-05DA-2E43-9A9A-0BF220EB15E1}"/>
              </a:ext>
            </a:extLst>
          </p:cNvPr>
          <p:cNvSpPr/>
          <p:nvPr/>
        </p:nvSpPr>
        <p:spPr bwMode="auto">
          <a:xfrm>
            <a:off x="361581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D8FF9-D88C-3445-8F67-4D3CDC367C33}"/>
              </a:ext>
            </a:extLst>
          </p:cNvPr>
          <p:cNvSpPr/>
          <p:nvPr/>
        </p:nvSpPr>
        <p:spPr bwMode="auto">
          <a:xfrm>
            <a:off x="476250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2C669E-8057-5141-A1C8-557C8C16E114}"/>
              </a:ext>
            </a:extLst>
          </p:cNvPr>
          <p:cNvSpPr/>
          <p:nvPr/>
        </p:nvSpPr>
        <p:spPr bwMode="auto">
          <a:xfrm>
            <a:off x="590919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2F084A93-4232-E548-8D8C-B4BF4E7CFAAA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 flipH="1">
            <a:off x="4111110" y="4724401"/>
            <a:ext cx="49899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84DDE51C-3742-2547-B237-D8158404B844}"/>
              </a:ext>
            </a:extLst>
          </p:cNvPr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4610100" y="4724401"/>
            <a:ext cx="64770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C1FC75E1-CF80-594D-888D-5AD38E189075}"/>
              </a:ext>
            </a:extLst>
          </p:cNvPr>
          <p:cNvCxnSpPr>
            <a:cxnSpLocks noChangeShapeType="1"/>
            <a:stCxn id="47" idx="4"/>
            <a:endCxn id="52" idx="0"/>
          </p:cNvCxnSpPr>
          <p:nvPr/>
        </p:nvCxnSpPr>
        <p:spPr bwMode="auto">
          <a:xfrm>
            <a:off x="4610100" y="4724400"/>
            <a:ext cx="17943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41CCA5-A071-6242-A622-410AE7D0FB33}"/>
              </a:ext>
            </a:extLst>
          </p:cNvPr>
          <p:cNvSpPr/>
          <p:nvPr/>
        </p:nvSpPr>
        <p:spPr>
          <a:xfrm>
            <a:off x="3695169" y="4890324"/>
            <a:ext cx="1950409" cy="2341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A11355D5-2870-FF47-8758-2C5879F0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723900"/>
            <a:ext cx="4419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process: 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proc.: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  <a:endParaRPr lang="en-US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</a:t>
            </a:r>
            <a:r>
              <a:rPr lang="en-US" dirty="0" err="1">
                <a:ea typeface="ＭＳ Ｐゴシック" charset="-128"/>
              </a:rPr>
              <a:t>proc</a:t>
            </a:r>
            <a:r>
              <a:rPr lang="en-US" dirty="0">
                <a:ea typeface="ＭＳ Ｐゴシック" charset="-128"/>
              </a:rPr>
              <a:t>, 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simultaneous core: </a:t>
            </a:r>
            <a:r>
              <a:rPr lang="en-US" b="1" dirty="0">
                <a:ea typeface="ＭＳ Ｐゴシック" charset="-128"/>
              </a:rPr>
              <a:t>medium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</a:t>
            </a:r>
            <a:r>
              <a:rPr lang="en-US" dirty="0" err="1">
                <a:ea typeface="ＭＳ Ｐゴシック" charset="-128"/>
              </a:rPr>
              <a:t>proc</a:t>
            </a:r>
            <a:r>
              <a:rPr lang="en-US" dirty="0">
                <a:ea typeface="ＭＳ Ｐゴシック" charset="-128"/>
              </a:rPr>
              <a:t>,</a:t>
            </a:r>
            <a:br>
              <a:rPr lang="en-US" dirty="0">
                <a:ea typeface="ＭＳ Ｐゴシック" charset="-128"/>
              </a:rPr>
            </a:br>
            <a:r>
              <a:rPr lang="en-US" dirty="0">
                <a:ea typeface="ＭＳ Ｐゴシック" charset="-128"/>
              </a:rPr>
              <a:t>offloaded core: high</a:t>
            </a:r>
            <a:endParaRPr lang="en-US" b="1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Parallelism: </a:t>
            </a:r>
            <a:r>
              <a:rPr lang="en-US" b="1" dirty="0">
                <a:ea typeface="ＭＳ Ｐゴシック" charset="-128"/>
              </a:rPr>
              <a:t>yes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5540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533400"/>
          </a:xfrm>
        </p:spPr>
        <p:txBody>
          <a:bodyPr/>
          <a:lstStyle/>
          <a:p>
            <a:r>
              <a:rPr lang="en-US" altLang="en-US" dirty="0">
                <a:latin typeface="Gill Sans Light"/>
              </a:rPr>
              <a:t>Recall: Simultaneous </a:t>
            </a:r>
            <a:r>
              <a:rPr lang="en-US" altLang="en-US" dirty="0" err="1">
                <a:latin typeface="Gill Sans Light"/>
              </a:rPr>
              <a:t>MultiThreading</a:t>
            </a:r>
            <a:r>
              <a:rPr lang="en-US" altLang="en-US" dirty="0">
                <a:latin typeface="Gill Sans Light"/>
              </a:rPr>
              <a:t>/</a:t>
            </a:r>
            <a:r>
              <a:rPr lang="en-US" altLang="en-US" dirty="0" err="1">
                <a:latin typeface="Gill Sans Light"/>
              </a:rPr>
              <a:t>Hyperthreading</a:t>
            </a:r>
            <a:endParaRPr lang="en-US" altLang="en-US" dirty="0">
              <a:latin typeface="Gill Sans Light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83236"/>
            <a:ext cx="10134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Hardware scheduling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Superscalar processors can execute multiple </a:t>
            </a:r>
            <a:br>
              <a:rPr lang="en-US" altLang="en-US" dirty="0">
                <a:latin typeface="Gill Sans Light"/>
              </a:rPr>
            </a:br>
            <a:r>
              <a:rPr lang="en-US" altLang="en-US" dirty="0">
                <a:latin typeface="Gill Sans Light"/>
              </a:rPr>
              <a:t>instructions 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>
                <a:latin typeface="Gill Sans Light"/>
              </a:rPr>
              <a:t>Hyperthreading</a:t>
            </a:r>
            <a:r>
              <a:rPr lang="en-US" altLang="en-US" dirty="0">
                <a:latin typeface="Gill Sans Light"/>
              </a:rPr>
              <a:t> duplicates register state to make a</a:t>
            </a:r>
            <a:br>
              <a:rPr lang="en-US" altLang="en-US" dirty="0">
                <a:latin typeface="Gill Sans Light"/>
              </a:rPr>
            </a:br>
            <a:r>
              <a:rPr lang="en-US" altLang="en-US" dirty="0">
                <a:latin typeface="Gill Sans Light"/>
              </a:rPr>
              <a:t>second “thread,” allowing 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Can schedule each thread 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But, sub-linear speedup!</a:t>
            </a:r>
          </a:p>
          <a:p>
            <a:pPr lvl="1">
              <a:lnSpc>
                <a:spcPct val="100000"/>
              </a:lnSpc>
            </a:pPr>
            <a:endParaRPr lang="en-US" altLang="en-US" dirty="0">
              <a:latin typeface="Gill Sans Light"/>
            </a:endParaRPr>
          </a:p>
          <a:p>
            <a:pPr lvl="1">
              <a:lnSpc>
                <a:spcPct val="100000"/>
              </a:lnSpc>
            </a:pPr>
            <a:endParaRPr lang="en-US" altLang="en-US" dirty="0">
              <a:latin typeface="Gill Sans Light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Original technique called “Simultaneous Multithreading”</a:t>
            </a:r>
            <a:endParaRPr lang="en-US" altLang="ja-JP" dirty="0">
              <a:latin typeface="Gill Sans Ligh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Gill Sans Light"/>
                <a:hlinkClick r:id="rId3"/>
              </a:rPr>
              <a:t>http://www.cs.washington.edu/research/smt/index.html</a:t>
            </a:r>
            <a:r>
              <a:rPr lang="en-US" altLang="en-US" dirty="0">
                <a:latin typeface="Gill Sans Ligh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SPARC, Pentium 4/Xeon (“</a:t>
            </a:r>
            <a:r>
              <a:rPr lang="en-US" altLang="ja-JP" dirty="0" err="1">
                <a:latin typeface="Gill Sans Light"/>
              </a:rPr>
              <a:t>Hyperthreading</a:t>
            </a:r>
            <a:r>
              <a:rPr lang="en-US" altLang="en-US" dirty="0">
                <a:latin typeface="Gill Sans Light"/>
              </a:rPr>
              <a:t>”</a:t>
            </a:r>
            <a:r>
              <a:rPr lang="en-US" altLang="ja-JP" dirty="0">
                <a:latin typeface="Gill Sans Ligh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>
              <a:latin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86600" y="7620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 Light"/>
                </a:rPr>
                <a:t>Colored blocks show </a:t>
              </a:r>
            </a:p>
            <a:p>
              <a:pPr algn="ctr"/>
              <a:r>
                <a:rPr lang="en-US" altLang="en-US" sz="2000" b="0" dirty="0">
                  <a:latin typeface="Gill Sans Light"/>
                </a:rPr>
                <a:t>instructions executed</a:t>
              </a:r>
            </a:p>
            <a:p>
              <a:endParaRPr lang="en-US" altLang="en-US" sz="20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873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//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Server Protocol (v3)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800" y="11430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22098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" y="2514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3186896"/>
            <a:ext cx="9677400" cy="130890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76800"/>
            <a:ext cx="9677400" cy="685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5800" y="61722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762000"/>
            <a:ext cx="11049000" cy="5867400"/>
            <a:chOff x="228600" y="762000"/>
            <a:chExt cx="11049000" cy="586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28600" y="762000"/>
              <a:ext cx="11049000" cy="579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9555355-6664-4BAD-9824-D194123434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000" y="838200"/>
              <a:ext cx="10515600" cy="57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// Socket setup code elided…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</a:t>
              </a:r>
              <a:r>
                <a:rPr lang="en-US" b="1" kern="0" dirty="0" err="1">
                  <a:latin typeface="Consolas" panose="020B0609020204030204" pitchFamily="49" charset="0"/>
                </a:rPr>
                <a:t>int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 =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</a:t>
              </a:r>
              <a:r>
                <a:rPr lang="en-US" b="1" kern="0" dirty="0" err="1">
                  <a:latin typeface="Consolas" panose="020B0609020204030204" pitchFamily="49" charset="0"/>
                </a:rPr>
                <a:t>pid_t</a:t>
              </a:r>
              <a:r>
                <a:rPr lang="en-US" b="1" kern="0" dirty="0">
                  <a:latin typeface="Consolas" panose="020B0609020204030204" pitchFamily="49" charset="0"/>
                </a:rPr>
                <a:t> </a:t>
              </a:r>
              <a:r>
                <a:rPr lang="en-US" b="1" kern="0" dirty="0" err="1">
                  <a:latin typeface="Consolas" panose="020B0609020204030204" pitchFamily="49" charset="0"/>
                </a:rPr>
                <a:t>pid</a:t>
              </a:r>
              <a:r>
                <a:rPr lang="en-US" b="1" kern="0" dirty="0">
                  <a:latin typeface="Consolas" panose="020B0609020204030204" pitchFamily="49" charset="0"/>
                </a:rPr>
                <a:t> =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fork</a:t>
              </a:r>
              <a:r>
                <a:rPr lang="en-US" b="1" kern="0" dirty="0"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if (</a:t>
              </a:r>
              <a:r>
                <a:rPr lang="en-US" b="1" kern="0" dirty="0" err="1">
                  <a:latin typeface="Consolas" panose="020B0609020204030204" pitchFamily="49" charset="0"/>
                </a:rPr>
                <a:t>pid</a:t>
              </a:r>
              <a:r>
                <a:rPr lang="en-US" b="1" kern="0" dirty="0">
                  <a:latin typeface="Consolas" panose="020B0609020204030204" pitchFamily="49" charset="0"/>
                </a:rPr>
                <a:t> == 0) {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</a:t>
              </a:r>
              <a:r>
                <a:rPr lang="en-US" b="1" kern="0" dirty="0" err="1">
                  <a:latin typeface="Consolas" panose="020B0609020204030204" pitchFamily="49" charset="0"/>
                </a:rPr>
                <a:t>serve_client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exit(0);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} else {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close(</a:t>
              </a:r>
              <a:r>
                <a:rPr lang="en-US" b="1" kern="0" dirty="0" err="1">
                  <a:latin typeface="Consolas" panose="020B0609020204030204" pitchFamily="49" charset="0"/>
                </a:rPr>
                <a:t>conn_socket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  // </a:t>
              </a: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wait</a:t>
              </a:r>
              <a:r>
                <a:rPr lang="en-US" b="1" kern="0" dirty="0">
                  <a:latin typeface="Consolas" panose="020B0609020204030204" pitchFamily="49" charset="0"/>
                </a:rPr>
                <a:t>(NULL);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  }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>
                  <a:latin typeface="Consolas" panose="020B0609020204030204" pitchFamily="49" charset="0"/>
                </a:rPr>
                <a:t>(</a:t>
              </a:r>
              <a:r>
                <a:rPr lang="en-US" b="1" kern="0" dirty="0" err="1">
                  <a:latin typeface="Consolas" panose="020B0609020204030204" pitchFamily="49" charset="0"/>
                </a:rPr>
                <a:t>server_socket</a:t>
              </a:r>
              <a:r>
                <a:rPr lang="en-US" b="1" kern="0" dirty="0">
                  <a:latin typeface="Consolas" panose="020B0609020204030204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800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2527300" y="51054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Threads: Hyper-Threading</a:t>
            </a:r>
          </a:p>
        </p:txBody>
      </p:sp>
      <p:sp>
        <p:nvSpPr>
          <p:cNvPr id="10244" name="TextBox 41"/>
          <p:cNvSpPr txBox="1">
            <a:spLocks noChangeArrowheads="1"/>
          </p:cNvSpPr>
          <p:nvPr/>
        </p:nvSpPr>
        <p:spPr bwMode="auto">
          <a:xfrm>
            <a:off x="2027237" y="609601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35179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751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10247" name="TextBox 47"/>
          <p:cNvSpPr txBox="1">
            <a:spLocks noChangeArrowheads="1"/>
          </p:cNvSpPr>
          <p:nvPr/>
        </p:nvSpPr>
        <p:spPr bwMode="auto">
          <a:xfrm>
            <a:off x="5727700" y="4114801"/>
            <a:ext cx="6286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0248" name="Rounded Rectangle 76"/>
          <p:cNvSpPr>
            <a:spLocks noChangeArrowheads="1"/>
          </p:cNvSpPr>
          <p:nvPr/>
        </p:nvSpPr>
        <p:spPr bwMode="auto">
          <a:xfrm>
            <a:off x="1752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49" name="Rectangle 78"/>
          <p:cNvSpPr>
            <a:spLocks noChangeArrowheads="1"/>
          </p:cNvSpPr>
          <p:nvPr/>
        </p:nvSpPr>
        <p:spPr bwMode="auto">
          <a:xfrm>
            <a:off x="3276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50" name="Rectangle 79"/>
          <p:cNvSpPr>
            <a:spLocks noChangeArrowheads="1"/>
          </p:cNvSpPr>
          <p:nvPr/>
        </p:nvSpPr>
        <p:spPr bwMode="auto">
          <a:xfrm>
            <a:off x="3276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51" name="Group 80"/>
          <p:cNvGrpSpPr>
            <a:grpSpLocks/>
          </p:cNvGrpSpPr>
          <p:nvPr/>
        </p:nvGrpSpPr>
        <p:grpSpPr bwMode="auto">
          <a:xfrm>
            <a:off x="1905000" y="1600200"/>
            <a:ext cx="457200" cy="1828800"/>
            <a:chOff x="7010400" y="1143000"/>
            <a:chExt cx="457200" cy="1828800"/>
          </a:xfrm>
        </p:grpSpPr>
        <p:sp>
          <p:nvSpPr>
            <p:cNvPr id="10326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7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52" name="Group 45"/>
          <p:cNvGrpSpPr>
            <a:grpSpLocks/>
          </p:cNvGrpSpPr>
          <p:nvPr/>
        </p:nvGrpSpPr>
        <p:grpSpPr bwMode="auto">
          <a:xfrm>
            <a:off x="2667000" y="1600200"/>
            <a:ext cx="457200" cy="1828800"/>
            <a:chOff x="7010400" y="1143000"/>
            <a:chExt cx="457200" cy="1828800"/>
          </a:xfrm>
        </p:grpSpPr>
        <p:sp>
          <p:nvSpPr>
            <p:cNvPr id="10324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5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53" name="TextBox 4"/>
          <p:cNvSpPr txBox="1">
            <a:spLocks noChangeArrowheads="1"/>
          </p:cNvSpPr>
          <p:nvPr/>
        </p:nvSpPr>
        <p:spPr bwMode="auto">
          <a:xfrm>
            <a:off x="2286001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2057400" y="10779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55" name="Straight Arrow Connector 6"/>
          <p:cNvCxnSpPr>
            <a:cxnSpLocks noChangeShapeType="1"/>
            <a:stCxn id="10254" idx="2"/>
            <a:endCxn id="10326" idx="0"/>
          </p:cNvCxnSpPr>
          <p:nvPr/>
        </p:nvCxnSpPr>
        <p:spPr bwMode="auto">
          <a:xfrm flipH="1">
            <a:off x="2133601" y="14472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6" name="Straight Arrow Connector 59"/>
          <p:cNvCxnSpPr>
            <a:cxnSpLocks noChangeShapeType="1"/>
            <a:stCxn id="10254" idx="2"/>
            <a:endCxn id="10324" idx="0"/>
          </p:cNvCxnSpPr>
          <p:nvPr/>
        </p:nvCxnSpPr>
        <p:spPr bwMode="auto">
          <a:xfrm>
            <a:off x="2483810" y="14472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57" name="TextBox 60"/>
          <p:cNvSpPr txBox="1">
            <a:spLocks noChangeArrowheads="1"/>
          </p:cNvSpPr>
          <p:nvPr/>
        </p:nvSpPr>
        <p:spPr bwMode="auto">
          <a:xfrm>
            <a:off x="5121276" y="609601"/>
            <a:ext cx="1604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0258" name="Rounded Rectangle 65"/>
          <p:cNvSpPr>
            <a:spLocks noChangeArrowheads="1"/>
          </p:cNvSpPr>
          <p:nvPr/>
        </p:nvSpPr>
        <p:spPr bwMode="auto">
          <a:xfrm>
            <a:off x="47371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59" name="Rectangle 84"/>
          <p:cNvSpPr>
            <a:spLocks noChangeArrowheads="1"/>
          </p:cNvSpPr>
          <p:nvPr/>
        </p:nvSpPr>
        <p:spPr bwMode="auto">
          <a:xfrm>
            <a:off x="62611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60" name="Rectangle 85"/>
          <p:cNvSpPr>
            <a:spLocks noChangeArrowheads="1"/>
          </p:cNvSpPr>
          <p:nvPr/>
        </p:nvSpPr>
        <p:spPr bwMode="auto">
          <a:xfrm>
            <a:off x="62611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61" name="Group 87"/>
          <p:cNvGrpSpPr>
            <a:grpSpLocks/>
          </p:cNvGrpSpPr>
          <p:nvPr/>
        </p:nvGrpSpPr>
        <p:grpSpPr bwMode="auto">
          <a:xfrm>
            <a:off x="4889500" y="1600200"/>
            <a:ext cx="457200" cy="1828800"/>
            <a:chOff x="7010400" y="1143000"/>
            <a:chExt cx="457200" cy="1828800"/>
          </a:xfrm>
        </p:grpSpPr>
        <p:sp>
          <p:nvSpPr>
            <p:cNvPr id="10322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3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62" name="Group 90"/>
          <p:cNvGrpSpPr>
            <a:grpSpLocks/>
          </p:cNvGrpSpPr>
          <p:nvPr/>
        </p:nvGrpSpPr>
        <p:grpSpPr bwMode="auto">
          <a:xfrm>
            <a:off x="5651500" y="1600200"/>
            <a:ext cx="457200" cy="1828800"/>
            <a:chOff x="7010400" y="1143000"/>
            <a:chExt cx="457200" cy="1828800"/>
          </a:xfrm>
        </p:grpSpPr>
        <p:sp>
          <p:nvSpPr>
            <p:cNvPr id="10320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1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63" name="TextBox 93"/>
          <p:cNvSpPr txBox="1">
            <a:spLocks noChangeArrowheads="1"/>
          </p:cNvSpPr>
          <p:nvPr/>
        </p:nvSpPr>
        <p:spPr bwMode="auto">
          <a:xfrm>
            <a:off x="5270501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5041900" y="10779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65" name="Straight Arrow Connector 95"/>
          <p:cNvCxnSpPr>
            <a:cxnSpLocks noChangeShapeType="1"/>
            <a:stCxn id="10264" idx="2"/>
            <a:endCxn id="10322" idx="0"/>
          </p:cNvCxnSpPr>
          <p:nvPr/>
        </p:nvCxnSpPr>
        <p:spPr bwMode="auto">
          <a:xfrm flipH="1">
            <a:off x="5118101" y="14472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Straight Arrow Connector 96"/>
          <p:cNvCxnSpPr>
            <a:cxnSpLocks noChangeShapeType="1"/>
            <a:stCxn id="10264" idx="2"/>
            <a:endCxn id="10320" idx="0"/>
          </p:cNvCxnSpPr>
          <p:nvPr/>
        </p:nvCxnSpPr>
        <p:spPr bwMode="auto">
          <a:xfrm>
            <a:off x="5468310" y="14472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7" name="TextBox 97"/>
          <p:cNvSpPr txBox="1">
            <a:spLocks noChangeArrowheads="1"/>
          </p:cNvSpPr>
          <p:nvPr/>
        </p:nvSpPr>
        <p:spPr bwMode="auto">
          <a:xfrm>
            <a:off x="4203701" y="22098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0268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228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9" name="Straight Arrow Connector 99"/>
          <p:cNvCxnSpPr>
            <a:cxnSpLocks noChangeShapeType="1"/>
            <a:stCxn id="10326" idx="2"/>
            <a:endCxn id="47" idx="0"/>
          </p:cNvCxnSpPr>
          <p:nvPr/>
        </p:nvCxnSpPr>
        <p:spPr bwMode="auto">
          <a:xfrm>
            <a:off x="2133600" y="3429000"/>
            <a:ext cx="2489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0" name="Straight Arrow Connector 100"/>
          <p:cNvCxnSpPr>
            <a:cxnSpLocks noChangeShapeType="1"/>
            <a:stCxn id="10324" idx="2"/>
            <a:endCxn id="47" idx="0"/>
          </p:cNvCxnSpPr>
          <p:nvPr/>
        </p:nvCxnSpPr>
        <p:spPr bwMode="auto">
          <a:xfrm>
            <a:off x="2895600" y="3429000"/>
            <a:ext cx="1727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1" name="Straight Arrow Connector 51"/>
          <p:cNvCxnSpPr>
            <a:cxnSpLocks noChangeShapeType="1"/>
            <a:stCxn id="10320" idx="2"/>
            <a:endCxn id="47" idx="0"/>
          </p:cNvCxnSpPr>
          <p:nvPr/>
        </p:nvCxnSpPr>
        <p:spPr bwMode="auto">
          <a:xfrm flipH="1">
            <a:off x="46228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7315200" y="1371600"/>
            <a:ext cx="33528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Switch overhead between hardware-threads: </a:t>
            </a:r>
            <a:r>
              <a:rPr lang="en-US" i="1" dirty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very-low</a:t>
            </a:r>
            <a:r>
              <a:rPr lang="en-US" b="1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(done in hardware)</a:t>
            </a:r>
            <a:endParaRPr lang="en-US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>
                <a:ea typeface="ＭＳ Ｐゴシック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797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1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6602414" y="541020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10275" name="Group 54"/>
          <p:cNvGrpSpPr>
            <a:grpSpLocks/>
          </p:cNvGrpSpPr>
          <p:nvPr/>
        </p:nvGrpSpPr>
        <p:grpSpPr bwMode="auto">
          <a:xfrm>
            <a:off x="2755900" y="5410200"/>
            <a:ext cx="304800" cy="609600"/>
            <a:chOff x="7010400" y="1143000"/>
            <a:chExt cx="457200" cy="1828800"/>
          </a:xfrm>
        </p:grpSpPr>
        <p:sp>
          <p:nvSpPr>
            <p:cNvPr id="10318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9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6" name="Group 67"/>
          <p:cNvGrpSpPr>
            <a:grpSpLocks/>
          </p:cNvGrpSpPr>
          <p:nvPr/>
        </p:nvGrpSpPr>
        <p:grpSpPr bwMode="auto">
          <a:xfrm>
            <a:off x="3136900" y="5410200"/>
            <a:ext cx="304800" cy="609600"/>
            <a:chOff x="7010400" y="1143000"/>
            <a:chExt cx="457200" cy="1828800"/>
          </a:xfrm>
        </p:grpSpPr>
        <p:sp>
          <p:nvSpPr>
            <p:cNvPr id="10316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7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36703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2</a:t>
            </a:r>
          </a:p>
        </p:txBody>
      </p:sp>
      <p:grpSp>
        <p:nvGrpSpPr>
          <p:cNvPr id="10278" name="Group 71"/>
          <p:cNvGrpSpPr>
            <a:grpSpLocks/>
          </p:cNvGrpSpPr>
          <p:nvPr/>
        </p:nvGrpSpPr>
        <p:grpSpPr bwMode="auto">
          <a:xfrm>
            <a:off x="3746500" y="5410200"/>
            <a:ext cx="304800" cy="609600"/>
            <a:chOff x="7010400" y="1143000"/>
            <a:chExt cx="457200" cy="1828800"/>
          </a:xfrm>
        </p:grpSpPr>
        <p:sp>
          <p:nvSpPr>
            <p:cNvPr id="10314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5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4127500" y="5410200"/>
            <a:ext cx="304800" cy="609600"/>
            <a:chOff x="7010400" y="1143000"/>
            <a:chExt cx="457200" cy="1828800"/>
          </a:xfrm>
        </p:grpSpPr>
        <p:sp>
          <p:nvSpPr>
            <p:cNvPr id="10312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3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46609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3</a:t>
            </a:r>
          </a:p>
        </p:txBody>
      </p:sp>
      <p:grpSp>
        <p:nvGrpSpPr>
          <p:cNvPr id="10281" name="Group 103"/>
          <p:cNvGrpSpPr>
            <a:grpSpLocks/>
          </p:cNvGrpSpPr>
          <p:nvPr/>
        </p:nvGrpSpPr>
        <p:grpSpPr bwMode="auto">
          <a:xfrm>
            <a:off x="4737100" y="5410200"/>
            <a:ext cx="304800" cy="609600"/>
            <a:chOff x="7010400" y="1143000"/>
            <a:chExt cx="457200" cy="1828800"/>
          </a:xfrm>
        </p:grpSpPr>
        <p:sp>
          <p:nvSpPr>
            <p:cNvPr id="10310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1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2" name="Group 106"/>
          <p:cNvGrpSpPr>
            <a:grpSpLocks/>
          </p:cNvGrpSpPr>
          <p:nvPr/>
        </p:nvGrpSpPr>
        <p:grpSpPr bwMode="auto">
          <a:xfrm>
            <a:off x="5118100" y="5410200"/>
            <a:ext cx="304800" cy="609600"/>
            <a:chOff x="7010400" y="1143000"/>
            <a:chExt cx="457200" cy="1828800"/>
          </a:xfrm>
        </p:grpSpPr>
        <p:sp>
          <p:nvSpPr>
            <p:cNvPr id="10308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9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56515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4</a:t>
            </a:r>
          </a:p>
        </p:txBody>
      </p:sp>
      <p:grpSp>
        <p:nvGrpSpPr>
          <p:cNvPr id="10284" name="Group 110"/>
          <p:cNvGrpSpPr>
            <a:grpSpLocks/>
          </p:cNvGrpSpPr>
          <p:nvPr/>
        </p:nvGrpSpPr>
        <p:grpSpPr bwMode="auto">
          <a:xfrm>
            <a:off x="5727700" y="5410200"/>
            <a:ext cx="304800" cy="609600"/>
            <a:chOff x="7010400" y="1143000"/>
            <a:chExt cx="457200" cy="1828800"/>
          </a:xfrm>
        </p:grpSpPr>
        <p:sp>
          <p:nvSpPr>
            <p:cNvPr id="10306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7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5" name="Group 113"/>
          <p:cNvGrpSpPr>
            <a:grpSpLocks/>
          </p:cNvGrpSpPr>
          <p:nvPr/>
        </p:nvGrpSpPr>
        <p:grpSpPr bwMode="auto">
          <a:xfrm>
            <a:off x="6108700" y="5410200"/>
            <a:ext cx="304800" cy="609600"/>
            <a:chOff x="7010400" y="1143000"/>
            <a:chExt cx="457200" cy="1828800"/>
          </a:xfrm>
        </p:grpSpPr>
        <p:sp>
          <p:nvSpPr>
            <p:cNvPr id="10304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5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cxnSp>
        <p:nvCxnSpPr>
          <p:cNvPr id="10286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2908300" y="46482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</p:cNvCxnSpPr>
          <p:nvPr/>
        </p:nvCxnSpPr>
        <p:spPr bwMode="auto">
          <a:xfrm flipH="1">
            <a:off x="3289300" y="47244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47" idx="4"/>
            <a:endCxn id="10314" idx="0"/>
          </p:cNvCxnSpPr>
          <p:nvPr/>
        </p:nvCxnSpPr>
        <p:spPr bwMode="auto">
          <a:xfrm flipH="1">
            <a:off x="3898900" y="46482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10245" idx="2"/>
            <a:endCxn id="10312" idx="0"/>
          </p:cNvCxnSpPr>
          <p:nvPr/>
        </p:nvCxnSpPr>
        <p:spPr bwMode="auto">
          <a:xfrm flipH="1">
            <a:off x="4279900" y="46482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10245" idx="2"/>
            <a:endCxn id="10310" idx="0"/>
          </p:cNvCxnSpPr>
          <p:nvPr/>
        </p:nvCxnSpPr>
        <p:spPr bwMode="auto">
          <a:xfrm>
            <a:off x="4622800" y="46482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10245" idx="2"/>
            <a:endCxn id="10308" idx="0"/>
          </p:cNvCxnSpPr>
          <p:nvPr/>
        </p:nvCxnSpPr>
        <p:spPr bwMode="auto">
          <a:xfrm>
            <a:off x="4622800" y="46482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47" idx="4"/>
            <a:endCxn id="10306" idx="0"/>
          </p:cNvCxnSpPr>
          <p:nvPr/>
        </p:nvCxnSpPr>
        <p:spPr bwMode="auto">
          <a:xfrm>
            <a:off x="4622800" y="46482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10245" idx="2"/>
          </p:cNvCxnSpPr>
          <p:nvPr/>
        </p:nvCxnSpPr>
        <p:spPr bwMode="auto">
          <a:xfrm>
            <a:off x="4622800" y="46482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75100" y="4572000"/>
            <a:ext cx="3276600" cy="685800"/>
            <a:chOff x="2667000" y="4495800"/>
            <a:chExt cx="3276600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1547213" y="4191000"/>
            <a:ext cx="21932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2000" b="0" dirty="0">
                <a:latin typeface="Gill Sans Light"/>
                <a:cs typeface="Gill Sans Light"/>
              </a:rPr>
              <a:t>(</a:t>
            </a:r>
            <a:r>
              <a:rPr lang="en-US" sz="2000" b="0" dirty="0" err="1">
                <a:latin typeface="Gill Sans Light"/>
                <a:cs typeface="Gill Sans Light"/>
              </a:rPr>
              <a:t>hyperthreading</a:t>
            </a:r>
            <a:r>
              <a:rPr lang="en-US" sz="20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8" idx="1"/>
          </p:cNvCxnSpPr>
          <p:nvPr/>
        </p:nvCxnSpPr>
        <p:spPr bwMode="auto">
          <a:xfrm>
            <a:off x="2526206" y="4898886"/>
            <a:ext cx="229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6" idx="1"/>
          </p:cNvCxnSpPr>
          <p:nvPr/>
        </p:nvCxnSpPr>
        <p:spPr bwMode="auto">
          <a:xfrm>
            <a:off x="2526206" y="4898886"/>
            <a:ext cx="610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98" name="Rectangle 77"/>
          <p:cNvSpPr>
            <a:spLocks noChangeArrowheads="1"/>
          </p:cNvSpPr>
          <p:nvPr/>
        </p:nvSpPr>
        <p:spPr bwMode="auto">
          <a:xfrm>
            <a:off x="1905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299" name="Rectangle 77"/>
          <p:cNvSpPr>
            <a:spLocks noChangeArrowheads="1"/>
          </p:cNvSpPr>
          <p:nvPr/>
        </p:nvSpPr>
        <p:spPr bwMode="auto">
          <a:xfrm>
            <a:off x="2667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0" name="Rectangle 77"/>
          <p:cNvSpPr>
            <a:spLocks noChangeArrowheads="1"/>
          </p:cNvSpPr>
          <p:nvPr/>
        </p:nvSpPr>
        <p:spPr bwMode="auto">
          <a:xfrm>
            <a:off x="4889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1" name="Rectangle 77"/>
          <p:cNvSpPr>
            <a:spLocks noChangeArrowheads="1"/>
          </p:cNvSpPr>
          <p:nvPr/>
        </p:nvSpPr>
        <p:spPr bwMode="auto">
          <a:xfrm>
            <a:off x="5651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457095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Threads vs Address Spaces: Options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675" y="4724401"/>
            <a:ext cx="8610600" cy="20113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dirty="0"/>
              <a:t>Most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One or many threads per address space</a:t>
            </a:r>
          </a:p>
          <a:p>
            <a:pPr lvl="1">
              <a:spcBef>
                <a:spcPct val="15000"/>
              </a:spcBef>
            </a:pPr>
            <a:endParaRPr lang="en-US" altLang="en-US" sz="1200" dirty="0"/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7239000" y="3313112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Windows 10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4267200" y="3313112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7239000" y="2551113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4267200" y="2551113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1905000" y="1712912"/>
            <a:ext cx="2362200" cy="2935288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3429000" y="874713"/>
            <a:ext cx="6858000" cy="1679437"/>
            <a:chOff x="1200" y="432"/>
            <a:chExt cx="4320" cy="1106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16200000">
              <a:off x="888" y="794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# of </a:t>
              </a:r>
              <a:r>
                <a:rPr lang="en-US" altLang="en-US" sz="2800" b="0" dirty="0" err="1">
                  <a:latin typeface="Gill Sans" charset="0"/>
                  <a:ea typeface="Gill Sans" charset="0"/>
                  <a:cs typeface="Gill Sans" charset="0"/>
                </a:rPr>
                <a:t>addr</a:t>
              </a: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1905000" y="874712"/>
            <a:ext cx="8382000" cy="3773488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731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788" y="663576"/>
            <a:ext cx="8710612" cy="34131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Some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Multiprocessing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 Multiple CPUs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Multiprogramming  Multiple Jobs or 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Multithreading  Multiple threads per Process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“concurrently”?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interleaving: FIFO, Random, …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Dispatcher can choose to run each thread to completion or time-slice in big chunks or small chunks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2016126" y="5181600"/>
            <a:ext cx="8042275" cy="12954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0"/>
              <a:chOff x="2208" y="3105"/>
              <a:chExt cx="2640" cy="240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2286001" y="3962400"/>
            <a:ext cx="5280025" cy="11430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15"/>
              <a:chOff x="2208" y="2448"/>
              <a:chExt cx="1694" cy="615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679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141288"/>
            <a:ext cx="926465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Correctness for systems with concurrent threads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762000"/>
            <a:ext cx="102108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If dispatcher can schedule threads in any way, programs must work under all circumstances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Can you test for this?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How can you know if your program works?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Gulim" panose="020B0600000101010101" pitchFamily="34" charset="-127"/>
              </a:rPr>
              <a:t>Independent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No state shared with other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Deterministic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 Input state determines results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Reproducible  Can recreate Starting Conditions, I/O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Scheduling order doesn’t matter (if 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sym typeface="Symbol" panose="05050102010706020507" pitchFamily="18" charset="2"/>
              </a:rPr>
              <a:t>switch()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 works!!!)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Cooperating Threads: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Shared State between multiple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Non-deterministic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Non-reproducible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Non-deterministic and Non-reproducible means that bugs can be intermittent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Sometimes called “Heisenbugs”</a:t>
            </a:r>
          </a:p>
        </p:txBody>
      </p:sp>
    </p:spTree>
    <p:extLst>
      <p:ext uri="{BB962C8B-B14F-4D97-AF65-F5344CB8AC3E}">
        <p14:creationId xmlns:p14="http://schemas.microsoft.com/office/powerpoint/2010/main" val="3334632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Interactions Complicate Debugging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10287000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Is any program truly independent?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Every process shares the file system, OS resources, network, </a:t>
            </a:r>
            <a:r>
              <a:rPr lang="en-US" altLang="ko-KR" dirty="0" err="1">
                <a:ea typeface="Gulim" panose="020B0600000101010101" pitchFamily="34" charset="-127"/>
              </a:rPr>
              <a:t>etc</a:t>
            </a:r>
            <a:endParaRPr lang="en-US" altLang="ko-KR" dirty="0"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Extreme example: buggy device driver causes thread A to crash “independent thread” B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You probably don’t realize how much you depend on reproducibility: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Example: Evil C compiler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Modifies files behind your back by inserting errors into C program unless you insert debugging code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Example: Debugging statements can overrun stack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Non-deterministic errors are really difficult to find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Example: Memory layout of </a:t>
            </a:r>
            <a:r>
              <a:rPr lang="en-US" altLang="ko-KR" dirty="0" err="1">
                <a:ea typeface="Gulim" panose="020B0600000101010101" pitchFamily="34" charset="-127"/>
              </a:rPr>
              <a:t>kernel+user</a:t>
            </a:r>
            <a:r>
              <a:rPr lang="en-US" altLang="ko-KR" dirty="0">
                <a:ea typeface="Gulim" panose="020B0600000101010101" pitchFamily="34" charset="-127"/>
              </a:rPr>
              <a:t> programs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depends on scheduling, which depends on timer/other things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Original UNIX had a bunch of non-deterministic errors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Example: Something which does interesting I/O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User typing of letters used to help generate secure keys</a:t>
            </a:r>
          </a:p>
          <a:p>
            <a:pPr>
              <a:lnSpc>
                <a:spcPct val="80000"/>
              </a:lnSpc>
            </a:pPr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64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Why allow cooperating threads?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900" y="800100"/>
            <a:ext cx="9817100" cy="58293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People cooperate; computers help/enhance people’s lives, so computers must cooperate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By analogy, the non-reproducibility/non-determinism of people is a notable problem for “carefully laid plans”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Advantage 1: Share resources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One computer, many users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One bank balance, many ATMs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if ATMs were only updated at night?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Embedded systems (robot control: coordinate arm &amp; hand)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Advantage 2: Speedup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Overlap I/O and computation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Many different file systems do read-ahead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Multiprocessors – chop up program into parallel pieces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Advantage 3: Modularity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More important than you might think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Chop large problem up into simpler pieces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To compile, for instance, </a:t>
            </a:r>
            <a:r>
              <a:rPr lang="en-US" altLang="ko-KR" dirty="0" err="1">
                <a:ea typeface="Gulim" panose="020B0600000101010101" pitchFamily="34" charset="-127"/>
              </a:rPr>
              <a:t>gcc</a:t>
            </a:r>
            <a:r>
              <a:rPr lang="en-US" altLang="ko-KR" dirty="0">
                <a:ea typeface="Gulim" panose="020B0600000101010101" pitchFamily="34" charset="-127"/>
              </a:rPr>
              <a:t> calls </a:t>
            </a:r>
            <a:r>
              <a:rPr lang="en-US" altLang="ko-KR" dirty="0" err="1">
                <a:ea typeface="Gulim" panose="020B0600000101010101" pitchFamily="34" charset="-127"/>
              </a:rPr>
              <a:t>cpp</a:t>
            </a:r>
            <a:r>
              <a:rPr lang="en-US" altLang="ko-KR" dirty="0">
                <a:ea typeface="Gulim" panose="020B0600000101010101" pitchFamily="34" charset="-127"/>
              </a:rPr>
              <a:t> | cc1 | cc2 | as | </a:t>
            </a:r>
            <a:r>
              <a:rPr lang="en-US" altLang="ko-KR" dirty="0" err="1">
                <a:ea typeface="Gulim" panose="020B0600000101010101" pitchFamily="34" charset="-127"/>
              </a:rPr>
              <a:t>ld</a:t>
            </a:r>
            <a:endParaRPr lang="en-US" altLang="ko-KR" dirty="0">
              <a:ea typeface="Gulim" panose="020B0600000101010101" pitchFamily="34" charset="-127"/>
            </a:endParaRP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Makes system easier to extend</a:t>
            </a:r>
          </a:p>
        </p:txBody>
      </p:sp>
    </p:spTree>
    <p:extLst>
      <p:ext uri="{BB962C8B-B14F-4D97-AF65-F5344CB8AC3E}">
        <p14:creationId xmlns:p14="http://schemas.microsoft.com/office/powerpoint/2010/main" val="2452323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High-level Example: Web Server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3810000"/>
            <a:ext cx="7924800" cy="2819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Server must handle many requests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Non-cooperating version: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serverLoop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 {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  con = 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  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ProcessFork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(),con);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are some disadvantages of this technique?</a:t>
            </a:r>
          </a:p>
        </p:txBody>
      </p:sp>
      <p:sp>
        <p:nvSpPr>
          <p:cNvPr id="29700" name="tower"/>
          <p:cNvSpPr>
            <a:spLocks noEditPoints="1" noChangeArrowheads="1"/>
          </p:cNvSpPr>
          <p:nvPr/>
        </p:nvSpPr>
        <p:spPr bwMode="auto">
          <a:xfrm>
            <a:off x="8153401" y="7620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aptop"/>
          <p:cNvSpPr>
            <a:spLocks noEditPoints="1" noChangeArrowheads="1"/>
          </p:cNvSpPr>
          <p:nvPr/>
        </p:nvSpPr>
        <p:spPr bwMode="auto">
          <a:xfrm>
            <a:off x="3200400" y="1066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Freeform 9"/>
          <p:cNvSpPr>
            <a:spLocks/>
          </p:cNvSpPr>
          <p:nvPr/>
        </p:nvSpPr>
        <p:spPr bwMode="auto">
          <a:xfrm>
            <a:off x="4800600" y="1219200"/>
            <a:ext cx="3352800" cy="241300"/>
          </a:xfrm>
          <a:custGeom>
            <a:avLst/>
            <a:gdLst>
              <a:gd name="T0" fmla="*/ 0 w 1824"/>
              <a:gd name="T1" fmla="*/ 202170 h 296"/>
              <a:gd name="T2" fmla="*/ 1323474 w 1824"/>
              <a:gd name="T3" fmla="*/ 6522 h 296"/>
              <a:gd name="T4" fmla="*/ 3352800 w 1824"/>
              <a:gd name="T5" fmla="*/ 2413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3" name="Document"/>
          <p:cNvSpPr>
            <a:spLocks noEditPoints="1" noChangeArrowheads="1"/>
          </p:cNvSpPr>
          <p:nvPr/>
        </p:nvSpPr>
        <p:spPr bwMode="auto">
          <a:xfrm>
            <a:off x="4876801" y="1447801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4" name="laptop"/>
          <p:cNvSpPr>
            <a:spLocks noEditPoints="1" noChangeArrowheads="1"/>
          </p:cNvSpPr>
          <p:nvPr/>
        </p:nvSpPr>
        <p:spPr bwMode="auto">
          <a:xfrm>
            <a:off x="6248400" y="2590800"/>
            <a:ext cx="1447800" cy="1066800"/>
          </a:xfrm>
          <a:custGeom>
            <a:avLst/>
            <a:gdLst>
              <a:gd name="T0" fmla="*/ 225347 w 21600"/>
              <a:gd name="T1" fmla="*/ 0 h 21600"/>
              <a:gd name="T2" fmla="*/ 225347 w 21600"/>
              <a:gd name="T3" fmla="*/ 354267 h 21600"/>
              <a:gd name="T4" fmla="*/ 1228418 w 21600"/>
              <a:gd name="T5" fmla="*/ 0 h 21600"/>
              <a:gd name="T6" fmla="*/ 1228418 w 21600"/>
              <a:gd name="T7" fmla="*/ 354267 h 21600"/>
              <a:gd name="T8" fmla="*/ 723900 w 21600"/>
              <a:gd name="T9" fmla="*/ 0 h 21600"/>
              <a:gd name="T10" fmla="*/ 723900 w 21600"/>
              <a:gd name="T11" fmla="*/ 1066800 h 21600"/>
              <a:gd name="T12" fmla="*/ 0 w 21600"/>
              <a:gd name="T13" fmla="*/ 1066800 h 21600"/>
              <a:gd name="T14" fmla="*/ 1447800 w 21600"/>
              <a:gd name="T15" fmla="*/ 10668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Freeform 13"/>
          <p:cNvSpPr>
            <a:spLocks/>
          </p:cNvSpPr>
          <p:nvPr/>
        </p:nvSpPr>
        <p:spPr bwMode="auto">
          <a:xfrm>
            <a:off x="7467600" y="20574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6" name="Document"/>
          <p:cNvSpPr>
            <a:spLocks noEditPoints="1" noChangeArrowheads="1"/>
          </p:cNvSpPr>
          <p:nvPr/>
        </p:nvSpPr>
        <p:spPr bwMode="auto">
          <a:xfrm>
            <a:off x="7620001" y="2667001"/>
            <a:ext cx="676275" cy="1057275"/>
          </a:xfrm>
          <a:custGeom>
            <a:avLst/>
            <a:gdLst>
              <a:gd name="T0" fmla="*/ 336791 w 21600"/>
              <a:gd name="T1" fmla="*/ 1058841 h 21600"/>
              <a:gd name="T2" fmla="*/ 2661 w 21600"/>
              <a:gd name="T3" fmla="*/ 531036 h 21600"/>
              <a:gd name="T4" fmla="*/ 336791 w 21600"/>
              <a:gd name="T5" fmla="*/ 3965 h 21600"/>
              <a:gd name="T6" fmla="*/ 679594 w 21600"/>
              <a:gd name="T7" fmla="*/ 521393 h 21600"/>
              <a:gd name="T8" fmla="*/ 336791 w 21600"/>
              <a:gd name="T9" fmla="*/ 1058841 h 21600"/>
              <a:gd name="T10" fmla="*/ 0 w 21600"/>
              <a:gd name="T11" fmla="*/ 0 h 21600"/>
              <a:gd name="T12" fmla="*/ 676275 w 21600"/>
              <a:gd name="T13" fmla="*/ 0 h 21600"/>
              <a:gd name="T14" fmla="*/ 676275 w 21600"/>
              <a:gd name="T15" fmla="*/ 10572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77 w 21600"/>
              <a:gd name="T25" fmla="*/ 818 h 21600"/>
              <a:gd name="T26" fmla="*/ 20622 w 21600"/>
              <a:gd name="T27" fmla="*/ 16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707" name="Freeform 14"/>
          <p:cNvSpPr>
            <a:spLocks/>
          </p:cNvSpPr>
          <p:nvPr/>
        </p:nvSpPr>
        <p:spPr bwMode="auto">
          <a:xfrm rot="10800000">
            <a:off x="7467600" y="2209800"/>
            <a:ext cx="685800" cy="609600"/>
          </a:xfrm>
          <a:custGeom>
            <a:avLst/>
            <a:gdLst>
              <a:gd name="T0" fmla="*/ 0 w 432"/>
              <a:gd name="T1" fmla="*/ 609600 h 384"/>
              <a:gd name="T2" fmla="*/ 228600 w 432"/>
              <a:gd name="T3" fmla="*/ 152400 h 384"/>
              <a:gd name="T4" fmla="*/ 685800 w 432"/>
              <a:gd name="T5" fmla="*/ 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84">
                <a:moveTo>
                  <a:pt x="0" y="384"/>
                </a:moveTo>
                <a:cubicBezTo>
                  <a:pt x="36" y="272"/>
                  <a:pt x="72" y="160"/>
                  <a:pt x="144" y="96"/>
                </a:cubicBezTo>
                <a:cubicBezTo>
                  <a:pt x="216" y="32"/>
                  <a:pt x="324" y="16"/>
                  <a:pt x="43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9708" name="Freeform 10"/>
          <p:cNvSpPr>
            <a:spLocks/>
          </p:cNvSpPr>
          <p:nvPr/>
        </p:nvSpPr>
        <p:spPr bwMode="auto">
          <a:xfrm rot="10800000">
            <a:off x="4724400" y="1600200"/>
            <a:ext cx="3352800" cy="228600"/>
          </a:xfrm>
          <a:custGeom>
            <a:avLst/>
            <a:gdLst>
              <a:gd name="T0" fmla="*/ 0 w 1824"/>
              <a:gd name="T1" fmla="*/ 191530 h 296"/>
              <a:gd name="T2" fmla="*/ 1323474 w 1824"/>
              <a:gd name="T3" fmla="*/ 6178 h 296"/>
              <a:gd name="T4" fmla="*/ 3352800 w 1824"/>
              <a:gd name="T5" fmla="*/ 2286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296">
                <a:moveTo>
                  <a:pt x="0" y="248"/>
                </a:moveTo>
                <a:cubicBezTo>
                  <a:pt x="208" y="124"/>
                  <a:pt x="416" y="0"/>
                  <a:pt x="720" y="8"/>
                </a:cubicBezTo>
                <a:cubicBezTo>
                  <a:pt x="1024" y="16"/>
                  <a:pt x="1424" y="156"/>
                  <a:pt x="1824" y="29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917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Threaded Web Server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2227" y="762000"/>
            <a:ext cx="9680574" cy="5181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Now, use a single process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Multithreaded (cooperating) version: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serverLoop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 {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  connection = 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  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ThreadFork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(),connection);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Looks almost the same, but has many advantages: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Can share file caches kept in memory, results of CGI scripts, other things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Threads are </a:t>
            </a:r>
            <a:r>
              <a:rPr lang="en-US" altLang="ko-KR" i="1" dirty="0">
                <a:ea typeface="Gulim" panose="020B0600000101010101" pitchFamily="34" charset="-127"/>
              </a:rPr>
              <a:t>much</a:t>
            </a:r>
            <a:r>
              <a:rPr lang="en-US" altLang="ko-KR" dirty="0">
                <a:ea typeface="Gulim" panose="020B0600000101010101" pitchFamily="34" charset="-127"/>
              </a:rPr>
              <a:t> cheaper to create than processes, so this has a lower per-request overhead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Question: would a user-level (say one-to-many) thread package make sense here?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When one request blocks on disk, all block…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about Denial of Service attacks or </a:t>
            </a:r>
            <a:r>
              <a:rPr lang="en-US" altLang="ko-KR" dirty="0" err="1">
                <a:ea typeface="Gulim" panose="020B0600000101010101" pitchFamily="34" charset="-127"/>
              </a:rPr>
              <a:t>digg</a:t>
            </a:r>
            <a:r>
              <a:rPr lang="en-US" altLang="ko-KR" dirty="0">
                <a:ea typeface="Gulim" panose="020B0600000101010101" pitchFamily="34" charset="-127"/>
              </a:rPr>
              <a:t> / Slash-dot effects?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>
              <a:ea typeface="Gulim" panose="020B0600000101010101" pitchFamily="34" charset="-127"/>
            </a:endParaRPr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6019800"/>
            <a:ext cx="2619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6533" name="Picture 5" descr="digg-logo-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" b="24324"/>
          <a:stretch>
            <a:fillRect/>
          </a:stretch>
        </p:blipFill>
        <p:spPr bwMode="auto">
          <a:xfrm>
            <a:off x="6448426" y="6019800"/>
            <a:ext cx="13239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90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Thread Pools: Bounded Concurrency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9905999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  <a:r>
              <a:rPr lang="en-US" altLang="ko-KR" sz="2000" dirty="0">
                <a:latin typeface="Gill Sans Light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676400" y="1447801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latin typeface="Gill Sans Light"/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1752600" y="4185138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allocThreads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worker,queue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Enqueue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queue,con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wakeUp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6248400" y="4152901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Dequeue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sleepOn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(con);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43200" y="2209801"/>
            <a:ext cx="6172200" cy="1893888"/>
            <a:chOff x="2743200" y="2209801"/>
            <a:chExt cx="6172200" cy="1893888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5715000" y="2362201"/>
              <a:ext cx="838200" cy="1066800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Master</a:t>
              </a:r>
            </a:p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7391400" y="3733801"/>
              <a:ext cx="15176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2743200" y="2743201"/>
              <a:ext cx="1447800" cy="1066800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4114800" y="3276601"/>
              <a:ext cx="3657600" cy="660400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4114800" y="2667001"/>
              <a:ext cx="1600200" cy="406400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6553200" y="289560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7010400" y="2514601"/>
              <a:ext cx="304800" cy="838200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7315200" y="2209801"/>
              <a:ext cx="1600200" cy="152400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Gill Sans Light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458343" y="2286000"/>
              <a:ext cx="1304657" cy="1322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932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/>
      <p:bldP spid="408600" grpId="0"/>
      <p:bldP spid="4086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4080-7A91-4777-BB80-B3BEAE71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with Concurrent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161-BF1C-4843-A836-CF22453C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r>
              <a:rPr lang="en-US" i="1" dirty="0"/>
              <a:t>Independent Threads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i="1" dirty="0"/>
              <a:t>Cooperating Threads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r>
              <a:rPr lang="en-US" b="1" dirty="0"/>
              <a:t>Goal: Correctness by Design</a:t>
            </a:r>
          </a:p>
        </p:txBody>
      </p:sp>
    </p:spTree>
    <p:extLst>
      <p:ext uri="{BB962C8B-B14F-4D97-AF65-F5344CB8AC3E}">
        <p14:creationId xmlns:p14="http://schemas.microsoft.com/office/powerpoint/2010/main" val="258895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88" y="762000"/>
            <a:ext cx="7162800" cy="5638800"/>
          </a:xfrm>
        </p:spPr>
        <p:txBody>
          <a:bodyPr>
            <a:normAutofit/>
          </a:bodyPr>
          <a:lstStyle/>
          <a:p>
            <a:r>
              <a:rPr lang="en-US" dirty="0"/>
              <a:t>Kernel represents each process as a process control block (PCB)</a:t>
            </a:r>
          </a:p>
          <a:p>
            <a:pPr lvl="1"/>
            <a:r>
              <a:rPr lang="en-US" dirty="0"/>
              <a:t>Status (running, ready, blocked, …)</a:t>
            </a:r>
          </a:p>
          <a:p>
            <a:pPr lvl="1"/>
            <a:r>
              <a:rPr lang="en-US" dirty="0"/>
              <a:t>Register state (when not ready)</a:t>
            </a:r>
          </a:p>
          <a:p>
            <a:pPr lvl="1"/>
            <a:r>
              <a:rPr lang="en-US" dirty="0"/>
              <a:t>Process ID (PID), User, Executable, Priority, …</a:t>
            </a:r>
          </a:p>
          <a:p>
            <a:pPr lvl="1"/>
            <a:r>
              <a:rPr lang="en-US" dirty="0"/>
              <a:t>Execution time, …</a:t>
            </a:r>
          </a:p>
          <a:p>
            <a:pPr lvl="1"/>
            <a:r>
              <a:rPr lang="en-US" dirty="0"/>
              <a:t>Memory space, translation, …</a:t>
            </a:r>
          </a:p>
          <a:p>
            <a:r>
              <a:rPr lang="en-US" dirty="0"/>
              <a:t>Kernel </a:t>
            </a:r>
            <a:r>
              <a:rPr lang="en-US" i="1" dirty="0"/>
              <a:t>Scheduler</a:t>
            </a:r>
            <a:r>
              <a:rPr lang="en-US" dirty="0"/>
              <a:t> maintains a data structure containing the PCBs	</a:t>
            </a:r>
          </a:p>
          <a:p>
            <a:pPr lvl="1"/>
            <a:r>
              <a:rPr lang="en-US" dirty="0"/>
              <a:t>Give out CPU to different processes</a:t>
            </a:r>
          </a:p>
          <a:p>
            <a:pPr lvl="1"/>
            <a:r>
              <a:rPr lang="en-US" dirty="0"/>
              <a:t>This is a Policy 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1803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/>
              <a:t>Recall: Multiplexing Processes: The Process Control Block</a:t>
            </a:r>
          </a:p>
        </p:txBody>
      </p:sp>
    </p:spTree>
    <p:extLst>
      <p:ext uri="{BB962C8B-B14F-4D97-AF65-F5344CB8AC3E}">
        <p14:creationId xmlns:p14="http://schemas.microsoft.com/office/powerpoint/2010/main" val="2009704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88" y="4897438"/>
            <a:ext cx="7924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2743200" y="838200"/>
            <a:ext cx="1219200" cy="121920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3200400" y="3276600"/>
            <a:ext cx="1219200" cy="1219200"/>
            <a:chOff x="3456" y="960"/>
            <a:chExt cx="1056" cy="1056"/>
          </a:xfrm>
        </p:grpSpPr>
        <p:sp>
          <p:nvSpPr>
            <p:cNvPr id="14377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9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8763000" y="2286000"/>
            <a:ext cx="1219200" cy="1219200"/>
            <a:chOff x="3456" y="960"/>
            <a:chExt cx="1056" cy="1056"/>
          </a:xfrm>
        </p:grpSpPr>
        <p:sp>
          <p:nvSpPr>
            <p:cNvPr id="1437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6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56388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6096001" y="10668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65532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6096000" y="3962400"/>
            <a:ext cx="1219200" cy="1219200"/>
            <a:chOff x="3456" y="960"/>
            <a:chExt cx="1056" cy="1056"/>
          </a:xfrm>
        </p:grpSpPr>
        <p:sp>
          <p:nvSpPr>
            <p:cNvPr id="1437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Freeform 44"/>
          <p:cNvSpPr>
            <a:spLocks/>
          </p:cNvSpPr>
          <p:nvPr/>
        </p:nvSpPr>
        <p:spPr bwMode="auto">
          <a:xfrm>
            <a:off x="3962400" y="11176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3962400" y="15240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4114800" y="1600200"/>
            <a:ext cx="914400" cy="914400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Freeform 55"/>
          <p:cNvSpPr>
            <a:spLocks/>
          </p:cNvSpPr>
          <p:nvPr/>
        </p:nvSpPr>
        <p:spPr bwMode="auto">
          <a:xfrm rot="1001955">
            <a:off x="7391401" y="2057400"/>
            <a:ext cx="1444625" cy="330200"/>
          </a:xfrm>
          <a:custGeom>
            <a:avLst/>
            <a:gdLst>
              <a:gd name="T0" fmla="*/ 0 w 1008"/>
              <a:gd name="T1" fmla="*/ 177800 h 208"/>
              <a:gd name="T2" fmla="*/ 756708 w 1008"/>
              <a:gd name="T3" fmla="*/ 25400 h 208"/>
              <a:gd name="T4" fmla="*/ 144462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Freeform 58"/>
          <p:cNvSpPr>
            <a:spLocks/>
          </p:cNvSpPr>
          <p:nvPr/>
        </p:nvSpPr>
        <p:spPr bwMode="auto">
          <a:xfrm rot="-9965838">
            <a:off x="7389814" y="2416175"/>
            <a:ext cx="1374775" cy="330200"/>
          </a:xfrm>
          <a:custGeom>
            <a:avLst/>
            <a:gdLst>
              <a:gd name="T0" fmla="*/ 0 w 1008"/>
              <a:gd name="T1" fmla="*/ 177800 h 208"/>
              <a:gd name="T2" fmla="*/ 720120 w 1008"/>
              <a:gd name="T3" fmla="*/ 25400 h 208"/>
              <a:gd name="T4" fmla="*/ 137477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2" name="Group 59"/>
          <p:cNvGrpSpPr>
            <a:grpSpLocks/>
          </p:cNvGrpSpPr>
          <p:nvPr/>
        </p:nvGrpSpPr>
        <p:grpSpPr bwMode="auto">
          <a:xfrm>
            <a:off x="7467600" y="2514600"/>
            <a:ext cx="914400" cy="914400"/>
            <a:chOff x="1584" y="1200"/>
            <a:chExt cx="576" cy="576"/>
          </a:xfrm>
        </p:grpSpPr>
        <p:sp>
          <p:nvSpPr>
            <p:cNvPr id="14365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Freeform 63"/>
          <p:cNvSpPr>
            <a:spLocks/>
          </p:cNvSpPr>
          <p:nvPr/>
        </p:nvSpPr>
        <p:spPr bwMode="auto">
          <a:xfrm rot="5100375">
            <a:off x="6288088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4" name="Freeform 64"/>
          <p:cNvSpPr>
            <a:spLocks/>
          </p:cNvSpPr>
          <p:nvPr/>
        </p:nvSpPr>
        <p:spPr bwMode="auto">
          <a:xfrm rot="-5699625">
            <a:off x="5994400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5" name="Group 65"/>
          <p:cNvGrpSpPr>
            <a:grpSpLocks/>
          </p:cNvGrpSpPr>
          <p:nvPr/>
        </p:nvGrpSpPr>
        <p:grpSpPr bwMode="auto">
          <a:xfrm>
            <a:off x="6019800" y="2895600"/>
            <a:ext cx="914400" cy="914400"/>
            <a:chOff x="1584" y="1200"/>
            <a:chExt cx="576" cy="576"/>
          </a:xfrm>
        </p:grpSpPr>
        <p:sp>
          <p:nvSpPr>
            <p:cNvPr id="14362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Freeform 69"/>
          <p:cNvSpPr>
            <a:spLocks/>
          </p:cNvSpPr>
          <p:nvPr/>
        </p:nvSpPr>
        <p:spPr bwMode="auto">
          <a:xfrm rot="-2311332">
            <a:off x="4114800" y="27432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7" name="Freeform 70"/>
          <p:cNvSpPr>
            <a:spLocks/>
          </p:cNvSpPr>
          <p:nvPr/>
        </p:nvSpPr>
        <p:spPr bwMode="auto">
          <a:xfrm rot="8288181">
            <a:off x="4267200" y="29718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8" name="Group 71"/>
          <p:cNvGrpSpPr>
            <a:grpSpLocks/>
          </p:cNvGrpSpPr>
          <p:nvPr/>
        </p:nvGrpSpPr>
        <p:grpSpPr bwMode="auto">
          <a:xfrm>
            <a:off x="4724400" y="3048000"/>
            <a:ext cx="914400" cy="914400"/>
            <a:chOff x="1584" y="1200"/>
            <a:chExt cx="576" cy="576"/>
          </a:xfrm>
        </p:grpSpPr>
        <p:sp>
          <p:nvSpPr>
            <p:cNvPr id="14359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17213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762000"/>
            <a:ext cx="9982199" cy="5943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ReceiveRequest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(&amp;op, &amp;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&amp;amount);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Event driven (overlap computation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threads (multi-</a:t>
            </a:r>
            <a:r>
              <a:rPr lang="en-US" altLang="ko-KR" dirty="0" err="1">
                <a:ea typeface="굴림" panose="020B0600000101010101" pitchFamily="34" charset="-127"/>
              </a:rPr>
              <a:t>proc</a:t>
            </a:r>
            <a:r>
              <a:rPr lang="en-US" altLang="ko-KR" dirty="0">
                <a:ea typeface="굴림" panose="020B0600000101010101" pitchFamily="34" charset="-127"/>
              </a:rPr>
              <a:t>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278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591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we only had one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Still like to overlap I/O with computation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Without threads, we would have to rewrite in event-driven style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event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WaitForNextEvent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ATMRequest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StartOnRequest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AcctAvail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ContinueRequest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AcctStored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FinishRequest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This technique is used for graphical programming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Complication: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missed a blocking I/O step?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have to split code into hundreds of pieces which could be blocking?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7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01687"/>
            <a:ext cx="10210800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One thread per request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Requests proceeds to completion, blocking as required: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	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1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2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42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Possible 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286000" y="1066800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156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 is at the Lowest Level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4214"/>
            <a:ext cx="10209212" cy="602297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1;	y = 2;	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1;	y = 2;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y+1;	y = y*2;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What are the possible values of x?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Or, what are the possible values of x below?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1;	x = 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X could be 1 or 2 (non-deterministic!)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Could even be 3 for serial processors: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Thread A writes 0001, B writes 0010 → scheduling order ABABABBA yields 3!</a:t>
            </a:r>
          </a:p>
        </p:txBody>
      </p:sp>
    </p:spTree>
    <p:extLst>
      <p:ext uri="{BB962C8B-B14F-4D97-AF65-F5344CB8AC3E}">
        <p14:creationId xmlns:p14="http://schemas.microsoft.com/office/powerpoint/2010/main" val="1806774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20970"/>
            <a:ext cx="10895012" cy="59435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To understand a concurrent program, we need to know what the underlying indivisible operations are!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dirty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It is </a:t>
            </a:r>
            <a:r>
              <a:rPr lang="en-US" altLang="ko-KR" i="1" dirty="0">
                <a:ea typeface="굴림" panose="020B0600000101010101" pitchFamily="34" charset="-127"/>
              </a:rPr>
              <a:t>indivisible: </a:t>
            </a:r>
            <a:r>
              <a:rPr lang="en-US" altLang="ko-KR" dirty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Fundamental building block – if no atomic operations, then have no way for threads to work together</a:t>
            </a: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Consequently – weird example that produces “3” on previous slide can’t happen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Many instructions are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>
              <a:lnSpc>
                <a:spcPct val="100000"/>
              </a:lnSpc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066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11353800" cy="57912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before entering critical section and before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Unlock</a:t>
            </a:r>
            <a:r>
              <a:rPr lang="en-US" altLang="ko-KR" dirty="0">
                <a:ea typeface="굴림" panose="020B0600000101010101" pitchFamily="34" charset="-127"/>
              </a:rPr>
              <a:t> 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Wait</a:t>
            </a:r>
            <a:r>
              <a:rPr lang="en-US" altLang="ko-KR" dirty="0">
                <a:ea typeface="굴림" panose="020B0600000101010101" pitchFamily="34" charset="-127"/>
              </a:rPr>
              <a:t>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r>
              <a:rPr lang="en-US" dirty="0"/>
              <a:t>Locks need to be allocated and initialized: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structure Lock 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	or	</a:t>
            </a:r>
            <a:r>
              <a:rPr lang="en-US" dirty="0" err="1">
                <a:latin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lock_init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)  	or 	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 = PTHREAD_MUTEX_INITIALIZER;</a:t>
            </a:r>
          </a:p>
          <a:p>
            <a:r>
              <a:rPr lang="en-US" dirty="0"/>
              <a:t>Locks 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acquire(&amp;</a:t>
            </a:r>
            <a:r>
              <a:rPr lang="en-US" dirty="0" err="1">
                <a:solidFill>
                  <a:srgbClr val="FF0000"/>
                </a:solidFill>
              </a:rPr>
              <a:t>mylock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release(&amp;</a:t>
            </a:r>
            <a:r>
              <a:rPr lang="en-US" dirty="0" err="1">
                <a:solidFill>
                  <a:srgbClr val="FF0000"/>
                </a:solidFill>
              </a:rPr>
              <a:t>mylock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lock</a:t>
            </a:r>
          </a:p>
        </p:txBody>
      </p:sp>
      <p:pic>
        <p:nvPicPr>
          <p:cNvPr id="4" name="Picture 9" descr="MCj03078320000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914400"/>
            <a:ext cx="1749897" cy="211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219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C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685800"/>
            <a:ext cx="11087100" cy="6019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Identify critical sections (atomic instruction sequences) and add locking: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{</a:t>
            </a: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 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Wait if someone else in critical section!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 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Release someone into critical section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spcBef>
                <a:spcPts val="2400"/>
              </a:spcBef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use SAME lock (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>
                <a:ea typeface="굴림" panose="020B0600000101010101" pitchFamily="34" charset="-127"/>
              </a:rPr>
              <a:t>) with all of the methods (Withdraw, etc…)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Shared with all threads!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0696" y="427108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105711" y="4781836"/>
            <a:ext cx="1610283" cy="918975"/>
            <a:chOff x="3574680" y="5127826"/>
            <a:chExt cx="1610283" cy="873831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5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A</a:t>
              </a: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Fix 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04190" y="313510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4077" y="320627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587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88002" y="266700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436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B</a:t>
              </a: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2105711" y="483821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81400" y="4959474"/>
            <a:ext cx="1184940" cy="846871"/>
            <a:chOff x="3885272" y="5275783"/>
            <a:chExt cx="1184940" cy="758057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3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B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6611" y="1597762"/>
            <a:ext cx="6288206" cy="764438"/>
            <a:chOff x="1366611" y="1717140"/>
            <a:chExt cx="628820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64680" y="3923459"/>
            <a:ext cx="4931520" cy="997927"/>
            <a:chOff x="3221880" y="4224379"/>
            <a:chExt cx="4931520" cy="997927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314636" y="4541647"/>
              <a:ext cx="1986479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931520" cy="997927"/>
              <a:chOff x="3221880" y="4224379"/>
              <a:chExt cx="4931520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acquire(&amp;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294602" y="457843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release(&amp;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330706" y="4549075"/>
                <a:ext cx="2822694" cy="400110"/>
                <a:chOff x="5935053" y="3218652"/>
                <a:chExt cx="2822694" cy="520144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935053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316053" y="3218652"/>
                  <a:ext cx="2441694" cy="520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Critical Section</a:t>
                  </a:r>
                </a:p>
              </p:txBody>
            </p:sp>
          </p:grpSp>
        </p:grpSp>
      </p:grpSp>
      <p:sp>
        <p:nvSpPr>
          <p:cNvPr id="9" name="TextBox 8"/>
          <p:cNvSpPr txBox="1"/>
          <p:nvPr/>
        </p:nvSpPr>
        <p:spPr>
          <a:xfrm>
            <a:off x="7896591" y="372736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 Light"/>
              </a:rPr>
              <a:t>Threads serialized by lock</a:t>
            </a:r>
            <a:br>
              <a:rPr lang="en-US" sz="2400" b="0" dirty="0">
                <a:latin typeface="Gill Sans Light"/>
              </a:rPr>
            </a:br>
            <a:r>
              <a:rPr lang="en-US" sz="2400" b="0" dirty="0">
                <a:latin typeface="Gill Sans Light"/>
              </a:rPr>
              <a:t>through critical section.</a:t>
            </a:r>
          </a:p>
          <a:p>
            <a:r>
              <a:rPr lang="en-US" sz="2400" b="0" dirty="0">
                <a:latin typeface="Gill Sans Light"/>
              </a:rPr>
              <a:t>Only one thread at a time</a:t>
            </a:r>
          </a:p>
        </p:txBody>
      </p:sp>
    </p:spTree>
    <p:extLst>
      <p:ext uri="{BB962C8B-B14F-4D97-AF65-F5344CB8AC3E}">
        <p14:creationId xmlns:p14="http://schemas.microsoft.com/office/powerpoint/2010/main" val="255620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6771" grpId="0" uiExpand="1" build="p"/>
      <p:bldP spid="22" grpId="0" animBg="1"/>
      <p:bldP spid="22" grpId="1" animBg="1"/>
      <p:bldP spid="33" grpId="0" animBg="1"/>
      <p:bldP spid="33" grpId="1" animBg="1"/>
      <p:bldP spid="34" grpId="0" animBg="1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668000" cy="609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Various textbooks talk about </a:t>
            </a:r>
            <a:r>
              <a:rPr lang="en-US" altLang="en-US" i="1" dirty="0">
                <a:solidFill>
                  <a:srgbClr val="FF0000"/>
                </a:solidFill>
              </a:rPr>
              <a:t>processes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When this concerns concurrency, really talking about thread portion of a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When this concerns protection, talking about address space portion of a process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Concurrent threads are a very useful abstraction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Allow transparent overlapping of computation and I/O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Allow use of parallel processing when available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Concurrent threads introduce problems when accessing shared data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Programs must be insensitive to arbitrary </a:t>
            </a:r>
            <a:r>
              <a:rPr lang="en-US" altLang="ko-KR" dirty="0" err="1">
                <a:ea typeface="굴림" panose="020B0600000101010101" pitchFamily="34" charset="-127"/>
              </a:rPr>
              <a:t>interleavings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Without careful design, shared variables can become completely inconsistent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4600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9867900" cy="594518"/>
          </a:xfrm>
        </p:spPr>
        <p:txBody>
          <a:bodyPr/>
          <a:lstStyle/>
          <a:p>
            <a:r>
              <a:rPr lang="en-US" altLang="en-US" dirty="0"/>
              <a:t>Recall: CPU 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Kernel/System Mode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User Mode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94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charset="0"/>
              </a:rPr>
              <a:t>Recall: Lifecycle of a Process or Thread</a:t>
            </a: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905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>
                <a:ea typeface="Gulim" charset="0"/>
              </a:rPr>
              <a:t>:  The process/thread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>
                <a:ea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>
                <a:ea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>
                <a:ea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>
                <a:ea typeface="Gulim" charset="0"/>
              </a:rPr>
              <a:t>:  The process has finished execution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2819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5022850" y="1476376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4876800" y="2454275"/>
            <a:ext cx="507636" cy="781647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 rot="176822">
            <a:off x="6651625" y="2449687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 rot="189247">
            <a:off x="4103689" y="1317405"/>
            <a:ext cx="814386" cy="528638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7123113" y="1323180"/>
            <a:ext cx="933034" cy="519114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2819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6391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8056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5391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5035550" y="2400301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5029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6397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4321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5022434" y="1452563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475" y="152400"/>
            <a:ext cx="865505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Recall: Single 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Threads encapsulate concurrency: “Active” component</a:t>
            </a:r>
          </a:p>
          <a:p>
            <a:r>
              <a:rPr lang="en-US" dirty="0"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 dirty="0">
                <a:ea typeface="MS PGothic" charset="0"/>
              </a:rPr>
              <a:t>Keeps buggy program from trashing the system</a:t>
            </a:r>
          </a:p>
          <a:p>
            <a:r>
              <a:rPr lang="en-US" dirty="0"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 dirty="0"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22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Shared vs. Per-Thread State</a:t>
            </a:r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72279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The Core of Concurrency: the 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Conceptually, the scheduling loop of the operating system looks as follows: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This is an </a:t>
            </a:r>
            <a:r>
              <a:rPr lang="en-US" altLang="ko-KR" i="1" dirty="0">
                <a:ea typeface="Gulim" panose="020B0600000101010101" pitchFamily="34" charset="-127"/>
              </a:rPr>
              <a:t>infinite</a:t>
            </a:r>
            <a:r>
              <a:rPr lang="en-US" altLang="ko-KR" dirty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803703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67691</TotalTime>
  <Pages>60</Pages>
  <Words>4991</Words>
  <Application>Microsoft Office PowerPoint</Application>
  <PresentationFormat>Widescreen</PresentationFormat>
  <Paragraphs>800</Paragraphs>
  <Slides>49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Gill Sans</vt:lpstr>
      <vt:lpstr>Gill Sans Light</vt:lpstr>
      <vt:lpstr>Gulim</vt:lpstr>
      <vt:lpstr>Gulim</vt:lpstr>
      <vt:lpstr>ＭＳ Ｐゴシック</vt:lpstr>
      <vt:lpstr>ＭＳ Ｐゴシック</vt:lpstr>
      <vt:lpstr>Arial</vt:lpstr>
      <vt:lpstr>Comic Sans MS</vt:lpstr>
      <vt:lpstr>Consolas</vt:lpstr>
      <vt:lpstr>Courier New</vt:lpstr>
      <vt:lpstr>Office</vt:lpstr>
      <vt:lpstr>CSC 112: Computer Operating Systems Lecture 6  Synchronization 1: Concurrency  and Mutual Exclusion</vt:lpstr>
      <vt:lpstr>Recall: Connection Setup over TCP/IP</vt:lpstr>
      <vt:lpstr>Recall: Server Protocol (v3)</vt:lpstr>
      <vt:lpstr>Recall: Multiplexing Processes: The Process Control Block</vt:lpstr>
      <vt:lpstr>Recall: CPU Switch From Process A to Process B</vt:lpstr>
      <vt:lpstr>Recall: Lifecycle of a Process or Thread</vt:lpstr>
      <vt:lpstr>Recall: Single and Multithreaded Processes</vt:lpstr>
      <vt:lpstr>Recall: Shared vs. Per-Thread State</vt:lpstr>
      <vt:lpstr>The Core of Concurrency: the 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Are we still switching contexts with previous examples?</vt:lpstr>
      <vt:lpstr>What happens when thread blocks on I/O?</vt:lpstr>
      <vt:lpstr>External Events</vt:lpstr>
      <vt:lpstr>Recall: Interrupt Controller</vt:lpstr>
      <vt:lpstr>Example: Network Interrupt</vt:lpstr>
      <vt:lpstr>Use of Timer Interrupt to Return Control</vt:lpstr>
      <vt:lpstr>ThreadFork(): Create a New Thread</vt:lpstr>
      <vt:lpstr>How do we initialize TCB and Stack?</vt:lpstr>
      <vt:lpstr>How does Thread get started?</vt:lpstr>
      <vt:lpstr>How does a thread get started?</vt:lpstr>
      <vt:lpstr>What does ThreadRoot() look like?</vt:lpstr>
      <vt:lpstr>Processes vs. Threads: One Core</vt:lpstr>
      <vt:lpstr>Processes vs. Threads: MultiCore</vt:lpstr>
      <vt:lpstr>Recall: Simultaneous MultiThreading/Hyperthreading</vt:lpstr>
      <vt:lpstr>Processes vs. Threads: Hyper-Threading</vt:lpstr>
      <vt:lpstr>Threads vs Address Spaces: Options</vt:lpstr>
      <vt:lpstr>Multiprocessing vs Multiprogramming</vt:lpstr>
      <vt:lpstr>Correctness for systems with concurrent threads</vt:lpstr>
      <vt:lpstr>Interactions Complicate Debugging</vt:lpstr>
      <vt:lpstr>Why allow cooperating threads?</vt:lpstr>
      <vt:lpstr>Recall: High-level Example: Web Server</vt:lpstr>
      <vt:lpstr>Recall: Threaded Web Server</vt:lpstr>
      <vt:lpstr>Thread Pools: Bounded Concurrency</vt:lpstr>
      <vt:lpstr>Correctness with Concurrent Threads?</vt:lpstr>
      <vt:lpstr>ATM Bank Server</vt:lpstr>
      <vt:lpstr>ATM bank server example</vt:lpstr>
      <vt:lpstr>Event Driven Version of ATM server</vt:lpstr>
      <vt:lpstr>Can Threads Make This Easier?</vt:lpstr>
      <vt:lpstr>Recall: Possible Executions</vt:lpstr>
      <vt:lpstr>Problem is at the Lowest Level</vt:lpstr>
      <vt:lpstr>Atomic Operations</vt:lpstr>
      <vt:lpstr>Locks</vt:lpstr>
      <vt:lpstr>Fix banking problem with Locks!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836</cp:revision>
  <cp:lastPrinted>2022-02-08T01:57:45Z</cp:lastPrinted>
  <dcterms:created xsi:type="dcterms:W3CDTF">1995-08-12T11:37:26Z</dcterms:created>
  <dcterms:modified xsi:type="dcterms:W3CDTF">2025-01-27T11:42:41Z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