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1051" r:id="rId3"/>
    <p:sldId id="1135" r:id="rId4"/>
    <p:sldId id="1215" r:id="rId5"/>
    <p:sldId id="1220" r:id="rId6"/>
    <p:sldId id="1186" r:id="rId7"/>
    <p:sldId id="1177" r:id="rId8"/>
    <p:sldId id="1178" r:id="rId9"/>
    <p:sldId id="1179" r:id="rId10"/>
    <p:sldId id="1180" r:id="rId11"/>
    <p:sldId id="1181" r:id="rId12"/>
    <p:sldId id="1182" r:id="rId13"/>
    <p:sldId id="1183" r:id="rId14"/>
    <p:sldId id="1187" r:id="rId15"/>
    <p:sldId id="1188" r:id="rId16"/>
    <p:sldId id="1221" r:id="rId17"/>
    <p:sldId id="1184" r:id="rId18"/>
    <p:sldId id="1185" r:id="rId19"/>
    <p:sldId id="1190" r:id="rId20"/>
    <p:sldId id="1076" r:id="rId21"/>
    <p:sldId id="1222" r:id="rId22"/>
    <p:sldId id="1079" r:id="rId23"/>
    <p:sldId id="1080" r:id="rId24"/>
    <p:sldId id="1081" r:id="rId25"/>
    <p:sldId id="1082" r:id="rId26"/>
    <p:sldId id="1083" r:id="rId27"/>
    <p:sldId id="1084" r:id="rId28"/>
    <p:sldId id="1085" r:id="rId29"/>
    <p:sldId id="1086" r:id="rId30"/>
    <p:sldId id="1087" r:id="rId31"/>
    <p:sldId id="1088" r:id="rId32"/>
    <p:sldId id="1089" r:id="rId33"/>
    <p:sldId id="1090" r:id="rId34"/>
    <p:sldId id="1091" r:id="rId35"/>
    <p:sldId id="1092" r:id="rId36"/>
    <p:sldId id="1174" r:id="rId37"/>
    <p:sldId id="1093" r:id="rId38"/>
    <p:sldId id="1094" r:id="rId39"/>
    <p:sldId id="1223" r:id="rId40"/>
    <p:sldId id="1095" r:id="rId41"/>
    <p:sldId id="1096" r:id="rId42"/>
    <p:sldId id="1097" r:id="rId43"/>
    <p:sldId id="1140" r:id="rId44"/>
    <p:sldId id="1141" r:id="rId45"/>
    <p:sldId id="1142" r:id="rId46"/>
    <p:sldId id="1143" r:id="rId47"/>
    <p:sldId id="1144" r:id="rId48"/>
    <p:sldId id="1145" r:id="rId49"/>
    <p:sldId id="1146" r:id="rId50"/>
    <p:sldId id="1147" r:id="rId51"/>
    <p:sldId id="1159" r:id="rId52"/>
    <p:sldId id="1160" r:id="rId53"/>
    <p:sldId id="1161" r:id="rId54"/>
    <p:sldId id="1162" r:id="rId55"/>
    <p:sldId id="1163" r:id="rId56"/>
    <p:sldId id="1164" r:id="rId57"/>
    <p:sldId id="1175" r:id="rId5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6"/>
    <p:restoredTop sz="92026" autoAdjust="0"/>
  </p:normalViewPr>
  <p:slideViewPr>
    <p:cSldViewPr>
      <p:cViewPr varScale="1">
        <p:scale>
          <a:sx n="76" d="100"/>
          <a:sy n="76" d="100"/>
        </p:scale>
        <p:origin x="1176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6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24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4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24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36" tIns="46981" rIns="95636" bIns="46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X could be (13, 5, 3)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73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65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933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32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72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74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967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You’re sitting in class, hot day, milk does a body good. Go home, no milk, so go to store</a:t>
            </a:r>
          </a:p>
          <a:p>
            <a:r>
              <a:rPr lang="en-US" altLang="en-US"/>
              <a:t>Roommate leaves class late because prof is more long-winded than I am. Has same idea, but result is too much milk!</a:t>
            </a:r>
          </a:p>
          <a:p>
            <a:r>
              <a:rPr lang="en-US" altLang="en-US"/>
              <a:t>Problem: two cooperating threads, not cooperating properly</a:t>
            </a:r>
          </a:p>
        </p:txBody>
      </p:sp>
    </p:spTree>
    <p:extLst>
      <p:ext uri="{BB962C8B-B14F-4D97-AF65-F5344CB8AC3E}">
        <p14:creationId xmlns:p14="http://schemas.microsoft.com/office/powerpoint/2010/main" val="584378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7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4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95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* This</a:t>
            </a:r>
            <a:r>
              <a:rPr lang="en-US" altLang="en-US" baseline="0" dirty="0"/>
              <a:t> is a fate worse than failure! Code that usually works is way worse than outright broken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623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* This</a:t>
            </a:r>
            <a:r>
              <a:rPr lang="en-US" altLang="en-US" baseline="0" dirty="0"/>
              <a:t> is a fate worse than failure! Code that usually works is way worse than outright broken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3600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* This</a:t>
            </a:r>
            <a:r>
              <a:rPr lang="en-US" altLang="en-US" baseline="0" dirty="0"/>
              <a:t> is a fate worse than failure! Code that usually works is way worse than outright broken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484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327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92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562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288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65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612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57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96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310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08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2564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562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471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517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749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654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657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95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616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63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541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5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73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98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7.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7</a:t>
            </a:r>
            <a:br>
              <a:rPr lang="en-US" sz="3000" dirty="0"/>
            </a:br>
            <a:br>
              <a:rPr lang="en-US" sz="3000" dirty="0"/>
            </a:br>
            <a:r>
              <a:rPr lang="en-US" sz="3200" dirty="0"/>
              <a:t>Synchronization 2: Concurrency (</a:t>
            </a:r>
            <a:r>
              <a:rPr lang="en-US" sz="3200" dirty="0" err="1"/>
              <a:t>Con’t</a:t>
            </a:r>
            <a:r>
              <a:rPr lang="en-US" sz="3200" dirty="0"/>
              <a:t>),</a:t>
            </a:r>
            <a:br>
              <a:rPr lang="en-US" sz="3200" dirty="0"/>
            </a:br>
            <a:r>
              <a:rPr lang="en-US" sz="3200" dirty="0"/>
              <a:t>Lock Implementation, Atomic Instructions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BADAF-46E0-9A39-55B2-38A6C702241F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01687"/>
            <a:ext cx="10210800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One thread per request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Requests proceeds to completion, blocking as required: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	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1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2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259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Possible 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286000" y="1066800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221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 is at the Lowest Level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4214"/>
            <a:ext cx="10209212" cy="602297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1;	y = 2;	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1;	y = 2;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y+1;	y = y*2;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What are the possible values of x?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Or, what are the possible values of x below?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1;	x = 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X could be 1 or 2 (non-deterministic!)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Could even be 3 for serial processors: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Thread A writes 0001, B writes 0010 → scheduling order ABABABBA yields 3!</a:t>
            </a:r>
          </a:p>
        </p:txBody>
      </p:sp>
    </p:spTree>
    <p:extLst>
      <p:ext uri="{BB962C8B-B14F-4D97-AF65-F5344CB8AC3E}">
        <p14:creationId xmlns:p14="http://schemas.microsoft.com/office/powerpoint/2010/main" val="21961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20970"/>
            <a:ext cx="10895012" cy="59435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To understand a concurrent program, we need to know what the underlying indivisible operations are!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dirty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It is </a:t>
            </a:r>
            <a:r>
              <a:rPr lang="en-US" altLang="ko-KR" i="1" dirty="0">
                <a:ea typeface="굴림" panose="020B0600000101010101" pitchFamily="34" charset="-127"/>
              </a:rPr>
              <a:t>indivisible: </a:t>
            </a:r>
            <a:r>
              <a:rPr lang="en-US" altLang="ko-KR" dirty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Fundamental building block – if no atomic operations, then have no way for threads to work together</a:t>
            </a: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Consequently – weird example that produces “3” on previous slide can’t happen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Many instructions are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>
              <a:lnSpc>
                <a:spcPct val="100000"/>
              </a:lnSpc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565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Another Concurrent Program Example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1976" y="750888"/>
            <a:ext cx="8683625" cy="5878512"/>
          </a:xfrm>
        </p:spPr>
        <p:txBody>
          <a:bodyPr/>
          <a:lstStyle/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Two threads, A and B, compete with each other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One tries to increment a shared counter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The other tries to decrement the counter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&lt; 10)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&gt; -10)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+ 1;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– 1;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(“A wins!”);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(“B wins!”);</a:t>
            </a:r>
            <a:endParaRPr lang="en-US" altLang="ko-KR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Assume that memory loads and stores are atomic, but incrementing and decrementing are </a:t>
            </a:r>
            <a:r>
              <a:rPr lang="en-US" altLang="ko-KR" i="1" dirty="0">
                <a:solidFill>
                  <a:schemeClr val="hlink"/>
                </a:solidFill>
                <a:ea typeface="굴림" panose="020B0600000101010101" pitchFamily="34" charset="-127"/>
              </a:rPr>
              <a:t>not</a:t>
            </a:r>
            <a:r>
              <a:rPr lang="en-US" altLang="ko-KR" dirty="0">
                <a:ea typeface="굴림" panose="020B0600000101010101" pitchFamily="34" charset="-127"/>
              </a:rPr>
              <a:t> atomic 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Who wins? Could be either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Is it guaranteed that someone wins? Why or why not?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if both threads have their own CPU running at same speed?  Is it guaranteed that it goes on forever?</a:t>
            </a:r>
          </a:p>
        </p:txBody>
      </p:sp>
    </p:spTree>
    <p:extLst>
      <p:ext uri="{BB962C8B-B14F-4D97-AF65-F5344CB8AC3E}">
        <p14:creationId xmlns:p14="http://schemas.microsoft.com/office/powerpoint/2010/main" val="3304476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Hand Simulation Multiprocessor Example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9100" y="815975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Inner loop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r1=0	load	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		r1=0	load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r1=1	add 	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		r1=-1	sub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]=1	store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5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		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]=-1	store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Hand 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And we’re off.  A gets off to an early start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B says “</a:t>
            </a:r>
            <a:r>
              <a:rPr lang="en-US" altLang="ko-KR" dirty="0" err="1">
                <a:ea typeface="굴림" panose="020B0600000101010101" pitchFamily="34" charset="-127"/>
              </a:rPr>
              <a:t>hmph</a:t>
            </a:r>
            <a:r>
              <a:rPr lang="en-US" altLang="ko-KR" dirty="0">
                <a:ea typeface="굴림" panose="020B0600000101010101" pitchFamily="34" charset="-127"/>
              </a:rPr>
              <a:t>, better go fast” and tries really hard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 goes ahead and writes “1”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B goes and writes “-1”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 says “HUH??? I could have sworn I put a 1 there”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Could this happen on a uniprocessor?  With </a:t>
            </a:r>
            <a:r>
              <a:rPr lang="en-US" altLang="ko-KR" dirty="0" err="1">
                <a:ea typeface="굴림" panose="020B0600000101010101" pitchFamily="34" charset="-127"/>
              </a:rPr>
              <a:t>Hyperthreads</a:t>
            </a:r>
            <a:r>
              <a:rPr lang="en-US" altLang="ko-KR" dirty="0">
                <a:ea typeface="굴림" panose="020B0600000101010101" pitchFamily="34" charset="-127"/>
              </a:rPr>
              <a:t>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Yes!  Unlikely, but if you are depending on it not happening, it will and your system will break…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88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714375"/>
            <a:ext cx="9423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dirty="0">
                <a:ea typeface="굴림" panose="020B0600000101010101" pitchFamily="34" charset="-127"/>
              </a:rPr>
              <a:t>: using atomic operations to ensure cooperation between threads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For now, only loads and stores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We are going to show that its hard to build anything useful with only reads and writes</a:t>
            </a:r>
          </a:p>
          <a:p>
            <a:pPr lvl="1">
              <a:lnSpc>
                <a:spcPct val="100000"/>
              </a:lnSpc>
            </a:pP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dirty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thread </a:t>
            </a:r>
            <a:r>
              <a:rPr lang="en-US" altLang="ko-KR" i="1" dirty="0">
                <a:ea typeface="굴림" panose="020B0600000101010101" pitchFamily="34" charset="-127"/>
              </a:rPr>
              <a:t>excludes</a:t>
            </a:r>
            <a:r>
              <a:rPr lang="en-US" altLang="ko-KR" dirty="0">
                <a:ea typeface="굴림" panose="020B0600000101010101" pitchFamily="34" charset="-127"/>
              </a:rPr>
              <a:t> the other while doing its task</a:t>
            </a:r>
          </a:p>
          <a:p>
            <a:pPr lvl="1">
              <a:lnSpc>
                <a:spcPct val="100000"/>
              </a:lnSpc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>
                <a:ea typeface="굴림" panose="020B0600000101010101" pitchFamily="34" charset="-127"/>
              </a:rPr>
              <a:t>: piece of code that only one thread can execute at once. Only one thread at a time will get into this section of code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Critical section is the result of mutual exclusion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Critical section and mutual exclusion are two ways of describing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3791324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114300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Lock()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before entering critical section and before accessing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Unlock()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Wait</a:t>
            </a:r>
            <a:r>
              <a:rPr lang="en-US" altLang="ko-KR" dirty="0">
                <a:ea typeface="굴림" panose="020B0600000101010101" pitchFamily="34" charset="-127"/>
              </a:rPr>
              <a:t>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r>
              <a:rPr lang="en-US" dirty="0"/>
              <a:t>Locks need to be allocated and initialized: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structure Lock 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	or	</a:t>
            </a:r>
            <a:r>
              <a:rPr lang="en-US" dirty="0" err="1">
                <a:latin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lock_init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)  	or 	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 = PTHREAD_MUTEX_INITIALIZER;</a:t>
            </a:r>
          </a:p>
          <a:p>
            <a:r>
              <a:rPr lang="en-US" dirty="0"/>
              <a:t>Locks 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lock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372600" y="762000"/>
            <a:ext cx="853735" cy="960452"/>
            <a:chOff x="10119065" y="3459148"/>
            <a:chExt cx="853735" cy="960452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449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C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685800"/>
            <a:ext cx="11087100" cy="6019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Identify critical sections (atomic instruction sequences) and add locking: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{</a:t>
            </a: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 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Wait if someone else in critical section!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 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Release someone into critical section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spcBef>
                <a:spcPts val="2400"/>
              </a:spcBef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use SAME lock (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>
                <a:ea typeface="굴림" panose="020B0600000101010101" pitchFamily="34" charset="-127"/>
              </a:rPr>
              <a:t>) with all of the methods (Withdraw, etc…)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Shared with all threads!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0696" y="427108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105711" y="4781836"/>
            <a:ext cx="1610283" cy="918975"/>
            <a:chOff x="3574680" y="5127826"/>
            <a:chExt cx="1610283" cy="873831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5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A</a:t>
              </a: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Fix 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04190" y="313510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4077" y="320627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587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88002" y="266700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436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B</a:t>
              </a: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2105711" y="483821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81400" y="4959474"/>
            <a:ext cx="1184940" cy="846871"/>
            <a:chOff x="3885272" y="5275783"/>
            <a:chExt cx="1184940" cy="758057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3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B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6611" y="1597762"/>
            <a:ext cx="6288206" cy="764438"/>
            <a:chOff x="1366611" y="1717140"/>
            <a:chExt cx="628820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64680" y="3923459"/>
            <a:ext cx="4931520" cy="997927"/>
            <a:chOff x="3221880" y="4224379"/>
            <a:chExt cx="4931520" cy="997927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314636" y="4541647"/>
              <a:ext cx="1986479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931520" cy="997927"/>
              <a:chOff x="3221880" y="4224379"/>
              <a:chExt cx="4931520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acquire(&amp;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294602" y="457843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release(&amp;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330706" y="4549075"/>
                <a:ext cx="2822694" cy="400110"/>
                <a:chOff x="5935053" y="3218652"/>
                <a:chExt cx="2822694" cy="520144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935053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316053" y="3218652"/>
                  <a:ext cx="2441694" cy="520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Critical Section</a:t>
                  </a:r>
                </a:p>
              </p:txBody>
            </p:sp>
          </p:grpSp>
        </p:grpSp>
      </p:grpSp>
      <p:sp>
        <p:nvSpPr>
          <p:cNvPr id="9" name="TextBox 8"/>
          <p:cNvSpPr txBox="1"/>
          <p:nvPr/>
        </p:nvSpPr>
        <p:spPr>
          <a:xfrm>
            <a:off x="7896591" y="372736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 Light"/>
              </a:rPr>
              <a:t>Threads serialized by lock</a:t>
            </a:r>
            <a:br>
              <a:rPr lang="en-US" sz="2400" b="0" dirty="0">
                <a:latin typeface="Gill Sans Light"/>
              </a:rPr>
            </a:br>
            <a:r>
              <a:rPr lang="en-US" sz="2400" b="0" dirty="0">
                <a:latin typeface="Gill Sans Light"/>
              </a:rPr>
              <a:t>through critical section.</a:t>
            </a:r>
          </a:p>
          <a:p>
            <a:r>
              <a:rPr lang="en-US" sz="2400" b="0" dirty="0">
                <a:latin typeface="Gill Sans Light"/>
              </a:rPr>
              <a:t>Only one thread at a time</a:t>
            </a:r>
          </a:p>
        </p:txBody>
      </p:sp>
    </p:spTree>
    <p:extLst>
      <p:ext uri="{BB962C8B-B14F-4D97-AF65-F5344CB8AC3E}">
        <p14:creationId xmlns:p14="http://schemas.microsoft.com/office/powerpoint/2010/main" val="278127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6771" grpId="0" uiExpand="1" build="p"/>
      <p:bldP spid="22" grpId="0" animBg="1"/>
      <p:bldP spid="22" grpId="1" animBg="1"/>
      <p:bldP spid="33" grpId="0" animBg="1"/>
      <p:bldP spid="33" grpId="1" animBg="1"/>
      <p:bldP spid="34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56" name="Picture 4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4" y="2057400"/>
            <a:ext cx="3989387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2" y="688976"/>
            <a:ext cx="9628188" cy="61325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Threaded programs must work for all </a:t>
            </a:r>
            <a:r>
              <a:rPr lang="en-US" altLang="ko-KR" dirty="0" err="1">
                <a:ea typeface="굴림" panose="020B0600000101010101" pitchFamily="34" charset="-127"/>
              </a:rPr>
              <a:t>interleavings</a:t>
            </a:r>
            <a:r>
              <a:rPr lang="en-US" altLang="ko-KR" dirty="0">
                <a:ea typeface="굴림" panose="020B0600000101010101" pitchFamily="34" charset="-127"/>
              </a:rPr>
              <a:t> of thread instruction sequences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Cooperating threads inherently non-deterministic and non-reproducible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Really hard to debug unless carefully designed!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Therac-25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Machine for radiation therapy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Software control of electron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accelerator and electron beam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/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Xray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production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Software control of dosage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Software errors caused the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death of several patients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 series of race conditions 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shared variables and poor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software design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“They determined that data entry speed during editing was the key factor in producing the error condition: If the prescription data was edited at a fast pace, the overdose occurred.”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Correctness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88478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Multithreaded Stack Example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    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1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493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3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Motivating Example: “Too Much Milk”</a:t>
            </a:r>
          </a:p>
        </p:txBody>
      </p:sp>
      <p:sp>
        <p:nvSpPr>
          <p:cNvPr id="422976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7315200" cy="52578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Help you understand real life problems better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But, computers are much stupider than people</a:t>
            </a:r>
          </a:p>
          <a:p>
            <a:r>
              <a:rPr lang="en-US" altLang="ko-KR">
                <a:ea typeface="굴림" panose="020B0600000101010101" pitchFamily="34" charset="-127"/>
              </a:rPr>
              <a:t>Example: People need to coordinate:</a:t>
            </a:r>
          </a:p>
          <a:p>
            <a:endParaRPr lang="ko-KR" altLang="en-US">
              <a:ea typeface="굴림" panose="020B0600000101010101" pitchFamily="34" charset="-127"/>
            </a:endParaRPr>
          </a:p>
        </p:txBody>
      </p:sp>
      <p:grpSp>
        <p:nvGrpSpPr>
          <p:cNvPr id="422984" name="Group 72"/>
          <p:cNvGrpSpPr>
            <a:grpSpLocks/>
          </p:cNvGrpSpPr>
          <p:nvPr/>
        </p:nvGrpSpPr>
        <p:grpSpPr bwMode="auto">
          <a:xfrm>
            <a:off x="1828800" y="5530851"/>
            <a:ext cx="8610600" cy="365125"/>
            <a:chOff x="192" y="3484"/>
            <a:chExt cx="5424" cy="230"/>
          </a:xfrm>
        </p:grpSpPr>
        <p:sp>
          <p:nvSpPr>
            <p:cNvPr id="25647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8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9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3:30</a:t>
              </a:r>
            </a:p>
          </p:txBody>
        </p:sp>
      </p:grpSp>
      <p:grpSp>
        <p:nvGrpSpPr>
          <p:cNvPr id="422983" name="Group 71"/>
          <p:cNvGrpSpPr>
            <a:grpSpLocks/>
          </p:cNvGrpSpPr>
          <p:nvPr/>
        </p:nvGrpSpPr>
        <p:grpSpPr bwMode="auto">
          <a:xfrm>
            <a:off x="1828800" y="5165726"/>
            <a:ext cx="8610600" cy="365125"/>
            <a:chOff x="192" y="3254"/>
            <a:chExt cx="5424" cy="230"/>
          </a:xfrm>
        </p:grpSpPr>
        <p:sp>
          <p:nvSpPr>
            <p:cNvPr id="25644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5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3:25</a:t>
              </a:r>
            </a:p>
          </p:txBody>
        </p:sp>
      </p:grpSp>
      <p:grpSp>
        <p:nvGrpSpPr>
          <p:cNvPr id="422982" name="Group 70"/>
          <p:cNvGrpSpPr>
            <a:grpSpLocks/>
          </p:cNvGrpSpPr>
          <p:nvPr/>
        </p:nvGrpSpPr>
        <p:grpSpPr bwMode="auto">
          <a:xfrm>
            <a:off x="1828800" y="4800601"/>
            <a:ext cx="8610600" cy="365125"/>
            <a:chOff x="192" y="3024"/>
            <a:chExt cx="5424" cy="230"/>
          </a:xfrm>
        </p:grpSpPr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42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3:20</a:t>
              </a:r>
            </a:p>
          </p:txBody>
        </p:sp>
      </p:grpSp>
      <p:grpSp>
        <p:nvGrpSpPr>
          <p:cNvPr id="422981" name="Group 69"/>
          <p:cNvGrpSpPr>
            <a:grpSpLocks/>
          </p:cNvGrpSpPr>
          <p:nvPr/>
        </p:nvGrpSpPr>
        <p:grpSpPr bwMode="auto">
          <a:xfrm>
            <a:off x="1828800" y="4435476"/>
            <a:ext cx="8610600" cy="365125"/>
            <a:chOff x="192" y="2794"/>
            <a:chExt cx="5424" cy="230"/>
          </a:xfrm>
        </p:grpSpPr>
        <p:sp>
          <p:nvSpPr>
            <p:cNvPr id="25638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0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3:15</a:t>
              </a:r>
            </a:p>
          </p:txBody>
        </p:sp>
      </p:grpSp>
      <p:grpSp>
        <p:nvGrpSpPr>
          <p:cNvPr id="422986" name="Group 74"/>
          <p:cNvGrpSpPr>
            <a:grpSpLocks/>
          </p:cNvGrpSpPr>
          <p:nvPr/>
        </p:nvGrpSpPr>
        <p:grpSpPr bwMode="auto">
          <a:xfrm>
            <a:off x="1828800" y="3705226"/>
            <a:ext cx="8610600" cy="365125"/>
            <a:chOff x="192" y="2334"/>
            <a:chExt cx="5424" cy="230"/>
          </a:xfrm>
        </p:grpSpPr>
        <p:sp>
          <p:nvSpPr>
            <p:cNvPr id="25635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6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7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3:05</a:t>
              </a:r>
            </a:p>
          </p:txBody>
        </p:sp>
      </p:grpSp>
      <p:grpSp>
        <p:nvGrpSpPr>
          <p:cNvPr id="422985" name="Group 73"/>
          <p:cNvGrpSpPr>
            <a:grpSpLocks/>
          </p:cNvGrpSpPr>
          <p:nvPr/>
        </p:nvGrpSpPr>
        <p:grpSpPr bwMode="auto">
          <a:xfrm>
            <a:off x="1828800" y="3340101"/>
            <a:ext cx="8610600" cy="365125"/>
            <a:chOff x="192" y="2104"/>
            <a:chExt cx="5424" cy="230"/>
          </a:xfrm>
        </p:grpSpPr>
        <p:sp>
          <p:nvSpPr>
            <p:cNvPr id="25632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3" name="Rectangle 9"/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34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3:00</a:t>
              </a:r>
            </a:p>
          </p:txBody>
        </p:sp>
      </p:grpSp>
      <p:grpSp>
        <p:nvGrpSpPr>
          <p:cNvPr id="422980" name="Group 68"/>
          <p:cNvGrpSpPr>
            <a:grpSpLocks/>
          </p:cNvGrpSpPr>
          <p:nvPr/>
        </p:nvGrpSpPr>
        <p:grpSpPr bwMode="auto">
          <a:xfrm>
            <a:off x="1828800" y="4070351"/>
            <a:ext cx="8610600" cy="365125"/>
            <a:chOff x="192" y="2564"/>
            <a:chExt cx="5424" cy="230"/>
          </a:xfrm>
        </p:grpSpPr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3:10</a:t>
              </a:r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22987" name="Group 75"/>
          <p:cNvGrpSpPr>
            <a:grpSpLocks/>
          </p:cNvGrpSpPr>
          <p:nvPr/>
        </p:nvGrpSpPr>
        <p:grpSpPr bwMode="auto">
          <a:xfrm>
            <a:off x="1828800" y="2974975"/>
            <a:ext cx="8610600" cy="2921000"/>
            <a:chOff x="192" y="1874"/>
            <a:chExt cx="5424" cy="1840"/>
          </a:xfrm>
        </p:grpSpPr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B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A</a:t>
              </a:r>
            </a:p>
          </p:txBody>
        </p:sp>
        <p:sp>
          <p:nvSpPr>
            <p:cNvPr id="25615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5616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0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1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pic>
        <p:nvPicPr>
          <p:cNvPr id="25612" name="Picture 65" descr="MCj025076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1005069"/>
            <a:ext cx="1179512" cy="143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8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Solve with a lock?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2870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Recall</a:t>
            </a:r>
            <a:r>
              <a:rPr lang="en-US" altLang="ko-KR" dirty="0">
                <a:ea typeface="굴림" panose="020B0600000101010101" pitchFamily="34" charset="-127"/>
              </a:rPr>
              <a:t>: Lock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 before entering critical section 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Unlock when leaving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Wait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example: fix the milk problem by putting a key on the refrigerator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Of Course – We don’t know how to make a lock yet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Let’s see if we can answer this question!</a:t>
            </a:r>
          </a:p>
        </p:txBody>
      </p:sp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3048234" y="3810000"/>
            <a:ext cx="5725879" cy="1981200"/>
            <a:chOff x="925" y="3024"/>
            <a:chExt cx="3827" cy="1264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925" y="3088"/>
              <a:ext cx="1453" cy="1200"/>
              <a:chOff x="3241" y="3040"/>
              <a:chExt cx="1453" cy="1200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6" y="3040"/>
                <a:ext cx="828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282" y="3070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#$@%@#$@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15400" y="868348"/>
            <a:ext cx="853735" cy="960452"/>
            <a:chOff x="10119065" y="3459148"/>
            <a:chExt cx="853735" cy="960452"/>
          </a:xfrm>
        </p:grpSpPr>
        <p:sp>
          <p:nvSpPr>
            <p:cNvPr id="13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536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10160000" cy="5105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Need to be careful about correctness of concurrent programs, since non-deterministic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Impulse is to start coding first, then when it doesn’t work, pull hair out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Instead, think first, then code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Always write down behavior first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Never more than one person buys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Someone buys if needed</a:t>
            </a:r>
          </a:p>
          <a:p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First attempt: Restrict 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263917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363200" cy="5922964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5638800" y="2438400"/>
            <a:ext cx="2438400" cy="2133600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</a:t>
            </a:r>
          </a:p>
        </p:txBody>
      </p:sp>
    </p:spTree>
    <p:extLst>
      <p:ext uri="{BB962C8B-B14F-4D97-AF65-F5344CB8AC3E}">
        <p14:creationId xmlns:p14="http://schemas.microsoft.com/office/powerpoint/2010/main" val="2851785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46125"/>
            <a:ext cx="10160000" cy="603567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a computer tries this (remember, only memory read/write are atomic):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 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	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remove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					 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	      	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                               remove Note;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   		   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1550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797341"/>
            <a:ext cx="10896600" cy="60356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lnSpc>
                <a:spcPct val="5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Result? 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Still too much milk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but only occasionally!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can get context switched after checking milk and note but before buying milk!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Makes it really hard to debug…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endParaRPr lang="ko-KR" altLang="en-US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Solution #1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5715000" y="2438400"/>
            <a:ext cx="2362200" cy="1981200"/>
            <a:chOff x="3504" y="1584"/>
            <a:chExt cx="1056" cy="947"/>
          </a:xfrm>
        </p:grpSpPr>
        <p:pic>
          <p:nvPicPr>
            <p:cNvPr id="8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9575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9906000" cy="59594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Clearly the Note is not quite blocking enough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Another try at previous solution: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	remove Note;</a:t>
            </a:r>
            <a:b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computer: no one ever buys milk</a:t>
            </a:r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62200"/>
            <a:ext cx="2227263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19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199"/>
            <a:ext cx="9982200" cy="57705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Now we can leave note before checking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B) {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noNoteA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 buy Milk;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}	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	remove note B;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 this work?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Possible for neither thread to buy milk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Context switches at exactly the wrong times can lead each to think that the other is going to buy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Really insidious: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Extremely unlikely</a:t>
            </a:r>
            <a:r>
              <a:rPr lang="en-US" altLang="ko-KR" dirty="0">
                <a:ea typeface="굴림" panose="020B0600000101010101" pitchFamily="34" charset="-127"/>
              </a:rPr>
              <a:t> this would happen, but will at worse possible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2687952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5029200"/>
            <a:ext cx="7010400" cy="1295400"/>
          </a:xfrm>
        </p:spPr>
        <p:txBody>
          <a:bodyPr/>
          <a:lstStyle/>
          <a:p>
            <a:r>
              <a:rPr lang="en-US" altLang="ko-KR" i="1">
                <a:ea typeface="굴림" panose="020B0600000101010101" pitchFamily="34" charset="-127"/>
              </a:rPr>
              <a:t>I’m</a:t>
            </a:r>
            <a:r>
              <a:rPr lang="en-US" altLang="ko-KR">
                <a:ea typeface="굴림" panose="020B0600000101010101" pitchFamily="34" charset="-127"/>
              </a:rPr>
              <a:t> not getting milk, </a:t>
            </a:r>
            <a:r>
              <a:rPr lang="en-US" altLang="ko-KR" i="1">
                <a:ea typeface="굴림" panose="020B0600000101010101" pitchFamily="34" charset="-127"/>
              </a:rPr>
              <a:t>You’re</a:t>
            </a:r>
            <a:r>
              <a:rPr lang="en-US" altLang="ko-KR">
                <a:ea typeface="굴림" panose="020B0600000101010101" pitchFamily="34" charset="-127"/>
              </a:rPr>
              <a:t> getting milk</a:t>
            </a:r>
          </a:p>
          <a:p>
            <a:r>
              <a:rPr lang="en-US" altLang="ko-KR">
                <a:solidFill>
                  <a:schemeClr val="hlink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6934200" y="1295400"/>
            <a:ext cx="2667000" cy="2819400"/>
            <a:chOff x="3504" y="1584"/>
            <a:chExt cx="1056" cy="947"/>
          </a:xfrm>
        </p:grpSpPr>
        <p:pic>
          <p:nvPicPr>
            <p:cNvPr id="32774" name="Picture 5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77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914401"/>
            <a:ext cx="32099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34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 this work?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2531031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838200"/>
            <a:ext cx="8229600" cy="5773738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3448052" y="1752601"/>
            <a:ext cx="4330702" cy="1776413"/>
            <a:chOff x="1104" y="576"/>
            <a:chExt cx="2728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4" y="736"/>
              <a:ext cx="2352" cy="959"/>
              <a:chOff x="1289" y="1056"/>
              <a:chExt cx="235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89" y="1152"/>
                <a:ext cx="66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96" y="1273"/>
                <a:ext cx="1053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7515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2438400" y="1565872"/>
            <a:ext cx="2743200" cy="3391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4184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66027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886200"/>
            <a:ext cx="2743200" cy="1447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81800" y="3429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733800" y="2971800"/>
            <a:ext cx="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733800" y="29790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 bwMode="auto">
          <a:xfrm flipH="1">
            <a:off x="5181600" y="3581400"/>
            <a:ext cx="16002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661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23854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14055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2672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52578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810000" y="3609314"/>
            <a:ext cx="0" cy="609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10000" y="357834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181600" y="3581400"/>
            <a:ext cx="1524000" cy="685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998985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This Generalizes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Threads…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B072-D74D-43AF-9C32-F12610D0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Leslie </a:t>
            </a:r>
            <a:r>
              <a:rPr lang="en-US" dirty="0" err="1"/>
              <a:t>Lamport’s</a:t>
            </a:r>
            <a:r>
              <a:rPr lang="en-US" dirty="0"/>
              <a:t> “Bakery Algorithm” (1974)</a:t>
            </a:r>
          </a:p>
          <a:p>
            <a:endParaRPr lang="en-US" dirty="0"/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279D2F-603E-4548-8F44-B114CE1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90688"/>
            <a:ext cx="483481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35741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Solution #3 discussion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36600"/>
            <a:ext cx="102870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noMilk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 {	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   		   buy milk;	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Solution #3 works, but it’s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굴림" charset="0"/>
                <a:cs typeface="Gill Sans Light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There’s got to be a better way!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Have hardware provide higher-level primitives than atomic load &amp; store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Build even higher-level programming abstractions on this 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3531929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Solution #4?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Recall our target lock interface: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acquire(&amp;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41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4038600"/>
            <a:ext cx="9220200" cy="21336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1160442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may trigger thread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7924800" cy="5791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thread_tick</a:t>
            </a:r>
            <a:endParaRPr lang="en-US" dirty="0"/>
          </a:p>
          <a:p>
            <a:pPr lvl="1"/>
            <a:r>
              <a:rPr lang="en-US" dirty="0"/>
              <a:t>Updates thread counters</a:t>
            </a:r>
          </a:p>
          <a:p>
            <a:pPr lvl="1"/>
            <a:r>
              <a:rPr lang="en-US" dirty="0"/>
              <a:t>If quanta exhausted, sets yield flag</a:t>
            </a:r>
          </a:p>
          <a:p>
            <a:r>
              <a:rPr lang="en-US" dirty="0" err="1"/>
              <a:t>thread_yield</a:t>
            </a:r>
            <a:endParaRPr lang="en-US" dirty="0"/>
          </a:p>
          <a:p>
            <a:pPr lvl="1"/>
            <a:r>
              <a:rPr lang="en-US" dirty="0"/>
              <a:t>On path to </a:t>
            </a:r>
            <a:r>
              <a:rPr lang="en-US" dirty="0" err="1"/>
              <a:t>rtn</a:t>
            </a:r>
            <a:r>
              <a:rPr lang="en-US" dirty="0"/>
              <a:t> from interrupt</a:t>
            </a:r>
          </a:p>
          <a:p>
            <a:pPr lvl="1"/>
            <a:r>
              <a:rPr lang="en-US" dirty="0"/>
              <a:t>Sets current thread back to READY</a:t>
            </a:r>
          </a:p>
          <a:p>
            <a:pPr lvl="1"/>
            <a:r>
              <a:rPr lang="en-US" dirty="0"/>
              <a:t>Pushes it back on </a:t>
            </a:r>
            <a:r>
              <a:rPr lang="en-US" dirty="0" err="1"/>
              <a:t>ready_list</a:t>
            </a:r>
            <a:endParaRPr lang="en-US" dirty="0"/>
          </a:p>
          <a:p>
            <a:pPr lvl="1"/>
            <a:r>
              <a:rPr lang="en-US" dirty="0"/>
              <a:t>Calls schedule to select next thread to run upon </a:t>
            </a:r>
            <a:r>
              <a:rPr lang="en-US" dirty="0" err="1"/>
              <a:t>iret</a:t>
            </a:r>
            <a:endParaRPr lang="en-US" dirty="0"/>
          </a:p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Selects next thread to run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switch_threads</a:t>
            </a:r>
            <a:r>
              <a:rPr lang="en-US" dirty="0"/>
              <a:t> to change </a:t>
            </a:r>
            <a:r>
              <a:rPr lang="en-US" dirty="0" err="1"/>
              <a:t>regs</a:t>
            </a:r>
            <a:r>
              <a:rPr lang="en-US" dirty="0"/>
              <a:t> to point to stack for thread to resume</a:t>
            </a:r>
          </a:p>
          <a:p>
            <a:pPr lvl="1"/>
            <a:r>
              <a:rPr lang="en-US" dirty="0"/>
              <a:t>Sets its status to RUNNING</a:t>
            </a:r>
          </a:p>
          <a:p>
            <a:pPr lvl="1"/>
            <a:r>
              <a:rPr lang="en-US" dirty="0"/>
              <a:t>If user thread, activates the process</a:t>
            </a:r>
          </a:p>
          <a:p>
            <a:pPr lvl="1"/>
            <a:r>
              <a:rPr lang="en-US" dirty="0"/>
              <a:t>Returns back to </a:t>
            </a:r>
            <a:r>
              <a:rPr lang="en-US" dirty="0" err="1"/>
              <a:t>intr_handler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0984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Back to: How to Implement Locks?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68311"/>
            <a:ext cx="10058400" cy="57927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z="2800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Wait if locked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Should </a:t>
            </a:r>
            <a:r>
              <a:rPr lang="en-US" altLang="ko-KR" i="1" dirty="0">
                <a:solidFill>
                  <a:schemeClr val="hlink"/>
                </a:solidFill>
                <a:ea typeface="굴림" panose="020B0600000101010101" pitchFamily="34" charset="-127"/>
              </a:rPr>
              <a:t>sleep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if waiting for a long time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Atomic Load/Store: get solution like Milk #3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Pretty complex and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Hardware Lock instruction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Is this a good idea?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about putting a task to sleep?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is the interface between the hardware and scheduler?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Complexity?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Done in the Intel 432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feature makes HW more complex and slow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91600" y="1066800"/>
            <a:ext cx="853735" cy="960452"/>
            <a:chOff x="10119065" y="3459148"/>
            <a:chExt cx="853735" cy="960452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639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7049"/>
            <a:ext cx="10058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can we build multi-instruction atomic operations?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Recall: dispatcher gets control in two ways.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Internal: Thread does something to relinquish the CPU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External: Interrupts cause dispatcher to take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 a uniprocessor, can avoid context-switching by: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Avoiding internal events (although virtual memory tricky)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Preventing external events by disabling interrupts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Consequently, naïve Implementation of locks: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{ disable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 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{ enable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 }</a:t>
            </a:r>
            <a:endParaRPr lang="en-US" altLang="ko-KR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Problems with this approach: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Can’t let user do this!</a:t>
            </a:r>
            <a:r>
              <a:rPr lang="en-US" altLang="ko-KR" dirty="0">
                <a:ea typeface="굴림" panose="020B0600000101010101" pitchFamily="34" charset="-127"/>
              </a:rPr>
              <a:t> Consider following: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While(TRUE) {;}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Real-Time system—no guarantees on timing!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Critical Sections might be arbitrarily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happens with I/O or other important events?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“Reactor about to meltdown. Help?”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Naïve use of Interrupt Enable/Disable</a:t>
            </a:r>
          </a:p>
        </p:txBody>
      </p:sp>
      <p:pic>
        <p:nvPicPr>
          <p:cNvPr id="2" name="Picture 1" descr="IN FOCUS: Loud and Nuclear - Energy Source &amp; Distributio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581400"/>
            <a:ext cx="384110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01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900" dirty="0">
                <a:ea typeface="굴림" panose="020B0600000101010101" pitchFamily="34" charset="-127"/>
              </a:rPr>
              <a:t>Better Implementation of Locks by Disabling Interrupts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981200"/>
            <a:ext cx="4581525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value = FREE;</a:t>
            </a:r>
          </a:p>
          <a:p>
            <a:pPr algn="l"/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2057400"/>
            <a:ext cx="4648200" cy="38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(anyone on wait queue)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4419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305800" cy="82629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63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/>
      <p:bldP spid="445446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10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Avoid interruption between checking and setting lock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Otherwise two threads could think that they both have 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Note: unlike previous solution, the critical section (inside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Acquire()</a:t>
            </a:r>
            <a:r>
              <a:rPr lang="en-US" altLang="ko-KR" dirty="0">
                <a:ea typeface="굴림" panose="020B0600000101010101" pitchFamily="34" charset="-127"/>
              </a:rPr>
              <a:t>)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Critical interrupts taken in time!</a:t>
            </a: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3276601" y="1676400"/>
            <a:ext cx="6475415" cy="3308350"/>
            <a:chOff x="1104" y="1056"/>
            <a:chExt cx="4079" cy="2084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1104" y="1056"/>
              <a:ext cx="2886" cy="2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interrupts;</a:t>
              </a:r>
              <a:b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if (value == BUSY)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Go to sleep();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// Enable interrupts?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value = BUSY;</a:t>
              </a:r>
              <a:b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enable interrupts;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3792" y="1488"/>
              <a:ext cx="1391" cy="1200"/>
              <a:chOff x="3811" y="2112"/>
              <a:chExt cx="1391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393"/>
                <a:ext cx="978" cy="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Critical</a:t>
                </a:r>
              </a:p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014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86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3696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532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9609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Misses wakeup and still holds lock (deadlock!)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4660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Want to put it after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sleep()</a:t>
            </a:r>
            <a:r>
              <a:rPr lang="en-US" altLang="ko-KR" dirty="0">
                <a:ea typeface="굴림" panose="020B0600000101010101" pitchFamily="34" charset="-127"/>
              </a:rPr>
              <a:t>. But – how?</a:t>
            </a:r>
          </a:p>
          <a:p>
            <a:pPr lvl="1"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2952481" y="2371725"/>
            <a:ext cx="3335604" cy="460800"/>
            <a:chOff x="1021" y="1344"/>
            <a:chExt cx="1859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82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Goals for Rest of Today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Challenges and Pitfalls of Concurrency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Synchronization Operations/Critical Sections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How to build a lock?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Atomic Instructions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43026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When the sleeping thread wakes up, returns to acquire and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4953001" y="3257557"/>
            <a:ext cx="1449388" cy="830264"/>
            <a:chOff x="2160" y="2068"/>
            <a:chExt cx="913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32" y="2068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5257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06" y="3154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424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Value: 0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38" name="Freeform 37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3806119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34" name="Freeform 33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Value: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27" name="Freeform 2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3275839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72204" y="2984555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7391399" y="2133601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39" name="Freeform 38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sp>
        <p:nvSpPr>
          <p:cNvPr id="44" name="Freeform 43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Value: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3176171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9" grpId="0" animBg="1"/>
      <p:bldP spid="40" grpId="0"/>
      <p:bldP spid="44" grpId="0" animBg="1"/>
      <p:bldP spid="45" grpId="0"/>
      <p:bldP spid="32" grpId="0"/>
      <p:bldP spid="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11662" y="2370649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 flipV="1">
            <a:off x="3200400" y="31842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Value: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622609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7" grpId="0" animBg="1"/>
      <p:bldP spid="6" grpId="0" animBg="1"/>
      <p:bldP spid="6" grpId="1" animBg="1"/>
      <p:bldP spid="33" grpId="0" animBg="1"/>
      <p:bldP spid="35" grpId="0"/>
      <p:bldP spid="40" grpId="0" animBg="1"/>
      <p:bldP spid="45" grpId="0" animBg="1"/>
      <p:bldP spid="50" grpId="0"/>
      <p:bldP spid="47" grpId="0"/>
      <p:bldP spid="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56" name="Oval 55"/>
          <p:cNvSpPr/>
          <p:nvPr/>
        </p:nvSpPr>
        <p:spPr>
          <a:xfrm>
            <a:off x="4078061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952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solidFill>
              <a:srgbClr val="83A6FA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70041" y="4495801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78062" y="5875794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Value: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Waiting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  <p:sp>
        <p:nvSpPr>
          <p:cNvPr id="60" name="Freeform 59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7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5" grpId="0" animBg="1"/>
      <p:bldP spid="40" grpId="0" animBg="1"/>
      <p:bldP spid="44" grpId="0" animBg="1"/>
      <p:bldP spid="46" grpId="0" animBg="1"/>
      <p:bldP spid="47" grpId="0" animBg="1"/>
      <p:bldP spid="49" grpId="0" animBg="1"/>
      <p:bldP spid="51" grpId="0" animBg="1"/>
      <p:bldP spid="66" grpId="0"/>
      <p:bldP spid="6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477001" y="2799929"/>
            <a:ext cx="1502239" cy="1010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61364" y="3852065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78062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6953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14319" y="3009057"/>
            <a:ext cx="3297343" cy="151084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27877" y="4187336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962421" y="2896448"/>
            <a:ext cx="8409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Value: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75" name="Oval 74"/>
          <p:cNvSpPr/>
          <p:nvPr/>
        </p:nvSpPr>
        <p:spPr>
          <a:xfrm>
            <a:off x="6250926" y="37912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 flipV="1">
            <a:off x="6248400" y="37938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912554" y="13710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69455" y="3102961"/>
            <a:ext cx="40433" cy="64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24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0" grpId="0"/>
      <p:bldP spid="47" grpId="0" animBg="1"/>
      <p:bldP spid="59" grpId="0" animBg="1"/>
      <p:bldP spid="59" grpId="1" animBg="1"/>
      <p:bldP spid="63" grpId="0" animBg="1"/>
      <p:bldP spid="75" grpId="0" animBg="1"/>
      <p:bldP spid="62" grpId="0" animBg="1"/>
      <p:bldP spid="62" grpId="1" animBg="1"/>
      <p:bldP spid="77" grpId="0"/>
      <p:bldP spid="7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11277600" cy="5105400"/>
          </a:xfrm>
        </p:spPr>
        <p:txBody>
          <a:bodyPr/>
          <a:lstStyle/>
          <a:p>
            <a:r>
              <a:rPr lang="en-US" altLang="ko-KR" dirty="0"/>
              <a:t>Concurrent threads introduce problems when accessing shared data</a:t>
            </a:r>
          </a:p>
          <a:p>
            <a:pPr lvl="1"/>
            <a:r>
              <a:rPr lang="en-US" altLang="ko-KR" dirty="0"/>
              <a:t>Programs must be insensitive to arbitrary </a:t>
            </a:r>
            <a:r>
              <a:rPr lang="en-US" altLang="ko-KR" dirty="0" err="1"/>
              <a:t>interleavings</a:t>
            </a:r>
            <a:endParaRPr lang="en-US" altLang="ko-KR" dirty="0"/>
          </a:p>
          <a:p>
            <a:pPr lvl="1"/>
            <a:r>
              <a:rPr lang="en-US" altLang="ko-KR" dirty="0"/>
              <a:t>Without careful design, shared variables can become completely inconsistent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Important concept: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, swap, </a:t>
            </a:r>
            <a:r>
              <a:rPr lang="en-US" altLang="ko-KR" dirty="0" err="1">
                <a:ea typeface="굴림" panose="020B0600000101010101" pitchFamily="34" charset="-127"/>
              </a:rPr>
              <a:t>compare&amp;swap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load-locked &amp; store-conditional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Showed several constructions of Locks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20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788" y="663576"/>
            <a:ext cx="8710612" cy="34131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Some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Multiprocessing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 Multiple CPUs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Multiprogramming  Multiple Jobs or 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Multithreading  Multiple threads per Process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2016126" y="5181600"/>
            <a:ext cx="8042275" cy="12954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2286001" y="3962400"/>
            <a:ext cx="5280025" cy="11430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5"/>
              <a:chOff x="2208" y="2448"/>
              <a:chExt cx="1694" cy="615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207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88" y="4897438"/>
            <a:ext cx="7924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2743200" y="838200"/>
            <a:ext cx="1219200" cy="121920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3200400" y="3276600"/>
            <a:ext cx="1219200" cy="1219200"/>
            <a:chOff x="3456" y="960"/>
            <a:chExt cx="1056" cy="1056"/>
          </a:xfrm>
        </p:grpSpPr>
        <p:sp>
          <p:nvSpPr>
            <p:cNvPr id="14377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9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8763000" y="2286000"/>
            <a:ext cx="1219200" cy="1219200"/>
            <a:chOff x="3456" y="960"/>
            <a:chExt cx="1056" cy="1056"/>
          </a:xfrm>
        </p:grpSpPr>
        <p:sp>
          <p:nvSpPr>
            <p:cNvPr id="1437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6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56388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6096001" y="10668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65532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6096000" y="3962400"/>
            <a:ext cx="1219200" cy="1219200"/>
            <a:chOff x="3456" y="960"/>
            <a:chExt cx="1056" cy="1056"/>
          </a:xfrm>
        </p:grpSpPr>
        <p:sp>
          <p:nvSpPr>
            <p:cNvPr id="1437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Freeform 44"/>
          <p:cNvSpPr>
            <a:spLocks/>
          </p:cNvSpPr>
          <p:nvPr/>
        </p:nvSpPr>
        <p:spPr bwMode="auto">
          <a:xfrm>
            <a:off x="3962400" y="11176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3962400" y="15240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4114800" y="1600200"/>
            <a:ext cx="914400" cy="914400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Freeform 55"/>
          <p:cNvSpPr>
            <a:spLocks/>
          </p:cNvSpPr>
          <p:nvPr/>
        </p:nvSpPr>
        <p:spPr bwMode="auto">
          <a:xfrm rot="1001955">
            <a:off x="7391401" y="2057400"/>
            <a:ext cx="1444625" cy="330200"/>
          </a:xfrm>
          <a:custGeom>
            <a:avLst/>
            <a:gdLst>
              <a:gd name="T0" fmla="*/ 0 w 1008"/>
              <a:gd name="T1" fmla="*/ 177800 h 208"/>
              <a:gd name="T2" fmla="*/ 756708 w 1008"/>
              <a:gd name="T3" fmla="*/ 25400 h 208"/>
              <a:gd name="T4" fmla="*/ 144462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Freeform 58"/>
          <p:cNvSpPr>
            <a:spLocks/>
          </p:cNvSpPr>
          <p:nvPr/>
        </p:nvSpPr>
        <p:spPr bwMode="auto">
          <a:xfrm rot="-9965838">
            <a:off x="7389814" y="2416175"/>
            <a:ext cx="1374775" cy="330200"/>
          </a:xfrm>
          <a:custGeom>
            <a:avLst/>
            <a:gdLst>
              <a:gd name="T0" fmla="*/ 0 w 1008"/>
              <a:gd name="T1" fmla="*/ 177800 h 208"/>
              <a:gd name="T2" fmla="*/ 720120 w 1008"/>
              <a:gd name="T3" fmla="*/ 25400 h 208"/>
              <a:gd name="T4" fmla="*/ 137477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2" name="Group 59"/>
          <p:cNvGrpSpPr>
            <a:grpSpLocks/>
          </p:cNvGrpSpPr>
          <p:nvPr/>
        </p:nvGrpSpPr>
        <p:grpSpPr bwMode="auto">
          <a:xfrm>
            <a:off x="7467600" y="2514600"/>
            <a:ext cx="914400" cy="914400"/>
            <a:chOff x="1584" y="1200"/>
            <a:chExt cx="576" cy="576"/>
          </a:xfrm>
        </p:grpSpPr>
        <p:sp>
          <p:nvSpPr>
            <p:cNvPr id="14365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Freeform 63"/>
          <p:cNvSpPr>
            <a:spLocks/>
          </p:cNvSpPr>
          <p:nvPr/>
        </p:nvSpPr>
        <p:spPr bwMode="auto">
          <a:xfrm rot="5100375">
            <a:off x="6288088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4" name="Freeform 64"/>
          <p:cNvSpPr>
            <a:spLocks/>
          </p:cNvSpPr>
          <p:nvPr/>
        </p:nvSpPr>
        <p:spPr bwMode="auto">
          <a:xfrm rot="-5699625">
            <a:off x="5994400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5" name="Group 65"/>
          <p:cNvGrpSpPr>
            <a:grpSpLocks/>
          </p:cNvGrpSpPr>
          <p:nvPr/>
        </p:nvGrpSpPr>
        <p:grpSpPr bwMode="auto">
          <a:xfrm>
            <a:off x="6019800" y="2895600"/>
            <a:ext cx="914400" cy="914400"/>
            <a:chOff x="1584" y="1200"/>
            <a:chExt cx="576" cy="576"/>
          </a:xfrm>
        </p:grpSpPr>
        <p:sp>
          <p:nvSpPr>
            <p:cNvPr id="14362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Freeform 69"/>
          <p:cNvSpPr>
            <a:spLocks/>
          </p:cNvSpPr>
          <p:nvPr/>
        </p:nvSpPr>
        <p:spPr bwMode="auto">
          <a:xfrm rot="-2311332">
            <a:off x="4114800" y="27432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7" name="Freeform 70"/>
          <p:cNvSpPr>
            <a:spLocks/>
          </p:cNvSpPr>
          <p:nvPr/>
        </p:nvSpPr>
        <p:spPr bwMode="auto">
          <a:xfrm rot="8288181">
            <a:off x="4267200" y="29718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8" name="Group 71"/>
          <p:cNvGrpSpPr>
            <a:grpSpLocks/>
          </p:cNvGrpSpPr>
          <p:nvPr/>
        </p:nvGrpSpPr>
        <p:grpSpPr bwMode="auto">
          <a:xfrm>
            <a:off x="4724400" y="3048000"/>
            <a:ext cx="914400" cy="914400"/>
            <a:chOff x="1584" y="1200"/>
            <a:chExt cx="576" cy="576"/>
          </a:xfrm>
        </p:grpSpPr>
        <p:sp>
          <p:nvSpPr>
            <p:cNvPr id="14359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24159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762000"/>
            <a:ext cx="9982199" cy="5943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ReceiveRequest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(&amp;op, &amp;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&amp;amount);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Event driven (overlap computation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threads (multi-</a:t>
            </a:r>
            <a:r>
              <a:rPr lang="en-US" altLang="ko-KR" dirty="0" err="1">
                <a:ea typeface="굴림" panose="020B0600000101010101" pitchFamily="34" charset="-127"/>
              </a:rPr>
              <a:t>proc</a:t>
            </a:r>
            <a:r>
              <a:rPr lang="en-US" altLang="ko-KR" dirty="0">
                <a:ea typeface="굴림" panose="020B0600000101010101" pitchFamily="34" charset="-127"/>
              </a:rPr>
              <a:t>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741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591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we only had one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Still like to overlap I/O with computation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Without threads, we would have to rewrite in event-driven style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event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WaitForNextEvent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ATMRequest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StartOnRequest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AcctAvail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ContinueRequest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AcctStored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FinishRequest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This technique is used for graphical programming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Complication: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missed a blocking I/O step?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have to split code into hundreds of pieces which could be blocking?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994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67880</TotalTime>
  <Pages>60</Pages>
  <Words>6566</Words>
  <Application>Microsoft Office PowerPoint</Application>
  <PresentationFormat>Widescreen</PresentationFormat>
  <Paragraphs>830</Paragraphs>
  <Slides>57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Gill Sans</vt:lpstr>
      <vt:lpstr>Gill Sans Light</vt:lpstr>
      <vt:lpstr>Gulim</vt:lpstr>
      <vt:lpstr>Gulim</vt:lpstr>
      <vt:lpstr>ＭＳ Ｐゴシック</vt:lpstr>
      <vt:lpstr>ＭＳ Ｐゴシック</vt:lpstr>
      <vt:lpstr>Cambria Math</vt:lpstr>
      <vt:lpstr>Comic Sans MS</vt:lpstr>
      <vt:lpstr>Consolas</vt:lpstr>
      <vt:lpstr>Courier New</vt:lpstr>
      <vt:lpstr>Helvetica</vt:lpstr>
      <vt:lpstr>Office</vt:lpstr>
      <vt:lpstr>CSC 112: Computer Operating Systems Lecture 7  Synchronization 2: Concurrency (Con’t), Lock Implementation, Atomic Instructions</vt:lpstr>
      <vt:lpstr>Recall: Multithreaded Stack Example</vt:lpstr>
      <vt:lpstr>Recall: Use of Timer Interrupt to Return Control</vt:lpstr>
      <vt:lpstr>Timer may trigger thread switch</vt:lpstr>
      <vt:lpstr>Goals for Rest of Today</vt:lpstr>
      <vt:lpstr>Recall: Multiprocessing vs Multiprogramming</vt:lpstr>
      <vt:lpstr>ATM Bank Server</vt:lpstr>
      <vt:lpstr>ATM bank server example</vt:lpstr>
      <vt:lpstr>Event Driven Version of ATM server</vt:lpstr>
      <vt:lpstr>Can Threads Make This Easier?</vt:lpstr>
      <vt:lpstr>Recall: Possible Executions</vt:lpstr>
      <vt:lpstr>Problem is at the Lowest Level</vt:lpstr>
      <vt:lpstr>Atomic Operations</vt:lpstr>
      <vt:lpstr>Another Concurrent Program Example</vt:lpstr>
      <vt:lpstr>Hand Simulation Multiprocessor Example</vt:lpstr>
      <vt:lpstr>Definitions</vt:lpstr>
      <vt:lpstr>Locks</vt:lpstr>
      <vt:lpstr>Fix banking problem with Locks!</vt:lpstr>
      <vt:lpstr>Correctness Requirements</vt:lpstr>
      <vt:lpstr>Motivating Example: “Too Much Milk”</vt:lpstr>
      <vt:lpstr>Solve with a lock?</vt:lpstr>
      <vt:lpstr>Too Much Milk: Correctness Properties</vt:lpstr>
      <vt:lpstr>Too Much Milk: Solution #1</vt:lpstr>
      <vt:lpstr>Too Much Milk: Solution #1</vt:lpstr>
      <vt:lpstr>Too Much Milk: Solution #1</vt:lpstr>
      <vt:lpstr>Too Much Milk: Solution #1½ </vt:lpstr>
      <vt:lpstr>Too Much Milk Solution #2</vt:lpstr>
      <vt:lpstr>Too Much Milk Solution #2: problem!</vt:lpstr>
      <vt:lpstr>Too Much Milk Solution #3</vt:lpstr>
      <vt:lpstr>Case 1</vt:lpstr>
      <vt:lpstr>Case 1</vt:lpstr>
      <vt:lpstr>Case 1</vt:lpstr>
      <vt:lpstr>Case 2</vt:lpstr>
      <vt:lpstr>Case 2</vt:lpstr>
      <vt:lpstr>Case 2</vt:lpstr>
      <vt:lpstr>This Generalizes to n Threads…</vt:lpstr>
      <vt:lpstr>Solution #3 discussion</vt:lpstr>
      <vt:lpstr>Too Much Milk: Solution #4?</vt:lpstr>
      <vt:lpstr>Where are we going with synchronization?</vt:lpstr>
      <vt:lpstr>Back to: How to Implement Locks?</vt:lpstr>
      <vt:lpstr>Naïve use of Interrupt Enable/Disable</vt:lpstr>
      <vt:lpstr>Better Implementation of Locks by Disabling Interrupts</vt:lpstr>
      <vt:lpstr>New Lock Implementation: Discussion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How to Re-enable After Sleep()?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829</cp:revision>
  <cp:lastPrinted>2022-02-08T07:32:27Z</cp:lastPrinted>
  <dcterms:created xsi:type="dcterms:W3CDTF">1995-08-12T11:37:26Z</dcterms:created>
  <dcterms:modified xsi:type="dcterms:W3CDTF">2025-01-27T11:47:46Z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