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1366" r:id="rId3"/>
    <p:sldId id="1367" r:id="rId4"/>
    <p:sldId id="1430" r:id="rId5"/>
    <p:sldId id="1365" r:id="rId6"/>
    <p:sldId id="1435" r:id="rId7"/>
    <p:sldId id="1436" r:id="rId8"/>
    <p:sldId id="1437" r:id="rId9"/>
    <p:sldId id="1438" r:id="rId10"/>
    <p:sldId id="1439" r:id="rId11"/>
    <p:sldId id="1440" r:id="rId12"/>
    <p:sldId id="1441" r:id="rId13"/>
    <p:sldId id="1442" r:id="rId14"/>
    <p:sldId id="1443" r:id="rId15"/>
    <p:sldId id="1444" r:id="rId16"/>
    <p:sldId id="1445" r:id="rId17"/>
    <p:sldId id="1446" r:id="rId18"/>
    <p:sldId id="1447" r:id="rId19"/>
    <p:sldId id="1448" r:id="rId20"/>
    <p:sldId id="1449" r:id="rId21"/>
    <p:sldId id="1450" r:id="rId22"/>
    <p:sldId id="1451" r:id="rId23"/>
    <p:sldId id="1452" r:id="rId24"/>
    <p:sldId id="1453" r:id="rId25"/>
    <p:sldId id="1454" r:id="rId26"/>
    <p:sldId id="1304" r:id="rId27"/>
    <p:sldId id="1431" r:id="rId28"/>
    <p:sldId id="1305" r:id="rId29"/>
    <p:sldId id="1306" r:id="rId30"/>
    <p:sldId id="1307" r:id="rId31"/>
    <p:sldId id="1308" r:id="rId32"/>
    <p:sldId id="1309" r:id="rId33"/>
    <p:sldId id="1310" r:id="rId34"/>
    <p:sldId id="1311" r:id="rId35"/>
    <p:sldId id="1312" r:id="rId36"/>
    <p:sldId id="1313" r:id="rId37"/>
    <p:sldId id="1314" r:id="rId38"/>
    <p:sldId id="1315" r:id="rId39"/>
    <p:sldId id="1316" r:id="rId40"/>
    <p:sldId id="1317" r:id="rId41"/>
    <p:sldId id="1318" r:id="rId42"/>
    <p:sldId id="1319" r:id="rId43"/>
    <p:sldId id="1320" r:id="rId44"/>
    <p:sldId id="1321" r:id="rId45"/>
    <p:sldId id="1322" r:id="rId46"/>
    <p:sldId id="1323" r:id="rId47"/>
    <p:sldId id="1324" r:id="rId48"/>
    <p:sldId id="1325" r:id="rId49"/>
    <p:sldId id="1326" r:id="rId50"/>
    <p:sldId id="1327" r:id="rId51"/>
    <p:sldId id="1328" r:id="rId52"/>
    <p:sldId id="1329" r:id="rId53"/>
    <p:sldId id="1330" r:id="rId54"/>
    <p:sldId id="1331" r:id="rId55"/>
    <p:sldId id="1332" r:id="rId56"/>
    <p:sldId id="1333" r:id="rId57"/>
    <p:sldId id="1334" r:id="rId58"/>
    <p:sldId id="1335" r:id="rId59"/>
    <p:sldId id="1336" r:id="rId60"/>
    <p:sldId id="1337" r:id="rId61"/>
    <p:sldId id="1338" r:id="rId62"/>
    <p:sldId id="1339" r:id="rId63"/>
    <p:sldId id="1340" r:id="rId64"/>
    <p:sldId id="1341" r:id="rId65"/>
    <p:sldId id="1342" r:id="rId66"/>
    <p:sldId id="1343" r:id="rId67"/>
    <p:sldId id="1344" r:id="rId68"/>
    <p:sldId id="1345" r:id="rId69"/>
    <p:sldId id="1346" r:id="rId70"/>
    <p:sldId id="1347" r:id="rId71"/>
    <p:sldId id="1348" r:id="rId72"/>
    <p:sldId id="1349" r:id="rId73"/>
    <p:sldId id="1350" r:id="rId74"/>
    <p:sldId id="1351" r:id="rId75"/>
    <p:sldId id="1352" r:id="rId76"/>
    <p:sldId id="1353" r:id="rId77"/>
    <p:sldId id="1354" r:id="rId78"/>
    <p:sldId id="1265" r:id="rId79"/>
    <p:sldId id="1357" r:id="rId80"/>
    <p:sldId id="1266" r:id="rId81"/>
    <p:sldId id="1267" r:id="rId82"/>
    <p:sldId id="1358" r:id="rId83"/>
    <p:sldId id="1359" r:id="rId84"/>
    <p:sldId id="1360" r:id="rId85"/>
    <p:sldId id="1361" r:id="rId86"/>
    <p:sldId id="1368" r:id="rId87"/>
    <p:sldId id="1369" r:id="rId88"/>
    <p:sldId id="1373" r:id="rId89"/>
    <p:sldId id="1374" r:id="rId90"/>
    <p:sldId id="1377" r:id="rId91"/>
    <p:sldId id="1378" r:id="rId92"/>
    <p:sldId id="1379" r:id="rId93"/>
    <p:sldId id="1429" r:id="rId94"/>
    <p:sldId id="1382" r:id="rId95"/>
    <p:sldId id="1383" r:id="rId96"/>
    <p:sldId id="1384" r:id="rId97"/>
    <p:sldId id="1385" r:id="rId98"/>
    <p:sldId id="1386" r:id="rId99"/>
    <p:sldId id="1388" r:id="rId100"/>
    <p:sldId id="1389" r:id="rId101"/>
    <p:sldId id="1390" r:id="rId102"/>
    <p:sldId id="1391" r:id="rId103"/>
    <p:sldId id="1392" r:id="rId104"/>
    <p:sldId id="1356" r:id="rId10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82" d="100"/>
          <a:sy n="82" d="100"/>
        </p:scale>
        <p:origin x="9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62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70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98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57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61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67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75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9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8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1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21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07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403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05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9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Synchronization 4: </a:t>
            </a:r>
            <a:br>
              <a:rPr lang="en-US" sz="3000" dirty="0"/>
            </a:br>
            <a:r>
              <a:rPr lang="en-US" sz="3000" dirty="0"/>
              <a:t>Semaphores (</a:t>
            </a:r>
            <a:r>
              <a:rPr lang="en-US" sz="3000" dirty="0" err="1"/>
              <a:t>Con’t</a:t>
            </a:r>
            <a:r>
              <a:rPr lang="en-US" sz="3000" dirty="0"/>
              <a:t>), Monitors and Readers/Writers</a:t>
            </a:r>
            <a:br>
              <a:rPr lang="en-US" sz="3000" dirty="0"/>
            </a:b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DEA0A-1A2A-3C03-F49F-ADC8758B2BB0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presents some ways to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139211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9201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/>
      <p:bldP spid="8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Page Table Resides in Memory*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873728"/>
            <a:ext cx="7429889" cy="1214090"/>
          </a:xfrm>
          <a:prstGeom prst="curvedConnector3">
            <a:avLst>
              <a:gd name="adj1" fmla="val 8638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46" y="4237905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3E69974-E2E6-4BF7-98AD-AFCA4A956255}"/>
              </a:ext>
            </a:extLst>
          </p:cNvPr>
          <p:cNvSpPr txBox="1"/>
          <p:nvPr/>
        </p:nvSpPr>
        <p:spPr>
          <a:xfrm>
            <a:off x="6916476" y="743196"/>
            <a:ext cx="337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* In the simplest case.  Actually more complex.  More later.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250205956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91E-13B9-4FF0-ACE6-E51E802E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Portion of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0692-4E52-4BF3-A0B4-D7CEB4A5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memory is mapped into address space of </a:t>
            </a:r>
            <a:r>
              <a:rPr lang="en-US" i="1" dirty="0"/>
              <a:t>every</a:t>
            </a:r>
            <a:r>
              <a:rPr lang="en-US" dirty="0"/>
              <a:t> process</a:t>
            </a:r>
          </a:p>
          <a:p>
            <a:r>
              <a:rPr lang="en-US" dirty="0"/>
              <a:t>Contains the kernel code</a:t>
            </a:r>
          </a:p>
          <a:p>
            <a:pPr lvl="1"/>
            <a:r>
              <a:rPr lang="en-US" dirty="0"/>
              <a:t>Loaded when the machine booted</a:t>
            </a:r>
          </a:p>
          <a:p>
            <a:r>
              <a:rPr lang="en-US" dirty="0"/>
              <a:t>Explicitly mapped to physical memory</a:t>
            </a:r>
          </a:p>
          <a:p>
            <a:pPr lvl="1"/>
            <a:r>
              <a:rPr lang="en-US" dirty="0"/>
              <a:t>OS creates the page table</a:t>
            </a:r>
          </a:p>
          <a:p>
            <a:r>
              <a:rPr lang="en-US" dirty="0"/>
              <a:t>Used to contain all kernel data structures</a:t>
            </a:r>
          </a:p>
          <a:p>
            <a:pPr lvl="1"/>
            <a:r>
              <a:rPr lang="en-US" dirty="0"/>
              <a:t>Lists of processes/threads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Open file descriptions, sockets, </a:t>
            </a:r>
            <a:r>
              <a:rPr lang="en-US" dirty="0" err="1"/>
              <a:t>ttys</a:t>
            </a:r>
            <a:r>
              <a:rPr lang="en-US" dirty="0"/>
              <a:t>, …</a:t>
            </a:r>
          </a:p>
          <a:p>
            <a:r>
              <a:rPr lang="en-US" dirty="0"/>
              <a:t>Kernel stack for each thread</a:t>
            </a:r>
          </a:p>
        </p:txBody>
      </p:sp>
    </p:spTree>
    <p:extLst>
      <p:ext uri="{BB962C8B-B14F-4D97-AF65-F5344CB8AC3E}">
        <p14:creationId xmlns:p14="http://schemas.microsoft.com/office/powerpoint/2010/main" val="4231048567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1 Kernel Code, Many Kernel 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56236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873728"/>
            <a:ext cx="7429889" cy="1214090"/>
          </a:xfrm>
          <a:prstGeom prst="curvedConnector3">
            <a:avLst>
              <a:gd name="adj1" fmla="val 8638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89" y="4073028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CB194-F85F-4939-89E7-9CBF97816832}"/>
              </a:ext>
            </a:extLst>
          </p:cNvPr>
          <p:cNvGrpSpPr/>
          <p:nvPr/>
        </p:nvGrpSpPr>
        <p:grpSpPr>
          <a:xfrm>
            <a:off x="4169643" y="1984136"/>
            <a:ext cx="662433" cy="529704"/>
            <a:chOff x="4617229" y="2077026"/>
            <a:chExt cx="662433" cy="529704"/>
          </a:xfrm>
        </p:grpSpPr>
        <p:sp>
          <p:nvSpPr>
            <p:cNvPr id="49" name="Flowchart: Document 48">
              <a:extLst>
                <a:ext uri="{FF2B5EF4-FFF2-40B4-BE49-F238E27FC236}">
                  <a16:creationId xmlns:a16="http://schemas.microsoft.com/office/drawing/2014/main" id="{0470CEC0-4AC9-40EB-9806-2161A9E0E9A6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79" name="Flowchart: Document 78">
              <a:extLst>
                <a:ext uri="{FF2B5EF4-FFF2-40B4-BE49-F238E27FC236}">
                  <a16:creationId xmlns:a16="http://schemas.microsoft.com/office/drawing/2014/main" id="{03459331-16DC-42B2-B60C-A58D5DB74851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CE121CE9-8F1F-477B-813F-8685E445D94E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0D1EF538-1599-4694-9712-6A6D1571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76" y="4178965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62CE5D3-3907-45F3-AC20-A7BB6AB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05" y="4262221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03E490A-687E-4293-8FA7-C9DEFE37B279}"/>
              </a:ext>
            </a:extLst>
          </p:cNvPr>
          <p:cNvGrpSpPr/>
          <p:nvPr/>
        </p:nvGrpSpPr>
        <p:grpSpPr>
          <a:xfrm>
            <a:off x="9156308" y="3101345"/>
            <a:ext cx="662433" cy="529704"/>
            <a:chOff x="4617229" y="2077026"/>
            <a:chExt cx="662433" cy="529704"/>
          </a:xfrm>
        </p:grpSpPr>
        <p:sp>
          <p:nvSpPr>
            <p:cNvPr id="88" name="Flowchart: Document 87">
              <a:extLst>
                <a:ext uri="{FF2B5EF4-FFF2-40B4-BE49-F238E27FC236}">
                  <a16:creationId xmlns:a16="http://schemas.microsoft.com/office/drawing/2014/main" id="{DFF66C9F-9909-4C3B-B68C-E82833BA190C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9" name="Flowchart: Document 88">
              <a:extLst>
                <a:ext uri="{FF2B5EF4-FFF2-40B4-BE49-F238E27FC236}">
                  <a16:creationId xmlns:a16="http://schemas.microsoft.com/office/drawing/2014/main" id="{1B26AA61-9702-4478-ABEA-562E390D32D0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90" name="Flowchart: Document 89">
              <a:extLst>
                <a:ext uri="{FF2B5EF4-FFF2-40B4-BE49-F238E27FC236}">
                  <a16:creationId xmlns:a16="http://schemas.microsoft.com/office/drawing/2014/main" id="{15A31ECC-51EC-487C-9524-6449887B7943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56715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5062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Operations: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and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supported natively in a number of languages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Readers/Writers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Consolas" charset="0"/>
                <a:cs typeface="Consolas" charset="0"/>
              </a:rPr>
              <a:t>Shows how monitors allow sophisticated controlled entry to protected code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724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80594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 or “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exclusion, just like a lock: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03568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>
                <a:latin typeface="Consolas" panose="020B0609020204030204" pitchFamily="49" charset="0"/>
              </a:rPr>
              <a:t>emptySlots</a:t>
            </a:r>
            <a:r>
              <a:rPr lang="en-US" sz="2200" b="0" dirty="0">
                <a:latin typeface="Gill Sans Light"/>
              </a:rPr>
              <a:t> </a:t>
            </a:r>
          </a:p>
          <a:p>
            <a:r>
              <a:rPr lang="en-US" sz="2200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Buffer (coke machine)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94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1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Cleaner idea: 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Definition: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417260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37065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7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Atomic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80202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this?</a:t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Answer: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Then, 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713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03865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1" y="152400"/>
            <a:ext cx="8839198" cy="533400"/>
          </a:xfrm>
        </p:spPr>
        <p:txBody>
          <a:bodyPr/>
          <a:lstStyle/>
          <a:p>
            <a:r>
              <a:rPr lang="en-US" dirty="0"/>
              <a:t>Circular Buffer – 3</a:t>
            </a:r>
            <a:r>
              <a:rPr lang="en-US" baseline="30000" dirty="0"/>
              <a:t>rd</a:t>
            </a:r>
            <a:r>
              <a:rPr lang="en-US" dirty="0"/>
              <a:t> cut (Monitors, </a:t>
            </a:r>
            <a:r>
              <a:rPr lang="en-US" dirty="0" err="1"/>
              <a:t>pthread</a:t>
            </a:r>
            <a:r>
              <a:rPr lang="en-US" dirty="0"/>
              <a:t>-like)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1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990600"/>
            <a:ext cx="9182100" cy="4038600"/>
          </a:xfrm>
        </p:spPr>
        <p:txBody>
          <a:bodyPr>
            <a:normAutofit/>
          </a:bodyPr>
          <a:lstStyle/>
          <a:p>
            <a:r>
              <a:rPr lang="en-US" dirty="0"/>
              <a:t>MESA semantics</a:t>
            </a:r>
          </a:p>
          <a:p>
            <a:r>
              <a:rPr lang="en-US" dirty="0"/>
              <a:t>For most operating systems, when 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wakeup</a:t>
            </a:r>
          </a:p>
          <a:p>
            <a:r>
              <a:rPr lang="en-US" dirty="0"/>
              <a:t>Is this busy waiting?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Why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191458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Readers/Writers 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Basic Structure of </a:t>
            </a:r>
            <a:r>
              <a:rPr lang="en-US" altLang="ko-KR" i="1" dirty="0">
                <a:ea typeface="굴림" panose="020B0600000101010101" pitchFamily="34" charset="-127"/>
              </a:rPr>
              <a:t>Mesa</a:t>
            </a:r>
            <a:r>
              <a:rPr lang="en-US" altLang="ko-KR" dirty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Basic structure of mesa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638800" y="24384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620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Basic 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okToRead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okToWrite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Code 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Better Locks using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200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FREE;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0; // Global Variable!</a:t>
            </a:r>
          </a:p>
          <a:p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BUSY;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250385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Code 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lock </a:t>
            </a:r>
            <a:r>
              <a:rPr lang="en-US" altLang="ko-KR" i="1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accessing dbase (no other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 after we disable interrupts (in kernel!)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FUTEX_CMP_REQUEUE: More interesting operations!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>
                <a:latin typeface="Gill Sans Light"/>
              </a:rPr>
              <a:t>Interface to the </a:t>
            </a:r>
            <a:r>
              <a:rPr lang="en-US" dirty="0">
                <a:latin typeface="Consolas" panose="020B0609020204030204" pitchFamily="49" charset="0"/>
              </a:rPr>
              <a:t>kernel sleep() </a:t>
            </a:r>
            <a:r>
              <a:rPr lang="en-US" dirty="0">
                <a:latin typeface="Gill Sans Light"/>
              </a:rPr>
              <a:t>functionality!</a:t>
            </a:r>
          </a:p>
          <a:p>
            <a:pPr lvl="1"/>
            <a:r>
              <a:rPr lang="en-US" dirty="0">
                <a:latin typeface="Gill Sans Light"/>
              </a:rPr>
              <a:t>Let thread put themselves to sleep – conditionally! 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>
                <a:solidFill>
                  <a:srgbClr val="FF0000"/>
                </a:solidFill>
              </a:rPr>
              <a:t> 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and R2 accessing dbase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 and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05092" cy="1066800"/>
          </a:xfrm>
        </p:spPr>
        <p:txBody>
          <a:bodyPr>
            <a:no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and R2 accessing dbase, W1 and R3 waiting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Lock Using Atomic Instructions and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Three (3) states: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/>
              <a:t>: No one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/>
              <a:t>: One thread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/>
              <a:t>: Possibly more than one (with someone sleeping)</a:t>
            </a:r>
          </a:p>
          <a:p>
            <a:r>
              <a:rPr lang="en-US" sz="2000" dirty="0"/>
              <a:t>Clean interface!</a:t>
            </a:r>
          </a:p>
          <a:p>
            <a:r>
              <a:rPr lang="en-US" sz="2000" dirty="0"/>
              <a:t>Lock grabbed cleanly by either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/>
              <a:t>First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>
                <a:latin typeface="Gill Sans Light"/>
              </a:rPr>
              <a:t>No overhead if uncontested!</a:t>
            </a:r>
          </a:p>
          <a:p>
            <a:r>
              <a:rPr lang="en-US" sz="2000" dirty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</a:p>
          <a:p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 = UNLOCKED; // Interface: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 unless someone releases hear!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someone sleeping, 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648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signals a writer (W1 and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9601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12624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accessing dbase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1,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finishes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signaling readers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accessing dbase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194382"/>
            <a:ext cx="10210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Recall: Circular Buffer Data Structure (sequential case)</a:t>
            </a:r>
          </a:p>
        </p:txBody>
      </p:sp>
    </p:spTree>
    <p:extLst>
      <p:ext uri="{BB962C8B-B14F-4D97-AF65-F5344CB8AC3E}">
        <p14:creationId xmlns:p14="http://schemas.microsoft.com/office/powerpoint/2010/main" val="336799589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  <p:bldP spid="490500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791200"/>
            <a:ext cx="89154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Helvetica" charset="0"/>
                <a:cs typeface="Helvetica" charset="0"/>
              </a:rPr>
              <a:t>What if we 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okToWrite</a:t>
            </a:r>
            <a:r>
              <a:rPr lang="en-US" sz="2000" dirty="0">
                <a:latin typeface="Helvetica" charset="0"/>
                <a:cs typeface="Helvetica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okToRead</a:t>
            </a:r>
            <a:r>
              <a:rPr lang="en-US" sz="2000" dirty="0">
                <a:latin typeface="Helvetica" charset="0"/>
                <a:cs typeface="Helvetica" charset="0"/>
              </a:rPr>
              <a:t>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okContinue</a:t>
            </a:r>
            <a:br>
              <a:rPr lang="en-US" sz="2000" dirty="0">
                <a:latin typeface="Helvetica" charset="0"/>
                <a:cs typeface="Helvetica" charset="0"/>
              </a:rPr>
            </a:br>
            <a:r>
              <a:rPr lang="en-US" sz="2000" dirty="0">
                <a:latin typeface="Helvetica" charset="0"/>
                <a:cs typeface="Helvetica" charset="0"/>
              </a:rPr>
              <a:t>(i.e. use only one condition variable instead of two)?</a:t>
            </a:r>
          </a:p>
        </p:txBody>
      </p:sp>
    </p:spTree>
    <p:extLst>
      <p:ext uri="{BB962C8B-B14F-4D97-AF65-F5344CB8AC3E}">
        <p14:creationId xmlns:p14="http://schemas.microsoft.com/office/powerpoint/2010/main" val="321961573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52600" y="5562600"/>
            <a:ext cx="8924925" cy="12382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Helvetica" charset="0"/>
                <a:cs typeface="Helvetica" charset="0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R1 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236581330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Need to</a:t>
            </a:r>
            <a:r>
              <a:rPr lang="en-US" altLang="ko-KR" dirty="0">
                <a:ea typeface="굴림" panose="020B0600000101010101" pitchFamily="34" charset="-127"/>
              </a:rPr>
              <a:t> change to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3162" y="5257800"/>
            <a:ext cx="2628900" cy="838200"/>
          </a:xfrm>
          <a:prstGeom prst="wedgeRoundRectCallout">
            <a:avLst>
              <a:gd name="adj1" fmla="val -57661"/>
              <a:gd name="adj2" fmla="val -76724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Must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 </a:t>
            </a:r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to sort things out!</a:t>
            </a:r>
          </a:p>
        </p:txBody>
      </p:sp>
    </p:spTree>
    <p:extLst>
      <p:ext uri="{BB962C8B-B14F-4D97-AF65-F5344CB8AC3E}">
        <p14:creationId xmlns:p14="http://schemas.microsoft.com/office/powerpoint/2010/main" val="57931723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>
                <a:ea typeface="굴림" panose="020B0600000101010101" pitchFamily="34" charset="-127"/>
              </a:rPr>
              <a:t>mutex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  {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No: Condition </a:t>
            </a:r>
            <a:r>
              <a:rPr lang="en-US" altLang="ko-KR" dirty="0" err="1">
                <a:ea typeface="굴림" panose="020B0600000101010101" pitchFamily="34" charset="-127"/>
              </a:rPr>
              <a:t>vars</a:t>
            </a:r>
            <a:r>
              <a:rPr lang="en-US" altLang="ko-KR" dirty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>
                <a:ea typeface="굴림" panose="020B0600000101010101" pitchFamily="34" charset="-127"/>
              </a:rPr>
              <a:t>noone</a:t>
            </a:r>
            <a:r>
              <a:rPr lang="en-US" altLang="ko-KR" dirty="0">
                <a:ea typeface="굴림" panose="020B0600000101010101" pitchFamily="34" charset="-127"/>
              </a:rPr>
              <a:t> is waiting?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4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Wait(Lock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>
                <a:ea typeface="굴림" panose="020B0600000101010101" pitchFamily="34" charset="-127"/>
              </a:rPr>
              <a:t>semaphore.P</a:t>
            </a:r>
            <a:r>
              <a:rPr lang="en-US" altLang="ko-KR" dirty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3691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Typical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401887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>
                <a:ea typeface="굴림" panose="020B0600000101010101" pitchFamily="34" charset="-127"/>
              </a:rPr>
              <a:t>all </a:t>
            </a:r>
            <a:r>
              <a:rPr lang="en-US" altLang="ko-KR" dirty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release(&amp;lock);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release(&amp;lock);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Watch out for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>
                <a:ea typeface="굴림" panose="020B0600000101010101" pitchFamily="34" charset="-127"/>
              </a:rPr>
              <a:t>/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>
                <a:ea typeface="굴림" panose="020B0600000101010101" pitchFamily="34" charset="-127"/>
              </a:rPr>
              <a:t>longjmp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ea typeface="굴림" panose="020B0600000101010101" pitchFamily="34" charset="-127"/>
              </a:rPr>
              <a:t>poping</a:t>
            </a:r>
            <a:r>
              <a:rPr lang="en-US" altLang="ko-KR" dirty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>
                <a:ea typeface="굴림" panose="020B0600000101010101" pitchFamily="34" charset="-127"/>
              </a:rPr>
              <a:t>lock.acquire</a:t>
            </a:r>
            <a:r>
              <a:rPr lang="en-US" altLang="ko-KR" dirty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6" y="1828800"/>
            <a:ext cx="2119314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dirty="0" err="1">
                    <a:ea typeface="굴림" panose="020B0600000101010101" pitchFamily="34" charset="-127"/>
                  </a:rPr>
                  <a:t>Proc</a:t>
                </a:r>
                <a:r>
                  <a:rPr lang="en-US" altLang="ko-KR" dirty="0">
                    <a:ea typeface="굴림" panose="020B0600000101010101" pitchFamily="34" charset="-127"/>
                  </a:rPr>
                  <a:t> C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</a:rPr>
                  <a:t>acquire(&amp;lock)</a:t>
                </a: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Circular Buffer – first cut</a:t>
            </a:r>
          </a:p>
        </p:txBody>
      </p:sp>
    </p:spTree>
    <p:extLst>
      <p:ext uri="{BB962C8B-B14F-4D97-AF65-F5344CB8AC3E}">
        <p14:creationId xmlns:p14="http://schemas.microsoft.com/office/powerpoint/2010/main" val="266883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>
                <a:ea typeface="굴림" panose="020B0600000101010101" pitchFamily="34" charset="-127"/>
              </a:rPr>
              <a:t>DoFoo</a:t>
            </a:r>
            <a:r>
              <a:rPr lang="en-US" altLang="ko-KR" dirty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>
                <a:ea typeface="굴림" panose="020B0600000101010101" pitchFamily="34" charset="-127"/>
              </a:rPr>
              <a:t> (</a:t>
            </a:r>
            <a:r>
              <a:rPr lang="en-US" altLang="ko-KR" dirty="0" err="1">
                <a:ea typeface="굴림" panose="020B0600000101010101" pitchFamily="34" charset="-127"/>
              </a:rPr>
              <a:t>con’t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better: C++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we 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/>
              <a:t>Along with a lock, every object has a single condition variable associated with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wait inside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wait(long timeout);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signal while in a synchronized method: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notifyAll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2C11FA-FEA5-4FF5-A92D-0150042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User/Kernel Threading Models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A1455B3-67C1-4C7F-97C1-58735D1E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370443" y="2222348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D917D89-AE76-4173-A3EB-B1C1B32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34008" y="2991698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1554D32-3359-4A4D-8FA4-E93B41C5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8610600" y="2222348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CBB50054-8986-41A2-8986-FCD0F58A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830" y="4705220"/>
            <a:ext cx="25861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02273D2-3699-4481-83B0-2718BD46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709" y="5117948"/>
            <a:ext cx="1860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A42E076-6DAC-4952-9BA6-5930554A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499" y="5146523"/>
            <a:ext cx="2047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5272B-F9AA-4E44-9952-950BED58CB04}"/>
              </a:ext>
            </a:extLst>
          </p:cNvPr>
          <p:cNvSpPr/>
          <p:nvPr/>
        </p:nvSpPr>
        <p:spPr>
          <a:xfrm>
            <a:off x="139148" y="1861930"/>
            <a:ext cx="5015948" cy="380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AF7E6-C47D-4B87-8551-9217B09801CE}"/>
              </a:ext>
            </a:extLst>
          </p:cNvPr>
          <p:cNvSpPr txBox="1"/>
          <p:nvPr/>
        </p:nvSpPr>
        <p:spPr>
          <a:xfrm>
            <a:off x="291511" y="1996843"/>
            <a:ext cx="463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Gill Sans Light"/>
              </a:rPr>
              <a:t>Almost all current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2139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C095-B2DD-42E0-9CC5-51251EB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Thread State in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6DCF-B85D-48F9-B141-E255478B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11633200" cy="5105400"/>
          </a:xfrm>
        </p:spPr>
        <p:txBody>
          <a:bodyPr/>
          <a:lstStyle/>
          <a:p>
            <a:r>
              <a:rPr lang="en-US" dirty="0"/>
              <a:t>For every thread in a process, the kernel maintains:</a:t>
            </a:r>
          </a:p>
          <a:p>
            <a:pPr lvl="1"/>
            <a:r>
              <a:rPr lang="en-US" dirty="0"/>
              <a:t>The thread’s TCB</a:t>
            </a:r>
          </a:p>
          <a:p>
            <a:pPr lvl="1"/>
            <a:r>
              <a:rPr lang="en-US" dirty="0"/>
              <a:t>A kernel stack used for </a:t>
            </a:r>
            <a:r>
              <a:rPr lang="en-US" dirty="0" err="1"/>
              <a:t>syscalls</a:t>
            </a:r>
            <a:r>
              <a:rPr lang="en-US" dirty="0"/>
              <a:t>/interrupts/traps</a:t>
            </a:r>
          </a:p>
          <a:p>
            <a:pPr lvl="2"/>
            <a:r>
              <a:rPr lang="en-US" dirty="0"/>
              <a:t>This kernel-state is sometimes called the “</a:t>
            </a:r>
            <a:r>
              <a:rPr lang="en-US" dirty="0">
                <a:solidFill>
                  <a:srgbClr val="FF0000"/>
                </a:solidFill>
              </a:rPr>
              <a:t>kernel thread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The “kernel thread” is suspended (but ready to go) when thread is running in user-space</a:t>
            </a:r>
          </a:p>
          <a:p>
            <a:pPr lvl="1"/>
            <a:endParaRPr lang="en-US" dirty="0"/>
          </a:p>
          <a:p>
            <a:r>
              <a:rPr lang="en-US" dirty="0"/>
              <a:t>Additionally, some threads just do work in the kernel</a:t>
            </a:r>
          </a:p>
          <a:p>
            <a:pPr lvl="1"/>
            <a:r>
              <a:rPr lang="en-US" dirty="0"/>
              <a:t>Still has TCB</a:t>
            </a:r>
          </a:p>
          <a:p>
            <a:pPr lvl="1"/>
            <a:r>
              <a:rPr lang="en-US" dirty="0"/>
              <a:t>Still has kernel stack</a:t>
            </a:r>
          </a:p>
          <a:p>
            <a:pPr lvl="1"/>
            <a:r>
              <a:rPr lang="en-US" dirty="0"/>
              <a:t>But not part of any process, and never executes in user mode</a:t>
            </a:r>
          </a:p>
        </p:txBody>
      </p:sp>
    </p:spTree>
    <p:extLst>
      <p:ext uri="{BB962C8B-B14F-4D97-AF65-F5344CB8AC3E}">
        <p14:creationId xmlns:p14="http://schemas.microsoft.com/office/powerpoint/2010/main" val="3068434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3A4DF-3448-4996-ACDE-300C82DDD0E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0141" y="1885127"/>
            <a:ext cx="0" cy="40631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711296-A164-4A87-8100-882A7B075B25}"/>
              </a:ext>
            </a:extLst>
          </p:cNvPr>
          <p:cNvSpPr txBox="1"/>
          <p:nvPr/>
        </p:nvSpPr>
        <p:spPr>
          <a:xfrm>
            <a:off x="1598759" y="3520849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8 KiB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E550-EA4D-49E9-9015-3BD1151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(Aside): Linux “Task”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252414" y="919716"/>
            <a:ext cx="6958122" cy="5105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Linux “Kernel Thread”: 2 pages (8 KiB)</a:t>
            </a:r>
          </a:p>
          <a:p>
            <a:pPr lvl="1"/>
            <a:r>
              <a:rPr lang="en-US" dirty="0">
                <a:latin typeface="Gill Sans Light"/>
              </a:rPr>
              <a:t>Stack and thread information on opposite sides</a:t>
            </a:r>
          </a:p>
          <a:p>
            <a:pPr lvl="1"/>
            <a:r>
              <a:rPr lang="en-US" dirty="0">
                <a:latin typeface="Gill Sans Light"/>
              </a:rPr>
              <a:t>Containing stack and thread information + process descriptor</a:t>
            </a:r>
          </a:p>
          <a:p>
            <a:r>
              <a:rPr lang="en-US" dirty="0"/>
              <a:t>One </a:t>
            </a:r>
            <a:r>
              <a:rPr lang="en-US" dirty="0" err="1"/>
              <a:t>task_struct</a:t>
            </a:r>
            <a:r>
              <a:rPr lang="en-US" dirty="0"/>
              <a:t> per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FAC0B-D09A-4A11-BA97-2A9B8685132E}"/>
              </a:ext>
            </a:extLst>
          </p:cNvPr>
          <p:cNvSpPr/>
          <p:nvPr/>
        </p:nvSpPr>
        <p:spPr bwMode="auto">
          <a:xfrm>
            <a:off x="5162698" y="3858554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BD7F8-73A4-4ABE-914A-2E76A15FEE7B}"/>
              </a:ext>
            </a:extLst>
          </p:cNvPr>
          <p:cNvSpPr/>
          <p:nvPr/>
        </p:nvSpPr>
        <p:spPr bwMode="auto">
          <a:xfrm>
            <a:off x="4907926" y="4128293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519D5-6E9B-46CA-85EE-ADCBFB26B36F}"/>
              </a:ext>
            </a:extLst>
          </p:cNvPr>
          <p:cNvSpPr/>
          <p:nvPr/>
        </p:nvSpPr>
        <p:spPr bwMode="auto">
          <a:xfrm>
            <a:off x="2736350" y="1676400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CB5EC-AA3F-4C6B-BC8F-3C1A7CCDCF74}"/>
              </a:ext>
            </a:extLst>
          </p:cNvPr>
          <p:cNvSpPr/>
          <p:nvPr/>
        </p:nvSpPr>
        <p:spPr bwMode="auto">
          <a:xfrm>
            <a:off x="2521993" y="1770208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D8D6F-BAE5-4EE9-9468-78560DD5D4FB}"/>
              </a:ext>
            </a:extLst>
          </p:cNvPr>
          <p:cNvSpPr/>
          <p:nvPr/>
        </p:nvSpPr>
        <p:spPr bwMode="auto">
          <a:xfrm>
            <a:off x="2336712" y="1864015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ABE3B-E9CE-438A-8FEA-34A6E9C628F9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 bwMode="auto">
          <a:xfrm>
            <a:off x="2336712" y="3871608"/>
            <a:ext cx="12722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3" name="Document 10">
            <a:extLst>
              <a:ext uri="{FF2B5EF4-FFF2-40B4-BE49-F238E27FC236}">
                <a16:creationId xmlns:a16="http://schemas.microsoft.com/office/drawing/2014/main" id="{86665F28-6570-4019-979B-082ACA68FCF2}"/>
              </a:ext>
            </a:extLst>
          </p:cNvPr>
          <p:cNvSpPr/>
          <p:nvPr/>
        </p:nvSpPr>
        <p:spPr bwMode="auto">
          <a:xfrm>
            <a:off x="2385760" y="1972738"/>
            <a:ext cx="1148294" cy="1189292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9BFA599B-CDA4-4E2F-AB76-FB766150F0BB}"/>
              </a:ext>
            </a:extLst>
          </p:cNvPr>
          <p:cNvSpPr/>
          <p:nvPr/>
        </p:nvSpPr>
        <p:spPr bwMode="auto">
          <a:xfrm>
            <a:off x="2417976" y="3084732"/>
            <a:ext cx="304540" cy="3876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6B44A-7E68-4F01-BAA8-0AB82BF4E800}"/>
              </a:ext>
            </a:extLst>
          </p:cNvPr>
          <p:cNvSpPr txBox="1"/>
          <p:nvPr/>
        </p:nvSpPr>
        <p:spPr>
          <a:xfrm>
            <a:off x="2370509" y="19334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4EA6-9871-4B6D-826A-5C66EDF0631F}"/>
              </a:ext>
            </a:extLst>
          </p:cNvPr>
          <p:cNvSpPr txBox="1"/>
          <p:nvPr/>
        </p:nvSpPr>
        <p:spPr>
          <a:xfrm>
            <a:off x="2405295" y="4719984"/>
            <a:ext cx="112875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status</a:t>
            </a:r>
          </a:p>
          <a:p>
            <a:r>
              <a:rPr lang="en-US" sz="1600" dirty="0">
                <a:latin typeface="Gill Sans Light"/>
              </a:rPr>
              <a:t>flags</a:t>
            </a:r>
          </a:p>
          <a:p>
            <a:r>
              <a:rPr lang="en-US" sz="1600" dirty="0">
                <a:latin typeface="Gill Sans Light"/>
              </a:rPr>
              <a:t>*task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C6DC1-32DF-486B-99E6-BE05D54F60C3}"/>
              </a:ext>
            </a:extLst>
          </p:cNvPr>
          <p:cNvSpPr txBox="1"/>
          <p:nvPr/>
        </p:nvSpPr>
        <p:spPr>
          <a:xfrm>
            <a:off x="2323633" y="442839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Gill Sans Light"/>
              </a:rPr>
              <a:t>thread_info</a:t>
            </a:r>
            <a:endParaRPr lang="en-US" sz="1600" b="1" dirty="0">
              <a:latin typeface="Gill Sans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C27C8-1038-425D-ABC1-32D375FDA75A}"/>
              </a:ext>
            </a:extLst>
          </p:cNvPr>
          <p:cNvSpPr txBox="1"/>
          <p:nvPr/>
        </p:nvSpPr>
        <p:spPr>
          <a:xfrm>
            <a:off x="2413678" y="4133444"/>
            <a:ext cx="1111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 err="1">
                <a:latin typeface="Gill Sans Light"/>
              </a:rPr>
              <a:t>sp</a:t>
            </a:r>
            <a:endParaRPr lang="en-US" sz="1600" dirty="0">
              <a:latin typeface="Gill Sans Light"/>
            </a:endParaRPr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8839D8DC-3B20-492D-B885-E8D0A169C81D}"/>
              </a:ext>
            </a:extLst>
          </p:cNvPr>
          <p:cNvSpPr/>
          <p:nvPr/>
        </p:nvSpPr>
        <p:spPr bwMode="auto">
          <a:xfrm>
            <a:off x="2872292" y="3177423"/>
            <a:ext cx="963543" cy="1079699"/>
          </a:xfrm>
          <a:custGeom>
            <a:avLst/>
            <a:gdLst>
              <a:gd name="connsiteX0" fmla="*/ 278970 w 871953"/>
              <a:gd name="connsiteY0" fmla="*/ 1704813 h 1704813"/>
              <a:gd name="connsiteX1" fmla="*/ 728421 w 871953"/>
              <a:gd name="connsiteY1" fmla="*/ 1092630 h 1704813"/>
              <a:gd name="connsiteX2" fmla="*/ 821411 w 871953"/>
              <a:gd name="connsiteY2" fmla="*/ 247972 h 1704813"/>
              <a:gd name="connsiteX3" fmla="*/ 0 w 871953"/>
              <a:gd name="connsiteY3" fmla="*/ 0 h 17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953" h="1704813">
                <a:moveTo>
                  <a:pt x="278970" y="1704813"/>
                </a:moveTo>
                <a:cubicBezTo>
                  <a:pt x="458492" y="1520125"/>
                  <a:pt x="638014" y="1335437"/>
                  <a:pt x="728421" y="1092630"/>
                </a:cubicBezTo>
                <a:cubicBezTo>
                  <a:pt x="818828" y="849823"/>
                  <a:pt x="942814" y="430077"/>
                  <a:pt x="821411" y="247972"/>
                </a:cubicBezTo>
                <a:cubicBezTo>
                  <a:pt x="700008" y="65867"/>
                  <a:pt x="350004" y="3293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44124-2FBF-4D8F-B6F4-06A453FA5902}"/>
              </a:ext>
            </a:extLst>
          </p:cNvPr>
          <p:cNvGrpSpPr/>
          <p:nvPr/>
        </p:nvGrpSpPr>
        <p:grpSpPr>
          <a:xfrm>
            <a:off x="2499330" y="2341913"/>
            <a:ext cx="844262" cy="540562"/>
            <a:chOff x="749881" y="3302406"/>
            <a:chExt cx="986168" cy="576090"/>
          </a:xfrm>
          <a:noFill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0E04EF-447C-4102-B408-3FA4DBD5E201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20C3B9-E5DD-4154-96F3-C269E4687BEB}"/>
                </a:ext>
              </a:extLst>
            </p:cNvPr>
            <p:cNvSpPr/>
            <p:nvPr/>
          </p:nvSpPr>
          <p:spPr bwMode="auto">
            <a:xfrm>
              <a:off x="749882" y="3433382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7DCA76-A80D-4FC9-9C49-DA3DAE2E0FF3}"/>
                </a:ext>
              </a:extLst>
            </p:cNvPr>
            <p:cNvSpPr/>
            <p:nvPr/>
          </p:nvSpPr>
          <p:spPr bwMode="auto">
            <a:xfrm>
              <a:off x="749881" y="3747520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436D55-383C-4753-864B-567B65186CA0}"/>
                </a:ext>
              </a:extLst>
            </p:cNvPr>
            <p:cNvSpPr txBox="1"/>
            <p:nvPr/>
          </p:nvSpPr>
          <p:spPr>
            <a:xfrm>
              <a:off x="902928" y="3319590"/>
              <a:ext cx="680071" cy="3280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/>
                </a:rPr>
                <a:t>regs</a:t>
              </a:r>
              <a:endParaRPr lang="en-US" sz="700" dirty="0">
                <a:latin typeface="Gill Sans Ligh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270F89-9C36-418D-AB33-6B10DE36FBE7}"/>
              </a:ext>
            </a:extLst>
          </p:cNvPr>
          <p:cNvSpPr txBox="1"/>
          <p:nvPr/>
        </p:nvSpPr>
        <p:spPr>
          <a:xfrm>
            <a:off x="4845045" y="3136636"/>
            <a:ext cx="2120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 Light"/>
              </a:rPr>
              <a:t>task_struct</a:t>
            </a:r>
            <a:r>
              <a:rPr lang="en-US" sz="2000" dirty="0">
                <a:latin typeface="Gill Sans Light"/>
              </a:rPr>
              <a:t> (process </a:t>
            </a:r>
            <a:r>
              <a:rPr lang="en-US" sz="2000" dirty="0" err="1">
                <a:latin typeface="Gill Sans Light"/>
              </a:rPr>
              <a:t>descr</a:t>
            </a:r>
            <a:r>
              <a:rPr lang="en-US" sz="2000" dirty="0">
                <a:latin typeface="Gill Sans Light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C6EB5-58EE-4D30-AA7C-FF453BCEF10B}"/>
              </a:ext>
            </a:extLst>
          </p:cNvPr>
          <p:cNvSpPr txBox="1"/>
          <p:nvPr/>
        </p:nvSpPr>
        <p:spPr>
          <a:xfrm>
            <a:off x="4601528" y="4378613"/>
            <a:ext cx="16433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state</a:t>
            </a:r>
          </a:p>
          <a:p>
            <a:r>
              <a:rPr lang="en-US" sz="1600" dirty="0">
                <a:latin typeface="Gill Sans Light"/>
              </a:rPr>
              <a:t>priority</a:t>
            </a:r>
          </a:p>
          <a:p>
            <a:r>
              <a:rPr lang="en-US" sz="1600" dirty="0" err="1">
                <a:latin typeface="Gill Sans Light"/>
              </a:rPr>
              <a:t>pid</a:t>
            </a:r>
            <a:endParaRPr lang="en-US" sz="1600" dirty="0">
              <a:latin typeface="Gill Sans Light"/>
            </a:endParaRPr>
          </a:p>
          <a:p>
            <a:r>
              <a:rPr lang="en-US" sz="1600" dirty="0">
                <a:latin typeface="Gill Sans Light"/>
              </a:rPr>
              <a:t>address space</a:t>
            </a:r>
          </a:p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list </a:t>
            </a:r>
            <a:r>
              <a:rPr lang="en-US" sz="1600" dirty="0" err="1">
                <a:latin typeface="Gill Sans Light"/>
              </a:rPr>
              <a:t>elems</a:t>
            </a:r>
            <a:endParaRPr lang="en-US" sz="1600" dirty="0">
              <a:latin typeface="Gill Sans Light"/>
            </a:endParaRPr>
          </a:p>
        </p:txBody>
      </p:sp>
      <p:cxnSp>
        <p:nvCxnSpPr>
          <p:cNvPr id="29" name="Curved Connector 40">
            <a:extLst>
              <a:ext uri="{FF2B5EF4-FFF2-40B4-BE49-F238E27FC236}">
                <a16:creationId xmlns:a16="http://schemas.microsoft.com/office/drawing/2014/main" id="{7516A80F-AE0E-49C1-BD0C-1A4CAB2E46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810" y="4383500"/>
            <a:ext cx="1428202" cy="124611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Freeform 46">
            <a:extLst>
              <a:ext uri="{FF2B5EF4-FFF2-40B4-BE49-F238E27FC236}">
                <a16:creationId xmlns:a16="http://schemas.microsoft.com/office/drawing/2014/main" id="{10CAB9E5-6267-4678-8DE4-A116A852A93B}"/>
              </a:ext>
            </a:extLst>
          </p:cNvPr>
          <p:cNvSpPr/>
          <p:nvPr/>
        </p:nvSpPr>
        <p:spPr bwMode="auto">
          <a:xfrm>
            <a:off x="6514110" y="5644141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39BDE562-91B2-44E0-986D-D1B338FF7E2F}"/>
              </a:ext>
            </a:extLst>
          </p:cNvPr>
          <p:cNvSpPr/>
          <p:nvPr/>
        </p:nvSpPr>
        <p:spPr bwMode="auto">
          <a:xfrm>
            <a:off x="6759393" y="531763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559F19FA-F262-4BC9-AB04-72D0B8767ACF}"/>
              </a:ext>
            </a:extLst>
          </p:cNvPr>
          <p:cNvSpPr/>
          <p:nvPr/>
        </p:nvSpPr>
        <p:spPr bwMode="auto">
          <a:xfrm>
            <a:off x="6965221" y="502914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1556205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8BC-B309-4EC9-BA16-1F4BFBF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Processes (not in Pintos)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19B4-F3A2-4A86-A015-AD3AA557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implementation strategy:</a:t>
            </a:r>
          </a:p>
          <a:p>
            <a:pPr lvl="1"/>
            <a:r>
              <a:rPr lang="en-US" dirty="0"/>
              <a:t>One PCB (process struct) per process</a:t>
            </a:r>
          </a:p>
          <a:p>
            <a:pPr lvl="1"/>
            <a:r>
              <a:rPr lang="en-US" dirty="0"/>
              <a:t>Each PCB contains (or stores pointers to) each thread’s TCB</a:t>
            </a:r>
          </a:p>
          <a:p>
            <a:pPr lvl="1"/>
            <a:endParaRPr lang="en-US" dirty="0"/>
          </a:p>
          <a:p>
            <a:r>
              <a:rPr lang="en-US" dirty="0"/>
              <a:t>Linux’s strategy:</a:t>
            </a:r>
          </a:p>
          <a:p>
            <a:pPr lvl="1"/>
            <a:r>
              <a:rPr lang="en-US" dirty="0"/>
              <a:t>One </a:t>
            </a:r>
            <a:r>
              <a:rPr lang="en-US" dirty="0" err="1">
                <a:latin typeface="Consolas" panose="020B0609020204030204" pitchFamily="49" charset="0"/>
              </a:rPr>
              <a:t>task_struct</a:t>
            </a:r>
            <a:r>
              <a:rPr lang="en-US" dirty="0"/>
              <a:t> per thread</a:t>
            </a:r>
          </a:p>
          <a:p>
            <a:pPr lvl="1"/>
            <a:r>
              <a:rPr lang="en-US" dirty="0"/>
              <a:t>Threads belonging to the same process happen to share some resources</a:t>
            </a:r>
          </a:p>
          <a:p>
            <a:pPr lvl="2"/>
            <a:r>
              <a:rPr lang="en-US" dirty="0"/>
              <a:t>Like address space, file descriptor table, etc.</a:t>
            </a:r>
          </a:p>
          <a:p>
            <a:pPr lvl="2"/>
            <a:endParaRPr lang="en-US" dirty="0"/>
          </a:p>
          <a:p>
            <a:r>
              <a:rPr lang="en-US" b="1" dirty="0"/>
              <a:t>To what extent does this actually matter?</a:t>
            </a:r>
          </a:p>
        </p:txBody>
      </p:sp>
    </p:spTree>
    <p:extLst>
      <p:ext uri="{BB962C8B-B14F-4D97-AF65-F5344CB8AC3E}">
        <p14:creationId xmlns:p14="http://schemas.microsoft.com/office/powerpoint/2010/main" val="163759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21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3A0C91-9287-4F55-BAD3-02D5EE775AD2}"/>
              </a:ext>
            </a:extLst>
          </p:cNvPr>
          <p:cNvSpPr/>
          <p:nvPr/>
        </p:nvSpPr>
        <p:spPr>
          <a:xfrm>
            <a:off x="3317037" y="13589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99E79-E153-4114-955F-E98C9C268861}"/>
              </a:ext>
            </a:extLst>
          </p:cNvPr>
          <p:cNvSpPr/>
          <p:nvPr/>
        </p:nvSpPr>
        <p:spPr>
          <a:xfrm>
            <a:off x="3317037" y="202566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8A35C-E4D9-43DA-85EF-BE9851BB54AE}"/>
              </a:ext>
            </a:extLst>
          </p:cNvPr>
          <p:cNvSpPr/>
          <p:nvPr/>
        </p:nvSpPr>
        <p:spPr>
          <a:xfrm>
            <a:off x="3317037" y="26924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79A3B-17B2-466E-A5B1-CAEBD592D938}"/>
              </a:ext>
            </a:extLst>
          </p:cNvPr>
          <p:cNvSpPr txBox="1"/>
          <p:nvPr/>
        </p:nvSpPr>
        <p:spPr>
          <a:xfrm>
            <a:off x="4767715" y="14565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D951-BCD0-4689-BD1C-6515400854B5}"/>
              </a:ext>
            </a:extLst>
          </p:cNvPr>
          <p:cNvSpPr/>
          <p:nvPr/>
        </p:nvSpPr>
        <p:spPr>
          <a:xfrm>
            <a:off x="4918834" y="184243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18DB9-52AF-45B3-BE5F-86D35A810E5E}"/>
              </a:ext>
            </a:extLst>
          </p:cNvPr>
          <p:cNvSpPr/>
          <p:nvPr/>
        </p:nvSpPr>
        <p:spPr>
          <a:xfrm>
            <a:off x="4918834" y="2414360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A7176-05F5-44E0-B298-8B392186AB4B}"/>
              </a:ext>
            </a:extLst>
          </p:cNvPr>
          <p:cNvSpPr txBox="1"/>
          <p:nvPr/>
        </p:nvSpPr>
        <p:spPr>
          <a:xfrm>
            <a:off x="6409744" y="14688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5F1B-9D07-418C-BCF3-6EBB8CBFABB2}"/>
              </a:ext>
            </a:extLst>
          </p:cNvPr>
          <p:cNvSpPr/>
          <p:nvPr/>
        </p:nvSpPr>
        <p:spPr>
          <a:xfrm>
            <a:off x="6554179" y="184923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91C71-E888-4812-9172-E63404BE79DA}"/>
              </a:ext>
            </a:extLst>
          </p:cNvPr>
          <p:cNvSpPr/>
          <p:nvPr/>
        </p:nvSpPr>
        <p:spPr>
          <a:xfrm>
            <a:off x="6554179" y="2421154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24391-6747-4682-B5BF-1E824BCF98E8}"/>
              </a:ext>
            </a:extLst>
          </p:cNvPr>
          <p:cNvSpPr txBox="1"/>
          <p:nvPr/>
        </p:nvSpPr>
        <p:spPr>
          <a:xfrm flipV="1">
            <a:off x="2824596" y="1442327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3DAF9-FE56-4C67-A4A2-EE83DCB68184}"/>
              </a:ext>
            </a:extLst>
          </p:cNvPr>
          <p:cNvSpPr/>
          <p:nvPr/>
        </p:nvSpPr>
        <p:spPr>
          <a:xfrm>
            <a:off x="2763039" y="1058874"/>
            <a:ext cx="527048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DB08D-E7B5-45F4-A703-F857CDDA031A}"/>
              </a:ext>
            </a:extLst>
          </p:cNvPr>
          <p:cNvSpPr txBox="1"/>
          <p:nvPr/>
        </p:nvSpPr>
        <p:spPr>
          <a:xfrm>
            <a:off x="4774399" y="346764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D9D8C3-51A1-4049-9729-6C3FE1F79FC5}"/>
              </a:ext>
            </a:extLst>
          </p:cNvPr>
          <p:cNvSpPr/>
          <p:nvPr/>
        </p:nvSpPr>
        <p:spPr>
          <a:xfrm>
            <a:off x="4918833" y="417553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395D7-1A9D-4732-A443-16C85F56E3E0}"/>
              </a:ext>
            </a:extLst>
          </p:cNvPr>
          <p:cNvSpPr/>
          <p:nvPr/>
        </p:nvSpPr>
        <p:spPr>
          <a:xfrm>
            <a:off x="4918833" y="470104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8B6AC1-E7FD-4CCB-B5D3-45DFF3B156E9}"/>
              </a:ext>
            </a:extLst>
          </p:cNvPr>
          <p:cNvSpPr/>
          <p:nvPr/>
        </p:nvSpPr>
        <p:spPr>
          <a:xfrm>
            <a:off x="4912150" y="522655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40C3E-7EF3-4608-B34F-A361C0142A19}"/>
              </a:ext>
            </a:extLst>
          </p:cNvPr>
          <p:cNvSpPr/>
          <p:nvPr/>
        </p:nvSpPr>
        <p:spPr>
          <a:xfrm>
            <a:off x="4912150" y="575206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94818-DD27-4A95-BCB0-63A1D7459FDA}"/>
              </a:ext>
            </a:extLst>
          </p:cNvPr>
          <p:cNvSpPr/>
          <p:nvPr/>
        </p:nvSpPr>
        <p:spPr>
          <a:xfrm>
            <a:off x="4701366" y="3475990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859-EAD5-4418-A47B-116D898FA040}"/>
              </a:ext>
            </a:extLst>
          </p:cNvPr>
          <p:cNvSpPr txBox="1"/>
          <p:nvPr/>
        </p:nvSpPr>
        <p:spPr>
          <a:xfrm>
            <a:off x="6398039" y="345930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FF5D4-8F9F-4CB8-BE60-9FB1BAE8B68C}"/>
              </a:ext>
            </a:extLst>
          </p:cNvPr>
          <p:cNvSpPr/>
          <p:nvPr/>
        </p:nvSpPr>
        <p:spPr>
          <a:xfrm>
            <a:off x="6542473" y="416718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8224A-CA69-4C54-92A9-85985FC009EB}"/>
              </a:ext>
            </a:extLst>
          </p:cNvPr>
          <p:cNvSpPr/>
          <p:nvPr/>
        </p:nvSpPr>
        <p:spPr>
          <a:xfrm>
            <a:off x="6542473" y="469269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3B57B5-CBF2-48E8-B048-EBD12A98A725}"/>
              </a:ext>
            </a:extLst>
          </p:cNvPr>
          <p:cNvSpPr/>
          <p:nvPr/>
        </p:nvSpPr>
        <p:spPr>
          <a:xfrm>
            <a:off x="6535790" y="521820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4252-8B6B-47F7-8A41-FEAA9599EE31}"/>
              </a:ext>
            </a:extLst>
          </p:cNvPr>
          <p:cNvSpPr/>
          <p:nvPr/>
        </p:nvSpPr>
        <p:spPr>
          <a:xfrm>
            <a:off x="6535790" y="574371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CB480-7ECF-4589-8E67-4744A3E1BF52}"/>
              </a:ext>
            </a:extLst>
          </p:cNvPr>
          <p:cNvSpPr/>
          <p:nvPr/>
        </p:nvSpPr>
        <p:spPr>
          <a:xfrm>
            <a:off x="6325006" y="3467645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(1/3)</a:t>
            </a:r>
          </a:p>
        </p:txBody>
      </p:sp>
    </p:spTree>
    <p:extLst>
      <p:ext uri="{BB962C8B-B14F-4D97-AF65-F5344CB8AC3E}">
        <p14:creationId xmlns:p14="http://schemas.microsoft.com/office/powerpoint/2010/main" val="3723300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D12652A-7042-4767-A90B-26300894816F}"/>
              </a:ext>
            </a:extLst>
          </p:cNvPr>
          <p:cNvSpPr/>
          <p:nvPr/>
        </p:nvSpPr>
        <p:spPr>
          <a:xfrm>
            <a:off x="2830708" y="13258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DB224-EBF6-4122-9DB0-80D5FBAA8D3D}"/>
              </a:ext>
            </a:extLst>
          </p:cNvPr>
          <p:cNvSpPr/>
          <p:nvPr/>
        </p:nvSpPr>
        <p:spPr>
          <a:xfrm>
            <a:off x="2830708" y="199259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113E3-91F8-4C15-BB00-D11DDED5DB90}"/>
              </a:ext>
            </a:extLst>
          </p:cNvPr>
          <p:cNvSpPr/>
          <p:nvPr/>
        </p:nvSpPr>
        <p:spPr>
          <a:xfrm>
            <a:off x="2830708" y="26593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14B9B-C7FD-4579-9A5C-C73D545C9D09}"/>
              </a:ext>
            </a:extLst>
          </p:cNvPr>
          <p:cNvSpPr txBox="1"/>
          <p:nvPr/>
        </p:nvSpPr>
        <p:spPr>
          <a:xfrm>
            <a:off x="5000091" y="1152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010E67-B18D-416B-B229-E7A4E574CB4A}"/>
              </a:ext>
            </a:extLst>
          </p:cNvPr>
          <p:cNvSpPr/>
          <p:nvPr/>
        </p:nvSpPr>
        <p:spPr>
          <a:xfrm>
            <a:off x="5136662" y="1535496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845CCC-D848-4556-BAAF-57B2F8AF3B0E}"/>
              </a:ext>
            </a:extLst>
          </p:cNvPr>
          <p:cNvSpPr/>
          <p:nvPr/>
        </p:nvSpPr>
        <p:spPr>
          <a:xfrm>
            <a:off x="4394557" y="2540121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34EB9-9321-499B-BE92-3E34939D764A}"/>
              </a:ext>
            </a:extLst>
          </p:cNvPr>
          <p:cNvSpPr txBox="1"/>
          <p:nvPr/>
        </p:nvSpPr>
        <p:spPr>
          <a:xfrm>
            <a:off x="7089989" y="118572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61187C-EC6B-4E56-B192-F0C01CBD291A}"/>
              </a:ext>
            </a:extLst>
          </p:cNvPr>
          <p:cNvSpPr/>
          <p:nvPr/>
        </p:nvSpPr>
        <p:spPr>
          <a:xfrm>
            <a:off x="7141276" y="2561819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1031B-E325-484E-8142-5C86E0B31B4E}"/>
              </a:ext>
            </a:extLst>
          </p:cNvPr>
          <p:cNvSpPr txBox="1"/>
          <p:nvPr/>
        </p:nvSpPr>
        <p:spPr>
          <a:xfrm flipV="1">
            <a:off x="2338267" y="1409259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B677D9-6176-4B85-87EA-0EDFD6299D5C}"/>
              </a:ext>
            </a:extLst>
          </p:cNvPr>
          <p:cNvSpPr/>
          <p:nvPr/>
        </p:nvSpPr>
        <p:spPr>
          <a:xfrm>
            <a:off x="2276711" y="1025806"/>
            <a:ext cx="6670656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F82787-FC8A-4131-A778-3504C8B62BBC}"/>
              </a:ext>
            </a:extLst>
          </p:cNvPr>
          <p:cNvGrpSpPr/>
          <p:nvPr/>
        </p:nvGrpSpPr>
        <p:grpSpPr>
          <a:xfrm>
            <a:off x="7037830" y="3455032"/>
            <a:ext cx="1403331" cy="2888705"/>
            <a:chOff x="4992334" y="3886330"/>
            <a:chExt cx="1403331" cy="2888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79D3D-EDC2-40FC-9E98-6F07F2A321C3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FCF40-C013-4628-BAAA-7E6FDCD128AF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377A3-BFF8-4BEC-B194-05D447A1E904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424F5D-597E-41C4-A22E-6DF703CB92AF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29420A-77A4-4999-8E81-3CE86199E57F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4E962D-8783-403A-BECB-9EBAB98F7450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1A5B2-E3A0-4301-9188-32DEFB8A076F}"/>
              </a:ext>
            </a:extLst>
          </p:cNvPr>
          <p:cNvSpPr/>
          <p:nvPr/>
        </p:nvSpPr>
        <p:spPr>
          <a:xfrm>
            <a:off x="4394558" y="1998306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7C276E-54B3-436A-9EA8-06BFA85062F9}"/>
              </a:ext>
            </a:extLst>
          </p:cNvPr>
          <p:cNvSpPr/>
          <p:nvPr/>
        </p:nvSpPr>
        <p:spPr>
          <a:xfrm>
            <a:off x="5633483" y="2535707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36D7AA-348E-4D67-B410-67D366A8565D}"/>
              </a:ext>
            </a:extLst>
          </p:cNvPr>
          <p:cNvSpPr/>
          <p:nvPr/>
        </p:nvSpPr>
        <p:spPr>
          <a:xfrm>
            <a:off x="5633484" y="199389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1A751-A191-4AB1-9103-5F0E4DFBE7D0}"/>
              </a:ext>
            </a:extLst>
          </p:cNvPr>
          <p:cNvSpPr/>
          <p:nvPr/>
        </p:nvSpPr>
        <p:spPr>
          <a:xfrm>
            <a:off x="7234424" y="154570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F9D-9AF2-49D6-86E6-99BB3DBBA3E7}"/>
              </a:ext>
            </a:extLst>
          </p:cNvPr>
          <p:cNvSpPr/>
          <p:nvPr/>
        </p:nvSpPr>
        <p:spPr>
          <a:xfrm>
            <a:off x="7141276" y="201834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22AFCD-AF30-4742-919D-387185DD34CB}"/>
              </a:ext>
            </a:extLst>
          </p:cNvPr>
          <p:cNvGrpSpPr/>
          <p:nvPr/>
        </p:nvGrpSpPr>
        <p:grpSpPr>
          <a:xfrm>
            <a:off x="4325530" y="3471576"/>
            <a:ext cx="2512274" cy="2884774"/>
            <a:chOff x="3250587" y="3845946"/>
            <a:chExt cx="2512274" cy="288477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4B45FA-96B0-4044-A984-7DB12A041473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4E961B8-E60D-4625-AD8B-9F9F9386FA1C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0ACBA-8C19-4741-9E7B-82083965D525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34DBF2-6ED6-4197-9889-2DFE8EE0E048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290B00-D353-48D8-9DFE-41962D524462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2A3AB0-7003-4A6C-B372-57BC10B74950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BC48A4D-14F0-4396-A770-4A0C5FA21AA8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16652B-8CA6-4358-A181-18955E09039B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6DA36E-4DF4-49CF-AE2E-E7834DB3E859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7FBE27-AF8B-4F31-B324-8CB52BBCCB73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(2/3)</a:t>
            </a:r>
          </a:p>
        </p:txBody>
      </p:sp>
    </p:spTree>
    <p:extLst>
      <p:ext uri="{BB962C8B-B14F-4D97-AF65-F5344CB8AC3E}">
        <p14:creationId xmlns:p14="http://schemas.microsoft.com/office/powerpoint/2010/main" val="74012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971D367-D2EB-4A6F-9BA1-91B412FC990B}"/>
              </a:ext>
            </a:extLst>
          </p:cNvPr>
          <p:cNvSpPr/>
          <p:nvPr/>
        </p:nvSpPr>
        <p:spPr>
          <a:xfrm>
            <a:off x="2096146" y="13278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DF8156-9ECE-40BB-855C-23AEBC87D8F1}"/>
              </a:ext>
            </a:extLst>
          </p:cNvPr>
          <p:cNvSpPr/>
          <p:nvPr/>
        </p:nvSpPr>
        <p:spPr>
          <a:xfrm>
            <a:off x="2096146" y="199455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7A33D4-57F0-4262-B84E-003A0EE90A0D}"/>
              </a:ext>
            </a:extLst>
          </p:cNvPr>
          <p:cNvSpPr/>
          <p:nvPr/>
        </p:nvSpPr>
        <p:spPr>
          <a:xfrm>
            <a:off x="2096146" y="26613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F3FC51-EEDF-406A-AD03-05FE80467AF0}"/>
              </a:ext>
            </a:extLst>
          </p:cNvPr>
          <p:cNvSpPr txBox="1"/>
          <p:nvPr/>
        </p:nvSpPr>
        <p:spPr>
          <a:xfrm flipV="1">
            <a:off x="1603705" y="1411224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3776E1-5735-4DB0-8F05-15DDD3F488A7}"/>
              </a:ext>
            </a:extLst>
          </p:cNvPr>
          <p:cNvSpPr/>
          <p:nvPr/>
        </p:nvSpPr>
        <p:spPr>
          <a:xfrm>
            <a:off x="1542148" y="1027771"/>
            <a:ext cx="871216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772F6D-CB1D-4410-BDA9-C9E89D5D376B}"/>
              </a:ext>
            </a:extLst>
          </p:cNvPr>
          <p:cNvGrpSpPr/>
          <p:nvPr/>
        </p:nvGrpSpPr>
        <p:grpSpPr>
          <a:xfrm>
            <a:off x="3312670" y="1323938"/>
            <a:ext cx="1146468" cy="1860548"/>
            <a:chOff x="1986441" y="1610615"/>
            <a:chExt cx="1146468" cy="186054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CA5FBE-423A-4891-AF27-5184A9D3F084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560081-3108-4C85-B9E6-313F98715A5C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1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97D4F9-40C2-4E99-BE5A-9DBB08945C1B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242867-3E1A-4BF7-A7F1-BEFC1C23BFE8}"/>
              </a:ext>
            </a:extLst>
          </p:cNvPr>
          <p:cNvGrpSpPr/>
          <p:nvPr/>
        </p:nvGrpSpPr>
        <p:grpSpPr>
          <a:xfrm>
            <a:off x="4508652" y="1323938"/>
            <a:ext cx="1146468" cy="1860548"/>
            <a:chOff x="1986441" y="1610615"/>
            <a:chExt cx="1146468" cy="1860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EB6DF8-5D45-48C1-9550-E8FD4350CF03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4FAE45-EE0B-4A91-9427-A3EBABA96B41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2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762001-15BB-4397-AEAC-AC5681151AEF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5D33DC7-A4D9-44CF-B27A-2324F0A71B71}"/>
              </a:ext>
            </a:extLst>
          </p:cNvPr>
          <p:cNvSpPr txBox="1"/>
          <p:nvPr/>
        </p:nvSpPr>
        <p:spPr>
          <a:xfrm>
            <a:off x="6576163" y="11542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7AE9AF-675C-4B7B-8DBD-E37F865C5F34}"/>
              </a:ext>
            </a:extLst>
          </p:cNvPr>
          <p:cNvSpPr/>
          <p:nvPr/>
        </p:nvSpPr>
        <p:spPr>
          <a:xfrm>
            <a:off x="6716696" y="1537461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4168E4-E137-4881-AA7D-4914D5727A35}"/>
              </a:ext>
            </a:extLst>
          </p:cNvPr>
          <p:cNvSpPr/>
          <p:nvPr/>
        </p:nvSpPr>
        <p:spPr>
          <a:xfrm>
            <a:off x="5974591" y="2542086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372DE2-C28D-4259-8064-D76543D462BD}"/>
              </a:ext>
            </a:extLst>
          </p:cNvPr>
          <p:cNvSpPr txBox="1"/>
          <p:nvPr/>
        </p:nvSpPr>
        <p:spPr>
          <a:xfrm>
            <a:off x="8670023" y="11876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E2AD71-EE2F-44A4-880E-1C5E4E528121}"/>
              </a:ext>
            </a:extLst>
          </p:cNvPr>
          <p:cNvSpPr/>
          <p:nvPr/>
        </p:nvSpPr>
        <p:spPr>
          <a:xfrm>
            <a:off x="8721310" y="2563784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F9D1CB-B265-4B6E-A88C-787667D22935}"/>
              </a:ext>
            </a:extLst>
          </p:cNvPr>
          <p:cNvGrpSpPr/>
          <p:nvPr/>
        </p:nvGrpSpPr>
        <p:grpSpPr>
          <a:xfrm>
            <a:off x="8617864" y="3456997"/>
            <a:ext cx="1403331" cy="2888705"/>
            <a:chOff x="4992334" y="3886330"/>
            <a:chExt cx="1403331" cy="288870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2C829E-E2C6-4CD9-8E2E-B40A1CE8C315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9EEEA-2ECE-401A-9FBD-B882D289F614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09CBD4-BDFD-4DCC-8945-BCFC535193B1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0DA7678-6378-4101-BA7F-4CE1A8C1D6F0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EBF8DB-001A-431A-B418-22D921B8815E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8F4BFA-9980-448A-86DC-9EF161AF77B7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4702A-7CFB-48DE-A1D9-34FFB920A116}"/>
              </a:ext>
            </a:extLst>
          </p:cNvPr>
          <p:cNvSpPr/>
          <p:nvPr/>
        </p:nvSpPr>
        <p:spPr>
          <a:xfrm>
            <a:off x="5974592" y="2000271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1204A2-BBAA-4E42-A117-B90D9C5918E1}"/>
              </a:ext>
            </a:extLst>
          </p:cNvPr>
          <p:cNvSpPr/>
          <p:nvPr/>
        </p:nvSpPr>
        <p:spPr>
          <a:xfrm>
            <a:off x="7213517" y="2537672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E8B560-ACE7-43BA-BCC6-F92C0A90F684}"/>
              </a:ext>
            </a:extLst>
          </p:cNvPr>
          <p:cNvSpPr/>
          <p:nvPr/>
        </p:nvSpPr>
        <p:spPr>
          <a:xfrm>
            <a:off x="7213518" y="199585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6365A6-D86C-43ED-BE9A-4CE38FA43849}"/>
              </a:ext>
            </a:extLst>
          </p:cNvPr>
          <p:cNvSpPr/>
          <p:nvPr/>
        </p:nvSpPr>
        <p:spPr>
          <a:xfrm>
            <a:off x="8814458" y="154766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E7866D-FFC8-4A77-B798-7CC8E372BAB8}"/>
              </a:ext>
            </a:extLst>
          </p:cNvPr>
          <p:cNvSpPr/>
          <p:nvPr/>
        </p:nvSpPr>
        <p:spPr>
          <a:xfrm>
            <a:off x="8721310" y="202031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9ACFBBE-375C-46EA-91AA-B0DEA99E8CE9}"/>
              </a:ext>
            </a:extLst>
          </p:cNvPr>
          <p:cNvGrpSpPr/>
          <p:nvPr/>
        </p:nvGrpSpPr>
        <p:grpSpPr>
          <a:xfrm>
            <a:off x="5853977" y="3471576"/>
            <a:ext cx="2512274" cy="2884774"/>
            <a:chOff x="3250587" y="3845946"/>
            <a:chExt cx="2512274" cy="288477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D11FDAC-7775-457D-A2BF-2CB8B9E5334C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A5EC78D-B7EB-4599-BD72-8AD35A85C827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08BBE5-0DC1-45DC-9E44-04D7B30AA1F0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2004059-592D-43AD-B645-75C41A611030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E54D22E-E5D0-491C-8A58-1A94EFAF921C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5D67A57-38D2-4EE5-AAB4-51AC8A4BB565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F6EDF55-953D-42C5-8F27-62F9DF95570C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E365B-C80E-41BE-900F-03961E70AA23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E5F5F7-45BF-4A39-854F-3DE8DE4665ED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E850A5-54D9-40D0-9DAC-6D63373B4CF0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8FF2ED0-803E-4C21-B387-AB5EEEDD210F}"/>
              </a:ext>
            </a:extLst>
          </p:cNvPr>
          <p:cNvSpPr/>
          <p:nvPr/>
        </p:nvSpPr>
        <p:spPr>
          <a:xfrm>
            <a:off x="1033276" y="3959317"/>
            <a:ext cx="3810000" cy="2312413"/>
          </a:xfrm>
          <a:prstGeom prst="wedgeRoundRectCallout">
            <a:avLst>
              <a:gd name="adj1" fmla="val 39689"/>
              <a:gd name="adj2" fmla="val -83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Light"/>
              </a:rPr>
              <a:t>These two threads: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/>
              </a:rPr>
              <a:t>Are used internally by the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/>
              </a:rPr>
              <a:t>Don’t correspond to any particular user thread or process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(3/3)</a:t>
            </a:r>
          </a:p>
        </p:txBody>
      </p:sp>
    </p:spTree>
    <p:extLst>
      <p:ext uri="{BB962C8B-B14F-4D97-AF65-F5344CB8AC3E}">
        <p14:creationId xmlns:p14="http://schemas.microsoft.com/office/powerpoint/2010/main" val="3619460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201400" cy="251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Next time: we dive into scheduling!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6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CB8D0C-85A2-4AA9-8A92-4D150CABBA70}"/>
              </a:ext>
            </a:extLst>
          </p:cNvPr>
          <p:cNvSpPr/>
          <p:nvPr/>
        </p:nvSpPr>
        <p:spPr bwMode="auto">
          <a:xfrm>
            <a:off x="3213549" y="4708044"/>
            <a:ext cx="1281510" cy="154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57AD1D6-ED9F-4171-A6FF-5D9023B6D320}"/>
              </a:ext>
            </a:extLst>
          </p:cNvPr>
          <p:cNvSpPr/>
          <p:nvPr/>
        </p:nvSpPr>
        <p:spPr>
          <a:xfrm>
            <a:off x="3134817" y="4631343"/>
            <a:ext cx="1442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4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4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8817D4-4C96-441C-B2D5-5D473BB534EC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4495059" y="3316401"/>
            <a:ext cx="929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292C26-141B-4C74-A1D6-319B443DAE89}"/>
              </a:ext>
            </a:extLst>
          </p:cNvPr>
          <p:cNvCxnSpPr/>
          <p:nvPr/>
        </p:nvCxnSpPr>
        <p:spPr bwMode="auto">
          <a:xfrm>
            <a:off x="2209800" y="3316401"/>
            <a:ext cx="8705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F130B-4A1B-4F54-A706-0DB0C958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6" y="2744900"/>
            <a:ext cx="3737114" cy="2380077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Program operates in an address space that is distinct from the physical memory space of the machine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CBC9D-2AFE-49F6-A233-15F8DD76E0F3}"/>
              </a:ext>
            </a:extLst>
          </p:cNvPr>
          <p:cNvSpPr/>
          <p:nvPr/>
        </p:nvSpPr>
        <p:spPr bwMode="auto">
          <a:xfrm>
            <a:off x="5424059" y="2211501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DC24A6-8AC2-451F-A413-A8045F3CEF80}"/>
              </a:ext>
            </a:extLst>
          </p:cNvPr>
          <p:cNvSpPr/>
          <p:nvPr/>
        </p:nvSpPr>
        <p:spPr bwMode="auto">
          <a:xfrm>
            <a:off x="728869" y="2287701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ED752-CFC7-45E6-BCB9-1F1D1085A301}"/>
              </a:ext>
            </a:extLst>
          </p:cNvPr>
          <p:cNvSpPr txBox="1"/>
          <p:nvPr/>
        </p:nvSpPr>
        <p:spPr>
          <a:xfrm>
            <a:off x="881269" y="274490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90F9D-0984-4845-8490-744D4D9ED732}"/>
              </a:ext>
            </a:extLst>
          </p:cNvPr>
          <p:cNvSpPr txBox="1"/>
          <p:nvPr/>
        </p:nvSpPr>
        <p:spPr>
          <a:xfrm>
            <a:off x="5728859" y="274490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0CA4F7-219E-4B92-82AC-BF7E17383083}"/>
              </a:ext>
            </a:extLst>
          </p:cNvPr>
          <p:cNvSpPr txBox="1"/>
          <p:nvPr/>
        </p:nvSpPr>
        <p:spPr>
          <a:xfrm>
            <a:off x="7100459" y="19829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0x000…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9C5F87-9E62-4272-B4AF-C03C163F7FF5}"/>
              </a:ext>
            </a:extLst>
          </p:cNvPr>
          <p:cNvSpPr txBox="1"/>
          <p:nvPr/>
        </p:nvSpPr>
        <p:spPr>
          <a:xfrm>
            <a:off x="7062589" y="48785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0xFFF…</a:t>
            </a:r>
          </a:p>
        </p:txBody>
      </p:sp>
      <p:sp>
        <p:nvSpPr>
          <p:cNvPr id="70" name="Alternate Process 13">
            <a:extLst>
              <a:ext uri="{FF2B5EF4-FFF2-40B4-BE49-F238E27FC236}">
                <a16:creationId xmlns:a16="http://schemas.microsoft.com/office/drawing/2014/main" id="{9E5C5F26-6BA3-4520-AD95-9E40196BFD4D}"/>
              </a:ext>
            </a:extLst>
          </p:cNvPr>
          <p:cNvSpPr/>
          <p:nvPr/>
        </p:nvSpPr>
        <p:spPr bwMode="auto">
          <a:xfrm>
            <a:off x="3083973" y="2744901"/>
            <a:ext cx="1526772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Light"/>
              </a:rPr>
              <a:t>translator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4CFFBA-78A3-4602-88C4-EE192975AE2B}"/>
              </a:ext>
            </a:extLst>
          </p:cNvPr>
          <p:cNvSpPr txBox="1"/>
          <p:nvPr/>
        </p:nvSpPr>
        <p:spPr>
          <a:xfrm rot="17680719">
            <a:off x="1959879" y="22255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“virtual address”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431DE-2BAF-4F2E-9377-8C1B4EFC5E0C}"/>
              </a:ext>
            </a:extLst>
          </p:cNvPr>
          <p:cNvSpPr txBox="1"/>
          <p:nvPr/>
        </p:nvSpPr>
        <p:spPr>
          <a:xfrm rot="17680719">
            <a:off x="4058643" y="20748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“physical address”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90BD75-130C-4F41-9A20-60FDFC6A6B5D}"/>
              </a:ext>
            </a:extLst>
          </p:cNvPr>
          <p:cNvGrpSpPr/>
          <p:nvPr/>
        </p:nvGrpSpPr>
        <p:grpSpPr>
          <a:xfrm>
            <a:off x="940552" y="3269880"/>
            <a:ext cx="1154278" cy="788729"/>
            <a:chOff x="2362200" y="3352800"/>
            <a:chExt cx="1828800" cy="10668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7E042DE-7BB1-4D46-807B-06A7F9D721EA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21A42E-D357-4046-A67B-10F8BFEB3261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36AA1F-7088-491B-A483-25114E3EDC4C}"/>
                </a:ext>
              </a:extLst>
            </p:cNvPr>
            <p:cNvSpPr txBox="1"/>
            <p:nvPr/>
          </p:nvSpPr>
          <p:spPr>
            <a:xfrm>
              <a:off x="2447391" y="3505201"/>
              <a:ext cx="1664043" cy="45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1957D6B-7EE4-44F5-B46A-4A8214BAE0C3}"/>
              </a:ext>
            </a:extLst>
          </p:cNvPr>
          <p:cNvSpPr/>
          <p:nvPr/>
        </p:nvSpPr>
        <p:spPr bwMode="auto">
          <a:xfrm>
            <a:off x="3213549" y="41386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7DD91E-9879-4DF4-950C-3BBFC5068978}"/>
              </a:ext>
            </a:extLst>
          </p:cNvPr>
          <p:cNvSpPr/>
          <p:nvPr/>
        </p:nvSpPr>
        <p:spPr bwMode="auto">
          <a:xfrm>
            <a:off x="3213549" y="4549712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220086-7DA4-44D7-A5DB-488481CA8A9C}"/>
              </a:ext>
            </a:extLst>
          </p:cNvPr>
          <p:cNvSpPr txBox="1"/>
          <p:nvPr/>
        </p:nvSpPr>
        <p:spPr>
          <a:xfrm>
            <a:off x="3225253" y="4207831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6D4A4E-E32B-4D75-A3D9-3C1178131E4F}"/>
              </a:ext>
            </a:extLst>
          </p:cNvPr>
          <p:cNvSpPr/>
          <p:nvPr/>
        </p:nvSpPr>
        <p:spPr bwMode="auto">
          <a:xfrm>
            <a:off x="3213549" y="4866316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8FA39F-5431-4507-B333-AE16A81AFE82}"/>
              </a:ext>
            </a:extLst>
          </p:cNvPr>
          <p:cNvSpPr/>
          <p:nvPr/>
        </p:nvSpPr>
        <p:spPr bwMode="auto">
          <a:xfrm>
            <a:off x="3213549" y="5024648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15F67B-6AD9-48D0-B7A7-C164F589DAE3}"/>
              </a:ext>
            </a:extLst>
          </p:cNvPr>
          <p:cNvSpPr/>
          <p:nvPr/>
        </p:nvSpPr>
        <p:spPr bwMode="auto">
          <a:xfrm>
            <a:off x="3213549" y="5650590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2B6C1F-245D-439E-9546-D2BB9B6EE3A6}"/>
              </a:ext>
            </a:extLst>
          </p:cNvPr>
          <p:cNvCxnSpPr/>
          <p:nvPr/>
        </p:nvCxnSpPr>
        <p:spPr>
          <a:xfrm>
            <a:off x="3103003" y="41386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DDA28C-DDB2-40FB-A5D8-84D66BB4B3E8}"/>
              </a:ext>
            </a:extLst>
          </p:cNvPr>
          <p:cNvSpPr/>
          <p:nvPr/>
        </p:nvSpPr>
        <p:spPr bwMode="auto">
          <a:xfrm>
            <a:off x="5570546" y="3630386"/>
            <a:ext cx="1281510" cy="561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55AFF40-FD9A-42B1-A8DD-727A6216E28F}"/>
              </a:ext>
            </a:extLst>
          </p:cNvPr>
          <p:cNvSpPr/>
          <p:nvPr/>
        </p:nvSpPr>
        <p:spPr>
          <a:xfrm>
            <a:off x="6918825" y="3630386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A7814F-7882-4AAB-A118-91CF638A3DF2}"/>
              </a:ext>
            </a:extLst>
          </p:cNvPr>
          <p:cNvSpPr/>
          <p:nvPr/>
        </p:nvSpPr>
        <p:spPr bwMode="auto">
          <a:xfrm>
            <a:off x="5570546" y="39775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C98098-7887-47B5-A697-90641B7769D6}"/>
              </a:ext>
            </a:extLst>
          </p:cNvPr>
          <p:cNvCxnSpPr>
            <a:cxnSpLocks/>
          </p:cNvCxnSpPr>
          <p:nvPr/>
        </p:nvCxnSpPr>
        <p:spPr>
          <a:xfrm>
            <a:off x="5487432" y="3625725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72868105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8D1-915D-467A-8EBD-24429888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“Address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0378-C61C-4D89-9291-EBE5075D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1582399" cy="5105400"/>
          </a:xfrm>
        </p:spPr>
        <p:txBody>
          <a:bodyPr/>
          <a:lstStyle/>
          <a:p>
            <a:r>
              <a:rPr lang="en-US" dirty="0"/>
              <a:t>Page table is the primary mechanism</a:t>
            </a:r>
          </a:p>
          <a:p>
            <a:r>
              <a:rPr lang="en-US" dirty="0"/>
              <a:t>Privilege Level determines which regions can be accessed</a:t>
            </a:r>
          </a:p>
          <a:p>
            <a:pPr lvl="1"/>
            <a:r>
              <a:rPr lang="en-US" dirty="0"/>
              <a:t>Which entries can be used</a:t>
            </a:r>
          </a:p>
          <a:p>
            <a:r>
              <a:rPr lang="en-US" dirty="0"/>
              <a:t>System (PL=0) can access all, User (PL=3) only part</a:t>
            </a:r>
          </a:p>
          <a:p>
            <a:r>
              <a:rPr lang="en-US" dirty="0"/>
              <a:t>Each process has its own address space</a:t>
            </a:r>
          </a:p>
          <a:p>
            <a:r>
              <a:rPr lang="en-US" dirty="0"/>
              <a:t>The “System” part of all of them is the same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All system threads share the same system address space and same memory</a:t>
            </a:r>
          </a:p>
        </p:txBody>
      </p:sp>
    </p:spTree>
    <p:extLst>
      <p:ext uri="{BB962C8B-B14F-4D97-AF65-F5344CB8AC3E}">
        <p14:creationId xmlns:p14="http://schemas.microsoft.com/office/powerpoint/2010/main" val="77863626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7D3-843E-4FE5-8047-E4BB8F79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Page Table Mapping (Rough Idea)</a:t>
            </a: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1A9DE9AC-BA7D-41E5-A057-8D8BFC2C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1" y="1522413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99A55C1C-7ACB-4F8D-ACD3-0DB33B7C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31" y="1446213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8B2E59F-38CF-4B07-AD1A-CE917DCA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69" y="3444876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3A9775E-5CD0-4358-AF10-8602A51E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944" y="3479801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91E8EB83-E016-48C1-9248-D32C6899137C}"/>
              </a:ext>
            </a:extLst>
          </p:cNvPr>
          <p:cNvGrpSpPr>
            <a:grpSpLocks/>
          </p:cNvGrpSpPr>
          <p:nvPr/>
        </p:nvGrpSpPr>
        <p:grpSpPr bwMode="auto">
          <a:xfrm>
            <a:off x="833231" y="1370013"/>
            <a:ext cx="1295400" cy="1828800"/>
            <a:chOff x="672" y="672"/>
            <a:chExt cx="816" cy="1152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36470D71-FAD4-4439-9210-43D96F70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E7D7402-43E3-4ECF-A8CD-BFC6B6ADA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7FF9F35-A5E2-4711-A4D4-B8BF1079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0472350-7D32-4814-88D2-C6B375999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E9A6B67-197C-4921-B66A-B9B6A1712888}"/>
              </a:ext>
            </a:extLst>
          </p:cNvPr>
          <p:cNvGrpSpPr>
            <a:grpSpLocks/>
          </p:cNvGrpSpPr>
          <p:nvPr/>
        </p:nvGrpSpPr>
        <p:grpSpPr bwMode="auto">
          <a:xfrm>
            <a:off x="6319631" y="1446213"/>
            <a:ext cx="1295400" cy="1828800"/>
            <a:chOff x="672" y="672"/>
            <a:chExt cx="816" cy="1152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202CAC42-0C18-4C5D-8EB4-6704615C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75C6C6-8D52-4F70-98FC-1D056E4D7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03AF799-2E4D-40D3-8118-4FA7DAE08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9AD1AD14-023B-4740-9D30-C239858D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8774A4B3-1737-44EC-9C15-E8C23828592C}"/>
              </a:ext>
            </a:extLst>
          </p:cNvPr>
          <p:cNvGrpSpPr>
            <a:grpSpLocks/>
          </p:cNvGrpSpPr>
          <p:nvPr/>
        </p:nvGrpSpPr>
        <p:grpSpPr bwMode="auto">
          <a:xfrm>
            <a:off x="3652631" y="1370013"/>
            <a:ext cx="1295400" cy="4660900"/>
            <a:chOff x="2448" y="624"/>
            <a:chExt cx="816" cy="336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747DA0E-CF51-4791-BD64-7D78829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2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58FFE7C-DD01-46BD-A7D6-0089697A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b="1" dirty="0">
                  <a:latin typeface="Gill Sans Ligh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89AA20A-DF79-4943-BC61-B16D7C36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1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9E85E894-0933-4DAD-BBA0-E9A992AE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</a:rPr>
                <a:t>OS heap/</a:t>
              </a:r>
            </a:p>
            <a:p>
              <a:pPr algn="ctr"/>
              <a:r>
                <a:rPr lang="en-US" altLang="en-US" dirty="0">
                  <a:latin typeface="Gill Sans Light"/>
                </a:rPr>
                <a:t>Stacks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98112BA9-9459-4ADE-8EB6-F987C20F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1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7CAD335-365A-487E-A801-B1DAC1E7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Stack 2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2EACA78A-091F-4718-BD05-7BF77FB1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1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31245FB-694E-4FE8-947B-580FFD94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2</a:t>
              </a: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48E67C6-3EA7-4356-A097-E6925904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2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0000212-D096-46EE-9A96-5C74D310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code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B68E592-41E4-418A-A318-479593AC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data</a:t>
              </a:r>
            </a:p>
          </p:txBody>
        </p:sp>
      </p:grpSp>
      <p:sp>
        <p:nvSpPr>
          <p:cNvPr id="32" name="Line 29">
            <a:extLst>
              <a:ext uri="{FF2B5EF4-FFF2-40B4-BE49-F238E27FC236}">
                <a16:creationId xmlns:a16="http://schemas.microsoft.com/office/drawing/2014/main" id="{5C31C0A3-332B-4D28-BDAE-C916B528B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631" y="1598613"/>
            <a:ext cx="1524000" cy="110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44A6D463-E80A-4149-A352-645691266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631" y="2132013"/>
            <a:ext cx="1485900" cy="1401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6262C955-DC62-4FBB-921F-D22A9C01D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8631" y="2360613"/>
            <a:ext cx="14859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BFE70963-E4A9-4919-8FB3-C0034D2AE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8631" y="1979613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CD30565D-4309-4A3F-B764-C09245746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1751013"/>
            <a:ext cx="1371600" cy="2570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AE0B671D-3C76-43F5-8A6B-C90BD70430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8031" y="1522413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30069A77-7412-4B71-A2EE-1460D7A9A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2665413"/>
            <a:ext cx="1371600" cy="12746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70D76C14-3BB0-4704-B762-6041C0567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3046413"/>
            <a:ext cx="1371600" cy="99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4DC6E326-C42D-405C-A423-311D3EB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781" y="2039938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60B5F81D-BB4F-45B1-B7DC-98162921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31" y="14462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E6BEC31-58A3-4C54-B0F4-050CFE30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231" y="1779588"/>
            <a:ext cx="304800" cy="18764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C53FB88E-1788-4C5B-BC4F-52E0DC18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1" y="15224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4DF3D06D-B1A1-4566-9071-28501856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68" y="5484813"/>
            <a:ext cx="278215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4073251D-7C80-445D-AABE-BB60C1B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031" y="5484813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7F19498C-7D15-48BB-81BC-D4F3E1532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4431" y="4646613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B5435B27-2874-48F9-AF2C-7A50EE3A82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2431" y="4646613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A470A213-B77E-414F-9F64-300956AD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383" y="6030913"/>
            <a:ext cx="373189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257474-6602-45FB-B3D0-77247B63FCA3}"/>
              </a:ext>
            </a:extLst>
          </p:cNvPr>
          <p:cNvSpPr/>
          <p:nvPr/>
        </p:nvSpPr>
        <p:spPr bwMode="auto">
          <a:xfrm>
            <a:off x="9300651" y="2173151"/>
            <a:ext cx="1828800" cy="38118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B5FDF-13E5-4862-AAC9-9B08E7A16BA7}"/>
              </a:ext>
            </a:extLst>
          </p:cNvPr>
          <p:cNvSpPr txBox="1"/>
          <p:nvPr/>
        </p:nvSpPr>
        <p:spPr>
          <a:xfrm>
            <a:off x="11129451" y="195527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EE4147-C575-4498-AF74-F6205E45E7ED}"/>
              </a:ext>
            </a:extLst>
          </p:cNvPr>
          <p:cNvSpPr txBox="1"/>
          <p:nvPr/>
        </p:nvSpPr>
        <p:spPr>
          <a:xfrm>
            <a:off x="11129451" y="57475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44AFB1-BDE1-469E-AF2E-E5A9D82D4C5C}"/>
              </a:ext>
            </a:extLst>
          </p:cNvPr>
          <p:cNvGrpSpPr/>
          <p:nvPr/>
        </p:nvGrpSpPr>
        <p:grpSpPr>
          <a:xfrm>
            <a:off x="9370108" y="2409732"/>
            <a:ext cx="1689886" cy="2897687"/>
            <a:chOff x="3193159" y="1638300"/>
            <a:chExt cx="1640094" cy="2871204"/>
          </a:xfrm>
          <a:solidFill>
            <a:srgbClr val="FFFF0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A0FD86-1857-4EA3-9311-75774358B26C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B3AE1A-5BDC-4C17-AFEF-8C266FC2F55B}"/>
                </a:ext>
              </a:extLst>
            </p:cNvPr>
            <p:cNvSpPr txBox="1"/>
            <p:nvPr/>
          </p:nvSpPr>
          <p:spPr>
            <a:xfrm>
              <a:off x="3565766" y="1638300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A4F4E7-CBCF-42C6-A68A-5B63D338E8E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C2A5DF-8AEC-45B0-A098-5AB862110984}"/>
                </a:ext>
              </a:extLst>
            </p:cNvPr>
            <p:cNvSpPr txBox="1"/>
            <p:nvPr/>
          </p:nvSpPr>
          <p:spPr>
            <a:xfrm>
              <a:off x="3193159" y="2133601"/>
              <a:ext cx="1640094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141785-1E01-489D-9B17-27F2972FCFAA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3237E7-199E-45BE-91E8-3B2AD9E85211}"/>
                </a:ext>
              </a:extLst>
            </p:cNvPr>
            <p:cNvSpPr txBox="1"/>
            <p:nvPr/>
          </p:nvSpPr>
          <p:spPr>
            <a:xfrm>
              <a:off x="3565765" y="2667001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BFD567-4393-4192-A3E5-7A777DC486EA}"/>
                </a:ext>
              </a:extLst>
            </p:cNvPr>
            <p:cNvSpPr/>
            <p:nvPr/>
          </p:nvSpPr>
          <p:spPr bwMode="auto">
            <a:xfrm>
              <a:off x="3200400" y="397585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B1BCD0-3701-45A6-B01D-81C6439914B9}"/>
                </a:ext>
              </a:extLst>
            </p:cNvPr>
            <p:cNvSpPr txBox="1"/>
            <p:nvPr/>
          </p:nvSpPr>
          <p:spPr>
            <a:xfrm>
              <a:off x="3558797" y="4052058"/>
              <a:ext cx="925995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2715D5-D241-4817-9B02-BC68FEBA3C67}"/>
                </a:ext>
              </a:extLst>
            </p:cNvPr>
            <p:cNvCxnSpPr/>
            <p:nvPr/>
          </p:nvCxnSpPr>
          <p:spPr bwMode="auto">
            <a:xfrm flipV="1">
              <a:off x="4724400" y="3823458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B0E094-A5E2-4F96-B30A-6A58BFF15B9E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0F02B9-2E26-4328-93A2-732FB4C5A0D6}"/>
              </a:ext>
            </a:extLst>
          </p:cNvPr>
          <p:cNvCxnSpPr>
            <a:cxnSpLocks/>
          </p:cNvCxnSpPr>
          <p:nvPr/>
        </p:nvCxnSpPr>
        <p:spPr>
          <a:xfrm>
            <a:off x="7615031" y="1446213"/>
            <a:ext cx="1666403" cy="7082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0656D2-63F7-4BF3-A2B7-D726280F8D37}"/>
              </a:ext>
            </a:extLst>
          </p:cNvPr>
          <p:cNvCxnSpPr>
            <a:cxnSpLocks/>
          </p:cNvCxnSpPr>
          <p:nvPr/>
        </p:nvCxnSpPr>
        <p:spPr>
          <a:xfrm>
            <a:off x="7615031" y="3275013"/>
            <a:ext cx="1666403" cy="27099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C7E078-7C13-433D-97F7-0B1E18C34777}"/>
              </a:ext>
            </a:extLst>
          </p:cNvPr>
          <p:cNvSpPr txBox="1"/>
          <p:nvPr/>
        </p:nvSpPr>
        <p:spPr>
          <a:xfrm>
            <a:off x="8393595" y="1219200"/>
            <a:ext cx="355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(user process </a:t>
            </a: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view of memory)</a:t>
            </a:r>
          </a:p>
        </p:txBody>
      </p:sp>
    </p:spTree>
    <p:extLst>
      <p:ext uri="{BB962C8B-B14F-4D97-AF65-F5344CB8AC3E}">
        <p14:creationId xmlns:p14="http://schemas.microsoft.com/office/powerpoint/2010/main" val="252983423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Process View of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137939496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Processor Mode (Privilege Level)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4195048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br>
              <a:rPr lang="en-US" sz="2000" dirty="0">
                <a:latin typeface="Gill Sans Light"/>
              </a:rPr>
            </a:br>
            <a:r>
              <a:rPr lang="en-US" sz="2000" dirty="0">
                <a:latin typeface="Gill Sans Light"/>
              </a:rPr>
              <a:t>Address 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2577040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72390</TotalTime>
  <Pages>60</Pages>
  <Words>14581</Words>
  <Application>Microsoft Office PowerPoint</Application>
  <PresentationFormat>Widescreen</PresentationFormat>
  <Paragraphs>1343</Paragraphs>
  <Slides>104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Courier</vt:lpstr>
      <vt:lpstr>Gill Sans</vt:lpstr>
      <vt:lpstr>Gill Sans Light</vt:lpstr>
      <vt:lpstr>굴림</vt:lpstr>
      <vt:lpstr>ＭＳ Ｐゴシック</vt:lpstr>
      <vt:lpstr>Arial</vt:lpstr>
      <vt:lpstr>Comic Sans MS</vt:lpstr>
      <vt:lpstr>Consolas</vt:lpstr>
      <vt:lpstr>Courier New</vt:lpstr>
      <vt:lpstr>Helvetica</vt:lpstr>
      <vt:lpstr>Symbol</vt:lpstr>
      <vt:lpstr>Office</vt:lpstr>
      <vt:lpstr>CSC 112: Computer Operating Systems Lecture 9  Synchronization 4:  Semaphores (Con’t), Monitors and Readers/Writers  </vt:lpstr>
      <vt:lpstr>Recall: Atomic Read-Modify-Write </vt:lpstr>
      <vt:lpstr>Recall: Better Locks using test&amp;set</vt:lpstr>
      <vt:lpstr>Recall: Linux futex: Fast Userspace Mutex</vt:lpstr>
      <vt:lpstr>Recall: Lock Using Atomic Instructions and Futex</vt:lpstr>
      <vt:lpstr>Recall: Producer-Consumer with a Bounded Buffer</vt:lpstr>
      <vt:lpstr>Recall: Circular Buffer Data Structure (sequential case)</vt:lpstr>
      <vt:lpstr>Recall: Circular Buffer – first cut</vt:lpstr>
      <vt:lpstr>Circular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Semaphores are good but…Monitors are better!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Circular Buffer – 3rd cut (Monitors, pthread-like)</vt:lpstr>
      <vt:lpstr>Again: Why the while Loop?</vt:lpstr>
      <vt:lpstr>Readers/Writers Problem</vt:lpstr>
      <vt:lpstr>Basic Structure of Mesa Monitor Program 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Use of Single CV: okContinue</vt:lpstr>
      <vt:lpstr>Use of Single CV: okContinue</vt:lpstr>
      <vt:lpstr>Use of Single CV: okContinue</vt:lpstr>
      <vt:lpstr>Can we construct Monitors from Semaphores?</vt:lpstr>
      <vt:lpstr>Construction of Monitors from Semaphores (con’t)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Recall: User/Kernel Threading Models</vt:lpstr>
      <vt:lpstr>Recall: Thread State in the Kernel</vt:lpstr>
      <vt:lpstr>(Aside): Linux “Task”</vt:lpstr>
      <vt:lpstr>Multithreaded Processes (not in Pintos)</vt:lpstr>
      <vt:lpstr>Kernel Structure So Far (1/3)</vt:lpstr>
      <vt:lpstr>Kernel Structure So Far (2/3)</vt:lpstr>
      <vt:lpstr>Kernel Structure So Far (3/3)</vt:lpstr>
      <vt:lpstr>Recall: Scheduling</vt:lpstr>
      <vt:lpstr>Recall: Address Space</vt:lpstr>
      <vt:lpstr>Understanding “Address Space”</vt:lpstr>
      <vt:lpstr>Page Table Mapping (Rough Idea)</vt:lpstr>
      <vt:lpstr>User Process View of Memory</vt:lpstr>
      <vt:lpstr>Processor Mode (Privilege Level)</vt:lpstr>
      <vt:lpstr>User → Kernel</vt:lpstr>
      <vt:lpstr>User → Kernel</vt:lpstr>
      <vt:lpstr>Page Table Resides in Memory*</vt:lpstr>
      <vt:lpstr>Kernel Portion of Address Space</vt:lpstr>
      <vt:lpstr>1 Kernel Code, Many Kernel Stacks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884</cp:revision>
  <cp:lastPrinted>2020-09-28T19:39:44Z</cp:lastPrinted>
  <dcterms:created xsi:type="dcterms:W3CDTF">1995-08-12T11:37:26Z</dcterms:created>
  <dcterms:modified xsi:type="dcterms:W3CDTF">2025-01-27T11:57:24Z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