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339" r:id="rId2"/>
    <p:sldId id="340" r:id="rId3"/>
    <p:sldId id="347" r:id="rId4"/>
    <p:sldId id="341" r:id="rId5"/>
    <p:sldId id="342" r:id="rId6"/>
    <p:sldId id="343" r:id="rId7"/>
    <p:sldId id="344" r:id="rId8"/>
    <p:sldId id="34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gelis hristidis" initials="vh" lastIdx="2" clrIdx="0">
    <p:extLst>
      <p:ext uri="{19B8F6BF-5375-455C-9EA6-DF929625EA0E}">
        <p15:presenceInfo xmlns:p15="http://schemas.microsoft.com/office/powerpoint/2012/main" userId="4f311c13892de8a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29"/>
    <p:restoredTop sz="94541"/>
  </p:normalViewPr>
  <p:slideViewPr>
    <p:cSldViewPr snapToGrid="0" snapToObjects="1">
      <p:cViewPr varScale="1">
        <p:scale>
          <a:sx n="119" d="100"/>
          <a:sy n="119" d="100"/>
        </p:scale>
        <p:origin x="9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3B87A-424E-AC4B-A9B5-E47EC1085409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9070A-BA56-B646-B864-94715E888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25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02AB-6FE8-6942-86FE-BF793F94F847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CAD7-1780-3845-8F49-D4C298276CD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2B3093-13D3-E642-B140-57D60B326F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486" y="3464244"/>
            <a:ext cx="5573028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03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02AB-6FE8-6942-86FE-BF793F94F847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CAD7-1780-3845-8F49-D4C298276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62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02AB-6FE8-6942-86FE-BF793F94F847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CAD7-1780-3845-8F49-D4C298276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57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02AB-6FE8-6942-86FE-BF793F94F847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CAD7-1780-3845-8F49-D4C298276CD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144258-6E97-EF42-ACA2-12F071B921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67353"/>
            <a:ext cx="5573028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828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02AB-6FE8-6942-86FE-BF793F94F847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CAD7-1780-3845-8F49-D4C298276CD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42A7D3-69AD-844D-938C-4A5A5509D7B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724" y="4530251"/>
            <a:ext cx="5573028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810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02AB-6FE8-6942-86FE-BF793F94F847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CAD7-1780-3845-8F49-D4C298276CD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096454-F65B-7141-ACA9-87F4BA16DB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46237"/>
            <a:ext cx="5573028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335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02AB-6FE8-6942-86FE-BF793F94F847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CAD7-1780-3845-8F49-D4C298276CD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A9F5E1-A0C2-DA4A-B943-7410804A87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25205"/>
            <a:ext cx="5573028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078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02AB-6FE8-6942-86FE-BF793F94F847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CAD7-1780-3845-8F49-D4C298276CD0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272717-A41F-0E45-AC98-EC02EB8D8B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44970"/>
            <a:ext cx="5573028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6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02AB-6FE8-6942-86FE-BF793F94F847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CAD7-1780-3845-8F49-D4C298276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95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02AB-6FE8-6942-86FE-BF793F94F847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CAD7-1780-3845-8F49-D4C298276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8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102AB-6FE8-6942-86FE-BF793F94F847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7CAD7-1780-3845-8F49-D4C298276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769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102AB-6FE8-6942-86FE-BF793F94F847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7CAD7-1780-3845-8F49-D4C298276CD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644EE1-FA31-EF49-9713-7D49E184EBA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705" y="6420582"/>
            <a:ext cx="1007645" cy="30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6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F924C-F058-BF4D-9C71-644F0E812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embeddings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602B25C-27B5-D54E-B0F8-9DF7A07AF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966710" cy="4601030"/>
          </a:xfrm>
        </p:spPr>
        <p:txBody>
          <a:bodyPr>
            <a:normAutofit/>
          </a:bodyPr>
          <a:lstStyle/>
          <a:p>
            <a:r>
              <a:rPr lang="en-US" dirty="0"/>
              <a:t>Text processing with current NNs requires encoding into vectors.  </a:t>
            </a:r>
          </a:p>
          <a:p>
            <a:r>
              <a:rPr lang="en-US" dirty="0"/>
              <a:t>One-hot encoding:  </a:t>
            </a:r>
          </a:p>
          <a:p>
            <a:pPr lvl="1"/>
            <a:r>
              <a:rPr lang="en-US" dirty="0"/>
              <a:t>N words encoded by length N vectors.</a:t>
            </a:r>
          </a:p>
          <a:p>
            <a:pPr lvl="1"/>
            <a:r>
              <a:rPr lang="en-US" dirty="0"/>
              <a:t>A word gets a vector with exactly one entry = 1, others 0.</a:t>
            </a:r>
          </a:p>
          <a:p>
            <a:pPr lvl="1"/>
            <a:r>
              <a:rPr lang="en-US" dirty="0"/>
              <a:t>Very space inefficient, no natural language structure.</a:t>
            </a:r>
          </a:p>
          <a:p>
            <a:pPr lvl="1"/>
            <a:endParaRPr lang="en-US" dirty="0"/>
          </a:p>
          <a:p>
            <a:r>
              <a:rPr lang="en-US" dirty="0"/>
              <a:t>Bag of words:</a:t>
            </a:r>
          </a:p>
          <a:p>
            <a:pPr lvl="1"/>
            <a:r>
              <a:rPr lang="en-US" dirty="0"/>
              <a:t>Collection of words (along with number of </a:t>
            </a:r>
            <a:r>
              <a:rPr lang="en-US" dirty="0" err="1"/>
              <a:t>occurences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No word order, no natural language structure.  </a:t>
            </a:r>
          </a:p>
        </p:txBody>
      </p:sp>
    </p:spTree>
    <p:extLst>
      <p:ext uri="{BB962C8B-B14F-4D97-AF65-F5344CB8AC3E}">
        <p14:creationId xmlns:p14="http://schemas.microsoft.com/office/powerpoint/2010/main" val="2089910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1228D-51E2-9F4F-913D-44681D40D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embeddings: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09569-FE95-E24D-925C-7D34C9BEB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Idea:  </a:t>
            </a:r>
            <a:r>
              <a:rPr lang="en-US" dirty="0"/>
              <a:t>learn an embedding from words into vectors</a:t>
            </a:r>
          </a:p>
          <a:p>
            <a:r>
              <a:rPr lang="en-US" dirty="0"/>
              <a:t>Prior work: </a:t>
            </a:r>
          </a:p>
          <a:p>
            <a:pPr lvl="1"/>
            <a:r>
              <a:rPr lang="en-US" dirty="0"/>
              <a:t>Learning representations by back-propagating errors. (</a:t>
            </a:r>
            <a:r>
              <a:rPr lang="en-US" dirty="0" err="1"/>
              <a:t>Rumelhart</a:t>
            </a:r>
            <a:r>
              <a:rPr lang="en-US" dirty="0"/>
              <a:t> et al., 1986) </a:t>
            </a:r>
          </a:p>
          <a:p>
            <a:pPr lvl="1"/>
            <a:r>
              <a:rPr lang="en-US" dirty="0"/>
              <a:t>A neural probabilistic language model (</a:t>
            </a:r>
            <a:r>
              <a:rPr lang="en-US" dirty="0" err="1"/>
              <a:t>Bengio</a:t>
            </a:r>
            <a:r>
              <a:rPr lang="en-US" dirty="0"/>
              <a:t> et al., 2003) </a:t>
            </a:r>
          </a:p>
          <a:p>
            <a:pPr lvl="1"/>
            <a:r>
              <a:rPr lang="en-US" dirty="0"/>
              <a:t>NLP (almost) from Scratch (</a:t>
            </a:r>
            <a:r>
              <a:rPr lang="en-US" dirty="0" err="1"/>
              <a:t>Collobert</a:t>
            </a:r>
            <a:r>
              <a:rPr lang="en-US" dirty="0"/>
              <a:t> &amp; Weston, 2008) </a:t>
            </a:r>
          </a:p>
          <a:p>
            <a:pPr lvl="1"/>
            <a:r>
              <a:rPr lang="en-US" dirty="0"/>
              <a:t>A recent, even simpler and faster model: word2vec (</a:t>
            </a:r>
            <a:r>
              <a:rPr lang="en-US" dirty="0" err="1"/>
              <a:t>Mikolov</a:t>
            </a:r>
            <a:r>
              <a:rPr lang="en-US" dirty="0"/>
              <a:t> et al. 2013) 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2C429B-76EB-594D-B5BD-1156E1484E26}"/>
              </a:ext>
            </a:extLst>
          </p:cNvPr>
          <p:cNvSpPr txBox="1"/>
          <p:nvPr/>
        </p:nvSpPr>
        <p:spPr>
          <a:xfrm>
            <a:off x="628650" y="6533147"/>
            <a:ext cx="4295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http://</a:t>
            </a:r>
            <a:r>
              <a:rPr lang="en-US" sz="1200" dirty="0" err="1"/>
              <a:t>colah.github.io</a:t>
            </a:r>
            <a:r>
              <a:rPr lang="en-US" sz="1200" dirty="0"/>
              <a:t>/posts/2014-07-NLP-RNNs-Representations/</a:t>
            </a:r>
          </a:p>
        </p:txBody>
      </p:sp>
    </p:spTree>
    <p:extLst>
      <p:ext uri="{BB962C8B-B14F-4D97-AF65-F5344CB8AC3E}">
        <p14:creationId xmlns:p14="http://schemas.microsoft.com/office/powerpoint/2010/main" val="3228769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1228D-51E2-9F4F-913D-44681D40D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embeddings: similarity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09569-FE95-E24D-925C-7D34C9BEB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Hope to have similar words nearby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1026" name="Picture 2" descr="http://colah.github.io/posts/2014-07-NLP-RNNs-Representations/img/Turian-WordTSNE.png">
            <a:extLst>
              <a:ext uri="{FF2B5EF4-FFF2-40B4-BE49-F238E27FC236}">
                <a16:creationId xmlns:a16="http://schemas.microsoft.com/office/drawing/2014/main" id="{40ECDA2D-8A60-B94D-BC36-40E4CB7D6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528" y="3511157"/>
            <a:ext cx="6084135" cy="2201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2C429B-76EB-594D-B5BD-1156E1484E26}"/>
              </a:ext>
            </a:extLst>
          </p:cNvPr>
          <p:cNvSpPr txBox="1"/>
          <p:nvPr/>
        </p:nvSpPr>
        <p:spPr>
          <a:xfrm>
            <a:off x="628650" y="6533147"/>
            <a:ext cx="4295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http://</a:t>
            </a:r>
            <a:r>
              <a:rPr lang="en-US" sz="1200" dirty="0" err="1"/>
              <a:t>colah.github.io</a:t>
            </a:r>
            <a:r>
              <a:rPr lang="en-US" sz="1200" dirty="0"/>
              <a:t>/posts/2014-07-NLP-RNNs-Representations/</a:t>
            </a:r>
          </a:p>
        </p:txBody>
      </p:sp>
    </p:spTree>
    <p:extLst>
      <p:ext uri="{BB962C8B-B14F-4D97-AF65-F5344CB8AC3E}">
        <p14:creationId xmlns:p14="http://schemas.microsoft.com/office/powerpoint/2010/main" val="3619257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1228D-51E2-9F4F-913D-44681D40D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embeddings: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09569-FE95-E24D-925C-7D34C9BEB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Hope to preserve some language structure (relationships between words). </a:t>
            </a:r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2C429B-76EB-594D-B5BD-1156E1484E26}"/>
              </a:ext>
            </a:extLst>
          </p:cNvPr>
          <p:cNvSpPr txBox="1"/>
          <p:nvPr/>
        </p:nvSpPr>
        <p:spPr>
          <a:xfrm>
            <a:off x="628650" y="6533147"/>
            <a:ext cx="4295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http://</a:t>
            </a:r>
            <a:r>
              <a:rPr lang="en-US" sz="1200" dirty="0" err="1"/>
              <a:t>colah.github.io</a:t>
            </a:r>
            <a:r>
              <a:rPr lang="en-US" sz="1200" dirty="0"/>
              <a:t>/posts/2014-07-NLP-RNNs-Representations/</a:t>
            </a:r>
          </a:p>
        </p:txBody>
      </p:sp>
      <p:pic>
        <p:nvPicPr>
          <p:cNvPr id="2050" name="Picture 2" descr="http://colah.github.io/posts/2014-07-NLP-RNNs-Representations/img/Mikolov-AnalogyTable.png">
            <a:extLst>
              <a:ext uri="{FF2B5EF4-FFF2-40B4-BE49-F238E27FC236}">
                <a16:creationId xmlns:a16="http://schemas.microsoft.com/office/drawing/2014/main" id="{791BB1CA-405E-8141-83F3-F8373AB5C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463" y="3232436"/>
            <a:ext cx="5959011" cy="2562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1153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1228D-51E2-9F4F-913D-44681D40D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embeddings: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09569-FE95-E24D-925C-7D34C9BEB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have a function W(word) that returns a vector encoding that word.  </a:t>
            </a:r>
          </a:p>
          <a:p>
            <a:endParaRPr lang="en-US" dirty="0"/>
          </a:p>
          <a:p>
            <a:r>
              <a:rPr lang="en-US" dirty="0"/>
              <a:t>Similarity of words corresponds to nearby vectors.  </a:t>
            </a:r>
          </a:p>
          <a:p>
            <a:pPr lvl="1"/>
            <a:r>
              <a:rPr lang="en-US" dirty="0"/>
              <a:t>Director – chairman, scratched – scraped </a:t>
            </a:r>
          </a:p>
          <a:p>
            <a:endParaRPr lang="en-US" dirty="0"/>
          </a:p>
          <a:p>
            <a:r>
              <a:rPr lang="en-US" dirty="0"/>
              <a:t>Relationships between words correspond to difference between vectors. </a:t>
            </a:r>
          </a:p>
          <a:p>
            <a:pPr lvl="1"/>
            <a:r>
              <a:rPr lang="en-US" dirty="0"/>
              <a:t>Big – bigger, small – smaller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704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1228D-51E2-9F4F-913D-44681D40D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embeddings: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09569-FE95-E24D-925C-7D34C9BEB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dirty="0"/>
              <a:t>Relationships between words correspond to difference between vectors.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2C429B-76EB-594D-B5BD-1156E1484E26}"/>
              </a:ext>
            </a:extLst>
          </p:cNvPr>
          <p:cNvSpPr txBox="1"/>
          <p:nvPr/>
        </p:nvSpPr>
        <p:spPr>
          <a:xfrm>
            <a:off x="628650" y="6533147"/>
            <a:ext cx="4295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http://</a:t>
            </a:r>
            <a:r>
              <a:rPr lang="en-US" sz="1200" dirty="0" err="1"/>
              <a:t>colah.github.io</a:t>
            </a:r>
            <a:r>
              <a:rPr lang="en-US" sz="1200" dirty="0"/>
              <a:t>/posts/2014-07-NLP-RNNs-Representations/</a:t>
            </a:r>
          </a:p>
        </p:txBody>
      </p:sp>
      <p:pic>
        <p:nvPicPr>
          <p:cNvPr id="4098" name="Picture 2" descr="http://colah.github.io/posts/2014-07-NLP-RNNs-Representations/img/Mikolov-GenderVecs.png">
            <a:extLst>
              <a:ext uri="{FF2B5EF4-FFF2-40B4-BE49-F238E27FC236}">
                <a16:creationId xmlns:a16="http://schemas.microsoft.com/office/drawing/2014/main" id="{ABB64CAF-6EFF-8B43-AD8A-C12D85BDD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025" y="2709377"/>
            <a:ext cx="2837950" cy="207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27E2C7-3ADB-B242-A882-D754DE51EE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306" y="4917347"/>
            <a:ext cx="62230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455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1228D-51E2-9F4F-913D-44681D40D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embeddings: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09569-FE95-E24D-925C-7D34C9BEB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big should the embedding space be?  </a:t>
            </a:r>
          </a:p>
          <a:p>
            <a:pPr lvl="1"/>
            <a:r>
              <a:rPr lang="en-US" dirty="0"/>
              <a:t>Trade-offs like any other machine learning problem – greater capacity versus efficiency and overfitting. </a:t>
            </a:r>
          </a:p>
          <a:p>
            <a:pPr lvl="1"/>
            <a:endParaRPr lang="en-US" dirty="0"/>
          </a:p>
          <a:p>
            <a:r>
              <a:rPr lang="en-US" dirty="0"/>
              <a:t>How do we find W?</a:t>
            </a:r>
          </a:p>
          <a:p>
            <a:pPr lvl="1"/>
            <a:r>
              <a:rPr lang="en-US" dirty="0"/>
              <a:t>Often as part of a prediction or classification task involving neighboring words.  </a:t>
            </a:r>
          </a:p>
        </p:txBody>
      </p:sp>
    </p:spTree>
    <p:extLst>
      <p:ext uri="{BB962C8B-B14F-4D97-AF65-F5344CB8AC3E}">
        <p14:creationId xmlns:p14="http://schemas.microsoft.com/office/powerpoint/2010/main" val="3487302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E4113-E540-734A-9D8B-7BFC6BAE7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word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638AD-85EC-EB40-B2ED-FA40962D0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dirty="0"/>
              <a:t>First attempt:</a:t>
            </a:r>
          </a:p>
          <a:p>
            <a:pPr lvl="1"/>
            <a:r>
              <a:rPr lang="en-US" dirty="0"/>
              <a:t>Input data is sets of 5 words from a meaningful sentence.  E.g., “one of the best places”.  Modify half of them by replacing middle word with a random word.  “one of function best places”</a:t>
            </a:r>
          </a:p>
          <a:p>
            <a:pPr lvl="1"/>
            <a:r>
              <a:rPr lang="en-US" dirty="0"/>
              <a:t>W is a map (depending on parameters, Q) from words to 50 </a:t>
            </a:r>
            <a:r>
              <a:rPr lang="en-US" dirty="0" err="1"/>
              <a:t>dim’l</a:t>
            </a:r>
            <a:r>
              <a:rPr lang="en-US" dirty="0"/>
              <a:t> vectors.  E.g., a look-up table or an RNN.  </a:t>
            </a:r>
          </a:p>
          <a:p>
            <a:pPr lvl="1"/>
            <a:r>
              <a:rPr lang="en-US" dirty="0"/>
              <a:t>Feed 5 embeddings into a module R to determine ‘valid’ or ‘invalid’  </a:t>
            </a:r>
          </a:p>
          <a:p>
            <a:pPr lvl="1"/>
            <a:r>
              <a:rPr lang="en-US" dirty="0"/>
              <a:t>Optimize over Q to predict better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3A1528-613B-9A44-9B7F-FB301E00E8A1}"/>
              </a:ext>
            </a:extLst>
          </p:cNvPr>
          <p:cNvSpPr txBox="1"/>
          <p:nvPr/>
        </p:nvSpPr>
        <p:spPr>
          <a:xfrm>
            <a:off x="628650" y="6533147"/>
            <a:ext cx="4295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http://</a:t>
            </a:r>
            <a:r>
              <a:rPr lang="en-US" sz="1200" dirty="0" err="1"/>
              <a:t>colah.github.io</a:t>
            </a:r>
            <a:r>
              <a:rPr lang="en-US" sz="1200" dirty="0"/>
              <a:t>/posts/2014-07-NLP-RNNs-Representations/</a:t>
            </a:r>
          </a:p>
        </p:txBody>
      </p:sp>
      <p:pic>
        <p:nvPicPr>
          <p:cNvPr id="6146" name="Picture 2" descr="http://colah.github.io/posts/2014-07-NLP-RNNs-Representations/img/Bottou-WordSetup.png">
            <a:extLst>
              <a:ext uri="{FF2B5EF4-FFF2-40B4-BE49-F238E27FC236}">
                <a16:creationId xmlns:a16="http://schemas.microsoft.com/office/drawing/2014/main" id="{7C77F54A-31E4-674B-8859-14EDB0236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270" y="4893045"/>
            <a:ext cx="2878548" cy="1917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76C903-3812-B24A-A201-1DBB2D626758}"/>
              </a:ext>
            </a:extLst>
          </p:cNvPr>
          <p:cNvSpPr txBox="1"/>
          <p:nvPr/>
        </p:nvSpPr>
        <p:spPr>
          <a:xfrm>
            <a:off x="3154381" y="1908373"/>
            <a:ext cx="36141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arxiv.org</a:t>
            </a:r>
            <a:r>
              <a:rPr lang="en-US" sz="1200" dirty="0"/>
              <a:t>/ftp/</a:t>
            </a:r>
            <a:r>
              <a:rPr lang="en-US" sz="1200" dirty="0" err="1"/>
              <a:t>arxiv</a:t>
            </a:r>
            <a:r>
              <a:rPr lang="en-US" sz="1200" dirty="0"/>
              <a:t>/papers/1102/1102.1808.pdf</a:t>
            </a:r>
          </a:p>
        </p:txBody>
      </p:sp>
    </p:spTree>
    <p:extLst>
      <p:ext uri="{BB962C8B-B14F-4D97-AF65-F5344CB8AC3E}">
        <p14:creationId xmlns:p14="http://schemas.microsoft.com/office/powerpoint/2010/main" val="692246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27224</TotalTime>
  <Words>394</Words>
  <Application>Microsoft Office PowerPoint</Application>
  <PresentationFormat>화면 슬라이드 쇼(4:3)</PresentationFormat>
  <Paragraphs>49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Word embeddings</vt:lpstr>
      <vt:lpstr>Word embeddings: idea</vt:lpstr>
      <vt:lpstr>Word embeddings: similarity</vt:lpstr>
      <vt:lpstr>Word embeddings: relationships</vt:lpstr>
      <vt:lpstr>Word embeddings: properties</vt:lpstr>
      <vt:lpstr>Word embeddings: properties</vt:lpstr>
      <vt:lpstr>Word embeddings: questions</vt:lpstr>
      <vt:lpstr>Learning word embeddings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 Buzzard</dc:creator>
  <cp:lastModifiedBy>Windows 사용자</cp:lastModifiedBy>
  <cp:revision>144</cp:revision>
  <dcterms:created xsi:type="dcterms:W3CDTF">2018-02-13T16:49:17Z</dcterms:created>
  <dcterms:modified xsi:type="dcterms:W3CDTF">2023-03-19T09:20:50Z</dcterms:modified>
</cp:coreProperties>
</file>