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omments/comment1.xml" ContentType="application/vnd.openxmlformats-officedocument.presentationml.comments+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0"/>
  </p:notesMasterIdLst>
  <p:sldIdLst>
    <p:sldId id="342" r:id="rId2"/>
    <p:sldId id="343" r:id="rId3"/>
    <p:sldId id="344" r:id="rId4"/>
    <p:sldId id="345" r:id="rId5"/>
    <p:sldId id="346" r:id="rId6"/>
    <p:sldId id="348" r:id="rId7"/>
    <p:sldId id="275" r:id="rId8"/>
    <p:sldId id="279" r:id="rId9"/>
    <p:sldId id="278" r:id="rId10"/>
    <p:sldId id="280" r:id="rId11"/>
    <p:sldId id="281" r:id="rId12"/>
    <p:sldId id="283" r:id="rId13"/>
    <p:sldId id="284" r:id="rId14"/>
    <p:sldId id="285" r:id="rId15"/>
    <p:sldId id="286" r:id="rId16"/>
    <p:sldId id="264" r:id="rId17"/>
    <p:sldId id="349" r:id="rId18"/>
    <p:sldId id="350" r:id="rId19"/>
    <p:sldId id="351" r:id="rId20"/>
    <p:sldId id="352" r:id="rId21"/>
    <p:sldId id="356" r:id="rId22"/>
    <p:sldId id="353" r:id="rId23"/>
    <p:sldId id="354" r:id="rId24"/>
    <p:sldId id="355" r:id="rId25"/>
    <p:sldId id="357" r:id="rId26"/>
    <p:sldId id="358" r:id="rId27"/>
    <p:sldId id="359" r:id="rId28"/>
    <p:sldId id="360"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agelis hristidis" initials="vh" lastIdx="2" clrIdx="0">
    <p:extLst>
      <p:ext uri="{19B8F6BF-5375-455C-9EA6-DF929625EA0E}">
        <p15:presenceInfo xmlns:p15="http://schemas.microsoft.com/office/powerpoint/2012/main" userId="4f311c13892de8a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237"/>
    <p:restoredTop sz="94541"/>
  </p:normalViewPr>
  <p:slideViewPr>
    <p:cSldViewPr snapToGrid="0" snapToObjects="1">
      <p:cViewPr varScale="1">
        <p:scale>
          <a:sx n="120" d="100"/>
          <a:sy n="120" d="100"/>
        </p:scale>
        <p:origin x="948"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7.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6-11-06T13:13:28.149" idx="2">
    <p:pos x="457" y="2273"/>
    <p:text>One hot encoding technique is used to encode categorical integer features using a one-hot aka one-of-K scheme.
Suppose you have ‘color’ feature which can take values ‘green’, ‘red’, and ‘blue’. One hot encoding will convert this ‘color’ feature to three features, namely, ‘is_green’, ‘is_red’, and ‘is_blue’ which all are binary.</p:text>
    <p:extLst>
      <p:ext uri="{C676402C-5697-4E1C-873F-D02D1690AC5C}">
        <p15:threadingInfo xmlns:p15="http://schemas.microsoft.com/office/powerpoint/2012/main" timeZoneBias="48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7B3B87A-424E-AC4B-A9B5-E47EC1085409}" type="datetimeFigureOut">
              <a:rPr lang="en-US" smtClean="0"/>
              <a:t>3/19/2023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B69070A-BA56-B646-B864-94715E888C66}" type="slidenum">
              <a:rPr lang="en-US" smtClean="0"/>
              <a:t>‹#›</a:t>
            </a:fld>
            <a:endParaRPr lang="en-US"/>
          </a:p>
        </p:txBody>
      </p:sp>
    </p:spTree>
    <p:extLst>
      <p:ext uri="{BB962C8B-B14F-4D97-AF65-F5344CB8AC3E}">
        <p14:creationId xmlns:p14="http://schemas.microsoft.com/office/powerpoint/2010/main" val="20431259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a:t>W</a:t>
            </a:r>
            <a:r>
              <a:rPr lang="en-US" baseline="0" dirty="0"/>
              <a:t> contains input word vectors.</a:t>
            </a:r>
          </a:p>
          <a:p>
            <a:r>
              <a:rPr lang="en-US" baseline="0" dirty="0"/>
              <a:t>W’ contains output word vectors.</a:t>
            </a:r>
          </a:p>
          <a:p>
            <a:endParaRPr lang="en-US" baseline="0" dirty="0"/>
          </a:p>
          <a:p>
            <a:r>
              <a:rPr lang="en-US" baseline="0" dirty="0"/>
              <a:t>We can consider either W or W’ as the word’s representation. Or even take the average.</a:t>
            </a:r>
            <a:endParaRPr lang="en-US" dirty="0"/>
          </a:p>
        </p:txBody>
      </p:sp>
      <p:sp>
        <p:nvSpPr>
          <p:cNvPr id="4" name="Slide Number Placeholder 3"/>
          <p:cNvSpPr>
            <a:spLocks noGrp="1"/>
          </p:cNvSpPr>
          <p:nvPr>
            <p:ph type="sldNum" sz="quarter" idx="10"/>
          </p:nvPr>
        </p:nvSpPr>
        <p:spPr/>
        <p:txBody>
          <a:bodyPr/>
          <a:lstStyle/>
          <a:p>
            <a:fld id="{5DE69103-2D17-4832-98EE-51E176497DD9}" type="slidenum">
              <a:rPr lang="en-US" smtClean="0"/>
              <a:t>14</a:t>
            </a:fld>
            <a:endParaRPr lang="en-US"/>
          </a:p>
        </p:txBody>
      </p:sp>
    </p:spTree>
    <p:extLst>
      <p:ext uri="{BB962C8B-B14F-4D97-AF65-F5344CB8AC3E}">
        <p14:creationId xmlns:p14="http://schemas.microsoft.com/office/powerpoint/2010/main" val="23260372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DE69103-2D17-4832-98EE-51E176497DD9}" type="slidenum">
              <a:rPr lang="en-US"/>
              <a:t>16</a:t>
            </a:fld>
            <a:endParaRPr lang="en-US"/>
          </a:p>
        </p:txBody>
      </p:sp>
    </p:spTree>
    <p:extLst>
      <p:ext uri="{BB962C8B-B14F-4D97-AF65-F5344CB8AC3E}">
        <p14:creationId xmlns:p14="http://schemas.microsoft.com/office/powerpoint/2010/main" val="373735610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BD102AB-6FE8-6942-86FE-BF793F94F847}" type="datetimeFigureOut">
              <a:rPr lang="en-US" smtClean="0"/>
              <a:t>3/19/2023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A7CAD7-1780-3845-8F49-D4C298276CD0}" type="slidenum">
              <a:rPr lang="en-US" smtClean="0"/>
              <a:t>‹#›</a:t>
            </a:fld>
            <a:endParaRPr lang="en-US"/>
          </a:p>
        </p:txBody>
      </p:sp>
      <p:pic>
        <p:nvPicPr>
          <p:cNvPr id="7" name="Picture 6">
            <a:extLst>
              <a:ext uri="{FF2B5EF4-FFF2-40B4-BE49-F238E27FC236}">
                <a16:creationId xmlns:a16="http://schemas.microsoft.com/office/drawing/2014/main" id="{092B3093-13D3-E642-B140-57D60B326F86}"/>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785486" y="3464244"/>
            <a:ext cx="5573028" cy="45719"/>
          </a:xfrm>
          <a:prstGeom prst="rect">
            <a:avLst/>
          </a:prstGeom>
        </p:spPr>
      </p:pic>
    </p:spTree>
    <p:extLst>
      <p:ext uri="{BB962C8B-B14F-4D97-AF65-F5344CB8AC3E}">
        <p14:creationId xmlns:p14="http://schemas.microsoft.com/office/powerpoint/2010/main" val="865034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D102AB-6FE8-6942-86FE-BF793F94F847}" type="datetimeFigureOut">
              <a:rPr lang="en-US" smtClean="0"/>
              <a:t>3/19/2023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A7CAD7-1780-3845-8F49-D4C298276CD0}" type="slidenum">
              <a:rPr lang="en-US" smtClean="0"/>
              <a:t>‹#›</a:t>
            </a:fld>
            <a:endParaRPr lang="en-US"/>
          </a:p>
        </p:txBody>
      </p:sp>
    </p:spTree>
    <p:extLst>
      <p:ext uri="{BB962C8B-B14F-4D97-AF65-F5344CB8AC3E}">
        <p14:creationId xmlns:p14="http://schemas.microsoft.com/office/powerpoint/2010/main" val="7801624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D102AB-6FE8-6942-86FE-BF793F94F847}" type="datetimeFigureOut">
              <a:rPr lang="en-US" smtClean="0"/>
              <a:t>3/19/2023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A7CAD7-1780-3845-8F49-D4C298276CD0}" type="slidenum">
              <a:rPr lang="en-US" smtClean="0"/>
              <a:t>‹#›</a:t>
            </a:fld>
            <a:endParaRPr lang="en-US"/>
          </a:p>
        </p:txBody>
      </p:sp>
    </p:spTree>
    <p:extLst>
      <p:ext uri="{BB962C8B-B14F-4D97-AF65-F5344CB8AC3E}">
        <p14:creationId xmlns:p14="http://schemas.microsoft.com/office/powerpoint/2010/main" val="34773578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D102AB-6FE8-6942-86FE-BF793F94F847}" type="datetimeFigureOut">
              <a:rPr lang="en-US" smtClean="0"/>
              <a:t>3/19/2023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A7CAD7-1780-3845-8F49-D4C298276CD0}" type="slidenum">
              <a:rPr lang="en-US" smtClean="0"/>
              <a:t>‹#›</a:t>
            </a:fld>
            <a:endParaRPr lang="en-US" dirty="0"/>
          </a:p>
        </p:txBody>
      </p:sp>
      <p:pic>
        <p:nvPicPr>
          <p:cNvPr id="7" name="Picture 6">
            <a:extLst>
              <a:ext uri="{FF2B5EF4-FFF2-40B4-BE49-F238E27FC236}">
                <a16:creationId xmlns:a16="http://schemas.microsoft.com/office/drawing/2014/main" id="{14144258-6E97-EF42-ACA2-12F071B92161}"/>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628650" y="1667353"/>
            <a:ext cx="5573028" cy="45719"/>
          </a:xfrm>
          <a:prstGeom prst="rect">
            <a:avLst/>
          </a:prstGeom>
        </p:spPr>
      </p:pic>
    </p:spTree>
    <p:extLst>
      <p:ext uri="{BB962C8B-B14F-4D97-AF65-F5344CB8AC3E}">
        <p14:creationId xmlns:p14="http://schemas.microsoft.com/office/powerpoint/2010/main" val="30398289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BD102AB-6FE8-6942-86FE-BF793F94F847}" type="datetimeFigureOut">
              <a:rPr lang="en-US" smtClean="0"/>
              <a:t>3/19/2023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A7CAD7-1780-3845-8F49-D4C298276CD0}" type="slidenum">
              <a:rPr lang="en-US" smtClean="0"/>
              <a:t>‹#›</a:t>
            </a:fld>
            <a:endParaRPr lang="en-US"/>
          </a:p>
        </p:txBody>
      </p:sp>
      <p:pic>
        <p:nvPicPr>
          <p:cNvPr id="7" name="Picture 6">
            <a:extLst>
              <a:ext uri="{FF2B5EF4-FFF2-40B4-BE49-F238E27FC236}">
                <a16:creationId xmlns:a16="http://schemas.microsoft.com/office/drawing/2014/main" id="{F842A7D3-69AD-844D-938C-4A5A5509D7B3}"/>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780724" y="4530251"/>
            <a:ext cx="5573028" cy="45719"/>
          </a:xfrm>
          <a:prstGeom prst="rect">
            <a:avLst/>
          </a:prstGeom>
        </p:spPr>
      </p:pic>
    </p:spTree>
    <p:extLst>
      <p:ext uri="{BB962C8B-B14F-4D97-AF65-F5344CB8AC3E}">
        <p14:creationId xmlns:p14="http://schemas.microsoft.com/office/powerpoint/2010/main" val="42188104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BD102AB-6FE8-6942-86FE-BF793F94F847}" type="datetimeFigureOut">
              <a:rPr lang="en-US" smtClean="0"/>
              <a:t>3/19/2023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2A7CAD7-1780-3845-8F49-D4C298276CD0}" type="slidenum">
              <a:rPr lang="en-US" smtClean="0"/>
              <a:t>‹#›</a:t>
            </a:fld>
            <a:endParaRPr lang="en-US"/>
          </a:p>
        </p:txBody>
      </p:sp>
      <p:pic>
        <p:nvPicPr>
          <p:cNvPr id="8" name="Picture 7">
            <a:extLst>
              <a:ext uri="{FF2B5EF4-FFF2-40B4-BE49-F238E27FC236}">
                <a16:creationId xmlns:a16="http://schemas.microsoft.com/office/drawing/2014/main" id="{F2096454-F65B-7141-ACA9-87F4BA16DB77}"/>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628650" y="1646237"/>
            <a:ext cx="5573028" cy="45719"/>
          </a:xfrm>
          <a:prstGeom prst="rect">
            <a:avLst/>
          </a:prstGeom>
        </p:spPr>
      </p:pic>
    </p:spTree>
    <p:extLst>
      <p:ext uri="{BB962C8B-B14F-4D97-AF65-F5344CB8AC3E}">
        <p14:creationId xmlns:p14="http://schemas.microsoft.com/office/powerpoint/2010/main" val="8603358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D102AB-6FE8-6942-86FE-BF793F94F847}" type="datetimeFigureOut">
              <a:rPr lang="en-US" smtClean="0"/>
              <a:t>3/19/2023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2A7CAD7-1780-3845-8F49-D4C298276CD0}" type="slidenum">
              <a:rPr lang="en-US" smtClean="0"/>
              <a:t>‹#›</a:t>
            </a:fld>
            <a:endParaRPr lang="en-US"/>
          </a:p>
        </p:txBody>
      </p:sp>
      <p:pic>
        <p:nvPicPr>
          <p:cNvPr id="10" name="Picture 9">
            <a:extLst>
              <a:ext uri="{FF2B5EF4-FFF2-40B4-BE49-F238E27FC236}">
                <a16:creationId xmlns:a16="http://schemas.microsoft.com/office/drawing/2014/main" id="{82A9F5E1-A0C2-DA4A-B943-7410804A87AA}"/>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628650" y="1625205"/>
            <a:ext cx="5573028" cy="45719"/>
          </a:xfrm>
          <a:prstGeom prst="rect">
            <a:avLst/>
          </a:prstGeom>
        </p:spPr>
      </p:pic>
    </p:spTree>
    <p:extLst>
      <p:ext uri="{BB962C8B-B14F-4D97-AF65-F5344CB8AC3E}">
        <p14:creationId xmlns:p14="http://schemas.microsoft.com/office/powerpoint/2010/main" val="23360784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BD102AB-6FE8-6942-86FE-BF793F94F847}" type="datetimeFigureOut">
              <a:rPr lang="en-US" smtClean="0"/>
              <a:t>3/19/2023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2A7CAD7-1780-3845-8F49-D4C298276CD0}" type="slidenum">
              <a:rPr lang="en-US" smtClean="0"/>
              <a:t>‹#›</a:t>
            </a:fld>
            <a:endParaRPr lang="en-US"/>
          </a:p>
        </p:txBody>
      </p:sp>
      <p:pic>
        <p:nvPicPr>
          <p:cNvPr id="6" name="Picture 5">
            <a:extLst>
              <a:ext uri="{FF2B5EF4-FFF2-40B4-BE49-F238E27FC236}">
                <a16:creationId xmlns:a16="http://schemas.microsoft.com/office/drawing/2014/main" id="{02272717-A41F-0E45-AC98-EC02EB8D8B51}"/>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628650" y="1644970"/>
            <a:ext cx="5573028" cy="45719"/>
          </a:xfrm>
          <a:prstGeom prst="rect">
            <a:avLst/>
          </a:prstGeom>
        </p:spPr>
      </p:pic>
    </p:spTree>
    <p:extLst>
      <p:ext uri="{BB962C8B-B14F-4D97-AF65-F5344CB8AC3E}">
        <p14:creationId xmlns:p14="http://schemas.microsoft.com/office/powerpoint/2010/main" val="2873676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D102AB-6FE8-6942-86FE-BF793F94F847}" type="datetimeFigureOut">
              <a:rPr lang="en-US" smtClean="0"/>
              <a:t>3/19/2023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2A7CAD7-1780-3845-8F49-D4C298276CD0}" type="slidenum">
              <a:rPr lang="en-US" smtClean="0"/>
              <a:t>‹#›</a:t>
            </a:fld>
            <a:endParaRPr lang="en-US"/>
          </a:p>
        </p:txBody>
      </p:sp>
    </p:spTree>
    <p:extLst>
      <p:ext uri="{BB962C8B-B14F-4D97-AF65-F5344CB8AC3E}">
        <p14:creationId xmlns:p14="http://schemas.microsoft.com/office/powerpoint/2010/main" val="6073952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BD102AB-6FE8-6942-86FE-BF793F94F847}" type="datetimeFigureOut">
              <a:rPr lang="en-US" smtClean="0"/>
              <a:t>3/19/2023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2A7CAD7-1780-3845-8F49-D4C298276CD0}" type="slidenum">
              <a:rPr lang="en-US" smtClean="0"/>
              <a:t>‹#›</a:t>
            </a:fld>
            <a:endParaRPr lang="en-US"/>
          </a:p>
        </p:txBody>
      </p:sp>
    </p:spTree>
    <p:extLst>
      <p:ext uri="{BB962C8B-B14F-4D97-AF65-F5344CB8AC3E}">
        <p14:creationId xmlns:p14="http://schemas.microsoft.com/office/powerpoint/2010/main" val="6418813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BD102AB-6FE8-6942-86FE-BF793F94F847}" type="datetimeFigureOut">
              <a:rPr lang="en-US" smtClean="0"/>
              <a:t>3/19/2023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2A7CAD7-1780-3845-8F49-D4C298276CD0}" type="slidenum">
              <a:rPr lang="en-US" smtClean="0"/>
              <a:t>‹#›</a:t>
            </a:fld>
            <a:endParaRPr lang="en-US"/>
          </a:p>
        </p:txBody>
      </p:sp>
    </p:spTree>
    <p:extLst>
      <p:ext uri="{BB962C8B-B14F-4D97-AF65-F5344CB8AC3E}">
        <p14:creationId xmlns:p14="http://schemas.microsoft.com/office/powerpoint/2010/main" val="34267699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D102AB-6FE8-6942-86FE-BF793F94F847}" type="datetimeFigureOut">
              <a:rPr lang="en-US" smtClean="0"/>
              <a:t>3/19/2023</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A7CAD7-1780-3845-8F49-D4C298276CD0}" type="slidenum">
              <a:rPr lang="en-US" smtClean="0"/>
              <a:t>‹#›</a:t>
            </a:fld>
            <a:endParaRPr lang="en-US"/>
          </a:p>
        </p:txBody>
      </p:sp>
      <p:pic>
        <p:nvPicPr>
          <p:cNvPr id="9" name="Picture 8">
            <a:extLst>
              <a:ext uri="{FF2B5EF4-FFF2-40B4-BE49-F238E27FC236}">
                <a16:creationId xmlns:a16="http://schemas.microsoft.com/office/drawing/2014/main" id="{A6644EE1-FA31-EF49-9713-7D49E184EBAB}"/>
              </a:ext>
            </a:extLst>
          </p:cNvPr>
          <p:cNvPicPr>
            <a:picLocks noChangeAspect="1"/>
          </p:cNvPicPr>
          <p:nvPr userDrawn="1"/>
        </p:nvPicPr>
        <p:blipFill>
          <a:blip r:embed="rId13" cstate="hqprint">
            <a:extLst>
              <a:ext uri="{28A0092B-C50C-407E-A947-70E740481C1C}">
                <a14:useLocalDpi xmlns:a14="http://schemas.microsoft.com/office/drawing/2010/main" val="0"/>
              </a:ext>
            </a:extLst>
          </a:blip>
          <a:stretch>
            <a:fillRect/>
          </a:stretch>
        </p:blipFill>
        <p:spPr>
          <a:xfrm>
            <a:off x="7507705" y="6420582"/>
            <a:ext cx="1007645" cy="300894"/>
          </a:xfrm>
          <a:prstGeom prst="rect">
            <a:avLst/>
          </a:prstGeom>
        </p:spPr>
      </p:pic>
    </p:spTree>
    <p:extLst>
      <p:ext uri="{BB962C8B-B14F-4D97-AF65-F5344CB8AC3E}">
        <p14:creationId xmlns:p14="http://schemas.microsoft.com/office/powerpoint/2010/main" val="2451660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00.png"/><Relationship Id="rId7" Type="http://schemas.openxmlformats.org/officeDocument/2006/relationships/image" Target="../media/image14.png"/><Relationship Id="rId2" Type="http://schemas.openxmlformats.org/officeDocument/2006/relationships/image" Target="../media/image90.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00.png"/><Relationship Id="rId7" Type="http://schemas.openxmlformats.org/officeDocument/2006/relationships/image" Target="../media/image14.png"/><Relationship Id="rId2" Type="http://schemas.openxmlformats.org/officeDocument/2006/relationships/image" Target="../media/image90.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2.pn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60.png"/><Relationship Id="rId7" Type="http://schemas.openxmlformats.org/officeDocument/2006/relationships/image" Target="../media/image23.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22.png"/><Relationship Id="rId4" Type="http://schemas.openxmlformats.org/officeDocument/2006/relationships/image" Target="../media/image70.png"/></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nlp.stanford.edu/~lmthang/data/papers/conll13_morpho.pdf" TargetMode="External"/><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ai.stanford.edu/~wzou/emnlp2013_ZouSocherCerManning.pdf" TargetMode="External"/><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0.png"/><Relationship Id="rId1" Type="http://schemas.openxmlformats.org/officeDocument/2006/relationships/slideLayout" Target="../slideLayouts/slideLayout2.xml"/><Relationship Id="rId4" Type="http://schemas.openxmlformats.org/officeDocument/2006/relationships/image" Target="../media/image8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51228D-51E2-9F4F-913D-44681D40D591}"/>
              </a:ext>
            </a:extLst>
          </p:cNvPr>
          <p:cNvSpPr>
            <a:spLocks noGrp="1"/>
          </p:cNvSpPr>
          <p:nvPr>
            <p:ph type="title"/>
          </p:nvPr>
        </p:nvSpPr>
        <p:spPr/>
        <p:txBody>
          <a:bodyPr/>
          <a:lstStyle/>
          <a:p>
            <a:r>
              <a:rPr lang="en-US" dirty="0"/>
              <a:t>Word embeddings (continued)</a:t>
            </a:r>
          </a:p>
        </p:txBody>
      </p:sp>
      <p:sp>
        <p:nvSpPr>
          <p:cNvPr id="3" name="Content Placeholder 2">
            <a:extLst>
              <a:ext uri="{FF2B5EF4-FFF2-40B4-BE49-F238E27FC236}">
                <a16:creationId xmlns:a16="http://schemas.microsoft.com/office/drawing/2014/main" id="{87209569-FE95-E24D-925C-7D34C9BEBD23}"/>
              </a:ext>
            </a:extLst>
          </p:cNvPr>
          <p:cNvSpPr>
            <a:spLocks noGrp="1"/>
          </p:cNvSpPr>
          <p:nvPr>
            <p:ph idx="1"/>
          </p:nvPr>
        </p:nvSpPr>
        <p:spPr/>
        <p:txBody>
          <a:bodyPr>
            <a:normAutofit/>
          </a:bodyPr>
          <a:lstStyle/>
          <a:p>
            <a:r>
              <a:rPr lang="en-US" b="1" dirty="0"/>
              <a:t>Idea:  </a:t>
            </a:r>
            <a:r>
              <a:rPr lang="en-US" dirty="0"/>
              <a:t>learn an embedding from words into vectors</a:t>
            </a:r>
          </a:p>
          <a:p>
            <a:endParaRPr lang="en-US" dirty="0"/>
          </a:p>
          <a:p>
            <a:r>
              <a:rPr lang="en-US" dirty="0"/>
              <a:t>Need to have a function W(word) that returns a vector encoding that word.  </a:t>
            </a:r>
          </a:p>
          <a:p>
            <a:endParaRPr lang="en-US" dirty="0"/>
          </a:p>
          <a:p>
            <a:pPr lvl="1"/>
            <a:endParaRPr lang="en-US" dirty="0"/>
          </a:p>
        </p:txBody>
      </p:sp>
    </p:spTree>
    <p:extLst>
      <p:ext uri="{BB962C8B-B14F-4D97-AF65-F5344CB8AC3E}">
        <p14:creationId xmlns:p14="http://schemas.microsoft.com/office/powerpoint/2010/main" val="26607043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330EA680-D336-4FF7-8B7A-9848BB0A1C32}" type="slidenum">
              <a:rPr lang="en-US" smtClean="0"/>
              <a:pPr/>
              <a:t>10</a:t>
            </a:fld>
            <a:endParaRPr lang="en-US" dirty="0"/>
          </a:p>
        </p:txBody>
      </p:sp>
      <p:grpSp>
        <p:nvGrpSpPr>
          <p:cNvPr id="20" name="Group 19"/>
          <p:cNvGrpSpPr/>
          <p:nvPr/>
        </p:nvGrpSpPr>
        <p:grpSpPr>
          <a:xfrm>
            <a:off x="1836685" y="1781204"/>
            <a:ext cx="205740" cy="1783080"/>
            <a:chOff x="1800225" y="419100"/>
            <a:chExt cx="182880" cy="1828800"/>
          </a:xfrm>
        </p:grpSpPr>
        <p:sp>
          <p:nvSpPr>
            <p:cNvPr id="9" name="Rectangle 8"/>
            <p:cNvSpPr/>
            <p:nvPr/>
          </p:nvSpPr>
          <p:spPr>
            <a:xfrm>
              <a:off x="1800225" y="41910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10" name="Rectangle 9"/>
            <p:cNvSpPr/>
            <p:nvPr/>
          </p:nvSpPr>
          <p:spPr>
            <a:xfrm>
              <a:off x="1800225" y="60198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b="1" dirty="0">
                  <a:solidFill>
                    <a:srgbClr val="FF0000"/>
                  </a:solidFill>
                </a:rPr>
                <a:t>1</a:t>
              </a:r>
            </a:p>
          </p:txBody>
        </p:sp>
        <p:sp>
          <p:nvSpPr>
            <p:cNvPr id="11" name="Rectangle 10"/>
            <p:cNvSpPr/>
            <p:nvPr/>
          </p:nvSpPr>
          <p:spPr>
            <a:xfrm>
              <a:off x="1800225" y="78486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12" name="Rectangle 11"/>
            <p:cNvSpPr/>
            <p:nvPr/>
          </p:nvSpPr>
          <p:spPr>
            <a:xfrm>
              <a:off x="1800225" y="96774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13" name="Rectangle 12"/>
            <p:cNvSpPr/>
            <p:nvPr/>
          </p:nvSpPr>
          <p:spPr>
            <a:xfrm>
              <a:off x="1800225" y="115062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15" name="Rectangle 14"/>
            <p:cNvSpPr/>
            <p:nvPr/>
          </p:nvSpPr>
          <p:spPr>
            <a:xfrm>
              <a:off x="1800225" y="133350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16" name="Rectangle 15"/>
            <p:cNvSpPr/>
            <p:nvPr/>
          </p:nvSpPr>
          <p:spPr>
            <a:xfrm>
              <a:off x="1800225" y="151638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17" name="Rectangle 16"/>
            <p:cNvSpPr/>
            <p:nvPr/>
          </p:nvSpPr>
          <p:spPr>
            <a:xfrm>
              <a:off x="1800225" y="169926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18" name="Rectangle 17"/>
            <p:cNvSpPr/>
            <p:nvPr/>
          </p:nvSpPr>
          <p:spPr>
            <a:xfrm>
              <a:off x="1800225" y="188214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a:t>
              </a:r>
            </a:p>
          </p:txBody>
        </p:sp>
        <p:sp>
          <p:nvSpPr>
            <p:cNvPr id="19" name="Rectangle 18"/>
            <p:cNvSpPr/>
            <p:nvPr/>
          </p:nvSpPr>
          <p:spPr>
            <a:xfrm>
              <a:off x="1800225" y="206502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grpSp>
      <p:grpSp>
        <p:nvGrpSpPr>
          <p:cNvPr id="21" name="Group 20"/>
          <p:cNvGrpSpPr/>
          <p:nvPr/>
        </p:nvGrpSpPr>
        <p:grpSpPr>
          <a:xfrm>
            <a:off x="1836686" y="3931964"/>
            <a:ext cx="205740" cy="1783080"/>
            <a:chOff x="1800225" y="419100"/>
            <a:chExt cx="182880" cy="1828800"/>
          </a:xfrm>
        </p:grpSpPr>
        <p:sp>
          <p:nvSpPr>
            <p:cNvPr id="22" name="Rectangle 21"/>
            <p:cNvSpPr/>
            <p:nvPr/>
          </p:nvSpPr>
          <p:spPr>
            <a:xfrm>
              <a:off x="1800225" y="41910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23" name="Rectangle 22"/>
            <p:cNvSpPr/>
            <p:nvPr/>
          </p:nvSpPr>
          <p:spPr>
            <a:xfrm>
              <a:off x="1800225" y="60198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24" name="Rectangle 23"/>
            <p:cNvSpPr/>
            <p:nvPr/>
          </p:nvSpPr>
          <p:spPr>
            <a:xfrm>
              <a:off x="1800225" y="78486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25" name="Rectangle 24"/>
            <p:cNvSpPr/>
            <p:nvPr/>
          </p:nvSpPr>
          <p:spPr>
            <a:xfrm>
              <a:off x="1800225" y="96774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b="1" dirty="0">
                  <a:solidFill>
                    <a:srgbClr val="FF0000"/>
                  </a:solidFill>
                </a:rPr>
                <a:t>1</a:t>
              </a:r>
            </a:p>
          </p:txBody>
        </p:sp>
        <p:sp>
          <p:nvSpPr>
            <p:cNvPr id="26" name="Rectangle 25"/>
            <p:cNvSpPr/>
            <p:nvPr/>
          </p:nvSpPr>
          <p:spPr>
            <a:xfrm>
              <a:off x="1800225" y="115062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27" name="Rectangle 26"/>
            <p:cNvSpPr/>
            <p:nvPr/>
          </p:nvSpPr>
          <p:spPr>
            <a:xfrm>
              <a:off x="1800225" y="133350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28" name="Rectangle 27"/>
            <p:cNvSpPr/>
            <p:nvPr/>
          </p:nvSpPr>
          <p:spPr>
            <a:xfrm>
              <a:off x="1800225" y="151638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29" name="Rectangle 28"/>
            <p:cNvSpPr/>
            <p:nvPr/>
          </p:nvSpPr>
          <p:spPr>
            <a:xfrm>
              <a:off x="1800225" y="169926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30" name="Rectangle 29"/>
            <p:cNvSpPr/>
            <p:nvPr/>
          </p:nvSpPr>
          <p:spPr>
            <a:xfrm>
              <a:off x="1800225" y="188214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a:t>
              </a:r>
            </a:p>
          </p:txBody>
        </p:sp>
        <p:sp>
          <p:nvSpPr>
            <p:cNvPr id="31" name="Rectangle 30"/>
            <p:cNvSpPr/>
            <p:nvPr/>
          </p:nvSpPr>
          <p:spPr>
            <a:xfrm>
              <a:off x="1800225" y="206502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grpSp>
      <p:sp>
        <p:nvSpPr>
          <p:cNvPr id="32" name="TextBox 31"/>
          <p:cNvSpPr txBox="1"/>
          <p:nvPr/>
        </p:nvSpPr>
        <p:spPr>
          <a:xfrm>
            <a:off x="1428632" y="2445091"/>
            <a:ext cx="395108" cy="300082"/>
          </a:xfrm>
          <a:prstGeom prst="rect">
            <a:avLst/>
          </a:prstGeom>
          <a:noFill/>
        </p:spPr>
        <p:txBody>
          <a:bodyPr wrap="none" rtlCol="0">
            <a:spAutoFit/>
          </a:bodyPr>
          <a:lstStyle/>
          <a:p>
            <a:r>
              <a:rPr lang="en-US" sz="1350" dirty="0" err="1"/>
              <a:t>x</a:t>
            </a:r>
            <a:r>
              <a:rPr lang="en-US" sz="1350" baseline="-25000" dirty="0" err="1"/>
              <a:t>cat</a:t>
            </a:r>
            <a:endParaRPr lang="en-US" sz="1350" dirty="0"/>
          </a:p>
        </p:txBody>
      </p:sp>
      <p:sp>
        <p:nvSpPr>
          <p:cNvPr id="33" name="TextBox 32"/>
          <p:cNvSpPr txBox="1"/>
          <p:nvPr/>
        </p:nvSpPr>
        <p:spPr>
          <a:xfrm>
            <a:off x="1428632" y="4645195"/>
            <a:ext cx="377155" cy="300082"/>
          </a:xfrm>
          <a:prstGeom prst="rect">
            <a:avLst/>
          </a:prstGeom>
          <a:noFill/>
        </p:spPr>
        <p:txBody>
          <a:bodyPr wrap="none" rtlCol="0">
            <a:spAutoFit/>
          </a:bodyPr>
          <a:lstStyle/>
          <a:p>
            <a:r>
              <a:rPr lang="en-US" sz="1350" dirty="0" err="1"/>
              <a:t>x</a:t>
            </a:r>
            <a:r>
              <a:rPr lang="en-US" sz="1350" baseline="-25000" dirty="0" err="1"/>
              <a:t>on</a:t>
            </a:r>
            <a:endParaRPr lang="en-US" sz="1350" dirty="0"/>
          </a:p>
        </p:txBody>
      </p:sp>
      <p:grpSp>
        <p:nvGrpSpPr>
          <p:cNvPr id="46" name="Group 45"/>
          <p:cNvGrpSpPr/>
          <p:nvPr/>
        </p:nvGrpSpPr>
        <p:grpSpPr>
          <a:xfrm>
            <a:off x="4433456" y="3143084"/>
            <a:ext cx="205740" cy="1069848"/>
            <a:chOff x="1800225" y="419100"/>
            <a:chExt cx="182880" cy="1097280"/>
          </a:xfrm>
        </p:grpSpPr>
        <p:sp>
          <p:nvSpPr>
            <p:cNvPr id="47" name="Rectangle 46"/>
            <p:cNvSpPr/>
            <p:nvPr/>
          </p:nvSpPr>
          <p:spPr>
            <a:xfrm>
              <a:off x="1800225" y="41910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825" dirty="0">
                <a:solidFill>
                  <a:schemeClr val="tx1"/>
                </a:solidFill>
              </a:endParaRPr>
            </a:p>
          </p:txBody>
        </p:sp>
        <p:sp>
          <p:nvSpPr>
            <p:cNvPr id="48" name="Rectangle 47"/>
            <p:cNvSpPr/>
            <p:nvPr/>
          </p:nvSpPr>
          <p:spPr>
            <a:xfrm>
              <a:off x="1800225" y="60198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825" b="1" dirty="0">
                <a:solidFill>
                  <a:srgbClr val="FF0000"/>
                </a:solidFill>
              </a:endParaRPr>
            </a:p>
          </p:txBody>
        </p:sp>
        <p:sp>
          <p:nvSpPr>
            <p:cNvPr id="49" name="Rectangle 48"/>
            <p:cNvSpPr/>
            <p:nvPr/>
          </p:nvSpPr>
          <p:spPr>
            <a:xfrm>
              <a:off x="1800225" y="78486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825" dirty="0">
                <a:solidFill>
                  <a:schemeClr val="tx1"/>
                </a:solidFill>
              </a:endParaRPr>
            </a:p>
          </p:txBody>
        </p:sp>
        <p:sp>
          <p:nvSpPr>
            <p:cNvPr id="50" name="Rectangle 49"/>
            <p:cNvSpPr/>
            <p:nvPr/>
          </p:nvSpPr>
          <p:spPr>
            <a:xfrm>
              <a:off x="1800225" y="96774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825" dirty="0">
                <a:solidFill>
                  <a:schemeClr val="tx1"/>
                </a:solidFill>
              </a:endParaRPr>
            </a:p>
          </p:txBody>
        </p:sp>
        <p:sp>
          <p:nvSpPr>
            <p:cNvPr id="51" name="Rectangle 50"/>
            <p:cNvSpPr/>
            <p:nvPr/>
          </p:nvSpPr>
          <p:spPr>
            <a:xfrm>
              <a:off x="1800225" y="115062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825" dirty="0">
                <a:solidFill>
                  <a:schemeClr val="tx1"/>
                </a:solidFill>
              </a:endParaRPr>
            </a:p>
          </p:txBody>
        </p:sp>
        <p:sp>
          <p:nvSpPr>
            <p:cNvPr id="52" name="Rectangle 51"/>
            <p:cNvSpPr/>
            <p:nvPr/>
          </p:nvSpPr>
          <p:spPr>
            <a:xfrm>
              <a:off x="1800225" y="133350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825" dirty="0">
                <a:solidFill>
                  <a:schemeClr val="tx1"/>
                </a:solidFill>
              </a:endParaRPr>
            </a:p>
          </p:txBody>
        </p:sp>
      </p:grpSp>
      <p:grpSp>
        <p:nvGrpSpPr>
          <p:cNvPr id="57" name="Group 56"/>
          <p:cNvGrpSpPr/>
          <p:nvPr/>
        </p:nvGrpSpPr>
        <p:grpSpPr>
          <a:xfrm>
            <a:off x="7035092" y="2851052"/>
            <a:ext cx="205740" cy="1783080"/>
            <a:chOff x="1800225" y="419100"/>
            <a:chExt cx="182880" cy="1828800"/>
          </a:xfrm>
        </p:grpSpPr>
        <p:sp>
          <p:nvSpPr>
            <p:cNvPr id="58" name="Rectangle 57"/>
            <p:cNvSpPr/>
            <p:nvPr/>
          </p:nvSpPr>
          <p:spPr>
            <a:xfrm>
              <a:off x="1800225" y="41910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59" name="Rectangle 58"/>
            <p:cNvSpPr/>
            <p:nvPr/>
          </p:nvSpPr>
          <p:spPr>
            <a:xfrm>
              <a:off x="1800225" y="60198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60" name="Rectangle 59"/>
            <p:cNvSpPr/>
            <p:nvPr/>
          </p:nvSpPr>
          <p:spPr>
            <a:xfrm>
              <a:off x="1800225" y="78486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61" name="Rectangle 60"/>
            <p:cNvSpPr/>
            <p:nvPr/>
          </p:nvSpPr>
          <p:spPr>
            <a:xfrm>
              <a:off x="1800225" y="96774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62" name="Rectangle 61"/>
            <p:cNvSpPr/>
            <p:nvPr/>
          </p:nvSpPr>
          <p:spPr>
            <a:xfrm>
              <a:off x="1800225" y="115062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63" name="Rectangle 62"/>
            <p:cNvSpPr/>
            <p:nvPr/>
          </p:nvSpPr>
          <p:spPr>
            <a:xfrm>
              <a:off x="1800225" y="133350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64" name="Rectangle 63"/>
            <p:cNvSpPr/>
            <p:nvPr/>
          </p:nvSpPr>
          <p:spPr>
            <a:xfrm>
              <a:off x="1800225" y="151638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65" name="Rectangle 64"/>
            <p:cNvSpPr/>
            <p:nvPr/>
          </p:nvSpPr>
          <p:spPr>
            <a:xfrm>
              <a:off x="1800225" y="169926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b="1" dirty="0">
                  <a:solidFill>
                    <a:srgbClr val="FF0000"/>
                  </a:solidFill>
                </a:rPr>
                <a:t>1</a:t>
              </a:r>
            </a:p>
          </p:txBody>
        </p:sp>
        <p:sp>
          <p:nvSpPr>
            <p:cNvPr id="66" name="Rectangle 65"/>
            <p:cNvSpPr/>
            <p:nvPr/>
          </p:nvSpPr>
          <p:spPr>
            <a:xfrm>
              <a:off x="1800225" y="188214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a:t>
              </a:r>
            </a:p>
          </p:txBody>
        </p:sp>
        <p:sp>
          <p:nvSpPr>
            <p:cNvPr id="67" name="Rectangle 66"/>
            <p:cNvSpPr/>
            <p:nvPr/>
          </p:nvSpPr>
          <p:spPr>
            <a:xfrm>
              <a:off x="1800225" y="206502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grpSp>
      <p:sp>
        <p:nvSpPr>
          <p:cNvPr id="68" name="TextBox 67"/>
          <p:cNvSpPr txBox="1"/>
          <p:nvPr/>
        </p:nvSpPr>
        <p:spPr>
          <a:xfrm>
            <a:off x="1491859" y="1403988"/>
            <a:ext cx="942374" cy="300082"/>
          </a:xfrm>
          <a:prstGeom prst="rect">
            <a:avLst/>
          </a:prstGeom>
          <a:noFill/>
        </p:spPr>
        <p:txBody>
          <a:bodyPr wrap="none" rtlCol="0">
            <a:spAutoFit/>
          </a:bodyPr>
          <a:lstStyle/>
          <a:p>
            <a:r>
              <a:rPr lang="en-US" sz="1350" dirty="0"/>
              <a:t>Input layer</a:t>
            </a:r>
          </a:p>
        </p:txBody>
      </p:sp>
      <p:cxnSp>
        <p:nvCxnSpPr>
          <p:cNvPr id="70" name="Straight Connector 69"/>
          <p:cNvCxnSpPr/>
          <p:nvPr/>
        </p:nvCxnSpPr>
        <p:spPr>
          <a:xfrm>
            <a:off x="2043854" y="1781205"/>
            <a:ext cx="2389603" cy="1361879"/>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flipV="1">
            <a:off x="2043854" y="3140128"/>
            <a:ext cx="2389602" cy="791836"/>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a:off x="2037561" y="3562393"/>
            <a:ext cx="2395895" cy="650539"/>
          </a:xfrm>
          <a:prstGeom prst="line">
            <a:avLst/>
          </a:prstGeom>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flipV="1">
            <a:off x="2043854" y="4223995"/>
            <a:ext cx="2389602" cy="1491049"/>
          </a:xfrm>
          <a:prstGeom prst="line">
            <a:avLst/>
          </a:prstGeom>
        </p:spPr>
        <p:style>
          <a:lnRef idx="1">
            <a:schemeClr val="accent1"/>
          </a:lnRef>
          <a:fillRef idx="0">
            <a:schemeClr val="accent1"/>
          </a:fillRef>
          <a:effectRef idx="0">
            <a:schemeClr val="accent1"/>
          </a:effectRef>
          <a:fontRef idx="minor">
            <a:schemeClr val="tx1"/>
          </a:fontRef>
        </p:style>
      </p:cxnSp>
      <p:sp>
        <p:nvSpPr>
          <p:cNvPr id="82" name="TextBox 81"/>
          <p:cNvSpPr txBox="1"/>
          <p:nvPr/>
        </p:nvSpPr>
        <p:spPr>
          <a:xfrm>
            <a:off x="4081434" y="4582242"/>
            <a:ext cx="1075423" cy="300082"/>
          </a:xfrm>
          <a:prstGeom prst="rect">
            <a:avLst/>
          </a:prstGeom>
          <a:noFill/>
        </p:spPr>
        <p:txBody>
          <a:bodyPr wrap="none" rtlCol="0">
            <a:spAutoFit/>
          </a:bodyPr>
          <a:lstStyle/>
          <a:p>
            <a:r>
              <a:rPr lang="en-US" sz="1350" dirty="0"/>
              <a:t>Hidden layer</a:t>
            </a:r>
          </a:p>
        </p:txBody>
      </p:sp>
      <p:sp>
        <p:nvSpPr>
          <p:cNvPr id="83" name="TextBox 82"/>
          <p:cNvSpPr txBox="1"/>
          <p:nvPr/>
        </p:nvSpPr>
        <p:spPr>
          <a:xfrm>
            <a:off x="7464151" y="3588853"/>
            <a:ext cx="391454" cy="300082"/>
          </a:xfrm>
          <a:prstGeom prst="rect">
            <a:avLst/>
          </a:prstGeom>
          <a:noFill/>
        </p:spPr>
        <p:txBody>
          <a:bodyPr wrap="none" rtlCol="0">
            <a:spAutoFit/>
          </a:bodyPr>
          <a:lstStyle/>
          <a:p>
            <a:r>
              <a:rPr lang="en-US" sz="1350" dirty="0"/>
              <a:t>sat</a:t>
            </a:r>
          </a:p>
        </p:txBody>
      </p:sp>
      <p:cxnSp>
        <p:nvCxnSpPr>
          <p:cNvPr id="84" name="Straight Connector 83"/>
          <p:cNvCxnSpPr/>
          <p:nvPr/>
        </p:nvCxnSpPr>
        <p:spPr>
          <a:xfrm flipV="1">
            <a:off x="4639196" y="2850140"/>
            <a:ext cx="2395896" cy="289988"/>
          </a:xfrm>
          <a:prstGeom prst="line">
            <a:avLst/>
          </a:prstGeom>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4639196" y="4212932"/>
            <a:ext cx="2395896" cy="421201"/>
          </a:xfrm>
          <a:prstGeom prst="line">
            <a:avLst/>
          </a:prstGeom>
        </p:spPr>
        <p:style>
          <a:lnRef idx="1">
            <a:schemeClr val="accent1"/>
          </a:lnRef>
          <a:fillRef idx="0">
            <a:schemeClr val="accent1"/>
          </a:fillRef>
          <a:effectRef idx="0">
            <a:schemeClr val="accent1"/>
          </a:effectRef>
          <a:fontRef idx="minor">
            <a:schemeClr val="tx1"/>
          </a:fontRef>
        </p:style>
      </p:cxnSp>
      <p:sp>
        <p:nvSpPr>
          <p:cNvPr id="91" name="TextBox 90"/>
          <p:cNvSpPr txBox="1"/>
          <p:nvPr/>
        </p:nvSpPr>
        <p:spPr>
          <a:xfrm>
            <a:off x="6623543" y="2415558"/>
            <a:ext cx="1072217" cy="300082"/>
          </a:xfrm>
          <a:prstGeom prst="rect">
            <a:avLst/>
          </a:prstGeom>
          <a:noFill/>
        </p:spPr>
        <p:txBody>
          <a:bodyPr wrap="none" rtlCol="0">
            <a:spAutoFit/>
          </a:bodyPr>
          <a:lstStyle/>
          <a:p>
            <a:r>
              <a:rPr lang="en-US" sz="1350" dirty="0"/>
              <a:t>Output layer</a:t>
            </a:r>
          </a:p>
        </p:txBody>
      </p:sp>
      <p:sp>
        <p:nvSpPr>
          <p:cNvPr id="74" name="TextBox 73"/>
          <p:cNvSpPr txBox="1"/>
          <p:nvPr/>
        </p:nvSpPr>
        <p:spPr>
          <a:xfrm>
            <a:off x="1197200" y="3321391"/>
            <a:ext cx="604653" cy="300082"/>
          </a:xfrm>
          <a:prstGeom prst="rect">
            <a:avLst/>
          </a:prstGeom>
          <a:noFill/>
        </p:spPr>
        <p:txBody>
          <a:bodyPr wrap="none" rtlCol="0">
            <a:spAutoFit/>
          </a:bodyPr>
          <a:lstStyle/>
          <a:p>
            <a:r>
              <a:rPr lang="en-US" sz="1350" dirty="0"/>
              <a:t>V-dim</a:t>
            </a:r>
          </a:p>
        </p:txBody>
      </p:sp>
      <p:sp>
        <p:nvSpPr>
          <p:cNvPr id="75" name="TextBox 74"/>
          <p:cNvSpPr txBox="1"/>
          <p:nvPr/>
        </p:nvSpPr>
        <p:spPr>
          <a:xfrm>
            <a:off x="1197200" y="5447581"/>
            <a:ext cx="604653" cy="300082"/>
          </a:xfrm>
          <a:prstGeom prst="rect">
            <a:avLst/>
          </a:prstGeom>
          <a:noFill/>
        </p:spPr>
        <p:txBody>
          <a:bodyPr wrap="none" rtlCol="0">
            <a:spAutoFit/>
          </a:bodyPr>
          <a:lstStyle/>
          <a:p>
            <a:r>
              <a:rPr lang="en-US" sz="1350" dirty="0"/>
              <a:t>V-dim</a:t>
            </a:r>
          </a:p>
        </p:txBody>
      </p:sp>
      <p:sp>
        <p:nvSpPr>
          <p:cNvPr id="77" name="TextBox 76"/>
          <p:cNvSpPr txBox="1"/>
          <p:nvPr/>
        </p:nvSpPr>
        <p:spPr>
          <a:xfrm>
            <a:off x="4271741" y="4845890"/>
            <a:ext cx="619080" cy="300082"/>
          </a:xfrm>
          <a:prstGeom prst="rect">
            <a:avLst/>
          </a:prstGeom>
          <a:noFill/>
        </p:spPr>
        <p:txBody>
          <a:bodyPr wrap="none" rtlCol="0">
            <a:spAutoFit/>
          </a:bodyPr>
          <a:lstStyle/>
          <a:p>
            <a:r>
              <a:rPr lang="en-US" sz="1350" dirty="0"/>
              <a:t>N-dim</a:t>
            </a:r>
          </a:p>
        </p:txBody>
      </p:sp>
      <p:sp>
        <p:nvSpPr>
          <p:cNvPr id="80" name="TextBox 79"/>
          <p:cNvSpPr txBox="1"/>
          <p:nvPr/>
        </p:nvSpPr>
        <p:spPr>
          <a:xfrm>
            <a:off x="7356958" y="4400003"/>
            <a:ext cx="604653" cy="300082"/>
          </a:xfrm>
          <a:prstGeom prst="rect">
            <a:avLst/>
          </a:prstGeom>
          <a:noFill/>
        </p:spPr>
        <p:txBody>
          <a:bodyPr wrap="none" rtlCol="0">
            <a:spAutoFit/>
          </a:bodyPr>
          <a:lstStyle/>
          <a:p>
            <a:r>
              <a:rPr lang="en-US" sz="1350" dirty="0"/>
              <a:t>V-dim</a:t>
            </a:r>
          </a:p>
        </p:txBody>
      </p:sp>
      <mc:AlternateContent xmlns:mc="http://schemas.openxmlformats.org/markup-compatibility/2006" xmlns:a14="http://schemas.microsoft.com/office/drawing/2010/main">
        <mc:Choice Requires="a14">
          <p:sp>
            <p:nvSpPr>
              <p:cNvPr id="98" name="TextBox 97"/>
              <p:cNvSpPr txBox="1"/>
              <p:nvPr/>
            </p:nvSpPr>
            <p:spPr>
              <a:xfrm rot="1413182">
                <a:off x="2030402" y="2789620"/>
                <a:ext cx="2504916" cy="42203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Sup>
                        <m:sSubSupPr>
                          <m:ctrlPr>
                            <a:rPr lang="en-US" sz="2100" i="1">
                              <a:latin typeface="Cambria Math" panose="02040503050406030204" pitchFamily="18" charset="0"/>
                            </a:rPr>
                          </m:ctrlPr>
                        </m:sSubSupPr>
                        <m:e>
                          <m:r>
                            <a:rPr lang="en-US" sz="2100" i="1">
                              <a:latin typeface="Cambria Math" panose="02040503050406030204" pitchFamily="18" charset="0"/>
                            </a:rPr>
                            <m:t>𝑊</m:t>
                          </m:r>
                        </m:e>
                        <m:sub>
                          <m:r>
                            <a:rPr lang="en-US" sz="2100" i="1">
                              <a:latin typeface="Cambria Math" panose="02040503050406030204" pitchFamily="18" charset="0"/>
                            </a:rPr>
                            <m:t>𝑉</m:t>
                          </m:r>
                          <m:r>
                            <a:rPr lang="en-US" sz="2100" i="1">
                              <a:latin typeface="Cambria Math" panose="02040503050406030204" pitchFamily="18" charset="0"/>
                            </a:rPr>
                            <m:t>×</m:t>
                          </m:r>
                          <m:r>
                            <a:rPr lang="en-US" sz="2100" i="1">
                              <a:latin typeface="Cambria Math" panose="02040503050406030204" pitchFamily="18" charset="0"/>
                            </a:rPr>
                            <m:t>𝑁</m:t>
                          </m:r>
                        </m:sub>
                        <m:sup>
                          <m:r>
                            <a:rPr lang="en-US" sz="2100" i="1">
                              <a:latin typeface="Cambria Math" panose="02040503050406030204" pitchFamily="18" charset="0"/>
                            </a:rPr>
                            <m:t>𝑇</m:t>
                          </m:r>
                        </m:sup>
                      </m:sSubSup>
                      <m:r>
                        <a:rPr lang="en-US" sz="2100" i="1">
                          <a:latin typeface="Cambria Math" panose="02040503050406030204" pitchFamily="18" charset="0"/>
                        </a:rPr>
                        <m:t>×</m:t>
                      </m:r>
                      <m:sSub>
                        <m:sSubPr>
                          <m:ctrlPr>
                            <a:rPr lang="en-US" sz="2100" i="1">
                              <a:latin typeface="Cambria Math" panose="02040503050406030204" pitchFamily="18" charset="0"/>
                            </a:rPr>
                          </m:ctrlPr>
                        </m:sSubPr>
                        <m:e>
                          <m:r>
                            <a:rPr lang="en-US" sz="2100" i="1">
                              <a:latin typeface="Cambria Math" panose="02040503050406030204" pitchFamily="18" charset="0"/>
                            </a:rPr>
                            <m:t>𝑥</m:t>
                          </m:r>
                        </m:e>
                        <m:sub>
                          <m:r>
                            <a:rPr lang="en-US" sz="2100" i="1">
                              <a:latin typeface="Cambria Math" panose="02040503050406030204" pitchFamily="18" charset="0"/>
                            </a:rPr>
                            <m:t>𝑐𝑎𝑡</m:t>
                          </m:r>
                        </m:sub>
                      </m:sSub>
                      <m:r>
                        <a:rPr lang="en-US" sz="2100" i="1">
                          <a:latin typeface="Cambria Math" panose="02040503050406030204" pitchFamily="18" charset="0"/>
                        </a:rPr>
                        <m:t>=</m:t>
                      </m:r>
                      <m:sSub>
                        <m:sSubPr>
                          <m:ctrlPr>
                            <a:rPr lang="en-US" sz="2100" i="1">
                              <a:latin typeface="Cambria Math" panose="02040503050406030204" pitchFamily="18" charset="0"/>
                            </a:rPr>
                          </m:ctrlPr>
                        </m:sSubPr>
                        <m:e>
                          <m:r>
                            <a:rPr lang="en-US" sz="2100" i="1">
                              <a:latin typeface="Cambria Math" panose="02040503050406030204" pitchFamily="18" charset="0"/>
                            </a:rPr>
                            <m:t>𝑣</m:t>
                          </m:r>
                        </m:e>
                        <m:sub>
                          <m:r>
                            <a:rPr lang="en-US" sz="2100" i="1">
                              <a:latin typeface="Cambria Math" panose="02040503050406030204" pitchFamily="18" charset="0"/>
                            </a:rPr>
                            <m:t>𝑐𝑎𝑡</m:t>
                          </m:r>
                        </m:sub>
                      </m:sSub>
                    </m:oMath>
                  </m:oMathPara>
                </a14:m>
                <a:endParaRPr lang="en-US" sz="2100" dirty="0"/>
              </a:p>
            </p:txBody>
          </p:sp>
        </mc:Choice>
        <mc:Fallback xmlns="">
          <p:sp>
            <p:nvSpPr>
              <p:cNvPr id="98" name="TextBox 97"/>
              <p:cNvSpPr txBox="1">
                <a:spLocks noRot="1" noChangeAspect="1" noMove="1" noResize="1" noEditPoints="1" noAdjustHandles="1" noChangeArrowheads="1" noChangeShapeType="1" noTextEdit="1"/>
              </p:cNvSpPr>
              <p:nvPr/>
            </p:nvSpPr>
            <p:spPr>
              <a:xfrm rot="1413182">
                <a:off x="2030402" y="2789620"/>
                <a:ext cx="2504916" cy="422039"/>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9" name="TextBox 98"/>
              <p:cNvSpPr txBox="1"/>
              <p:nvPr/>
            </p:nvSpPr>
            <p:spPr>
              <a:xfrm rot="19631347">
                <a:off x="2133570" y="4232326"/>
                <a:ext cx="2356479" cy="42203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Sup>
                        <m:sSubSupPr>
                          <m:ctrlPr>
                            <a:rPr lang="en-US" sz="2100" i="1">
                              <a:latin typeface="Cambria Math" panose="02040503050406030204" pitchFamily="18" charset="0"/>
                            </a:rPr>
                          </m:ctrlPr>
                        </m:sSubSupPr>
                        <m:e>
                          <m:r>
                            <a:rPr lang="en-US" sz="2100" i="1">
                              <a:latin typeface="Cambria Math" panose="02040503050406030204" pitchFamily="18" charset="0"/>
                            </a:rPr>
                            <m:t>𝑊</m:t>
                          </m:r>
                        </m:e>
                        <m:sub>
                          <m:r>
                            <a:rPr lang="en-US" sz="2100" i="1">
                              <a:latin typeface="Cambria Math" panose="02040503050406030204" pitchFamily="18" charset="0"/>
                            </a:rPr>
                            <m:t>𝑉</m:t>
                          </m:r>
                          <m:r>
                            <a:rPr lang="en-US" sz="2100" i="1">
                              <a:latin typeface="Cambria Math" panose="02040503050406030204" pitchFamily="18" charset="0"/>
                            </a:rPr>
                            <m:t>×</m:t>
                          </m:r>
                          <m:r>
                            <a:rPr lang="en-US" sz="2100" i="1">
                              <a:latin typeface="Cambria Math" panose="02040503050406030204" pitchFamily="18" charset="0"/>
                            </a:rPr>
                            <m:t>𝑁</m:t>
                          </m:r>
                        </m:sub>
                        <m:sup>
                          <m:r>
                            <a:rPr lang="en-US" sz="2100" i="1">
                              <a:latin typeface="Cambria Math" panose="02040503050406030204" pitchFamily="18" charset="0"/>
                            </a:rPr>
                            <m:t>𝑇</m:t>
                          </m:r>
                        </m:sup>
                      </m:sSubSup>
                      <m:r>
                        <a:rPr lang="en-US" sz="2100" i="1">
                          <a:latin typeface="Cambria Math" panose="02040503050406030204" pitchFamily="18" charset="0"/>
                        </a:rPr>
                        <m:t>×</m:t>
                      </m:r>
                      <m:sSub>
                        <m:sSubPr>
                          <m:ctrlPr>
                            <a:rPr lang="en-US" sz="2100" i="1">
                              <a:latin typeface="Cambria Math" panose="02040503050406030204" pitchFamily="18" charset="0"/>
                            </a:rPr>
                          </m:ctrlPr>
                        </m:sSubPr>
                        <m:e>
                          <m:r>
                            <a:rPr lang="en-US" sz="2100" i="1">
                              <a:latin typeface="Cambria Math" panose="02040503050406030204" pitchFamily="18" charset="0"/>
                            </a:rPr>
                            <m:t>𝑥</m:t>
                          </m:r>
                        </m:e>
                        <m:sub>
                          <m:r>
                            <a:rPr lang="en-US" sz="2100" i="1">
                              <a:latin typeface="Cambria Math" panose="02040503050406030204" pitchFamily="18" charset="0"/>
                            </a:rPr>
                            <m:t>𝑜𝑛</m:t>
                          </m:r>
                        </m:sub>
                      </m:sSub>
                      <m:r>
                        <a:rPr lang="en-US" sz="2100" i="1">
                          <a:latin typeface="Cambria Math" panose="02040503050406030204" pitchFamily="18" charset="0"/>
                        </a:rPr>
                        <m:t>=</m:t>
                      </m:r>
                      <m:sSub>
                        <m:sSubPr>
                          <m:ctrlPr>
                            <a:rPr lang="en-US" sz="2100" i="1">
                              <a:latin typeface="Cambria Math" panose="02040503050406030204" pitchFamily="18" charset="0"/>
                            </a:rPr>
                          </m:ctrlPr>
                        </m:sSubPr>
                        <m:e>
                          <m:r>
                            <a:rPr lang="en-US" sz="2100" i="1">
                              <a:latin typeface="Cambria Math" panose="02040503050406030204" pitchFamily="18" charset="0"/>
                            </a:rPr>
                            <m:t>𝑣</m:t>
                          </m:r>
                        </m:e>
                        <m:sub>
                          <m:r>
                            <a:rPr lang="en-US" sz="2100" i="1">
                              <a:latin typeface="Cambria Math" panose="02040503050406030204" pitchFamily="18" charset="0"/>
                            </a:rPr>
                            <m:t>𝑜𝑛</m:t>
                          </m:r>
                        </m:sub>
                      </m:sSub>
                    </m:oMath>
                  </m:oMathPara>
                </a14:m>
                <a:endParaRPr lang="en-US" sz="2100" dirty="0"/>
              </a:p>
            </p:txBody>
          </p:sp>
        </mc:Choice>
        <mc:Fallback xmlns="">
          <p:sp>
            <p:nvSpPr>
              <p:cNvPr id="99" name="TextBox 98"/>
              <p:cNvSpPr txBox="1">
                <a:spLocks noRot="1" noChangeAspect="1" noMove="1" noResize="1" noEditPoints="1" noAdjustHandles="1" noChangeArrowheads="1" noChangeShapeType="1" noTextEdit="1"/>
              </p:cNvSpPr>
              <p:nvPr/>
            </p:nvSpPr>
            <p:spPr>
              <a:xfrm rot="19631347">
                <a:off x="2133570" y="4232326"/>
                <a:ext cx="2356479" cy="422039"/>
              </a:xfrm>
              <a:prstGeom prst="rect">
                <a:avLst/>
              </a:prstGeom>
              <a:blipFill>
                <a:blip r:embed="rId3"/>
                <a:stretch>
                  <a:fillRect/>
                </a:stretch>
              </a:blipFill>
            </p:spPr>
            <p:txBody>
              <a:bodyPr/>
              <a:lstStyle/>
              <a:p>
                <a:r>
                  <a:rPr lang="en-US">
                    <a:noFill/>
                  </a:rPr>
                  <a:t> </a:t>
                </a:r>
              </a:p>
            </p:txBody>
          </p:sp>
        </mc:Fallback>
      </mc:AlternateContent>
      <p:sp>
        <p:nvSpPr>
          <p:cNvPr id="100" name="TextBox 99"/>
          <p:cNvSpPr txBox="1"/>
          <p:nvPr/>
        </p:nvSpPr>
        <p:spPr>
          <a:xfrm>
            <a:off x="3921245" y="3579316"/>
            <a:ext cx="271228" cy="300082"/>
          </a:xfrm>
          <a:prstGeom prst="rect">
            <a:avLst/>
          </a:prstGeom>
          <a:noFill/>
        </p:spPr>
        <p:txBody>
          <a:bodyPr wrap="none" rtlCol="0">
            <a:spAutoFit/>
          </a:bodyPr>
          <a:lstStyle/>
          <a:p>
            <a:r>
              <a:rPr lang="en-US" sz="1350" dirty="0"/>
              <a:t>+</a:t>
            </a:r>
          </a:p>
        </p:txBody>
      </p:sp>
      <mc:AlternateContent xmlns:mc="http://schemas.openxmlformats.org/markup-compatibility/2006" xmlns:a14="http://schemas.microsoft.com/office/drawing/2010/main">
        <mc:Choice Requires="a14">
          <p:sp>
            <p:nvSpPr>
              <p:cNvPr id="101" name="TextBox 100"/>
              <p:cNvSpPr txBox="1"/>
              <p:nvPr/>
            </p:nvSpPr>
            <p:spPr>
              <a:xfrm>
                <a:off x="4573989" y="3476420"/>
                <a:ext cx="1307153" cy="46833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en-US" sz="1350" i="1">
                              <a:latin typeface="Cambria Math" panose="02040503050406030204" pitchFamily="18" charset="0"/>
                            </a:rPr>
                          </m:ctrlPr>
                        </m:accPr>
                        <m:e>
                          <m:r>
                            <a:rPr lang="en-US" sz="1350" i="1">
                              <a:latin typeface="Cambria Math" panose="02040503050406030204" pitchFamily="18" charset="0"/>
                            </a:rPr>
                            <m:t>𝑣</m:t>
                          </m:r>
                        </m:e>
                      </m:acc>
                      <m:r>
                        <a:rPr lang="en-US" sz="1350" i="1">
                          <a:latin typeface="Cambria Math" panose="02040503050406030204" pitchFamily="18" charset="0"/>
                        </a:rPr>
                        <m:t>=</m:t>
                      </m:r>
                      <m:f>
                        <m:fPr>
                          <m:ctrlPr>
                            <a:rPr lang="en-US" sz="1350" i="1">
                              <a:latin typeface="Cambria Math" panose="02040503050406030204" pitchFamily="18" charset="0"/>
                            </a:rPr>
                          </m:ctrlPr>
                        </m:fPr>
                        <m:num>
                          <m:sSub>
                            <m:sSubPr>
                              <m:ctrlPr>
                                <a:rPr lang="en-US" sz="1350" i="1">
                                  <a:latin typeface="Cambria Math" panose="02040503050406030204" pitchFamily="18" charset="0"/>
                                </a:rPr>
                              </m:ctrlPr>
                            </m:sSubPr>
                            <m:e>
                              <m:r>
                                <a:rPr lang="en-US" sz="1350" i="1">
                                  <a:latin typeface="Cambria Math" panose="02040503050406030204" pitchFamily="18" charset="0"/>
                                </a:rPr>
                                <m:t>𝑣</m:t>
                              </m:r>
                            </m:e>
                            <m:sub>
                              <m:r>
                                <a:rPr lang="en-US" sz="1350" i="1">
                                  <a:latin typeface="Cambria Math" panose="02040503050406030204" pitchFamily="18" charset="0"/>
                                </a:rPr>
                                <m:t>𝑐𝑎𝑡</m:t>
                              </m:r>
                            </m:sub>
                          </m:sSub>
                          <m:r>
                            <a:rPr lang="en-US" sz="1350" i="1">
                              <a:latin typeface="Cambria Math" panose="02040503050406030204" pitchFamily="18" charset="0"/>
                            </a:rPr>
                            <m:t>+</m:t>
                          </m:r>
                          <m:sSub>
                            <m:sSubPr>
                              <m:ctrlPr>
                                <a:rPr lang="en-US" sz="1350" i="1">
                                  <a:latin typeface="Cambria Math" panose="02040503050406030204" pitchFamily="18" charset="0"/>
                                </a:rPr>
                              </m:ctrlPr>
                            </m:sSubPr>
                            <m:e>
                              <m:r>
                                <a:rPr lang="en-US" sz="1350" i="1">
                                  <a:latin typeface="Cambria Math" panose="02040503050406030204" pitchFamily="18" charset="0"/>
                                </a:rPr>
                                <m:t>𝑣</m:t>
                              </m:r>
                            </m:e>
                            <m:sub>
                              <m:r>
                                <a:rPr lang="en-US" sz="1350" i="1">
                                  <a:latin typeface="Cambria Math" panose="02040503050406030204" pitchFamily="18" charset="0"/>
                                </a:rPr>
                                <m:t>𝑜𝑛</m:t>
                              </m:r>
                            </m:sub>
                          </m:sSub>
                        </m:num>
                        <m:den>
                          <m:r>
                            <a:rPr lang="en-US" sz="1350" i="1">
                              <a:latin typeface="Cambria Math" panose="02040503050406030204" pitchFamily="18" charset="0"/>
                            </a:rPr>
                            <m:t>2</m:t>
                          </m:r>
                        </m:den>
                      </m:f>
                    </m:oMath>
                  </m:oMathPara>
                </a14:m>
                <a:endParaRPr lang="en-US" sz="1350" dirty="0"/>
              </a:p>
            </p:txBody>
          </p:sp>
        </mc:Choice>
        <mc:Fallback xmlns="">
          <p:sp>
            <p:nvSpPr>
              <p:cNvPr id="101" name="TextBox 100"/>
              <p:cNvSpPr txBox="1">
                <a:spLocks noRot="1" noChangeAspect="1" noMove="1" noResize="1" noEditPoints="1" noAdjustHandles="1" noChangeArrowheads="1" noChangeShapeType="1" noTextEdit="1"/>
              </p:cNvSpPr>
              <p:nvPr/>
            </p:nvSpPr>
            <p:spPr>
              <a:xfrm>
                <a:off x="4573989" y="3476420"/>
                <a:ext cx="1307153" cy="468333"/>
              </a:xfrm>
              <a:prstGeom prst="rect">
                <a:avLst/>
              </a:prstGeom>
              <a:blipFill>
                <a:blip r:embed="rId4"/>
                <a:stretch>
                  <a:fillRect b="-2597"/>
                </a:stretch>
              </a:blipFill>
            </p:spPr>
            <p:txBody>
              <a:bodyPr/>
              <a:lstStyle/>
              <a:p>
                <a:r>
                  <a:rPr lang="en-US">
                    <a:noFill/>
                  </a:rPr>
                  <a:t> </a:t>
                </a:r>
              </a:p>
            </p:txBody>
          </p:sp>
        </mc:Fallback>
      </mc:AlternateContent>
      <p:graphicFrame>
        <p:nvGraphicFramePr>
          <p:cNvPr id="2" name="Table 1"/>
          <p:cNvGraphicFramePr>
            <a:graphicFrameLocks noGrp="1"/>
          </p:cNvGraphicFramePr>
          <p:nvPr>
            <p:extLst/>
          </p:nvPr>
        </p:nvGraphicFramePr>
        <p:xfrm>
          <a:off x="2536924" y="1255867"/>
          <a:ext cx="2468880" cy="1234440"/>
        </p:xfrm>
        <a:graphic>
          <a:graphicData uri="http://schemas.openxmlformats.org/drawingml/2006/table">
            <a:tbl>
              <a:tblPr firstRow="1" bandRow="1">
                <a:tableStyleId>{69CF1AB2-1976-4502-BF36-3FF5EA218861}</a:tableStyleId>
              </a:tblPr>
              <a:tblGrid>
                <a:gridCol w="246888">
                  <a:extLst>
                    <a:ext uri="{9D8B030D-6E8A-4147-A177-3AD203B41FA5}">
                      <a16:colId xmlns:a16="http://schemas.microsoft.com/office/drawing/2014/main" val="4253241636"/>
                    </a:ext>
                  </a:extLst>
                </a:gridCol>
                <a:gridCol w="246888">
                  <a:extLst>
                    <a:ext uri="{9D8B030D-6E8A-4147-A177-3AD203B41FA5}">
                      <a16:colId xmlns:a16="http://schemas.microsoft.com/office/drawing/2014/main" val="4278168359"/>
                    </a:ext>
                  </a:extLst>
                </a:gridCol>
                <a:gridCol w="246888">
                  <a:extLst>
                    <a:ext uri="{9D8B030D-6E8A-4147-A177-3AD203B41FA5}">
                      <a16:colId xmlns:a16="http://schemas.microsoft.com/office/drawing/2014/main" val="1775200123"/>
                    </a:ext>
                  </a:extLst>
                </a:gridCol>
                <a:gridCol w="246888">
                  <a:extLst>
                    <a:ext uri="{9D8B030D-6E8A-4147-A177-3AD203B41FA5}">
                      <a16:colId xmlns:a16="http://schemas.microsoft.com/office/drawing/2014/main" val="3058570661"/>
                    </a:ext>
                  </a:extLst>
                </a:gridCol>
                <a:gridCol w="246888">
                  <a:extLst>
                    <a:ext uri="{9D8B030D-6E8A-4147-A177-3AD203B41FA5}">
                      <a16:colId xmlns:a16="http://schemas.microsoft.com/office/drawing/2014/main" val="3635929464"/>
                    </a:ext>
                  </a:extLst>
                </a:gridCol>
                <a:gridCol w="246888">
                  <a:extLst>
                    <a:ext uri="{9D8B030D-6E8A-4147-A177-3AD203B41FA5}">
                      <a16:colId xmlns:a16="http://schemas.microsoft.com/office/drawing/2014/main" val="1060927547"/>
                    </a:ext>
                  </a:extLst>
                </a:gridCol>
                <a:gridCol w="246888">
                  <a:extLst>
                    <a:ext uri="{9D8B030D-6E8A-4147-A177-3AD203B41FA5}">
                      <a16:colId xmlns:a16="http://schemas.microsoft.com/office/drawing/2014/main" val="2648937507"/>
                    </a:ext>
                  </a:extLst>
                </a:gridCol>
                <a:gridCol w="246888">
                  <a:extLst>
                    <a:ext uri="{9D8B030D-6E8A-4147-A177-3AD203B41FA5}">
                      <a16:colId xmlns:a16="http://schemas.microsoft.com/office/drawing/2014/main" val="3865230097"/>
                    </a:ext>
                  </a:extLst>
                </a:gridCol>
                <a:gridCol w="246888">
                  <a:extLst>
                    <a:ext uri="{9D8B030D-6E8A-4147-A177-3AD203B41FA5}">
                      <a16:colId xmlns:a16="http://schemas.microsoft.com/office/drawing/2014/main" val="2604712063"/>
                    </a:ext>
                  </a:extLst>
                </a:gridCol>
                <a:gridCol w="246888">
                  <a:extLst>
                    <a:ext uri="{9D8B030D-6E8A-4147-A177-3AD203B41FA5}">
                      <a16:colId xmlns:a16="http://schemas.microsoft.com/office/drawing/2014/main" val="3797226581"/>
                    </a:ext>
                  </a:extLst>
                </a:gridCol>
              </a:tblGrid>
              <a:tr h="246888">
                <a:tc>
                  <a:txBody>
                    <a:bodyPr/>
                    <a:lstStyle/>
                    <a:p>
                      <a:pPr algn="ctr"/>
                      <a:r>
                        <a:rPr lang="en-US" sz="900" b="0" dirty="0"/>
                        <a:t>0.1</a:t>
                      </a:r>
                    </a:p>
                  </a:txBody>
                  <a:tcPr marL="0" marR="0" marT="0" marB="0" anchor="ctr">
                    <a:solidFill>
                      <a:schemeClr val="bg1"/>
                    </a:solidFill>
                  </a:tcPr>
                </a:tc>
                <a:tc>
                  <a:txBody>
                    <a:bodyPr/>
                    <a:lstStyle/>
                    <a:p>
                      <a:pPr algn="ctr"/>
                      <a:r>
                        <a:rPr lang="en-US" sz="900" b="1" dirty="0">
                          <a:solidFill>
                            <a:srgbClr val="FF0000"/>
                          </a:solidFill>
                        </a:rPr>
                        <a:t>2.4</a:t>
                      </a:r>
                    </a:p>
                  </a:txBody>
                  <a:tcPr marL="0" marR="0" marT="0" marB="0" anchor="ctr">
                    <a:solidFill>
                      <a:schemeClr val="bg1"/>
                    </a:solidFill>
                  </a:tcPr>
                </a:tc>
                <a:tc>
                  <a:txBody>
                    <a:bodyPr/>
                    <a:lstStyle/>
                    <a:p>
                      <a:pPr algn="ctr"/>
                      <a:r>
                        <a:rPr lang="en-US" sz="900" b="0" dirty="0"/>
                        <a:t>1.6</a:t>
                      </a:r>
                    </a:p>
                  </a:txBody>
                  <a:tcPr marL="0" marR="0" marT="0" marB="0" anchor="ctr">
                    <a:solidFill>
                      <a:schemeClr val="bg1"/>
                    </a:solidFill>
                  </a:tcPr>
                </a:tc>
                <a:tc>
                  <a:txBody>
                    <a:bodyPr/>
                    <a:lstStyle/>
                    <a:p>
                      <a:pPr algn="ctr"/>
                      <a:r>
                        <a:rPr lang="en-US" sz="900" b="0" dirty="0"/>
                        <a:t>1.8</a:t>
                      </a:r>
                    </a:p>
                  </a:txBody>
                  <a:tcPr marL="0" marR="0" marT="0" marB="0" anchor="ctr">
                    <a:solidFill>
                      <a:schemeClr val="bg1"/>
                    </a:solidFill>
                  </a:tcPr>
                </a:tc>
                <a:tc>
                  <a:txBody>
                    <a:bodyPr/>
                    <a:lstStyle/>
                    <a:p>
                      <a:pPr algn="ctr"/>
                      <a:r>
                        <a:rPr lang="en-US" sz="900" b="0" dirty="0"/>
                        <a:t>0.5</a:t>
                      </a:r>
                    </a:p>
                  </a:txBody>
                  <a:tcPr marL="0" marR="0" marT="0" marB="0" anchor="ctr">
                    <a:solidFill>
                      <a:schemeClr val="bg1"/>
                    </a:solidFill>
                  </a:tcPr>
                </a:tc>
                <a:tc>
                  <a:txBody>
                    <a:bodyPr/>
                    <a:lstStyle/>
                    <a:p>
                      <a:pPr algn="ctr"/>
                      <a:r>
                        <a:rPr lang="en-US" sz="900" b="0" dirty="0"/>
                        <a:t>0.9</a:t>
                      </a:r>
                    </a:p>
                  </a:txBody>
                  <a:tcPr marL="0" marR="0" marT="0" marB="0" anchor="ctr">
                    <a:solidFill>
                      <a:schemeClr val="bg1"/>
                    </a:solidFill>
                  </a:tcPr>
                </a:tc>
                <a:tc>
                  <a:txBody>
                    <a:bodyPr/>
                    <a:lstStyle/>
                    <a:p>
                      <a:pPr algn="ctr"/>
                      <a:r>
                        <a:rPr lang="en-US" sz="900" b="0" dirty="0"/>
                        <a:t>…</a:t>
                      </a:r>
                    </a:p>
                  </a:txBody>
                  <a:tcPr marL="0" marR="0" marT="0" marB="0" anchor="ctr">
                    <a:solidFill>
                      <a:schemeClr val="bg1"/>
                    </a:solidFill>
                  </a:tcPr>
                </a:tc>
                <a:tc>
                  <a:txBody>
                    <a:bodyPr/>
                    <a:lstStyle/>
                    <a:p>
                      <a:pPr algn="ctr"/>
                      <a:r>
                        <a:rPr lang="en-US" sz="900" b="0" dirty="0"/>
                        <a:t>…</a:t>
                      </a:r>
                    </a:p>
                  </a:txBody>
                  <a:tcPr marL="0" marR="0" marT="0" marB="0" anchor="ctr">
                    <a:solidFill>
                      <a:schemeClr val="bg1"/>
                    </a:solidFill>
                  </a:tcPr>
                </a:tc>
                <a:tc>
                  <a:txBody>
                    <a:bodyPr/>
                    <a:lstStyle/>
                    <a:p>
                      <a:pPr algn="ctr"/>
                      <a:r>
                        <a:rPr lang="en-US" sz="900" b="0" dirty="0"/>
                        <a:t>…</a:t>
                      </a:r>
                    </a:p>
                  </a:txBody>
                  <a:tcPr marL="0" marR="0" marT="0" marB="0" anchor="ctr">
                    <a:solidFill>
                      <a:schemeClr val="bg1"/>
                    </a:solidFill>
                  </a:tcPr>
                </a:tc>
                <a:tc>
                  <a:txBody>
                    <a:bodyPr/>
                    <a:lstStyle/>
                    <a:p>
                      <a:pPr algn="ctr"/>
                      <a:r>
                        <a:rPr lang="en-US" sz="900" b="0" dirty="0"/>
                        <a:t>3.2</a:t>
                      </a:r>
                    </a:p>
                  </a:txBody>
                  <a:tcPr marL="0" marR="0" marT="0" marB="0" anchor="ctr">
                    <a:solidFill>
                      <a:schemeClr val="bg1"/>
                    </a:solidFill>
                  </a:tcPr>
                </a:tc>
                <a:extLst>
                  <a:ext uri="{0D108BD9-81ED-4DB2-BD59-A6C34878D82A}">
                    <a16:rowId xmlns:a16="http://schemas.microsoft.com/office/drawing/2014/main" val="1811048262"/>
                  </a:ext>
                </a:extLst>
              </a:tr>
              <a:tr h="246888">
                <a:tc>
                  <a:txBody>
                    <a:bodyPr/>
                    <a:lstStyle/>
                    <a:p>
                      <a:pPr algn="ctr"/>
                      <a:r>
                        <a:rPr lang="en-US" sz="900" b="0" dirty="0"/>
                        <a:t>0.5</a:t>
                      </a:r>
                    </a:p>
                  </a:txBody>
                  <a:tcPr marL="0" marR="0" marT="0" marB="0" anchor="ctr">
                    <a:solidFill>
                      <a:schemeClr val="bg1"/>
                    </a:solidFill>
                  </a:tcPr>
                </a:tc>
                <a:tc>
                  <a:txBody>
                    <a:bodyPr/>
                    <a:lstStyle/>
                    <a:p>
                      <a:pPr algn="ctr"/>
                      <a:r>
                        <a:rPr lang="en-US" sz="900" b="1" dirty="0">
                          <a:solidFill>
                            <a:srgbClr val="FF0000"/>
                          </a:solidFill>
                        </a:rPr>
                        <a:t>2.6</a:t>
                      </a:r>
                    </a:p>
                  </a:txBody>
                  <a:tcPr marL="0" marR="0" marT="0" marB="0" anchor="ctr">
                    <a:solidFill>
                      <a:schemeClr val="bg1"/>
                    </a:solidFill>
                  </a:tcPr>
                </a:tc>
                <a:tc>
                  <a:txBody>
                    <a:bodyPr/>
                    <a:lstStyle/>
                    <a:p>
                      <a:pPr algn="ctr"/>
                      <a:r>
                        <a:rPr lang="en-US" sz="900" b="0" dirty="0"/>
                        <a:t>1.4</a:t>
                      </a:r>
                    </a:p>
                  </a:txBody>
                  <a:tcPr marL="0" marR="0" marT="0" marB="0" anchor="ctr">
                    <a:solidFill>
                      <a:schemeClr val="bg1"/>
                    </a:solidFill>
                  </a:tcPr>
                </a:tc>
                <a:tc>
                  <a:txBody>
                    <a:bodyPr/>
                    <a:lstStyle/>
                    <a:p>
                      <a:pPr algn="ctr"/>
                      <a:r>
                        <a:rPr lang="en-US" sz="900" b="0" dirty="0"/>
                        <a:t>2.9</a:t>
                      </a:r>
                    </a:p>
                  </a:txBody>
                  <a:tcPr marL="0" marR="0" marT="0" marB="0" anchor="ctr">
                    <a:solidFill>
                      <a:schemeClr val="bg1"/>
                    </a:solidFill>
                  </a:tcPr>
                </a:tc>
                <a:tc>
                  <a:txBody>
                    <a:bodyPr/>
                    <a:lstStyle/>
                    <a:p>
                      <a:pPr algn="ctr"/>
                      <a:r>
                        <a:rPr lang="en-US" sz="900" b="0" dirty="0"/>
                        <a:t>1.5</a:t>
                      </a:r>
                    </a:p>
                  </a:txBody>
                  <a:tcPr marL="0" marR="0" marT="0" marB="0" anchor="ctr">
                    <a:solidFill>
                      <a:schemeClr val="bg1"/>
                    </a:solidFill>
                  </a:tcPr>
                </a:tc>
                <a:tc>
                  <a:txBody>
                    <a:bodyPr/>
                    <a:lstStyle/>
                    <a:p>
                      <a:pPr algn="ctr"/>
                      <a:r>
                        <a:rPr lang="en-US" sz="900" b="0" dirty="0"/>
                        <a:t>3.6</a:t>
                      </a:r>
                    </a:p>
                  </a:txBody>
                  <a:tcPr marL="0" marR="0" marT="0" marB="0" anchor="ctr">
                    <a:solidFill>
                      <a:schemeClr val="bg1"/>
                    </a:solidFill>
                  </a:tcPr>
                </a:tc>
                <a:tc>
                  <a:txBody>
                    <a:bodyPr/>
                    <a:lstStyle/>
                    <a:p>
                      <a:pPr algn="ctr"/>
                      <a:r>
                        <a:rPr lang="en-US" sz="900" b="0" dirty="0"/>
                        <a:t>…</a:t>
                      </a:r>
                    </a:p>
                  </a:txBody>
                  <a:tcPr marL="0" marR="0" marT="0" marB="0" anchor="ctr">
                    <a:solidFill>
                      <a:schemeClr val="bg1"/>
                    </a:solidFill>
                  </a:tcPr>
                </a:tc>
                <a:tc>
                  <a:txBody>
                    <a:bodyPr/>
                    <a:lstStyle/>
                    <a:p>
                      <a:pPr algn="ctr"/>
                      <a:r>
                        <a:rPr lang="en-US" sz="900" b="0" dirty="0"/>
                        <a:t>…</a:t>
                      </a:r>
                    </a:p>
                  </a:txBody>
                  <a:tcPr marL="0" marR="0" marT="0" marB="0" anchor="ctr">
                    <a:solidFill>
                      <a:schemeClr val="bg1"/>
                    </a:solidFill>
                  </a:tcPr>
                </a:tc>
                <a:tc>
                  <a:txBody>
                    <a:bodyPr/>
                    <a:lstStyle/>
                    <a:p>
                      <a:pPr algn="ctr"/>
                      <a:r>
                        <a:rPr lang="en-US" sz="900" b="0" dirty="0"/>
                        <a:t>…</a:t>
                      </a:r>
                    </a:p>
                  </a:txBody>
                  <a:tcPr marL="0" marR="0" marT="0" marB="0" anchor="ctr">
                    <a:solidFill>
                      <a:schemeClr val="bg1"/>
                    </a:solidFill>
                  </a:tcPr>
                </a:tc>
                <a:tc>
                  <a:txBody>
                    <a:bodyPr/>
                    <a:lstStyle/>
                    <a:p>
                      <a:pPr algn="ctr"/>
                      <a:r>
                        <a:rPr lang="en-US" sz="900" b="0" dirty="0"/>
                        <a:t>6.1</a:t>
                      </a:r>
                    </a:p>
                  </a:txBody>
                  <a:tcPr marL="0" marR="0" marT="0" marB="0" anchor="ctr">
                    <a:solidFill>
                      <a:schemeClr val="bg1"/>
                    </a:solidFill>
                  </a:tcPr>
                </a:tc>
                <a:extLst>
                  <a:ext uri="{0D108BD9-81ED-4DB2-BD59-A6C34878D82A}">
                    <a16:rowId xmlns:a16="http://schemas.microsoft.com/office/drawing/2014/main" val="1623160804"/>
                  </a:ext>
                </a:extLst>
              </a:tr>
              <a:tr h="246888">
                <a:tc>
                  <a:txBody>
                    <a:bodyPr/>
                    <a:lstStyle/>
                    <a:p>
                      <a:pPr algn="ctr"/>
                      <a:r>
                        <a:rPr lang="en-US" sz="900" b="0" dirty="0"/>
                        <a:t>…</a:t>
                      </a:r>
                    </a:p>
                  </a:txBody>
                  <a:tcPr marL="0" marR="0" marT="0" marB="0" anchor="ctr">
                    <a:solidFill>
                      <a:schemeClr val="bg1"/>
                    </a:solidFill>
                  </a:tcPr>
                </a:tc>
                <a:tc>
                  <a:txBody>
                    <a:bodyPr/>
                    <a:lstStyle/>
                    <a:p>
                      <a:pPr algn="ctr"/>
                      <a:r>
                        <a:rPr lang="en-US" sz="900" b="1" dirty="0">
                          <a:solidFill>
                            <a:srgbClr val="FF0000"/>
                          </a:solidFill>
                        </a:rPr>
                        <a:t>…</a:t>
                      </a:r>
                    </a:p>
                  </a:txBody>
                  <a:tcPr marL="0" marR="0" marT="0" marB="0" anchor="ctr">
                    <a:solidFill>
                      <a:schemeClr val="bg1"/>
                    </a:solidFill>
                  </a:tcPr>
                </a:tc>
                <a:tc>
                  <a:txBody>
                    <a:bodyPr/>
                    <a:lstStyle/>
                    <a:p>
                      <a:pPr algn="ctr"/>
                      <a:r>
                        <a:rPr lang="en-US" sz="900" b="0" dirty="0"/>
                        <a:t>…</a:t>
                      </a:r>
                    </a:p>
                  </a:txBody>
                  <a:tcPr marL="0" marR="0" marT="0" marB="0" anchor="ctr">
                    <a:solidFill>
                      <a:schemeClr val="bg1"/>
                    </a:solidFill>
                  </a:tcPr>
                </a:tc>
                <a:tc>
                  <a:txBody>
                    <a:bodyPr/>
                    <a:lstStyle/>
                    <a:p>
                      <a:pPr algn="ctr"/>
                      <a:r>
                        <a:rPr lang="en-US" sz="900" b="0" dirty="0"/>
                        <a:t>…</a:t>
                      </a:r>
                    </a:p>
                  </a:txBody>
                  <a:tcPr marL="0" marR="0" marT="0" marB="0" anchor="ctr">
                    <a:solidFill>
                      <a:schemeClr val="bg1"/>
                    </a:solidFill>
                  </a:tcPr>
                </a:tc>
                <a:tc>
                  <a:txBody>
                    <a:bodyPr/>
                    <a:lstStyle/>
                    <a:p>
                      <a:pPr algn="ctr"/>
                      <a:r>
                        <a:rPr lang="en-US" sz="900" b="0" dirty="0"/>
                        <a:t>…</a:t>
                      </a:r>
                    </a:p>
                  </a:txBody>
                  <a:tcPr marL="0" marR="0" marT="0" marB="0" anchor="ctr">
                    <a:solidFill>
                      <a:schemeClr val="bg1"/>
                    </a:solidFill>
                  </a:tcPr>
                </a:tc>
                <a:tc>
                  <a:txBody>
                    <a:bodyPr/>
                    <a:lstStyle/>
                    <a:p>
                      <a:pPr algn="ctr"/>
                      <a:r>
                        <a:rPr lang="en-US" sz="900" b="0" dirty="0"/>
                        <a:t>…</a:t>
                      </a:r>
                    </a:p>
                  </a:txBody>
                  <a:tcPr marL="0" marR="0" marT="0" marB="0" anchor="ctr">
                    <a:solidFill>
                      <a:schemeClr val="bg1"/>
                    </a:solidFill>
                  </a:tcPr>
                </a:tc>
                <a:tc>
                  <a:txBody>
                    <a:bodyPr/>
                    <a:lstStyle/>
                    <a:p>
                      <a:pPr algn="ctr"/>
                      <a:r>
                        <a:rPr lang="en-US" sz="900" b="0" dirty="0"/>
                        <a:t>…</a:t>
                      </a:r>
                    </a:p>
                  </a:txBody>
                  <a:tcPr marL="0" marR="0" marT="0" marB="0" anchor="ctr">
                    <a:solidFill>
                      <a:schemeClr val="bg1"/>
                    </a:solidFill>
                  </a:tcPr>
                </a:tc>
                <a:tc>
                  <a:txBody>
                    <a:bodyPr/>
                    <a:lstStyle/>
                    <a:p>
                      <a:pPr algn="ctr"/>
                      <a:r>
                        <a:rPr lang="en-US" sz="900" b="0" dirty="0"/>
                        <a:t>…</a:t>
                      </a:r>
                    </a:p>
                  </a:txBody>
                  <a:tcPr marL="0" marR="0" marT="0" marB="0" anchor="ctr">
                    <a:solidFill>
                      <a:schemeClr val="bg1"/>
                    </a:solidFill>
                  </a:tcPr>
                </a:tc>
                <a:tc>
                  <a:txBody>
                    <a:bodyPr/>
                    <a:lstStyle/>
                    <a:p>
                      <a:pPr algn="ctr"/>
                      <a:r>
                        <a:rPr lang="en-US" sz="900" b="0" dirty="0"/>
                        <a:t>…</a:t>
                      </a:r>
                    </a:p>
                  </a:txBody>
                  <a:tcPr marL="0" marR="0" marT="0" marB="0" anchor="ctr">
                    <a:solidFill>
                      <a:schemeClr val="bg1"/>
                    </a:solidFill>
                  </a:tcPr>
                </a:tc>
                <a:tc>
                  <a:txBody>
                    <a:bodyPr/>
                    <a:lstStyle/>
                    <a:p>
                      <a:pPr algn="ctr"/>
                      <a:r>
                        <a:rPr lang="en-US" sz="900" b="0" dirty="0"/>
                        <a:t>…</a:t>
                      </a:r>
                    </a:p>
                  </a:txBody>
                  <a:tcPr marL="0" marR="0" marT="0" marB="0" anchor="ctr">
                    <a:solidFill>
                      <a:schemeClr val="bg1"/>
                    </a:solidFill>
                  </a:tcPr>
                </a:tc>
                <a:extLst>
                  <a:ext uri="{0D108BD9-81ED-4DB2-BD59-A6C34878D82A}">
                    <a16:rowId xmlns:a16="http://schemas.microsoft.com/office/drawing/2014/main" val="4268311445"/>
                  </a:ext>
                </a:extLst>
              </a:tr>
              <a:tr h="246888">
                <a:tc>
                  <a:txBody>
                    <a:bodyPr/>
                    <a:lstStyle/>
                    <a:p>
                      <a:pPr algn="ctr"/>
                      <a:r>
                        <a:rPr lang="en-US" sz="900" b="0" dirty="0"/>
                        <a:t>…</a:t>
                      </a:r>
                    </a:p>
                  </a:txBody>
                  <a:tcPr marL="0" marR="0" marT="0" marB="0" anchor="ctr">
                    <a:solidFill>
                      <a:schemeClr val="bg1"/>
                    </a:solidFill>
                  </a:tcPr>
                </a:tc>
                <a:tc>
                  <a:txBody>
                    <a:bodyPr/>
                    <a:lstStyle/>
                    <a:p>
                      <a:pPr algn="ctr"/>
                      <a:r>
                        <a:rPr lang="en-US" sz="900" b="1" dirty="0">
                          <a:solidFill>
                            <a:srgbClr val="FF0000"/>
                          </a:solidFill>
                        </a:rPr>
                        <a:t>…</a:t>
                      </a:r>
                    </a:p>
                  </a:txBody>
                  <a:tcPr marL="0" marR="0" marT="0" marB="0" anchor="ctr">
                    <a:solidFill>
                      <a:schemeClr val="bg1"/>
                    </a:solidFill>
                  </a:tcPr>
                </a:tc>
                <a:tc>
                  <a:txBody>
                    <a:bodyPr/>
                    <a:lstStyle/>
                    <a:p>
                      <a:pPr algn="ctr"/>
                      <a:r>
                        <a:rPr lang="en-US" sz="900" b="0" dirty="0"/>
                        <a:t>…</a:t>
                      </a:r>
                    </a:p>
                  </a:txBody>
                  <a:tcPr marL="0" marR="0" marT="0" marB="0" anchor="ctr">
                    <a:solidFill>
                      <a:schemeClr val="bg1"/>
                    </a:solidFill>
                  </a:tcPr>
                </a:tc>
                <a:tc>
                  <a:txBody>
                    <a:bodyPr/>
                    <a:lstStyle/>
                    <a:p>
                      <a:pPr algn="ctr"/>
                      <a:r>
                        <a:rPr lang="en-US" sz="900" b="0" dirty="0"/>
                        <a:t>…</a:t>
                      </a:r>
                    </a:p>
                  </a:txBody>
                  <a:tcPr marL="0" marR="0" marT="0" marB="0" anchor="ctr">
                    <a:solidFill>
                      <a:schemeClr val="bg1"/>
                    </a:solidFill>
                  </a:tcPr>
                </a:tc>
                <a:tc>
                  <a:txBody>
                    <a:bodyPr/>
                    <a:lstStyle/>
                    <a:p>
                      <a:pPr algn="ctr"/>
                      <a:r>
                        <a:rPr lang="en-US" sz="900" b="0" dirty="0"/>
                        <a:t>…</a:t>
                      </a:r>
                    </a:p>
                  </a:txBody>
                  <a:tcPr marL="0" marR="0" marT="0" marB="0" anchor="ctr">
                    <a:solidFill>
                      <a:schemeClr val="bg1"/>
                    </a:solidFill>
                  </a:tcPr>
                </a:tc>
                <a:tc>
                  <a:txBody>
                    <a:bodyPr/>
                    <a:lstStyle/>
                    <a:p>
                      <a:pPr algn="ctr"/>
                      <a:r>
                        <a:rPr lang="en-US" sz="900" b="0" dirty="0"/>
                        <a:t>…</a:t>
                      </a:r>
                    </a:p>
                  </a:txBody>
                  <a:tcPr marL="0" marR="0" marT="0" marB="0" anchor="ctr">
                    <a:solidFill>
                      <a:schemeClr val="bg1"/>
                    </a:solidFill>
                  </a:tcPr>
                </a:tc>
                <a:tc>
                  <a:txBody>
                    <a:bodyPr/>
                    <a:lstStyle/>
                    <a:p>
                      <a:pPr algn="ctr"/>
                      <a:r>
                        <a:rPr lang="en-US" sz="900" b="0" dirty="0"/>
                        <a:t>…</a:t>
                      </a:r>
                    </a:p>
                  </a:txBody>
                  <a:tcPr marL="0" marR="0" marT="0" marB="0" anchor="ctr">
                    <a:solidFill>
                      <a:schemeClr val="bg1"/>
                    </a:solidFill>
                  </a:tcPr>
                </a:tc>
                <a:tc>
                  <a:txBody>
                    <a:bodyPr/>
                    <a:lstStyle/>
                    <a:p>
                      <a:pPr algn="ctr"/>
                      <a:r>
                        <a:rPr lang="en-US" sz="900" b="0" dirty="0"/>
                        <a:t>…</a:t>
                      </a:r>
                    </a:p>
                  </a:txBody>
                  <a:tcPr marL="0" marR="0" marT="0" marB="0" anchor="ctr">
                    <a:solidFill>
                      <a:schemeClr val="bg1"/>
                    </a:solidFill>
                  </a:tcPr>
                </a:tc>
                <a:tc>
                  <a:txBody>
                    <a:bodyPr/>
                    <a:lstStyle/>
                    <a:p>
                      <a:pPr algn="ctr"/>
                      <a:r>
                        <a:rPr lang="en-US" sz="900" b="0" dirty="0"/>
                        <a:t>…</a:t>
                      </a:r>
                    </a:p>
                  </a:txBody>
                  <a:tcPr marL="0" marR="0" marT="0" marB="0" anchor="ctr">
                    <a:solidFill>
                      <a:schemeClr val="bg1"/>
                    </a:solidFill>
                  </a:tcPr>
                </a:tc>
                <a:tc>
                  <a:txBody>
                    <a:bodyPr/>
                    <a:lstStyle/>
                    <a:p>
                      <a:pPr algn="ctr"/>
                      <a:r>
                        <a:rPr lang="en-US" sz="900" b="0" dirty="0"/>
                        <a:t>…</a:t>
                      </a:r>
                    </a:p>
                  </a:txBody>
                  <a:tcPr marL="0" marR="0" marT="0" marB="0" anchor="ctr">
                    <a:solidFill>
                      <a:schemeClr val="bg1"/>
                    </a:solidFill>
                  </a:tcPr>
                </a:tc>
                <a:extLst>
                  <a:ext uri="{0D108BD9-81ED-4DB2-BD59-A6C34878D82A}">
                    <a16:rowId xmlns:a16="http://schemas.microsoft.com/office/drawing/2014/main" val="3457582356"/>
                  </a:ext>
                </a:extLst>
              </a:tr>
              <a:tr h="246888">
                <a:tc>
                  <a:txBody>
                    <a:bodyPr/>
                    <a:lstStyle/>
                    <a:p>
                      <a:pPr algn="ctr"/>
                      <a:r>
                        <a:rPr lang="en-US" sz="900" b="0" dirty="0"/>
                        <a:t>0.6</a:t>
                      </a:r>
                    </a:p>
                  </a:txBody>
                  <a:tcPr marL="0" marR="0" marT="0" marB="0" anchor="ctr">
                    <a:solidFill>
                      <a:schemeClr val="bg1"/>
                    </a:solidFill>
                  </a:tcPr>
                </a:tc>
                <a:tc>
                  <a:txBody>
                    <a:bodyPr/>
                    <a:lstStyle/>
                    <a:p>
                      <a:pPr algn="ctr"/>
                      <a:r>
                        <a:rPr lang="en-US" sz="900" b="1" dirty="0">
                          <a:solidFill>
                            <a:srgbClr val="FF0000"/>
                          </a:solidFill>
                        </a:rPr>
                        <a:t>1.8</a:t>
                      </a:r>
                    </a:p>
                  </a:txBody>
                  <a:tcPr marL="0" marR="0" marT="0" marB="0" anchor="ctr">
                    <a:solidFill>
                      <a:schemeClr val="bg1"/>
                    </a:solidFill>
                  </a:tcPr>
                </a:tc>
                <a:tc>
                  <a:txBody>
                    <a:bodyPr/>
                    <a:lstStyle/>
                    <a:p>
                      <a:pPr algn="ctr"/>
                      <a:r>
                        <a:rPr lang="en-US" sz="900" b="0" dirty="0"/>
                        <a:t>2.7</a:t>
                      </a:r>
                    </a:p>
                  </a:txBody>
                  <a:tcPr marL="0" marR="0" marT="0" marB="0" anchor="ctr">
                    <a:solidFill>
                      <a:schemeClr val="bg1"/>
                    </a:solidFill>
                  </a:tcPr>
                </a:tc>
                <a:tc>
                  <a:txBody>
                    <a:bodyPr/>
                    <a:lstStyle/>
                    <a:p>
                      <a:pPr algn="ctr"/>
                      <a:r>
                        <a:rPr lang="en-US" sz="900" b="0" dirty="0"/>
                        <a:t>1.9</a:t>
                      </a:r>
                    </a:p>
                  </a:txBody>
                  <a:tcPr marL="0" marR="0" marT="0" marB="0" anchor="ctr">
                    <a:solidFill>
                      <a:schemeClr val="bg1"/>
                    </a:solidFill>
                  </a:tcPr>
                </a:tc>
                <a:tc>
                  <a:txBody>
                    <a:bodyPr/>
                    <a:lstStyle/>
                    <a:p>
                      <a:pPr algn="ctr"/>
                      <a:r>
                        <a:rPr lang="en-US" sz="900" b="0" dirty="0"/>
                        <a:t>2.4</a:t>
                      </a:r>
                    </a:p>
                  </a:txBody>
                  <a:tcPr marL="0" marR="0" marT="0" marB="0" anchor="ctr">
                    <a:solidFill>
                      <a:schemeClr val="bg1"/>
                    </a:solidFill>
                  </a:tcPr>
                </a:tc>
                <a:tc>
                  <a:txBody>
                    <a:bodyPr/>
                    <a:lstStyle/>
                    <a:p>
                      <a:pPr algn="ctr"/>
                      <a:r>
                        <a:rPr lang="en-US" sz="900" b="0" dirty="0"/>
                        <a:t>2.0</a:t>
                      </a:r>
                    </a:p>
                  </a:txBody>
                  <a:tcPr marL="0" marR="0" marT="0" marB="0" anchor="ctr">
                    <a:solidFill>
                      <a:schemeClr val="bg1"/>
                    </a:solidFill>
                  </a:tcPr>
                </a:tc>
                <a:tc>
                  <a:txBody>
                    <a:bodyPr/>
                    <a:lstStyle/>
                    <a:p>
                      <a:pPr algn="ctr"/>
                      <a:r>
                        <a:rPr lang="en-US" sz="900" b="0" dirty="0"/>
                        <a:t>…</a:t>
                      </a:r>
                    </a:p>
                  </a:txBody>
                  <a:tcPr marL="0" marR="0" marT="0" marB="0" anchor="ctr">
                    <a:solidFill>
                      <a:schemeClr val="bg1"/>
                    </a:solidFill>
                  </a:tcPr>
                </a:tc>
                <a:tc>
                  <a:txBody>
                    <a:bodyPr/>
                    <a:lstStyle/>
                    <a:p>
                      <a:pPr algn="ctr"/>
                      <a:r>
                        <a:rPr lang="en-US" sz="900" b="0" dirty="0"/>
                        <a:t>…</a:t>
                      </a:r>
                    </a:p>
                  </a:txBody>
                  <a:tcPr marL="0" marR="0" marT="0" marB="0" anchor="ctr">
                    <a:solidFill>
                      <a:schemeClr val="bg1"/>
                    </a:solidFill>
                  </a:tcPr>
                </a:tc>
                <a:tc>
                  <a:txBody>
                    <a:bodyPr/>
                    <a:lstStyle/>
                    <a:p>
                      <a:pPr algn="ctr"/>
                      <a:r>
                        <a:rPr lang="en-US" sz="900" b="0" dirty="0"/>
                        <a:t>…</a:t>
                      </a:r>
                    </a:p>
                  </a:txBody>
                  <a:tcPr marL="0" marR="0" marT="0" marB="0" anchor="ctr">
                    <a:solidFill>
                      <a:schemeClr val="bg1"/>
                    </a:solidFill>
                  </a:tcPr>
                </a:tc>
                <a:tc>
                  <a:txBody>
                    <a:bodyPr/>
                    <a:lstStyle/>
                    <a:p>
                      <a:pPr algn="ctr"/>
                      <a:r>
                        <a:rPr lang="en-US" sz="900" b="0" dirty="0"/>
                        <a:t>1.2</a:t>
                      </a:r>
                    </a:p>
                  </a:txBody>
                  <a:tcPr marL="0" marR="0" marT="0" marB="0" anchor="ctr">
                    <a:solidFill>
                      <a:schemeClr val="bg1"/>
                    </a:solidFill>
                  </a:tcPr>
                </a:tc>
                <a:extLst>
                  <a:ext uri="{0D108BD9-81ED-4DB2-BD59-A6C34878D82A}">
                    <a16:rowId xmlns:a16="http://schemas.microsoft.com/office/drawing/2014/main" val="633999658"/>
                  </a:ext>
                </a:extLst>
              </a:tr>
            </a:tbl>
          </a:graphicData>
        </a:graphic>
      </p:graphicFrame>
      <mc:AlternateContent xmlns:mc="http://schemas.openxmlformats.org/markup-compatibility/2006" xmlns:a14="http://schemas.microsoft.com/office/drawing/2010/main">
        <mc:Choice Requires="a14">
          <p:sp>
            <p:nvSpPr>
              <p:cNvPr id="157" name="TextBox 156"/>
              <p:cNvSpPr txBox="1"/>
              <p:nvPr/>
            </p:nvSpPr>
            <p:spPr>
              <a:xfrm>
                <a:off x="5053939" y="1734834"/>
                <a:ext cx="346570" cy="30008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350" i="1">
                          <a:latin typeface="Cambria Math" panose="02040503050406030204" pitchFamily="18" charset="0"/>
                        </a:rPr>
                        <m:t>×</m:t>
                      </m:r>
                    </m:oMath>
                  </m:oMathPara>
                </a14:m>
                <a:endParaRPr lang="en-US" sz="1350" dirty="0"/>
              </a:p>
            </p:txBody>
          </p:sp>
        </mc:Choice>
        <mc:Fallback xmlns="">
          <p:sp>
            <p:nvSpPr>
              <p:cNvPr id="157" name="TextBox 156"/>
              <p:cNvSpPr txBox="1">
                <a:spLocks noRot="1" noChangeAspect="1" noMove="1" noResize="1" noEditPoints="1" noAdjustHandles="1" noChangeArrowheads="1" noChangeShapeType="1" noTextEdit="1"/>
              </p:cNvSpPr>
              <p:nvPr/>
            </p:nvSpPr>
            <p:spPr>
              <a:xfrm>
                <a:off x="5053939" y="1734834"/>
                <a:ext cx="346570" cy="300082"/>
              </a:xfrm>
              <a:prstGeom prst="rect">
                <a:avLst/>
              </a:prstGeom>
              <a:blipFill>
                <a:blip r:embed="rId5"/>
                <a:stretch>
                  <a:fillRect/>
                </a:stretch>
              </a:blipFill>
            </p:spPr>
            <p:txBody>
              <a:bodyPr/>
              <a:lstStyle/>
              <a:p>
                <a:r>
                  <a:rPr lang="en-US">
                    <a:noFill/>
                  </a:rPr>
                  <a:t> </a:t>
                </a:r>
              </a:p>
            </p:txBody>
          </p:sp>
        </mc:Fallback>
      </mc:AlternateContent>
      <p:grpSp>
        <p:nvGrpSpPr>
          <p:cNvPr id="159" name="Group 158"/>
          <p:cNvGrpSpPr/>
          <p:nvPr/>
        </p:nvGrpSpPr>
        <p:grpSpPr>
          <a:xfrm>
            <a:off x="5404082" y="1253174"/>
            <a:ext cx="205740" cy="1783080"/>
            <a:chOff x="1800225" y="419100"/>
            <a:chExt cx="182880" cy="1828800"/>
          </a:xfrm>
        </p:grpSpPr>
        <p:sp>
          <p:nvSpPr>
            <p:cNvPr id="160" name="Rectangle 159"/>
            <p:cNvSpPr/>
            <p:nvPr/>
          </p:nvSpPr>
          <p:spPr>
            <a:xfrm>
              <a:off x="1800225" y="41910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161" name="Rectangle 160"/>
            <p:cNvSpPr/>
            <p:nvPr/>
          </p:nvSpPr>
          <p:spPr>
            <a:xfrm>
              <a:off x="1800225" y="60198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b="1" dirty="0">
                  <a:solidFill>
                    <a:srgbClr val="FF0000"/>
                  </a:solidFill>
                </a:rPr>
                <a:t>1</a:t>
              </a:r>
            </a:p>
          </p:txBody>
        </p:sp>
        <p:sp>
          <p:nvSpPr>
            <p:cNvPr id="162" name="Rectangle 161"/>
            <p:cNvSpPr/>
            <p:nvPr/>
          </p:nvSpPr>
          <p:spPr>
            <a:xfrm>
              <a:off x="1800225" y="78486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163" name="Rectangle 162"/>
            <p:cNvSpPr/>
            <p:nvPr/>
          </p:nvSpPr>
          <p:spPr>
            <a:xfrm>
              <a:off x="1800225" y="96774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164" name="Rectangle 163"/>
            <p:cNvSpPr/>
            <p:nvPr/>
          </p:nvSpPr>
          <p:spPr>
            <a:xfrm>
              <a:off x="1800225" y="115062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165" name="Rectangle 164"/>
            <p:cNvSpPr/>
            <p:nvPr/>
          </p:nvSpPr>
          <p:spPr>
            <a:xfrm>
              <a:off x="1800225" y="133350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166" name="Rectangle 165"/>
            <p:cNvSpPr/>
            <p:nvPr/>
          </p:nvSpPr>
          <p:spPr>
            <a:xfrm>
              <a:off x="1800225" y="151638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167" name="Rectangle 166"/>
            <p:cNvSpPr/>
            <p:nvPr/>
          </p:nvSpPr>
          <p:spPr>
            <a:xfrm>
              <a:off x="1800225" y="169926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168" name="Rectangle 167"/>
            <p:cNvSpPr/>
            <p:nvPr/>
          </p:nvSpPr>
          <p:spPr>
            <a:xfrm>
              <a:off x="1800225" y="188214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a:t>
              </a:r>
            </a:p>
          </p:txBody>
        </p:sp>
        <p:sp>
          <p:nvSpPr>
            <p:cNvPr id="169" name="Rectangle 168"/>
            <p:cNvSpPr/>
            <p:nvPr/>
          </p:nvSpPr>
          <p:spPr>
            <a:xfrm>
              <a:off x="1800225" y="206502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grpSp>
      <mc:AlternateContent xmlns:mc="http://schemas.openxmlformats.org/markup-compatibility/2006" xmlns:a14="http://schemas.microsoft.com/office/drawing/2010/main">
        <mc:Choice Requires="a14">
          <p:sp>
            <p:nvSpPr>
              <p:cNvPr id="170" name="TextBox 169"/>
              <p:cNvSpPr txBox="1"/>
              <p:nvPr/>
            </p:nvSpPr>
            <p:spPr>
              <a:xfrm>
                <a:off x="3364441" y="843212"/>
                <a:ext cx="3335272" cy="42203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Sup>
                        <m:sSubSupPr>
                          <m:ctrlPr>
                            <a:rPr lang="en-US" sz="2100" i="1">
                              <a:latin typeface="Cambria Math" panose="02040503050406030204" pitchFamily="18" charset="0"/>
                            </a:rPr>
                          </m:ctrlPr>
                        </m:sSubSupPr>
                        <m:e>
                          <m:r>
                            <a:rPr lang="en-US" sz="2100" i="1">
                              <a:latin typeface="Cambria Math" panose="02040503050406030204" pitchFamily="18" charset="0"/>
                            </a:rPr>
                            <m:t>𝑊</m:t>
                          </m:r>
                        </m:e>
                        <m:sub>
                          <m:r>
                            <a:rPr lang="en-US" sz="2100" i="1">
                              <a:latin typeface="Cambria Math" panose="02040503050406030204" pitchFamily="18" charset="0"/>
                            </a:rPr>
                            <m:t>𝑉</m:t>
                          </m:r>
                          <m:r>
                            <a:rPr lang="en-US" sz="2100" i="1">
                              <a:latin typeface="Cambria Math" panose="02040503050406030204" pitchFamily="18" charset="0"/>
                            </a:rPr>
                            <m:t>×</m:t>
                          </m:r>
                          <m:r>
                            <a:rPr lang="en-US" sz="2100" i="1">
                              <a:latin typeface="Cambria Math" panose="02040503050406030204" pitchFamily="18" charset="0"/>
                            </a:rPr>
                            <m:t>𝑁</m:t>
                          </m:r>
                        </m:sub>
                        <m:sup>
                          <m:r>
                            <a:rPr lang="en-US" sz="2100" i="1">
                              <a:latin typeface="Cambria Math" panose="02040503050406030204" pitchFamily="18" charset="0"/>
                            </a:rPr>
                            <m:t>𝑇</m:t>
                          </m:r>
                        </m:sup>
                      </m:sSubSup>
                      <m:r>
                        <a:rPr lang="en-US" sz="2100" i="1">
                          <a:latin typeface="Cambria Math" panose="02040503050406030204" pitchFamily="18" charset="0"/>
                        </a:rPr>
                        <m:t>              ×</m:t>
                      </m:r>
                      <m:sSub>
                        <m:sSubPr>
                          <m:ctrlPr>
                            <a:rPr lang="en-US" sz="2100" i="1">
                              <a:latin typeface="Cambria Math" panose="02040503050406030204" pitchFamily="18" charset="0"/>
                            </a:rPr>
                          </m:ctrlPr>
                        </m:sSubPr>
                        <m:e>
                          <m:r>
                            <a:rPr lang="en-US" sz="2100" i="1">
                              <a:latin typeface="Cambria Math" panose="02040503050406030204" pitchFamily="18" charset="0"/>
                            </a:rPr>
                            <m:t>𝑥</m:t>
                          </m:r>
                        </m:e>
                        <m:sub>
                          <m:r>
                            <a:rPr lang="en-US" sz="2100" i="1">
                              <a:latin typeface="Cambria Math" panose="02040503050406030204" pitchFamily="18" charset="0"/>
                            </a:rPr>
                            <m:t>𝑐𝑎𝑡</m:t>
                          </m:r>
                        </m:sub>
                      </m:sSub>
                      <m:r>
                        <a:rPr lang="en-US" sz="2100" i="1">
                          <a:latin typeface="Cambria Math" panose="02040503050406030204" pitchFamily="18" charset="0"/>
                        </a:rPr>
                        <m:t>=</m:t>
                      </m:r>
                      <m:sSub>
                        <m:sSubPr>
                          <m:ctrlPr>
                            <a:rPr lang="en-US" sz="2100" i="1">
                              <a:latin typeface="Cambria Math" panose="02040503050406030204" pitchFamily="18" charset="0"/>
                            </a:rPr>
                          </m:ctrlPr>
                        </m:sSubPr>
                        <m:e>
                          <m:r>
                            <a:rPr lang="en-US" sz="2100" i="1">
                              <a:latin typeface="Cambria Math" panose="02040503050406030204" pitchFamily="18" charset="0"/>
                            </a:rPr>
                            <m:t>𝑣</m:t>
                          </m:r>
                        </m:e>
                        <m:sub>
                          <m:r>
                            <a:rPr lang="en-US" sz="2100" i="1">
                              <a:latin typeface="Cambria Math" panose="02040503050406030204" pitchFamily="18" charset="0"/>
                            </a:rPr>
                            <m:t>𝑐𝑎𝑡</m:t>
                          </m:r>
                        </m:sub>
                      </m:sSub>
                    </m:oMath>
                  </m:oMathPara>
                </a14:m>
                <a:endParaRPr lang="en-US" sz="2100" dirty="0"/>
              </a:p>
            </p:txBody>
          </p:sp>
        </mc:Choice>
        <mc:Fallback xmlns="">
          <p:sp>
            <p:nvSpPr>
              <p:cNvPr id="170" name="TextBox 169"/>
              <p:cNvSpPr txBox="1">
                <a:spLocks noRot="1" noChangeAspect="1" noMove="1" noResize="1" noEditPoints="1" noAdjustHandles="1" noChangeArrowheads="1" noChangeShapeType="1" noTextEdit="1"/>
              </p:cNvSpPr>
              <p:nvPr/>
            </p:nvSpPr>
            <p:spPr>
              <a:xfrm>
                <a:off x="3364441" y="843212"/>
                <a:ext cx="3335272" cy="422039"/>
              </a:xfrm>
              <a:prstGeom prst="rect">
                <a:avLst/>
              </a:prstGeom>
              <a:blipFill>
                <a:blip r:embed="rId6"/>
                <a:stretch>
                  <a:fillRect/>
                </a:stretch>
              </a:blipFill>
            </p:spPr>
            <p:txBody>
              <a:bodyPr/>
              <a:lstStyle/>
              <a:p>
                <a:r>
                  <a:rPr lang="en-US">
                    <a:noFill/>
                  </a:rPr>
                  <a:t> </a:t>
                </a:r>
              </a:p>
            </p:txBody>
          </p:sp>
        </mc:Fallback>
      </mc:AlternateContent>
      <p:graphicFrame>
        <p:nvGraphicFramePr>
          <p:cNvPr id="3" name="Table 2"/>
          <p:cNvGraphicFramePr>
            <a:graphicFrameLocks noGrp="1"/>
          </p:cNvGraphicFramePr>
          <p:nvPr>
            <p:extLst/>
          </p:nvPr>
        </p:nvGraphicFramePr>
        <p:xfrm>
          <a:off x="6114243" y="1257515"/>
          <a:ext cx="246888" cy="1234440"/>
        </p:xfrm>
        <a:graphic>
          <a:graphicData uri="http://schemas.openxmlformats.org/drawingml/2006/table">
            <a:tbl>
              <a:tblPr firstRow="1" bandRow="1">
                <a:tableStyleId>{69CF1AB2-1976-4502-BF36-3FF5EA218861}</a:tableStyleId>
              </a:tblPr>
              <a:tblGrid>
                <a:gridCol w="246888">
                  <a:extLst>
                    <a:ext uri="{9D8B030D-6E8A-4147-A177-3AD203B41FA5}">
                      <a16:colId xmlns:a16="http://schemas.microsoft.com/office/drawing/2014/main" val="4255159121"/>
                    </a:ext>
                  </a:extLst>
                </a:gridCol>
              </a:tblGrid>
              <a:tr h="246888">
                <a:tc>
                  <a:txBody>
                    <a:bodyPr/>
                    <a:lstStyle/>
                    <a:p>
                      <a:pPr algn="ctr"/>
                      <a:r>
                        <a:rPr lang="en-US" sz="900" b="1" dirty="0">
                          <a:solidFill>
                            <a:srgbClr val="FF0000"/>
                          </a:solidFill>
                        </a:rPr>
                        <a:t>2.4</a:t>
                      </a:r>
                    </a:p>
                  </a:txBody>
                  <a:tcPr marL="0" marR="0" marT="0" marB="0" anchor="ctr">
                    <a:solidFill>
                      <a:schemeClr val="bg1"/>
                    </a:solidFill>
                  </a:tcPr>
                </a:tc>
                <a:extLst>
                  <a:ext uri="{0D108BD9-81ED-4DB2-BD59-A6C34878D82A}">
                    <a16:rowId xmlns:a16="http://schemas.microsoft.com/office/drawing/2014/main" val="2404443869"/>
                  </a:ext>
                </a:extLst>
              </a:tr>
              <a:tr h="246888">
                <a:tc>
                  <a:txBody>
                    <a:bodyPr/>
                    <a:lstStyle/>
                    <a:p>
                      <a:pPr algn="ctr"/>
                      <a:r>
                        <a:rPr lang="en-US" sz="900" b="1" dirty="0">
                          <a:solidFill>
                            <a:srgbClr val="FF0000"/>
                          </a:solidFill>
                        </a:rPr>
                        <a:t>2.6</a:t>
                      </a:r>
                    </a:p>
                  </a:txBody>
                  <a:tcPr marL="0" marR="0" marT="0" marB="0" anchor="ctr">
                    <a:solidFill>
                      <a:schemeClr val="bg1"/>
                    </a:solidFill>
                  </a:tcPr>
                </a:tc>
                <a:extLst>
                  <a:ext uri="{0D108BD9-81ED-4DB2-BD59-A6C34878D82A}">
                    <a16:rowId xmlns:a16="http://schemas.microsoft.com/office/drawing/2014/main" val="4045244593"/>
                  </a:ext>
                </a:extLst>
              </a:tr>
              <a:tr h="246888">
                <a:tc>
                  <a:txBody>
                    <a:bodyPr/>
                    <a:lstStyle/>
                    <a:p>
                      <a:pPr algn="ctr"/>
                      <a:r>
                        <a:rPr lang="en-US" sz="900" b="1" dirty="0">
                          <a:solidFill>
                            <a:srgbClr val="FF0000"/>
                          </a:solidFill>
                        </a:rPr>
                        <a:t>…</a:t>
                      </a:r>
                    </a:p>
                  </a:txBody>
                  <a:tcPr marL="0" marR="0" marT="0" marB="0" anchor="ctr">
                    <a:solidFill>
                      <a:schemeClr val="bg1"/>
                    </a:solidFill>
                  </a:tcPr>
                </a:tc>
                <a:extLst>
                  <a:ext uri="{0D108BD9-81ED-4DB2-BD59-A6C34878D82A}">
                    <a16:rowId xmlns:a16="http://schemas.microsoft.com/office/drawing/2014/main" val="2752563613"/>
                  </a:ext>
                </a:extLst>
              </a:tr>
              <a:tr h="246888">
                <a:tc>
                  <a:txBody>
                    <a:bodyPr/>
                    <a:lstStyle/>
                    <a:p>
                      <a:pPr algn="ctr"/>
                      <a:r>
                        <a:rPr lang="en-US" sz="900" b="1" dirty="0">
                          <a:solidFill>
                            <a:srgbClr val="FF0000"/>
                          </a:solidFill>
                        </a:rPr>
                        <a:t>…</a:t>
                      </a:r>
                    </a:p>
                  </a:txBody>
                  <a:tcPr marL="0" marR="0" marT="0" marB="0" anchor="ctr">
                    <a:solidFill>
                      <a:schemeClr val="bg1"/>
                    </a:solidFill>
                  </a:tcPr>
                </a:tc>
                <a:extLst>
                  <a:ext uri="{0D108BD9-81ED-4DB2-BD59-A6C34878D82A}">
                    <a16:rowId xmlns:a16="http://schemas.microsoft.com/office/drawing/2014/main" val="201681552"/>
                  </a:ext>
                </a:extLst>
              </a:tr>
              <a:tr h="246888">
                <a:tc>
                  <a:txBody>
                    <a:bodyPr/>
                    <a:lstStyle/>
                    <a:p>
                      <a:pPr algn="ctr"/>
                      <a:r>
                        <a:rPr lang="en-US" sz="900" b="1" dirty="0">
                          <a:solidFill>
                            <a:srgbClr val="FF0000"/>
                          </a:solidFill>
                        </a:rPr>
                        <a:t>1.8</a:t>
                      </a:r>
                    </a:p>
                  </a:txBody>
                  <a:tcPr marL="0" marR="0" marT="0" marB="0" anchor="ctr">
                    <a:solidFill>
                      <a:schemeClr val="bg1"/>
                    </a:solidFill>
                  </a:tcPr>
                </a:tc>
                <a:extLst>
                  <a:ext uri="{0D108BD9-81ED-4DB2-BD59-A6C34878D82A}">
                    <a16:rowId xmlns:a16="http://schemas.microsoft.com/office/drawing/2014/main" val="177053094"/>
                  </a:ext>
                </a:extLst>
              </a:tr>
            </a:tbl>
          </a:graphicData>
        </a:graphic>
      </p:graphicFrame>
      <mc:AlternateContent xmlns:mc="http://schemas.openxmlformats.org/markup-compatibility/2006" xmlns:a14="http://schemas.microsoft.com/office/drawing/2010/main">
        <mc:Choice Requires="a14">
          <p:sp>
            <p:nvSpPr>
              <p:cNvPr id="171" name="TextBox 170"/>
              <p:cNvSpPr txBox="1"/>
              <p:nvPr/>
            </p:nvSpPr>
            <p:spPr>
              <a:xfrm>
                <a:off x="5706094" y="1744978"/>
                <a:ext cx="352982" cy="30008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350" i="1">
                          <a:latin typeface="Cambria Math" panose="02040503050406030204" pitchFamily="18" charset="0"/>
                        </a:rPr>
                        <m:t>=</m:t>
                      </m:r>
                    </m:oMath>
                  </m:oMathPara>
                </a14:m>
                <a:endParaRPr lang="en-US" sz="1350" dirty="0"/>
              </a:p>
            </p:txBody>
          </p:sp>
        </mc:Choice>
        <mc:Fallback xmlns="">
          <p:sp>
            <p:nvSpPr>
              <p:cNvPr id="171" name="TextBox 170"/>
              <p:cNvSpPr txBox="1">
                <a:spLocks noRot="1" noChangeAspect="1" noMove="1" noResize="1" noEditPoints="1" noAdjustHandles="1" noChangeArrowheads="1" noChangeShapeType="1" noTextEdit="1"/>
              </p:cNvSpPr>
              <p:nvPr/>
            </p:nvSpPr>
            <p:spPr>
              <a:xfrm>
                <a:off x="5706094" y="1744978"/>
                <a:ext cx="352982" cy="300082"/>
              </a:xfrm>
              <a:prstGeom prst="rect">
                <a:avLst/>
              </a:prstGeom>
              <a:blipFill>
                <a:blip r:embed="rId7"/>
                <a:stretch>
                  <a:fillRect/>
                </a:stretch>
              </a:blipFill>
            </p:spPr>
            <p:txBody>
              <a:bodyPr/>
              <a:lstStyle/>
              <a:p>
                <a:r>
                  <a:rPr lang="en-US">
                    <a:noFill/>
                  </a:rPr>
                  <a:t> </a:t>
                </a:r>
              </a:p>
            </p:txBody>
          </p:sp>
        </mc:Fallback>
      </mc:AlternateContent>
      <p:sp>
        <p:nvSpPr>
          <p:cNvPr id="81" name="TextBox 80">
            <a:extLst>
              <a:ext uri="{FF2B5EF4-FFF2-40B4-BE49-F238E27FC236}">
                <a16:creationId xmlns:a16="http://schemas.microsoft.com/office/drawing/2014/main" id="{4AEE210F-FAC4-5E44-9FA5-2D10A0537938}"/>
              </a:ext>
            </a:extLst>
          </p:cNvPr>
          <p:cNvSpPr txBox="1"/>
          <p:nvPr/>
        </p:nvSpPr>
        <p:spPr>
          <a:xfrm>
            <a:off x="628650" y="6533147"/>
            <a:ext cx="4056880" cy="276999"/>
          </a:xfrm>
          <a:prstGeom prst="rect">
            <a:avLst/>
          </a:prstGeom>
          <a:noFill/>
        </p:spPr>
        <p:txBody>
          <a:bodyPr wrap="none" rtlCol="0">
            <a:spAutoFit/>
          </a:bodyPr>
          <a:lstStyle/>
          <a:p>
            <a:r>
              <a:rPr lang="en-US" sz="1200" dirty="0" err="1"/>
              <a:t>www.cs.ucr.edu</a:t>
            </a:r>
            <a:r>
              <a:rPr lang="en-US" sz="1200" dirty="0"/>
              <a:t>/~</a:t>
            </a:r>
            <a:r>
              <a:rPr lang="en-US" sz="1200" dirty="0" err="1"/>
              <a:t>vagelis</a:t>
            </a:r>
            <a:r>
              <a:rPr lang="en-US" sz="1200" dirty="0"/>
              <a:t>/classes/CS242/slides/word2vec.pptx</a:t>
            </a:r>
          </a:p>
        </p:txBody>
      </p:sp>
    </p:spTree>
    <p:extLst>
      <p:ext uri="{BB962C8B-B14F-4D97-AF65-F5344CB8AC3E}">
        <p14:creationId xmlns:p14="http://schemas.microsoft.com/office/powerpoint/2010/main" val="31418183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57"/>
                                        </p:tgtEl>
                                        <p:attrNameLst>
                                          <p:attrName>style.visibility</p:attrName>
                                        </p:attrNameLst>
                                      </p:cBhvr>
                                      <p:to>
                                        <p:strVal val="visible"/>
                                      </p:to>
                                    </p:set>
                                    <p:animEffect transition="in" filter="wipe(down)">
                                      <p:cBhvr>
                                        <p:cTn id="10" dur="500"/>
                                        <p:tgtEl>
                                          <p:spTgt spid="157"/>
                                        </p:tgtEl>
                                      </p:cBhvr>
                                    </p:animEffect>
                                  </p:childTnLst>
                                </p:cTn>
                              </p:par>
                              <p:par>
                                <p:cTn id="11" presetID="22" presetClass="entr" presetSubtype="4" fill="hold" nodeType="withEffect">
                                  <p:stCondLst>
                                    <p:cond delay="0"/>
                                  </p:stCondLst>
                                  <p:childTnLst>
                                    <p:set>
                                      <p:cBhvr>
                                        <p:cTn id="12" dur="1" fill="hold">
                                          <p:stCondLst>
                                            <p:cond delay="0"/>
                                          </p:stCondLst>
                                        </p:cTn>
                                        <p:tgtEl>
                                          <p:spTgt spid="159"/>
                                        </p:tgtEl>
                                        <p:attrNameLst>
                                          <p:attrName>style.visibility</p:attrName>
                                        </p:attrNameLst>
                                      </p:cBhvr>
                                      <p:to>
                                        <p:strVal val="visible"/>
                                      </p:to>
                                    </p:set>
                                    <p:animEffect transition="in" filter="wipe(down)">
                                      <p:cBhvr>
                                        <p:cTn id="13" dur="500"/>
                                        <p:tgtEl>
                                          <p:spTgt spid="159"/>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170"/>
                                        </p:tgtEl>
                                        <p:attrNameLst>
                                          <p:attrName>style.visibility</p:attrName>
                                        </p:attrNameLst>
                                      </p:cBhvr>
                                      <p:to>
                                        <p:strVal val="visible"/>
                                      </p:to>
                                    </p:set>
                                    <p:animEffect transition="in" filter="wipe(down)">
                                      <p:cBhvr>
                                        <p:cTn id="16" dur="500"/>
                                        <p:tgtEl>
                                          <p:spTgt spid="170"/>
                                        </p:tgtEl>
                                      </p:cBhvr>
                                    </p:animEffect>
                                  </p:childTnLst>
                                </p:cTn>
                              </p:par>
                              <p:par>
                                <p:cTn id="17" presetID="22" presetClass="entr" presetSubtype="4" fill="hold" nodeType="with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wipe(down)">
                                      <p:cBhvr>
                                        <p:cTn id="19" dur="500"/>
                                        <p:tgtEl>
                                          <p:spTgt spid="3"/>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171"/>
                                        </p:tgtEl>
                                        <p:attrNameLst>
                                          <p:attrName>style.visibility</p:attrName>
                                        </p:attrNameLst>
                                      </p:cBhvr>
                                      <p:to>
                                        <p:strVal val="visible"/>
                                      </p:to>
                                    </p:set>
                                    <p:animEffect transition="in" filter="wipe(down)">
                                      <p:cBhvr>
                                        <p:cTn id="22" dur="500"/>
                                        <p:tgtEl>
                                          <p:spTgt spid="1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7" grpId="0"/>
      <p:bldP spid="170" grpId="0"/>
      <p:bldP spid="17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330EA680-D336-4FF7-8B7A-9848BB0A1C32}" type="slidenum">
              <a:rPr lang="en-US" smtClean="0"/>
              <a:pPr/>
              <a:t>11</a:t>
            </a:fld>
            <a:endParaRPr lang="en-US" dirty="0"/>
          </a:p>
        </p:txBody>
      </p:sp>
      <p:grpSp>
        <p:nvGrpSpPr>
          <p:cNvPr id="20" name="Group 19"/>
          <p:cNvGrpSpPr/>
          <p:nvPr/>
        </p:nvGrpSpPr>
        <p:grpSpPr>
          <a:xfrm>
            <a:off x="1836685" y="1781204"/>
            <a:ext cx="205740" cy="1783080"/>
            <a:chOff x="1800225" y="419100"/>
            <a:chExt cx="182880" cy="1828800"/>
          </a:xfrm>
        </p:grpSpPr>
        <p:sp>
          <p:nvSpPr>
            <p:cNvPr id="9" name="Rectangle 8"/>
            <p:cNvSpPr/>
            <p:nvPr/>
          </p:nvSpPr>
          <p:spPr>
            <a:xfrm>
              <a:off x="1800225" y="41910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10" name="Rectangle 9"/>
            <p:cNvSpPr/>
            <p:nvPr/>
          </p:nvSpPr>
          <p:spPr>
            <a:xfrm>
              <a:off x="1800225" y="60198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b="1" dirty="0">
                  <a:solidFill>
                    <a:srgbClr val="FF0000"/>
                  </a:solidFill>
                </a:rPr>
                <a:t>1</a:t>
              </a:r>
            </a:p>
          </p:txBody>
        </p:sp>
        <p:sp>
          <p:nvSpPr>
            <p:cNvPr id="11" name="Rectangle 10"/>
            <p:cNvSpPr/>
            <p:nvPr/>
          </p:nvSpPr>
          <p:spPr>
            <a:xfrm>
              <a:off x="1800225" y="78486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12" name="Rectangle 11"/>
            <p:cNvSpPr/>
            <p:nvPr/>
          </p:nvSpPr>
          <p:spPr>
            <a:xfrm>
              <a:off x="1800225" y="96774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13" name="Rectangle 12"/>
            <p:cNvSpPr/>
            <p:nvPr/>
          </p:nvSpPr>
          <p:spPr>
            <a:xfrm>
              <a:off x="1800225" y="115062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15" name="Rectangle 14"/>
            <p:cNvSpPr/>
            <p:nvPr/>
          </p:nvSpPr>
          <p:spPr>
            <a:xfrm>
              <a:off x="1800225" y="133350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16" name="Rectangle 15"/>
            <p:cNvSpPr/>
            <p:nvPr/>
          </p:nvSpPr>
          <p:spPr>
            <a:xfrm>
              <a:off x="1800225" y="151638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17" name="Rectangle 16"/>
            <p:cNvSpPr/>
            <p:nvPr/>
          </p:nvSpPr>
          <p:spPr>
            <a:xfrm>
              <a:off x="1800225" y="169926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18" name="Rectangle 17"/>
            <p:cNvSpPr/>
            <p:nvPr/>
          </p:nvSpPr>
          <p:spPr>
            <a:xfrm>
              <a:off x="1800225" y="188214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a:t>
              </a:r>
            </a:p>
          </p:txBody>
        </p:sp>
        <p:sp>
          <p:nvSpPr>
            <p:cNvPr id="19" name="Rectangle 18"/>
            <p:cNvSpPr/>
            <p:nvPr/>
          </p:nvSpPr>
          <p:spPr>
            <a:xfrm>
              <a:off x="1800225" y="206502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grpSp>
      <p:grpSp>
        <p:nvGrpSpPr>
          <p:cNvPr id="21" name="Group 20"/>
          <p:cNvGrpSpPr/>
          <p:nvPr/>
        </p:nvGrpSpPr>
        <p:grpSpPr>
          <a:xfrm>
            <a:off x="1836686" y="3931964"/>
            <a:ext cx="205740" cy="1783080"/>
            <a:chOff x="1800225" y="419100"/>
            <a:chExt cx="182880" cy="1828800"/>
          </a:xfrm>
        </p:grpSpPr>
        <p:sp>
          <p:nvSpPr>
            <p:cNvPr id="22" name="Rectangle 21"/>
            <p:cNvSpPr/>
            <p:nvPr/>
          </p:nvSpPr>
          <p:spPr>
            <a:xfrm>
              <a:off x="1800225" y="41910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23" name="Rectangle 22"/>
            <p:cNvSpPr/>
            <p:nvPr/>
          </p:nvSpPr>
          <p:spPr>
            <a:xfrm>
              <a:off x="1800225" y="60198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24" name="Rectangle 23"/>
            <p:cNvSpPr/>
            <p:nvPr/>
          </p:nvSpPr>
          <p:spPr>
            <a:xfrm>
              <a:off x="1800225" y="78486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25" name="Rectangle 24"/>
            <p:cNvSpPr/>
            <p:nvPr/>
          </p:nvSpPr>
          <p:spPr>
            <a:xfrm>
              <a:off x="1800225" y="96774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b="1" dirty="0">
                  <a:solidFill>
                    <a:srgbClr val="FF0000"/>
                  </a:solidFill>
                </a:rPr>
                <a:t>1</a:t>
              </a:r>
            </a:p>
          </p:txBody>
        </p:sp>
        <p:sp>
          <p:nvSpPr>
            <p:cNvPr id="26" name="Rectangle 25"/>
            <p:cNvSpPr/>
            <p:nvPr/>
          </p:nvSpPr>
          <p:spPr>
            <a:xfrm>
              <a:off x="1800225" y="115062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27" name="Rectangle 26"/>
            <p:cNvSpPr/>
            <p:nvPr/>
          </p:nvSpPr>
          <p:spPr>
            <a:xfrm>
              <a:off x="1800225" y="133350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28" name="Rectangle 27"/>
            <p:cNvSpPr/>
            <p:nvPr/>
          </p:nvSpPr>
          <p:spPr>
            <a:xfrm>
              <a:off x="1800225" y="151638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29" name="Rectangle 28"/>
            <p:cNvSpPr/>
            <p:nvPr/>
          </p:nvSpPr>
          <p:spPr>
            <a:xfrm>
              <a:off x="1800225" y="169926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30" name="Rectangle 29"/>
            <p:cNvSpPr/>
            <p:nvPr/>
          </p:nvSpPr>
          <p:spPr>
            <a:xfrm>
              <a:off x="1800225" y="188214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a:t>
              </a:r>
            </a:p>
          </p:txBody>
        </p:sp>
        <p:sp>
          <p:nvSpPr>
            <p:cNvPr id="31" name="Rectangle 30"/>
            <p:cNvSpPr/>
            <p:nvPr/>
          </p:nvSpPr>
          <p:spPr>
            <a:xfrm>
              <a:off x="1800225" y="206502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grpSp>
      <p:sp>
        <p:nvSpPr>
          <p:cNvPr id="32" name="TextBox 31"/>
          <p:cNvSpPr txBox="1"/>
          <p:nvPr/>
        </p:nvSpPr>
        <p:spPr>
          <a:xfrm>
            <a:off x="1428632" y="2445091"/>
            <a:ext cx="395108" cy="300082"/>
          </a:xfrm>
          <a:prstGeom prst="rect">
            <a:avLst/>
          </a:prstGeom>
          <a:noFill/>
        </p:spPr>
        <p:txBody>
          <a:bodyPr wrap="none" rtlCol="0">
            <a:spAutoFit/>
          </a:bodyPr>
          <a:lstStyle/>
          <a:p>
            <a:r>
              <a:rPr lang="en-US" sz="1350" dirty="0" err="1"/>
              <a:t>x</a:t>
            </a:r>
            <a:r>
              <a:rPr lang="en-US" sz="1350" baseline="-25000" dirty="0" err="1"/>
              <a:t>cat</a:t>
            </a:r>
            <a:endParaRPr lang="en-US" sz="1350" dirty="0"/>
          </a:p>
        </p:txBody>
      </p:sp>
      <p:sp>
        <p:nvSpPr>
          <p:cNvPr id="33" name="TextBox 32"/>
          <p:cNvSpPr txBox="1"/>
          <p:nvPr/>
        </p:nvSpPr>
        <p:spPr>
          <a:xfrm>
            <a:off x="1428632" y="4645195"/>
            <a:ext cx="377155" cy="300082"/>
          </a:xfrm>
          <a:prstGeom prst="rect">
            <a:avLst/>
          </a:prstGeom>
          <a:noFill/>
        </p:spPr>
        <p:txBody>
          <a:bodyPr wrap="none" rtlCol="0">
            <a:spAutoFit/>
          </a:bodyPr>
          <a:lstStyle/>
          <a:p>
            <a:r>
              <a:rPr lang="en-US" sz="1350" dirty="0" err="1"/>
              <a:t>x</a:t>
            </a:r>
            <a:r>
              <a:rPr lang="en-US" sz="1350" baseline="-25000" dirty="0" err="1"/>
              <a:t>on</a:t>
            </a:r>
            <a:endParaRPr lang="en-US" sz="1350" dirty="0"/>
          </a:p>
        </p:txBody>
      </p:sp>
      <p:grpSp>
        <p:nvGrpSpPr>
          <p:cNvPr id="46" name="Group 45"/>
          <p:cNvGrpSpPr/>
          <p:nvPr/>
        </p:nvGrpSpPr>
        <p:grpSpPr>
          <a:xfrm>
            <a:off x="4433456" y="3143084"/>
            <a:ext cx="205740" cy="1069848"/>
            <a:chOff x="1800225" y="419100"/>
            <a:chExt cx="182880" cy="1097280"/>
          </a:xfrm>
        </p:grpSpPr>
        <p:sp>
          <p:nvSpPr>
            <p:cNvPr id="47" name="Rectangle 46"/>
            <p:cNvSpPr/>
            <p:nvPr/>
          </p:nvSpPr>
          <p:spPr>
            <a:xfrm>
              <a:off x="1800225" y="41910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825" dirty="0">
                <a:solidFill>
                  <a:schemeClr val="tx1"/>
                </a:solidFill>
              </a:endParaRPr>
            </a:p>
          </p:txBody>
        </p:sp>
        <p:sp>
          <p:nvSpPr>
            <p:cNvPr id="48" name="Rectangle 47"/>
            <p:cNvSpPr/>
            <p:nvPr/>
          </p:nvSpPr>
          <p:spPr>
            <a:xfrm>
              <a:off x="1800225" y="60198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825" b="1" dirty="0">
                <a:solidFill>
                  <a:srgbClr val="FF0000"/>
                </a:solidFill>
              </a:endParaRPr>
            </a:p>
          </p:txBody>
        </p:sp>
        <p:sp>
          <p:nvSpPr>
            <p:cNvPr id="49" name="Rectangle 48"/>
            <p:cNvSpPr/>
            <p:nvPr/>
          </p:nvSpPr>
          <p:spPr>
            <a:xfrm>
              <a:off x="1800225" y="78486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825" dirty="0">
                <a:solidFill>
                  <a:schemeClr val="tx1"/>
                </a:solidFill>
              </a:endParaRPr>
            </a:p>
          </p:txBody>
        </p:sp>
        <p:sp>
          <p:nvSpPr>
            <p:cNvPr id="50" name="Rectangle 49"/>
            <p:cNvSpPr/>
            <p:nvPr/>
          </p:nvSpPr>
          <p:spPr>
            <a:xfrm>
              <a:off x="1800225" y="96774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825" dirty="0">
                <a:solidFill>
                  <a:schemeClr val="tx1"/>
                </a:solidFill>
              </a:endParaRPr>
            </a:p>
          </p:txBody>
        </p:sp>
        <p:sp>
          <p:nvSpPr>
            <p:cNvPr id="51" name="Rectangle 50"/>
            <p:cNvSpPr/>
            <p:nvPr/>
          </p:nvSpPr>
          <p:spPr>
            <a:xfrm>
              <a:off x="1800225" y="115062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825" dirty="0">
                <a:solidFill>
                  <a:schemeClr val="tx1"/>
                </a:solidFill>
              </a:endParaRPr>
            </a:p>
          </p:txBody>
        </p:sp>
        <p:sp>
          <p:nvSpPr>
            <p:cNvPr id="52" name="Rectangle 51"/>
            <p:cNvSpPr/>
            <p:nvPr/>
          </p:nvSpPr>
          <p:spPr>
            <a:xfrm>
              <a:off x="1800225" y="133350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825" dirty="0">
                <a:solidFill>
                  <a:schemeClr val="tx1"/>
                </a:solidFill>
              </a:endParaRPr>
            </a:p>
          </p:txBody>
        </p:sp>
      </p:grpSp>
      <p:grpSp>
        <p:nvGrpSpPr>
          <p:cNvPr id="57" name="Group 56"/>
          <p:cNvGrpSpPr/>
          <p:nvPr/>
        </p:nvGrpSpPr>
        <p:grpSpPr>
          <a:xfrm>
            <a:off x="7035092" y="2851052"/>
            <a:ext cx="205740" cy="1783080"/>
            <a:chOff x="1800225" y="419100"/>
            <a:chExt cx="182880" cy="1828800"/>
          </a:xfrm>
        </p:grpSpPr>
        <p:sp>
          <p:nvSpPr>
            <p:cNvPr id="58" name="Rectangle 57"/>
            <p:cNvSpPr/>
            <p:nvPr/>
          </p:nvSpPr>
          <p:spPr>
            <a:xfrm>
              <a:off x="1800225" y="41910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59" name="Rectangle 58"/>
            <p:cNvSpPr/>
            <p:nvPr/>
          </p:nvSpPr>
          <p:spPr>
            <a:xfrm>
              <a:off x="1800225" y="60198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60" name="Rectangle 59"/>
            <p:cNvSpPr/>
            <p:nvPr/>
          </p:nvSpPr>
          <p:spPr>
            <a:xfrm>
              <a:off x="1800225" y="78486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61" name="Rectangle 60"/>
            <p:cNvSpPr/>
            <p:nvPr/>
          </p:nvSpPr>
          <p:spPr>
            <a:xfrm>
              <a:off x="1800225" y="96774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62" name="Rectangle 61"/>
            <p:cNvSpPr/>
            <p:nvPr/>
          </p:nvSpPr>
          <p:spPr>
            <a:xfrm>
              <a:off x="1800225" y="115062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63" name="Rectangle 62"/>
            <p:cNvSpPr/>
            <p:nvPr/>
          </p:nvSpPr>
          <p:spPr>
            <a:xfrm>
              <a:off x="1800225" y="133350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64" name="Rectangle 63"/>
            <p:cNvSpPr/>
            <p:nvPr/>
          </p:nvSpPr>
          <p:spPr>
            <a:xfrm>
              <a:off x="1800225" y="151638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65" name="Rectangle 64"/>
            <p:cNvSpPr/>
            <p:nvPr/>
          </p:nvSpPr>
          <p:spPr>
            <a:xfrm>
              <a:off x="1800225" y="169926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b="1" dirty="0">
                  <a:solidFill>
                    <a:srgbClr val="FF0000"/>
                  </a:solidFill>
                </a:rPr>
                <a:t>1</a:t>
              </a:r>
            </a:p>
          </p:txBody>
        </p:sp>
        <p:sp>
          <p:nvSpPr>
            <p:cNvPr id="66" name="Rectangle 65"/>
            <p:cNvSpPr/>
            <p:nvPr/>
          </p:nvSpPr>
          <p:spPr>
            <a:xfrm>
              <a:off x="1800225" y="188214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a:t>
              </a:r>
            </a:p>
          </p:txBody>
        </p:sp>
        <p:sp>
          <p:nvSpPr>
            <p:cNvPr id="67" name="Rectangle 66"/>
            <p:cNvSpPr/>
            <p:nvPr/>
          </p:nvSpPr>
          <p:spPr>
            <a:xfrm>
              <a:off x="1800225" y="206502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grpSp>
      <p:sp>
        <p:nvSpPr>
          <p:cNvPr id="68" name="TextBox 67"/>
          <p:cNvSpPr txBox="1"/>
          <p:nvPr/>
        </p:nvSpPr>
        <p:spPr>
          <a:xfrm>
            <a:off x="1491859" y="1403988"/>
            <a:ext cx="942374" cy="300082"/>
          </a:xfrm>
          <a:prstGeom prst="rect">
            <a:avLst/>
          </a:prstGeom>
          <a:noFill/>
        </p:spPr>
        <p:txBody>
          <a:bodyPr wrap="none" rtlCol="0">
            <a:spAutoFit/>
          </a:bodyPr>
          <a:lstStyle/>
          <a:p>
            <a:r>
              <a:rPr lang="en-US" sz="1350" dirty="0"/>
              <a:t>Input layer</a:t>
            </a:r>
          </a:p>
        </p:txBody>
      </p:sp>
      <p:cxnSp>
        <p:nvCxnSpPr>
          <p:cNvPr id="70" name="Straight Connector 69"/>
          <p:cNvCxnSpPr/>
          <p:nvPr/>
        </p:nvCxnSpPr>
        <p:spPr>
          <a:xfrm>
            <a:off x="2043854" y="1781205"/>
            <a:ext cx="2389603" cy="1361879"/>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flipV="1">
            <a:off x="2043854" y="3140128"/>
            <a:ext cx="2389602" cy="791836"/>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a:off x="2037561" y="3562393"/>
            <a:ext cx="2395895" cy="650539"/>
          </a:xfrm>
          <a:prstGeom prst="line">
            <a:avLst/>
          </a:prstGeom>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flipV="1">
            <a:off x="2043854" y="4223995"/>
            <a:ext cx="2389602" cy="1491049"/>
          </a:xfrm>
          <a:prstGeom prst="line">
            <a:avLst/>
          </a:prstGeom>
        </p:spPr>
        <p:style>
          <a:lnRef idx="1">
            <a:schemeClr val="accent1"/>
          </a:lnRef>
          <a:fillRef idx="0">
            <a:schemeClr val="accent1"/>
          </a:fillRef>
          <a:effectRef idx="0">
            <a:schemeClr val="accent1"/>
          </a:effectRef>
          <a:fontRef idx="minor">
            <a:schemeClr val="tx1"/>
          </a:fontRef>
        </p:style>
      </p:cxnSp>
      <p:sp>
        <p:nvSpPr>
          <p:cNvPr id="82" name="TextBox 81"/>
          <p:cNvSpPr txBox="1"/>
          <p:nvPr/>
        </p:nvSpPr>
        <p:spPr>
          <a:xfrm>
            <a:off x="4081434" y="4582242"/>
            <a:ext cx="1075423" cy="300082"/>
          </a:xfrm>
          <a:prstGeom prst="rect">
            <a:avLst/>
          </a:prstGeom>
          <a:noFill/>
        </p:spPr>
        <p:txBody>
          <a:bodyPr wrap="none" rtlCol="0">
            <a:spAutoFit/>
          </a:bodyPr>
          <a:lstStyle/>
          <a:p>
            <a:r>
              <a:rPr lang="en-US" sz="1350" dirty="0"/>
              <a:t>Hidden layer</a:t>
            </a:r>
          </a:p>
        </p:txBody>
      </p:sp>
      <p:sp>
        <p:nvSpPr>
          <p:cNvPr id="83" name="TextBox 82"/>
          <p:cNvSpPr txBox="1"/>
          <p:nvPr/>
        </p:nvSpPr>
        <p:spPr>
          <a:xfrm>
            <a:off x="7464151" y="3588853"/>
            <a:ext cx="391454" cy="300082"/>
          </a:xfrm>
          <a:prstGeom prst="rect">
            <a:avLst/>
          </a:prstGeom>
          <a:noFill/>
        </p:spPr>
        <p:txBody>
          <a:bodyPr wrap="none" rtlCol="0">
            <a:spAutoFit/>
          </a:bodyPr>
          <a:lstStyle/>
          <a:p>
            <a:r>
              <a:rPr lang="en-US" sz="1350" dirty="0"/>
              <a:t>sat</a:t>
            </a:r>
          </a:p>
        </p:txBody>
      </p:sp>
      <p:cxnSp>
        <p:nvCxnSpPr>
          <p:cNvPr id="84" name="Straight Connector 83"/>
          <p:cNvCxnSpPr/>
          <p:nvPr/>
        </p:nvCxnSpPr>
        <p:spPr>
          <a:xfrm flipV="1">
            <a:off x="4639196" y="2850140"/>
            <a:ext cx="2395896" cy="289988"/>
          </a:xfrm>
          <a:prstGeom prst="line">
            <a:avLst/>
          </a:prstGeom>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4639196" y="4212932"/>
            <a:ext cx="2395896" cy="421201"/>
          </a:xfrm>
          <a:prstGeom prst="line">
            <a:avLst/>
          </a:prstGeom>
        </p:spPr>
        <p:style>
          <a:lnRef idx="1">
            <a:schemeClr val="accent1"/>
          </a:lnRef>
          <a:fillRef idx="0">
            <a:schemeClr val="accent1"/>
          </a:fillRef>
          <a:effectRef idx="0">
            <a:schemeClr val="accent1"/>
          </a:effectRef>
          <a:fontRef idx="minor">
            <a:schemeClr val="tx1"/>
          </a:fontRef>
        </p:style>
      </p:cxnSp>
      <p:sp>
        <p:nvSpPr>
          <p:cNvPr id="91" name="TextBox 90"/>
          <p:cNvSpPr txBox="1"/>
          <p:nvPr/>
        </p:nvSpPr>
        <p:spPr>
          <a:xfrm>
            <a:off x="6623543" y="2415558"/>
            <a:ext cx="1072217" cy="300082"/>
          </a:xfrm>
          <a:prstGeom prst="rect">
            <a:avLst/>
          </a:prstGeom>
          <a:noFill/>
        </p:spPr>
        <p:txBody>
          <a:bodyPr wrap="none" rtlCol="0">
            <a:spAutoFit/>
          </a:bodyPr>
          <a:lstStyle/>
          <a:p>
            <a:r>
              <a:rPr lang="en-US" sz="1350" dirty="0"/>
              <a:t>Output layer</a:t>
            </a:r>
          </a:p>
        </p:txBody>
      </p:sp>
      <p:sp>
        <p:nvSpPr>
          <p:cNvPr id="74" name="TextBox 73"/>
          <p:cNvSpPr txBox="1"/>
          <p:nvPr/>
        </p:nvSpPr>
        <p:spPr>
          <a:xfrm>
            <a:off x="1197200" y="3321391"/>
            <a:ext cx="604653" cy="300082"/>
          </a:xfrm>
          <a:prstGeom prst="rect">
            <a:avLst/>
          </a:prstGeom>
          <a:noFill/>
        </p:spPr>
        <p:txBody>
          <a:bodyPr wrap="none" rtlCol="0">
            <a:spAutoFit/>
          </a:bodyPr>
          <a:lstStyle/>
          <a:p>
            <a:r>
              <a:rPr lang="en-US" sz="1350" dirty="0"/>
              <a:t>V-dim</a:t>
            </a:r>
          </a:p>
        </p:txBody>
      </p:sp>
      <p:sp>
        <p:nvSpPr>
          <p:cNvPr id="75" name="TextBox 74"/>
          <p:cNvSpPr txBox="1"/>
          <p:nvPr/>
        </p:nvSpPr>
        <p:spPr>
          <a:xfrm>
            <a:off x="1197200" y="5447581"/>
            <a:ext cx="604653" cy="300082"/>
          </a:xfrm>
          <a:prstGeom prst="rect">
            <a:avLst/>
          </a:prstGeom>
          <a:noFill/>
        </p:spPr>
        <p:txBody>
          <a:bodyPr wrap="none" rtlCol="0">
            <a:spAutoFit/>
          </a:bodyPr>
          <a:lstStyle/>
          <a:p>
            <a:r>
              <a:rPr lang="en-US" sz="1350" dirty="0"/>
              <a:t>V-dim</a:t>
            </a:r>
          </a:p>
        </p:txBody>
      </p:sp>
      <p:sp>
        <p:nvSpPr>
          <p:cNvPr id="77" name="TextBox 76"/>
          <p:cNvSpPr txBox="1"/>
          <p:nvPr/>
        </p:nvSpPr>
        <p:spPr>
          <a:xfrm>
            <a:off x="4271741" y="4845890"/>
            <a:ext cx="619080" cy="300082"/>
          </a:xfrm>
          <a:prstGeom prst="rect">
            <a:avLst/>
          </a:prstGeom>
          <a:noFill/>
        </p:spPr>
        <p:txBody>
          <a:bodyPr wrap="none" rtlCol="0">
            <a:spAutoFit/>
          </a:bodyPr>
          <a:lstStyle/>
          <a:p>
            <a:r>
              <a:rPr lang="en-US" sz="1350" dirty="0"/>
              <a:t>N-dim</a:t>
            </a:r>
          </a:p>
        </p:txBody>
      </p:sp>
      <p:sp>
        <p:nvSpPr>
          <p:cNvPr id="80" name="TextBox 79"/>
          <p:cNvSpPr txBox="1"/>
          <p:nvPr/>
        </p:nvSpPr>
        <p:spPr>
          <a:xfrm>
            <a:off x="7356958" y="4400003"/>
            <a:ext cx="604653" cy="300082"/>
          </a:xfrm>
          <a:prstGeom prst="rect">
            <a:avLst/>
          </a:prstGeom>
          <a:noFill/>
        </p:spPr>
        <p:txBody>
          <a:bodyPr wrap="none" rtlCol="0">
            <a:spAutoFit/>
          </a:bodyPr>
          <a:lstStyle/>
          <a:p>
            <a:r>
              <a:rPr lang="en-US" sz="1350" dirty="0"/>
              <a:t>V-dim</a:t>
            </a:r>
          </a:p>
        </p:txBody>
      </p:sp>
      <mc:AlternateContent xmlns:mc="http://schemas.openxmlformats.org/markup-compatibility/2006" xmlns:a14="http://schemas.microsoft.com/office/drawing/2010/main">
        <mc:Choice Requires="a14">
          <p:sp>
            <p:nvSpPr>
              <p:cNvPr id="98" name="TextBox 97"/>
              <p:cNvSpPr txBox="1"/>
              <p:nvPr/>
            </p:nvSpPr>
            <p:spPr>
              <a:xfrm rot="1413182">
                <a:off x="2030402" y="2789620"/>
                <a:ext cx="2504916" cy="42203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Sup>
                        <m:sSubSupPr>
                          <m:ctrlPr>
                            <a:rPr lang="en-US" sz="2100" i="1">
                              <a:latin typeface="Cambria Math" panose="02040503050406030204" pitchFamily="18" charset="0"/>
                            </a:rPr>
                          </m:ctrlPr>
                        </m:sSubSupPr>
                        <m:e>
                          <m:r>
                            <a:rPr lang="en-US" sz="2100" i="1">
                              <a:latin typeface="Cambria Math" panose="02040503050406030204" pitchFamily="18" charset="0"/>
                            </a:rPr>
                            <m:t>𝑊</m:t>
                          </m:r>
                        </m:e>
                        <m:sub>
                          <m:r>
                            <a:rPr lang="en-US" sz="2100" i="1">
                              <a:latin typeface="Cambria Math" panose="02040503050406030204" pitchFamily="18" charset="0"/>
                            </a:rPr>
                            <m:t>𝑉</m:t>
                          </m:r>
                          <m:r>
                            <a:rPr lang="en-US" sz="2100" i="1">
                              <a:latin typeface="Cambria Math" panose="02040503050406030204" pitchFamily="18" charset="0"/>
                            </a:rPr>
                            <m:t>×</m:t>
                          </m:r>
                          <m:r>
                            <a:rPr lang="en-US" sz="2100" i="1">
                              <a:latin typeface="Cambria Math" panose="02040503050406030204" pitchFamily="18" charset="0"/>
                            </a:rPr>
                            <m:t>𝑁</m:t>
                          </m:r>
                        </m:sub>
                        <m:sup>
                          <m:r>
                            <a:rPr lang="en-US" sz="2100" i="1">
                              <a:latin typeface="Cambria Math" panose="02040503050406030204" pitchFamily="18" charset="0"/>
                            </a:rPr>
                            <m:t>𝑇</m:t>
                          </m:r>
                        </m:sup>
                      </m:sSubSup>
                      <m:r>
                        <a:rPr lang="en-US" sz="2100" i="1">
                          <a:latin typeface="Cambria Math" panose="02040503050406030204" pitchFamily="18" charset="0"/>
                        </a:rPr>
                        <m:t>×</m:t>
                      </m:r>
                      <m:sSub>
                        <m:sSubPr>
                          <m:ctrlPr>
                            <a:rPr lang="en-US" sz="2100" i="1">
                              <a:latin typeface="Cambria Math" panose="02040503050406030204" pitchFamily="18" charset="0"/>
                            </a:rPr>
                          </m:ctrlPr>
                        </m:sSubPr>
                        <m:e>
                          <m:r>
                            <a:rPr lang="en-US" sz="2100" i="1">
                              <a:latin typeface="Cambria Math" panose="02040503050406030204" pitchFamily="18" charset="0"/>
                            </a:rPr>
                            <m:t>𝑥</m:t>
                          </m:r>
                        </m:e>
                        <m:sub>
                          <m:r>
                            <a:rPr lang="en-US" sz="2100" i="1">
                              <a:latin typeface="Cambria Math" panose="02040503050406030204" pitchFamily="18" charset="0"/>
                            </a:rPr>
                            <m:t>𝑐𝑎𝑡</m:t>
                          </m:r>
                        </m:sub>
                      </m:sSub>
                      <m:r>
                        <a:rPr lang="en-US" sz="2100" i="1">
                          <a:latin typeface="Cambria Math" panose="02040503050406030204" pitchFamily="18" charset="0"/>
                        </a:rPr>
                        <m:t>=</m:t>
                      </m:r>
                      <m:sSub>
                        <m:sSubPr>
                          <m:ctrlPr>
                            <a:rPr lang="en-US" sz="2100" i="1">
                              <a:latin typeface="Cambria Math" panose="02040503050406030204" pitchFamily="18" charset="0"/>
                            </a:rPr>
                          </m:ctrlPr>
                        </m:sSubPr>
                        <m:e>
                          <m:r>
                            <a:rPr lang="en-US" sz="2100" i="1">
                              <a:latin typeface="Cambria Math" panose="02040503050406030204" pitchFamily="18" charset="0"/>
                            </a:rPr>
                            <m:t>𝑣</m:t>
                          </m:r>
                        </m:e>
                        <m:sub>
                          <m:r>
                            <a:rPr lang="en-US" sz="2100" i="1">
                              <a:latin typeface="Cambria Math" panose="02040503050406030204" pitchFamily="18" charset="0"/>
                            </a:rPr>
                            <m:t>𝑐𝑎𝑡</m:t>
                          </m:r>
                        </m:sub>
                      </m:sSub>
                    </m:oMath>
                  </m:oMathPara>
                </a14:m>
                <a:endParaRPr lang="en-US" sz="2100" dirty="0"/>
              </a:p>
            </p:txBody>
          </p:sp>
        </mc:Choice>
        <mc:Fallback xmlns="">
          <p:sp>
            <p:nvSpPr>
              <p:cNvPr id="98" name="TextBox 97"/>
              <p:cNvSpPr txBox="1">
                <a:spLocks noRot="1" noChangeAspect="1" noMove="1" noResize="1" noEditPoints="1" noAdjustHandles="1" noChangeArrowheads="1" noChangeShapeType="1" noTextEdit="1"/>
              </p:cNvSpPr>
              <p:nvPr/>
            </p:nvSpPr>
            <p:spPr>
              <a:xfrm rot="1413182">
                <a:off x="2030402" y="2789620"/>
                <a:ext cx="2504916" cy="422039"/>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9" name="TextBox 98"/>
              <p:cNvSpPr txBox="1"/>
              <p:nvPr/>
            </p:nvSpPr>
            <p:spPr>
              <a:xfrm rot="19631347">
                <a:off x="2133570" y="4232326"/>
                <a:ext cx="2356479" cy="42203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Sup>
                        <m:sSubSupPr>
                          <m:ctrlPr>
                            <a:rPr lang="en-US" sz="2100" i="1">
                              <a:latin typeface="Cambria Math" panose="02040503050406030204" pitchFamily="18" charset="0"/>
                            </a:rPr>
                          </m:ctrlPr>
                        </m:sSubSupPr>
                        <m:e>
                          <m:r>
                            <a:rPr lang="en-US" sz="2100" i="1">
                              <a:latin typeface="Cambria Math" panose="02040503050406030204" pitchFamily="18" charset="0"/>
                            </a:rPr>
                            <m:t>𝑊</m:t>
                          </m:r>
                        </m:e>
                        <m:sub>
                          <m:r>
                            <a:rPr lang="en-US" sz="2100" i="1">
                              <a:latin typeface="Cambria Math" panose="02040503050406030204" pitchFamily="18" charset="0"/>
                            </a:rPr>
                            <m:t>𝑉</m:t>
                          </m:r>
                          <m:r>
                            <a:rPr lang="en-US" sz="2100" i="1">
                              <a:latin typeface="Cambria Math" panose="02040503050406030204" pitchFamily="18" charset="0"/>
                            </a:rPr>
                            <m:t>×</m:t>
                          </m:r>
                          <m:r>
                            <a:rPr lang="en-US" sz="2100" i="1">
                              <a:latin typeface="Cambria Math" panose="02040503050406030204" pitchFamily="18" charset="0"/>
                            </a:rPr>
                            <m:t>𝑁</m:t>
                          </m:r>
                        </m:sub>
                        <m:sup>
                          <m:r>
                            <a:rPr lang="en-US" sz="2100" i="1">
                              <a:latin typeface="Cambria Math" panose="02040503050406030204" pitchFamily="18" charset="0"/>
                            </a:rPr>
                            <m:t>𝑇</m:t>
                          </m:r>
                        </m:sup>
                      </m:sSubSup>
                      <m:r>
                        <a:rPr lang="en-US" sz="2100" i="1">
                          <a:latin typeface="Cambria Math" panose="02040503050406030204" pitchFamily="18" charset="0"/>
                        </a:rPr>
                        <m:t>×</m:t>
                      </m:r>
                      <m:sSub>
                        <m:sSubPr>
                          <m:ctrlPr>
                            <a:rPr lang="en-US" sz="2100" i="1">
                              <a:latin typeface="Cambria Math" panose="02040503050406030204" pitchFamily="18" charset="0"/>
                            </a:rPr>
                          </m:ctrlPr>
                        </m:sSubPr>
                        <m:e>
                          <m:r>
                            <a:rPr lang="en-US" sz="2100" i="1">
                              <a:latin typeface="Cambria Math" panose="02040503050406030204" pitchFamily="18" charset="0"/>
                            </a:rPr>
                            <m:t>𝑥</m:t>
                          </m:r>
                        </m:e>
                        <m:sub>
                          <m:r>
                            <a:rPr lang="en-US" sz="2100" i="1">
                              <a:latin typeface="Cambria Math" panose="02040503050406030204" pitchFamily="18" charset="0"/>
                            </a:rPr>
                            <m:t>𝑜𝑛</m:t>
                          </m:r>
                        </m:sub>
                      </m:sSub>
                      <m:r>
                        <a:rPr lang="en-US" sz="2100" i="1">
                          <a:latin typeface="Cambria Math" panose="02040503050406030204" pitchFamily="18" charset="0"/>
                        </a:rPr>
                        <m:t>=</m:t>
                      </m:r>
                      <m:sSub>
                        <m:sSubPr>
                          <m:ctrlPr>
                            <a:rPr lang="en-US" sz="2100" i="1">
                              <a:latin typeface="Cambria Math" panose="02040503050406030204" pitchFamily="18" charset="0"/>
                            </a:rPr>
                          </m:ctrlPr>
                        </m:sSubPr>
                        <m:e>
                          <m:r>
                            <a:rPr lang="en-US" sz="2100" i="1">
                              <a:latin typeface="Cambria Math" panose="02040503050406030204" pitchFamily="18" charset="0"/>
                            </a:rPr>
                            <m:t>𝑣</m:t>
                          </m:r>
                        </m:e>
                        <m:sub>
                          <m:r>
                            <a:rPr lang="en-US" sz="2100" i="1">
                              <a:latin typeface="Cambria Math" panose="02040503050406030204" pitchFamily="18" charset="0"/>
                            </a:rPr>
                            <m:t>𝑜𝑛</m:t>
                          </m:r>
                        </m:sub>
                      </m:sSub>
                    </m:oMath>
                  </m:oMathPara>
                </a14:m>
                <a:endParaRPr lang="en-US" sz="2100" dirty="0"/>
              </a:p>
            </p:txBody>
          </p:sp>
        </mc:Choice>
        <mc:Fallback xmlns="">
          <p:sp>
            <p:nvSpPr>
              <p:cNvPr id="99" name="TextBox 98"/>
              <p:cNvSpPr txBox="1">
                <a:spLocks noRot="1" noChangeAspect="1" noMove="1" noResize="1" noEditPoints="1" noAdjustHandles="1" noChangeArrowheads="1" noChangeShapeType="1" noTextEdit="1"/>
              </p:cNvSpPr>
              <p:nvPr/>
            </p:nvSpPr>
            <p:spPr>
              <a:xfrm rot="19631347">
                <a:off x="2133570" y="4232326"/>
                <a:ext cx="2356479" cy="422039"/>
              </a:xfrm>
              <a:prstGeom prst="rect">
                <a:avLst/>
              </a:prstGeom>
              <a:blipFill>
                <a:blip r:embed="rId3"/>
                <a:stretch>
                  <a:fillRect/>
                </a:stretch>
              </a:blipFill>
            </p:spPr>
            <p:txBody>
              <a:bodyPr/>
              <a:lstStyle/>
              <a:p>
                <a:r>
                  <a:rPr lang="en-US">
                    <a:noFill/>
                  </a:rPr>
                  <a:t> </a:t>
                </a:r>
              </a:p>
            </p:txBody>
          </p:sp>
        </mc:Fallback>
      </mc:AlternateContent>
      <p:sp>
        <p:nvSpPr>
          <p:cNvPr id="100" name="TextBox 99"/>
          <p:cNvSpPr txBox="1"/>
          <p:nvPr/>
        </p:nvSpPr>
        <p:spPr>
          <a:xfrm>
            <a:off x="3921245" y="3579316"/>
            <a:ext cx="271228" cy="300082"/>
          </a:xfrm>
          <a:prstGeom prst="rect">
            <a:avLst/>
          </a:prstGeom>
          <a:noFill/>
        </p:spPr>
        <p:txBody>
          <a:bodyPr wrap="none" rtlCol="0">
            <a:spAutoFit/>
          </a:bodyPr>
          <a:lstStyle/>
          <a:p>
            <a:r>
              <a:rPr lang="en-US" sz="1350" dirty="0"/>
              <a:t>+</a:t>
            </a:r>
          </a:p>
        </p:txBody>
      </p:sp>
      <mc:AlternateContent xmlns:mc="http://schemas.openxmlformats.org/markup-compatibility/2006" xmlns:a14="http://schemas.microsoft.com/office/drawing/2010/main">
        <mc:Choice Requires="a14">
          <p:sp>
            <p:nvSpPr>
              <p:cNvPr id="101" name="TextBox 100"/>
              <p:cNvSpPr txBox="1"/>
              <p:nvPr/>
            </p:nvSpPr>
            <p:spPr>
              <a:xfrm>
                <a:off x="4573989" y="3476420"/>
                <a:ext cx="1307153" cy="46833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en-US" sz="1350" i="1">
                              <a:latin typeface="Cambria Math" panose="02040503050406030204" pitchFamily="18" charset="0"/>
                            </a:rPr>
                          </m:ctrlPr>
                        </m:accPr>
                        <m:e>
                          <m:r>
                            <a:rPr lang="en-US" sz="1350" i="1">
                              <a:latin typeface="Cambria Math" panose="02040503050406030204" pitchFamily="18" charset="0"/>
                            </a:rPr>
                            <m:t>𝑣</m:t>
                          </m:r>
                        </m:e>
                      </m:acc>
                      <m:r>
                        <a:rPr lang="en-US" sz="1350" i="1">
                          <a:latin typeface="Cambria Math" panose="02040503050406030204" pitchFamily="18" charset="0"/>
                        </a:rPr>
                        <m:t>=</m:t>
                      </m:r>
                      <m:f>
                        <m:fPr>
                          <m:ctrlPr>
                            <a:rPr lang="en-US" sz="1350" i="1">
                              <a:latin typeface="Cambria Math" panose="02040503050406030204" pitchFamily="18" charset="0"/>
                            </a:rPr>
                          </m:ctrlPr>
                        </m:fPr>
                        <m:num>
                          <m:sSub>
                            <m:sSubPr>
                              <m:ctrlPr>
                                <a:rPr lang="en-US" sz="1350" i="1">
                                  <a:latin typeface="Cambria Math" panose="02040503050406030204" pitchFamily="18" charset="0"/>
                                </a:rPr>
                              </m:ctrlPr>
                            </m:sSubPr>
                            <m:e>
                              <m:r>
                                <a:rPr lang="en-US" sz="1350" i="1">
                                  <a:latin typeface="Cambria Math" panose="02040503050406030204" pitchFamily="18" charset="0"/>
                                </a:rPr>
                                <m:t>𝑣</m:t>
                              </m:r>
                            </m:e>
                            <m:sub>
                              <m:r>
                                <a:rPr lang="en-US" sz="1350" i="1">
                                  <a:latin typeface="Cambria Math" panose="02040503050406030204" pitchFamily="18" charset="0"/>
                                </a:rPr>
                                <m:t>𝑐𝑎𝑡</m:t>
                              </m:r>
                            </m:sub>
                          </m:sSub>
                          <m:r>
                            <a:rPr lang="en-US" sz="1350" i="1">
                              <a:latin typeface="Cambria Math" panose="02040503050406030204" pitchFamily="18" charset="0"/>
                            </a:rPr>
                            <m:t>+</m:t>
                          </m:r>
                          <m:sSub>
                            <m:sSubPr>
                              <m:ctrlPr>
                                <a:rPr lang="en-US" sz="1350" i="1">
                                  <a:latin typeface="Cambria Math" panose="02040503050406030204" pitchFamily="18" charset="0"/>
                                </a:rPr>
                              </m:ctrlPr>
                            </m:sSubPr>
                            <m:e>
                              <m:r>
                                <a:rPr lang="en-US" sz="1350" i="1">
                                  <a:latin typeface="Cambria Math" panose="02040503050406030204" pitchFamily="18" charset="0"/>
                                </a:rPr>
                                <m:t>𝑣</m:t>
                              </m:r>
                            </m:e>
                            <m:sub>
                              <m:r>
                                <a:rPr lang="en-US" sz="1350" i="1">
                                  <a:latin typeface="Cambria Math" panose="02040503050406030204" pitchFamily="18" charset="0"/>
                                </a:rPr>
                                <m:t>𝑜𝑛</m:t>
                              </m:r>
                            </m:sub>
                          </m:sSub>
                        </m:num>
                        <m:den>
                          <m:r>
                            <a:rPr lang="en-US" sz="1350" i="1">
                              <a:latin typeface="Cambria Math" panose="02040503050406030204" pitchFamily="18" charset="0"/>
                            </a:rPr>
                            <m:t>2</m:t>
                          </m:r>
                        </m:den>
                      </m:f>
                    </m:oMath>
                  </m:oMathPara>
                </a14:m>
                <a:endParaRPr lang="en-US" sz="1350" dirty="0"/>
              </a:p>
            </p:txBody>
          </p:sp>
        </mc:Choice>
        <mc:Fallback xmlns="">
          <p:sp>
            <p:nvSpPr>
              <p:cNvPr id="101" name="TextBox 100"/>
              <p:cNvSpPr txBox="1">
                <a:spLocks noRot="1" noChangeAspect="1" noMove="1" noResize="1" noEditPoints="1" noAdjustHandles="1" noChangeArrowheads="1" noChangeShapeType="1" noTextEdit="1"/>
              </p:cNvSpPr>
              <p:nvPr/>
            </p:nvSpPr>
            <p:spPr>
              <a:xfrm>
                <a:off x="4573989" y="3476420"/>
                <a:ext cx="1307153" cy="468333"/>
              </a:xfrm>
              <a:prstGeom prst="rect">
                <a:avLst/>
              </a:prstGeom>
              <a:blipFill>
                <a:blip r:embed="rId4"/>
                <a:stretch>
                  <a:fillRect b="-2597"/>
                </a:stretch>
              </a:blipFill>
            </p:spPr>
            <p:txBody>
              <a:bodyPr/>
              <a:lstStyle/>
              <a:p>
                <a:r>
                  <a:rPr lang="en-US">
                    <a:noFill/>
                  </a:rPr>
                  <a:t> </a:t>
                </a:r>
              </a:p>
            </p:txBody>
          </p:sp>
        </mc:Fallback>
      </mc:AlternateContent>
      <p:graphicFrame>
        <p:nvGraphicFramePr>
          <p:cNvPr id="2" name="Table 1"/>
          <p:cNvGraphicFramePr>
            <a:graphicFrameLocks noGrp="1"/>
          </p:cNvGraphicFramePr>
          <p:nvPr>
            <p:extLst/>
          </p:nvPr>
        </p:nvGraphicFramePr>
        <p:xfrm>
          <a:off x="2536924" y="1255867"/>
          <a:ext cx="2468880" cy="1234440"/>
        </p:xfrm>
        <a:graphic>
          <a:graphicData uri="http://schemas.openxmlformats.org/drawingml/2006/table">
            <a:tbl>
              <a:tblPr firstRow="1" bandRow="1">
                <a:tableStyleId>{69CF1AB2-1976-4502-BF36-3FF5EA218861}</a:tableStyleId>
              </a:tblPr>
              <a:tblGrid>
                <a:gridCol w="246888">
                  <a:extLst>
                    <a:ext uri="{9D8B030D-6E8A-4147-A177-3AD203B41FA5}">
                      <a16:colId xmlns:a16="http://schemas.microsoft.com/office/drawing/2014/main" val="4253241636"/>
                    </a:ext>
                  </a:extLst>
                </a:gridCol>
                <a:gridCol w="246888">
                  <a:extLst>
                    <a:ext uri="{9D8B030D-6E8A-4147-A177-3AD203B41FA5}">
                      <a16:colId xmlns:a16="http://schemas.microsoft.com/office/drawing/2014/main" val="4278168359"/>
                    </a:ext>
                  </a:extLst>
                </a:gridCol>
                <a:gridCol w="246888">
                  <a:extLst>
                    <a:ext uri="{9D8B030D-6E8A-4147-A177-3AD203B41FA5}">
                      <a16:colId xmlns:a16="http://schemas.microsoft.com/office/drawing/2014/main" val="1775200123"/>
                    </a:ext>
                  </a:extLst>
                </a:gridCol>
                <a:gridCol w="246888">
                  <a:extLst>
                    <a:ext uri="{9D8B030D-6E8A-4147-A177-3AD203B41FA5}">
                      <a16:colId xmlns:a16="http://schemas.microsoft.com/office/drawing/2014/main" val="3058570661"/>
                    </a:ext>
                  </a:extLst>
                </a:gridCol>
                <a:gridCol w="246888">
                  <a:extLst>
                    <a:ext uri="{9D8B030D-6E8A-4147-A177-3AD203B41FA5}">
                      <a16:colId xmlns:a16="http://schemas.microsoft.com/office/drawing/2014/main" val="3635929464"/>
                    </a:ext>
                  </a:extLst>
                </a:gridCol>
                <a:gridCol w="246888">
                  <a:extLst>
                    <a:ext uri="{9D8B030D-6E8A-4147-A177-3AD203B41FA5}">
                      <a16:colId xmlns:a16="http://schemas.microsoft.com/office/drawing/2014/main" val="1060927547"/>
                    </a:ext>
                  </a:extLst>
                </a:gridCol>
                <a:gridCol w="246888">
                  <a:extLst>
                    <a:ext uri="{9D8B030D-6E8A-4147-A177-3AD203B41FA5}">
                      <a16:colId xmlns:a16="http://schemas.microsoft.com/office/drawing/2014/main" val="2648937507"/>
                    </a:ext>
                  </a:extLst>
                </a:gridCol>
                <a:gridCol w="246888">
                  <a:extLst>
                    <a:ext uri="{9D8B030D-6E8A-4147-A177-3AD203B41FA5}">
                      <a16:colId xmlns:a16="http://schemas.microsoft.com/office/drawing/2014/main" val="3865230097"/>
                    </a:ext>
                  </a:extLst>
                </a:gridCol>
                <a:gridCol w="246888">
                  <a:extLst>
                    <a:ext uri="{9D8B030D-6E8A-4147-A177-3AD203B41FA5}">
                      <a16:colId xmlns:a16="http://schemas.microsoft.com/office/drawing/2014/main" val="2604712063"/>
                    </a:ext>
                  </a:extLst>
                </a:gridCol>
                <a:gridCol w="246888">
                  <a:extLst>
                    <a:ext uri="{9D8B030D-6E8A-4147-A177-3AD203B41FA5}">
                      <a16:colId xmlns:a16="http://schemas.microsoft.com/office/drawing/2014/main" val="3797226581"/>
                    </a:ext>
                  </a:extLst>
                </a:gridCol>
              </a:tblGrid>
              <a:tr h="246888">
                <a:tc>
                  <a:txBody>
                    <a:bodyPr/>
                    <a:lstStyle/>
                    <a:p>
                      <a:pPr algn="ctr"/>
                      <a:r>
                        <a:rPr lang="en-US" sz="900" b="0" dirty="0">
                          <a:solidFill>
                            <a:schemeClr val="tx1"/>
                          </a:solidFill>
                        </a:rPr>
                        <a:t>0.1</a:t>
                      </a:r>
                    </a:p>
                  </a:txBody>
                  <a:tcPr marL="0" marR="0" marT="0" marB="0" anchor="ctr">
                    <a:solidFill>
                      <a:schemeClr val="bg1"/>
                    </a:solidFill>
                  </a:tcPr>
                </a:tc>
                <a:tc>
                  <a:txBody>
                    <a:bodyPr/>
                    <a:lstStyle/>
                    <a:p>
                      <a:pPr algn="ctr"/>
                      <a:r>
                        <a:rPr lang="en-US" sz="900" b="0" dirty="0">
                          <a:solidFill>
                            <a:schemeClr val="tx1"/>
                          </a:solidFill>
                        </a:rPr>
                        <a:t>2.4</a:t>
                      </a:r>
                    </a:p>
                  </a:txBody>
                  <a:tcPr marL="0" marR="0" marT="0" marB="0" anchor="ctr">
                    <a:solidFill>
                      <a:schemeClr val="bg1"/>
                    </a:solidFill>
                  </a:tcPr>
                </a:tc>
                <a:tc>
                  <a:txBody>
                    <a:bodyPr/>
                    <a:lstStyle/>
                    <a:p>
                      <a:pPr algn="ctr"/>
                      <a:r>
                        <a:rPr lang="en-US" sz="900" b="0" dirty="0">
                          <a:solidFill>
                            <a:schemeClr val="tx1"/>
                          </a:solidFill>
                        </a:rPr>
                        <a:t>1.6</a:t>
                      </a:r>
                    </a:p>
                  </a:txBody>
                  <a:tcPr marL="0" marR="0" marT="0" marB="0" anchor="ctr">
                    <a:solidFill>
                      <a:schemeClr val="bg1"/>
                    </a:solidFill>
                  </a:tcPr>
                </a:tc>
                <a:tc>
                  <a:txBody>
                    <a:bodyPr/>
                    <a:lstStyle/>
                    <a:p>
                      <a:pPr algn="ctr"/>
                      <a:r>
                        <a:rPr lang="en-US" sz="900" b="1" dirty="0">
                          <a:solidFill>
                            <a:srgbClr val="FF0000"/>
                          </a:solidFill>
                        </a:rPr>
                        <a:t>1.8</a:t>
                      </a:r>
                    </a:p>
                  </a:txBody>
                  <a:tcPr marL="0" marR="0" marT="0" marB="0" anchor="ctr">
                    <a:solidFill>
                      <a:schemeClr val="bg1"/>
                    </a:solidFill>
                  </a:tcPr>
                </a:tc>
                <a:tc>
                  <a:txBody>
                    <a:bodyPr/>
                    <a:lstStyle/>
                    <a:p>
                      <a:pPr algn="ctr"/>
                      <a:r>
                        <a:rPr lang="en-US" sz="900" b="0" dirty="0"/>
                        <a:t>0.5</a:t>
                      </a:r>
                    </a:p>
                  </a:txBody>
                  <a:tcPr marL="0" marR="0" marT="0" marB="0" anchor="ctr">
                    <a:solidFill>
                      <a:schemeClr val="bg1"/>
                    </a:solidFill>
                  </a:tcPr>
                </a:tc>
                <a:tc>
                  <a:txBody>
                    <a:bodyPr/>
                    <a:lstStyle/>
                    <a:p>
                      <a:pPr algn="ctr"/>
                      <a:r>
                        <a:rPr lang="en-US" sz="900" b="0" dirty="0"/>
                        <a:t>0.9</a:t>
                      </a:r>
                    </a:p>
                  </a:txBody>
                  <a:tcPr marL="0" marR="0" marT="0" marB="0" anchor="ctr">
                    <a:solidFill>
                      <a:schemeClr val="bg1"/>
                    </a:solidFill>
                  </a:tcPr>
                </a:tc>
                <a:tc>
                  <a:txBody>
                    <a:bodyPr/>
                    <a:lstStyle/>
                    <a:p>
                      <a:pPr algn="ctr"/>
                      <a:r>
                        <a:rPr lang="en-US" sz="900" b="0" dirty="0"/>
                        <a:t>…</a:t>
                      </a:r>
                    </a:p>
                  </a:txBody>
                  <a:tcPr marL="0" marR="0" marT="0" marB="0" anchor="ctr">
                    <a:solidFill>
                      <a:schemeClr val="bg1"/>
                    </a:solidFill>
                  </a:tcPr>
                </a:tc>
                <a:tc>
                  <a:txBody>
                    <a:bodyPr/>
                    <a:lstStyle/>
                    <a:p>
                      <a:pPr algn="ctr"/>
                      <a:r>
                        <a:rPr lang="en-US" sz="900" b="0" dirty="0"/>
                        <a:t>…</a:t>
                      </a:r>
                    </a:p>
                  </a:txBody>
                  <a:tcPr marL="0" marR="0" marT="0" marB="0" anchor="ctr">
                    <a:solidFill>
                      <a:schemeClr val="bg1"/>
                    </a:solidFill>
                  </a:tcPr>
                </a:tc>
                <a:tc>
                  <a:txBody>
                    <a:bodyPr/>
                    <a:lstStyle/>
                    <a:p>
                      <a:pPr algn="ctr"/>
                      <a:r>
                        <a:rPr lang="en-US" sz="900" b="0" dirty="0"/>
                        <a:t>…</a:t>
                      </a:r>
                    </a:p>
                  </a:txBody>
                  <a:tcPr marL="0" marR="0" marT="0" marB="0" anchor="ctr">
                    <a:solidFill>
                      <a:schemeClr val="bg1"/>
                    </a:solidFill>
                  </a:tcPr>
                </a:tc>
                <a:tc>
                  <a:txBody>
                    <a:bodyPr/>
                    <a:lstStyle/>
                    <a:p>
                      <a:pPr algn="ctr"/>
                      <a:r>
                        <a:rPr lang="en-US" sz="900" b="0" dirty="0"/>
                        <a:t>3.2</a:t>
                      </a:r>
                    </a:p>
                  </a:txBody>
                  <a:tcPr marL="0" marR="0" marT="0" marB="0" anchor="ctr">
                    <a:solidFill>
                      <a:schemeClr val="bg1"/>
                    </a:solidFill>
                  </a:tcPr>
                </a:tc>
                <a:extLst>
                  <a:ext uri="{0D108BD9-81ED-4DB2-BD59-A6C34878D82A}">
                    <a16:rowId xmlns:a16="http://schemas.microsoft.com/office/drawing/2014/main" val="1811048262"/>
                  </a:ext>
                </a:extLst>
              </a:tr>
              <a:tr h="246888">
                <a:tc>
                  <a:txBody>
                    <a:bodyPr/>
                    <a:lstStyle/>
                    <a:p>
                      <a:pPr algn="ctr"/>
                      <a:r>
                        <a:rPr lang="en-US" sz="900" b="0" dirty="0">
                          <a:solidFill>
                            <a:schemeClr val="tx1"/>
                          </a:solidFill>
                        </a:rPr>
                        <a:t>0.5</a:t>
                      </a:r>
                    </a:p>
                  </a:txBody>
                  <a:tcPr marL="0" marR="0" marT="0" marB="0" anchor="ctr">
                    <a:solidFill>
                      <a:schemeClr val="bg1"/>
                    </a:solidFill>
                  </a:tcPr>
                </a:tc>
                <a:tc>
                  <a:txBody>
                    <a:bodyPr/>
                    <a:lstStyle/>
                    <a:p>
                      <a:pPr algn="ctr"/>
                      <a:r>
                        <a:rPr lang="en-US" sz="900" b="0" dirty="0">
                          <a:solidFill>
                            <a:schemeClr val="tx1"/>
                          </a:solidFill>
                        </a:rPr>
                        <a:t>2.6</a:t>
                      </a:r>
                    </a:p>
                  </a:txBody>
                  <a:tcPr marL="0" marR="0" marT="0" marB="0" anchor="ctr">
                    <a:solidFill>
                      <a:schemeClr val="bg1"/>
                    </a:solidFill>
                  </a:tcPr>
                </a:tc>
                <a:tc>
                  <a:txBody>
                    <a:bodyPr/>
                    <a:lstStyle/>
                    <a:p>
                      <a:pPr algn="ctr"/>
                      <a:r>
                        <a:rPr lang="en-US" sz="900" b="0" dirty="0">
                          <a:solidFill>
                            <a:schemeClr val="tx1"/>
                          </a:solidFill>
                        </a:rPr>
                        <a:t>1.4</a:t>
                      </a:r>
                    </a:p>
                  </a:txBody>
                  <a:tcPr marL="0" marR="0" marT="0" marB="0" anchor="ctr">
                    <a:solidFill>
                      <a:schemeClr val="bg1"/>
                    </a:solidFill>
                  </a:tcPr>
                </a:tc>
                <a:tc>
                  <a:txBody>
                    <a:bodyPr/>
                    <a:lstStyle/>
                    <a:p>
                      <a:pPr algn="ctr"/>
                      <a:r>
                        <a:rPr lang="en-US" sz="900" b="1" dirty="0">
                          <a:solidFill>
                            <a:srgbClr val="FF0000"/>
                          </a:solidFill>
                        </a:rPr>
                        <a:t>2.9</a:t>
                      </a:r>
                    </a:p>
                  </a:txBody>
                  <a:tcPr marL="0" marR="0" marT="0" marB="0" anchor="ctr">
                    <a:solidFill>
                      <a:schemeClr val="bg1"/>
                    </a:solidFill>
                  </a:tcPr>
                </a:tc>
                <a:tc>
                  <a:txBody>
                    <a:bodyPr/>
                    <a:lstStyle/>
                    <a:p>
                      <a:pPr algn="ctr"/>
                      <a:r>
                        <a:rPr lang="en-US" sz="900" b="0" dirty="0"/>
                        <a:t>1.5</a:t>
                      </a:r>
                    </a:p>
                  </a:txBody>
                  <a:tcPr marL="0" marR="0" marT="0" marB="0" anchor="ctr">
                    <a:solidFill>
                      <a:schemeClr val="bg1"/>
                    </a:solidFill>
                  </a:tcPr>
                </a:tc>
                <a:tc>
                  <a:txBody>
                    <a:bodyPr/>
                    <a:lstStyle/>
                    <a:p>
                      <a:pPr algn="ctr"/>
                      <a:r>
                        <a:rPr lang="en-US" sz="900" b="0" dirty="0"/>
                        <a:t>3.6</a:t>
                      </a:r>
                    </a:p>
                  </a:txBody>
                  <a:tcPr marL="0" marR="0" marT="0" marB="0" anchor="ctr">
                    <a:solidFill>
                      <a:schemeClr val="bg1"/>
                    </a:solidFill>
                  </a:tcPr>
                </a:tc>
                <a:tc>
                  <a:txBody>
                    <a:bodyPr/>
                    <a:lstStyle/>
                    <a:p>
                      <a:pPr algn="ctr"/>
                      <a:r>
                        <a:rPr lang="en-US" sz="900" b="0" dirty="0"/>
                        <a:t>…</a:t>
                      </a:r>
                    </a:p>
                  </a:txBody>
                  <a:tcPr marL="0" marR="0" marT="0" marB="0" anchor="ctr">
                    <a:solidFill>
                      <a:schemeClr val="bg1"/>
                    </a:solidFill>
                  </a:tcPr>
                </a:tc>
                <a:tc>
                  <a:txBody>
                    <a:bodyPr/>
                    <a:lstStyle/>
                    <a:p>
                      <a:pPr algn="ctr"/>
                      <a:r>
                        <a:rPr lang="en-US" sz="900" b="0" dirty="0"/>
                        <a:t>…</a:t>
                      </a:r>
                    </a:p>
                  </a:txBody>
                  <a:tcPr marL="0" marR="0" marT="0" marB="0" anchor="ctr">
                    <a:solidFill>
                      <a:schemeClr val="bg1"/>
                    </a:solidFill>
                  </a:tcPr>
                </a:tc>
                <a:tc>
                  <a:txBody>
                    <a:bodyPr/>
                    <a:lstStyle/>
                    <a:p>
                      <a:pPr algn="ctr"/>
                      <a:r>
                        <a:rPr lang="en-US" sz="900" b="0" dirty="0"/>
                        <a:t>…</a:t>
                      </a:r>
                    </a:p>
                  </a:txBody>
                  <a:tcPr marL="0" marR="0" marT="0" marB="0" anchor="ctr">
                    <a:solidFill>
                      <a:schemeClr val="bg1"/>
                    </a:solidFill>
                  </a:tcPr>
                </a:tc>
                <a:tc>
                  <a:txBody>
                    <a:bodyPr/>
                    <a:lstStyle/>
                    <a:p>
                      <a:pPr algn="ctr"/>
                      <a:r>
                        <a:rPr lang="en-US" sz="900" b="0" dirty="0"/>
                        <a:t>6.1</a:t>
                      </a:r>
                    </a:p>
                  </a:txBody>
                  <a:tcPr marL="0" marR="0" marT="0" marB="0" anchor="ctr">
                    <a:solidFill>
                      <a:schemeClr val="bg1"/>
                    </a:solidFill>
                  </a:tcPr>
                </a:tc>
                <a:extLst>
                  <a:ext uri="{0D108BD9-81ED-4DB2-BD59-A6C34878D82A}">
                    <a16:rowId xmlns:a16="http://schemas.microsoft.com/office/drawing/2014/main" val="1623160804"/>
                  </a:ext>
                </a:extLst>
              </a:tr>
              <a:tr h="246888">
                <a:tc>
                  <a:txBody>
                    <a:bodyPr/>
                    <a:lstStyle/>
                    <a:p>
                      <a:pPr algn="ctr"/>
                      <a:r>
                        <a:rPr lang="en-US" sz="900" b="0" dirty="0">
                          <a:solidFill>
                            <a:schemeClr val="tx1"/>
                          </a:solidFill>
                        </a:rPr>
                        <a:t>…</a:t>
                      </a:r>
                    </a:p>
                  </a:txBody>
                  <a:tcPr marL="0" marR="0" marT="0" marB="0" anchor="ctr">
                    <a:solidFill>
                      <a:schemeClr val="bg1"/>
                    </a:solidFill>
                  </a:tcPr>
                </a:tc>
                <a:tc>
                  <a:txBody>
                    <a:bodyPr/>
                    <a:lstStyle/>
                    <a:p>
                      <a:pPr algn="ctr"/>
                      <a:r>
                        <a:rPr lang="en-US" sz="900" b="0" dirty="0">
                          <a:solidFill>
                            <a:schemeClr val="tx1"/>
                          </a:solidFill>
                        </a:rPr>
                        <a:t>…</a:t>
                      </a:r>
                    </a:p>
                  </a:txBody>
                  <a:tcPr marL="0" marR="0" marT="0" marB="0" anchor="ctr">
                    <a:solidFill>
                      <a:schemeClr val="bg1"/>
                    </a:solidFill>
                  </a:tcPr>
                </a:tc>
                <a:tc>
                  <a:txBody>
                    <a:bodyPr/>
                    <a:lstStyle/>
                    <a:p>
                      <a:pPr algn="ctr"/>
                      <a:r>
                        <a:rPr lang="en-US" sz="900" b="0" dirty="0">
                          <a:solidFill>
                            <a:schemeClr val="tx1"/>
                          </a:solidFill>
                        </a:rPr>
                        <a:t>…</a:t>
                      </a:r>
                    </a:p>
                  </a:txBody>
                  <a:tcPr marL="0" marR="0" marT="0" marB="0" anchor="ctr">
                    <a:solidFill>
                      <a:schemeClr val="bg1"/>
                    </a:solidFill>
                  </a:tcPr>
                </a:tc>
                <a:tc>
                  <a:txBody>
                    <a:bodyPr/>
                    <a:lstStyle/>
                    <a:p>
                      <a:pPr algn="ctr"/>
                      <a:r>
                        <a:rPr lang="en-US" sz="900" b="1" dirty="0">
                          <a:solidFill>
                            <a:srgbClr val="FF0000"/>
                          </a:solidFill>
                        </a:rPr>
                        <a:t>…</a:t>
                      </a:r>
                    </a:p>
                  </a:txBody>
                  <a:tcPr marL="0" marR="0" marT="0" marB="0" anchor="ctr">
                    <a:solidFill>
                      <a:schemeClr val="bg1"/>
                    </a:solidFill>
                  </a:tcPr>
                </a:tc>
                <a:tc>
                  <a:txBody>
                    <a:bodyPr/>
                    <a:lstStyle/>
                    <a:p>
                      <a:pPr algn="ctr"/>
                      <a:r>
                        <a:rPr lang="en-US" sz="900" b="0" dirty="0"/>
                        <a:t>…</a:t>
                      </a:r>
                    </a:p>
                  </a:txBody>
                  <a:tcPr marL="0" marR="0" marT="0" marB="0" anchor="ctr">
                    <a:solidFill>
                      <a:schemeClr val="bg1"/>
                    </a:solidFill>
                  </a:tcPr>
                </a:tc>
                <a:tc>
                  <a:txBody>
                    <a:bodyPr/>
                    <a:lstStyle/>
                    <a:p>
                      <a:pPr algn="ctr"/>
                      <a:r>
                        <a:rPr lang="en-US" sz="900" b="0" dirty="0"/>
                        <a:t>…</a:t>
                      </a:r>
                    </a:p>
                  </a:txBody>
                  <a:tcPr marL="0" marR="0" marT="0" marB="0" anchor="ctr">
                    <a:solidFill>
                      <a:schemeClr val="bg1"/>
                    </a:solidFill>
                  </a:tcPr>
                </a:tc>
                <a:tc>
                  <a:txBody>
                    <a:bodyPr/>
                    <a:lstStyle/>
                    <a:p>
                      <a:pPr algn="ctr"/>
                      <a:r>
                        <a:rPr lang="en-US" sz="900" b="0" dirty="0"/>
                        <a:t>…</a:t>
                      </a:r>
                    </a:p>
                  </a:txBody>
                  <a:tcPr marL="0" marR="0" marT="0" marB="0" anchor="ctr">
                    <a:solidFill>
                      <a:schemeClr val="bg1"/>
                    </a:solidFill>
                  </a:tcPr>
                </a:tc>
                <a:tc>
                  <a:txBody>
                    <a:bodyPr/>
                    <a:lstStyle/>
                    <a:p>
                      <a:pPr algn="ctr"/>
                      <a:r>
                        <a:rPr lang="en-US" sz="900" b="0" dirty="0"/>
                        <a:t>…</a:t>
                      </a:r>
                    </a:p>
                  </a:txBody>
                  <a:tcPr marL="0" marR="0" marT="0" marB="0" anchor="ctr">
                    <a:solidFill>
                      <a:schemeClr val="bg1"/>
                    </a:solidFill>
                  </a:tcPr>
                </a:tc>
                <a:tc>
                  <a:txBody>
                    <a:bodyPr/>
                    <a:lstStyle/>
                    <a:p>
                      <a:pPr algn="ctr"/>
                      <a:r>
                        <a:rPr lang="en-US" sz="900" b="0" dirty="0"/>
                        <a:t>…</a:t>
                      </a:r>
                    </a:p>
                  </a:txBody>
                  <a:tcPr marL="0" marR="0" marT="0" marB="0" anchor="ctr">
                    <a:solidFill>
                      <a:schemeClr val="bg1"/>
                    </a:solidFill>
                  </a:tcPr>
                </a:tc>
                <a:tc>
                  <a:txBody>
                    <a:bodyPr/>
                    <a:lstStyle/>
                    <a:p>
                      <a:pPr algn="ctr"/>
                      <a:r>
                        <a:rPr lang="en-US" sz="900" b="0" dirty="0"/>
                        <a:t>…</a:t>
                      </a:r>
                    </a:p>
                  </a:txBody>
                  <a:tcPr marL="0" marR="0" marT="0" marB="0" anchor="ctr">
                    <a:solidFill>
                      <a:schemeClr val="bg1"/>
                    </a:solidFill>
                  </a:tcPr>
                </a:tc>
                <a:extLst>
                  <a:ext uri="{0D108BD9-81ED-4DB2-BD59-A6C34878D82A}">
                    <a16:rowId xmlns:a16="http://schemas.microsoft.com/office/drawing/2014/main" val="4268311445"/>
                  </a:ext>
                </a:extLst>
              </a:tr>
              <a:tr h="246888">
                <a:tc>
                  <a:txBody>
                    <a:bodyPr/>
                    <a:lstStyle/>
                    <a:p>
                      <a:pPr algn="ctr"/>
                      <a:r>
                        <a:rPr lang="en-US" sz="900" b="0" dirty="0">
                          <a:solidFill>
                            <a:schemeClr val="tx1"/>
                          </a:solidFill>
                        </a:rPr>
                        <a:t>…</a:t>
                      </a:r>
                    </a:p>
                  </a:txBody>
                  <a:tcPr marL="0" marR="0" marT="0" marB="0" anchor="ctr">
                    <a:solidFill>
                      <a:schemeClr val="bg1"/>
                    </a:solidFill>
                  </a:tcPr>
                </a:tc>
                <a:tc>
                  <a:txBody>
                    <a:bodyPr/>
                    <a:lstStyle/>
                    <a:p>
                      <a:pPr algn="ctr"/>
                      <a:r>
                        <a:rPr lang="en-US" sz="900" b="0" dirty="0">
                          <a:solidFill>
                            <a:schemeClr val="tx1"/>
                          </a:solidFill>
                        </a:rPr>
                        <a:t>…</a:t>
                      </a:r>
                    </a:p>
                  </a:txBody>
                  <a:tcPr marL="0" marR="0" marT="0" marB="0" anchor="ctr">
                    <a:solidFill>
                      <a:schemeClr val="bg1"/>
                    </a:solidFill>
                  </a:tcPr>
                </a:tc>
                <a:tc>
                  <a:txBody>
                    <a:bodyPr/>
                    <a:lstStyle/>
                    <a:p>
                      <a:pPr algn="ctr"/>
                      <a:r>
                        <a:rPr lang="en-US" sz="900" b="0" dirty="0">
                          <a:solidFill>
                            <a:schemeClr val="tx1"/>
                          </a:solidFill>
                        </a:rPr>
                        <a:t>…</a:t>
                      </a:r>
                    </a:p>
                  </a:txBody>
                  <a:tcPr marL="0" marR="0" marT="0" marB="0" anchor="ctr">
                    <a:solidFill>
                      <a:schemeClr val="bg1"/>
                    </a:solidFill>
                  </a:tcPr>
                </a:tc>
                <a:tc>
                  <a:txBody>
                    <a:bodyPr/>
                    <a:lstStyle/>
                    <a:p>
                      <a:pPr algn="ctr"/>
                      <a:r>
                        <a:rPr lang="en-US" sz="900" b="1" dirty="0">
                          <a:solidFill>
                            <a:srgbClr val="FF0000"/>
                          </a:solidFill>
                        </a:rPr>
                        <a:t>…</a:t>
                      </a:r>
                    </a:p>
                  </a:txBody>
                  <a:tcPr marL="0" marR="0" marT="0" marB="0" anchor="ctr">
                    <a:solidFill>
                      <a:schemeClr val="bg1"/>
                    </a:solidFill>
                  </a:tcPr>
                </a:tc>
                <a:tc>
                  <a:txBody>
                    <a:bodyPr/>
                    <a:lstStyle/>
                    <a:p>
                      <a:pPr algn="ctr"/>
                      <a:r>
                        <a:rPr lang="en-US" sz="900" b="0" dirty="0"/>
                        <a:t>…</a:t>
                      </a:r>
                    </a:p>
                  </a:txBody>
                  <a:tcPr marL="0" marR="0" marT="0" marB="0" anchor="ctr">
                    <a:solidFill>
                      <a:schemeClr val="bg1"/>
                    </a:solidFill>
                  </a:tcPr>
                </a:tc>
                <a:tc>
                  <a:txBody>
                    <a:bodyPr/>
                    <a:lstStyle/>
                    <a:p>
                      <a:pPr algn="ctr"/>
                      <a:r>
                        <a:rPr lang="en-US" sz="900" b="0" dirty="0"/>
                        <a:t>…</a:t>
                      </a:r>
                    </a:p>
                  </a:txBody>
                  <a:tcPr marL="0" marR="0" marT="0" marB="0" anchor="ctr">
                    <a:solidFill>
                      <a:schemeClr val="bg1"/>
                    </a:solidFill>
                  </a:tcPr>
                </a:tc>
                <a:tc>
                  <a:txBody>
                    <a:bodyPr/>
                    <a:lstStyle/>
                    <a:p>
                      <a:pPr algn="ctr"/>
                      <a:r>
                        <a:rPr lang="en-US" sz="900" b="0" dirty="0"/>
                        <a:t>…</a:t>
                      </a:r>
                    </a:p>
                  </a:txBody>
                  <a:tcPr marL="0" marR="0" marT="0" marB="0" anchor="ctr">
                    <a:solidFill>
                      <a:schemeClr val="bg1"/>
                    </a:solidFill>
                  </a:tcPr>
                </a:tc>
                <a:tc>
                  <a:txBody>
                    <a:bodyPr/>
                    <a:lstStyle/>
                    <a:p>
                      <a:pPr algn="ctr"/>
                      <a:r>
                        <a:rPr lang="en-US" sz="900" b="0" dirty="0"/>
                        <a:t>…</a:t>
                      </a:r>
                    </a:p>
                  </a:txBody>
                  <a:tcPr marL="0" marR="0" marT="0" marB="0" anchor="ctr">
                    <a:solidFill>
                      <a:schemeClr val="bg1"/>
                    </a:solidFill>
                  </a:tcPr>
                </a:tc>
                <a:tc>
                  <a:txBody>
                    <a:bodyPr/>
                    <a:lstStyle/>
                    <a:p>
                      <a:pPr algn="ctr"/>
                      <a:r>
                        <a:rPr lang="en-US" sz="900" b="0" dirty="0"/>
                        <a:t>…</a:t>
                      </a:r>
                    </a:p>
                  </a:txBody>
                  <a:tcPr marL="0" marR="0" marT="0" marB="0" anchor="ctr">
                    <a:solidFill>
                      <a:schemeClr val="bg1"/>
                    </a:solidFill>
                  </a:tcPr>
                </a:tc>
                <a:tc>
                  <a:txBody>
                    <a:bodyPr/>
                    <a:lstStyle/>
                    <a:p>
                      <a:pPr algn="ctr"/>
                      <a:r>
                        <a:rPr lang="en-US" sz="900" b="0" dirty="0"/>
                        <a:t>…</a:t>
                      </a:r>
                    </a:p>
                  </a:txBody>
                  <a:tcPr marL="0" marR="0" marT="0" marB="0" anchor="ctr">
                    <a:solidFill>
                      <a:schemeClr val="bg1"/>
                    </a:solidFill>
                  </a:tcPr>
                </a:tc>
                <a:extLst>
                  <a:ext uri="{0D108BD9-81ED-4DB2-BD59-A6C34878D82A}">
                    <a16:rowId xmlns:a16="http://schemas.microsoft.com/office/drawing/2014/main" val="3457582356"/>
                  </a:ext>
                </a:extLst>
              </a:tr>
              <a:tr h="246888">
                <a:tc>
                  <a:txBody>
                    <a:bodyPr/>
                    <a:lstStyle/>
                    <a:p>
                      <a:pPr algn="ctr"/>
                      <a:r>
                        <a:rPr lang="en-US" sz="900" b="0" dirty="0">
                          <a:solidFill>
                            <a:schemeClr val="tx1"/>
                          </a:solidFill>
                        </a:rPr>
                        <a:t>0.6</a:t>
                      </a:r>
                    </a:p>
                  </a:txBody>
                  <a:tcPr marL="0" marR="0" marT="0" marB="0" anchor="ctr">
                    <a:solidFill>
                      <a:schemeClr val="bg1"/>
                    </a:solidFill>
                  </a:tcPr>
                </a:tc>
                <a:tc>
                  <a:txBody>
                    <a:bodyPr/>
                    <a:lstStyle/>
                    <a:p>
                      <a:pPr algn="ctr"/>
                      <a:r>
                        <a:rPr lang="en-US" sz="900" b="0" dirty="0">
                          <a:solidFill>
                            <a:schemeClr val="tx1"/>
                          </a:solidFill>
                        </a:rPr>
                        <a:t>1.8</a:t>
                      </a:r>
                    </a:p>
                  </a:txBody>
                  <a:tcPr marL="0" marR="0" marT="0" marB="0" anchor="ctr">
                    <a:solidFill>
                      <a:schemeClr val="bg1"/>
                    </a:solidFill>
                  </a:tcPr>
                </a:tc>
                <a:tc>
                  <a:txBody>
                    <a:bodyPr/>
                    <a:lstStyle/>
                    <a:p>
                      <a:pPr algn="ctr"/>
                      <a:r>
                        <a:rPr lang="en-US" sz="900" b="0" dirty="0">
                          <a:solidFill>
                            <a:schemeClr val="tx1"/>
                          </a:solidFill>
                        </a:rPr>
                        <a:t>2.7</a:t>
                      </a:r>
                    </a:p>
                  </a:txBody>
                  <a:tcPr marL="0" marR="0" marT="0" marB="0" anchor="ctr">
                    <a:solidFill>
                      <a:schemeClr val="bg1"/>
                    </a:solidFill>
                  </a:tcPr>
                </a:tc>
                <a:tc>
                  <a:txBody>
                    <a:bodyPr/>
                    <a:lstStyle/>
                    <a:p>
                      <a:pPr algn="ctr"/>
                      <a:r>
                        <a:rPr lang="en-US" sz="900" b="1" dirty="0">
                          <a:solidFill>
                            <a:srgbClr val="FF0000"/>
                          </a:solidFill>
                        </a:rPr>
                        <a:t>1.9</a:t>
                      </a:r>
                    </a:p>
                  </a:txBody>
                  <a:tcPr marL="0" marR="0" marT="0" marB="0" anchor="ctr">
                    <a:solidFill>
                      <a:schemeClr val="bg1"/>
                    </a:solidFill>
                  </a:tcPr>
                </a:tc>
                <a:tc>
                  <a:txBody>
                    <a:bodyPr/>
                    <a:lstStyle/>
                    <a:p>
                      <a:pPr algn="ctr"/>
                      <a:r>
                        <a:rPr lang="en-US" sz="900" b="0" dirty="0"/>
                        <a:t>2.4</a:t>
                      </a:r>
                    </a:p>
                  </a:txBody>
                  <a:tcPr marL="0" marR="0" marT="0" marB="0" anchor="ctr">
                    <a:solidFill>
                      <a:schemeClr val="bg1"/>
                    </a:solidFill>
                  </a:tcPr>
                </a:tc>
                <a:tc>
                  <a:txBody>
                    <a:bodyPr/>
                    <a:lstStyle/>
                    <a:p>
                      <a:pPr algn="ctr"/>
                      <a:r>
                        <a:rPr lang="en-US" sz="900" b="0" dirty="0"/>
                        <a:t>2.0</a:t>
                      </a:r>
                    </a:p>
                  </a:txBody>
                  <a:tcPr marL="0" marR="0" marT="0" marB="0" anchor="ctr">
                    <a:solidFill>
                      <a:schemeClr val="bg1"/>
                    </a:solidFill>
                  </a:tcPr>
                </a:tc>
                <a:tc>
                  <a:txBody>
                    <a:bodyPr/>
                    <a:lstStyle/>
                    <a:p>
                      <a:pPr algn="ctr"/>
                      <a:r>
                        <a:rPr lang="en-US" sz="900" b="0" dirty="0"/>
                        <a:t>…</a:t>
                      </a:r>
                    </a:p>
                  </a:txBody>
                  <a:tcPr marL="0" marR="0" marT="0" marB="0" anchor="ctr">
                    <a:solidFill>
                      <a:schemeClr val="bg1"/>
                    </a:solidFill>
                  </a:tcPr>
                </a:tc>
                <a:tc>
                  <a:txBody>
                    <a:bodyPr/>
                    <a:lstStyle/>
                    <a:p>
                      <a:pPr algn="ctr"/>
                      <a:r>
                        <a:rPr lang="en-US" sz="900" b="0" dirty="0"/>
                        <a:t>…</a:t>
                      </a:r>
                    </a:p>
                  </a:txBody>
                  <a:tcPr marL="0" marR="0" marT="0" marB="0" anchor="ctr">
                    <a:solidFill>
                      <a:schemeClr val="bg1"/>
                    </a:solidFill>
                  </a:tcPr>
                </a:tc>
                <a:tc>
                  <a:txBody>
                    <a:bodyPr/>
                    <a:lstStyle/>
                    <a:p>
                      <a:pPr algn="ctr"/>
                      <a:r>
                        <a:rPr lang="en-US" sz="900" b="0" dirty="0"/>
                        <a:t>…</a:t>
                      </a:r>
                    </a:p>
                  </a:txBody>
                  <a:tcPr marL="0" marR="0" marT="0" marB="0" anchor="ctr">
                    <a:solidFill>
                      <a:schemeClr val="bg1"/>
                    </a:solidFill>
                  </a:tcPr>
                </a:tc>
                <a:tc>
                  <a:txBody>
                    <a:bodyPr/>
                    <a:lstStyle/>
                    <a:p>
                      <a:pPr algn="ctr"/>
                      <a:r>
                        <a:rPr lang="en-US" sz="900" b="0" dirty="0"/>
                        <a:t>1.2</a:t>
                      </a:r>
                    </a:p>
                  </a:txBody>
                  <a:tcPr marL="0" marR="0" marT="0" marB="0" anchor="ctr">
                    <a:solidFill>
                      <a:schemeClr val="bg1"/>
                    </a:solidFill>
                  </a:tcPr>
                </a:tc>
                <a:extLst>
                  <a:ext uri="{0D108BD9-81ED-4DB2-BD59-A6C34878D82A}">
                    <a16:rowId xmlns:a16="http://schemas.microsoft.com/office/drawing/2014/main" val="633999658"/>
                  </a:ext>
                </a:extLst>
              </a:tr>
            </a:tbl>
          </a:graphicData>
        </a:graphic>
      </p:graphicFrame>
      <mc:AlternateContent xmlns:mc="http://schemas.openxmlformats.org/markup-compatibility/2006" xmlns:a14="http://schemas.microsoft.com/office/drawing/2010/main">
        <mc:Choice Requires="a14">
          <p:sp>
            <p:nvSpPr>
              <p:cNvPr id="157" name="TextBox 156"/>
              <p:cNvSpPr txBox="1"/>
              <p:nvPr/>
            </p:nvSpPr>
            <p:spPr>
              <a:xfrm>
                <a:off x="5053939" y="1734834"/>
                <a:ext cx="346570" cy="30008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350" i="1">
                          <a:latin typeface="Cambria Math" panose="02040503050406030204" pitchFamily="18" charset="0"/>
                        </a:rPr>
                        <m:t>×</m:t>
                      </m:r>
                    </m:oMath>
                  </m:oMathPara>
                </a14:m>
                <a:endParaRPr lang="en-US" sz="1350" dirty="0"/>
              </a:p>
            </p:txBody>
          </p:sp>
        </mc:Choice>
        <mc:Fallback xmlns="">
          <p:sp>
            <p:nvSpPr>
              <p:cNvPr id="157" name="TextBox 156"/>
              <p:cNvSpPr txBox="1">
                <a:spLocks noRot="1" noChangeAspect="1" noMove="1" noResize="1" noEditPoints="1" noAdjustHandles="1" noChangeArrowheads="1" noChangeShapeType="1" noTextEdit="1"/>
              </p:cNvSpPr>
              <p:nvPr/>
            </p:nvSpPr>
            <p:spPr>
              <a:xfrm>
                <a:off x="5053939" y="1734834"/>
                <a:ext cx="346570" cy="300082"/>
              </a:xfrm>
              <a:prstGeom prst="rect">
                <a:avLst/>
              </a:prstGeom>
              <a:blipFill>
                <a:blip r:embed="rId5"/>
                <a:stretch>
                  <a:fillRect/>
                </a:stretch>
              </a:blipFill>
            </p:spPr>
            <p:txBody>
              <a:bodyPr/>
              <a:lstStyle/>
              <a:p>
                <a:r>
                  <a:rPr lang="en-US">
                    <a:noFill/>
                  </a:rPr>
                  <a:t> </a:t>
                </a:r>
              </a:p>
            </p:txBody>
          </p:sp>
        </mc:Fallback>
      </mc:AlternateContent>
      <p:grpSp>
        <p:nvGrpSpPr>
          <p:cNvPr id="159" name="Group 158"/>
          <p:cNvGrpSpPr/>
          <p:nvPr/>
        </p:nvGrpSpPr>
        <p:grpSpPr>
          <a:xfrm>
            <a:off x="5404082" y="1253174"/>
            <a:ext cx="205740" cy="1783080"/>
            <a:chOff x="1800225" y="419100"/>
            <a:chExt cx="182880" cy="1828800"/>
          </a:xfrm>
        </p:grpSpPr>
        <p:sp>
          <p:nvSpPr>
            <p:cNvPr id="160" name="Rectangle 159"/>
            <p:cNvSpPr/>
            <p:nvPr/>
          </p:nvSpPr>
          <p:spPr>
            <a:xfrm>
              <a:off x="1800225" y="41910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161" name="Rectangle 160"/>
            <p:cNvSpPr/>
            <p:nvPr/>
          </p:nvSpPr>
          <p:spPr>
            <a:xfrm>
              <a:off x="1800225" y="60198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162" name="Rectangle 161"/>
            <p:cNvSpPr/>
            <p:nvPr/>
          </p:nvSpPr>
          <p:spPr>
            <a:xfrm>
              <a:off x="1800225" y="78486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163" name="Rectangle 162"/>
            <p:cNvSpPr/>
            <p:nvPr/>
          </p:nvSpPr>
          <p:spPr>
            <a:xfrm>
              <a:off x="1800225" y="96774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b="1" dirty="0">
                  <a:solidFill>
                    <a:srgbClr val="FF0000"/>
                  </a:solidFill>
                </a:rPr>
                <a:t>1</a:t>
              </a:r>
            </a:p>
          </p:txBody>
        </p:sp>
        <p:sp>
          <p:nvSpPr>
            <p:cNvPr id="164" name="Rectangle 163"/>
            <p:cNvSpPr/>
            <p:nvPr/>
          </p:nvSpPr>
          <p:spPr>
            <a:xfrm>
              <a:off x="1800225" y="115062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165" name="Rectangle 164"/>
            <p:cNvSpPr/>
            <p:nvPr/>
          </p:nvSpPr>
          <p:spPr>
            <a:xfrm>
              <a:off x="1800225" y="133350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166" name="Rectangle 165"/>
            <p:cNvSpPr/>
            <p:nvPr/>
          </p:nvSpPr>
          <p:spPr>
            <a:xfrm>
              <a:off x="1800225" y="151638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167" name="Rectangle 166"/>
            <p:cNvSpPr/>
            <p:nvPr/>
          </p:nvSpPr>
          <p:spPr>
            <a:xfrm>
              <a:off x="1800225" y="169926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168" name="Rectangle 167"/>
            <p:cNvSpPr/>
            <p:nvPr/>
          </p:nvSpPr>
          <p:spPr>
            <a:xfrm>
              <a:off x="1800225" y="188214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a:t>
              </a:r>
            </a:p>
          </p:txBody>
        </p:sp>
        <p:sp>
          <p:nvSpPr>
            <p:cNvPr id="169" name="Rectangle 168"/>
            <p:cNvSpPr/>
            <p:nvPr/>
          </p:nvSpPr>
          <p:spPr>
            <a:xfrm>
              <a:off x="1800225" y="206502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grpSp>
      <mc:AlternateContent xmlns:mc="http://schemas.openxmlformats.org/markup-compatibility/2006" xmlns:a14="http://schemas.microsoft.com/office/drawing/2010/main">
        <mc:Choice Requires="a14">
          <p:sp>
            <p:nvSpPr>
              <p:cNvPr id="170" name="TextBox 169"/>
              <p:cNvSpPr txBox="1"/>
              <p:nvPr/>
            </p:nvSpPr>
            <p:spPr>
              <a:xfrm>
                <a:off x="3364441" y="843212"/>
                <a:ext cx="3186834" cy="42203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Sup>
                        <m:sSubSupPr>
                          <m:ctrlPr>
                            <a:rPr lang="en-US" sz="2100" i="1">
                              <a:latin typeface="Cambria Math" panose="02040503050406030204" pitchFamily="18" charset="0"/>
                            </a:rPr>
                          </m:ctrlPr>
                        </m:sSubSupPr>
                        <m:e>
                          <m:r>
                            <a:rPr lang="en-US" sz="2100" i="1">
                              <a:latin typeface="Cambria Math" panose="02040503050406030204" pitchFamily="18" charset="0"/>
                            </a:rPr>
                            <m:t>𝑊</m:t>
                          </m:r>
                        </m:e>
                        <m:sub>
                          <m:r>
                            <a:rPr lang="en-US" sz="2100" i="1">
                              <a:latin typeface="Cambria Math" panose="02040503050406030204" pitchFamily="18" charset="0"/>
                            </a:rPr>
                            <m:t>𝑉</m:t>
                          </m:r>
                          <m:r>
                            <a:rPr lang="en-US" sz="2100" i="1">
                              <a:latin typeface="Cambria Math" panose="02040503050406030204" pitchFamily="18" charset="0"/>
                            </a:rPr>
                            <m:t>×</m:t>
                          </m:r>
                          <m:r>
                            <a:rPr lang="en-US" sz="2100" i="1">
                              <a:latin typeface="Cambria Math" panose="02040503050406030204" pitchFamily="18" charset="0"/>
                            </a:rPr>
                            <m:t>𝑁</m:t>
                          </m:r>
                        </m:sub>
                        <m:sup>
                          <m:r>
                            <a:rPr lang="en-US" sz="2100" i="1">
                              <a:latin typeface="Cambria Math" panose="02040503050406030204" pitchFamily="18" charset="0"/>
                            </a:rPr>
                            <m:t>𝑇</m:t>
                          </m:r>
                        </m:sup>
                      </m:sSubSup>
                      <m:r>
                        <a:rPr lang="en-US" sz="2100" i="1">
                          <a:latin typeface="Cambria Math" panose="02040503050406030204" pitchFamily="18" charset="0"/>
                        </a:rPr>
                        <m:t>              ×</m:t>
                      </m:r>
                      <m:sSub>
                        <m:sSubPr>
                          <m:ctrlPr>
                            <a:rPr lang="en-US" sz="2100" i="1">
                              <a:latin typeface="Cambria Math" panose="02040503050406030204" pitchFamily="18" charset="0"/>
                            </a:rPr>
                          </m:ctrlPr>
                        </m:sSubPr>
                        <m:e>
                          <m:r>
                            <a:rPr lang="en-US" sz="2100" i="1">
                              <a:latin typeface="Cambria Math" panose="02040503050406030204" pitchFamily="18" charset="0"/>
                            </a:rPr>
                            <m:t>𝑥</m:t>
                          </m:r>
                        </m:e>
                        <m:sub>
                          <m:r>
                            <a:rPr lang="en-US" sz="2100" i="1">
                              <a:latin typeface="Cambria Math" panose="02040503050406030204" pitchFamily="18" charset="0"/>
                            </a:rPr>
                            <m:t>𝑜𝑛</m:t>
                          </m:r>
                        </m:sub>
                      </m:sSub>
                      <m:r>
                        <a:rPr lang="en-US" sz="2100" i="1">
                          <a:latin typeface="Cambria Math" panose="02040503050406030204" pitchFamily="18" charset="0"/>
                        </a:rPr>
                        <m:t>=</m:t>
                      </m:r>
                      <m:sSub>
                        <m:sSubPr>
                          <m:ctrlPr>
                            <a:rPr lang="en-US" sz="2100" i="1">
                              <a:latin typeface="Cambria Math" panose="02040503050406030204" pitchFamily="18" charset="0"/>
                            </a:rPr>
                          </m:ctrlPr>
                        </m:sSubPr>
                        <m:e>
                          <m:r>
                            <a:rPr lang="en-US" sz="2100" i="1">
                              <a:latin typeface="Cambria Math" panose="02040503050406030204" pitchFamily="18" charset="0"/>
                            </a:rPr>
                            <m:t>𝑣</m:t>
                          </m:r>
                        </m:e>
                        <m:sub>
                          <m:r>
                            <a:rPr lang="en-US" sz="2100" i="1">
                              <a:latin typeface="Cambria Math" panose="02040503050406030204" pitchFamily="18" charset="0"/>
                            </a:rPr>
                            <m:t>𝑜𝑛</m:t>
                          </m:r>
                        </m:sub>
                      </m:sSub>
                    </m:oMath>
                  </m:oMathPara>
                </a14:m>
                <a:endParaRPr lang="en-US" sz="2100" dirty="0"/>
              </a:p>
            </p:txBody>
          </p:sp>
        </mc:Choice>
        <mc:Fallback xmlns="">
          <p:sp>
            <p:nvSpPr>
              <p:cNvPr id="170" name="TextBox 169"/>
              <p:cNvSpPr txBox="1">
                <a:spLocks noRot="1" noChangeAspect="1" noMove="1" noResize="1" noEditPoints="1" noAdjustHandles="1" noChangeArrowheads="1" noChangeShapeType="1" noTextEdit="1"/>
              </p:cNvSpPr>
              <p:nvPr/>
            </p:nvSpPr>
            <p:spPr>
              <a:xfrm>
                <a:off x="3364441" y="843212"/>
                <a:ext cx="3186834" cy="422039"/>
              </a:xfrm>
              <a:prstGeom prst="rect">
                <a:avLst/>
              </a:prstGeom>
              <a:blipFill>
                <a:blip r:embed="rId6"/>
                <a:stretch>
                  <a:fillRect/>
                </a:stretch>
              </a:blipFill>
            </p:spPr>
            <p:txBody>
              <a:bodyPr/>
              <a:lstStyle/>
              <a:p>
                <a:r>
                  <a:rPr lang="en-US">
                    <a:noFill/>
                  </a:rPr>
                  <a:t> </a:t>
                </a:r>
              </a:p>
            </p:txBody>
          </p:sp>
        </mc:Fallback>
      </mc:AlternateContent>
      <p:graphicFrame>
        <p:nvGraphicFramePr>
          <p:cNvPr id="3" name="Table 2"/>
          <p:cNvGraphicFramePr>
            <a:graphicFrameLocks noGrp="1"/>
          </p:cNvGraphicFramePr>
          <p:nvPr>
            <p:extLst/>
          </p:nvPr>
        </p:nvGraphicFramePr>
        <p:xfrm>
          <a:off x="6114243" y="1257515"/>
          <a:ext cx="246888" cy="1234440"/>
        </p:xfrm>
        <a:graphic>
          <a:graphicData uri="http://schemas.openxmlformats.org/drawingml/2006/table">
            <a:tbl>
              <a:tblPr firstRow="1" bandRow="1">
                <a:tableStyleId>{69CF1AB2-1976-4502-BF36-3FF5EA218861}</a:tableStyleId>
              </a:tblPr>
              <a:tblGrid>
                <a:gridCol w="246888">
                  <a:extLst>
                    <a:ext uri="{9D8B030D-6E8A-4147-A177-3AD203B41FA5}">
                      <a16:colId xmlns:a16="http://schemas.microsoft.com/office/drawing/2014/main" val="4255159121"/>
                    </a:ext>
                  </a:extLst>
                </a:gridCol>
              </a:tblGrid>
              <a:tr h="246888">
                <a:tc>
                  <a:txBody>
                    <a:bodyPr/>
                    <a:lstStyle/>
                    <a:p>
                      <a:pPr algn="ctr"/>
                      <a:r>
                        <a:rPr lang="en-US" sz="900" b="1" dirty="0">
                          <a:solidFill>
                            <a:srgbClr val="FF0000"/>
                          </a:solidFill>
                        </a:rPr>
                        <a:t>1.8</a:t>
                      </a:r>
                    </a:p>
                  </a:txBody>
                  <a:tcPr marL="0" marR="0" marT="0" marB="0" anchor="ctr">
                    <a:solidFill>
                      <a:schemeClr val="bg1"/>
                    </a:solidFill>
                  </a:tcPr>
                </a:tc>
                <a:extLst>
                  <a:ext uri="{0D108BD9-81ED-4DB2-BD59-A6C34878D82A}">
                    <a16:rowId xmlns:a16="http://schemas.microsoft.com/office/drawing/2014/main" val="2404443869"/>
                  </a:ext>
                </a:extLst>
              </a:tr>
              <a:tr h="246888">
                <a:tc>
                  <a:txBody>
                    <a:bodyPr/>
                    <a:lstStyle/>
                    <a:p>
                      <a:pPr algn="ctr"/>
                      <a:r>
                        <a:rPr lang="en-US" sz="900" b="1" dirty="0">
                          <a:solidFill>
                            <a:srgbClr val="FF0000"/>
                          </a:solidFill>
                        </a:rPr>
                        <a:t>2.9</a:t>
                      </a:r>
                    </a:p>
                  </a:txBody>
                  <a:tcPr marL="0" marR="0" marT="0" marB="0" anchor="ctr">
                    <a:solidFill>
                      <a:schemeClr val="bg1"/>
                    </a:solidFill>
                  </a:tcPr>
                </a:tc>
                <a:extLst>
                  <a:ext uri="{0D108BD9-81ED-4DB2-BD59-A6C34878D82A}">
                    <a16:rowId xmlns:a16="http://schemas.microsoft.com/office/drawing/2014/main" val="4045244593"/>
                  </a:ext>
                </a:extLst>
              </a:tr>
              <a:tr h="246888">
                <a:tc>
                  <a:txBody>
                    <a:bodyPr/>
                    <a:lstStyle/>
                    <a:p>
                      <a:pPr algn="ctr"/>
                      <a:r>
                        <a:rPr lang="en-US" sz="900" b="1" dirty="0">
                          <a:solidFill>
                            <a:srgbClr val="FF0000"/>
                          </a:solidFill>
                        </a:rPr>
                        <a:t>…</a:t>
                      </a:r>
                    </a:p>
                  </a:txBody>
                  <a:tcPr marL="0" marR="0" marT="0" marB="0" anchor="ctr">
                    <a:solidFill>
                      <a:schemeClr val="bg1"/>
                    </a:solidFill>
                  </a:tcPr>
                </a:tc>
                <a:extLst>
                  <a:ext uri="{0D108BD9-81ED-4DB2-BD59-A6C34878D82A}">
                    <a16:rowId xmlns:a16="http://schemas.microsoft.com/office/drawing/2014/main" val="2752563613"/>
                  </a:ext>
                </a:extLst>
              </a:tr>
              <a:tr h="246888">
                <a:tc>
                  <a:txBody>
                    <a:bodyPr/>
                    <a:lstStyle/>
                    <a:p>
                      <a:pPr algn="ctr"/>
                      <a:r>
                        <a:rPr lang="en-US" sz="900" b="1" dirty="0">
                          <a:solidFill>
                            <a:srgbClr val="FF0000"/>
                          </a:solidFill>
                        </a:rPr>
                        <a:t>…</a:t>
                      </a:r>
                    </a:p>
                  </a:txBody>
                  <a:tcPr marL="0" marR="0" marT="0" marB="0" anchor="ctr">
                    <a:solidFill>
                      <a:schemeClr val="bg1"/>
                    </a:solidFill>
                  </a:tcPr>
                </a:tc>
                <a:extLst>
                  <a:ext uri="{0D108BD9-81ED-4DB2-BD59-A6C34878D82A}">
                    <a16:rowId xmlns:a16="http://schemas.microsoft.com/office/drawing/2014/main" val="201681552"/>
                  </a:ext>
                </a:extLst>
              </a:tr>
              <a:tr h="246888">
                <a:tc>
                  <a:txBody>
                    <a:bodyPr/>
                    <a:lstStyle/>
                    <a:p>
                      <a:pPr algn="ctr"/>
                      <a:r>
                        <a:rPr lang="en-US" sz="900" b="1" dirty="0">
                          <a:solidFill>
                            <a:srgbClr val="FF0000"/>
                          </a:solidFill>
                        </a:rPr>
                        <a:t>1.9</a:t>
                      </a:r>
                    </a:p>
                  </a:txBody>
                  <a:tcPr marL="0" marR="0" marT="0" marB="0" anchor="ctr">
                    <a:solidFill>
                      <a:schemeClr val="bg1"/>
                    </a:solidFill>
                  </a:tcPr>
                </a:tc>
                <a:extLst>
                  <a:ext uri="{0D108BD9-81ED-4DB2-BD59-A6C34878D82A}">
                    <a16:rowId xmlns:a16="http://schemas.microsoft.com/office/drawing/2014/main" val="177053094"/>
                  </a:ext>
                </a:extLst>
              </a:tr>
            </a:tbl>
          </a:graphicData>
        </a:graphic>
      </p:graphicFrame>
      <mc:AlternateContent xmlns:mc="http://schemas.openxmlformats.org/markup-compatibility/2006" xmlns:a14="http://schemas.microsoft.com/office/drawing/2010/main">
        <mc:Choice Requires="a14">
          <p:sp>
            <p:nvSpPr>
              <p:cNvPr id="171" name="TextBox 170"/>
              <p:cNvSpPr txBox="1"/>
              <p:nvPr/>
            </p:nvSpPr>
            <p:spPr>
              <a:xfrm>
                <a:off x="5706094" y="1744978"/>
                <a:ext cx="352982" cy="30008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350" i="1">
                          <a:latin typeface="Cambria Math" panose="02040503050406030204" pitchFamily="18" charset="0"/>
                        </a:rPr>
                        <m:t>=</m:t>
                      </m:r>
                    </m:oMath>
                  </m:oMathPara>
                </a14:m>
                <a:endParaRPr lang="en-US" sz="1350" dirty="0"/>
              </a:p>
            </p:txBody>
          </p:sp>
        </mc:Choice>
        <mc:Fallback xmlns="">
          <p:sp>
            <p:nvSpPr>
              <p:cNvPr id="171" name="TextBox 170"/>
              <p:cNvSpPr txBox="1">
                <a:spLocks noRot="1" noChangeAspect="1" noMove="1" noResize="1" noEditPoints="1" noAdjustHandles="1" noChangeArrowheads="1" noChangeShapeType="1" noTextEdit="1"/>
              </p:cNvSpPr>
              <p:nvPr/>
            </p:nvSpPr>
            <p:spPr>
              <a:xfrm>
                <a:off x="5706094" y="1744978"/>
                <a:ext cx="352982" cy="300082"/>
              </a:xfrm>
              <a:prstGeom prst="rect">
                <a:avLst/>
              </a:prstGeom>
              <a:blipFill>
                <a:blip r:embed="rId7"/>
                <a:stretch>
                  <a:fillRect/>
                </a:stretch>
              </a:blipFill>
            </p:spPr>
            <p:txBody>
              <a:bodyPr/>
              <a:lstStyle/>
              <a:p>
                <a:r>
                  <a:rPr lang="en-US">
                    <a:noFill/>
                  </a:rPr>
                  <a:t> </a:t>
                </a:r>
              </a:p>
            </p:txBody>
          </p:sp>
        </mc:Fallback>
      </mc:AlternateContent>
      <p:sp>
        <p:nvSpPr>
          <p:cNvPr id="81" name="TextBox 80">
            <a:extLst>
              <a:ext uri="{FF2B5EF4-FFF2-40B4-BE49-F238E27FC236}">
                <a16:creationId xmlns:a16="http://schemas.microsoft.com/office/drawing/2014/main" id="{CC0DC4D0-76CE-5E41-BFDB-29DBC26A3A9C}"/>
              </a:ext>
            </a:extLst>
          </p:cNvPr>
          <p:cNvSpPr txBox="1"/>
          <p:nvPr/>
        </p:nvSpPr>
        <p:spPr>
          <a:xfrm>
            <a:off x="628650" y="6533147"/>
            <a:ext cx="4056880" cy="276999"/>
          </a:xfrm>
          <a:prstGeom prst="rect">
            <a:avLst/>
          </a:prstGeom>
          <a:noFill/>
        </p:spPr>
        <p:txBody>
          <a:bodyPr wrap="none" rtlCol="0">
            <a:spAutoFit/>
          </a:bodyPr>
          <a:lstStyle/>
          <a:p>
            <a:r>
              <a:rPr lang="en-US" sz="1200" dirty="0" err="1"/>
              <a:t>www.cs.ucr.edu</a:t>
            </a:r>
            <a:r>
              <a:rPr lang="en-US" sz="1200" dirty="0"/>
              <a:t>/~</a:t>
            </a:r>
            <a:r>
              <a:rPr lang="en-US" sz="1200" dirty="0" err="1"/>
              <a:t>vagelis</a:t>
            </a:r>
            <a:r>
              <a:rPr lang="en-US" sz="1200" dirty="0"/>
              <a:t>/classes/CS242/slides/word2vec.pptx</a:t>
            </a:r>
          </a:p>
        </p:txBody>
      </p:sp>
    </p:spTree>
    <p:extLst>
      <p:ext uri="{BB962C8B-B14F-4D97-AF65-F5344CB8AC3E}">
        <p14:creationId xmlns:p14="http://schemas.microsoft.com/office/powerpoint/2010/main" val="17530651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330EA680-D336-4FF7-8B7A-9848BB0A1C32}" type="slidenum">
              <a:rPr lang="en-US" smtClean="0"/>
              <a:pPr/>
              <a:t>12</a:t>
            </a:fld>
            <a:endParaRPr lang="en-US" dirty="0"/>
          </a:p>
        </p:txBody>
      </p:sp>
      <p:grpSp>
        <p:nvGrpSpPr>
          <p:cNvPr id="20" name="Group 19"/>
          <p:cNvGrpSpPr/>
          <p:nvPr/>
        </p:nvGrpSpPr>
        <p:grpSpPr>
          <a:xfrm>
            <a:off x="1412230" y="1789805"/>
            <a:ext cx="205740" cy="1783080"/>
            <a:chOff x="1800225" y="419100"/>
            <a:chExt cx="182880" cy="1828800"/>
          </a:xfrm>
        </p:grpSpPr>
        <p:sp>
          <p:nvSpPr>
            <p:cNvPr id="9" name="Rectangle 8"/>
            <p:cNvSpPr/>
            <p:nvPr/>
          </p:nvSpPr>
          <p:spPr>
            <a:xfrm>
              <a:off x="1800225" y="41910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10" name="Rectangle 9"/>
            <p:cNvSpPr/>
            <p:nvPr/>
          </p:nvSpPr>
          <p:spPr>
            <a:xfrm>
              <a:off x="1800225" y="60198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b="1" dirty="0">
                  <a:solidFill>
                    <a:srgbClr val="FF0000"/>
                  </a:solidFill>
                </a:rPr>
                <a:t>1</a:t>
              </a:r>
            </a:p>
          </p:txBody>
        </p:sp>
        <p:sp>
          <p:nvSpPr>
            <p:cNvPr id="11" name="Rectangle 10"/>
            <p:cNvSpPr/>
            <p:nvPr/>
          </p:nvSpPr>
          <p:spPr>
            <a:xfrm>
              <a:off x="1800225" y="78486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12" name="Rectangle 11"/>
            <p:cNvSpPr/>
            <p:nvPr/>
          </p:nvSpPr>
          <p:spPr>
            <a:xfrm>
              <a:off x="1800225" y="96774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13" name="Rectangle 12"/>
            <p:cNvSpPr/>
            <p:nvPr/>
          </p:nvSpPr>
          <p:spPr>
            <a:xfrm>
              <a:off x="1800225" y="115062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15" name="Rectangle 14"/>
            <p:cNvSpPr/>
            <p:nvPr/>
          </p:nvSpPr>
          <p:spPr>
            <a:xfrm>
              <a:off x="1800225" y="133350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16" name="Rectangle 15"/>
            <p:cNvSpPr/>
            <p:nvPr/>
          </p:nvSpPr>
          <p:spPr>
            <a:xfrm>
              <a:off x="1800225" y="151638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17" name="Rectangle 16"/>
            <p:cNvSpPr/>
            <p:nvPr/>
          </p:nvSpPr>
          <p:spPr>
            <a:xfrm>
              <a:off x="1800225" y="169926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18" name="Rectangle 17"/>
            <p:cNvSpPr/>
            <p:nvPr/>
          </p:nvSpPr>
          <p:spPr>
            <a:xfrm>
              <a:off x="1800225" y="188214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a:t>
              </a:r>
            </a:p>
          </p:txBody>
        </p:sp>
        <p:sp>
          <p:nvSpPr>
            <p:cNvPr id="19" name="Rectangle 18"/>
            <p:cNvSpPr/>
            <p:nvPr/>
          </p:nvSpPr>
          <p:spPr>
            <a:xfrm>
              <a:off x="1800225" y="206502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grpSp>
      <p:grpSp>
        <p:nvGrpSpPr>
          <p:cNvPr id="21" name="Group 20"/>
          <p:cNvGrpSpPr/>
          <p:nvPr/>
        </p:nvGrpSpPr>
        <p:grpSpPr>
          <a:xfrm>
            <a:off x="1412231" y="3940564"/>
            <a:ext cx="205740" cy="1783080"/>
            <a:chOff x="1800225" y="419100"/>
            <a:chExt cx="182880" cy="1828800"/>
          </a:xfrm>
        </p:grpSpPr>
        <p:sp>
          <p:nvSpPr>
            <p:cNvPr id="22" name="Rectangle 21"/>
            <p:cNvSpPr/>
            <p:nvPr/>
          </p:nvSpPr>
          <p:spPr>
            <a:xfrm>
              <a:off x="1800225" y="41910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23" name="Rectangle 22"/>
            <p:cNvSpPr/>
            <p:nvPr/>
          </p:nvSpPr>
          <p:spPr>
            <a:xfrm>
              <a:off x="1800225" y="60198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24" name="Rectangle 23"/>
            <p:cNvSpPr/>
            <p:nvPr/>
          </p:nvSpPr>
          <p:spPr>
            <a:xfrm>
              <a:off x="1800225" y="78486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25" name="Rectangle 24"/>
            <p:cNvSpPr/>
            <p:nvPr/>
          </p:nvSpPr>
          <p:spPr>
            <a:xfrm>
              <a:off x="1800225" y="96774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b="1" dirty="0">
                  <a:solidFill>
                    <a:srgbClr val="FF0000"/>
                  </a:solidFill>
                </a:rPr>
                <a:t>1</a:t>
              </a:r>
            </a:p>
          </p:txBody>
        </p:sp>
        <p:sp>
          <p:nvSpPr>
            <p:cNvPr id="26" name="Rectangle 25"/>
            <p:cNvSpPr/>
            <p:nvPr/>
          </p:nvSpPr>
          <p:spPr>
            <a:xfrm>
              <a:off x="1800225" y="115062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27" name="Rectangle 26"/>
            <p:cNvSpPr/>
            <p:nvPr/>
          </p:nvSpPr>
          <p:spPr>
            <a:xfrm>
              <a:off x="1800225" y="133350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28" name="Rectangle 27"/>
            <p:cNvSpPr/>
            <p:nvPr/>
          </p:nvSpPr>
          <p:spPr>
            <a:xfrm>
              <a:off x="1800225" y="151638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29" name="Rectangle 28"/>
            <p:cNvSpPr/>
            <p:nvPr/>
          </p:nvSpPr>
          <p:spPr>
            <a:xfrm>
              <a:off x="1800225" y="169926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30" name="Rectangle 29"/>
            <p:cNvSpPr/>
            <p:nvPr/>
          </p:nvSpPr>
          <p:spPr>
            <a:xfrm>
              <a:off x="1800225" y="188214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a:t>
              </a:r>
            </a:p>
          </p:txBody>
        </p:sp>
        <p:sp>
          <p:nvSpPr>
            <p:cNvPr id="31" name="Rectangle 30"/>
            <p:cNvSpPr/>
            <p:nvPr/>
          </p:nvSpPr>
          <p:spPr>
            <a:xfrm>
              <a:off x="1800225" y="206502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grpSp>
      <p:sp>
        <p:nvSpPr>
          <p:cNvPr id="32" name="TextBox 31"/>
          <p:cNvSpPr txBox="1"/>
          <p:nvPr/>
        </p:nvSpPr>
        <p:spPr>
          <a:xfrm>
            <a:off x="1004178" y="2453691"/>
            <a:ext cx="396455" cy="300082"/>
          </a:xfrm>
          <a:prstGeom prst="rect">
            <a:avLst/>
          </a:prstGeom>
          <a:noFill/>
        </p:spPr>
        <p:txBody>
          <a:bodyPr wrap="none" rtlCol="0">
            <a:spAutoFit/>
          </a:bodyPr>
          <a:lstStyle/>
          <a:p>
            <a:r>
              <a:rPr lang="en-US" sz="1350" dirty="0"/>
              <a:t>cat</a:t>
            </a:r>
          </a:p>
        </p:txBody>
      </p:sp>
      <p:sp>
        <p:nvSpPr>
          <p:cNvPr id="33" name="TextBox 32"/>
          <p:cNvSpPr txBox="1"/>
          <p:nvPr/>
        </p:nvSpPr>
        <p:spPr>
          <a:xfrm>
            <a:off x="1004177" y="4653796"/>
            <a:ext cx="367408" cy="300082"/>
          </a:xfrm>
          <a:prstGeom prst="rect">
            <a:avLst/>
          </a:prstGeom>
          <a:noFill/>
        </p:spPr>
        <p:txBody>
          <a:bodyPr wrap="none" rtlCol="0">
            <a:spAutoFit/>
          </a:bodyPr>
          <a:lstStyle/>
          <a:p>
            <a:r>
              <a:rPr lang="en-US" sz="1350" dirty="0"/>
              <a:t>on</a:t>
            </a:r>
          </a:p>
        </p:txBody>
      </p:sp>
      <p:grpSp>
        <p:nvGrpSpPr>
          <p:cNvPr id="46" name="Group 45"/>
          <p:cNvGrpSpPr/>
          <p:nvPr/>
        </p:nvGrpSpPr>
        <p:grpSpPr>
          <a:xfrm>
            <a:off x="4007573" y="3151684"/>
            <a:ext cx="205740" cy="1069848"/>
            <a:chOff x="1800225" y="419100"/>
            <a:chExt cx="182880" cy="1097280"/>
          </a:xfrm>
        </p:grpSpPr>
        <p:sp>
          <p:nvSpPr>
            <p:cNvPr id="47" name="Rectangle 46"/>
            <p:cNvSpPr/>
            <p:nvPr/>
          </p:nvSpPr>
          <p:spPr>
            <a:xfrm>
              <a:off x="1800225" y="41910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825" dirty="0">
                <a:solidFill>
                  <a:schemeClr val="tx1"/>
                </a:solidFill>
              </a:endParaRPr>
            </a:p>
          </p:txBody>
        </p:sp>
        <p:sp>
          <p:nvSpPr>
            <p:cNvPr id="48" name="Rectangle 47"/>
            <p:cNvSpPr/>
            <p:nvPr/>
          </p:nvSpPr>
          <p:spPr>
            <a:xfrm>
              <a:off x="1800225" y="60198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825" b="1" dirty="0">
                <a:solidFill>
                  <a:srgbClr val="FF0000"/>
                </a:solidFill>
              </a:endParaRPr>
            </a:p>
          </p:txBody>
        </p:sp>
        <p:sp>
          <p:nvSpPr>
            <p:cNvPr id="49" name="Rectangle 48"/>
            <p:cNvSpPr/>
            <p:nvPr/>
          </p:nvSpPr>
          <p:spPr>
            <a:xfrm>
              <a:off x="1800225" y="78486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825" dirty="0">
                <a:solidFill>
                  <a:schemeClr val="tx1"/>
                </a:solidFill>
              </a:endParaRPr>
            </a:p>
          </p:txBody>
        </p:sp>
        <p:sp>
          <p:nvSpPr>
            <p:cNvPr id="50" name="Rectangle 49"/>
            <p:cNvSpPr/>
            <p:nvPr/>
          </p:nvSpPr>
          <p:spPr>
            <a:xfrm>
              <a:off x="1800225" y="96774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825" dirty="0">
                <a:solidFill>
                  <a:schemeClr val="tx1"/>
                </a:solidFill>
              </a:endParaRPr>
            </a:p>
          </p:txBody>
        </p:sp>
        <p:sp>
          <p:nvSpPr>
            <p:cNvPr id="51" name="Rectangle 50"/>
            <p:cNvSpPr/>
            <p:nvPr/>
          </p:nvSpPr>
          <p:spPr>
            <a:xfrm>
              <a:off x="1800225" y="115062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825" dirty="0">
                <a:solidFill>
                  <a:schemeClr val="tx1"/>
                </a:solidFill>
              </a:endParaRPr>
            </a:p>
          </p:txBody>
        </p:sp>
        <p:sp>
          <p:nvSpPr>
            <p:cNvPr id="52" name="Rectangle 51"/>
            <p:cNvSpPr/>
            <p:nvPr/>
          </p:nvSpPr>
          <p:spPr>
            <a:xfrm>
              <a:off x="1800225" y="133350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825" dirty="0">
                <a:solidFill>
                  <a:schemeClr val="tx1"/>
                </a:solidFill>
              </a:endParaRPr>
            </a:p>
          </p:txBody>
        </p:sp>
      </p:grpSp>
      <p:grpSp>
        <p:nvGrpSpPr>
          <p:cNvPr id="57" name="Group 56"/>
          <p:cNvGrpSpPr/>
          <p:nvPr/>
        </p:nvGrpSpPr>
        <p:grpSpPr>
          <a:xfrm>
            <a:off x="6609209" y="2859653"/>
            <a:ext cx="205740" cy="1783080"/>
            <a:chOff x="1800225" y="419100"/>
            <a:chExt cx="182880" cy="1828800"/>
          </a:xfrm>
        </p:grpSpPr>
        <p:sp>
          <p:nvSpPr>
            <p:cNvPr id="58" name="Rectangle 57"/>
            <p:cNvSpPr/>
            <p:nvPr/>
          </p:nvSpPr>
          <p:spPr>
            <a:xfrm>
              <a:off x="1800225" y="41910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59" name="Rectangle 58"/>
            <p:cNvSpPr/>
            <p:nvPr/>
          </p:nvSpPr>
          <p:spPr>
            <a:xfrm>
              <a:off x="1800225" y="60198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60" name="Rectangle 59"/>
            <p:cNvSpPr/>
            <p:nvPr/>
          </p:nvSpPr>
          <p:spPr>
            <a:xfrm>
              <a:off x="1800225" y="78486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61" name="Rectangle 60"/>
            <p:cNvSpPr/>
            <p:nvPr/>
          </p:nvSpPr>
          <p:spPr>
            <a:xfrm>
              <a:off x="1800225" y="96774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62" name="Rectangle 61"/>
            <p:cNvSpPr/>
            <p:nvPr/>
          </p:nvSpPr>
          <p:spPr>
            <a:xfrm>
              <a:off x="1800225" y="115062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63" name="Rectangle 62"/>
            <p:cNvSpPr/>
            <p:nvPr/>
          </p:nvSpPr>
          <p:spPr>
            <a:xfrm>
              <a:off x="1800225" y="133350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64" name="Rectangle 63"/>
            <p:cNvSpPr/>
            <p:nvPr/>
          </p:nvSpPr>
          <p:spPr>
            <a:xfrm>
              <a:off x="1800225" y="151638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65" name="Rectangle 64"/>
            <p:cNvSpPr/>
            <p:nvPr/>
          </p:nvSpPr>
          <p:spPr>
            <a:xfrm>
              <a:off x="1800225" y="169926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b="1" dirty="0">
                  <a:solidFill>
                    <a:srgbClr val="FF0000"/>
                  </a:solidFill>
                </a:rPr>
                <a:t>1</a:t>
              </a:r>
            </a:p>
          </p:txBody>
        </p:sp>
        <p:sp>
          <p:nvSpPr>
            <p:cNvPr id="66" name="Rectangle 65"/>
            <p:cNvSpPr/>
            <p:nvPr/>
          </p:nvSpPr>
          <p:spPr>
            <a:xfrm>
              <a:off x="1800225" y="188214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a:t>
              </a:r>
            </a:p>
          </p:txBody>
        </p:sp>
        <p:sp>
          <p:nvSpPr>
            <p:cNvPr id="67" name="Rectangle 66"/>
            <p:cNvSpPr/>
            <p:nvPr/>
          </p:nvSpPr>
          <p:spPr>
            <a:xfrm>
              <a:off x="1800225" y="206502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grpSp>
      <p:sp>
        <p:nvSpPr>
          <p:cNvPr id="68" name="TextBox 67"/>
          <p:cNvSpPr txBox="1"/>
          <p:nvPr/>
        </p:nvSpPr>
        <p:spPr>
          <a:xfrm>
            <a:off x="1067405" y="1412588"/>
            <a:ext cx="942374" cy="300082"/>
          </a:xfrm>
          <a:prstGeom prst="rect">
            <a:avLst/>
          </a:prstGeom>
          <a:noFill/>
        </p:spPr>
        <p:txBody>
          <a:bodyPr wrap="none" rtlCol="0">
            <a:spAutoFit/>
          </a:bodyPr>
          <a:lstStyle/>
          <a:p>
            <a:r>
              <a:rPr lang="en-US" sz="1350" dirty="0"/>
              <a:t>Input layer</a:t>
            </a:r>
          </a:p>
        </p:txBody>
      </p:sp>
      <p:cxnSp>
        <p:nvCxnSpPr>
          <p:cNvPr id="70" name="Straight Connector 69"/>
          <p:cNvCxnSpPr/>
          <p:nvPr/>
        </p:nvCxnSpPr>
        <p:spPr>
          <a:xfrm>
            <a:off x="1617971" y="1789805"/>
            <a:ext cx="2389603" cy="1361879"/>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flipV="1">
            <a:off x="1617970" y="3148728"/>
            <a:ext cx="2389602" cy="791836"/>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a:off x="1611678" y="3570993"/>
            <a:ext cx="2395895" cy="650539"/>
          </a:xfrm>
          <a:prstGeom prst="line">
            <a:avLst/>
          </a:prstGeom>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flipV="1">
            <a:off x="1617970" y="4232595"/>
            <a:ext cx="2389602" cy="1491049"/>
          </a:xfrm>
          <a:prstGeom prst="line">
            <a:avLst/>
          </a:prstGeom>
        </p:spPr>
        <p:style>
          <a:lnRef idx="1">
            <a:schemeClr val="accent1"/>
          </a:lnRef>
          <a:fillRef idx="0">
            <a:schemeClr val="accent1"/>
          </a:fillRef>
          <a:effectRef idx="0">
            <a:schemeClr val="accent1"/>
          </a:effectRef>
          <a:fontRef idx="minor">
            <a:schemeClr val="tx1"/>
          </a:fontRef>
        </p:style>
      </p:cxnSp>
      <p:sp>
        <p:nvSpPr>
          <p:cNvPr id="82" name="TextBox 81"/>
          <p:cNvSpPr txBox="1"/>
          <p:nvPr/>
        </p:nvSpPr>
        <p:spPr>
          <a:xfrm>
            <a:off x="3662748" y="2379569"/>
            <a:ext cx="1075423" cy="300082"/>
          </a:xfrm>
          <a:prstGeom prst="rect">
            <a:avLst/>
          </a:prstGeom>
          <a:noFill/>
        </p:spPr>
        <p:txBody>
          <a:bodyPr wrap="none" rtlCol="0">
            <a:spAutoFit/>
          </a:bodyPr>
          <a:lstStyle/>
          <a:p>
            <a:r>
              <a:rPr lang="en-US" sz="1350" dirty="0"/>
              <a:t>Hidden layer</a:t>
            </a:r>
          </a:p>
        </p:txBody>
      </p:sp>
      <mc:AlternateContent xmlns:mc="http://schemas.openxmlformats.org/markup-compatibility/2006" xmlns:a14="http://schemas.microsoft.com/office/drawing/2010/main">
        <mc:Choice Requires="a14">
          <p:sp>
            <p:nvSpPr>
              <p:cNvPr id="83" name="TextBox 82"/>
              <p:cNvSpPr txBox="1"/>
              <p:nvPr/>
            </p:nvSpPr>
            <p:spPr>
              <a:xfrm>
                <a:off x="6537223" y="4719314"/>
                <a:ext cx="542456" cy="300082"/>
              </a:xfrm>
              <a:prstGeom prst="rect">
                <a:avLst/>
              </a:prstGeom>
              <a:noFill/>
            </p:spPr>
            <p:txBody>
              <a:bodyPr wrap="none" rtlCol="0">
                <a:spAutoFit/>
              </a:bodyPr>
              <a:lstStyle/>
              <a:p>
                <a14:m>
                  <m:oMath xmlns:m="http://schemas.openxmlformats.org/officeDocument/2006/math">
                    <m:sSub>
                      <m:sSubPr>
                        <m:ctrlPr>
                          <a:rPr lang="en-US" sz="1350" i="1">
                            <a:latin typeface="Cambria Math" panose="02040503050406030204" pitchFamily="18" charset="0"/>
                          </a:rPr>
                        </m:ctrlPr>
                      </m:sSubPr>
                      <m:e>
                        <m:acc>
                          <m:accPr>
                            <m:chr m:val="̂"/>
                            <m:ctrlPr>
                              <a:rPr lang="en-US" sz="1350" i="1">
                                <a:latin typeface="Cambria Math" panose="02040503050406030204" pitchFamily="18" charset="0"/>
                              </a:rPr>
                            </m:ctrlPr>
                          </m:accPr>
                          <m:e>
                            <m:r>
                              <a:rPr lang="en-US" sz="1350" i="1">
                                <a:latin typeface="Cambria Math" panose="02040503050406030204" pitchFamily="18" charset="0"/>
                              </a:rPr>
                              <m:t>𝑦</m:t>
                            </m:r>
                          </m:e>
                        </m:acc>
                      </m:e>
                      <m:sub>
                        <m:r>
                          <m:rPr>
                            <m:sty m:val="p"/>
                          </m:rPr>
                          <a:rPr lang="en-US" sz="1350">
                            <a:latin typeface="Cambria Math" panose="02040503050406030204" pitchFamily="18" charset="0"/>
                          </a:rPr>
                          <m:t>sat</m:t>
                        </m:r>
                      </m:sub>
                    </m:sSub>
                    <m:r>
                      <a:rPr lang="en-US" sz="1350">
                        <a:latin typeface="Cambria Math" panose="02040503050406030204" pitchFamily="18" charset="0"/>
                      </a:rPr>
                      <m:t> </m:t>
                    </m:r>
                  </m:oMath>
                </a14:m>
                <a:r>
                  <a:rPr lang="en-US" sz="1350" dirty="0"/>
                  <a:t> </a:t>
                </a:r>
              </a:p>
            </p:txBody>
          </p:sp>
        </mc:Choice>
        <mc:Fallback xmlns="">
          <p:sp>
            <p:nvSpPr>
              <p:cNvPr id="83" name="TextBox 82"/>
              <p:cNvSpPr txBox="1">
                <a:spLocks noRot="1" noChangeAspect="1" noMove="1" noResize="1" noEditPoints="1" noAdjustHandles="1" noChangeArrowheads="1" noChangeShapeType="1" noTextEdit="1"/>
              </p:cNvSpPr>
              <p:nvPr/>
            </p:nvSpPr>
            <p:spPr>
              <a:xfrm>
                <a:off x="6537223" y="4719314"/>
                <a:ext cx="542456" cy="300082"/>
              </a:xfrm>
              <a:prstGeom prst="rect">
                <a:avLst/>
              </a:prstGeom>
              <a:blipFill>
                <a:blip r:embed="rId2"/>
                <a:stretch>
                  <a:fillRect b="-2041"/>
                </a:stretch>
              </a:blipFill>
            </p:spPr>
            <p:txBody>
              <a:bodyPr/>
              <a:lstStyle/>
              <a:p>
                <a:r>
                  <a:rPr lang="en-US">
                    <a:noFill/>
                  </a:rPr>
                  <a:t> </a:t>
                </a:r>
              </a:p>
            </p:txBody>
          </p:sp>
        </mc:Fallback>
      </mc:AlternateContent>
      <p:cxnSp>
        <p:nvCxnSpPr>
          <p:cNvPr id="84" name="Straight Connector 83"/>
          <p:cNvCxnSpPr/>
          <p:nvPr/>
        </p:nvCxnSpPr>
        <p:spPr>
          <a:xfrm flipV="1">
            <a:off x="4213313" y="2858740"/>
            <a:ext cx="2395896" cy="289988"/>
          </a:xfrm>
          <a:prstGeom prst="line">
            <a:avLst/>
          </a:prstGeom>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4213313" y="4221532"/>
            <a:ext cx="2395896" cy="421201"/>
          </a:xfrm>
          <a:prstGeom prst="line">
            <a:avLst/>
          </a:prstGeom>
        </p:spPr>
        <p:style>
          <a:lnRef idx="1">
            <a:schemeClr val="accent1"/>
          </a:lnRef>
          <a:fillRef idx="0">
            <a:schemeClr val="accent1"/>
          </a:fillRef>
          <a:effectRef idx="0">
            <a:schemeClr val="accent1"/>
          </a:effectRef>
          <a:fontRef idx="minor">
            <a:schemeClr val="tx1"/>
          </a:fontRef>
        </p:style>
      </p:cxnSp>
      <p:sp>
        <p:nvSpPr>
          <p:cNvPr id="91" name="TextBox 90"/>
          <p:cNvSpPr txBox="1"/>
          <p:nvPr/>
        </p:nvSpPr>
        <p:spPr>
          <a:xfrm>
            <a:off x="6052351" y="2412643"/>
            <a:ext cx="1072217" cy="300082"/>
          </a:xfrm>
          <a:prstGeom prst="rect">
            <a:avLst/>
          </a:prstGeom>
          <a:noFill/>
        </p:spPr>
        <p:txBody>
          <a:bodyPr wrap="none" rtlCol="0">
            <a:spAutoFit/>
          </a:bodyPr>
          <a:lstStyle/>
          <a:p>
            <a:r>
              <a:rPr lang="en-US" sz="1350" dirty="0"/>
              <a:t>Output layer</a:t>
            </a:r>
          </a:p>
        </p:txBody>
      </p:sp>
      <mc:AlternateContent xmlns:mc="http://schemas.openxmlformats.org/markup-compatibility/2006" xmlns:a14="http://schemas.microsoft.com/office/drawing/2010/main">
        <mc:Choice Requires="a14">
          <p:sp>
            <p:nvSpPr>
              <p:cNvPr id="71" name="TextBox 70"/>
              <p:cNvSpPr txBox="1"/>
              <p:nvPr/>
            </p:nvSpPr>
            <p:spPr>
              <a:xfrm>
                <a:off x="1823710" y="2451367"/>
                <a:ext cx="906402" cy="41549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100" i="1">
                              <a:latin typeface="Cambria Math" panose="02040503050406030204" pitchFamily="18" charset="0"/>
                            </a:rPr>
                          </m:ctrlPr>
                        </m:sSubPr>
                        <m:e>
                          <m:r>
                            <a:rPr lang="en-US" sz="2100" i="1">
                              <a:latin typeface="Cambria Math" panose="02040503050406030204" pitchFamily="18" charset="0"/>
                            </a:rPr>
                            <m:t>𝑊</m:t>
                          </m:r>
                        </m:e>
                        <m:sub>
                          <m:r>
                            <a:rPr lang="en-US" sz="2100" i="1">
                              <a:latin typeface="Cambria Math" panose="02040503050406030204" pitchFamily="18" charset="0"/>
                            </a:rPr>
                            <m:t>𝑉</m:t>
                          </m:r>
                          <m:r>
                            <a:rPr lang="en-US" sz="2100" i="1">
                              <a:latin typeface="Cambria Math" panose="02040503050406030204" pitchFamily="18" charset="0"/>
                            </a:rPr>
                            <m:t>×</m:t>
                          </m:r>
                          <m:r>
                            <a:rPr lang="en-US" sz="2100" i="1">
                              <a:latin typeface="Cambria Math" panose="02040503050406030204" pitchFamily="18" charset="0"/>
                            </a:rPr>
                            <m:t>𝑁</m:t>
                          </m:r>
                        </m:sub>
                      </m:sSub>
                    </m:oMath>
                  </m:oMathPara>
                </a14:m>
                <a:endParaRPr lang="en-US" sz="2100" dirty="0"/>
              </a:p>
            </p:txBody>
          </p:sp>
        </mc:Choice>
        <mc:Fallback xmlns="">
          <p:sp>
            <p:nvSpPr>
              <p:cNvPr id="71" name="TextBox 70"/>
              <p:cNvSpPr txBox="1">
                <a:spLocks noRot="1" noChangeAspect="1" noMove="1" noResize="1" noEditPoints="1" noAdjustHandles="1" noChangeArrowheads="1" noChangeShapeType="1" noTextEdit="1"/>
              </p:cNvSpPr>
              <p:nvPr/>
            </p:nvSpPr>
            <p:spPr>
              <a:xfrm>
                <a:off x="1823710" y="2451367"/>
                <a:ext cx="906402" cy="415498"/>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3" name="TextBox 72"/>
              <p:cNvSpPr txBox="1"/>
              <p:nvPr/>
            </p:nvSpPr>
            <p:spPr>
              <a:xfrm>
                <a:off x="1845005" y="4384725"/>
                <a:ext cx="906402" cy="41549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100" i="1">
                              <a:latin typeface="Cambria Math" panose="02040503050406030204" pitchFamily="18" charset="0"/>
                            </a:rPr>
                          </m:ctrlPr>
                        </m:sSubPr>
                        <m:e>
                          <m:r>
                            <a:rPr lang="en-US" sz="2100" i="1">
                              <a:latin typeface="Cambria Math" panose="02040503050406030204" pitchFamily="18" charset="0"/>
                            </a:rPr>
                            <m:t>𝑊</m:t>
                          </m:r>
                        </m:e>
                        <m:sub>
                          <m:r>
                            <a:rPr lang="en-US" sz="2100" i="1">
                              <a:latin typeface="Cambria Math" panose="02040503050406030204" pitchFamily="18" charset="0"/>
                            </a:rPr>
                            <m:t>𝑉</m:t>
                          </m:r>
                          <m:r>
                            <a:rPr lang="en-US" sz="2100" i="1">
                              <a:latin typeface="Cambria Math" panose="02040503050406030204" pitchFamily="18" charset="0"/>
                            </a:rPr>
                            <m:t>×</m:t>
                          </m:r>
                          <m:r>
                            <a:rPr lang="en-US" sz="2100" i="1">
                              <a:latin typeface="Cambria Math" panose="02040503050406030204" pitchFamily="18" charset="0"/>
                            </a:rPr>
                            <m:t>𝑁</m:t>
                          </m:r>
                        </m:sub>
                      </m:sSub>
                    </m:oMath>
                  </m:oMathPara>
                </a14:m>
                <a:endParaRPr lang="en-US" sz="2100" dirty="0"/>
              </a:p>
            </p:txBody>
          </p:sp>
        </mc:Choice>
        <mc:Fallback xmlns="">
          <p:sp>
            <p:nvSpPr>
              <p:cNvPr id="73" name="TextBox 72"/>
              <p:cNvSpPr txBox="1">
                <a:spLocks noRot="1" noChangeAspect="1" noMove="1" noResize="1" noEditPoints="1" noAdjustHandles="1" noChangeArrowheads="1" noChangeShapeType="1" noTextEdit="1"/>
              </p:cNvSpPr>
              <p:nvPr/>
            </p:nvSpPr>
            <p:spPr>
              <a:xfrm>
                <a:off x="1845005" y="4384725"/>
                <a:ext cx="906402" cy="415498"/>
              </a:xfrm>
              <a:prstGeom prst="rect">
                <a:avLst/>
              </a:prstGeom>
              <a:blipFill>
                <a:blip r:embed="rId4"/>
                <a:stretch>
                  <a:fillRect/>
                </a:stretch>
              </a:blipFill>
            </p:spPr>
            <p:txBody>
              <a:bodyPr/>
              <a:lstStyle/>
              <a:p>
                <a:r>
                  <a:rPr lang="en-US">
                    <a:noFill/>
                  </a:rPr>
                  <a:t> </a:t>
                </a:r>
              </a:p>
            </p:txBody>
          </p:sp>
        </mc:Fallback>
      </mc:AlternateContent>
      <p:sp>
        <p:nvSpPr>
          <p:cNvPr id="74" name="TextBox 73"/>
          <p:cNvSpPr txBox="1"/>
          <p:nvPr/>
        </p:nvSpPr>
        <p:spPr>
          <a:xfrm>
            <a:off x="772745" y="3329992"/>
            <a:ext cx="604653" cy="300082"/>
          </a:xfrm>
          <a:prstGeom prst="rect">
            <a:avLst/>
          </a:prstGeom>
          <a:noFill/>
        </p:spPr>
        <p:txBody>
          <a:bodyPr wrap="none" rtlCol="0">
            <a:spAutoFit/>
          </a:bodyPr>
          <a:lstStyle/>
          <a:p>
            <a:r>
              <a:rPr lang="en-US" sz="1350" dirty="0"/>
              <a:t>V-dim</a:t>
            </a:r>
          </a:p>
        </p:txBody>
      </p:sp>
      <p:sp>
        <p:nvSpPr>
          <p:cNvPr id="75" name="TextBox 74"/>
          <p:cNvSpPr txBox="1"/>
          <p:nvPr/>
        </p:nvSpPr>
        <p:spPr>
          <a:xfrm>
            <a:off x="772745" y="5456182"/>
            <a:ext cx="604653" cy="300082"/>
          </a:xfrm>
          <a:prstGeom prst="rect">
            <a:avLst/>
          </a:prstGeom>
          <a:noFill/>
        </p:spPr>
        <p:txBody>
          <a:bodyPr wrap="none" rtlCol="0">
            <a:spAutoFit/>
          </a:bodyPr>
          <a:lstStyle/>
          <a:p>
            <a:r>
              <a:rPr lang="en-US" sz="1350" dirty="0"/>
              <a:t>V-dim</a:t>
            </a:r>
          </a:p>
        </p:txBody>
      </p:sp>
      <p:sp>
        <p:nvSpPr>
          <p:cNvPr id="77" name="TextBox 76"/>
          <p:cNvSpPr txBox="1"/>
          <p:nvPr/>
        </p:nvSpPr>
        <p:spPr>
          <a:xfrm>
            <a:off x="3830797" y="4594160"/>
            <a:ext cx="619080" cy="300082"/>
          </a:xfrm>
          <a:prstGeom prst="rect">
            <a:avLst/>
          </a:prstGeom>
          <a:noFill/>
        </p:spPr>
        <p:txBody>
          <a:bodyPr wrap="none" rtlCol="0">
            <a:spAutoFit/>
          </a:bodyPr>
          <a:lstStyle/>
          <a:p>
            <a:r>
              <a:rPr lang="en-US" sz="1350" dirty="0"/>
              <a:t>N-dim</a:t>
            </a:r>
          </a:p>
        </p:txBody>
      </p:sp>
      <mc:AlternateContent xmlns:mc="http://schemas.openxmlformats.org/markup-compatibility/2006" xmlns:a14="http://schemas.microsoft.com/office/drawing/2010/main">
        <mc:Choice Requires="a14">
          <p:sp>
            <p:nvSpPr>
              <p:cNvPr id="78" name="TextBox 77"/>
              <p:cNvSpPr txBox="1"/>
              <p:nvPr/>
            </p:nvSpPr>
            <p:spPr>
              <a:xfrm>
                <a:off x="4505412" y="3455545"/>
                <a:ext cx="1858266" cy="41549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Sup>
                        <m:sSubSupPr>
                          <m:ctrlPr>
                            <a:rPr lang="en-US" sz="2100" i="1">
                              <a:latin typeface="Cambria Math" panose="02040503050406030204" pitchFamily="18" charset="0"/>
                            </a:rPr>
                          </m:ctrlPr>
                        </m:sSubSupPr>
                        <m:e>
                          <m:r>
                            <a:rPr lang="en-US" sz="2100" i="1">
                              <a:latin typeface="Cambria Math" panose="02040503050406030204" pitchFamily="18" charset="0"/>
                            </a:rPr>
                            <m:t>𝑊</m:t>
                          </m:r>
                        </m:e>
                        <m:sub>
                          <m:r>
                            <a:rPr lang="en-US" sz="2100" i="1">
                              <a:latin typeface="Cambria Math" panose="02040503050406030204" pitchFamily="18" charset="0"/>
                            </a:rPr>
                            <m:t>𝑉</m:t>
                          </m:r>
                          <m:r>
                            <a:rPr lang="en-US" sz="2100" i="1">
                              <a:latin typeface="Cambria Math" panose="02040503050406030204" pitchFamily="18" charset="0"/>
                            </a:rPr>
                            <m:t>×</m:t>
                          </m:r>
                          <m:r>
                            <a:rPr lang="en-US" sz="2100" i="1">
                              <a:latin typeface="Cambria Math" panose="02040503050406030204" pitchFamily="18" charset="0"/>
                            </a:rPr>
                            <m:t>𝑁</m:t>
                          </m:r>
                        </m:sub>
                        <m:sup>
                          <m:r>
                            <a:rPr lang="en-US" sz="2100" i="1">
                              <a:latin typeface="Cambria Math" panose="02040503050406030204" pitchFamily="18" charset="0"/>
                            </a:rPr>
                            <m:t>′</m:t>
                          </m:r>
                        </m:sup>
                      </m:sSubSup>
                      <m:r>
                        <a:rPr lang="en-US" sz="2100" i="1">
                          <a:latin typeface="Cambria Math" panose="02040503050406030204" pitchFamily="18" charset="0"/>
                        </a:rPr>
                        <m:t>×</m:t>
                      </m:r>
                      <m:acc>
                        <m:accPr>
                          <m:chr m:val="̂"/>
                          <m:ctrlPr>
                            <a:rPr lang="en-US" sz="2100" i="1">
                              <a:latin typeface="Cambria Math" panose="02040503050406030204" pitchFamily="18" charset="0"/>
                            </a:rPr>
                          </m:ctrlPr>
                        </m:accPr>
                        <m:e>
                          <m:r>
                            <a:rPr lang="en-US" sz="2100" i="1">
                              <a:latin typeface="Cambria Math" panose="02040503050406030204" pitchFamily="18" charset="0"/>
                            </a:rPr>
                            <m:t>𝑣</m:t>
                          </m:r>
                        </m:e>
                      </m:acc>
                      <m:r>
                        <a:rPr lang="en-US" sz="2100" i="1">
                          <a:latin typeface="Cambria Math" panose="02040503050406030204" pitchFamily="18" charset="0"/>
                        </a:rPr>
                        <m:t>=</m:t>
                      </m:r>
                      <m:r>
                        <a:rPr lang="en-US" sz="2100" i="1">
                          <a:latin typeface="Cambria Math" panose="02040503050406030204" pitchFamily="18" charset="0"/>
                        </a:rPr>
                        <m:t>𝑧</m:t>
                      </m:r>
                    </m:oMath>
                  </m:oMathPara>
                </a14:m>
                <a:endParaRPr lang="en-US" sz="2100" dirty="0"/>
              </a:p>
            </p:txBody>
          </p:sp>
        </mc:Choice>
        <mc:Fallback xmlns="">
          <p:sp>
            <p:nvSpPr>
              <p:cNvPr id="78" name="TextBox 77"/>
              <p:cNvSpPr txBox="1">
                <a:spLocks noRot="1" noChangeAspect="1" noMove="1" noResize="1" noEditPoints="1" noAdjustHandles="1" noChangeArrowheads="1" noChangeShapeType="1" noTextEdit="1"/>
              </p:cNvSpPr>
              <p:nvPr/>
            </p:nvSpPr>
            <p:spPr>
              <a:xfrm>
                <a:off x="4505412" y="3455545"/>
                <a:ext cx="1858266" cy="415498"/>
              </a:xfrm>
              <a:prstGeom prst="rect">
                <a:avLst/>
              </a:prstGeom>
              <a:blipFill>
                <a:blip r:embed="rId5"/>
                <a:stretch>
                  <a:fillRect t="-4412" b="-1471"/>
                </a:stretch>
              </a:blipFill>
            </p:spPr>
            <p:txBody>
              <a:bodyPr/>
              <a:lstStyle/>
              <a:p>
                <a:r>
                  <a:rPr lang="en-US">
                    <a:noFill/>
                  </a:rPr>
                  <a:t> </a:t>
                </a:r>
              </a:p>
            </p:txBody>
          </p:sp>
        </mc:Fallback>
      </mc:AlternateContent>
      <p:sp>
        <p:nvSpPr>
          <p:cNvPr id="80" name="TextBox 79"/>
          <p:cNvSpPr txBox="1"/>
          <p:nvPr/>
        </p:nvSpPr>
        <p:spPr>
          <a:xfrm>
            <a:off x="6474226" y="5036235"/>
            <a:ext cx="604653" cy="300082"/>
          </a:xfrm>
          <a:prstGeom prst="rect">
            <a:avLst/>
          </a:prstGeom>
          <a:noFill/>
        </p:spPr>
        <p:txBody>
          <a:bodyPr wrap="none" rtlCol="0">
            <a:spAutoFit/>
          </a:bodyPr>
          <a:lstStyle/>
          <a:p>
            <a:r>
              <a:rPr lang="en-US" sz="1350" dirty="0"/>
              <a:t>V-dim</a:t>
            </a:r>
          </a:p>
        </p:txBody>
      </p:sp>
      <p:sp>
        <p:nvSpPr>
          <p:cNvPr id="69" name="TextBox 68"/>
          <p:cNvSpPr txBox="1"/>
          <p:nvPr/>
        </p:nvSpPr>
        <p:spPr>
          <a:xfrm>
            <a:off x="2942172" y="5456182"/>
            <a:ext cx="2435282" cy="300082"/>
          </a:xfrm>
          <a:prstGeom prst="rect">
            <a:avLst/>
          </a:prstGeom>
          <a:noFill/>
        </p:spPr>
        <p:txBody>
          <a:bodyPr wrap="none" rtlCol="0">
            <a:spAutoFit/>
          </a:bodyPr>
          <a:lstStyle/>
          <a:p>
            <a:r>
              <a:rPr lang="en-US" sz="1350" dirty="0"/>
              <a:t>N will be the size of word vector</a:t>
            </a:r>
          </a:p>
        </p:txBody>
      </p:sp>
      <mc:AlternateContent xmlns:mc="http://schemas.openxmlformats.org/markup-compatibility/2006" xmlns:a14="http://schemas.microsoft.com/office/drawing/2010/main">
        <mc:Choice Requires="a14">
          <p:sp>
            <p:nvSpPr>
              <p:cNvPr id="2" name="Rectangle 1"/>
              <p:cNvSpPr/>
              <p:nvPr/>
            </p:nvSpPr>
            <p:spPr>
              <a:xfrm>
                <a:off x="3955526" y="4241513"/>
                <a:ext cx="322781" cy="30008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en-US" sz="1350" i="1">
                              <a:latin typeface="Cambria Math" panose="02040503050406030204" pitchFamily="18" charset="0"/>
                            </a:rPr>
                          </m:ctrlPr>
                        </m:accPr>
                        <m:e>
                          <m:r>
                            <a:rPr lang="en-US" sz="1350" i="1">
                              <a:latin typeface="Cambria Math" panose="02040503050406030204" pitchFamily="18" charset="0"/>
                            </a:rPr>
                            <m:t>𝑣</m:t>
                          </m:r>
                        </m:e>
                      </m:acc>
                    </m:oMath>
                  </m:oMathPara>
                </a14:m>
                <a:endParaRPr lang="en-US" sz="1350" dirty="0"/>
              </a:p>
            </p:txBody>
          </p:sp>
        </mc:Choice>
        <mc:Fallback xmlns="">
          <p:sp>
            <p:nvSpPr>
              <p:cNvPr id="2" name="Rectangle 1"/>
              <p:cNvSpPr>
                <a:spLocks noRot="1" noChangeAspect="1" noMove="1" noResize="1" noEditPoints="1" noAdjustHandles="1" noChangeArrowheads="1" noChangeShapeType="1" noTextEdit="1"/>
              </p:cNvSpPr>
              <p:nvPr/>
            </p:nvSpPr>
            <p:spPr>
              <a:xfrm>
                <a:off x="3955526" y="4241513"/>
                <a:ext cx="322781" cy="300082"/>
              </a:xfrm>
              <a:prstGeom prst="rect">
                <a:avLst/>
              </a:prstGeom>
              <a:blipFill>
                <a:blip r:embed="rId6"/>
                <a:stretch>
                  <a:fillRect r="-377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6" name="TextBox 85"/>
              <p:cNvSpPr txBox="1"/>
              <p:nvPr/>
            </p:nvSpPr>
            <p:spPr>
              <a:xfrm>
                <a:off x="6712079" y="3402022"/>
                <a:ext cx="2208495" cy="41549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sz="2100" i="1">
                              <a:latin typeface="Cambria Math" panose="02040503050406030204" pitchFamily="18" charset="0"/>
                            </a:rPr>
                          </m:ctrlPr>
                        </m:accPr>
                        <m:e>
                          <m:r>
                            <a:rPr lang="en-US" sz="2100" i="1">
                              <a:latin typeface="Cambria Math" panose="02040503050406030204" pitchFamily="18" charset="0"/>
                            </a:rPr>
                            <m:t>𝑦</m:t>
                          </m:r>
                        </m:e>
                      </m:acc>
                      <m:r>
                        <a:rPr lang="en-US" sz="2100" i="1">
                          <a:latin typeface="Cambria Math" panose="02040503050406030204" pitchFamily="18" charset="0"/>
                        </a:rPr>
                        <m:t>=</m:t>
                      </m:r>
                      <m:r>
                        <a:rPr lang="en-US" sz="2100" i="1">
                          <a:latin typeface="Cambria Math" panose="02040503050406030204" pitchFamily="18" charset="0"/>
                        </a:rPr>
                        <m:t>𝑠𝑜𝑓𝑡𝑚𝑎𝑥</m:t>
                      </m:r>
                      <m:r>
                        <a:rPr lang="en-US" sz="2100" i="1">
                          <a:latin typeface="Cambria Math" panose="02040503050406030204" pitchFamily="18" charset="0"/>
                        </a:rPr>
                        <m:t>(</m:t>
                      </m:r>
                      <m:r>
                        <a:rPr lang="en-US" sz="2100" i="1">
                          <a:latin typeface="Cambria Math" panose="02040503050406030204" pitchFamily="18" charset="0"/>
                        </a:rPr>
                        <m:t>𝑧</m:t>
                      </m:r>
                      <m:r>
                        <a:rPr lang="en-US" sz="2100" i="1">
                          <a:latin typeface="Cambria Math" panose="02040503050406030204" pitchFamily="18" charset="0"/>
                        </a:rPr>
                        <m:t>)</m:t>
                      </m:r>
                    </m:oMath>
                  </m:oMathPara>
                </a14:m>
                <a:endParaRPr lang="en-US" sz="2100" dirty="0"/>
              </a:p>
            </p:txBody>
          </p:sp>
        </mc:Choice>
        <mc:Fallback xmlns="">
          <p:sp>
            <p:nvSpPr>
              <p:cNvPr id="86" name="TextBox 85"/>
              <p:cNvSpPr txBox="1">
                <a:spLocks noRot="1" noChangeAspect="1" noMove="1" noResize="1" noEditPoints="1" noAdjustHandles="1" noChangeArrowheads="1" noChangeShapeType="1" noTextEdit="1"/>
              </p:cNvSpPr>
              <p:nvPr/>
            </p:nvSpPr>
            <p:spPr>
              <a:xfrm>
                <a:off x="6712079" y="3402022"/>
                <a:ext cx="2208495" cy="415498"/>
              </a:xfrm>
              <a:prstGeom prst="rect">
                <a:avLst/>
              </a:prstGeom>
              <a:blipFill>
                <a:blip r:embed="rId7"/>
                <a:stretch>
                  <a:fillRect t="-4412" b="-17647"/>
                </a:stretch>
              </a:blipFill>
            </p:spPr>
            <p:txBody>
              <a:bodyPr/>
              <a:lstStyle/>
              <a:p>
                <a:r>
                  <a:rPr lang="en-US">
                    <a:noFill/>
                  </a:rPr>
                  <a:t> </a:t>
                </a:r>
              </a:p>
            </p:txBody>
          </p:sp>
        </mc:Fallback>
      </mc:AlternateContent>
      <p:sp>
        <p:nvSpPr>
          <p:cNvPr id="81" name="TextBox 80">
            <a:extLst>
              <a:ext uri="{FF2B5EF4-FFF2-40B4-BE49-F238E27FC236}">
                <a16:creationId xmlns:a16="http://schemas.microsoft.com/office/drawing/2014/main" id="{BFB5EB2E-BDCD-DF45-9B05-5A5BA33324A6}"/>
              </a:ext>
            </a:extLst>
          </p:cNvPr>
          <p:cNvSpPr txBox="1"/>
          <p:nvPr/>
        </p:nvSpPr>
        <p:spPr>
          <a:xfrm>
            <a:off x="628650" y="6533147"/>
            <a:ext cx="4056880" cy="276999"/>
          </a:xfrm>
          <a:prstGeom prst="rect">
            <a:avLst/>
          </a:prstGeom>
          <a:noFill/>
        </p:spPr>
        <p:txBody>
          <a:bodyPr wrap="none" rtlCol="0">
            <a:spAutoFit/>
          </a:bodyPr>
          <a:lstStyle/>
          <a:p>
            <a:r>
              <a:rPr lang="en-US" sz="1200" dirty="0" err="1"/>
              <a:t>www.cs.ucr.edu</a:t>
            </a:r>
            <a:r>
              <a:rPr lang="en-US" sz="1200" dirty="0"/>
              <a:t>/~</a:t>
            </a:r>
            <a:r>
              <a:rPr lang="en-US" sz="1200" dirty="0" err="1"/>
              <a:t>vagelis</a:t>
            </a:r>
            <a:r>
              <a:rPr lang="en-US" sz="1200" dirty="0"/>
              <a:t>/classes/CS242/slides/word2vec.pptx</a:t>
            </a:r>
          </a:p>
        </p:txBody>
      </p:sp>
    </p:spTree>
    <p:extLst>
      <p:ext uri="{BB962C8B-B14F-4D97-AF65-F5344CB8AC3E}">
        <p14:creationId xmlns:p14="http://schemas.microsoft.com/office/powerpoint/2010/main" val="27602646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330EA680-D336-4FF7-8B7A-9848BB0A1C32}" type="slidenum">
              <a:rPr lang="en-US" smtClean="0"/>
              <a:pPr/>
              <a:t>13</a:t>
            </a:fld>
            <a:endParaRPr lang="en-US" dirty="0"/>
          </a:p>
        </p:txBody>
      </p:sp>
      <p:grpSp>
        <p:nvGrpSpPr>
          <p:cNvPr id="20" name="Group 19"/>
          <p:cNvGrpSpPr/>
          <p:nvPr/>
        </p:nvGrpSpPr>
        <p:grpSpPr>
          <a:xfrm>
            <a:off x="1838114" y="1789805"/>
            <a:ext cx="205740" cy="1783080"/>
            <a:chOff x="1800225" y="419100"/>
            <a:chExt cx="182880" cy="1828800"/>
          </a:xfrm>
        </p:grpSpPr>
        <p:sp>
          <p:nvSpPr>
            <p:cNvPr id="9" name="Rectangle 8"/>
            <p:cNvSpPr/>
            <p:nvPr/>
          </p:nvSpPr>
          <p:spPr>
            <a:xfrm>
              <a:off x="1800225" y="41910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10" name="Rectangle 9"/>
            <p:cNvSpPr/>
            <p:nvPr/>
          </p:nvSpPr>
          <p:spPr>
            <a:xfrm>
              <a:off x="1800225" y="60198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b="1" dirty="0">
                  <a:solidFill>
                    <a:srgbClr val="FF0000"/>
                  </a:solidFill>
                </a:rPr>
                <a:t>1</a:t>
              </a:r>
            </a:p>
          </p:txBody>
        </p:sp>
        <p:sp>
          <p:nvSpPr>
            <p:cNvPr id="11" name="Rectangle 10"/>
            <p:cNvSpPr/>
            <p:nvPr/>
          </p:nvSpPr>
          <p:spPr>
            <a:xfrm>
              <a:off x="1800225" y="78486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12" name="Rectangle 11"/>
            <p:cNvSpPr/>
            <p:nvPr/>
          </p:nvSpPr>
          <p:spPr>
            <a:xfrm>
              <a:off x="1800225" y="96774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13" name="Rectangle 12"/>
            <p:cNvSpPr/>
            <p:nvPr/>
          </p:nvSpPr>
          <p:spPr>
            <a:xfrm>
              <a:off x="1800225" y="115062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15" name="Rectangle 14"/>
            <p:cNvSpPr/>
            <p:nvPr/>
          </p:nvSpPr>
          <p:spPr>
            <a:xfrm>
              <a:off x="1800225" y="133350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16" name="Rectangle 15"/>
            <p:cNvSpPr/>
            <p:nvPr/>
          </p:nvSpPr>
          <p:spPr>
            <a:xfrm>
              <a:off x="1800225" y="151638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17" name="Rectangle 16"/>
            <p:cNvSpPr/>
            <p:nvPr/>
          </p:nvSpPr>
          <p:spPr>
            <a:xfrm>
              <a:off x="1800225" y="169926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18" name="Rectangle 17"/>
            <p:cNvSpPr/>
            <p:nvPr/>
          </p:nvSpPr>
          <p:spPr>
            <a:xfrm>
              <a:off x="1800225" y="188214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a:t>
              </a:r>
            </a:p>
          </p:txBody>
        </p:sp>
        <p:sp>
          <p:nvSpPr>
            <p:cNvPr id="19" name="Rectangle 18"/>
            <p:cNvSpPr/>
            <p:nvPr/>
          </p:nvSpPr>
          <p:spPr>
            <a:xfrm>
              <a:off x="1800225" y="206502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grpSp>
      <p:grpSp>
        <p:nvGrpSpPr>
          <p:cNvPr id="21" name="Group 20"/>
          <p:cNvGrpSpPr/>
          <p:nvPr/>
        </p:nvGrpSpPr>
        <p:grpSpPr>
          <a:xfrm>
            <a:off x="1838115" y="3940564"/>
            <a:ext cx="205740" cy="1783080"/>
            <a:chOff x="1800225" y="419100"/>
            <a:chExt cx="182880" cy="1828800"/>
          </a:xfrm>
        </p:grpSpPr>
        <p:sp>
          <p:nvSpPr>
            <p:cNvPr id="22" name="Rectangle 21"/>
            <p:cNvSpPr/>
            <p:nvPr/>
          </p:nvSpPr>
          <p:spPr>
            <a:xfrm>
              <a:off x="1800225" y="41910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23" name="Rectangle 22"/>
            <p:cNvSpPr/>
            <p:nvPr/>
          </p:nvSpPr>
          <p:spPr>
            <a:xfrm>
              <a:off x="1800225" y="60198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24" name="Rectangle 23"/>
            <p:cNvSpPr/>
            <p:nvPr/>
          </p:nvSpPr>
          <p:spPr>
            <a:xfrm>
              <a:off x="1800225" y="78486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25" name="Rectangle 24"/>
            <p:cNvSpPr/>
            <p:nvPr/>
          </p:nvSpPr>
          <p:spPr>
            <a:xfrm>
              <a:off x="1800225" y="96774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b="1" dirty="0">
                  <a:solidFill>
                    <a:srgbClr val="FF0000"/>
                  </a:solidFill>
                </a:rPr>
                <a:t>1</a:t>
              </a:r>
            </a:p>
          </p:txBody>
        </p:sp>
        <p:sp>
          <p:nvSpPr>
            <p:cNvPr id="26" name="Rectangle 25"/>
            <p:cNvSpPr/>
            <p:nvPr/>
          </p:nvSpPr>
          <p:spPr>
            <a:xfrm>
              <a:off x="1800225" y="115062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27" name="Rectangle 26"/>
            <p:cNvSpPr/>
            <p:nvPr/>
          </p:nvSpPr>
          <p:spPr>
            <a:xfrm>
              <a:off x="1800225" y="133350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28" name="Rectangle 27"/>
            <p:cNvSpPr/>
            <p:nvPr/>
          </p:nvSpPr>
          <p:spPr>
            <a:xfrm>
              <a:off x="1800225" y="151638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29" name="Rectangle 28"/>
            <p:cNvSpPr/>
            <p:nvPr/>
          </p:nvSpPr>
          <p:spPr>
            <a:xfrm>
              <a:off x="1800225" y="169926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30" name="Rectangle 29"/>
            <p:cNvSpPr/>
            <p:nvPr/>
          </p:nvSpPr>
          <p:spPr>
            <a:xfrm>
              <a:off x="1800225" y="188214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a:t>
              </a:r>
            </a:p>
          </p:txBody>
        </p:sp>
        <p:sp>
          <p:nvSpPr>
            <p:cNvPr id="31" name="Rectangle 30"/>
            <p:cNvSpPr/>
            <p:nvPr/>
          </p:nvSpPr>
          <p:spPr>
            <a:xfrm>
              <a:off x="1800225" y="206502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grpSp>
      <p:sp>
        <p:nvSpPr>
          <p:cNvPr id="32" name="TextBox 31"/>
          <p:cNvSpPr txBox="1"/>
          <p:nvPr/>
        </p:nvSpPr>
        <p:spPr>
          <a:xfrm>
            <a:off x="1430062" y="2453691"/>
            <a:ext cx="396455" cy="300082"/>
          </a:xfrm>
          <a:prstGeom prst="rect">
            <a:avLst/>
          </a:prstGeom>
          <a:noFill/>
        </p:spPr>
        <p:txBody>
          <a:bodyPr wrap="none" rtlCol="0">
            <a:spAutoFit/>
          </a:bodyPr>
          <a:lstStyle/>
          <a:p>
            <a:r>
              <a:rPr lang="en-US" sz="1350" dirty="0"/>
              <a:t>cat</a:t>
            </a:r>
          </a:p>
        </p:txBody>
      </p:sp>
      <p:sp>
        <p:nvSpPr>
          <p:cNvPr id="33" name="TextBox 32"/>
          <p:cNvSpPr txBox="1"/>
          <p:nvPr/>
        </p:nvSpPr>
        <p:spPr>
          <a:xfrm>
            <a:off x="1430061" y="4653796"/>
            <a:ext cx="367408" cy="300082"/>
          </a:xfrm>
          <a:prstGeom prst="rect">
            <a:avLst/>
          </a:prstGeom>
          <a:noFill/>
        </p:spPr>
        <p:txBody>
          <a:bodyPr wrap="none" rtlCol="0">
            <a:spAutoFit/>
          </a:bodyPr>
          <a:lstStyle/>
          <a:p>
            <a:r>
              <a:rPr lang="en-US" sz="1350" dirty="0"/>
              <a:t>on</a:t>
            </a:r>
          </a:p>
        </p:txBody>
      </p:sp>
      <p:grpSp>
        <p:nvGrpSpPr>
          <p:cNvPr id="46" name="Group 45"/>
          <p:cNvGrpSpPr/>
          <p:nvPr/>
        </p:nvGrpSpPr>
        <p:grpSpPr>
          <a:xfrm>
            <a:off x="4433457" y="3151684"/>
            <a:ext cx="205740" cy="1069848"/>
            <a:chOff x="1800225" y="419100"/>
            <a:chExt cx="182880" cy="1097280"/>
          </a:xfrm>
        </p:grpSpPr>
        <p:sp>
          <p:nvSpPr>
            <p:cNvPr id="47" name="Rectangle 46"/>
            <p:cNvSpPr/>
            <p:nvPr/>
          </p:nvSpPr>
          <p:spPr>
            <a:xfrm>
              <a:off x="1800225" y="41910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825" dirty="0">
                <a:solidFill>
                  <a:schemeClr val="tx1"/>
                </a:solidFill>
              </a:endParaRPr>
            </a:p>
          </p:txBody>
        </p:sp>
        <p:sp>
          <p:nvSpPr>
            <p:cNvPr id="48" name="Rectangle 47"/>
            <p:cNvSpPr/>
            <p:nvPr/>
          </p:nvSpPr>
          <p:spPr>
            <a:xfrm>
              <a:off x="1800225" y="60198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825" b="1" dirty="0">
                <a:solidFill>
                  <a:srgbClr val="FF0000"/>
                </a:solidFill>
              </a:endParaRPr>
            </a:p>
          </p:txBody>
        </p:sp>
        <p:sp>
          <p:nvSpPr>
            <p:cNvPr id="49" name="Rectangle 48"/>
            <p:cNvSpPr/>
            <p:nvPr/>
          </p:nvSpPr>
          <p:spPr>
            <a:xfrm>
              <a:off x="1800225" y="78486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825" dirty="0">
                <a:solidFill>
                  <a:schemeClr val="tx1"/>
                </a:solidFill>
              </a:endParaRPr>
            </a:p>
          </p:txBody>
        </p:sp>
        <p:sp>
          <p:nvSpPr>
            <p:cNvPr id="50" name="Rectangle 49"/>
            <p:cNvSpPr/>
            <p:nvPr/>
          </p:nvSpPr>
          <p:spPr>
            <a:xfrm>
              <a:off x="1800225" y="96774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825" dirty="0">
                <a:solidFill>
                  <a:schemeClr val="tx1"/>
                </a:solidFill>
              </a:endParaRPr>
            </a:p>
          </p:txBody>
        </p:sp>
        <p:sp>
          <p:nvSpPr>
            <p:cNvPr id="51" name="Rectangle 50"/>
            <p:cNvSpPr/>
            <p:nvPr/>
          </p:nvSpPr>
          <p:spPr>
            <a:xfrm>
              <a:off x="1800225" y="115062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825" dirty="0">
                <a:solidFill>
                  <a:schemeClr val="tx1"/>
                </a:solidFill>
              </a:endParaRPr>
            </a:p>
          </p:txBody>
        </p:sp>
        <p:sp>
          <p:nvSpPr>
            <p:cNvPr id="52" name="Rectangle 51"/>
            <p:cNvSpPr/>
            <p:nvPr/>
          </p:nvSpPr>
          <p:spPr>
            <a:xfrm>
              <a:off x="1800225" y="133350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825" dirty="0">
                <a:solidFill>
                  <a:schemeClr val="tx1"/>
                </a:solidFill>
              </a:endParaRPr>
            </a:p>
          </p:txBody>
        </p:sp>
      </p:grpSp>
      <p:grpSp>
        <p:nvGrpSpPr>
          <p:cNvPr id="57" name="Group 56"/>
          <p:cNvGrpSpPr/>
          <p:nvPr/>
        </p:nvGrpSpPr>
        <p:grpSpPr>
          <a:xfrm>
            <a:off x="7035093" y="2859653"/>
            <a:ext cx="205740" cy="1783080"/>
            <a:chOff x="1800225" y="419100"/>
            <a:chExt cx="182880" cy="1828800"/>
          </a:xfrm>
        </p:grpSpPr>
        <p:sp>
          <p:nvSpPr>
            <p:cNvPr id="58" name="Rectangle 57"/>
            <p:cNvSpPr/>
            <p:nvPr/>
          </p:nvSpPr>
          <p:spPr>
            <a:xfrm>
              <a:off x="1800225" y="41910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59" name="Rectangle 58"/>
            <p:cNvSpPr/>
            <p:nvPr/>
          </p:nvSpPr>
          <p:spPr>
            <a:xfrm>
              <a:off x="1800225" y="60198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60" name="Rectangle 59"/>
            <p:cNvSpPr/>
            <p:nvPr/>
          </p:nvSpPr>
          <p:spPr>
            <a:xfrm>
              <a:off x="1800225" y="78486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61" name="Rectangle 60"/>
            <p:cNvSpPr/>
            <p:nvPr/>
          </p:nvSpPr>
          <p:spPr>
            <a:xfrm>
              <a:off x="1800225" y="96774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62" name="Rectangle 61"/>
            <p:cNvSpPr/>
            <p:nvPr/>
          </p:nvSpPr>
          <p:spPr>
            <a:xfrm>
              <a:off x="1800225" y="115062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63" name="Rectangle 62"/>
            <p:cNvSpPr/>
            <p:nvPr/>
          </p:nvSpPr>
          <p:spPr>
            <a:xfrm>
              <a:off x="1800225" y="133350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64" name="Rectangle 63"/>
            <p:cNvSpPr/>
            <p:nvPr/>
          </p:nvSpPr>
          <p:spPr>
            <a:xfrm>
              <a:off x="1800225" y="151638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65" name="Rectangle 64"/>
            <p:cNvSpPr/>
            <p:nvPr/>
          </p:nvSpPr>
          <p:spPr>
            <a:xfrm>
              <a:off x="1800225" y="169926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b="1" dirty="0">
                  <a:solidFill>
                    <a:srgbClr val="FF0000"/>
                  </a:solidFill>
                </a:rPr>
                <a:t>1</a:t>
              </a:r>
            </a:p>
          </p:txBody>
        </p:sp>
        <p:sp>
          <p:nvSpPr>
            <p:cNvPr id="66" name="Rectangle 65"/>
            <p:cNvSpPr/>
            <p:nvPr/>
          </p:nvSpPr>
          <p:spPr>
            <a:xfrm>
              <a:off x="1800225" y="188214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a:t>
              </a:r>
            </a:p>
          </p:txBody>
        </p:sp>
        <p:sp>
          <p:nvSpPr>
            <p:cNvPr id="67" name="Rectangle 66"/>
            <p:cNvSpPr/>
            <p:nvPr/>
          </p:nvSpPr>
          <p:spPr>
            <a:xfrm>
              <a:off x="1800225" y="206502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grpSp>
      <p:sp>
        <p:nvSpPr>
          <p:cNvPr id="68" name="TextBox 67"/>
          <p:cNvSpPr txBox="1"/>
          <p:nvPr/>
        </p:nvSpPr>
        <p:spPr>
          <a:xfrm>
            <a:off x="1493289" y="1412588"/>
            <a:ext cx="942374" cy="300082"/>
          </a:xfrm>
          <a:prstGeom prst="rect">
            <a:avLst/>
          </a:prstGeom>
          <a:noFill/>
        </p:spPr>
        <p:txBody>
          <a:bodyPr wrap="none" rtlCol="0">
            <a:spAutoFit/>
          </a:bodyPr>
          <a:lstStyle/>
          <a:p>
            <a:r>
              <a:rPr lang="en-US" sz="1350" dirty="0"/>
              <a:t>Input layer</a:t>
            </a:r>
          </a:p>
        </p:txBody>
      </p:sp>
      <p:cxnSp>
        <p:nvCxnSpPr>
          <p:cNvPr id="70" name="Straight Connector 69"/>
          <p:cNvCxnSpPr/>
          <p:nvPr/>
        </p:nvCxnSpPr>
        <p:spPr>
          <a:xfrm>
            <a:off x="2043855" y="1789805"/>
            <a:ext cx="2389603" cy="1361879"/>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flipV="1">
            <a:off x="2043854" y="3148728"/>
            <a:ext cx="2389602" cy="791836"/>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a:off x="2037562" y="3570993"/>
            <a:ext cx="2395895" cy="650539"/>
          </a:xfrm>
          <a:prstGeom prst="line">
            <a:avLst/>
          </a:prstGeom>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flipV="1">
            <a:off x="2043854" y="4232595"/>
            <a:ext cx="2389602" cy="1491049"/>
          </a:xfrm>
          <a:prstGeom prst="line">
            <a:avLst/>
          </a:prstGeom>
        </p:spPr>
        <p:style>
          <a:lnRef idx="1">
            <a:schemeClr val="accent1"/>
          </a:lnRef>
          <a:fillRef idx="0">
            <a:schemeClr val="accent1"/>
          </a:fillRef>
          <a:effectRef idx="0">
            <a:schemeClr val="accent1"/>
          </a:effectRef>
          <a:fontRef idx="minor">
            <a:schemeClr val="tx1"/>
          </a:fontRef>
        </p:style>
      </p:cxnSp>
      <p:sp>
        <p:nvSpPr>
          <p:cNvPr id="82" name="TextBox 81"/>
          <p:cNvSpPr txBox="1"/>
          <p:nvPr/>
        </p:nvSpPr>
        <p:spPr>
          <a:xfrm>
            <a:off x="4088632" y="2379569"/>
            <a:ext cx="1075423" cy="300082"/>
          </a:xfrm>
          <a:prstGeom prst="rect">
            <a:avLst/>
          </a:prstGeom>
          <a:noFill/>
        </p:spPr>
        <p:txBody>
          <a:bodyPr wrap="none" rtlCol="0">
            <a:spAutoFit/>
          </a:bodyPr>
          <a:lstStyle/>
          <a:p>
            <a:r>
              <a:rPr lang="en-US" sz="1350" dirty="0"/>
              <a:t>Hidden layer</a:t>
            </a:r>
          </a:p>
        </p:txBody>
      </p:sp>
      <mc:AlternateContent xmlns:mc="http://schemas.openxmlformats.org/markup-compatibility/2006" xmlns:a14="http://schemas.microsoft.com/office/drawing/2010/main">
        <mc:Choice Requires="a14">
          <p:sp>
            <p:nvSpPr>
              <p:cNvPr id="83" name="TextBox 82"/>
              <p:cNvSpPr txBox="1"/>
              <p:nvPr/>
            </p:nvSpPr>
            <p:spPr>
              <a:xfrm>
                <a:off x="6963107" y="4719314"/>
                <a:ext cx="542456" cy="300082"/>
              </a:xfrm>
              <a:prstGeom prst="rect">
                <a:avLst/>
              </a:prstGeom>
              <a:noFill/>
            </p:spPr>
            <p:txBody>
              <a:bodyPr wrap="none" rtlCol="0">
                <a:spAutoFit/>
              </a:bodyPr>
              <a:lstStyle/>
              <a:p>
                <a14:m>
                  <m:oMath xmlns:m="http://schemas.openxmlformats.org/officeDocument/2006/math">
                    <m:sSub>
                      <m:sSubPr>
                        <m:ctrlPr>
                          <a:rPr lang="en-US" sz="1350" i="1">
                            <a:latin typeface="Cambria Math" panose="02040503050406030204" pitchFamily="18" charset="0"/>
                          </a:rPr>
                        </m:ctrlPr>
                      </m:sSubPr>
                      <m:e>
                        <m:acc>
                          <m:accPr>
                            <m:chr m:val="̂"/>
                            <m:ctrlPr>
                              <a:rPr lang="en-US" sz="1350" i="1">
                                <a:latin typeface="Cambria Math" panose="02040503050406030204" pitchFamily="18" charset="0"/>
                              </a:rPr>
                            </m:ctrlPr>
                          </m:accPr>
                          <m:e>
                            <m:r>
                              <a:rPr lang="en-US" sz="1350" i="1">
                                <a:latin typeface="Cambria Math" panose="02040503050406030204" pitchFamily="18" charset="0"/>
                              </a:rPr>
                              <m:t>𝑦</m:t>
                            </m:r>
                          </m:e>
                        </m:acc>
                      </m:e>
                      <m:sub>
                        <m:r>
                          <m:rPr>
                            <m:sty m:val="p"/>
                          </m:rPr>
                          <a:rPr lang="en-US" sz="1350">
                            <a:latin typeface="Cambria Math" panose="02040503050406030204" pitchFamily="18" charset="0"/>
                          </a:rPr>
                          <m:t>sat</m:t>
                        </m:r>
                      </m:sub>
                    </m:sSub>
                    <m:r>
                      <a:rPr lang="en-US" sz="1350">
                        <a:latin typeface="Cambria Math" panose="02040503050406030204" pitchFamily="18" charset="0"/>
                      </a:rPr>
                      <m:t> </m:t>
                    </m:r>
                  </m:oMath>
                </a14:m>
                <a:r>
                  <a:rPr lang="en-US" sz="1350" dirty="0"/>
                  <a:t> </a:t>
                </a:r>
              </a:p>
            </p:txBody>
          </p:sp>
        </mc:Choice>
        <mc:Fallback xmlns="">
          <p:sp>
            <p:nvSpPr>
              <p:cNvPr id="83" name="TextBox 82"/>
              <p:cNvSpPr txBox="1">
                <a:spLocks noRot="1" noChangeAspect="1" noMove="1" noResize="1" noEditPoints="1" noAdjustHandles="1" noChangeArrowheads="1" noChangeShapeType="1" noTextEdit="1"/>
              </p:cNvSpPr>
              <p:nvPr/>
            </p:nvSpPr>
            <p:spPr>
              <a:xfrm>
                <a:off x="6963107" y="4719314"/>
                <a:ext cx="542456" cy="300082"/>
              </a:xfrm>
              <a:prstGeom prst="rect">
                <a:avLst/>
              </a:prstGeom>
              <a:blipFill>
                <a:blip r:embed="rId2"/>
                <a:stretch>
                  <a:fillRect b="-2041"/>
                </a:stretch>
              </a:blipFill>
            </p:spPr>
            <p:txBody>
              <a:bodyPr/>
              <a:lstStyle/>
              <a:p>
                <a:r>
                  <a:rPr lang="en-US">
                    <a:noFill/>
                  </a:rPr>
                  <a:t> </a:t>
                </a:r>
              </a:p>
            </p:txBody>
          </p:sp>
        </mc:Fallback>
      </mc:AlternateContent>
      <p:cxnSp>
        <p:nvCxnSpPr>
          <p:cNvPr id="84" name="Straight Connector 83"/>
          <p:cNvCxnSpPr/>
          <p:nvPr/>
        </p:nvCxnSpPr>
        <p:spPr>
          <a:xfrm flipV="1">
            <a:off x="4639197" y="2858740"/>
            <a:ext cx="2395896" cy="289988"/>
          </a:xfrm>
          <a:prstGeom prst="line">
            <a:avLst/>
          </a:prstGeom>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4639197" y="4221532"/>
            <a:ext cx="2395896" cy="421201"/>
          </a:xfrm>
          <a:prstGeom prst="line">
            <a:avLst/>
          </a:prstGeom>
        </p:spPr>
        <p:style>
          <a:lnRef idx="1">
            <a:schemeClr val="accent1"/>
          </a:lnRef>
          <a:fillRef idx="0">
            <a:schemeClr val="accent1"/>
          </a:fillRef>
          <a:effectRef idx="0">
            <a:schemeClr val="accent1"/>
          </a:effectRef>
          <a:fontRef idx="minor">
            <a:schemeClr val="tx1"/>
          </a:fontRef>
        </p:style>
      </p:cxnSp>
      <p:sp>
        <p:nvSpPr>
          <p:cNvPr id="91" name="TextBox 90"/>
          <p:cNvSpPr txBox="1"/>
          <p:nvPr/>
        </p:nvSpPr>
        <p:spPr>
          <a:xfrm>
            <a:off x="6623544" y="2424158"/>
            <a:ext cx="1072217" cy="300082"/>
          </a:xfrm>
          <a:prstGeom prst="rect">
            <a:avLst/>
          </a:prstGeom>
          <a:noFill/>
        </p:spPr>
        <p:txBody>
          <a:bodyPr wrap="none" rtlCol="0">
            <a:spAutoFit/>
          </a:bodyPr>
          <a:lstStyle/>
          <a:p>
            <a:r>
              <a:rPr lang="en-US" sz="1350" dirty="0"/>
              <a:t>Output layer</a:t>
            </a:r>
          </a:p>
        </p:txBody>
      </p:sp>
      <mc:AlternateContent xmlns:mc="http://schemas.openxmlformats.org/markup-compatibility/2006" xmlns:a14="http://schemas.microsoft.com/office/drawing/2010/main">
        <mc:Choice Requires="a14">
          <p:sp>
            <p:nvSpPr>
              <p:cNvPr id="71" name="TextBox 70"/>
              <p:cNvSpPr txBox="1"/>
              <p:nvPr/>
            </p:nvSpPr>
            <p:spPr>
              <a:xfrm>
                <a:off x="2249594" y="2451367"/>
                <a:ext cx="906402" cy="41549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100" i="1">
                              <a:latin typeface="Cambria Math" panose="02040503050406030204" pitchFamily="18" charset="0"/>
                            </a:rPr>
                          </m:ctrlPr>
                        </m:sSubPr>
                        <m:e>
                          <m:r>
                            <a:rPr lang="en-US" sz="2100" i="1">
                              <a:latin typeface="Cambria Math" panose="02040503050406030204" pitchFamily="18" charset="0"/>
                            </a:rPr>
                            <m:t>𝑊</m:t>
                          </m:r>
                        </m:e>
                        <m:sub>
                          <m:r>
                            <a:rPr lang="en-US" sz="2100" i="1">
                              <a:latin typeface="Cambria Math" panose="02040503050406030204" pitchFamily="18" charset="0"/>
                            </a:rPr>
                            <m:t>𝑉</m:t>
                          </m:r>
                          <m:r>
                            <a:rPr lang="en-US" sz="2100" i="1">
                              <a:latin typeface="Cambria Math" panose="02040503050406030204" pitchFamily="18" charset="0"/>
                            </a:rPr>
                            <m:t>×</m:t>
                          </m:r>
                          <m:r>
                            <a:rPr lang="en-US" sz="2100" i="1">
                              <a:latin typeface="Cambria Math" panose="02040503050406030204" pitchFamily="18" charset="0"/>
                            </a:rPr>
                            <m:t>𝑁</m:t>
                          </m:r>
                        </m:sub>
                      </m:sSub>
                    </m:oMath>
                  </m:oMathPara>
                </a14:m>
                <a:endParaRPr lang="en-US" sz="2100" dirty="0"/>
              </a:p>
            </p:txBody>
          </p:sp>
        </mc:Choice>
        <mc:Fallback xmlns="">
          <p:sp>
            <p:nvSpPr>
              <p:cNvPr id="71" name="TextBox 70"/>
              <p:cNvSpPr txBox="1">
                <a:spLocks noRot="1" noChangeAspect="1" noMove="1" noResize="1" noEditPoints="1" noAdjustHandles="1" noChangeArrowheads="1" noChangeShapeType="1" noTextEdit="1"/>
              </p:cNvSpPr>
              <p:nvPr/>
            </p:nvSpPr>
            <p:spPr>
              <a:xfrm>
                <a:off x="2249594" y="2451367"/>
                <a:ext cx="906402" cy="415498"/>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3" name="TextBox 72"/>
              <p:cNvSpPr txBox="1"/>
              <p:nvPr/>
            </p:nvSpPr>
            <p:spPr>
              <a:xfrm>
                <a:off x="2270889" y="4384725"/>
                <a:ext cx="906402" cy="41549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100" i="1">
                              <a:latin typeface="Cambria Math" panose="02040503050406030204" pitchFamily="18" charset="0"/>
                            </a:rPr>
                          </m:ctrlPr>
                        </m:sSubPr>
                        <m:e>
                          <m:r>
                            <a:rPr lang="en-US" sz="2100" i="1">
                              <a:latin typeface="Cambria Math" panose="02040503050406030204" pitchFamily="18" charset="0"/>
                            </a:rPr>
                            <m:t>𝑊</m:t>
                          </m:r>
                        </m:e>
                        <m:sub>
                          <m:r>
                            <a:rPr lang="en-US" sz="2100" i="1">
                              <a:latin typeface="Cambria Math" panose="02040503050406030204" pitchFamily="18" charset="0"/>
                            </a:rPr>
                            <m:t>𝑉</m:t>
                          </m:r>
                          <m:r>
                            <a:rPr lang="en-US" sz="2100" i="1">
                              <a:latin typeface="Cambria Math" panose="02040503050406030204" pitchFamily="18" charset="0"/>
                            </a:rPr>
                            <m:t>×</m:t>
                          </m:r>
                          <m:r>
                            <a:rPr lang="en-US" sz="2100" i="1">
                              <a:latin typeface="Cambria Math" panose="02040503050406030204" pitchFamily="18" charset="0"/>
                            </a:rPr>
                            <m:t>𝑁</m:t>
                          </m:r>
                        </m:sub>
                      </m:sSub>
                    </m:oMath>
                  </m:oMathPara>
                </a14:m>
                <a:endParaRPr lang="en-US" sz="2100" dirty="0"/>
              </a:p>
            </p:txBody>
          </p:sp>
        </mc:Choice>
        <mc:Fallback xmlns="">
          <p:sp>
            <p:nvSpPr>
              <p:cNvPr id="73" name="TextBox 72"/>
              <p:cNvSpPr txBox="1">
                <a:spLocks noRot="1" noChangeAspect="1" noMove="1" noResize="1" noEditPoints="1" noAdjustHandles="1" noChangeArrowheads="1" noChangeShapeType="1" noTextEdit="1"/>
              </p:cNvSpPr>
              <p:nvPr/>
            </p:nvSpPr>
            <p:spPr>
              <a:xfrm>
                <a:off x="2270889" y="4384725"/>
                <a:ext cx="906402" cy="415498"/>
              </a:xfrm>
              <a:prstGeom prst="rect">
                <a:avLst/>
              </a:prstGeom>
              <a:blipFill>
                <a:blip r:embed="rId4"/>
                <a:stretch>
                  <a:fillRect/>
                </a:stretch>
              </a:blipFill>
            </p:spPr>
            <p:txBody>
              <a:bodyPr/>
              <a:lstStyle/>
              <a:p>
                <a:r>
                  <a:rPr lang="en-US">
                    <a:noFill/>
                  </a:rPr>
                  <a:t> </a:t>
                </a:r>
              </a:p>
            </p:txBody>
          </p:sp>
        </mc:Fallback>
      </mc:AlternateContent>
      <p:sp>
        <p:nvSpPr>
          <p:cNvPr id="74" name="TextBox 73"/>
          <p:cNvSpPr txBox="1"/>
          <p:nvPr/>
        </p:nvSpPr>
        <p:spPr>
          <a:xfrm>
            <a:off x="1198629" y="3329992"/>
            <a:ext cx="604653" cy="300082"/>
          </a:xfrm>
          <a:prstGeom prst="rect">
            <a:avLst/>
          </a:prstGeom>
          <a:noFill/>
        </p:spPr>
        <p:txBody>
          <a:bodyPr wrap="none" rtlCol="0">
            <a:spAutoFit/>
          </a:bodyPr>
          <a:lstStyle/>
          <a:p>
            <a:r>
              <a:rPr lang="en-US" sz="1350" dirty="0"/>
              <a:t>V-dim</a:t>
            </a:r>
          </a:p>
        </p:txBody>
      </p:sp>
      <p:sp>
        <p:nvSpPr>
          <p:cNvPr id="75" name="TextBox 74"/>
          <p:cNvSpPr txBox="1"/>
          <p:nvPr/>
        </p:nvSpPr>
        <p:spPr>
          <a:xfrm>
            <a:off x="1198629" y="5456182"/>
            <a:ext cx="604653" cy="300082"/>
          </a:xfrm>
          <a:prstGeom prst="rect">
            <a:avLst/>
          </a:prstGeom>
          <a:noFill/>
        </p:spPr>
        <p:txBody>
          <a:bodyPr wrap="none" rtlCol="0">
            <a:spAutoFit/>
          </a:bodyPr>
          <a:lstStyle/>
          <a:p>
            <a:r>
              <a:rPr lang="en-US" sz="1350" dirty="0"/>
              <a:t>V-dim</a:t>
            </a:r>
          </a:p>
        </p:txBody>
      </p:sp>
      <p:sp>
        <p:nvSpPr>
          <p:cNvPr id="77" name="TextBox 76"/>
          <p:cNvSpPr txBox="1"/>
          <p:nvPr/>
        </p:nvSpPr>
        <p:spPr>
          <a:xfrm>
            <a:off x="4256681" y="4594160"/>
            <a:ext cx="619080" cy="300082"/>
          </a:xfrm>
          <a:prstGeom prst="rect">
            <a:avLst/>
          </a:prstGeom>
          <a:noFill/>
        </p:spPr>
        <p:txBody>
          <a:bodyPr wrap="none" rtlCol="0">
            <a:spAutoFit/>
          </a:bodyPr>
          <a:lstStyle/>
          <a:p>
            <a:r>
              <a:rPr lang="en-US" sz="1350" dirty="0"/>
              <a:t>N-dim</a:t>
            </a:r>
          </a:p>
        </p:txBody>
      </p:sp>
      <mc:AlternateContent xmlns:mc="http://schemas.openxmlformats.org/markup-compatibility/2006" xmlns:a14="http://schemas.microsoft.com/office/drawing/2010/main">
        <mc:Choice Requires="a14">
          <p:sp>
            <p:nvSpPr>
              <p:cNvPr id="78" name="TextBox 77"/>
              <p:cNvSpPr txBox="1"/>
              <p:nvPr/>
            </p:nvSpPr>
            <p:spPr>
              <a:xfrm>
                <a:off x="4931296" y="3455545"/>
                <a:ext cx="2159887" cy="73866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Sup>
                        <m:sSubSupPr>
                          <m:ctrlPr>
                            <a:rPr lang="en-US" sz="2100" i="1">
                              <a:latin typeface="Cambria Math" panose="02040503050406030204" pitchFamily="18" charset="0"/>
                            </a:rPr>
                          </m:ctrlPr>
                        </m:sSubSupPr>
                        <m:e>
                          <m:r>
                            <a:rPr lang="en-US" sz="2100" i="1">
                              <a:latin typeface="Cambria Math" panose="02040503050406030204" pitchFamily="18" charset="0"/>
                            </a:rPr>
                            <m:t>𝑊</m:t>
                          </m:r>
                        </m:e>
                        <m:sub>
                          <m:r>
                            <a:rPr lang="en-US" sz="2100" i="1">
                              <a:latin typeface="Cambria Math" panose="02040503050406030204" pitchFamily="18" charset="0"/>
                            </a:rPr>
                            <m:t>𝑉</m:t>
                          </m:r>
                          <m:r>
                            <a:rPr lang="en-US" sz="2100" i="1">
                              <a:latin typeface="Cambria Math" panose="02040503050406030204" pitchFamily="18" charset="0"/>
                            </a:rPr>
                            <m:t>×</m:t>
                          </m:r>
                          <m:r>
                            <a:rPr lang="en-US" sz="2100" i="1">
                              <a:latin typeface="Cambria Math" panose="02040503050406030204" pitchFamily="18" charset="0"/>
                            </a:rPr>
                            <m:t>𝑁</m:t>
                          </m:r>
                        </m:sub>
                        <m:sup>
                          <m:r>
                            <a:rPr lang="en-US" sz="2100" i="1">
                              <a:latin typeface="Cambria Math" panose="02040503050406030204" pitchFamily="18" charset="0"/>
                            </a:rPr>
                            <m:t>′</m:t>
                          </m:r>
                        </m:sup>
                      </m:sSubSup>
                      <m:r>
                        <a:rPr lang="en-US" sz="2100" i="1">
                          <a:latin typeface="Cambria Math" panose="02040503050406030204" pitchFamily="18" charset="0"/>
                        </a:rPr>
                        <m:t>×</m:t>
                      </m:r>
                      <m:acc>
                        <m:accPr>
                          <m:chr m:val="̂"/>
                          <m:ctrlPr>
                            <a:rPr lang="en-US" sz="2100" i="1">
                              <a:latin typeface="Cambria Math" panose="02040503050406030204" pitchFamily="18" charset="0"/>
                            </a:rPr>
                          </m:ctrlPr>
                        </m:accPr>
                        <m:e>
                          <m:r>
                            <a:rPr lang="en-US" sz="2100" i="1">
                              <a:latin typeface="Cambria Math" panose="02040503050406030204" pitchFamily="18" charset="0"/>
                            </a:rPr>
                            <m:t>𝑣</m:t>
                          </m:r>
                        </m:e>
                      </m:acc>
                      <m:r>
                        <a:rPr lang="en-US" sz="2100" i="1">
                          <a:latin typeface="Cambria Math" panose="02040503050406030204" pitchFamily="18" charset="0"/>
                        </a:rPr>
                        <m:t>=</m:t>
                      </m:r>
                      <m:r>
                        <a:rPr lang="en-US" sz="2100" i="1">
                          <a:latin typeface="Cambria Math" panose="02040503050406030204" pitchFamily="18" charset="0"/>
                        </a:rPr>
                        <m:t>𝑧</m:t>
                      </m:r>
                    </m:oMath>
                  </m:oMathPara>
                </a14:m>
                <a:endParaRPr lang="en-US" sz="2100" dirty="0"/>
              </a:p>
              <a:p>
                <a:pPr/>
                <a14:m>
                  <m:oMathPara xmlns:m="http://schemas.openxmlformats.org/officeDocument/2006/math">
                    <m:oMathParaPr>
                      <m:jc m:val="centerGroup"/>
                    </m:oMathParaPr>
                    <m:oMath xmlns:m="http://schemas.openxmlformats.org/officeDocument/2006/math">
                      <m:acc>
                        <m:accPr>
                          <m:chr m:val="̂"/>
                          <m:ctrlPr>
                            <a:rPr lang="en-US" sz="2100" i="1">
                              <a:latin typeface="Cambria Math" panose="02040503050406030204" pitchFamily="18" charset="0"/>
                            </a:rPr>
                          </m:ctrlPr>
                        </m:accPr>
                        <m:e>
                          <m:r>
                            <a:rPr lang="en-US" sz="2100" i="1">
                              <a:latin typeface="Cambria Math" panose="02040503050406030204" pitchFamily="18" charset="0"/>
                            </a:rPr>
                            <m:t>𝑦</m:t>
                          </m:r>
                        </m:e>
                      </m:acc>
                      <m:r>
                        <a:rPr lang="en-US" sz="2100" i="1">
                          <a:latin typeface="Cambria Math" panose="02040503050406030204" pitchFamily="18" charset="0"/>
                        </a:rPr>
                        <m:t>=</m:t>
                      </m:r>
                      <m:r>
                        <a:rPr lang="en-US" sz="2100" i="1">
                          <a:latin typeface="Cambria Math" panose="02040503050406030204" pitchFamily="18" charset="0"/>
                        </a:rPr>
                        <m:t>𝑠𝑜𝑓𝑡𝑚𝑎𝑥</m:t>
                      </m:r>
                      <m:r>
                        <a:rPr lang="en-US" sz="2100" i="1">
                          <a:latin typeface="Cambria Math" panose="02040503050406030204" pitchFamily="18" charset="0"/>
                        </a:rPr>
                        <m:t>(</m:t>
                      </m:r>
                      <m:r>
                        <a:rPr lang="en-US" sz="2100" i="1">
                          <a:latin typeface="Cambria Math" panose="02040503050406030204" pitchFamily="18" charset="0"/>
                        </a:rPr>
                        <m:t>𝑧</m:t>
                      </m:r>
                      <m:r>
                        <a:rPr lang="en-US" sz="2100" i="1">
                          <a:latin typeface="Cambria Math" panose="02040503050406030204" pitchFamily="18" charset="0"/>
                        </a:rPr>
                        <m:t>)</m:t>
                      </m:r>
                    </m:oMath>
                  </m:oMathPara>
                </a14:m>
                <a:endParaRPr lang="en-US" sz="2100" dirty="0"/>
              </a:p>
            </p:txBody>
          </p:sp>
        </mc:Choice>
        <mc:Fallback xmlns="">
          <p:sp>
            <p:nvSpPr>
              <p:cNvPr id="78" name="TextBox 77"/>
              <p:cNvSpPr txBox="1">
                <a:spLocks noRot="1" noChangeAspect="1" noMove="1" noResize="1" noEditPoints="1" noAdjustHandles="1" noChangeArrowheads="1" noChangeShapeType="1" noTextEdit="1"/>
              </p:cNvSpPr>
              <p:nvPr/>
            </p:nvSpPr>
            <p:spPr>
              <a:xfrm>
                <a:off x="4931296" y="3455545"/>
                <a:ext cx="2159887" cy="738664"/>
              </a:xfrm>
              <a:prstGeom prst="rect">
                <a:avLst/>
              </a:prstGeom>
              <a:blipFill>
                <a:blip r:embed="rId5"/>
                <a:stretch>
                  <a:fillRect t="-2479" b="-9091"/>
                </a:stretch>
              </a:blipFill>
            </p:spPr>
            <p:txBody>
              <a:bodyPr/>
              <a:lstStyle/>
              <a:p>
                <a:r>
                  <a:rPr lang="en-US">
                    <a:noFill/>
                  </a:rPr>
                  <a:t> </a:t>
                </a:r>
              </a:p>
            </p:txBody>
          </p:sp>
        </mc:Fallback>
      </mc:AlternateContent>
      <p:sp>
        <p:nvSpPr>
          <p:cNvPr id="80" name="TextBox 79"/>
          <p:cNvSpPr txBox="1"/>
          <p:nvPr/>
        </p:nvSpPr>
        <p:spPr>
          <a:xfrm>
            <a:off x="6900110" y="5036235"/>
            <a:ext cx="604653" cy="300082"/>
          </a:xfrm>
          <a:prstGeom prst="rect">
            <a:avLst/>
          </a:prstGeom>
          <a:noFill/>
        </p:spPr>
        <p:txBody>
          <a:bodyPr wrap="none" rtlCol="0">
            <a:spAutoFit/>
          </a:bodyPr>
          <a:lstStyle/>
          <a:p>
            <a:r>
              <a:rPr lang="en-US" sz="1350" dirty="0"/>
              <a:t>V-dim</a:t>
            </a:r>
          </a:p>
        </p:txBody>
      </p:sp>
      <p:sp>
        <p:nvSpPr>
          <p:cNvPr id="69" name="TextBox 68"/>
          <p:cNvSpPr txBox="1"/>
          <p:nvPr/>
        </p:nvSpPr>
        <p:spPr>
          <a:xfrm>
            <a:off x="3368056" y="5456182"/>
            <a:ext cx="2435282" cy="300082"/>
          </a:xfrm>
          <a:prstGeom prst="rect">
            <a:avLst/>
          </a:prstGeom>
          <a:noFill/>
        </p:spPr>
        <p:txBody>
          <a:bodyPr wrap="none" rtlCol="0">
            <a:spAutoFit/>
          </a:bodyPr>
          <a:lstStyle/>
          <a:p>
            <a:r>
              <a:rPr lang="en-US" sz="1350" dirty="0"/>
              <a:t>N will be the size of word vector</a:t>
            </a:r>
          </a:p>
        </p:txBody>
      </p:sp>
      <mc:AlternateContent xmlns:mc="http://schemas.openxmlformats.org/markup-compatibility/2006" xmlns:a14="http://schemas.microsoft.com/office/drawing/2010/main">
        <mc:Choice Requires="a14">
          <p:sp>
            <p:nvSpPr>
              <p:cNvPr id="2" name="Rectangle 1"/>
              <p:cNvSpPr/>
              <p:nvPr/>
            </p:nvSpPr>
            <p:spPr>
              <a:xfrm>
                <a:off x="4381410" y="4241513"/>
                <a:ext cx="322781" cy="30008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en-US" sz="1350" i="1">
                              <a:latin typeface="Cambria Math" panose="02040503050406030204" pitchFamily="18" charset="0"/>
                            </a:rPr>
                          </m:ctrlPr>
                        </m:accPr>
                        <m:e>
                          <m:r>
                            <a:rPr lang="en-US" sz="1350" i="1">
                              <a:latin typeface="Cambria Math" panose="02040503050406030204" pitchFamily="18" charset="0"/>
                            </a:rPr>
                            <m:t>𝑣</m:t>
                          </m:r>
                        </m:e>
                      </m:acc>
                    </m:oMath>
                  </m:oMathPara>
                </a14:m>
                <a:endParaRPr lang="en-US" sz="1350" dirty="0"/>
              </a:p>
            </p:txBody>
          </p:sp>
        </mc:Choice>
        <mc:Fallback xmlns="">
          <p:sp>
            <p:nvSpPr>
              <p:cNvPr id="2" name="Rectangle 1"/>
              <p:cNvSpPr>
                <a:spLocks noRot="1" noChangeAspect="1" noMove="1" noResize="1" noEditPoints="1" noAdjustHandles="1" noChangeArrowheads="1" noChangeShapeType="1" noTextEdit="1"/>
              </p:cNvSpPr>
              <p:nvPr/>
            </p:nvSpPr>
            <p:spPr>
              <a:xfrm>
                <a:off x="4381410" y="4241513"/>
                <a:ext cx="322781" cy="300082"/>
              </a:xfrm>
              <a:prstGeom prst="rect">
                <a:avLst/>
              </a:prstGeom>
              <a:blipFill>
                <a:blip r:embed="rId6"/>
                <a:stretch>
                  <a:fillRect r="-3774"/>
                </a:stretch>
              </a:blipFill>
            </p:spPr>
            <p:txBody>
              <a:bodyPr/>
              <a:lstStyle/>
              <a:p>
                <a:r>
                  <a:rPr lang="en-US">
                    <a:noFill/>
                  </a:rPr>
                  <a:t> </a:t>
                </a:r>
              </a:p>
            </p:txBody>
          </p:sp>
        </mc:Fallback>
      </mc:AlternateContent>
      <p:graphicFrame>
        <p:nvGraphicFramePr>
          <p:cNvPr id="81" name="Table 80"/>
          <p:cNvGraphicFramePr>
            <a:graphicFrameLocks noGrp="1"/>
          </p:cNvGraphicFramePr>
          <p:nvPr>
            <p:extLst/>
          </p:nvPr>
        </p:nvGraphicFramePr>
        <p:xfrm>
          <a:off x="8135165" y="2858741"/>
          <a:ext cx="246888" cy="2468880"/>
        </p:xfrm>
        <a:graphic>
          <a:graphicData uri="http://schemas.openxmlformats.org/drawingml/2006/table">
            <a:tbl>
              <a:tblPr firstRow="1" bandRow="1">
                <a:tableStyleId>{69CF1AB2-1976-4502-BF36-3FF5EA218861}</a:tableStyleId>
              </a:tblPr>
              <a:tblGrid>
                <a:gridCol w="246888">
                  <a:extLst>
                    <a:ext uri="{9D8B030D-6E8A-4147-A177-3AD203B41FA5}">
                      <a16:colId xmlns:a16="http://schemas.microsoft.com/office/drawing/2014/main" val="4255159121"/>
                    </a:ext>
                  </a:extLst>
                </a:gridCol>
              </a:tblGrid>
              <a:tr h="246888">
                <a:tc>
                  <a:txBody>
                    <a:bodyPr/>
                    <a:lstStyle/>
                    <a:p>
                      <a:pPr algn="ctr"/>
                      <a:r>
                        <a:rPr lang="en-US" sz="900" b="0" dirty="0">
                          <a:solidFill>
                            <a:schemeClr val="tx1"/>
                          </a:solidFill>
                        </a:rPr>
                        <a:t>0.01</a:t>
                      </a:r>
                    </a:p>
                  </a:txBody>
                  <a:tcPr marL="0" marR="0" marT="0" marB="0" anchor="ctr">
                    <a:solidFill>
                      <a:schemeClr val="bg1"/>
                    </a:solidFill>
                  </a:tcPr>
                </a:tc>
                <a:extLst>
                  <a:ext uri="{0D108BD9-81ED-4DB2-BD59-A6C34878D82A}">
                    <a16:rowId xmlns:a16="http://schemas.microsoft.com/office/drawing/2014/main" val="2404443869"/>
                  </a:ext>
                </a:extLst>
              </a:tr>
              <a:tr h="246888">
                <a:tc>
                  <a:txBody>
                    <a:bodyPr/>
                    <a:lstStyle/>
                    <a:p>
                      <a:pPr algn="ctr"/>
                      <a:r>
                        <a:rPr lang="en-US" sz="900" b="0" dirty="0">
                          <a:solidFill>
                            <a:schemeClr val="tx1"/>
                          </a:solidFill>
                        </a:rPr>
                        <a:t>0.02</a:t>
                      </a:r>
                    </a:p>
                  </a:txBody>
                  <a:tcPr marL="0" marR="0" marT="0" marB="0" anchor="ctr">
                    <a:solidFill>
                      <a:schemeClr val="bg1"/>
                    </a:solidFill>
                  </a:tcPr>
                </a:tc>
                <a:extLst>
                  <a:ext uri="{0D108BD9-81ED-4DB2-BD59-A6C34878D82A}">
                    <a16:rowId xmlns:a16="http://schemas.microsoft.com/office/drawing/2014/main" val="4045244593"/>
                  </a:ext>
                </a:extLst>
              </a:tr>
              <a:tr h="246888">
                <a:tc>
                  <a:txBody>
                    <a:bodyPr/>
                    <a:lstStyle/>
                    <a:p>
                      <a:pPr algn="ctr"/>
                      <a:r>
                        <a:rPr lang="en-US" sz="900" b="0" dirty="0">
                          <a:solidFill>
                            <a:schemeClr val="tx1"/>
                          </a:solidFill>
                        </a:rPr>
                        <a:t>0.00</a:t>
                      </a:r>
                    </a:p>
                  </a:txBody>
                  <a:tcPr marL="0" marR="0" marT="0" marB="0" anchor="ctr">
                    <a:solidFill>
                      <a:schemeClr val="bg1"/>
                    </a:solidFill>
                  </a:tcPr>
                </a:tc>
                <a:extLst>
                  <a:ext uri="{0D108BD9-81ED-4DB2-BD59-A6C34878D82A}">
                    <a16:rowId xmlns:a16="http://schemas.microsoft.com/office/drawing/2014/main" val="2752563613"/>
                  </a:ext>
                </a:extLst>
              </a:tr>
              <a:tr h="246888">
                <a:tc>
                  <a:txBody>
                    <a:bodyPr/>
                    <a:lstStyle/>
                    <a:p>
                      <a:pPr algn="ctr"/>
                      <a:r>
                        <a:rPr lang="en-US" sz="900" b="0" dirty="0">
                          <a:solidFill>
                            <a:schemeClr val="tx1"/>
                          </a:solidFill>
                        </a:rPr>
                        <a:t>0.02</a:t>
                      </a:r>
                    </a:p>
                  </a:txBody>
                  <a:tcPr marL="0" marR="0" marT="0" marB="0" anchor="ctr">
                    <a:solidFill>
                      <a:schemeClr val="bg1"/>
                    </a:solidFill>
                  </a:tcPr>
                </a:tc>
                <a:extLst>
                  <a:ext uri="{0D108BD9-81ED-4DB2-BD59-A6C34878D82A}">
                    <a16:rowId xmlns:a16="http://schemas.microsoft.com/office/drawing/2014/main" val="201681552"/>
                  </a:ext>
                </a:extLst>
              </a:tr>
              <a:tr h="246888">
                <a:tc>
                  <a:txBody>
                    <a:bodyPr/>
                    <a:lstStyle/>
                    <a:p>
                      <a:pPr algn="ctr"/>
                      <a:r>
                        <a:rPr lang="en-US" sz="900" b="0" dirty="0">
                          <a:solidFill>
                            <a:schemeClr val="tx1"/>
                          </a:solidFill>
                        </a:rPr>
                        <a:t>0.01</a:t>
                      </a:r>
                    </a:p>
                  </a:txBody>
                  <a:tcPr marL="0" marR="0" marT="0" marB="0" anchor="ctr">
                    <a:solidFill>
                      <a:schemeClr val="bg1"/>
                    </a:solidFill>
                  </a:tcPr>
                </a:tc>
                <a:extLst>
                  <a:ext uri="{0D108BD9-81ED-4DB2-BD59-A6C34878D82A}">
                    <a16:rowId xmlns:a16="http://schemas.microsoft.com/office/drawing/2014/main" val="177053094"/>
                  </a:ext>
                </a:extLst>
              </a:tr>
              <a:tr h="246888">
                <a:tc>
                  <a:txBody>
                    <a:bodyPr/>
                    <a:lstStyle/>
                    <a:p>
                      <a:pPr algn="ctr"/>
                      <a:r>
                        <a:rPr lang="en-US" sz="900" b="0" dirty="0">
                          <a:solidFill>
                            <a:schemeClr val="tx1"/>
                          </a:solidFill>
                        </a:rPr>
                        <a:t>0.02</a:t>
                      </a:r>
                    </a:p>
                  </a:txBody>
                  <a:tcPr marL="0" marR="0" marT="0" marB="0" anchor="ctr">
                    <a:solidFill>
                      <a:schemeClr val="bg1"/>
                    </a:solidFill>
                  </a:tcPr>
                </a:tc>
                <a:extLst>
                  <a:ext uri="{0D108BD9-81ED-4DB2-BD59-A6C34878D82A}">
                    <a16:rowId xmlns:a16="http://schemas.microsoft.com/office/drawing/2014/main" val="2987099312"/>
                  </a:ext>
                </a:extLst>
              </a:tr>
              <a:tr h="246888">
                <a:tc>
                  <a:txBody>
                    <a:bodyPr/>
                    <a:lstStyle/>
                    <a:p>
                      <a:pPr algn="ctr"/>
                      <a:r>
                        <a:rPr lang="en-US" sz="900" b="0" dirty="0">
                          <a:solidFill>
                            <a:schemeClr val="tx1"/>
                          </a:solidFill>
                        </a:rPr>
                        <a:t>0.01</a:t>
                      </a:r>
                    </a:p>
                  </a:txBody>
                  <a:tcPr marL="0" marR="0" marT="0" marB="0" anchor="ctr">
                    <a:solidFill>
                      <a:schemeClr val="bg1"/>
                    </a:solidFill>
                  </a:tcPr>
                </a:tc>
                <a:extLst>
                  <a:ext uri="{0D108BD9-81ED-4DB2-BD59-A6C34878D82A}">
                    <a16:rowId xmlns:a16="http://schemas.microsoft.com/office/drawing/2014/main" val="4040427874"/>
                  </a:ext>
                </a:extLst>
              </a:tr>
              <a:tr h="246888">
                <a:tc>
                  <a:txBody>
                    <a:bodyPr/>
                    <a:lstStyle/>
                    <a:p>
                      <a:pPr algn="ctr"/>
                      <a:r>
                        <a:rPr lang="en-US" sz="900" b="1" dirty="0">
                          <a:solidFill>
                            <a:srgbClr val="FF0000"/>
                          </a:solidFill>
                        </a:rPr>
                        <a:t>0.7</a:t>
                      </a:r>
                    </a:p>
                  </a:txBody>
                  <a:tcPr marL="0" marR="0" marT="0" marB="0" anchor="ctr">
                    <a:solidFill>
                      <a:schemeClr val="bg1"/>
                    </a:solidFill>
                  </a:tcPr>
                </a:tc>
                <a:extLst>
                  <a:ext uri="{0D108BD9-81ED-4DB2-BD59-A6C34878D82A}">
                    <a16:rowId xmlns:a16="http://schemas.microsoft.com/office/drawing/2014/main" val="4092259214"/>
                  </a:ext>
                </a:extLst>
              </a:tr>
              <a:tr h="246888">
                <a:tc>
                  <a:txBody>
                    <a:bodyPr/>
                    <a:lstStyle/>
                    <a:p>
                      <a:pPr algn="ctr"/>
                      <a:r>
                        <a:rPr lang="en-US" sz="900" b="0" dirty="0">
                          <a:solidFill>
                            <a:schemeClr val="tx1"/>
                          </a:solidFill>
                        </a:rPr>
                        <a:t>…</a:t>
                      </a:r>
                    </a:p>
                  </a:txBody>
                  <a:tcPr marL="0" marR="0" marT="0" marB="0" anchor="ctr">
                    <a:solidFill>
                      <a:schemeClr val="bg1"/>
                    </a:solidFill>
                  </a:tcPr>
                </a:tc>
                <a:extLst>
                  <a:ext uri="{0D108BD9-81ED-4DB2-BD59-A6C34878D82A}">
                    <a16:rowId xmlns:a16="http://schemas.microsoft.com/office/drawing/2014/main" val="2895132886"/>
                  </a:ext>
                </a:extLst>
              </a:tr>
              <a:tr h="246888">
                <a:tc>
                  <a:txBody>
                    <a:bodyPr/>
                    <a:lstStyle/>
                    <a:p>
                      <a:pPr algn="ctr"/>
                      <a:r>
                        <a:rPr lang="en-US" sz="900" b="0" dirty="0">
                          <a:solidFill>
                            <a:schemeClr val="tx1"/>
                          </a:solidFill>
                        </a:rPr>
                        <a:t>0.00</a:t>
                      </a:r>
                    </a:p>
                  </a:txBody>
                  <a:tcPr marL="0" marR="0" marT="0" marB="0" anchor="ctr">
                    <a:solidFill>
                      <a:schemeClr val="bg1"/>
                    </a:solidFill>
                  </a:tcPr>
                </a:tc>
                <a:extLst>
                  <a:ext uri="{0D108BD9-81ED-4DB2-BD59-A6C34878D82A}">
                    <a16:rowId xmlns:a16="http://schemas.microsoft.com/office/drawing/2014/main" val="3595132379"/>
                  </a:ext>
                </a:extLst>
              </a:tr>
            </a:tbl>
          </a:graphicData>
        </a:graphic>
      </p:graphicFrame>
      <mc:AlternateContent xmlns:mc="http://schemas.openxmlformats.org/markup-compatibility/2006" xmlns:a14="http://schemas.microsoft.com/office/drawing/2010/main">
        <mc:Choice Requires="a14">
          <p:sp>
            <p:nvSpPr>
              <p:cNvPr id="85" name="TextBox 84"/>
              <p:cNvSpPr txBox="1"/>
              <p:nvPr/>
            </p:nvSpPr>
            <p:spPr>
              <a:xfrm>
                <a:off x="8135165" y="5446645"/>
                <a:ext cx="360740" cy="300082"/>
              </a:xfrm>
              <a:prstGeom prst="rect">
                <a:avLst/>
              </a:prstGeom>
              <a:noFill/>
            </p:spPr>
            <p:txBody>
              <a:bodyPr wrap="none" rtlCol="0">
                <a:spAutoFit/>
              </a:bodyPr>
              <a:lstStyle/>
              <a:p>
                <a14:m>
                  <m:oMath xmlns:m="http://schemas.openxmlformats.org/officeDocument/2006/math">
                    <m:acc>
                      <m:accPr>
                        <m:chr m:val="̂"/>
                        <m:ctrlPr>
                          <a:rPr lang="en-US" sz="1350" i="1">
                            <a:latin typeface="Cambria Math" panose="02040503050406030204" pitchFamily="18" charset="0"/>
                          </a:rPr>
                        </m:ctrlPr>
                      </m:accPr>
                      <m:e>
                        <m:r>
                          <a:rPr lang="en-US" sz="1350" i="1">
                            <a:latin typeface="Cambria Math" panose="02040503050406030204" pitchFamily="18" charset="0"/>
                          </a:rPr>
                          <m:t>𝑦</m:t>
                        </m:r>
                      </m:e>
                    </m:acc>
                    <m:r>
                      <a:rPr lang="en-US" sz="1350">
                        <a:latin typeface="Cambria Math" panose="02040503050406030204" pitchFamily="18" charset="0"/>
                      </a:rPr>
                      <m:t> </m:t>
                    </m:r>
                  </m:oMath>
                </a14:m>
                <a:r>
                  <a:rPr lang="en-US" sz="1350" dirty="0"/>
                  <a:t> </a:t>
                </a:r>
              </a:p>
            </p:txBody>
          </p:sp>
        </mc:Choice>
        <mc:Fallback xmlns="">
          <p:sp>
            <p:nvSpPr>
              <p:cNvPr id="85" name="TextBox 84"/>
              <p:cNvSpPr txBox="1">
                <a:spLocks noRot="1" noChangeAspect="1" noMove="1" noResize="1" noEditPoints="1" noAdjustHandles="1" noChangeArrowheads="1" noChangeShapeType="1" noTextEdit="1"/>
              </p:cNvSpPr>
              <p:nvPr/>
            </p:nvSpPr>
            <p:spPr>
              <a:xfrm>
                <a:off x="8135165" y="5446645"/>
                <a:ext cx="360740" cy="300082"/>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8" name="TextBox 87"/>
              <p:cNvSpPr txBox="1"/>
              <p:nvPr/>
            </p:nvSpPr>
            <p:spPr>
              <a:xfrm>
                <a:off x="6623543" y="1841407"/>
                <a:ext cx="2419380" cy="300082"/>
              </a:xfrm>
              <a:prstGeom prst="rect">
                <a:avLst/>
              </a:prstGeom>
              <a:noFill/>
            </p:spPr>
            <p:txBody>
              <a:bodyPr wrap="none" rtlCol="0">
                <a:spAutoFit/>
              </a:bodyPr>
              <a:lstStyle/>
              <a:p>
                <a:r>
                  <a:rPr lang="en-US" sz="1350" dirty="0">
                    <a:solidFill>
                      <a:srgbClr val="FF0000"/>
                    </a:solidFill>
                  </a:rPr>
                  <a:t>We would prefer </a:t>
                </a:r>
                <a14:m>
                  <m:oMath xmlns:m="http://schemas.openxmlformats.org/officeDocument/2006/math">
                    <m:acc>
                      <m:accPr>
                        <m:chr m:val="̂"/>
                        <m:ctrlPr>
                          <a:rPr lang="en-US" sz="1350" i="1">
                            <a:solidFill>
                              <a:srgbClr val="FF0000"/>
                            </a:solidFill>
                            <a:latin typeface="Cambria Math" panose="02040503050406030204" pitchFamily="18" charset="0"/>
                          </a:rPr>
                        </m:ctrlPr>
                      </m:accPr>
                      <m:e>
                        <m:r>
                          <a:rPr lang="en-US" sz="1350" i="1">
                            <a:solidFill>
                              <a:srgbClr val="FF0000"/>
                            </a:solidFill>
                            <a:latin typeface="Cambria Math" panose="02040503050406030204" pitchFamily="18" charset="0"/>
                          </a:rPr>
                          <m:t>𝑦</m:t>
                        </m:r>
                      </m:e>
                    </m:acc>
                  </m:oMath>
                </a14:m>
                <a:r>
                  <a:rPr lang="en-US" sz="1350" dirty="0">
                    <a:solidFill>
                      <a:srgbClr val="FF0000"/>
                    </a:solidFill>
                  </a:rPr>
                  <a:t> close to </a:t>
                </a:r>
                <a14:m>
                  <m:oMath xmlns:m="http://schemas.openxmlformats.org/officeDocument/2006/math">
                    <m:sSub>
                      <m:sSubPr>
                        <m:ctrlPr>
                          <a:rPr lang="en-US" sz="1350" i="1" dirty="0">
                            <a:solidFill>
                              <a:srgbClr val="FF0000"/>
                            </a:solidFill>
                            <a:latin typeface="Cambria Math" panose="02040503050406030204" pitchFamily="18" charset="0"/>
                          </a:rPr>
                        </m:ctrlPr>
                      </m:sSubPr>
                      <m:e>
                        <m:acc>
                          <m:accPr>
                            <m:chr m:val="̂"/>
                            <m:ctrlPr>
                              <a:rPr lang="en-US" sz="1350" i="1">
                                <a:solidFill>
                                  <a:srgbClr val="FF0000"/>
                                </a:solidFill>
                                <a:latin typeface="Cambria Math" panose="02040503050406030204" pitchFamily="18" charset="0"/>
                              </a:rPr>
                            </m:ctrlPr>
                          </m:accPr>
                          <m:e>
                            <m:r>
                              <a:rPr lang="en-US" sz="1350" i="1">
                                <a:solidFill>
                                  <a:srgbClr val="FF0000"/>
                                </a:solidFill>
                                <a:latin typeface="Cambria Math" panose="02040503050406030204" pitchFamily="18" charset="0"/>
                              </a:rPr>
                              <m:t>𝑦</m:t>
                            </m:r>
                          </m:e>
                        </m:acc>
                      </m:e>
                      <m:sub>
                        <m:r>
                          <a:rPr lang="en-US" sz="1350" i="1" dirty="0">
                            <a:solidFill>
                              <a:srgbClr val="FF0000"/>
                            </a:solidFill>
                            <a:latin typeface="Cambria Math" panose="02040503050406030204" pitchFamily="18" charset="0"/>
                          </a:rPr>
                          <m:t>𝑠𝑎𝑡</m:t>
                        </m:r>
                      </m:sub>
                    </m:sSub>
                  </m:oMath>
                </a14:m>
                <a:endParaRPr lang="en-US" sz="1350" dirty="0">
                  <a:solidFill>
                    <a:srgbClr val="FF0000"/>
                  </a:solidFill>
                </a:endParaRPr>
              </a:p>
            </p:txBody>
          </p:sp>
        </mc:Choice>
        <mc:Fallback xmlns="">
          <p:sp>
            <p:nvSpPr>
              <p:cNvPr id="88" name="TextBox 87"/>
              <p:cNvSpPr txBox="1">
                <a:spLocks noRot="1" noChangeAspect="1" noMove="1" noResize="1" noEditPoints="1" noAdjustHandles="1" noChangeArrowheads="1" noChangeShapeType="1" noTextEdit="1"/>
              </p:cNvSpPr>
              <p:nvPr/>
            </p:nvSpPr>
            <p:spPr>
              <a:xfrm>
                <a:off x="6623543" y="1841407"/>
                <a:ext cx="2419380" cy="300082"/>
              </a:xfrm>
              <a:prstGeom prst="rect">
                <a:avLst/>
              </a:prstGeom>
              <a:blipFill>
                <a:blip r:embed="rId8"/>
                <a:stretch>
                  <a:fillRect l="-758" t="-2041" b="-20408"/>
                </a:stretch>
              </a:blipFill>
            </p:spPr>
            <p:txBody>
              <a:bodyPr/>
              <a:lstStyle/>
              <a:p>
                <a:r>
                  <a:rPr lang="en-US">
                    <a:noFill/>
                  </a:rPr>
                  <a:t> </a:t>
                </a:r>
              </a:p>
            </p:txBody>
          </p:sp>
        </mc:Fallback>
      </mc:AlternateContent>
      <p:sp>
        <p:nvSpPr>
          <p:cNvPr id="86" name="TextBox 85">
            <a:extLst>
              <a:ext uri="{FF2B5EF4-FFF2-40B4-BE49-F238E27FC236}">
                <a16:creationId xmlns:a16="http://schemas.microsoft.com/office/drawing/2014/main" id="{DF66BD9E-58BD-5648-A30E-70D09BEB9FFD}"/>
              </a:ext>
            </a:extLst>
          </p:cNvPr>
          <p:cNvSpPr txBox="1"/>
          <p:nvPr/>
        </p:nvSpPr>
        <p:spPr>
          <a:xfrm>
            <a:off x="628650" y="6533147"/>
            <a:ext cx="4056880" cy="276999"/>
          </a:xfrm>
          <a:prstGeom prst="rect">
            <a:avLst/>
          </a:prstGeom>
          <a:noFill/>
        </p:spPr>
        <p:txBody>
          <a:bodyPr wrap="none" rtlCol="0">
            <a:spAutoFit/>
          </a:bodyPr>
          <a:lstStyle/>
          <a:p>
            <a:r>
              <a:rPr lang="en-US" sz="1200" dirty="0" err="1"/>
              <a:t>www.cs.ucr.edu</a:t>
            </a:r>
            <a:r>
              <a:rPr lang="en-US" sz="1200" dirty="0"/>
              <a:t>/~</a:t>
            </a:r>
            <a:r>
              <a:rPr lang="en-US" sz="1200" dirty="0" err="1"/>
              <a:t>vagelis</a:t>
            </a:r>
            <a:r>
              <a:rPr lang="en-US" sz="1200" dirty="0"/>
              <a:t>/classes/CS242/slides/word2vec.pptx</a:t>
            </a:r>
          </a:p>
        </p:txBody>
      </p:sp>
    </p:spTree>
    <p:extLst>
      <p:ext uri="{BB962C8B-B14F-4D97-AF65-F5344CB8AC3E}">
        <p14:creationId xmlns:p14="http://schemas.microsoft.com/office/powerpoint/2010/main" val="11310287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330EA680-D336-4FF7-8B7A-9848BB0A1C32}" type="slidenum">
              <a:rPr lang="en-US" smtClean="0"/>
              <a:pPr/>
              <a:t>14</a:t>
            </a:fld>
            <a:endParaRPr lang="en-US" dirty="0"/>
          </a:p>
        </p:txBody>
      </p:sp>
      <p:grpSp>
        <p:nvGrpSpPr>
          <p:cNvPr id="20" name="Group 19"/>
          <p:cNvGrpSpPr/>
          <p:nvPr/>
        </p:nvGrpSpPr>
        <p:grpSpPr>
          <a:xfrm>
            <a:off x="1836685" y="1781204"/>
            <a:ext cx="205740" cy="1783080"/>
            <a:chOff x="1800225" y="419100"/>
            <a:chExt cx="182880" cy="1828800"/>
          </a:xfrm>
        </p:grpSpPr>
        <p:sp>
          <p:nvSpPr>
            <p:cNvPr id="9" name="Rectangle 8"/>
            <p:cNvSpPr/>
            <p:nvPr/>
          </p:nvSpPr>
          <p:spPr>
            <a:xfrm>
              <a:off x="1800225" y="41910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10" name="Rectangle 9"/>
            <p:cNvSpPr/>
            <p:nvPr/>
          </p:nvSpPr>
          <p:spPr>
            <a:xfrm>
              <a:off x="1800225" y="60198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b="1" dirty="0">
                  <a:solidFill>
                    <a:srgbClr val="FF0000"/>
                  </a:solidFill>
                </a:rPr>
                <a:t>1</a:t>
              </a:r>
            </a:p>
          </p:txBody>
        </p:sp>
        <p:sp>
          <p:nvSpPr>
            <p:cNvPr id="11" name="Rectangle 10"/>
            <p:cNvSpPr/>
            <p:nvPr/>
          </p:nvSpPr>
          <p:spPr>
            <a:xfrm>
              <a:off x="1800225" y="78486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12" name="Rectangle 11"/>
            <p:cNvSpPr/>
            <p:nvPr/>
          </p:nvSpPr>
          <p:spPr>
            <a:xfrm>
              <a:off x="1800225" y="96774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13" name="Rectangle 12"/>
            <p:cNvSpPr/>
            <p:nvPr/>
          </p:nvSpPr>
          <p:spPr>
            <a:xfrm>
              <a:off x="1800225" y="115062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15" name="Rectangle 14"/>
            <p:cNvSpPr/>
            <p:nvPr/>
          </p:nvSpPr>
          <p:spPr>
            <a:xfrm>
              <a:off x="1800225" y="133350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16" name="Rectangle 15"/>
            <p:cNvSpPr/>
            <p:nvPr/>
          </p:nvSpPr>
          <p:spPr>
            <a:xfrm>
              <a:off x="1800225" y="151638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17" name="Rectangle 16"/>
            <p:cNvSpPr/>
            <p:nvPr/>
          </p:nvSpPr>
          <p:spPr>
            <a:xfrm>
              <a:off x="1800225" y="169926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18" name="Rectangle 17"/>
            <p:cNvSpPr/>
            <p:nvPr/>
          </p:nvSpPr>
          <p:spPr>
            <a:xfrm>
              <a:off x="1800225" y="188214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a:t>
              </a:r>
            </a:p>
          </p:txBody>
        </p:sp>
        <p:sp>
          <p:nvSpPr>
            <p:cNvPr id="19" name="Rectangle 18"/>
            <p:cNvSpPr/>
            <p:nvPr/>
          </p:nvSpPr>
          <p:spPr>
            <a:xfrm>
              <a:off x="1800225" y="206502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grpSp>
      <p:grpSp>
        <p:nvGrpSpPr>
          <p:cNvPr id="21" name="Group 20"/>
          <p:cNvGrpSpPr/>
          <p:nvPr/>
        </p:nvGrpSpPr>
        <p:grpSpPr>
          <a:xfrm>
            <a:off x="1836686" y="3931964"/>
            <a:ext cx="205740" cy="1783080"/>
            <a:chOff x="1800225" y="419100"/>
            <a:chExt cx="182880" cy="1828800"/>
          </a:xfrm>
        </p:grpSpPr>
        <p:sp>
          <p:nvSpPr>
            <p:cNvPr id="22" name="Rectangle 21"/>
            <p:cNvSpPr/>
            <p:nvPr/>
          </p:nvSpPr>
          <p:spPr>
            <a:xfrm>
              <a:off x="1800225" y="41910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23" name="Rectangle 22"/>
            <p:cNvSpPr/>
            <p:nvPr/>
          </p:nvSpPr>
          <p:spPr>
            <a:xfrm>
              <a:off x="1800225" y="60198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24" name="Rectangle 23"/>
            <p:cNvSpPr/>
            <p:nvPr/>
          </p:nvSpPr>
          <p:spPr>
            <a:xfrm>
              <a:off x="1800225" y="78486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25" name="Rectangle 24"/>
            <p:cNvSpPr/>
            <p:nvPr/>
          </p:nvSpPr>
          <p:spPr>
            <a:xfrm>
              <a:off x="1800225" y="96774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b="1" dirty="0">
                  <a:solidFill>
                    <a:srgbClr val="FF0000"/>
                  </a:solidFill>
                </a:rPr>
                <a:t>1</a:t>
              </a:r>
            </a:p>
          </p:txBody>
        </p:sp>
        <p:sp>
          <p:nvSpPr>
            <p:cNvPr id="26" name="Rectangle 25"/>
            <p:cNvSpPr/>
            <p:nvPr/>
          </p:nvSpPr>
          <p:spPr>
            <a:xfrm>
              <a:off x="1800225" y="115062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27" name="Rectangle 26"/>
            <p:cNvSpPr/>
            <p:nvPr/>
          </p:nvSpPr>
          <p:spPr>
            <a:xfrm>
              <a:off x="1800225" y="133350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28" name="Rectangle 27"/>
            <p:cNvSpPr/>
            <p:nvPr/>
          </p:nvSpPr>
          <p:spPr>
            <a:xfrm>
              <a:off x="1800225" y="151638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29" name="Rectangle 28"/>
            <p:cNvSpPr/>
            <p:nvPr/>
          </p:nvSpPr>
          <p:spPr>
            <a:xfrm>
              <a:off x="1800225" y="169926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30" name="Rectangle 29"/>
            <p:cNvSpPr/>
            <p:nvPr/>
          </p:nvSpPr>
          <p:spPr>
            <a:xfrm>
              <a:off x="1800225" y="188214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a:t>
              </a:r>
            </a:p>
          </p:txBody>
        </p:sp>
        <p:sp>
          <p:nvSpPr>
            <p:cNvPr id="31" name="Rectangle 30"/>
            <p:cNvSpPr/>
            <p:nvPr/>
          </p:nvSpPr>
          <p:spPr>
            <a:xfrm>
              <a:off x="1800225" y="206502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grpSp>
      <p:sp>
        <p:nvSpPr>
          <p:cNvPr id="32" name="TextBox 31"/>
          <p:cNvSpPr txBox="1"/>
          <p:nvPr/>
        </p:nvSpPr>
        <p:spPr>
          <a:xfrm>
            <a:off x="1428632" y="2445091"/>
            <a:ext cx="395108" cy="300082"/>
          </a:xfrm>
          <a:prstGeom prst="rect">
            <a:avLst/>
          </a:prstGeom>
          <a:noFill/>
        </p:spPr>
        <p:txBody>
          <a:bodyPr wrap="none" rtlCol="0">
            <a:spAutoFit/>
          </a:bodyPr>
          <a:lstStyle/>
          <a:p>
            <a:r>
              <a:rPr lang="en-US" sz="1350" dirty="0" err="1"/>
              <a:t>x</a:t>
            </a:r>
            <a:r>
              <a:rPr lang="en-US" sz="1350" baseline="-25000" dirty="0" err="1"/>
              <a:t>cat</a:t>
            </a:r>
            <a:endParaRPr lang="en-US" sz="1350" dirty="0"/>
          </a:p>
        </p:txBody>
      </p:sp>
      <p:sp>
        <p:nvSpPr>
          <p:cNvPr id="33" name="TextBox 32"/>
          <p:cNvSpPr txBox="1"/>
          <p:nvPr/>
        </p:nvSpPr>
        <p:spPr>
          <a:xfrm>
            <a:off x="1428632" y="4645195"/>
            <a:ext cx="377155" cy="300082"/>
          </a:xfrm>
          <a:prstGeom prst="rect">
            <a:avLst/>
          </a:prstGeom>
          <a:noFill/>
        </p:spPr>
        <p:txBody>
          <a:bodyPr wrap="none" rtlCol="0">
            <a:spAutoFit/>
          </a:bodyPr>
          <a:lstStyle/>
          <a:p>
            <a:r>
              <a:rPr lang="en-US" sz="1350" dirty="0" err="1"/>
              <a:t>x</a:t>
            </a:r>
            <a:r>
              <a:rPr lang="en-US" sz="1350" baseline="-25000" dirty="0" err="1"/>
              <a:t>on</a:t>
            </a:r>
            <a:endParaRPr lang="en-US" sz="1350" dirty="0"/>
          </a:p>
        </p:txBody>
      </p:sp>
      <p:grpSp>
        <p:nvGrpSpPr>
          <p:cNvPr id="46" name="Group 45"/>
          <p:cNvGrpSpPr/>
          <p:nvPr/>
        </p:nvGrpSpPr>
        <p:grpSpPr>
          <a:xfrm>
            <a:off x="4433456" y="3143084"/>
            <a:ext cx="205740" cy="1069848"/>
            <a:chOff x="1800225" y="419100"/>
            <a:chExt cx="182880" cy="1097280"/>
          </a:xfrm>
        </p:grpSpPr>
        <p:sp>
          <p:nvSpPr>
            <p:cNvPr id="47" name="Rectangle 46"/>
            <p:cNvSpPr/>
            <p:nvPr/>
          </p:nvSpPr>
          <p:spPr>
            <a:xfrm>
              <a:off x="1800225" y="41910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825" dirty="0">
                <a:solidFill>
                  <a:schemeClr val="tx1"/>
                </a:solidFill>
              </a:endParaRPr>
            </a:p>
          </p:txBody>
        </p:sp>
        <p:sp>
          <p:nvSpPr>
            <p:cNvPr id="48" name="Rectangle 47"/>
            <p:cNvSpPr/>
            <p:nvPr/>
          </p:nvSpPr>
          <p:spPr>
            <a:xfrm>
              <a:off x="1800225" y="60198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825" b="1" dirty="0">
                <a:solidFill>
                  <a:srgbClr val="FF0000"/>
                </a:solidFill>
              </a:endParaRPr>
            </a:p>
          </p:txBody>
        </p:sp>
        <p:sp>
          <p:nvSpPr>
            <p:cNvPr id="49" name="Rectangle 48"/>
            <p:cNvSpPr/>
            <p:nvPr/>
          </p:nvSpPr>
          <p:spPr>
            <a:xfrm>
              <a:off x="1800225" y="78486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825" dirty="0">
                <a:solidFill>
                  <a:schemeClr val="tx1"/>
                </a:solidFill>
              </a:endParaRPr>
            </a:p>
          </p:txBody>
        </p:sp>
        <p:sp>
          <p:nvSpPr>
            <p:cNvPr id="50" name="Rectangle 49"/>
            <p:cNvSpPr/>
            <p:nvPr/>
          </p:nvSpPr>
          <p:spPr>
            <a:xfrm>
              <a:off x="1800225" y="96774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825" dirty="0">
                <a:solidFill>
                  <a:schemeClr val="tx1"/>
                </a:solidFill>
              </a:endParaRPr>
            </a:p>
          </p:txBody>
        </p:sp>
        <p:sp>
          <p:nvSpPr>
            <p:cNvPr id="51" name="Rectangle 50"/>
            <p:cNvSpPr/>
            <p:nvPr/>
          </p:nvSpPr>
          <p:spPr>
            <a:xfrm>
              <a:off x="1800225" y="115062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825" dirty="0">
                <a:solidFill>
                  <a:schemeClr val="tx1"/>
                </a:solidFill>
              </a:endParaRPr>
            </a:p>
          </p:txBody>
        </p:sp>
        <p:sp>
          <p:nvSpPr>
            <p:cNvPr id="52" name="Rectangle 51"/>
            <p:cNvSpPr/>
            <p:nvPr/>
          </p:nvSpPr>
          <p:spPr>
            <a:xfrm>
              <a:off x="1800225" y="133350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825" dirty="0">
                <a:solidFill>
                  <a:schemeClr val="tx1"/>
                </a:solidFill>
              </a:endParaRPr>
            </a:p>
          </p:txBody>
        </p:sp>
      </p:grpSp>
      <p:grpSp>
        <p:nvGrpSpPr>
          <p:cNvPr id="57" name="Group 56"/>
          <p:cNvGrpSpPr/>
          <p:nvPr/>
        </p:nvGrpSpPr>
        <p:grpSpPr>
          <a:xfrm>
            <a:off x="7035092" y="2851052"/>
            <a:ext cx="205740" cy="1783080"/>
            <a:chOff x="1800225" y="419100"/>
            <a:chExt cx="182880" cy="1828800"/>
          </a:xfrm>
        </p:grpSpPr>
        <p:sp>
          <p:nvSpPr>
            <p:cNvPr id="58" name="Rectangle 57"/>
            <p:cNvSpPr/>
            <p:nvPr/>
          </p:nvSpPr>
          <p:spPr>
            <a:xfrm>
              <a:off x="1800225" y="41910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59" name="Rectangle 58"/>
            <p:cNvSpPr/>
            <p:nvPr/>
          </p:nvSpPr>
          <p:spPr>
            <a:xfrm>
              <a:off x="1800225" y="60198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60" name="Rectangle 59"/>
            <p:cNvSpPr/>
            <p:nvPr/>
          </p:nvSpPr>
          <p:spPr>
            <a:xfrm>
              <a:off x="1800225" y="78486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61" name="Rectangle 60"/>
            <p:cNvSpPr/>
            <p:nvPr/>
          </p:nvSpPr>
          <p:spPr>
            <a:xfrm>
              <a:off x="1800225" y="96774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62" name="Rectangle 61"/>
            <p:cNvSpPr/>
            <p:nvPr/>
          </p:nvSpPr>
          <p:spPr>
            <a:xfrm>
              <a:off x="1800225" y="115062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63" name="Rectangle 62"/>
            <p:cNvSpPr/>
            <p:nvPr/>
          </p:nvSpPr>
          <p:spPr>
            <a:xfrm>
              <a:off x="1800225" y="133350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64" name="Rectangle 63"/>
            <p:cNvSpPr/>
            <p:nvPr/>
          </p:nvSpPr>
          <p:spPr>
            <a:xfrm>
              <a:off x="1800225" y="151638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65" name="Rectangle 64"/>
            <p:cNvSpPr/>
            <p:nvPr/>
          </p:nvSpPr>
          <p:spPr>
            <a:xfrm>
              <a:off x="1800225" y="169926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b="1" dirty="0">
                  <a:solidFill>
                    <a:srgbClr val="FF0000"/>
                  </a:solidFill>
                </a:rPr>
                <a:t>1</a:t>
              </a:r>
            </a:p>
          </p:txBody>
        </p:sp>
        <p:sp>
          <p:nvSpPr>
            <p:cNvPr id="66" name="Rectangle 65"/>
            <p:cNvSpPr/>
            <p:nvPr/>
          </p:nvSpPr>
          <p:spPr>
            <a:xfrm>
              <a:off x="1800225" y="188214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a:t>
              </a:r>
            </a:p>
          </p:txBody>
        </p:sp>
        <p:sp>
          <p:nvSpPr>
            <p:cNvPr id="67" name="Rectangle 66"/>
            <p:cNvSpPr/>
            <p:nvPr/>
          </p:nvSpPr>
          <p:spPr>
            <a:xfrm>
              <a:off x="1800225" y="206502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grpSp>
      <p:sp>
        <p:nvSpPr>
          <p:cNvPr id="68" name="TextBox 67"/>
          <p:cNvSpPr txBox="1"/>
          <p:nvPr/>
        </p:nvSpPr>
        <p:spPr>
          <a:xfrm>
            <a:off x="1491859" y="1403988"/>
            <a:ext cx="942374" cy="300082"/>
          </a:xfrm>
          <a:prstGeom prst="rect">
            <a:avLst/>
          </a:prstGeom>
          <a:noFill/>
        </p:spPr>
        <p:txBody>
          <a:bodyPr wrap="none" rtlCol="0">
            <a:spAutoFit/>
          </a:bodyPr>
          <a:lstStyle/>
          <a:p>
            <a:r>
              <a:rPr lang="en-US" sz="1350" dirty="0"/>
              <a:t>Input layer</a:t>
            </a:r>
          </a:p>
        </p:txBody>
      </p:sp>
      <p:cxnSp>
        <p:nvCxnSpPr>
          <p:cNvPr id="70" name="Straight Connector 69"/>
          <p:cNvCxnSpPr/>
          <p:nvPr/>
        </p:nvCxnSpPr>
        <p:spPr>
          <a:xfrm>
            <a:off x="2043854" y="1781205"/>
            <a:ext cx="2389603" cy="1361879"/>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flipV="1">
            <a:off x="2043854" y="3140128"/>
            <a:ext cx="2389602" cy="791836"/>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a:off x="2037561" y="3562393"/>
            <a:ext cx="2395895" cy="650539"/>
          </a:xfrm>
          <a:prstGeom prst="line">
            <a:avLst/>
          </a:prstGeom>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flipV="1">
            <a:off x="2043854" y="4223995"/>
            <a:ext cx="2389602" cy="1491049"/>
          </a:xfrm>
          <a:prstGeom prst="line">
            <a:avLst/>
          </a:prstGeom>
        </p:spPr>
        <p:style>
          <a:lnRef idx="1">
            <a:schemeClr val="accent1"/>
          </a:lnRef>
          <a:fillRef idx="0">
            <a:schemeClr val="accent1"/>
          </a:fillRef>
          <a:effectRef idx="0">
            <a:schemeClr val="accent1"/>
          </a:effectRef>
          <a:fontRef idx="minor">
            <a:schemeClr val="tx1"/>
          </a:fontRef>
        </p:style>
      </p:cxnSp>
      <p:sp>
        <p:nvSpPr>
          <p:cNvPr id="82" name="TextBox 81"/>
          <p:cNvSpPr txBox="1"/>
          <p:nvPr/>
        </p:nvSpPr>
        <p:spPr>
          <a:xfrm>
            <a:off x="4081434" y="4582242"/>
            <a:ext cx="1075423" cy="300082"/>
          </a:xfrm>
          <a:prstGeom prst="rect">
            <a:avLst/>
          </a:prstGeom>
          <a:noFill/>
        </p:spPr>
        <p:txBody>
          <a:bodyPr wrap="none" rtlCol="0">
            <a:spAutoFit/>
          </a:bodyPr>
          <a:lstStyle/>
          <a:p>
            <a:r>
              <a:rPr lang="en-US" sz="1350" dirty="0"/>
              <a:t>Hidden layer</a:t>
            </a:r>
          </a:p>
        </p:txBody>
      </p:sp>
      <p:sp>
        <p:nvSpPr>
          <p:cNvPr id="83" name="TextBox 82"/>
          <p:cNvSpPr txBox="1"/>
          <p:nvPr/>
        </p:nvSpPr>
        <p:spPr>
          <a:xfrm>
            <a:off x="7464151" y="3588853"/>
            <a:ext cx="391454" cy="300082"/>
          </a:xfrm>
          <a:prstGeom prst="rect">
            <a:avLst/>
          </a:prstGeom>
          <a:noFill/>
        </p:spPr>
        <p:txBody>
          <a:bodyPr wrap="none" rtlCol="0">
            <a:spAutoFit/>
          </a:bodyPr>
          <a:lstStyle/>
          <a:p>
            <a:r>
              <a:rPr lang="en-US" sz="1350" dirty="0"/>
              <a:t>sat</a:t>
            </a:r>
          </a:p>
        </p:txBody>
      </p:sp>
      <p:cxnSp>
        <p:nvCxnSpPr>
          <p:cNvPr id="84" name="Straight Connector 83"/>
          <p:cNvCxnSpPr/>
          <p:nvPr/>
        </p:nvCxnSpPr>
        <p:spPr>
          <a:xfrm flipV="1">
            <a:off x="4639196" y="2850140"/>
            <a:ext cx="2395896" cy="289988"/>
          </a:xfrm>
          <a:prstGeom prst="line">
            <a:avLst/>
          </a:prstGeom>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4639196" y="4212932"/>
            <a:ext cx="2395896" cy="421201"/>
          </a:xfrm>
          <a:prstGeom prst="line">
            <a:avLst/>
          </a:prstGeom>
        </p:spPr>
        <p:style>
          <a:lnRef idx="1">
            <a:schemeClr val="accent1"/>
          </a:lnRef>
          <a:fillRef idx="0">
            <a:schemeClr val="accent1"/>
          </a:fillRef>
          <a:effectRef idx="0">
            <a:schemeClr val="accent1"/>
          </a:effectRef>
          <a:fontRef idx="minor">
            <a:schemeClr val="tx1"/>
          </a:fontRef>
        </p:style>
      </p:cxnSp>
      <p:sp>
        <p:nvSpPr>
          <p:cNvPr id="91" name="TextBox 90"/>
          <p:cNvSpPr txBox="1"/>
          <p:nvPr/>
        </p:nvSpPr>
        <p:spPr>
          <a:xfrm>
            <a:off x="6623543" y="2415558"/>
            <a:ext cx="1072217" cy="300082"/>
          </a:xfrm>
          <a:prstGeom prst="rect">
            <a:avLst/>
          </a:prstGeom>
          <a:noFill/>
        </p:spPr>
        <p:txBody>
          <a:bodyPr wrap="none" rtlCol="0">
            <a:spAutoFit/>
          </a:bodyPr>
          <a:lstStyle/>
          <a:p>
            <a:r>
              <a:rPr lang="en-US" sz="1350" dirty="0"/>
              <a:t>Output layer</a:t>
            </a:r>
          </a:p>
        </p:txBody>
      </p:sp>
      <p:sp>
        <p:nvSpPr>
          <p:cNvPr id="74" name="TextBox 73"/>
          <p:cNvSpPr txBox="1"/>
          <p:nvPr/>
        </p:nvSpPr>
        <p:spPr>
          <a:xfrm>
            <a:off x="1197200" y="3321391"/>
            <a:ext cx="604653" cy="300082"/>
          </a:xfrm>
          <a:prstGeom prst="rect">
            <a:avLst/>
          </a:prstGeom>
          <a:noFill/>
        </p:spPr>
        <p:txBody>
          <a:bodyPr wrap="none" rtlCol="0">
            <a:spAutoFit/>
          </a:bodyPr>
          <a:lstStyle/>
          <a:p>
            <a:r>
              <a:rPr lang="en-US" sz="1350" dirty="0"/>
              <a:t>V-dim</a:t>
            </a:r>
          </a:p>
        </p:txBody>
      </p:sp>
      <p:sp>
        <p:nvSpPr>
          <p:cNvPr id="75" name="TextBox 74"/>
          <p:cNvSpPr txBox="1"/>
          <p:nvPr/>
        </p:nvSpPr>
        <p:spPr>
          <a:xfrm>
            <a:off x="1197200" y="5447581"/>
            <a:ext cx="604653" cy="300082"/>
          </a:xfrm>
          <a:prstGeom prst="rect">
            <a:avLst/>
          </a:prstGeom>
          <a:noFill/>
        </p:spPr>
        <p:txBody>
          <a:bodyPr wrap="none" rtlCol="0">
            <a:spAutoFit/>
          </a:bodyPr>
          <a:lstStyle/>
          <a:p>
            <a:r>
              <a:rPr lang="en-US" sz="1350" dirty="0"/>
              <a:t>V-dim</a:t>
            </a:r>
          </a:p>
        </p:txBody>
      </p:sp>
      <p:sp>
        <p:nvSpPr>
          <p:cNvPr id="77" name="TextBox 76"/>
          <p:cNvSpPr txBox="1"/>
          <p:nvPr/>
        </p:nvSpPr>
        <p:spPr>
          <a:xfrm>
            <a:off x="4271741" y="4845890"/>
            <a:ext cx="619080" cy="300082"/>
          </a:xfrm>
          <a:prstGeom prst="rect">
            <a:avLst/>
          </a:prstGeom>
          <a:noFill/>
        </p:spPr>
        <p:txBody>
          <a:bodyPr wrap="none" rtlCol="0">
            <a:spAutoFit/>
          </a:bodyPr>
          <a:lstStyle/>
          <a:p>
            <a:r>
              <a:rPr lang="en-US" sz="1350" dirty="0"/>
              <a:t>N-dim</a:t>
            </a:r>
          </a:p>
        </p:txBody>
      </p:sp>
      <p:sp>
        <p:nvSpPr>
          <p:cNvPr id="80" name="TextBox 79"/>
          <p:cNvSpPr txBox="1"/>
          <p:nvPr/>
        </p:nvSpPr>
        <p:spPr>
          <a:xfrm>
            <a:off x="7356958" y="4400003"/>
            <a:ext cx="604653" cy="300082"/>
          </a:xfrm>
          <a:prstGeom prst="rect">
            <a:avLst/>
          </a:prstGeom>
          <a:noFill/>
        </p:spPr>
        <p:txBody>
          <a:bodyPr wrap="none" rtlCol="0">
            <a:spAutoFit/>
          </a:bodyPr>
          <a:lstStyle/>
          <a:p>
            <a:r>
              <a:rPr lang="en-US" sz="1350" dirty="0"/>
              <a:t>V-dim</a:t>
            </a:r>
          </a:p>
        </p:txBody>
      </p:sp>
      <mc:AlternateContent xmlns:mc="http://schemas.openxmlformats.org/markup-compatibility/2006" xmlns:a14="http://schemas.microsoft.com/office/drawing/2010/main">
        <mc:Choice Requires="a14">
          <p:sp>
            <p:nvSpPr>
              <p:cNvPr id="98" name="TextBox 97"/>
              <p:cNvSpPr txBox="1"/>
              <p:nvPr/>
            </p:nvSpPr>
            <p:spPr>
              <a:xfrm>
                <a:off x="2053870" y="2801162"/>
                <a:ext cx="906402" cy="45044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Sup>
                        <m:sSubSupPr>
                          <m:ctrlPr>
                            <a:rPr lang="en-US" sz="2100" i="1">
                              <a:latin typeface="Cambria Math" panose="02040503050406030204" pitchFamily="18" charset="0"/>
                            </a:rPr>
                          </m:ctrlPr>
                        </m:sSubSupPr>
                        <m:e>
                          <m:r>
                            <a:rPr lang="en-US" sz="2100" i="1">
                              <a:latin typeface="Cambria Math" panose="02040503050406030204" pitchFamily="18" charset="0"/>
                            </a:rPr>
                            <m:t>𝑊</m:t>
                          </m:r>
                        </m:e>
                        <m:sub>
                          <m:r>
                            <a:rPr lang="en-US" sz="2100" i="1">
                              <a:latin typeface="Cambria Math" panose="02040503050406030204" pitchFamily="18" charset="0"/>
                            </a:rPr>
                            <m:t>𝑉</m:t>
                          </m:r>
                          <m:r>
                            <a:rPr lang="en-US" sz="2100" i="1">
                              <a:latin typeface="Cambria Math" panose="02040503050406030204" pitchFamily="18" charset="0"/>
                            </a:rPr>
                            <m:t>×</m:t>
                          </m:r>
                          <m:r>
                            <a:rPr lang="en-US" sz="2100" i="1">
                              <a:latin typeface="Cambria Math" panose="02040503050406030204" pitchFamily="18" charset="0"/>
                            </a:rPr>
                            <m:t>𝑁</m:t>
                          </m:r>
                        </m:sub>
                        <m:sup/>
                      </m:sSubSup>
                    </m:oMath>
                  </m:oMathPara>
                </a14:m>
                <a:endParaRPr lang="en-US" sz="2100" dirty="0"/>
              </a:p>
            </p:txBody>
          </p:sp>
        </mc:Choice>
        <mc:Fallback xmlns="">
          <p:sp>
            <p:nvSpPr>
              <p:cNvPr id="98" name="TextBox 97"/>
              <p:cNvSpPr txBox="1">
                <a:spLocks noRot="1" noChangeAspect="1" noMove="1" noResize="1" noEditPoints="1" noAdjustHandles="1" noChangeArrowheads="1" noChangeShapeType="1" noTextEdit="1"/>
              </p:cNvSpPr>
              <p:nvPr/>
            </p:nvSpPr>
            <p:spPr>
              <a:xfrm>
                <a:off x="2053870" y="2801162"/>
                <a:ext cx="906402" cy="450444"/>
              </a:xfrm>
              <a:prstGeom prst="rect">
                <a:avLst/>
              </a:prstGeom>
              <a:blipFill>
                <a:blip r:embed="rId3"/>
                <a:stretch>
                  <a:fillRect b="-274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9" name="TextBox 98"/>
              <p:cNvSpPr txBox="1"/>
              <p:nvPr/>
            </p:nvSpPr>
            <p:spPr>
              <a:xfrm>
                <a:off x="2157431" y="4243868"/>
                <a:ext cx="906402" cy="45044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Sup>
                        <m:sSubSupPr>
                          <m:ctrlPr>
                            <a:rPr lang="en-US" sz="2100" i="1">
                              <a:latin typeface="Cambria Math" panose="02040503050406030204" pitchFamily="18" charset="0"/>
                            </a:rPr>
                          </m:ctrlPr>
                        </m:sSubSupPr>
                        <m:e>
                          <m:r>
                            <a:rPr lang="en-US" sz="2100" i="1">
                              <a:latin typeface="Cambria Math" panose="02040503050406030204" pitchFamily="18" charset="0"/>
                            </a:rPr>
                            <m:t>𝑊</m:t>
                          </m:r>
                        </m:e>
                        <m:sub>
                          <m:r>
                            <a:rPr lang="en-US" sz="2100" i="1">
                              <a:latin typeface="Cambria Math" panose="02040503050406030204" pitchFamily="18" charset="0"/>
                            </a:rPr>
                            <m:t>𝑉</m:t>
                          </m:r>
                          <m:r>
                            <a:rPr lang="en-US" sz="2100" i="1">
                              <a:latin typeface="Cambria Math" panose="02040503050406030204" pitchFamily="18" charset="0"/>
                            </a:rPr>
                            <m:t>×</m:t>
                          </m:r>
                          <m:r>
                            <a:rPr lang="en-US" sz="2100" i="1">
                              <a:latin typeface="Cambria Math" panose="02040503050406030204" pitchFamily="18" charset="0"/>
                            </a:rPr>
                            <m:t>𝑁</m:t>
                          </m:r>
                        </m:sub>
                        <m:sup/>
                      </m:sSubSup>
                    </m:oMath>
                  </m:oMathPara>
                </a14:m>
                <a:endParaRPr lang="en-US" sz="2100" dirty="0"/>
              </a:p>
            </p:txBody>
          </p:sp>
        </mc:Choice>
        <mc:Fallback xmlns="">
          <p:sp>
            <p:nvSpPr>
              <p:cNvPr id="99" name="TextBox 98"/>
              <p:cNvSpPr txBox="1">
                <a:spLocks noRot="1" noChangeAspect="1" noMove="1" noResize="1" noEditPoints="1" noAdjustHandles="1" noChangeArrowheads="1" noChangeShapeType="1" noTextEdit="1"/>
              </p:cNvSpPr>
              <p:nvPr/>
            </p:nvSpPr>
            <p:spPr>
              <a:xfrm>
                <a:off x="2157431" y="4243868"/>
                <a:ext cx="906402" cy="450444"/>
              </a:xfrm>
              <a:prstGeom prst="rect">
                <a:avLst/>
              </a:prstGeom>
              <a:blipFill>
                <a:blip r:embed="rId4"/>
                <a:stretch>
                  <a:fillRect b="-1351"/>
                </a:stretch>
              </a:blipFill>
            </p:spPr>
            <p:txBody>
              <a:bodyPr/>
              <a:lstStyle/>
              <a:p>
                <a:r>
                  <a:rPr lang="en-US">
                    <a:noFill/>
                  </a:rPr>
                  <a:t> </a:t>
                </a:r>
              </a:p>
            </p:txBody>
          </p:sp>
        </mc:Fallback>
      </mc:AlternateContent>
      <p:graphicFrame>
        <p:nvGraphicFramePr>
          <p:cNvPr id="2" name="Table 1"/>
          <p:cNvGraphicFramePr>
            <a:graphicFrameLocks noGrp="1"/>
          </p:cNvGraphicFramePr>
          <p:nvPr/>
        </p:nvGraphicFramePr>
        <p:xfrm>
          <a:off x="2536924" y="1255867"/>
          <a:ext cx="2468880" cy="1234440"/>
        </p:xfrm>
        <a:graphic>
          <a:graphicData uri="http://schemas.openxmlformats.org/drawingml/2006/table">
            <a:tbl>
              <a:tblPr firstRow="1" bandRow="1">
                <a:tableStyleId>{69CF1AB2-1976-4502-BF36-3FF5EA218861}</a:tableStyleId>
              </a:tblPr>
              <a:tblGrid>
                <a:gridCol w="246888">
                  <a:extLst>
                    <a:ext uri="{9D8B030D-6E8A-4147-A177-3AD203B41FA5}">
                      <a16:colId xmlns:a16="http://schemas.microsoft.com/office/drawing/2014/main" val="4253241636"/>
                    </a:ext>
                  </a:extLst>
                </a:gridCol>
                <a:gridCol w="246888">
                  <a:extLst>
                    <a:ext uri="{9D8B030D-6E8A-4147-A177-3AD203B41FA5}">
                      <a16:colId xmlns:a16="http://schemas.microsoft.com/office/drawing/2014/main" val="4278168359"/>
                    </a:ext>
                  </a:extLst>
                </a:gridCol>
                <a:gridCol w="246888">
                  <a:extLst>
                    <a:ext uri="{9D8B030D-6E8A-4147-A177-3AD203B41FA5}">
                      <a16:colId xmlns:a16="http://schemas.microsoft.com/office/drawing/2014/main" val="1775200123"/>
                    </a:ext>
                  </a:extLst>
                </a:gridCol>
                <a:gridCol w="246888">
                  <a:extLst>
                    <a:ext uri="{9D8B030D-6E8A-4147-A177-3AD203B41FA5}">
                      <a16:colId xmlns:a16="http://schemas.microsoft.com/office/drawing/2014/main" val="3058570661"/>
                    </a:ext>
                  </a:extLst>
                </a:gridCol>
                <a:gridCol w="246888">
                  <a:extLst>
                    <a:ext uri="{9D8B030D-6E8A-4147-A177-3AD203B41FA5}">
                      <a16:colId xmlns:a16="http://schemas.microsoft.com/office/drawing/2014/main" val="3635929464"/>
                    </a:ext>
                  </a:extLst>
                </a:gridCol>
                <a:gridCol w="246888">
                  <a:extLst>
                    <a:ext uri="{9D8B030D-6E8A-4147-A177-3AD203B41FA5}">
                      <a16:colId xmlns:a16="http://schemas.microsoft.com/office/drawing/2014/main" val="1060927547"/>
                    </a:ext>
                  </a:extLst>
                </a:gridCol>
                <a:gridCol w="246888">
                  <a:extLst>
                    <a:ext uri="{9D8B030D-6E8A-4147-A177-3AD203B41FA5}">
                      <a16:colId xmlns:a16="http://schemas.microsoft.com/office/drawing/2014/main" val="2648937507"/>
                    </a:ext>
                  </a:extLst>
                </a:gridCol>
                <a:gridCol w="246888">
                  <a:extLst>
                    <a:ext uri="{9D8B030D-6E8A-4147-A177-3AD203B41FA5}">
                      <a16:colId xmlns:a16="http://schemas.microsoft.com/office/drawing/2014/main" val="3865230097"/>
                    </a:ext>
                  </a:extLst>
                </a:gridCol>
                <a:gridCol w="246888">
                  <a:extLst>
                    <a:ext uri="{9D8B030D-6E8A-4147-A177-3AD203B41FA5}">
                      <a16:colId xmlns:a16="http://schemas.microsoft.com/office/drawing/2014/main" val="2604712063"/>
                    </a:ext>
                  </a:extLst>
                </a:gridCol>
                <a:gridCol w="246888">
                  <a:extLst>
                    <a:ext uri="{9D8B030D-6E8A-4147-A177-3AD203B41FA5}">
                      <a16:colId xmlns:a16="http://schemas.microsoft.com/office/drawing/2014/main" val="3797226581"/>
                    </a:ext>
                  </a:extLst>
                </a:gridCol>
              </a:tblGrid>
              <a:tr h="246888">
                <a:tc>
                  <a:txBody>
                    <a:bodyPr/>
                    <a:lstStyle/>
                    <a:p>
                      <a:pPr algn="ctr"/>
                      <a:r>
                        <a:rPr lang="en-US" sz="900" b="0" dirty="0"/>
                        <a:t>0.1</a:t>
                      </a:r>
                    </a:p>
                  </a:txBody>
                  <a:tcPr marL="0" marR="0" marT="0" marB="0" anchor="ctr">
                    <a:solidFill>
                      <a:schemeClr val="bg1"/>
                    </a:solidFill>
                  </a:tcPr>
                </a:tc>
                <a:tc>
                  <a:txBody>
                    <a:bodyPr/>
                    <a:lstStyle/>
                    <a:p>
                      <a:pPr algn="ctr"/>
                      <a:r>
                        <a:rPr lang="en-US" sz="900" b="1" dirty="0">
                          <a:solidFill>
                            <a:srgbClr val="FF0000"/>
                          </a:solidFill>
                        </a:rPr>
                        <a:t>2.4</a:t>
                      </a:r>
                    </a:p>
                  </a:txBody>
                  <a:tcPr marL="0" marR="0" marT="0" marB="0" anchor="ctr">
                    <a:solidFill>
                      <a:schemeClr val="bg1"/>
                    </a:solidFill>
                  </a:tcPr>
                </a:tc>
                <a:tc>
                  <a:txBody>
                    <a:bodyPr/>
                    <a:lstStyle/>
                    <a:p>
                      <a:pPr algn="ctr"/>
                      <a:r>
                        <a:rPr lang="en-US" sz="900" b="0" dirty="0"/>
                        <a:t>1.6</a:t>
                      </a:r>
                    </a:p>
                  </a:txBody>
                  <a:tcPr marL="0" marR="0" marT="0" marB="0" anchor="ctr">
                    <a:solidFill>
                      <a:schemeClr val="bg1"/>
                    </a:solidFill>
                  </a:tcPr>
                </a:tc>
                <a:tc>
                  <a:txBody>
                    <a:bodyPr/>
                    <a:lstStyle/>
                    <a:p>
                      <a:pPr algn="ctr"/>
                      <a:r>
                        <a:rPr lang="en-US" sz="900" b="0" dirty="0"/>
                        <a:t>1.8</a:t>
                      </a:r>
                    </a:p>
                  </a:txBody>
                  <a:tcPr marL="0" marR="0" marT="0" marB="0" anchor="ctr">
                    <a:solidFill>
                      <a:schemeClr val="bg1"/>
                    </a:solidFill>
                  </a:tcPr>
                </a:tc>
                <a:tc>
                  <a:txBody>
                    <a:bodyPr/>
                    <a:lstStyle/>
                    <a:p>
                      <a:pPr algn="ctr"/>
                      <a:r>
                        <a:rPr lang="en-US" sz="900" b="0" dirty="0"/>
                        <a:t>0.5</a:t>
                      </a:r>
                    </a:p>
                  </a:txBody>
                  <a:tcPr marL="0" marR="0" marT="0" marB="0" anchor="ctr">
                    <a:solidFill>
                      <a:schemeClr val="bg1"/>
                    </a:solidFill>
                  </a:tcPr>
                </a:tc>
                <a:tc>
                  <a:txBody>
                    <a:bodyPr/>
                    <a:lstStyle/>
                    <a:p>
                      <a:pPr algn="ctr"/>
                      <a:r>
                        <a:rPr lang="en-US" sz="900" b="0" dirty="0"/>
                        <a:t>0.9</a:t>
                      </a:r>
                    </a:p>
                  </a:txBody>
                  <a:tcPr marL="0" marR="0" marT="0" marB="0" anchor="ctr">
                    <a:solidFill>
                      <a:schemeClr val="bg1"/>
                    </a:solidFill>
                  </a:tcPr>
                </a:tc>
                <a:tc>
                  <a:txBody>
                    <a:bodyPr/>
                    <a:lstStyle/>
                    <a:p>
                      <a:pPr algn="ctr"/>
                      <a:r>
                        <a:rPr lang="en-US" sz="900" b="0" dirty="0"/>
                        <a:t>…</a:t>
                      </a:r>
                    </a:p>
                  </a:txBody>
                  <a:tcPr marL="0" marR="0" marT="0" marB="0" anchor="ctr">
                    <a:solidFill>
                      <a:schemeClr val="bg1"/>
                    </a:solidFill>
                  </a:tcPr>
                </a:tc>
                <a:tc>
                  <a:txBody>
                    <a:bodyPr/>
                    <a:lstStyle/>
                    <a:p>
                      <a:pPr algn="ctr"/>
                      <a:r>
                        <a:rPr lang="en-US" sz="900" b="0" dirty="0"/>
                        <a:t>…</a:t>
                      </a:r>
                    </a:p>
                  </a:txBody>
                  <a:tcPr marL="0" marR="0" marT="0" marB="0" anchor="ctr">
                    <a:solidFill>
                      <a:schemeClr val="bg1"/>
                    </a:solidFill>
                  </a:tcPr>
                </a:tc>
                <a:tc>
                  <a:txBody>
                    <a:bodyPr/>
                    <a:lstStyle/>
                    <a:p>
                      <a:pPr algn="ctr"/>
                      <a:r>
                        <a:rPr lang="en-US" sz="900" b="0" dirty="0"/>
                        <a:t>…</a:t>
                      </a:r>
                    </a:p>
                  </a:txBody>
                  <a:tcPr marL="0" marR="0" marT="0" marB="0" anchor="ctr">
                    <a:solidFill>
                      <a:schemeClr val="bg1"/>
                    </a:solidFill>
                  </a:tcPr>
                </a:tc>
                <a:tc>
                  <a:txBody>
                    <a:bodyPr/>
                    <a:lstStyle/>
                    <a:p>
                      <a:pPr algn="ctr"/>
                      <a:r>
                        <a:rPr lang="en-US" sz="900" b="0" dirty="0"/>
                        <a:t>3.2</a:t>
                      </a:r>
                    </a:p>
                  </a:txBody>
                  <a:tcPr marL="0" marR="0" marT="0" marB="0" anchor="ctr">
                    <a:solidFill>
                      <a:schemeClr val="bg1"/>
                    </a:solidFill>
                  </a:tcPr>
                </a:tc>
                <a:extLst>
                  <a:ext uri="{0D108BD9-81ED-4DB2-BD59-A6C34878D82A}">
                    <a16:rowId xmlns:a16="http://schemas.microsoft.com/office/drawing/2014/main" val="1811048262"/>
                  </a:ext>
                </a:extLst>
              </a:tr>
              <a:tr h="246888">
                <a:tc>
                  <a:txBody>
                    <a:bodyPr/>
                    <a:lstStyle/>
                    <a:p>
                      <a:pPr algn="ctr"/>
                      <a:r>
                        <a:rPr lang="en-US" sz="900" b="0" dirty="0"/>
                        <a:t>0.5</a:t>
                      </a:r>
                    </a:p>
                  </a:txBody>
                  <a:tcPr marL="0" marR="0" marT="0" marB="0" anchor="ctr">
                    <a:solidFill>
                      <a:schemeClr val="bg1"/>
                    </a:solidFill>
                  </a:tcPr>
                </a:tc>
                <a:tc>
                  <a:txBody>
                    <a:bodyPr/>
                    <a:lstStyle/>
                    <a:p>
                      <a:pPr algn="ctr"/>
                      <a:r>
                        <a:rPr lang="en-US" sz="900" b="1" dirty="0">
                          <a:solidFill>
                            <a:srgbClr val="FF0000"/>
                          </a:solidFill>
                        </a:rPr>
                        <a:t>2.6</a:t>
                      </a:r>
                    </a:p>
                  </a:txBody>
                  <a:tcPr marL="0" marR="0" marT="0" marB="0" anchor="ctr">
                    <a:solidFill>
                      <a:schemeClr val="bg1"/>
                    </a:solidFill>
                  </a:tcPr>
                </a:tc>
                <a:tc>
                  <a:txBody>
                    <a:bodyPr/>
                    <a:lstStyle/>
                    <a:p>
                      <a:pPr algn="ctr"/>
                      <a:r>
                        <a:rPr lang="en-US" sz="900" b="0" dirty="0"/>
                        <a:t>1.4</a:t>
                      </a:r>
                    </a:p>
                  </a:txBody>
                  <a:tcPr marL="0" marR="0" marT="0" marB="0" anchor="ctr">
                    <a:solidFill>
                      <a:schemeClr val="bg1"/>
                    </a:solidFill>
                  </a:tcPr>
                </a:tc>
                <a:tc>
                  <a:txBody>
                    <a:bodyPr/>
                    <a:lstStyle/>
                    <a:p>
                      <a:pPr algn="ctr"/>
                      <a:r>
                        <a:rPr lang="en-US" sz="900" b="0" dirty="0"/>
                        <a:t>2.9</a:t>
                      </a:r>
                    </a:p>
                  </a:txBody>
                  <a:tcPr marL="0" marR="0" marT="0" marB="0" anchor="ctr">
                    <a:solidFill>
                      <a:schemeClr val="bg1"/>
                    </a:solidFill>
                  </a:tcPr>
                </a:tc>
                <a:tc>
                  <a:txBody>
                    <a:bodyPr/>
                    <a:lstStyle/>
                    <a:p>
                      <a:pPr algn="ctr"/>
                      <a:r>
                        <a:rPr lang="en-US" sz="900" b="0" dirty="0"/>
                        <a:t>1.5</a:t>
                      </a:r>
                    </a:p>
                  </a:txBody>
                  <a:tcPr marL="0" marR="0" marT="0" marB="0" anchor="ctr">
                    <a:solidFill>
                      <a:schemeClr val="bg1"/>
                    </a:solidFill>
                  </a:tcPr>
                </a:tc>
                <a:tc>
                  <a:txBody>
                    <a:bodyPr/>
                    <a:lstStyle/>
                    <a:p>
                      <a:pPr algn="ctr"/>
                      <a:r>
                        <a:rPr lang="en-US" sz="900" b="0" dirty="0"/>
                        <a:t>3.6</a:t>
                      </a:r>
                    </a:p>
                  </a:txBody>
                  <a:tcPr marL="0" marR="0" marT="0" marB="0" anchor="ctr">
                    <a:solidFill>
                      <a:schemeClr val="bg1"/>
                    </a:solidFill>
                  </a:tcPr>
                </a:tc>
                <a:tc>
                  <a:txBody>
                    <a:bodyPr/>
                    <a:lstStyle/>
                    <a:p>
                      <a:pPr algn="ctr"/>
                      <a:r>
                        <a:rPr lang="en-US" sz="900" b="0" dirty="0"/>
                        <a:t>…</a:t>
                      </a:r>
                    </a:p>
                  </a:txBody>
                  <a:tcPr marL="0" marR="0" marT="0" marB="0" anchor="ctr">
                    <a:solidFill>
                      <a:schemeClr val="bg1"/>
                    </a:solidFill>
                  </a:tcPr>
                </a:tc>
                <a:tc>
                  <a:txBody>
                    <a:bodyPr/>
                    <a:lstStyle/>
                    <a:p>
                      <a:pPr algn="ctr"/>
                      <a:r>
                        <a:rPr lang="en-US" sz="900" b="0" dirty="0"/>
                        <a:t>…</a:t>
                      </a:r>
                    </a:p>
                  </a:txBody>
                  <a:tcPr marL="0" marR="0" marT="0" marB="0" anchor="ctr">
                    <a:solidFill>
                      <a:schemeClr val="bg1"/>
                    </a:solidFill>
                  </a:tcPr>
                </a:tc>
                <a:tc>
                  <a:txBody>
                    <a:bodyPr/>
                    <a:lstStyle/>
                    <a:p>
                      <a:pPr algn="ctr"/>
                      <a:r>
                        <a:rPr lang="en-US" sz="900" b="0" dirty="0"/>
                        <a:t>…</a:t>
                      </a:r>
                    </a:p>
                  </a:txBody>
                  <a:tcPr marL="0" marR="0" marT="0" marB="0" anchor="ctr">
                    <a:solidFill>
                      <a:schemeClr val="bg1"/>
                    </a:solidFill>
                  </a:tcPr>
                </a:tc>
                <a:tc>
                  <a:txBody>
                    <a:bodyPr/>
                    <a:lstStyle/>
                    <a:p>
                      <a:pPr algn="ctr"/>
                      <a:r>
                        <a:rPr lang="en-US" sz="900" b="0" dirty="0"/>
                        <a:t>6.1</a:t>
                      </a:r>
                    </a:p>
                  </a:txBody>
                  <a:tcPr marL="0" marR="0" marT="0" marB="0" anchor="ctr">
                    <a:solidFill>
                      <a:schemeClr val="bg1"/>
                    </a:solidFill>
                  </a:tcPr>
                </a:tc>
                <a:extLst>
                  <a:ext uri="{0D108BD9-81ED-4DB2-BD59-A6C34878D82A}">
                    <a16:rowId xmlns:a16="http://schemas.microsoft.com/office/drawing/2014/main" val="1623160804"/>
                  </a:ext>
                </a:extLst>
              </a:tr>
              <a:tr h="246888">
                <a:tc>
                  <a:txBody>
                    <a:bodyPr/>
                    <a:lstStyle/>
                    <a:p>
                      <a:pPr algn="ctr"/>
                      <a:r>
                        <a:rPr lang="en-US" sz="900" b="0" dirty="0"/>
                        <a:t>…</a:t>
                      </a:r>
                    </a:p>
                  </a:txBody>
                  <a:tcPr marL="0" marR="0" marT="0" marB="0" anchor="ctr">
                    <a:solidFill>
                      <a:schemeClr val="bg1"/>
                    </a:solidFill>
                  </a:tcPr>
                </a:tc>
                <a:tc>
                  <a:txBody>
                    <a:bodyPr/>
                    <a:lstStyle/>
                    <a:p>
                      <a:pPr algn="ctr"/>
                      <a:r>
                        <a:rPr lang="en-US" sz="900" b="1" dirty="0">
                          <a:solidFill>
                            <a:srgbClr val="FF0000"/>
                          </a:solidFill>
                        </a:rPr>
                        <a:t>…</a:t>
                      </a:r>
                    </a:p>
                  </a:txBody>
                  <a:tcPr marL="0" marR="0" marT="0" marB="0" anchor="ctr">
                    <a:solidFill>
                      <a:schemeClr val="bg1"/>
                    </a:solidFill>
                  </a:tcPr>
                </a:tc>
                <a:tc>
                  <a:txBody>
                    <a:bodyPr/>
                    <a:lstStyle/>
                    <a:p>
                      <a:pPr algn="ctr"/>
                      <a:r>
                        <a:rPr lang="en-US" sz="900" b="0" dirty="0"/>
                        <a:t>…</a:t>
                      </a:r>
                    </a:p>
                  </a:txBody>
                  <a:tcPr marL="0" marR="0" marT="0" marB="0" anchor="ctr">
                    <a:solidFill>
                      <a:schemeClr val="bg1"/>
                    </a:solidFill>
                  </a:tcPr>
                </a:tc>
                <a:tc>
                  <a:txBody>
                    <a:bodyPr/>
                    <a:lstStyle/>
                    <a:p>
                      <a:pPr algn="ctr"/>
                      <a:r>
                        <a:rPr lang="en-US" sz="900" b="0" dirty="0"/>
                        <a:t>…</a:t>
                      </a:r>
                    </a:p>
                  </a:txBody>
                  <a:tcPr marL="0" marR="0" marT="0" marB="0" anchor="ctr">
                    <a:solidFill>
                      <a:schemeClr val="bg1"/>
                    </a:solidFill>
                  </a:tcPr>
                </a:tc>
                <a:tc>
                  <a:txBody>
                    <a:bodyPr/>
                    <a:lstStyle/>
                    <a:p>
                      <a:pPr algn="ctr"/>
                      <a:r>
                        <a:rPr lang="en-US" sz="900" b="0" dirty="0"/>
                        <a:t>…</a:t>
                      </a:r>
                    </a:p>
                  </a:txBody>
                  <a:tcPr marL="0" marR="0" marT="0" marB="0" anchor="ctr">
                    <a:solidFill>
                      <a:schemeClr val="bg1"/>
                    </a:solidFill>
                  </a:tcPr>
                </a:tc>
                <a:tc>
                  <a:txBody>
                    <a:bodyPr/>
                    <a:lstStyle/>
                    <a:p>
                      <a:pPr algn="ctr"/>
                      <a:r>
                        <a:rPr lang="en-US" sz="900" b="0" dirty="0"/>
                        <a:t>…</a:t>
                      </a:r>
                    </a:p>
                  </a:txBody>
                  <a:tcPr marL="0" marR="0" marT="0" marB="0" anchor="ctr">
                    <a:solidFill>
                      <a:schemeClr val="bg1"/>
                    </a:solidFill>
                  </a:tcPr>
                </a:tc>
                <a:tc>
                  <a:txBody>
                    <a:bodyPr/>
                    <a:lstStyle/>
                    <a:p>
                      <a:pPr algn="ctr"/>
                      <a:r>
                        <a:rPr lang="en-US" sz="900" b="0" dirty="0"/>
                        <a:t>…</a:t>
                      </a:r>
                    </a:p>
                  </a:txBody>
                  <a:tcPr marL="0" marR="0" marT="0" marB="0" anchor="ctr">
                    <a:solidFill>
                      <a:schemeClr val="bg1"/>
                    </a:solidFill>
                  </a:tcPr>
                </a:tc>
                <a:tc>
                  <a:txBody>
                    <a:bodyPr/>
                    <a:lstStyle/>
                    <a:p>
                      <a:pPr algn="ctr"/>
                      <a:r>
                        <a:rPr lang="en-US" sz="900" b="0" dirty="0"/>
                        <a:t>…</a:t>
                      </a:r>
                    </a:p>
                  </a:txBody>
                  <a:tcPr marL="0" marR="0" marT="0" marB="0" anchor="ctr">
                    <a:solidFill>
                      <a:schemeClr val="bg1"/>
                    </a:solidFill>
                  </a:tcPr>
                </a:tc>
                <a:tc>
                  <a:txBody>
                    <a:bodyPr/>
                    <a:lstStyle/>
                    <a:p>
                      <a:pPr algn="ctr"/>
                      <a:r>
                        <a:rPr lang="en-US" sz="900" b="0" dirty="0"/>
                        <a:t>…</a:t>
                      </a:r>
                    </a:p>
                  </a:txBody>
                  <a:tcPr marL="0" marR="0" marT="0" marB="0" anchor="ctr">
                    <a:solidFill>
                      <a:schemeClr val="bg1"/>
                    </a:solidFill>
                  </a:tcPr>
                </a:tc>
                <a:tc>
                  <a:txBody>
                    <a:bodyPr/>
                    <a:lstStyle/>
                    <a:p>
                      <a:pPr algn="ctr"/>
                      <a:r>
                        <a:rPr lang="en-US" sz="900" b="0" dirty="0"/>
                        <a:t>…</a:t>
                      </a:r>
                    </a:p>
                  </a:txBody>
                  <a:tcPr marL="0" marR="0" marT="0" marB="0" anchor="ctr">
                    <a:solidFill>
                      <a:schemeClr val="bg1"/>
                    </a:solidFill>
                  </a:tcPr>
                </a:tc>
                <a:extLst>
                  <a:ext uri="{0D108BD9-81ED-4DB2-BD59-A6C34878D82A}">
                    <a16:rowId xmlns:a16="http://schemas.microsoft.com/office/drawing/2014/main" val="4268311445"/>
                  </a:ext>
                </a:extLst>
              </a:tr>
              <a:tr h="246888">
                <a:tc>
                  <a:txBody>
                    <a:bodyPr/>
                    <a:lstStyle/>
                    <a:p>
                      <a:pPr algn="ctr"/>
                      <a:r>
                        <a:rPr lang="en-US" sz="900" b="0" dirty="0"/>
                        <a:t>…</a:t>
                      </a:r>
                    </a:p>
                  </a:txBody>
                  <a:tcPr marL="0" marR="0" marT="0" marB="0" anchor="ctr">
                    <a:solidFill>
                      <a:schemeClr val="bg1"/>
                    </a:solidFill>
                  </a:tcPr>
                </a:tc>
                <a:tc>
                  <a:txBody>
                    <a:bodyPr/>
                    <a:lstStyle/>
                    <a:p>
                      <a:pPr algn="ctr"/>
                      <a:r>
                        <a:rPr lang="en-US" sz="900" b="1" dirty="0">
                          <a:solidFill>
                            <a:srgbClr val="FF0000"/>
                          </a:solidFill>
                        </a:rPr>
                        <a:t>…</a:t>
                      </a:r>
                    </a:p>
                  </a:txBody>
                  <a:tcPr marL="0" marR="0" marT="0" marB="0" anchor="ctr">
                    <a:solidFill>
                      <a:schemeClr val="bg1"/>
                    </a:solidFill>
                  </a:tcPr>
                </a:tc>
                <a:tc>
                  <a:txBody>
                    <a:bodyPr/>
                    <a:lstStyle/>
                    <a:p>
                      <a:pPr algn="ctr"/>
                      <a:r>
                        <a:rPr lang="en-US" sz="900" b="0" dirty="0"/>
                        <a:t>…</a:t>
                      </a:r>
                    </a:p>
                  </a:txBody>
                  <a:tcPr marL="0" marR="0" marT="0" marB="0" anchor="ctr">
                    <a:solidFill>
                      <a:schemeClr val="bg1"/>
                    </a:solidFill>
                  </a:tcPr>
                </a:tc>
                <a:tc>
                  <a:txBody>
                    <a:bodyPr/>
                    <a:lstStyle/>
                    <a:p>
                      <a:pPr algn="ctr"/>
                      <a:r>
                        <a:rPr lang="en-US" sz="900" b="0" dirty="0"/>
                        <a:t>…</a:t>
                      </a:r>
                    </a:p>
                  </a:txBody>
                  <a:tcPr marL="0" marR="0" marT="0" marB="0" anchor="ctr">
                    <a:solidFill>
                      <a:schemeClr val="bg1"/>
                    </a:solidFill>
                  </a:tcPr>
                </a:tc>
                <a:tc>
                  <a:txBody>
                    <a:bodyPr/>
                    <a:lstStyle/>
                    <a:p>
                      <a:pPr algn="ctr"/>
                      <a:r>
                        <a:rPr lang="en-US" sz="900" b="0" dirty="0"/>
                        <a:t>…</a:t>
                      </a:r>
                    </a:p>
                  </a:txBody>
                  <a:tcPr marL="0" marR="0" marT="0" marB="0" anchor="ctr">
                    <a:solidFill>
                      <a:schemeClr val="bg1"/>
                    </a:solidFill>
                  </a:tcPr>
                </a:tc>
                <a:tc>
                  <a:txBody>
                    <a:bodyPr/>
                    <a:lstStyle/>
                    <a:p>
                      <a:pPr algn="ctr"/>
                      <a:r>
                        <a:rPr lang="en-US" sz="900" b="0" dirty="0"/>
                        <a:t>…</a:t>
                      </a:r>
                    </a:p>
                  </a:txBody>
                  <a:tcPr marL="0" marR="0" marT="0" marB="0" anchor="ctr">
                    <a:solidFill>
                      <a:schemeClr val="bg1"/>
                    </a:solidFill>
                  </a:tcPr>
                </a:tc>
                <a:tc>
                  <a:txBody>
                    <a:bodyPr/>
                    <a:lstStyle/>
                    <a:p>
                      <a:pPr algn="ctr"/>
                      <a:r>
                        <a:rPr lang="en-US" sz="900" b="0" dirty="0"/>
                        <a:t>…</a:t>
                      </a:r>
                    </a:p>
                  </a:txBody>
                  <a:tcPr marL="0" marR="0" marT="0" marB="0" anchor="ctr">
                    <a:solidFill>
                      <a:schemeClr val="bg1"/>
                    </a:solidFill>
                  </a:tcPr>
                </a:tc>
                <a:tc>
                  <a:txBody>
                    <a:bodyPr/>
                    <a:lstStyle/>
                    <a:p>
                      <a:pPr algn="ctr"/>
                      <a:r>
                        <a:rPr lang="en-US" sz="900" b="0" dirty="0"/>
                        <a:t>…</a:t>
                      </a:r>
                    </a:p>
                  </a:txBody>
                  <a:tcPr marL="0" marR="0" marT="0" marB="0" anchor="ctr">
                    <a:solidFill>
                      <a:schemeClr val="bg1"/>
                    </a:solidFill>
                  </a:tcPr>
                </a:tc>
                <a:tc>
                  <a:txBody>
                    <a:bodyPr/>
                    <a:lstStyle/>
                    <a:p>
                      <a:pPr algn="ctr"/>
                      <a:r>
                        <a:rPr lang="en-US" sz="900" b="0" dirty="0"/>
                        <a:t>…</a:t>
                      </a:r>
                    </a:p>
                  </a:txBody>
                  <a:tcPr marL="0" marR="0" marT="0" marB="0" anchor="ctr">
                    <a:solidFill>
                      <a:schemeClr val="bg1"/>
                    </a:solidFill>
                  </a:tcPr>
                </a:tc>
                <a:tc>
                  <a:txBody>
                    <a:bodyPr/>
                    <a:lstStyle/>
                    <a:p>
                      <a:pPr algn="ctr"/>
                      <a:r>
                        <a:rPr lang="en-US" sz="900" b="0" dirty="0"/>
                        <a:t>…</a:t>
                      </a:r>
                    </a:p>
                  </a:txBody>
                  <a:tcPr marL="0" marR="0" marT="0" marB="0" anchor="ctr">
                    <a:solidFill>
                      <a:schemeClr val="bg1"/>
                    </a:solidFill>
                  </a:tcPr>
                </a:tc>
                <a:extLst>
                  <a:ext uri="{0D108BD9-81ED-4DB2-BD59-A6C34878D82A}">
                    <a16:rowId xmlns:a16="http://schemas.microsoft.com/office/drawing/2014/main" val="3457582356"/>
                  </a:ext>
                </a:extLst>
              </a:tr>
              <a:tr h="246888">
                <a:tc>
                  <a:txBody>
                    <a:bodyPr/>
                    <a:lstStyle/>
                    <a:p>
                      <a:pPr algn="ctr"/>
                      <a:r>
                        <a:rPr lang="en-US" sz="900" b="0" dirty="0"/>
                        <a:t>0.6</a:t>
                      </a:r>
                    </a:p>
                  </a:txBody>
                  <a:tcPr marL="0" marR="0" marT="0" marB="0" anchor="ctr">
                    <a:solidFill>
                      <a:schemeClr val="bg1"/>
                    </a:solidFill>
                  </a:tcPr>
                </a:tc>
                <a:tc>
                  <a:txBody>
                    <a:bodyPr/>
                    <a:lstStyle/>
                    <a:p>
                      <a:pPr algn="ctr"/>
                      <a:r>
                        <a:rPr lang="en-US" sz="900" b="1" dirty="0">
                          <a:solidFill>
                            <a:srgbClr val="FF0000"/>
                          </a:solidFill>
                        </a:rPr>
                        <a:t>1.8</a:t>
                      </a:r>
                    </a:p>
                  </a:txBody>
                  <a:tcPr marL="0" marR="0" marT="0" marB="0" anchor="ctr">
                    <a:solidFill>
                      <a:schemeClr val="bg1"/>
                    </a:solidFill>
                  </a:tcPr>
                </a:tc>
                <a:tc>
                  <a:txBody>
                    <a:bodyPr/>
                    <a:lstStyle/>
                    <a:p>
                      <a:pPr algn="ctr"/>
                      <a:r>
                        <a:rPr lang="en-US" sz="900" b="0" dirty="0"/>
                        <a:t>2.7</a:t>
                      </a:r>
                    </a:p>
                  </a:txBody>
                  <a:tcPr marL="0" marR="0" marT="0" marB="0" anchor="ctr">
                    <a:solidFill>
                      <a:schemeClr val="bg1"/>
                    </a:solidFill>
                  </a:tcPr>
                </a:tc>
                <a:tc>
                  <a:txBody>
                    <a:bodyPr/>
                    <a:lstStyle/>
                    <a:p>
                      <a:pPr algn="ctr"/>
                      <a:r>
                        <a:rPr lang="en-US" sz="900" b="0" dirty="0"/>
                        <a:t>1.9</a:t>
                      </a:r>
                    </a:p>
                  </a:txBody>
                  <a:tcPr marL="0" marR="0" marT="0" marB="0" anchor="ctr">
                    <a:solidFill>
                      <a:schemeClr val="bg1"/>
                    </a:solidFill>
                  </a:tcPr>
                </a:tc>
                <a:tc>
                  <a:txBody>
                    <a:bodyPr/>
                    <a:lstStyle/>
                    <a:p>
                      <a:pPr algn="ctr"/>
                      <a:r>
                        <a:rPr lang="en-US" sz="900" b="0" dirty="0"/>
                        <a:t>2.4</a:t>
                      </a:r>
                    </a:p>
                  </a:txBody>
                  <a:tcPr marL="0" marR="0" marT="0" marB="0" anchor="ctr">
                    <a:solidFill>
                      <a:schemeClr val="bg1"/>
                    </a:solidFill>
                  </a:tcPr>
                </a:tc>
                <a:tc>
                  <a:txBody>
                    <a:bodyPr/>
                    <a:lstStyle/>
                    <a:p>
                      <a:pPr algn="ctr"/>
                      <a:r>
                        <a:rPr lang="en-US" sz="900" b="0" dirty="0"/>
                        <a:t>2.0</a:t>
                      </a:r>
                    </a:p>
                  </a:txBody>
                  <a:tcPr marL="0" marR="0" marT="0" marB="0" anchor="ctr">
                    <a:solidFill>
                      <a:schemeClr val="bg1"/>
                    </a:solidFill>
                  </a:tcPr>
                </a:tc>
                <a:tc>
                  <a:txBody>
                    <a:bodyPr/>
                    <a:lstStyle/>
                    <a:p>
                      <a:pPr algn="ctr"/>
                      <a:r>
                        <a:rPr lang="en-US" sz="900" b="0" dirty="0"/>
                        <a:t>…</a:t>
                      </a:r>
                    </a:p>
                  </a:txBody>
                  <a:tcPr marL="0" marR="0" marT="0" marB="0" anchor="ctr">
                    <a:solidFill>
                      <a:schemeClr val="bg1"/>
                    </a:solidFill>
                  </a:tcPr>
                </a:tc>
                <a:tc>
                  <a:txBody>
                    <a:bodyPr/>
                    <a:lstStyle/>
                    <a:p>
                      <a:pPr algn="ctr"/>
                      <a:r>
                        <a:rPr lang="en-US" sz="900" b="0" dirty="0"/>
                        <a:t>…</a:t>
                      </a:r>
                    </a:p>
                  </a:txBody>
                  <a:tcPr marL="0" marR="0" marT="0" marB="0" anchor="ctr">
                    <a:solidFill>
                      <a:schemeClr val="bg1"/>
                    </a:solidFill>
                  </a:tcPr>
                </a:tc>
                <a:tc>
                  <a:txBody>
                    <a:bodyPr/>
                    <a:lstStyle/>
                    <a:p>
                      <a:pPr algn="ctr"/>
                      <a:r>
                        <a:rPr lang="en-US" sz="900" b="0" dirty="0"/>
                        <a:t>…</a:t>
                      </a:r>
                    </a:p>
                  </a:txBody>
                  <a:tcPr marL="0" marR="0" marT="0" marB="0" anchor="ctr">
                    <a:solidFill>
                      <a:schemeClr val="bg1"/>
                    </a:solidFill>
                  </a:tcPr>
                </a:tc>
                <a:tc>
                  <a:txBody>
                    <a:bodyPr/>
                    <a:lstStyle/>
                    <a:p>
                      <a:pPr algn="ctr"/>
                      <a:r>
                        <a:rPr lang="en-US" sz="900" b="0" dirty="0"/>
                        <a:t>1.2</a:t>
                      </a:r>
                    </a:p>
                  </a:txBody>
                  <a:tcPr marL="0" marR="0" marT="0" marB="0" anchor="ctr">
                    <a:solidFill>
                      <a:schemeClr val="bg1"/>
                    </a:solidFill>
                  </a:tcPr>
                </a:tc>
                <a:extLst>
                  <a:ext uri="{0D108BD9-81ED-4DB2-BD59-A6C34878D82A}">
                    <a16:rowId xmlns:a16="http://schemas.microsoft.com/office/drawing/2014/main" val="633999658"/>
                  </a:ext>
                </a:extLst>
              </a:tr>
            </a:tbl>
          </a:graphicData>
        </a:graphic>
      </p:graphicFrame>
      <mc:AlternateContent xmlns:mc="http://schemas.openxmlformats.org/markup-compatibility/2006" xmlns:a14="http://schemas.microsoft.com/office/drawing/2010/main">
        <mc:Choice Requires="a14">
          <p:sp>
            <p:nvSpPr>
              <p:cNvPr id="170" name="TextBox 169"/>
              <p:cNvSpPr txBox="1"/>
              <p:nvPr/>
            </p:nvSpPr>
            <p:spPr>
              <a:xfrm>
                <a:off x="3364441" y="843212"/>
                <a:ext cx="906402" cy="42203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Sup>
                        <m:sSubSupPr>
                          <m:ctrlPr>
                            <a:rPr lang="en-US" sz="2100" i="1">
                              <a:latin typeface="Cambria Math" panose="02040503050406030204" pitchFamily="18" charset="0"/>
                            </a:rPr>
                          </m:ctrlPr>
                        </m:sSubSupPr>
                        <m:e>
                          <m:r>
                            <a:rPr lang="en-US" sz="2100" i="1">
                              <a:latin typeface="Cambria Math" panose="02040503050406030204" pitchFamily="18" charset="0"/>
                            </a:rPr>
                            <m:t>𝑊</m:t>
                          </m:r>
                        </m:e>
                        <m:sub>
                          <m:r>
                            <a:rPr lang="en-US" sz="2100" i="1">
                              <a:latin typeface="Cambria Math" panose="02040503050406030204" pitchFamily="18" charset="0"/>
                            </a:rPr>
                            <m:t>𝑉</m:t>
                          </m:r>
                          <m:r>
                            <a:rPr lang="en-US" sz="2100" i="1">
                              <a:latin typeface="Cambria Math" panose="02040503050406030204" pitchFamily="18" charset="0"/>
                            </a:rPr>
                            <m:t>×</m:t>
                          </m:r>
                          <m:r>
                            <a:rPr lang="en-US" sz="2100" i="1">
                              <a:latin typeface="Cambria Math" panose="02040503050406030204" pitchFamily="18" charset="0"/>
                            </a:rPr>
                            <m:t>𝑁</m:t>
                          </m:r>
                        </m:sub>
                        <m:sup>
                          <m:r>
                            <a:rPr lang="en-US" sz="2100" i="1">
                              <a:latin typeface="Cambria Math" panose="02040503050406030204" pitchFamily="18" charset="0"/>
                            </a:rPr>
                            <m:t>𝑇</m:t>
                          </m:r>
                        </m:sup>
                      </m:sSubSup>
                    </m:oMath>
                  </m:oMathPara>
                </a14:m>
                <a:endParaRPr lang="en-US" sz="2100" dirty="0"/>
              </a:p>
            </p:txBody>
          </p:sp>
        </mc:Choice>
        <mc:Fallback xmlns="">
          <p:sp>
            <p:nvSpPr>
              <p:cNvPr id="170" name="TextBox 169"/>
              <p:cNvSpPr txBox="1">
                <a:spLocks noRot="1" noChangeAspect="1" noMove="1" noResize="1" noEditPoints="1" noAdjustHandles="1" noChangeArrowheads="1" noChangeShapeType="1" noTextEdit="1"/>
              </p:cNvSpPr>
              <p:nvPr/>
            </p:nvSpPr>
            <p:spPr>
              <a:xfrm>
                <a:off x="3364441" y="843212"/>
                <a:ext cx="906402" cy="422039"/>
              </a:xfrm>
              <a:prstGeom prst="rect">
                <a:avLst/>
              </a:prstGeom>
              <a:blipFill>
                <a:blip r:embed="rId5"/>
                <a:stretch>
                  <a:fillRect/>
                </a:stretch>
              </a:blipFill>
            </p:spPr>
            <p:txBody>
              <a:bodyPr/>
              <a:lstStyle/>
              <a:p>
                <a:r>
                  <a:rPr lang="en-US">
                    <a:noFill/>
                  </a:rPr>
                  <a:t> </a:t>
                </a:r>
              </a:p>
            </p:txBody>
          </p:sp>
        </mc:Fallback>
      </mc:AlternateContent>
      <p:sp>
        <p:nvSpPr>
          <p:cNvPr id="81" name="TextBox 80"/>
          <p:cNvSpPr txBox="1"/>
          <p:nvPr/>
        </p:nvSpPr>
        <p:spPr>
          <a:xfrm>
            <a:off x="5624801" y="1314183"/>
            <a:ext cx="1779141" cy="300082"/>
          </a:xfrm>
          <a:prstGeom prst="rect">
            <a:avLst/>
          </a:prstGeom>
          <a:noFill/>
        </p:spPr>
        <p:txBody>
          <a:bodyPr wrap="none" rtlCol="0">
            <a:spAutoFit/>
          </a:bodyPr>
          <a:lstStyle/>
          <a:p>
            <a:r>
              <a:rPr lang="en-US" sz="1350" dirty="0">
                <a:solidFill>
                  <a:srgbClr val="FF0000"/>
                </a:solidFill>
              </a:rPr>
              <a:t>Contain word’s vectors</a:t>
            </a:r>
          </a:p>
        </p:txBody>
      </p:sp>
      <p:cxnSp>
        <p:nvCxnSpPr>
          <p:cNvPr id="6" name="Straight Arrow Connector 5"/>
          <p:cNvCxnSpPr>
            <a:stCxn id="81" idx="1"/>
            <a:endCxn id="2" idx="3"/>
          </p:cNvCxnSpPr>
          <p:nvPr/>
        </p:nvCxnSpPr>
        <p:spPr>
          <a:xfrm flipH="1">
            <a:off x="5005804" y="1464224"/>
            <a:ext cx="618997" cy="4088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5" name="TextBox 84"/>
              <p:cNvSpPr txBox="1"/>
              <p:nvPr/>
            </p:nvSpPr>
            <p:spPr>
              <a:xfrm>
                <a:off x="5630643" y="3421906"/>
                <a:ext cx="906402" cy="41549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Sup>
                        <m:sSubSupPr>
                          <m:ctrlPr>
                            <a:rPr lang="en-US" sz="2100" i="1">
                              <a:latin typeface="Cambria Math" panose="02040503050406030204" pitchFamily="18" charset="0"/>
                            </a:rPr>
                          </m:ctrlPr>
                        </m:sSubSupPr>
                        <m:e>
                          <m:r>
                            <a:rPr lang="en-US" sz="2100" i="1">
                              <a:latin typeface="Cambria Math" panose="02040503050406030204" pitchFamily="18" charset="0"/>
                            </a:rPr>
                            <m:t>𝑊</m:t>
                          </m:r>
                        </m:e>
                        <m:sub>
                          <m:r>
                            <a:rPr lang="en-US" sz="2100" i="1">
                              <a:latin typeface="Cambria Math" panose="02040503050406030204" pitchFamily="18" charset="0"/>
                            </a:rPr>
                            <m:t>𝑉</m:t>
                          </m:r>
                          <m:r>
                            <a:rPr lang="en-US" sz="2100" i="1">
                              <a:latin typeface="Cambria Math" panose="02040503050406030204" pitchFamily="18" charset="0"/>
                            </a:rPr>
                            <m:t>×</m:t>
                          </m:r>
                          <m:r>
                            <a:rPr lang="en-US" sz="2100" i="1">
                              <a:latin typeface="Cambria Math" panose="02040503050406030204" pitchFamily="18" charset="0"/>
                            </a:rPr>
                            <m:t>𝑁</m:t>
                          </m:r>
                        </m:sub>
                        <m:sup>
                          <m:r>
                            <a:rPr lang="en-US" sz="2100" i="1">
                              <a:latin typeface="Cambria Math" panose="02040503050406030204" pitchFamily="18" charset="0"/>
                            </a:rPr>
                            <m:t>′</m:t>
                          </m:r>
                        </m:sup>
                      </m:sSubSup>
                    </m:oMath>
                  </m:oMathPara>
                </a14:m>
                <a:endParaRPr lang="en-US" sz="2100" dirty="0"/>
              </a:p>
            </p:txBody>
          </p:sp>
        </mc:Choice>
        <mc:Fallback xmlns="">
          <p:sp>
            <p:nvSpPr>
              <p:cNvPr id="85" name="TextBox 84"/>
              <p:cNvSpPr txBox="1">
                <a:spLocks noRot="1" noChangeAspect="1" noMove="1" noResize="1" noEditPoints="1" noAdjustHandles="1" noChangeArrowheads="1" noChangeShapeType="1" noTextEdit="1"/>
              </p:cNvSpPr>
              <p:nvPr/>
            </p:nvSpPr>
            <p:spPr>
              <a:xfrm>
                <a:off x="5630643" y="3421906"/>
                <a:ext cx="906402" cy="415498"/>
              </a:xfrm>
              <a:prstGeom prst="rect">
                <a:avLst/>
              </a:prstGeom>
              <a:blipFill>
                <a:blip r:embed="rId6"/>
                <a:stretch>
                  <a:fillRect b="-1471"/>
                </a:stretch>
              </a:blipFill>
            </p:spPr>
            <p:txBody>
              <a:bodyPr/>
              <a:lstStyle/>
              <a:p>
                <a:r>
                  <a:rPr lang="en-US">
                    <a:noFill/>
                  </a:rPr>
                  <a:t> </a:t>
                </a:r>
              </a:p>
            </p:txBody>
          </p:sp>
        </mc:Fallback>
      </mc:AlternateContent>
      <p:sp>
        <p:nvSpPr>
          <p:cNvPr id="3" name="Rectangle 2"/>
          <p:cNvSpPr/>
          <p:nvPr/>
        </p:nvSpPr>
        <p:spPr>
          <a:xfrm>
            <a:off x="1491859" y="5898887"/>
            <a:ext cx="6463430" cy="646331"/>
          </a:xfrm>
          <a:prstGeom prst="rect">
            <a:avLst/>
          </a:prstGeom>
        </p:spPr>
        <p:txBody>
          <a:bodyPr wrap="square">
            <a:spAutoFit/>
          </a:bodyPr>
          <a:lstStyle/>
          <a:p>
            <a:r>
              <a:rPr lang="en-US" dirty="0"/>
              <a:t>We can consider either W or W’ as the word’s representation. Or even take the average.</a:t>
            </a:r>
          </a:p>
        </p:txBody>
      </p:sp>
      <p:sp>
        <p:nvSpPr>
          <p:cNvPr id="69" name="TextBox 68">
            <a:extLst>
              <a:ext uri="{FF2B5EF4-FFF2-40B4-BE49-F238E27FC236}">
                <a16:creationId xmlns:a16="http://schemas.microsoft.com/office/drawing/2014/main" id="{7B70424E-5D42-0845-8832-69AA57012B24}"/>
              </a:ext>
            </a:extLst>
          </p:cNvPr>
          <p:cNvSpPr txBox="1"/>
          <p:nvPr/>
        </p:nvSpPr>
        <p:spPr>
          <a:xfrm>
            <a:off x="628650" y="6533147"/>
            <a:ext cx="4056880" cy="276999"/>
          </a:xfrm>
          <a:prstGeom prst="rect">
            <a:avLst/>
          </a:prstGeom>
          <a:noFill/>
        </p:spPr>
        <p:txBody>
          <a:bodyPr wrap="none" rtlCol="0">
            <a:spAutoFit/>
          </a:bodyPr>
          <a:lstStyle/>
          <a:p>
            <a:r>
              <a:rPr lang="en-US" sz="1200" dirty="0" err="1"/>
              <a:t>www.cs.ucr.edu</a:t>
            </a:r>
            <a:r>
              <a:rPr lang="en-US" sz="1200" dirty="0"/>
              <a:t>/~</a:t>
            </a:r>
            <a:r>
              <a:rPr lang="en-US" sz="1200" dirty="0" err="1"/>
              <a:t>vagelis</a:t>
            </a:r>
            <a:r>
              <a:rPr lang="en-US" sz="1200" dirty="0"/>
              <a:t>/classes/CS242/slides/word2vec.pptx</a:t>
            </a:r>
          </a:p>
        </p:txBody>
      </p:sp>
    </p:spTree>
    <p:extLst>
      <p:ext uri="{BB962C8B-B14F-4D97-AF65-F5344CB8AC3E}">
        <p14:creationId xmlns:p14="http://schemas.microsoft.com/office/powerpoint/2010/main" val="10242050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Some interesting results</a:t>
            </a:r>
          </a:p>
        </p:txBody>
      </p:sp>
      <p:sp>
        <p:nvSpPr>
          <p:cNvPr id="4" name="Slide Number Placeholder 3"/>
          <p:cNvSpPr>
            <a:spLocks noGrp="1"/>
          </p:cNvSpPr>
          <p:nvPr>
            <p:ph type="sldNum" sz="quarter" idx="12"/>
          </p:nvPr>
        </p:nvSpPr>
        <p:spPr/>
        <p:txBody>
          <a:bodyPr/>
          <a:lstStyle/>
          <a:p>
            <a:fld id="{330EA680-D336-4FF7-8B7A-9848BB0A1C32}" type="slidenum">
              <a:rPr lang="en-US" smtClean="0"/>
              <a:pPr/>
              <a:t>15</a:t>
            </a:fld>
            <a:endParaRPr lang="en-US" dirty="0"/>
          </a:p>
        </p:txBody>
      </p:sp>
      <p:pic>
        <p:nvPicPr>
          <p:cNvPr id="5" name="Picture 4"/>
          <p:cNvPicPr>
            <a:picLocks noChangeAspect="1"/>
          </p:cNvPicPr>
          <p:nvPr/>
        </p:nvPicPr>
        <p:blipFill>
          <a:blip r:embed="rId2"/>
          <a:stretch>
            <a:fillRect/>
          </a:stretch>
        </p:blipFill>
        <p:spPr>
          <a:xfrm>
            <a:off x="1077238" y="1481589"/>
            <a:ext cx="6379322" cy="4519161"/>
          </a:xfrm>
          <a:prstGeom prst="rect">
            <a:avLst/>
          </a:prstGeom>
        </p:spPr>
      </p:pic>
      <p:sp>
        <p:nvSpPr>
          <p:cNvPr id="6" name="TextBox 5">
            <a:extLst>
              <a:ext uri="{FF2B5EF4-FFF2-40B4-BE49-F238E27FC236}">
                <a16:creationId xmlns:a16="http://schemas.microsoft.com/office/drawing/2014/main" id="{841B08FB-48DA-434C-ACD2-FD3332BB1462}"/>
              </a:ext>
            </a:extLst>
          </p:cNvPr>
          <p:cNvSpPr txBox="1"/>
          <p:nvPr/>
        </p:nvSpPr>
        <p:spPr>
          <a:xfrm>
            <a:off x="628650" y="6533147"/>
            <a:ext cx="4056880" cy="276999"/>
          </a:xfrm>
          <a:prstGeom prst="rect">
            <a:avLst/>
          </a:prstGeom>
          <a:noFill/>
        </p:spPr>
        <p:txBody>
          <a:bodyPr wrap="none" rtlCol="0">
            <a:spAutoFit/>
          </a:bodyPr>
          <a:lstStyle/>
          <a:p>
            <a:r>
              <a:rPr lang="en-US" sz="1200" dirty="0" err="1"/>
              <a:t>www.cs.ucr.edu</a:t>
            </a:r>
            <a:r>
              <a:rPr lang="en-US" sz="1200" dirty="0"/>
              <a:t>/~</a:t>
            </a:r>
            <a:r>
              <a:rPr lang="en-US" sz="1200" dirty="0" err="1"/>
              <a:t>vagelis</a:t>
            </a:r>
            <a:r>
              <a:rPr lang="en-US" sz="1200" dirty="0"/>
              <a:t>/classes/CS242/slides/word2vec.pptx</a:t>
            </a:r>
          </a:p>
        </p:txBody>
      </p:sp>
      <p:sp>
        <p:nvSpPr>
          <p:cNvPr id="3" name="TextBox 2">
            <a:extLst>
              <a:ext uri="{FF2B5EF4-FFF2-40B4-BE49-F238E27FC236}">
                <a16:creationId xmlns:a16="http://schemas.microsoft.com/office/drawing/2014/main" id="{2FB98FD3-BDAE-3E4F-844F-955879636A78}"/>
              </a:ext>
            </a:extLst>
          </p:cNvPr>
          <p:cNvSpPr txBox="1"/>
          <p:nvPr/>
        </p:nvSpPr>
        <p:spPr>
          <a:xfrm>
            <a:off x="3339101" y="2342508"/>
            <a:ext cx="4376791" cy="801384"/>
          </a:xfrm>
          <a:prstGeom prst="rect">
            <a:avLst/>
          </a:prstGeom>
          <a:solidFill>
            <a:schemeClr val="bg1"/>
          </a:solidFill>
        </p:spPr>
        <p:txBody>
          <a:bodyPr wrap="square" rtlCol="0">
            <a:spAutoFit/>
          </a:bodyPr>
          <a:lstStyle/>
          <a:p>
            <a:endParaRPr lang="en-US" dirty="0"/>
          </a:p>
        </p:txBody>
      </p:sp>
    </p:spTree>
    <p:extLst>
      <p:ext uri="{BB962C8B-B14F-4D97-AF65-F5344CB8AC3E}">
        <p14:creationId xmlns:p14="http://schemas.microsoft.com/office/powerpoint/2010/main" val="40182164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Word analogies</a:t>
            </a:r>
          </a:p>
        </p:txBody>
      </p:sp>
      <p:sp>
        <p:nvSpPr>
          <p:cNvPr id="3" name="Slide Number Placeholder 2"/>
          <p:cNvSpPr>
            <a:spLocks noGrp="1"/>
          </p:cNvSpPr>
          <p:nvPr>
            <p:ph type="sldNum" sz="quarter" idx="12"/>
          </p:nvPr>
        </p:nvSpPr>
        <p:spPr/>
        <p:txBody>
          <a:bodyPr/>
          <a:lstStyle/>
          <a:p>
            <a:fld id="{330EA680-D336-4FF7-8B7A-9848BB0A1C32}" type="slidenum">
              <a:rPr lang="en-US" smtClean="0"/>
              <a:t>16</a:t>
            </a:fld>
            <a:endParaRPr lang="en-US"/>
          </a:p>
        </p:txBody>
      </p:sp>
      <p:pic>
        <p:nvPicPr>
          <p:cNvPr id="6" name="Picture 5"/>
          <p:cNvPicPr>
            <a:picLocks noChangeAspect="1"/>
          </p:cNvPicPr>
          <p:nvPr/>
        </p:nvPicPr>
        <p:blipFill>
          <a:blip r:embed="rId3"/>
          <a:stretch>
            <a:fillRect/>
          </a:stretch>
        </p:blipFill>
        <p:spPr>
          <a:xfrm>
            <a:off x="991891" y="1567933"/>
            <a:ext cx="7160217" cy="4911174"/>
          </a:xfrm>
          <a:prstGeom prst="rect">
            <a:avLst/>
          </a:prstGeom>
        </p:spPr>
      </p:pic>
      <p:sp>
        <p:nvSpPr>
          <p:cNvPr id="7" name="TextBox 6">
            <a:extLst>
              <a:ext uri="{FF2B5EF4-FFF2-40B4-BE49-F238E27FC236}">
                <a16:creationId xmlns:a16="http://schemas.microsoft.com/office/drawing/2014/main" id="{4564EDAA-C366-EE43-919D-6DD1E0BE3666}"/>
              </a:ext>
            </a:extLst>
          </p:cNvPr>
          <p:cNvSpPr txBox="1"/>
          <p:nvPr/>
        </p:nvSpPr>
        <p:spPr>
          <a:xfrm>
            <a:off x="628650" y="6533147"/>
            <a:ext cx="4056880" cy="276999"/>
          </a:xfrm>
          <a:prstGeom prst="rect">
            <a:avLst/>
          </a:prstGeom>
          <a:noFill/>
        </p:spPr>
        <p:txBody>
          <a:bodyPr wrap="none" rtlCol="0">
            <a:spAutoFit/>
          </a:bodyPr>
          <a:lstStyle/>
          <a:p>
            <a:r>
              <a:rPr lang="en-US" sz="1200" dirty="0" err="1"/>
              <a:t>www.cs.ucr.edu</a:t>
            </a:r>
            <a:r>
              <a:rPr lang="en-US" sz="1200" dirty="0"/>
              <a:t>/~</a:t>
            </a:r>
            <a:r>
              <a:rPr lang="en-US" sz="1200" dirty="0" err="1"/>
              <a:t>vagelis</a:t>
            </a:r>
            <a:r>
              <a:rPr lang="en-US" sz="1200" dirty="0"/>
              <a:t>/classes/CS242/slides/word2vec.pptx</a:t>
            </a:r>
          </a:p>
        </p:txBody>
      </p:sp>
    </p:spTree>
    <p:extLst>
      <p:ext uri="{BB962C8B-B14F-4D97-AF65-F5344CB8AC3E}">
        <p14:creationId xmlns:p14="http://schemas.microsoft.com/office/powerpoint/2010/main" val="27396509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0770F5-1327-B642-B3AE-E753AA6F9948}"/>
              </a:ext>
            </a:extLst>
          </p:cNvPr>
          <p:cNvSpPr>
            <a:spLocks noGrp="1"/>
          </p:cNvSpPr>
          <p:nvPr>
            <p:ph type="title"/>
          </p:nvPr>
        </p:nvSpPr>
        <p:spPr/>
        <p:txBody>
          <a:bodyPr/>
          <a:lstStyle/>
          <a:p>
            <a:r>
              <a:rPr lang="en-US" dirty="0"/>
              <a:t>Skip gram</a:t>
            </a:r>
          </a:p>
        </p:txBody>
      </p:sp>
      <p:pic>
        <p:nvPicPr>
          <p:cNvPr id="5" name="Content Placeholder 4">
            <a:extLst>
              <a:ext uri="{FF2B5EF4-FFF2-40B4-BE49-F238E27FC236}">
                <a16:creationId xmlns:a16="http://schemas.microsoft.com/office/drawing/2014/main" id="{D487BC44-7B21-A042-92B4-5DE36742157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05589" y="3494141"/>
            <a:ext cx="2423687" cy="3209748"/>
          </a:xfrm>
        </p:spPr>
      </p:pic>
      <p:sp>
        <p:nvSpPr>
          <p:cNvPr id="6" name="Content Placeholder 2">
            <a:extLst>
              <a:ext uri="{FF2B5EF4-FFF2-40B4-BE49-F238E27FC236}">
                <a16:creationId xmlns:a16="http://schemas.microsoft.com/office/drawing/2014/main" id="{75B1E580-689E-0A4F-B394-3C5338ADB967}"/>
              </a:ext>
            </a:extLst>
          </p:cNvPr>
          <p:cNvSpPr txBox="1">
            <a:spLocks/>
          </p:cNvSpPr>
          <p:nvPr/>
        </p:nvSpPr>
        <p:spPr>
          <a:xfrm>
            <a:off x="628650" y="1825625"/>
            <a:ext cx="827803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Skip gram – alternative to CBOW</a:t>
            </a:r>
          </a:p>
          <a:p>
            <a:pPr lvl="1"/>
            <a:r>
              <a:rPr lang="en-US" dirty="0"/>
              <a:t>Start with a single word embedding and try to predict the surrounding words. </a:t>
            </a:r>
          </a:p>
          <a:p>
            <a:pPr lvl="1"/>
            <a:r>
              <a:rPr lang="en-US" dirty="0"/>
              <a:t>Much less well-defined problem, but works better in practice (scales better).  </a:t>
            </a:r>
          </a:p>
        </p:txBody>
      </p:sp>
    </p:spTree>
    <p:extLst>
      <p:ext uri="{BB962C8B-B14F-4D97-AF65-F5344CB8AC3E}">
        <p14:creationId xmlns:p14="http://schemas.microsoft.com/office/powerpoint/2010/main" val="26790926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872860-4C62-E245-BEF7-66381C4177C3}"/>
              </a:ext>
            </a:extLst>
          </p:cNvPr>
          <p:cNvSpPr>
            <a:spLocks noGrp="1"/>
          </p:cNvSpPr>
          <p:nvPr>
            <p:ph type="title"/>
          </p:nvPr>
        </p:nvSpPr>
        <p:spPr/>
        <p:txBody>
          <a:bodyPr/>
          <a:lstStyle/>
          <a:p>
            <a:r>
              <a:rPr lang="en-US" dirty="0"/>
              <a:t>Skip gram</a:t>
            </a:r>
          </a:p>
        </p:txBody>
      </p:sp>
      <p:sp>
        <p:nvSpPr>
          <p:cNvPr id="3" name="Content Placeholder 2">
            <a:extLst>
              <a:ext uri="{FF2B5EF4-FFF2-40B4-BE49-F238E27FC236}">
                <a16:creationId xmlns:a16="http://schemas.microsoft.com/office/drawing/2014/main" id="{E0197BF8-9A93-9D44-9102-E4C2B3CBFB6A}"/>
              </a:ext>
            </a:extLst>
          </p:cNvPr>
          <p:cNvSpPr>
            <a:spLocks noGrp="1"/>
          </p:cNvSpPr>
          <p:nvPr>
            <p:ph idx="1"/>
          </p:nvPr>
        </p:nvSpPr>
        <p:spPr/>
        <p:txBody>
          <a:bodyPr/>
          <a:lstStyle/>
          <a:p>
            <a:r>
              <a:rPr lang="en-US" dirty="0"/>
              <a:t>Map from center word to probability on surrounding words.   One input/output unit below.</a:t>
            </a:r>
          </a:p>
          <a:p>
            <a:pPr lvl="1"/>
            <a:r>
              <a:rPr lang="en-US" dirty="0"/>
              <a:t>There is no activation function on the hidden layer neurons, but the output neurons use </a:t>
            </a:r>
            <a:r>
              <a:rPr lang="en-US" dirty="0" err="1"/>
              <a:t>softmax</a:t>
            </a:r>
            <a:r>
              <a:rPr lang="en-US" dirty="0"/>
              <a:t>.</a:t>
            </a:r>
          </a:p>
        </p:txBody>
      </p:sp>
      <p:pic>
        <p:nvPicPr>
          <p:cNvPr id="20482" name="Picture 2" descr="Skip-gram Neural Network Architecture">
            <a:extLst>
              <a:ext uri="{FF2B5EF4-FFF2-40B4-BE49-F238E27FC236}">
                <a16:creationId xmlns:a16="http://schemas.microsoft.com/office/drawing/2014/main" id="{5D42A6E1-32AB-4F49-BFEB-92411C0145C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98697" y="3470376"/>
            <a:ext cx="5124878" cy="320127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1B78B36F-8F3B-AE45-9779-AC5603E480F8}"/>
              </a:ext>
            </a:extLst>
          </p:cNvPr>
          <p:cNvSpPr txBox="1"/>
          <p:nvPr/>
        </p:nvSpPr>
        <p:spPr>
          <a:xfrm>
            <a:off x="628650" y="6533147"/>
            <a:ext cx="5154232" cy="276999"/>
          </a:xfrm>
          <a:prstGeom prst="rect">
            <a:avLst/>
          </a:prstGeom>
          <a:noFill/>
        </p:spPr>
        <p:txBody>
          <a:bodyPr wrap="none" rtlCol="0">
            <a:spAutoFit/>
          </a:bodyPr>
          <a:lstStyle/>
          <a:p>
            <a:r>
              <a:rPr lang="en-US" sz="1200" dirty="0"/>
              <a:t>http://</a:t>
            </a:r>
            <a:r>
              <a:rPr lang="en-US" sz="1200" dirty="0" err="1"/>
              <a:t>mccormickml.com</a:t>
            </a:r>
            <a:r>
              <a:rPr lang="en-US" sz="1200" dirty="0"/>
              <a:t>/2016/04/19/word2vec-tutorial-the-skip-gram-model/</a:t>
            </a:r>
          </a:p>
        </p:txBody>
      </p:sp>
    </p:spTree>
    <p:extLst>
      <p:ext uri="{BB962C8B-B14F-4D97-AF65-F5344CB8AC3E}">
        <p14:creationId xmlns:p14="http://schemas.microsoft.com/office/powerpoint/2010/main" val="32828072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C8B23-44ED-274C-9345-1D30AA9A8C38}"/>
              </a:ext>
            </a:extLst>
          </p:cNvPr>
          <p:cNvSpPr>
            <a:spLocks noGrp="1"/>
          </p:cNvSpPr>
          <p:nvPr>
            <p:ph type="title"/>
          </p:nvPr>
        </p:nvSpPr>
        <p:spPr/>
        <p:txBody>
          <a:bodyPr/>
          <a:lstStyle/>
          <a:p>
            <a:r>
              <a:rPr lang="en-US" dirty="0"/>
              <a:t>Skip gram example</a:t>
            </a:r>
          </a:p>
        </p:txBody>
      </p:sp>
      <p:sp>
        <p:nvSpPr>
          <p:cNvPr id="3" name="Content Placeholder 2">
            <a:extLst>
              <a:ext uri="{FF2B5EF4-FFF2-40B4-BE49-F238E27FC236}">
                <a16:creationId xmlns:a16="http://schemas.microsoft.com/office/drawing/2014/main" id="{7A99F818-B73B-3142-A658-A4A65155FC71}"/>
              </a:ext>
            </a:extLst>
          </p:cNvPr>
          <p:cNvSpPr>
            <a:spLocks noGrp="1"/>
          </p:cNvSpPr>
          <p:nvPr>
            <p:ph idx="1"/>
          </p:nvPr>
        </p:nvSpPr>
        <p:spPr/>
        <p:txBody>
          <a:bodyPr/>
          <a:lstStyle/>
          <a:p>
            <a:r>
              <a:rPr lang="en-US" dirty="0"/>
              <a:t>Vocabulary of 10,000 words.</a:t>
            </a:r>
          </a:p>
          <a:p>
            <a:r>
              <a:rPr lang="en-US" dirty="0"/>
              <a:t>Embedding vectors with 300 features. </a:t>
            </a:r>
          </a:p>
          <a:p>
            <a:r>
              <a:rPr lang="en-US" dirty="0"/>
              <a:t>So the hidden layer is going to be represented by a weight matrix with 10,000 rows (multiply by vector on the left).</a:t>
            </a:r>
          </a:p>
        </p:txBody>
      </p:sp>
      <p:pic>
        <p:nvPicPr>
          <p:cNvPr id="22530" name="Picture 2" descr="Hidden Layer Weight Matrix">
            <a:extLst>
              <a:ext uri="{FF2B5EF4-FFF2-40B4-BE49-F238E27FC236}">
                <a16:creationId xmlns:a16="http://schemas.microsoft.com/office/drawing/2014/main" id="{1390CD59-5780-3C4E-A440-B2443F2A22A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08998" y="3772691"/>
            <a:ext cx="3595956" cy="3085309"/>
          </a:xfrm>
          <a:prstGeom prst="rect">
            <a:avLst/>
          </a:prstGeom>
          <a:noFill/>
          <a:extLst>
            <a:ext uri="{909E8E84-426E-40DD-AFC4-6F175D3DCCD1}">
              <a14:hiddenFill xmlns:a14="http://schemas.microsoft.com/office/drawing/2010/main">
                <a:solidFill>
                  <a:srgbClr val="FFFFFF"/>
                </a:solidFill>
              </a14:hiddenFill>
            </a:ext>
          </a:extLst>
        </p:spPr>
      </p:pic>
      <p:pic>
        <p:nvPicPr>
          <p:cNvPr id="22532" name="Picture 4" descr="Effect of matrix multiplication with a one-hot vector">
            <a:extLst>
              <a:ext uri="{FF2B5EF4-FFF2-40B4-BE49-F238E27FC236}">
                <a16:creationId xmlns:a16="http://schemas.microsoft.com/office/drawing/2014/main" id="{B50F6998-AAB2-CC4B-9B50-C4CDEC9DF21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3462" y="5030318"/>
            <a:ext cx="3981556" cy="891201"/>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BC8C5E76-431F-5A4C-BAB4-5415778DA59D}"/>
              </a:ext>
            </a:extLst>
          </p:cNvPr>
          <p:cNvSpPr txBox="1"/>
          <p:nvPr/>
        </p:nvSpPr>
        <p:spPr>
          <a:xfrm>
            <a:off x="54766" y="6570224"/>
            <a:ext cx="5154232" cy="276999"/>
          </a:xfrm>
          <a:prstGeom prst="rect">
            <a:avLst/>
          </a:prstGeom>
          <a:noFill/>
        </p:spPr>
        <p:txBody>
          <a:bodyPr wrap="none" rtlCol="0">
            <a:spAutoFit/>
          </a:bodyPr>
          <a:lstStyle/>
          <a:p>
            <a:r>
              <a:rPr lang="en-US" sz="1200" dirty="0"/>
              <a:t>http://</a:t>
            </a:r>
            <a:r>
              <a:rPr lang="en-US" sz="1200" dirty="0" err="1"/>
              <a:t>mccormickml.com</a:t>
            </a:r>
            <a:r>
              <a:rPr lang="en-US" sz="1200" dirty="0"/>
              <a:t>/2016/04/19/word2vec-tutorial-the-skip-gram-model/</a:t>
            </a:r>
          </a:p>
        </p:txBody>
      </p:sp>
    </p:spTree>
    <p:extLst>
      <p:ext uri="{BB962C8B-B14F-4D97-AF65-F5344CB8AC3E}">
        <p14:creationId xmlns:p14="http://schemas.microsoft.com/office/powerpoint/2010/main" val="41768580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51228D-51E2-9F4F-913D-44681D40D591}"/>
              </a:ext>
            </a:extLst>
          </p:cNvPr>
          <p:cNvSpPr>
            <a:spLocks noGrp="1"/>
          </p:cNvSpPr>
          <p:nvPr>
            <p:ph type="title"/>
          </p:nvPr>
        </p:nvSpPr>
        <p:spPr/>
        <p:txBody>
          <a:bodyPr/>
          <a:lstStyle/>
          <a:p>
            <a:r>
              <a:rPr lang="en-US" dirty="0"/>
              <a:t>Word embeddings: properties</a:t>
            </a:r>
          </a:p>
        </p:txBody>
      </p:sp>
      <p:sp>
        <p:nvSpPr>
          <p:cNvPr id="3" name="Content Placeholder 2">
            <a:extLst>
              <a:ext uri="{FF2B5EF4-FFF2-40B4-BE49-F238E27FC236}">
                <a16:creationId xmlns:a16="http://schemas.microsoft.com/office/drawing/2014/main" id="{87209569-FE95-E24D-925C-7D34C9BEBD23}"/>
              </a:ext>
            </a:extLst>
          </p:cNvPr>
          <p:cNvSpPr>
            <a:spLocks noGrp="1"/>
          </p:cNvSpPr>
          <p:nvPr>
            <p:ph idx="1"/>
          </p:nvPr>
        </p:nvSpPr>
        <p:spPr>
          <a:xfrm>
            <a:off x="628650" y="1825625"/>
            <a:ext cx="7886700" cy="4351338"/>
          </a:xfrm>
        </p:spPr>
        <p:txBody>
          <a:bodyPr/>
          <a:lstStyle/>
          <a:p>
            <a:r>
              <a:rPr lang="en-US" dirty="0"/>
              <a:t>Relationships between words correspond to difference between vectors. </a:t>
            </a:r>
          </a:p>
        </p:txBody>
      </p:sp>
      <p:sp>
        <p:nvSpPr>
          <p:cNvPr id="5" name="TextBox 4">
            <a:extLst>
              <a:ext uri="{FF2B5EF4-FFF2-40B4-BE49-F238E27FC236}">
                <a16:creationId xmlns:a16="http://schemas.microsoft.com/office/drawing/2014/main" id="{2A2C429B-76EB-594D-B5BD-1156E1484E26}"/>
              </a:ext>
            </a:extLst>
          </p:cNvPr>
          <p:cNvSpPr txBox="1"/>
          <p:nvPr/>
        </p:nvSpPr>
        <p:spPr>
          <a:xfrm>
            <a:off x="628650" y="6533147"/>
            <a:ext cx="4295535" cy="276999"/>
          </a:xfrm>
          <a:prstGeom prst="rect">
            <a:avLst/>
          </a:prstGeom>
          <a:noFill/>
        </p:spPr>
        <p:txBody>
          <a:bodyPr wrap="none" rtlCol="0">
            <a:spAutoFit/>
          </a:bodyPr>
          <a:lstStyle/>
          <a:p>
            <a:r>
              <a:rPr lang="en-US" sz="1200" dirty="0"/>
              <a:t>http://</a:t>
            </a:r>
            <a:r>
              <a:rPr lang="en-US" sz="1200" dirty="0" err="1"/>
              <a:t>colah.github.io</a:t>
            </a:r>
            <a:r>
              <a:rPr lang="en-US" sz="1200" dirty="0"/>
              <a:t>/posts/2014-07-NLP-RNNs-Representations/</a:t>
            </a:r>
          </a:p>
        </p:txBody>
      </p:sp>
      <p:pic>
        <p:nvPicPr>
          <p:cNvPr id="4098" name="Picture 2" descr="http://colah.github.io/posts/2014-07-NLP-RNNs-Representations/img/Mikolov-GenderVecs.png">
            <a:extLst>
              <a:ext uri="{FF2B5EF4-FFF2-40B4-BE49-F238E27FC236}">
                <a16:creationId xmlns:a16="http://schemas.microsoft.com/office/drawing/2014/main" id="{ABB64CAF-6EFF-8B43-AD8A-C12D85BDDDD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53025" y="2709377"/>
            <a:ext cx="2837950" cy="2073034"/>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3527E2C7-3ADB-B242-A882-D754DE51EE6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78306" y="4917347"/>
            <a:ext cx="6223000" cy="1130300"/>
          </a:xfrm>
          <a:prstGeom prst="rect">
            <a:avLst/>
          </a:prstGeom>
        </p:spPr>
      </p:pic>
    </p:spTree>
    <p:extLst>
      <p:ext uri="{BB962C8B-B14F-4D97-AF65-F5344CB8AC3E}">
        <p14:creationId xmlns:p14="http://schemas.microsoft.com/office/powerpoint/2010/main" val="42374555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5BFFF-15AE-4A4C-8540-0FDF8F4402EF}"/>
              </a:ext>
            </a:extLst>
          </p:cNvPr>
          <p:cNvSpPr>
            <a:spLocks noGrp="1"/>
          </p:cNvSpPr>
          <p:nvPr>
            <p:ph type="title"/>
          </p:nvPr>
        </p:nvSpPr>
        <p:spPr/>
        <p:txBody>
          <a:bodyPr/>
          <a:lstStyle/>
          <a:p>
            <a:r>
              <a:rPr lang="en-US" dirty="0"/>
              <a:t>Skip gram/CBOW intuition</a:t>
            </a:r>
          </a:p>
        </p:txBody>
      </p:sp>
      <p:sp>
        <p:nvSpPr>
          <p:cNvPr id="3" name="Content Placeholder 2">
            <a:extLst>
              <a:ext uri="{FF2B5EF4-FFF2-40B4-BE49-F238E27FC236}">
                <a16:creationId xmlns:a16="http://schemas.microsoft.com/office/drawing/2014/main" id="{31B2A535-64EE-8F4C-BC60-63E22860A5A1}"/>
              </a:ext>
            </a:extLst>
          </p:cNvPr>
          <p:cNvSpPr>
            <a:spLocks noGrp="1"/>
          </p:cNvSpPr>
          <p:nvPr>
            <p:ph idx="1"/>
          </p:nvPr>
        </p:nvSpPr>
        <p:spPr/>
        <p:txBody>
          <a:bodyPr/>
          <a:lstStyle/>
          <a:p>
            <a:r>
              <a:rPr lang="en-US" dirty="0"/>
              <a:t>Similar “contexts” (that is, what words are likely to appear around them), lead to similar embeddings for two words. </a:t>
            </a:r>
          </a:p>
          <a:p>
            <a:r>
              <a:rPr lang="en-US" dirty="0"/>
              <a:t>One way for the network to output similar context predictions for these two words is if </a:t>
            </a:r>
            <a:r>
              <a:rPr lang="en-US" i="1" dirty="0"/>
              <a:t>the word vectors are similar</a:t>
            </a:r>
            <a:r>
              <a:rPr lang="en-US" dirty="0"/>
              <a:t>. So, if two words have similar contexts, then the network is motivated to learn similar word vectors for these two words! </a:t>
            </a:r>
          </a:p>
        </p:txBody>
      </p:sp>
      <p:sp>
        <p:nvSpPr>
          <p:cNvPr id="4" name="TextBox 3">
            <a:extLst>
              <a:ext uri="{FF2B5EF4-FFF2-40B4-BE49-F238E27FC236}">
                <a16:creationId xmlns:a16="http://schemas.microsoft.com/office/drawing/2014/main" id="{E1CE5E63-1827-E248-AD6A-FF2A34F805D8}"/>
              </a:ext>
            </a:extLst>
          </p:cNvPr>
          <p:cNvSpPr txBox="1"/>
          <p:nvPr/>
        </p:nvSpPr>
        <p:spPr>
          <a:xfrm>
            <a:off x="628650" y="6533147"/>
            <a:ext cx="5154232" cy="276999"/>
          </a:xfrm>
          <a:prstGeom prst="rect">
            <a:avLst/>
          </a:prstGeom>
          <a:noFill/>
        </p:spPr>
        <p:txBody>
          <a:bodyPr wrap="none" rtlCol="0">
            <a:spAutoFit/>
          </a:bodyPr>
          <a:lstStyle/>
          <a:p>
            <a:r>
              <a:rPr lang="en-US" sz="1200" dirty="0"/>
              <a:t>http://</a:t>
            </a:r>
            <a:r>
              <a:rPr lang="en-US" sz="1200" dirty="0" err="1"/>
              <a:t>mccormickml.com</a:t>
            </a:r>
            <a:r>
              <a:rPr lang="en-US" sz="1200" dirty="0"/>
              <a:t>/2016/04/19/word2vec-tutorial-the-skip-gram-model/</a:t>
            </a:r>
          </a:p>
        </p:txBody>
      </p:sp>
    </p:spTree>
    <p:extLst>
      <p:ext uri="{BB962C8B-B14F-4D97-AF65-F5344CB8AC3E}">
        <p14:creationId xmlns:p14="http://schemas.microsoft.com/office/powerpoint/2010/main" val="5659925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41B9AA-F3D3-3D45-AF59-DC357A60BB68}"/>
              </a:ext>
            </a:extLst>
          </p:cNvPr>
          <p:cNvSpPr>
            <a:spLocks noGrp="1"/>
          </p:cNvSpPr>
          <p:nvPr>
            <p:ph type="title"/>
          </p:nvPr>
        </p:nvSpPr>
        <p:spPr/>
        <p:txBody>
          <a:bodyPr/>
          <a:lstStyle/>
          <a:p>
            <a:r>
              <a:rPr lang="en-US" dirty="0"/>
              <a:t>Word2vec shortcomings</a:t>
            </a:r>
          </a:p>
        </p:txBody>
      </p:sp>
      <p:sp>
        <p:nvSpPr>
          <p:cNvPr id="3" name="Content Placeholder 2">
            <a:extLst>
              <a:ext uri="{FF2B5EF4-FFF2-40B4-BE49-F238E27FC236}">
                <a16:creationId xmlns:a16="http://schemas.microsoft.com/office/drawing/2014/main" id="{1BD7F2D8-A612-8743-B92B-BEC741CB6F46}"/>
              </a:ext>
            </a:extLst>
          </p:cNvPr>
          <p:cNvSpPr>
            <a:spLocks noGrp="1"/>
          </p:cNvSpPr>
          <p:nvPr>
            <p:ph idx="1"/>
          </p:nvPr>
        </p:nvSpPr>
        <p:spPr/>
        <p:txBody>
          <a:bodyPr/>
          <a:lstStyle/>
          <a:p>
            <a:r>
              <a:rPr lang="en-US" b="1" dirty="0"/>
              <a:t>Problem:  </a:t>
            </a:r>
            <a:r>
              <a:rPr lang="en-US" dirty="0"/>
              <a:t>10,000 words and 300 dim embedding gives a large parameter space to learn.  And 10K words is minimal for real applications.  </a:t>
            </a:r>
          </a:p>
          <a:p>
            <a:endParaRPr lang="en-US" dirty="0"/>
          </a:p>
          <a:p>
            <a:r>
              <a:rPr lang="en-US" dirty="0"/>
              <a:t>Slow to train, and need lots of data, particularly to learn uncommon words.  </a:t>
            </a:r>
          </a:p>
          <a:p>
            <a:endParaRPr lang="en-US" dirty="0"/>
          </a:p>
        </p:txBody>
      </p:sp>
    </p:spTree>
    <p:extLst>
      <p:ext uri="{BB962C8B-B14F-4D97-AF65-F5344CB8AC3E}">
        <p14:creationId xmlns:p14="http://schemas.microsoft.com/office/powerpoint/2010/main" val="6766218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41B9AA-F3D3-3D45-AF59-DC357A60BB68}"/>
              </a:ext>
            </a:extLst>
          </p:cNvPr>
          <p:cNvSpPr>
            <a:spLocks noGrp="1"/>
          </p:cNvSpPr>
          <p:nvPr>
            <p:ph type="title"/>
          </p:nvPr>
        </p:nvSpPr>
        <p:spPr/>
        <p:txBody>
          <a:bodyPr/>
          <a:lstStyle/>
          <a:p>
            <a:r>
              <a:rPr lang="en-US" dirty="0"/>
              <a:t>Word2vec improvements: </a:t>
            </a:r>
            <a:br>
              <a:rPr lang="en-US" dirty="0"/>
            </a:br>
            <a:r>
              <a:rPr lang="en-US" dirty="0"/>
              <a:t>word pairs and phrases</a:t>
            </a:r>
          </a:p>
        </p:txBody>
      </p:sp>
      <p:sp>
        <p:nvSpPr>
          <p:cNvPr id="3" name="Content Placeholder 2">
            <a:extLst>
              <a:ext uri="{FF2B5EF4-FFF2-40B4-BE49-F238E27FC236}">
                <a16:creationId xmlns:a16="http://schemas.microsoft.com/office/drawing/2014/main" id="{1BD7F2D8-A612-8743-B92B-BEC741CB6F46}"/>
              </a:ext>
            </a:extLst>
          </p:cNvPr>
          <p:cNvSpPr>
            <a:spLocks noGrp="1"/>
          </p:cNvSpPr>
          <p:nvPr>
            <p:ph idx="1"/>
          </p:nvPr>
        </p:nvSpPr>
        <p:spPr/>
        <p:txBody>
          <a:bodyPr>
            <a:normAutofit fontScale="92500" lnSpcReduction="20000"/>
          </a:bodyPr>
          <a:lstStyle/>
          <a:p>
            <a:r>
              <a:rPr lang="en-US" b="1" dirty="0"/>
              <a:t>Idea: </a:t>
            </a:r>
            <a:r>
              <a:rPr lang="en-US" dirty="0"/>
              <a:t>Treat common word pairs or phrases as single “words.”  </a:t>
            </a:r>
          </a:p>
          <a:p>
            <a:pPr lvl="1"/>
            <a:r>
              <a:rPr lang="en-US" dirty="0"/>
              <a:t>E.g., Boston Globe (newspaper) is different from Boston and Globe separately.   Embed Boston Globe as a single word/phrase.</a:t>
            </a:r>
          </a:p>
          <a:p>
            <a:r>
              <a:rPr lang="en-US" b="1" dirty="0"/>
              <a:t>Method:  </a:t>
            </a:r>
            <a:r>
              <a:rPr lang="en-US" dirty="0"/>
              <a:t>make phrases out of words which occur together often relative to the number of individual occurrences. Prefer phrases made of infrequent words in order to avoid making phrases out of common words like “and the” or “this is”.</a:t>
            </a:r>
          </a:p>
          <a:p>
            <a:r>
              <a:rPr lang="en-US" b="1" dirty="0"/>
              <a:t>Pros/cons: </a:t>
            </a:r>
            <a:r>
              <a:rPr lang="en-US" dirty="0"/>
              <a:t>Increases vocabulary size but decreases training expense.</a:t>
            </a:r>
          </a:p>
          <a:p>
            <a:r>
              <a:rPr lang="en-US" b="1" dirty="0"/>
              <a:t>Results:  </a:t>
            </a:r>
            <a:r>
              <a:rPr lang="en-US" dirty="0"/>
              <a:t>Led to 3 million “words” trained on 100 billion words from a Google News dataset.</a:t>
            </a:r>
          </a:p>
          <a:p>
            <a:endParaRPr lang="en-US" dirty="0"/>
          </a:p>
        </p:txBody>
      </p:sp>
    </p:spTree>
    <p:extLst>
      <p:ext uri="{BB962C8B-B14F-4D97-AF65-F5344CB8AC3E}">
        <p14:creationId xmlns:p14="http://schemas.microsoft.com/office/powerpoint/2010/main" val="31674559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36B703-B269-B54E-A52D-CD2BCEB5A182}"/>
              </a:ext>
            </a:extLst>
          </p:cNvPr>
          <p:cNvSpPr>
            <a:spLocks noGrp="1"/>
          </p:cNvSpPr>
          <p:nvPr>
            <p:ph type="title"/>
          </p:nvPr>
        </p:nvSpPr>
        <p:spPr>
          <a:xfrm>
            <a:off x="628650" y="365126"/>
            <a:ext cx="8515350" cy="1325563"/>
          </a:xfrm>
        </p:spPr>
        <p:txBody>
          <a:bodyPr/>
          <a:lstStyle/>
          <a:p>
            <a:r>
              <a:rPr lang="en-US" dirty="0"/>
              <a:t>Word2vec improvements: </a:t>
            </a:r>
            <a:br>
              <a:rPr lang="en-US" dirty="0"/>
            </a:br>
            <a:r>
              <a:rPr lang="en-US" dirty="0"/>
              <a:t>subsample frequent words</a:t>
            </a:r>
          </a:p>
        </p:txBody>
      </p:sp>
      <p:sp>
        <p:nvSpPr>
          <p:cNvPr id="3" name="Content Placeholder 2">
            <a:extLst>
              <a:ext uri="{FF2B5EF4-FFF2-40B4-BE49-F238E27FC236}">
                <a16:creationId xmlns:a16="http://schemas.microsoft.com/office/drawing/2014/main" id="{597953C5-A9F0-954D-9E7D-E61EF682AEC5}"/>
              </a:ext>
            </a:extLst>
          </p:cNvPr>
          <p:cNvSpPr>
            <a:spLocks noGrp="1"/>
          </p:cNvSpPr>
          <p:nvPr>
            <p:ph idx="1"/>
          </p:nvPr>
        </p:nvSpPr>
        <p:spPr/>
        <p:txBody>
          <a:bodyPr>
            <a:normAutofit fontScale="92500" lnSpcReduction="10000"/>
          </a:bodyPr>
          <a:lstStyle/>
          <a:p>
            <a:r>
              <a:rPr lang="en-US" b="1" dirty="0"/>
              <a:t>Idea: </a:t>
            </a:r>
            <a:r>
              <a:rPr lang="en-US" dirty="0"/>
              <a:t>Subsample frequent words to decrease the number of training examples.  </a:t>
            </a:r>
          </a:p>
          <a:p>
            <a:pPr lvl="1"/>
            <a:r>
              <a:rPr lang="en-US" dirty="0"/>
              <a:t>The probability that we cut the word is related to the word’s frequency.  More common words are cut more. </a:t>
            </a:r>
          </a:p>
          <a:p>
            <a:pPr lvl="1"/>
            <a:r>
              <a:rPr lang="en-US" dirty="0"/>
              <a:t>Uncommon words (anything &lt; 0.26% of total words) are kept</a:t>
            </a:r>
          </a:p>
          <a:p>
            <a:pPr lvl="1"/>
            <a:r>
              <a:rPr lang="en-US" dirty="0"/>
              <a:t>E.g., remove some occurrences of “the.” </a:t>
            </a:r>
          </a:p>
          <a:p>
            <a:r>
              <a:rPr lang="en-US" b="1" dirty="0"/>
              <a:t>Method: </a:t>
            </a:r>
            <a:r>
              <a:rPr lang="en-US" dirty="0"/>
              <a:t>For each word, cut the word with probability related to the word’s frequency.</a:t>
            </a:r>
          </a:p>
          <a:p>
            <a:r>
              <a:rPr lang="en-US" b="1" dirty="0"/>
              <a:t>Benefits: </a:t>
            </a:r>
            <a:r>
              <a:rPr lang="en-US" dirty="0"/>
              <a:t>If we have a window size of 10, and we remove a specific instance of “the” from our text:</a:t>
            </a:r>
          </a:p>
          <a:p>
            <a:pPr lvl="1"/>
            <a:r>
              <a:rPr lang="en-US" dirty="0"/>
              <a:t>As we train on the remaining words, “the” will not appear in any of their context windows.</a:t>
            </a:r>
          </a:p>
        </p:txBody>
      </p:sp>
    </p:spTree>
    <p:extLst>
      <p:ext uri="{BB962C8B-B14F-4D97-AF65-F5344CB8AC3E}">
        <p14:creationId xmlns:p14="http://schemas.microsoft.com/office/powerpoint/2010/main" val="33558532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36B703-B269-B54E-A52D-CD2BCEB5A182}"/>
              </a:ext>
            </a:extLst>
          </p:cNvPr>
          <p:cNvSpPr>
            <a:spLocks noGrp="1"/>
          </p:cNvSpPr>
          <p:nvPr>
            <p:ph type="title"/>
          </p:nvPr>
        </p:nvSpPr>
        <p:spPr/>
        <p:txBody>
          <a:bodyPr/>
          <a:lstStyle/>
          <a:p>
            <a:r>
              <a:rPr lang="en-US" dirty="0"/>
              <a:t>Word2vec improvements: selective updates</a:t>
            </a:r>
          </a:p>
        </p:txBody>
      </p:sp>
      <p:sp>
        <p:nvSpPr>
          <p:cNvPr id="3" name="Content Placeholder 2">
            <a:extLst>
              <a:ext uri="{FF2B5EF4-FFF2-40B4-BE49-F238E27FC236}">
                <a16:creationId xmlns:a16="http://schemas.microsoft.com/office/drawing/2014/main" id="{597953C5-A9F0-954D-9E7D-E61EF682AEC5}"/>
              </a:ext>
            </a:extLst>
          </p:cNvPr>
          <p:cNvSpPr>
            <a:spLocks noGrp="1"/>
          </p:cNvSpPr>
          <p:nvPr>
            <p:ph idx="1"/>
          </p:nvPr>
        </p:nvSpPr>
        <p:spPr/>
        <p:txBody>
          <a:bodyPr>
            <a:normAutofit fontScale="92500" lnSpcReduction="20000"/>
          </a:bodyPr>
          <a:lstStyle/>
          <a:p>
            <a:r>
              <a:rPr lang="en-US" b="1" dirty="0"/>
              <a:t>Idea: </a:t>
            </a:r>
            <a:r>
              <a:rPr lang="en-US" dirty="0"/>
              <a:t>Use “Negative Sampling”, which causes each training sample to update only a small percentage of the model’s weights.</a:t>
            </a:r>
          </a:p>
          <a:p>
            <a:r>
              <a:rPr lang="en-US" b="1" dirty="0"/>
              <a:t>Observation: </a:t>
            </a:r>
            <a:r>
              <a:rPr lang="en-US" dirty="0"/>
              <a:t>A “correct output” of the network is a one-hot vector. That is, one neuron should output a 1, and </a:t>
            </a:r>
            <a:r>
              <a:rPr lang="en-US" i="1" dirty="0"/>
              <a:t>all</a:t>
            </a:r>
            <a:r>
              <a:rPr lang="en-US" dirty="0"/>
              <a:t> of the other thousands of output neurons to output a 0.</a:t>
            </a:r>
          </a:p>
          <a:p>
            <a:r>
              <a:rPr lang="en-US" b="1" dirty="0"/>
              <a:t>Method: </a:t>
            </a:r>
            <a:r>
              <a:rPr lang="en-US" dirty="0"/>
              <a:t>With negative sampling, randomly select just a small number of “negative” words (let’s say 5) to update the weights for. (In this context, a “negative” word is one for which we want the network to output a 0 for). We will also still update the weights for our “positive” word.</a:t>
            </a:r>
          </a:p>
          <a:p>
            <a:endParaRPr lang="en-US" dirty="0"/>
          </a:p>
        </p:txBody>
      </p:sp>
    </p:spTree>
    <p:extLst>
      <p:ext uri="{BB962C8B-B14F-4D97-AF65-F5344CB8AC3E}">
        <p14:creationId xmlns:p14="http://schemas.microsoft.com/office/powerpoint/2010/main" val="28089391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A6C4E0-BE5D-C440-9827-882E48AA04EE}"/>
              </a:ext>
            </a:extLst>
          </p:cNvPr>
          <p:cNvSpPr>
            <a:spLocks noGrp="1"/>
          </p:cNvSpPr>
          <p:nvPr>
            <p:ph type="title"/>
          </p:nvPr>
        </p:nvSpPr>
        <p:spPr/>
        <p:txBody>
          <a:bodyPr/>
          <a:lstStyle/>
          <a:p>
            <a:r>
              <a:rPr lang="en-US" dirty="0"/>
              <a:t>Word embedding applications</a:t>
            </a:r>
          </a:p>
        </p:txBody>
      </p:sp>
      <p:pic>
        <p:nvPicPr>
          <p:cNvPr id="6" name="Content Placeholder 5">
            <a:extLst>
              <a:ext uri="{FF2B5EF4-FFF2-40B4-BE49-F238E27FC236}">
                <a16:creationId xmlns:a16="http://schemas.microsoft.com/office/drawing/2014/main" id="{77D13EB2-2113-C240-A646-D36F20B7C57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630679" y="1925975"/>
            <a:ext cx="2170426" cy="4351338"/>
          </a:xfrm>
        </p:spPr>
      </p:pic>
      <p:sp>
        <p:nvSpPr>
          <p:cNvPr id="4" name="TextBox 3">
            <a:extLst>
              <a:ext uri="{FF2B5EF4-FFF2-40B4-BE49-F238E27FC236}">
                <a16:creationId xmlns:a16="http://schemas.microsoft.com/office/drawing/2014/main" id="{C3E2C5EA-69FE-5845-9F14-3A85620AD899}"/>
              </a:ext>
            </a:extLst>
          </p:cNvPr>
          <p:cNvSpPr txBox="1"/>
          <p:nvPr/>
        </p:nvSpPr>
        <p:spPr>
          <a:xfrm>
            <a:off x="628650" y="6533147"/>
            <a:ext cx="4295535" cy="276999"/>
          </a:xfrm>
          <a:prstGeom prst="rect">
            <a:avLst/>
          </a:prstGeom>
          <a:noFill/>
        </p:spPr>
        <p:txBody>
          <a:bodyPr wrap="none" rtlCol="0">
            <a:spAutoFit/>
          </a:bodyPr>
          <a:lstStyle/>
          <a:p>
            <a:r>
              <a:rPr lang="en-US" sz="1200" dirty="0"/>
              <a:t>http://</a:t>
            </a:r>
            <a:r>
              <a:rPr lang="en-US" sz="1200" dirty="0" err="1"/>
              <a:t>colah.github.io</a:t>
            </a:r>
            <a:r>
              <a:rPr lang="en-US" sz="1200" dirty="0"/>
              <a:t>/posts/2014-07-NLP-RNNs-Representations/</a:t>
            </a:r>
          </a:p>
        </p:txBody>
      </p:sp>
      <p:sp>
        <p:nvSpPr>
          <p:cNvPr id="7" name="Content Placeholder 2">
            <a:extLst>
              <a:ext uri="{FF2B5EF4-FFF2-40B4-BE49-F238E27FC236}">
                <a16:creationId xmlns:a16="http://schemas.microsoft.com/office/drawing/2014/main" id="{E66FD7A2-17B6-114E-B91D-CF22458322B1}"/>
              </a:ext>
            </a:extLst>
          </p:cNvPr>
          <p:cNvSpPr txBox="1">
            <a:spLocks/>
          </p:cNvSpPr>
          <p:nvPr/>
        </p:nvSpPr>
        <p:spPr>
          <a:xfrm>
            <a:off x="628649" y="1825625"/>
            <a:ext cx="6002029" cy="435133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t>The use of word representations… has become a key “secret sauce” for the success of many NLP systems in recent years, across tasks including named entity recognition, part-of-speech tagging, parsing, and semantic role labeling. (</a:t>
            </a:r>
            <a:r>
              <a:rPr lang="en-US" sz="2400" dirty="0">
                <a:hlinkClick r:id="rId3"/>
              </a:rPr>
              <a:t>Luong </a:t>
            </a:r>
            <a:r>
              <a:rPr lang="en-US" sz="2400" i="1" dirty="0">
                <a:hlinkClick r:id="rId3"/>
              </a:rPr>
              <a:t>et al.</a:t>
            </a:r>
            <a:r>
              <a:rPr lang="en-US" sz="2400" dirty="0">
                <a:hlinkClick r:id="rId3"/>
              </a:rPr>
              <a:t> (2013)</a:t>
            </a:r>
            <a:r>
              <a:rPr lang="en-US" sz="2400" dirty="0"/>
              <a:t>)</a:t>
            </a:r>
          </a:p>
          <a:p>
            <a:r>
              <a:rPr lang="en-US" sz="2400" dirty="0"/>
              <a:t>Learning a good representation on a task A and then using it on a task B is one of the major tricks in the Deep Learning toolbox. </a:t>
            </a:r>
          </a:p>
          <a:p>
            <a:pPr lvl="1"/>
            <a:r>
              <a:rPr lang="en-US" sz="2000" dirty="0"/>
              <a:t>Pretraining, transfer learning, and multi-task learning. </a:t>
            </a:r>
          </a:p>
          <a:p>
            <a:pPr lvl="1"/>
            <a:r>
              <a:rPr lang="en-US" sz="2000" dirty="0"/>
              <a:t>Can allow the representation to learn from more than one kind of data.</a:t>
            </a:r>
          </a:p>
        </p:txBody>
      </p:sp>
    </p:spTree>
    <p:extLst>
      <p:ext uri="{BB962C8B-B14F-4D97-AF65-F5344CB8AC3E}">
        <p14:creationId xmlns:p14="http://schemas.microsoft.com/office/powerpoint/2010/main" val="11687506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32D303D3-7C54-F143-8F96-CC4E30780F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12328" y="3319463"/>
            <a:ext cx="3098800" cy="2857500"/>
          </a:xfrm>
          <a:prstGeom prst="rect">
            <a:avLst/>
          </a:prstGeom>
        </p:spPr>
      </p:pic>
      <p:sp>
        <p:nvSpPr>
          <p:cNvPr id="2" name="Title 1">
            <a:extLst>
              <a:ext uri="{FF2B5EF4-FFF2-40B4-BE49-F238E27FC236}">
                <a16:creationId xmlns:a16="http://schemas.microsoft.com/office/drawing/2014/main" id="{EAA6C4E0-BE5D-C440-9827-882E48AA04EE}"/>
              </a:ext>
            </a:extLst>
          </p:cNvPr>
          <p:cNvSpPr>
            <a:spLocks noGrp="1"/>
          </p:cNvSpPr>
          <p:nvPr>
            <p:ph type="title"/>
          </p:nvPr>
        </p:nvSpPr>
        <p:spPr/>
        <p:txBody>
          <a:bodyPr/>
          <a:lstStyle/>
          <a:p>
            <a:r>
              <a:rPr lang="en-US" dirty="0"/>
              <a:t>Word embedding applications</a:t>
            </a:r>
          </a:p>
        </p:txBody>
      </p:sp>
      <p:sp>
        <p:nvSpPr>
          <p:cNvPr id="3" name="Content Placeholder 2">
            <a:extLst>
              <a:ext uri="{FF2B5EF4-FFF2-40B4-BE49-F238E27FC236}">
                <a16:creationId xmlns:a16="http://schemas.microsoft.com/office/drawing/2014/main" id="{7D70E602-C80D-AE44-8242-06081A36DEFB}"/>
              </a:ext>
            </a:extLst>
          </p:cNvPr>
          <p:cNvSpPr>
            <a:spLocks noGrp="1"/>
          </p:cNvSpPr>
          <p:nvPr>
            <p:ph idx="1"/>
          </p:nvPr>
        </p:nvSpPr>
        <p:spPr>
          <a:xfrm>
            <a:off x="628650" y="1825624"/>
            <a:ext cx="6080376" cy="4564901"/>
          </a:xfrm>
        </p:spPr>
        <p:txBody>
          <a:bodyPr>
            <a:normAutofit fontScale="92500" lnSpcReduction="10000"/>
          </a:bodyPr>
          <a:lstStyle/>
          <a:p>
            <a:r>
              <a:rPr lang="en-US" dirty="0"/>
              <a:t>Can learn to map multiple kinds of data into a single representation.</a:t>
            </a:r>
          </a:p>
          <a:p>
            <a:r>
              <a:rPr lang="en-US" dirty="0"/>
              <a:t>E.g., bilingual English and Mandarin Chinese word-embedding as in </a:t>
            </a:r>
            <a:r>
              <a:rPr lang="en-US" dirty="0">
                <a:hlinkClick r:id="rId3"/>
              </a:rPr>
              <a:t>Socher </a:t>
            </a:r>
            <a:r>
              <a:rPr lang="en-US" i="1" dirty="0">
                <a:hlinkClick r:id="rId3"/>
              </a:rPr>
              <a:t>et al.</a:t>
            </a:r>
            <a:r>
              <a:rPr lang="en-US" dirty="0">
                <a:hlinkClick r:id="rId3"/>
              </a:rPr>
              <a:t> (2013a)</a:t>
            </a:r>
            <a:r>
              <a:rPr lang="en-US" dirty="0"/>
              <a:t>.</a:t>
            </a:r>
          </a:p>
          <a:p>
            <a:r>
              <a:rPr lang="en-US" dirty="0"/>
              <a:t>Embed as above, but words that are known as close translations should be close together.</a:t>
            </a:r>
          </a:p>
          <a:p>
            <a:r>
              <a:rPr lang="en-US" dirty="0"/>
              <a:t>Words we </a:t>
            </a:r>
            <a:r>
              <a:rPr lang="en-US" i="1" dirty="0"/>
              <a:t>didn’t know</a:t>
            </a:r>
            <a:r>
              <a:rPr lang="en-US" dirty="0"/>
              <a:t> were translations end up close together!</a:t>
            </a:r>
          </a:p>
          <a:p>
            <a:r>
              <a:rPr lang="en-US" dirty="0"/>
              <a:t>Structures of two languages get pulled into alignment.</a:t>
            </a:r>
          </a:p>
        </p:txBody>
      </p:sp>
      <p:sp>
        <p:nvSpPr>
          <p:cNvPr id="4" name="TextBox 3">
            <a:extLst>
              <a:ext uri="{FF2B5EF4-FFF2-40B4-BE49-F238E27FC236}">
                <a16:creationId xmlns:a16="http://schemas.microsoft.com/office/drawing/2014/main" id="{C3E2C5EA-69FE-5845-9F14-3A85620AD899}"/>
              </a:ext>
            </a:extLst>
          </p:cNvPr>
          <p:cNvSpPr txBox="1"/>
          <p:nvPr/>
        </p:nvSpPr>
        <p:spPr>
          <a:xfrm>
            <a:off x="628650" y="6533147"/>
            <a:ext cx="4295535" cy="276999"/>
          </a:xfrm>
          <a:prstGeom prst="rect">
            <a:avLst/>
          </a:prstGeom>
          <a:noFill/>
        </p:spPr>
        <p:txBody>
          <a:bodyPr wrap="none" rtlCol="0">
            <a:spAutoFit/>
          </a:bodyPr>
          <a:lstStyle/>
          <a:p>
            <a:r>
              <a:rPr lang="en-US" sz="1200" dirty="0"/>
              <a:t>http://</a:t>
            </a:r>
            <a:r>
              <a:rPr lang="en-US" sz="1200" dirty="0" err="1"/>
              <a:t>colah.github.io</a:t>
            </a:r>
            <a:r>
              <a:rPr lang="en-US" sz="1200" dirty="0"/>
              <a:t>/posts/2014-07-NLP-RNNs-Representations/</a:t>
            </a:r>
          </a:p>
        </p:txBody>
      </p:sp>
    </p:spTree>
    <p:extLst>
      <p:ext uri="{BB962C8B-B14F-4D97-AF65-F5344CB8AC3E}">
        <p14:creationId xmlns:p14="http://schemas.microsoft.com/office/powerpoint/2010/main" val="232662003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A6C4E0-BE5D-C440-9827-882E48AA04EE}"/>
              </a:ext>
            </a:extLst>
          </p:cNvPr>
          <p:cNvSpPr>
            <a:spLocks noGrp="1"/>
          </p:cNvSpPr>
          <p:nvPr>
            <p:ph type="title"/>
          </p:nvPr>
        </p:nvSpPr>
        <p:spPr/>
        <p:txBody>
          <a:bodyPr/>
          <a:lstStyle/>
          <a:p>
            <a:r>
              <a:rPr lang="en-US" dirty="0"/>
              <a:t>Word embedding applications</a:t>
            </a:r>
          </a:p>
        </p:txBody>
      </p:sp>
      <p:pic>
        <p:nvPicPr>
          <p:cNvPr id="6" name="Content Placeholder 5">
            <a:extLst>
              <a:ext uri="{FF2B5EF4-FFF2-40B4-BE49-F238E27FC236}">
                <a16:creationId xmlns:a16="http://schemas.microsoft.com/office/drawing/2014/main" id="{7D015641-C73C-544E-9958-4C5F523C2D7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71385" y="3489726"/>
            <a:ext cx="2857500" cy="2667000"/>
          </a:xfrm>
        </p:spPr>
      </p:pic>
      <p:sp>
        <p:nvSpPr>
          <p:cNvPr id="4" name="TextBox 3">
            <a:extLst>
              <a:ext uri="{FF2B5EF4-FFF2-40B4-BE49-F238E27FC236}">
                <a16:creationId xmlns:a16="http://schemas.microsoft.com/office/drawing/2014/main" id="{C3E2C5EA-69FE-5845-9F14-3A85620AD899}"/>
              </a:ext>
            </a:extLst>
          </p:cNvPr>
          <p:cNvSpPr txBox="1"/>
          <p:nvPr/>
        </p:nvSpPr>
        <p:spPr>
          <a:xfrm>
            <a:off x="628650" y="6533147"/>
            <a:ext cx="4295535" cy="276999"/>
          </a:xfrm>
          <a:prstGeom prst="rect">
            <a:avLst/>
          </a:prstGeom>
          <a:noFill/>
        </p:spPr>
        <p:txBody>
          <a:bodyPr wrap="none" rtlCol="0">
            <a:spAutoFit/>
          </a:bodyPr>
          <a:lstStyle/>
          <a:p>
            <a:r>
              <a:rPr lang="en-US" sz="1200" dirty="0"/>
              <a:t>http://</a:t>
            </a:r>
            <a:r>
              <a:rPr lang="en-US" sz="1200" dirty="0" err="1"/>
              <a:t>colah.github.io</a:t>
            </a:r>
            <a:r>
              <a:rPr lang="en-US" sz="1200" dirty="0"/>
              <a:t>/posts/2014-07-NLP-RNNs-Representations/</a:t>
            </a:r>
          </a:p>
        </p:txBody>
      </p:sp>
      <p:sp>
        <p:nvSpPr>
          <p:cNvPr id="7" name="Content Placeholder 2">
            <a:extLst>
              <a:ext uri="{FF2B5EF4-FFF2-40B4-BE49-F238E27FC236}">
                <a16:creationId xmlns:a16="http://schemas.microsoft.com/office/drawing/2014/main" id="{DA7B4B56-9625-EF4A-940F-E5E03B2AD3EB}"/>
              </a:ext>
            </a:extLst>
          </p:cNvPr>
          <p:cNvSpPr txBox="1">
            <a:spLocks/>
          </p:cNvSpPr>
          <p:nvPr/>
        </p:nvSpPr>
        <p:spPr>
          <a:xfrm>
            <a:off x="628650" y="1825625"/>
            <a:ext cx="78867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Can apply to get a joint embedding of words and images or other multi-modal data sets.  </a:t>
            </a:r>
          </a:p>
          <a:p>
            <a:r>
              <a:rPr lang="en-US" dirty="0"/>
              <a:t>New classes map near similar existing classes:  e.g., if ‘cat’ is unknown, </a:t>
            </a:r>
            <a:r>
              <a:rPr lang="en-US"/>
              <a:t>cat images map near dog.  </a:t>
            </a:r>
            <a:endParaRPr lang="en-US" dirty="0"/>
          </a:p>
        </p:txBody>
      </p:sp>
      <p:pic>
        <p:nvPicPr>
          <p:cNvPr id="9" name="Picture 8">
            <a:extLst>
              <a:ext uri="{FF2B5EF4-FFF2-40B4-BE49-F238E27FC236}">
                <a16:creationId xmlns:a16="http://schemas.microsoft.com/office/drawing/2014/main" id="{96D04C68-7F7B-4546-9750-7DCF9B7EC7E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4124" y="4117831"/>
            <a:ext cx="3781679" cy="2508999"/>
          </a:xfrm>
          <a:prstGeom prst="rect">
            <a:avLst/>
          </a:prstGeom>
        </p:spPr>
      </p:pic>
    </p:spTree>
    <p:extLst>
      <p:ext uri="{BB962C8B-B14F-4D97-AF65-F5344CB8AC3E}">
        <p14:creationId xmlns:p14="http://schemas.microsoft.com/office/powerpoint/2010/main" val="231615479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A6C4E0-BE5D-C440-9827-882E48AA04E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D70E602-C80D-AE44-8242-06081A36DEFB}"/>
              </a:ext>
            </a:extLst>
          </p:cNvPr>
          <p:cNvSpPr>
            <a:spLocks noGrp="1"/>
          </p:cNvSpPr>
          <p:nvPr>
            <p:ph idx="1"/>
          </p:nvPr>
        </p:nvSpPr>
        <p:spPr/>
        <p:txBody>
          <a:bodyPr/>
          <a:lstStyle/>
          <a:p>
            <a:r>
              <a:rPr lang="en-US" dirty="0"/>
              <a:t>a</a:t>
            </a:r>
          </a:p>
        </p:txBody>
      </p:sp>
      <p:sp>
        <p:nvSpPr>
          <p:cNvPr id="4" name="TextBox 3">
            <a:extLst>
              <a:ext uri="{FF2B5EF4-FFF2-40B4-BE49-F238E27FC236}">
                <a16:creationId xmlns:a16="http://schemas.microsoft.com/office/drawing/2014/main" id="{C3E2C5EA-69FE-5845-9F14-3A85620AD899}"/>
              </a:ext>
            </a:extLst>
          </p:cNvPr>
          <p:cNvSpPr txBox="1"/>
          <p:nvPr/>
        </p:nvSpPr>
        <p:spPr>
          <a:xfrm>
            <a:off x="628650" y="6533147"/>
            <a:ext cx="4295535" cy="276999"/>
          </a:xfrm>
          <a:prstGeom prst="rect">
            <a:avLst/>
          </a:prstGeom>
          <a:noFill/>
        </p:spPr>
        <p:txBody>
          <a:bodyPr wrap="none" rtlCol="0">
            <a:spAutoFit/>
          </a:bodyPr>
          <a:lstStyle/>
          <a:p>
            <a:r>
              <a:rPr lang="en-US" sz="1200" dirty="0"/>
              <a:t>http://</a:t>
            </a:r>
            <a:r>
              <a:rPr lang="en-US" sz="1200" dirty="0" err="1"/>
              <a:t>colah.github.io</a:t>
            </a:r>
            <a:r>
              <a:rPr lang="en-US" sz="1200" dirty="0"/>
              <a:t>/posts/2014-07-NLP-RNNs-Representations/</a:t>
            </a:r>
          </a:p>
        </p:txBody>
      </p:sp>
    </p:spTree>
    <p:extLst>
      <p:ext uri="{BB962C8B-B14F-4D97-AF65-F5344CB8AC3E}">
        <p14:creationId xmlns:p14="http://schemas.microsoft.com/office/powerpoint/2010/main" val="19150718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51228D-51E2-9F4F-913D-44681D40D591}"/>
              </a:ext>
            </a:extLst>
          </p:cNvPr>
          <p:cNvSpPr>
            <a:spLocks noGrp="1"/>
          </p:cNvSpPr>
          <p:nvPr>
            <p:ph type="title"/>
          </p:nvPr>
        </p:nvSpPr>
        <p:spPr/>
        <p:txBody>
          <a:bodyPr/>
          <a:lstStyle/>
          <a:p>
            <a:r>
              <a:rPr lang="en-US" dirty="0"/>
              <a:t>Word embeddings: questions</a:t>
            </a:r>
          </a:p>
        </p:txBody>
      </p:sp>
      <p:sp>
        <p:nvSpPr>
          <p:cNvPr id="3" name="Content Placeholder 2">
            <a:extLst>
              <a:ext uri="{FF2B5EF4-FFF2-40B4-BE49-F238E27FC236}">
                <a16:creationId xmlns:a16="http://schemas.microsoft.com/office/drawing/2014/main" id="{87209569-FE95-E24D-925C-7D34C9BEBD23}"/>
              </a:ext>
            </a:extLst>
          </p:cNvPr>
          <p:cNvSpPr>
            <a:spLocks noGrp="1"/>
          </p:cNvSpPr>
          <p:nvPr>
            <p:ph idx="1"/>
          </p:nvPr>
        </p:nvSpPr>
        <p:spPr/>
        <p:txBody>
          <a:bodyPr/>
          <a:lstStyle/>
          <a:p>
            <a:r>
              <a:rPr lang="en-US" dirty="0"/>
              <a:t>How big should the embedding space be?  </a:t>
            </a:r>
          </a:p>
          <a:p>
            <a:pPr lvl="1"/>
            <a:r>
              <a:rPr lang="en-US" dirty="0"/>
              <a:t>Trade-offs like any other machine learning problem – greater capacity versus efficiency and overfitting. </a:t>
            </a:r>
          </a:p>
          <a:p>
            <a:pPr lvl="1"/>
            <a:endParaRPr lang="en-US" dirty="0"/>
          </a:p>
          <a:p>
            <a:r>
              <a:rPr lang="en-US" dirty="0"/>
              <a:t>How do we find W?</a:t>
            </a:r>
          </a:p>
          <a:p>
            <a:pPr lvl="1"/>
            <a:r>
              <a:rPr lang="en-US" dirty="0"/>
              <a:t>Often as part of a prediction or classification task involving neighboring words.  </a:t>
            </a:r>
          </a:p>
        </p:txBody>
      </p:sp>
    </p:spTree>
    <p:extLst>
      <p:ext uri="{BB962C8B-B14F-4D97-AF65-F5344CB8AC3E}">
        <p14:creationId xmlns:p14="http://schemas.microsoft.com/office/powerpoint/2010/main" val="34873020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3E4113-E540-734A-9D8B-7BFC6BAE7266}"/>
              </a:ext>
            </a:extLst>
          </p:cNvPr>
          <p:cNvSpPr>
            <a:spLocks noGrp="1"/>
          </p:cNvSpPr>
          <p:nvPr>
            <p:ph type="title"/>
          </p:nvPr>
        </p:nvSpPr>
        <p:spPr/>
        <p:txBody>
          <a:bodyPr/>
          <a:lstStyle/>
          <a:p>
            <a:r>
              <a:rPr lang="en-US" dirty="0"/>
              <a:t>Learning word embeddings</a:t>
            </a:r>
          </a:p>
        </p:txBody>
      </p:sp>
      <p:sp>
        <p:nvSpPr>
          <p:cNvPr id="3" name="Content Placeholder 2">
            <a:extLst>
              <a:ext uri="{FF2B5EF4-FFF2-40B4-BE49-F238E27FC236}">
                <a16:creationId xmlns:a16="http://schemas.microsoft.com/office/drawing/2014/main" id="{D8C638AD-85EC-EB40-B2ED-FA40962D088C}"/>
              </a:ext>
            </a:extLst>
          </p:cNvPr>
          <p:cNvSpPr>
            <a:spLocks noGrp="1"/>
          </p:cNvSpPr>
          <p:nvPr>
            <p:ph idx="1"/>
          </p:nvPr>
        </p:nvSpPr>
        <p:spPr>
          <a:xfrm>
            <a:off x="628650" y="1825625"/>
            <a:ext cx="7886700" cy="4351338"/>
          </a:xfrm>
        </p:spPr>
        <p:txBody>
          <a:bodyPr/>
          <a:lstStyle/>
          <a:p>
            <a:r>
              <a:rPr lang="en-US" dirty="0"/>
              <a:t>First attempt:</a:t>
            </a:r>
          </a:p>
          <a:p>
            <a:pPr lvl="1"/>
            <a:r>
              <a:rPr lang="en-US" dirty="0"/>
              <a:t>Input data is sets of 5 words from a meaningful sentence.  E.g., “one of the best places”.  Modify half of them by replacing middle word with a random word.  “one of function best places”</a:t>
            </a:r>
          </a:p>
          <a:p>
            <a:pPr lvl="1"/>
            <a:r>
              <a:rPr lang="en-US" dirty="0"/>
              <a:t>W is a map (depending on parameters, Q) from words to 50 </a:t>
            </a:r>
            <a:r>
              <a:rPr lang="en-US" dirty="0" err="1"/>
              <a:t>dim’l</a:t>
            </a:r>
            <a:r>
              <a:rPr lang="en-US" dirty="0"/>
              <a:t> vectors.  E.g., a look-up table or an RNN.  </a:t>
            </a:r>
          </a:p>
          <a:p>
            <a:pPr lvl="1"/>
            <a:r>
              <a:rPr lang="en-US" dirty="0"/>
              <a:t>Feed 5 embeddings into a module R to determine ‘valid’ or ‘invalid’  </a:t>
            </a:r>
          </a:p>
          <a:p>
            <a:pPr lvl="1"/>
            <a:r>
              <a:rPr lang="en-US" dirty="0"/>
              <a:t>Optimize over Q to predict better</a:t>
            </a:r>
          </a:p>
        </p:txBody>
      </p:sp>
      <p:sp>
        <p:nvSpPr>
          <p:cNvPr id="4" name="TextBox 3">
            <a:extLst>
              <a:ext uri="{FF2B5EF4-FFF2-40B4-BE49-F238E27FC236}">
                <a16:creationId xmlns:a16="http://schemas.microsoft.com/office/drawing/2014/main" id="{4E3A1528-613B-9A44-9B7F-FB301E00E8A1}"/>
              </a:ext>
            </a:extLst>
          </p:cNvPr>
          <p:cNvSpPr txBox="1"/>
          <p:nvPr/>
        </p:nvSpPr>
        <p:spPr>
          <a:xfrm>
            <a:off x="628650" y="6533147"/>
            <a:ext cx="4295535" cy="276999"/>
          </a:xfrm>
          <a:prstGeom prst="rect">
            <a:avLst/>
          </a:prstGeom>
          <a:noFill/>
        </p:spPr>
        <p:txBody>
          <a:bodyPr wrap="none" rtlCol="0">
            <a:spAutoFit/>
          </a:bodyPr>
          <a:lstStyle/>
          <a:p>
            <a:r>
              <a:rPr lang="en-US" sz="1200" dirty="0"/>
              <a:t>http://</a:t>
            </a:r>
            <a:r>
              <a:rPr lang="en-US" sz="1200" dirty="0" err="1"/>
              <a:t>colah.github.io</a:t>
            </a:r>
            <a:r>
              <a:rPr lang="en-US" sz="1200" dirty="0"/>
              <a:t>/posts/2014-07-NLP-RNNs-Representations/</a:t>
            </a:r>
          </a:p>
        </p:txBody>
      </p:sp>
      <p:pic>
        <p:nvPicPr>
          <p:cNvPr id="6146" name="Picture 2" descr="http://colah.github.io/posts/2014-07-NLP-RNNs-Representations/img/Bottou-WordSetup.png">
            <a:extLst>
              <a:ext uri="{FF2B5EF4-FFF2-40B4-BE49-F238E27FC236}">
                <a16:creationId xmlns:a16="http://schemas.microsoft.com/office/drawing/2014/main" id="{7C77F54A-31E4-674B-8859-14EDB02361A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56270" y="4893045"/>
            <a:ext cx="2878548" cy="1917101"/>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3C76C903-3812-B24A-A201-1DBB2D626758}"/>
              </a:ext>
            </a:extLst>
          </p:cNvPr>
          <p:cNvSpPr txBox="1"/>
          <p:nvPr/>
        </p:nvSpPr>
        <p:spPr>
          <a:xfrm>
            <a:off x="3154381" y="1908373"/>
            <a:ext cx="3614195" cy="276999"/>
          </a:xfrm>
          <a:prstGeom prst="rect">
            <a:avLst/>
          </a:prstGeom>
          <a:noFill/>
        </p:spPr>
        <p:txBody>
          <a:bodyPr wrap="none" rtlCol="0">
            <a:spAutoFit/>
          </a:bodyPr>
          <a:lstStyle/>
          <a:p>
            <a:r>
              <a:rPr lang="en-US" sz="1200" dirty="0"/>
              <a:t>https://</a:t>
            </a:r>
            <a:r>
              <a:rPr lang="en-US" sz="1200" dirty="0" err="1"/>
              <a:t>arxiv.org</a:t>
            </a:r>
            <a:r>
              <a:rPr lang="en-US" sz="1200" dirty="0"/>
              <a:t>/ftp/</a:t>
            </a:r>
            <a:r>
              <a:rPr lang="en-US" sz="1200" dirty="0" err="1"/>
              <a:t>arxiv</a:t>
            </a:r>
            <a:r>
              <a:rPr lang="en-US" sz="1200" dirty="0"/>
              <a:t>/papers/1102/1102.1808.pdf</a:t>
            </a:r>
          </a:p>
        </p:txBody>
      </p:sp>
    </p:spTree>
    <p:extLst>
      <p:ext uri="{BB962C8B-B14F-4D97-AF65-F5344CB8AC3E}">
        <p14:creationId xmlns:p14="http://schemas.microsoft.com/office/powerpoint/2010/main" val="6922463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20CB8E-6634-3E4B-944B-6BB712613AF6}"/>
              </a:ext>
            </a:extLst>
          </p:cNvPr>
          <p:cNvSpPr>
            <a:spLocks noGrp="1"/>
          </p:cNvSpPr>
          <p:nvPr>
            <p:ph type="title"/>
          </p:nvPr>
        </p:nvSpPr>
        <p:spPr/>
        <p:txBody>
          <a:bodyPr/>
          <a:lstStyle/>
          <a:p>
            <a:r>
              <a:rPr lang="en-US" dirty="0"/>
              <a:t>word2vec</a:t>
            </a:r>
          </a:p>
        </p:txBody>
      </p:sp>
      <p:sp>
        <p:nvSpPr>
          <p:cNvPr id="3" name="Content Placeholder 2">
            <a:extLst>
              <a:ext uri="{FF2B5EF4-FFF2-40B4-BE49-F238E27FC236}">
                <a16:creationId xmlns:a16="http://schemas.microsoft.com/office/drawing/2014/main" id="{E2C7C973-9045-2746-B9CA-75154DA1CA5B}"/>
              </a:ext>
            </a:extLst>
          </p:cNvPr>
          <p:cNvSpPr>
            <a:spLocks noGrp="1"/>
          </p:cNvSpPr>
          <p:nvPr>
            <p:ph idx="1"/>
          </p:nvPr>
        </p:nvSpPr>
        <p:spPr/>
        <p:txBody>
          <a:bodyPr/>
          <a:lstStyle/>
          <a:p>
            <a:r>
              <a:rPr lang="en-US" dirty="0"/>
              <a:t>Predict words using context</a:t>
            </a:r>
          </a:p>
          <a:p>
            <a:r>
              <a:rPr lang="en-US" dirty="0"/>
              <a:t>Two versions: CBOW (continuous bag of words) and Skip-gram</a:t>
            </a:r>
          </a:p>
          <a:p>
            <a:endParaRPr lang="en-US" dirty="0"/>
          </a:p>
        </p:txBody>
      </p:sp>
      <p:pic>
        <p:nvPicPr>
          <p:cNvPr id="8194" name="Picture 2" descr="diagrams">
            <a:extLst>
              <a:ext uri="{FF2B5EF4-FFF2-40B4-BE49-F238E27FC236}">
                <a16:creationId xmlns:a16="http://schemas.microsoft.com/office/drawing/2014/main" id="{21C0A68B-5735-8D4B-8849-6A370550C12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63721" y="3202306"/>
            <a:ext cx="5578867" cy="3248528"/>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FD3F3398-7887-644A-AD4F-922E84074F2E}"/>
              </a:ext>
            </a:extLst>
          </p:cNvPr>
          <p:cNvSpPr txBox="1"/>
          <p:nvPr/>
        </p:nvSpPr>
        <p:spPr>
          <a:xfrm>
            <a:off x="628650" y="6533147"/>
            <a:ext cx="2309158" cy="276999"/>
          </a:xfrm>
          <a:prstGeom prst="rect">
            <a:avLst/>
          </a:prstGeom>
          <a:noFill/>
        </p:spPr>
        <p:txBody>
          <a:bodyPr wrap="none" rtlCol="0">
            <a:spAutoFit/>
          </a:bodyPr>
          <a:lstStyle/>
          <a:p>
            <a:r>
              <a:rPr lang="en-US" sz="1200" dirty="0"/>
              <a:t>https://</a:t>
            </a:r>
            <a:r>
              <a:rPr lang="en-US" sz="1200" dirty="0" err="1"/>
              <a:t>skymind.ai</a:t>
            </a:r>
            <a:r>
              <a:rPr lang="en-US" sz="1200" dirty="0"/>
              <a:t>/wiki/word2vec</a:t>
            </a:r>
          </a:p>
        </p:txBody>
      </p:sp>
    </p:spTree>
    <p:extLst>
      <p:ext uri="{BB962C8B-B14F-4D97-AF65-F5344CB8AC3E}">
        <p14:creationId xmlns:p14="http://schemas.microsoft.com/office/powerpoint/2010/main" val="10180053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25522B-93AB-3E4E-820A-38F69342E16F}"/>
              </a:ext>
            </a:extLst>
          </p:cNvPr>
          <p:cNvSpPr>
            <a:spLocks noGrp="1"/>
          </p:cNvSpPr>
          <p:nvPr>
            <p:ph type="title"/>
          </p:nvPr>
        </p:nvSpPr>
        <p:spPr/>
        <p:txBody>
          <a:bodyPr/>
          <a:lstStyle/>
          <a:p>
            <a:r>
              <a:rPr lang="en-US" dirty="0"/>
              <a:t>CBOW</a:t>
            </a:r>
          </a:p>
        </p:txBody>
      </p:sp>
      <p:pic>
        <p:nvPicPr>
          <p:cNvPr id="5" name="Content Placeholder 4">
            <a:extLst>
              <a:ext uri="{FF2B5EF4-FFF2-40B4-BE49-F238E27FC236}">
                <a16:creationId xmlns:a16="http://schemas.microsoft.com/office/drawing/2014/main" id="{1E9F1988-504D-4B43-BF9C-4A7A9952A32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049076" y="4469258"/>
            <a:ext cx="1946825" cy="2388742"/>
          </a:xfrm>
        </p:spPr>
      </p:pic>
      <p:sp>
        <p:nvSpPr>
          <p:cNvPr id="6" name="Content Placeholder 2">
            <a:extLst>
              <a:ext uri="{FF2B5EF4-FFF2-40B4-BE49-F238E27FC236}">
                <a16:creationId xmlns:a16="http://schemas.microsoft.com/office/drawing/2014/main" id="{3159FB4B-A269-B243-8571-6700F41A0B9E}"/>
              </a:ext>
            </a:extLst>
          </p:cNvPr>
          <p:cNvSpPr txBox="1">
            <a:spLocks/>
          </p:cNvSpPr>
          <p:nvPr/>
        </p:nvSpPr>
        <p:spPr>
          <a:xfrm>
            <a:off x="628650" y="1825625"/>
            <a:ext cx="78867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Bag of words </a:t>
            </a:r>
          </a:p>
          <a:p>
            <a:pPr lvl="1"/>
            <a:r>
              <a:rPr lang="en-US" dirty="0"/>
              <a:t>Gets rid of word order.  Used in discrete case using counts of words that appear.</a:t>
            </a:r>
          </a:p>
          <a:p>
            <a:r>
              <a:rPr lang="en-US" dirty="0"/>
              <a:t>CBOW </a:t>
            </a:r>
          </a:p>
          <a:p>
            <a:pPr lvl="1"/>
            <a:r>
              <a:rPr lang="en-US" dirty="0"/>
              <a:t>Takes vector embeddings of n words before target and n words after and adds them (as vectors).  </a:t>
            </a:r>
          </a:p>
          <a:p>
            <a:pPr lvl="1"/>
            <a:r>
              <a:rPr lang="en-US" dirty="0"/>
              <a:t>Also removes word order, but the vector sum is meaningful enough to deduce missing word.</a:t>
            </a:r>
          </a:p>
        </p:txBody>
      </p:sp>
    </p:spTree>
    <p:extLst>
      <p:ext uri="{BB962C8B-B14F-4D97-AF65-F5344CB8AC3E}">
        <p14:creationId xmlns:p14="http://schemas.microsoft.com/office/powerpoint/2010/main" val="28718319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Word2vec – Continuous Bag of Word</a:t>
            </a:r>
          </a:p>
        </p:txBody>
      </p:sp>
      <p:sp>
        <p:nvSpPr>
          <p:cNvPr id="3" name="Content Placeholder 2"/>
          <p:cNvSpPr>
            <a:spLocks noGrp="1"/>
          </p:cNvSpPr>
          <p:nvPr>
            <p:ph idx="1"/>
          </p:nvPr>
        </p:nvSpPr>
        <p:spPr/>
        <p:txBody>
          <a:bodyPr/>
          <a:lstStyle/>
          <a:p>
            <a:r>
              <a:rPr lang="en-US" dirty="0"/>
              <a:t>E.g. “The cat sat on floor”</a:t>
            </a:r>
          </a:p>
          <a:p>
            <a:pPr lvl="1"/>
            <a:r>
              <a:rPr lang="en-US" dirty="0"/>
              <a:t>Window size = 2</a:t>
            </a:r>
          </a:p>
        </p:txBody>
      </p:sp>
      <p:sp>
        <p:nvSpPr>
          <p:cNvPr id="4" name="Slide Number Placeholder 3"/>
          <p:cNvSpPr>
            <a:spLocks noGrp="1"/>
          </p:cNvSpPr>
          <p:nvPr>
            <p:ph type="sldNum" sz="quarter" idx="12"/>
          </p:nvPr>
        </p:nvSpPr>
        <p:spPr/>
        <p:txBody>
          <a:bodyPr/>
          <a:lstStyle/>
          <a:p>
            <a:fld id="{330EA680-D336-4FF7-8B7A-9848BB0A1C32}" type="slidenum">
              <a:rPr lang="en-US" smtClean="0"/>
              <a:pPr/>
              <a:t>7</a:t>
            </a:fld>
            <a:endParaRPr lang="en-US" dirty="0"/>
          </a:p>
        </p:txBody>
      </p:sp>
      <p:pic>
        <p:nvPicPr>
          <p:cNvPr id="5" name="Picture 4"/>
          <p:cNvPicPr>
            <a:picLocks noChangeAspect="1"/>
          </p:cNvPicPr>
          <p:nvPr/>
        </p:nvPicPr>
        <p:blipFill>
          <a:blip r:embed="rId2"/>
          <a:stretch>
            <a:fillRect/>
          </a:stretch>
        </p:blipFill>
        <p:spPr>
          <a:xfrm>
            <a:off x="3293269" y="2715558"/>
            <a:ext cx="2878931" cy="3356630"/>
          </a:xfrm>
          <a:prstGeom prst="rect">
            <a:avLst/>
          </a:prstGeom>
        </p:spPr>
      </p:pic>
      <p:sp>
        <p:nvSpPr>
          <p:cNvPr id="6" name="TextBox 5"/>
          <p:cNvSpPr txBox="1"/>
          <p:nvPr/>
        </p:nvSpPr>
        <p:spPr>
          <a:xfrm>
            <a:off x="2600325" y="3157537"/>
            <a:ext cx="420308" cy="300082"/>
          </a:xfrm>
          <a:prstGeom prst="rect">
            <a:avLst/>
          </a:prstGeom>
          <a:noFill/>
        </p:spPr>
        <p:txBody>
          <a:bodyPr wrap="none" rtlCol="0">
            <a:spAutoFit/>
          </a:bodyPr>
          <a:lstStyle/>
          <a:p>
            <a:r>
              <a:rPr lang="en-US" sz="1350" dirty="0">
                <a:solidFill>
                  <a:srgbClr val="FF0000"/>
                </a:solidFill>
              </a:rPr>
              <a:t>the</a:t>
            </a:r>
          </a:p>
        </p:txBody>
      </p:sp>
      <p:sp>
        <p:nvSpPr>
          <p:cNvPr id="7" name="TextBox 6"/>
          <p:cNvSpPr txBox="1"/>
          <p:nvPr/>
        </p:nvSpPr>
        <p:spPr>
          <a:xfrm>
            <a:off x="2600325" y="3793331"/>
            <a:ext cx="396455" cy="300082"/>
          </a:xfrm>
          <a:prstGeom prst="rect">
            <a:avLst/>
          </a:prstGeom>
          <a:noFill/>
        </p:spPr>
        <p:txBody>
          <a:bodyPr wrap="none" rtlCol="0">
            <a:spAutoFit/>
          </a:bodyPr>
          <a:lstStyle/>
          <a:p>
            <a:r>
              <a:rPr lang="en-US" sz="1350" dirty="0">
                <a:solidFill>
                  <a:srgbClr val="FF0000"/>
                </a:solidFill>
              </a:rPr>
              <a:t>cat</a:t>
            </a:r>
          </a:p>
        </p:txBody>
      </p:sp>
      <p:sp>
        <p:nvSpPr>
          <p:cNvPr id="8" name="TextBox 7"/>
          <p:cNvSpPr txBox="1"/>
          <p:nvPr/>
        </p:nvSpPr>
        <p:spPr>
          <a:xfrm>
            <a:off x="2597326" y="4988897"/>
            <a:ext cx="367408" cy="300082"/>
          </a:xfrm>
          <a:prstGeom prst="rect">
            <a:avLst/>
          </a:prstGeom>
          <a:noFill/>
        </p:spPr>
        <p:txBody>
          <a:bodyPr wrap="none" rtlCol="0">
            <a:spAutoFit/>
          </a:bodyPr>
          <a:lstStyle/>
          <a:p>
            <a:r>
              <a:rPr lang="en-US" sz="1350" dirty="0">
                <a:solidFill>
                  <a:srgbClr val="FF0000"/>
                </a:solidFill>
              </a:rPr>
              <a:t>on</a:t>
            </a:r>
          </a:p>
        </p:txBody>
      </p:sp>
      <p:sp>
        <p:nvSpPr>
          <p:cNvPr id="9" name="TextBox 8"/>
          <p:cNvSpPr txBox="1"/>
          <p:nvPr/>
        </p:nvSpPr>
        <p:spPr>
          <a:xfrm>
            <a:off x="2600325" y="5571768"/>
            <a:ext cx="521297" cy="300082"/>
          </a:xfrm>
          <a:prstGeom prst="rect">
            <a:avLst/>
          </a:prstGeom>
          <a:noFill/>
        </p:spPr>
        <p:txBody>
          <a:bodyPr wrap="none" rtlCol="0">
            <a:spAutoFit/>
          </a:bodyPr>
          <a:lstStyle/>
          <a:p>
            <a:r>
              <a:rPr lang="en-US" sz="1350" dirty="0">
                <a:solidFill>
                  <a:srgbClr val="FF0000"/>
                </a:solidFill>
              </a:rPr>
              <a:t>floor</a:t>
            </a:r>
          </a:p>
        </p:txBody>
      </p:sp>
      <p:sp>
        <p:nvSpPr>
          <p:cNvPr id="10" name="TextBox 9"/>
          <p:cNvSpPr txBox="1"/>
          <p:nvPr/>
        </p:nvSpPr>
        <p:spPr>
          <a:xfrm>
            <a:off x="6748063" y="4393873"/>
            <a:ext cx="391454" cy="300082"/>
          </a:xfrm>
          <a:prstGeom prst="rect">
            <a:avLst/>
          </a:prstGeom>
          <a:noFill/>
        </p:spPr>
        <p:txBody>
          <a:bodyPr wrap="none" rtlCol="0">
            <a:spAutoFit/>
          </a:bodyPr>
          <a:lstStyle/>
          <a:p>
            <a:r>
              <a:rPr lang="en-US" sz="1350" dirty="0">
                <a:solidFill>
                  <a:schemeClr val="accent2">
                    <a:lumMod val="75000"/>
                  </a:schemeClr>
                </a:solidFill>
              </a:rPr>
              <a:t>sat</a:t>
            </a:r>
          </a:p>
        </p:txBody>
      </p:sp>
      <p:sp>
        <p:nvSpPr>
          <p:cNvPr id="11" name="TextBox 10">
            <a:extLst>
              <a:ext uri="{FF2B5EF4-FFF2-40B4-BE49-F238E27FC236}">
                <a16:creationId xmlns:a16="http://schemas.microsoft.com/office/drawing/2014/main" id="{9094A7F4-7B54-C141-B769-E33870B728E4}"/>
              </a:ext>
            </a:extLst>
          </p:cNvPr>
          <p:cNvSpPr txBox="1"/>
          <p:nvPr/>
        </p:nvSpPr>
        <p:spPr>
          <a:xfrm>
            <a:off x="628650" y="6533147"/>
            <a:ext cx="4056880" cy="276999"/>
          </a:xfrm>
          <a:prstGeom prst="rect">
            <a:avLst/>
          </a:prstGeom>
          <a:noFill/>
        </p:spPr>
        <p:txBody>
          <a:bodyPr wrap="none" rtlCol="0">
            <a:spAutoFit/>
          </a:bodyPr>
          <a:lstStyle/>
          <a:p>
            <a:r>
              <a:rPr lang="en-US" sz="1200" dirty="0" err="1"/>
              <a:t>www.cs.ucr.edu</a:t>
            </a:r>
            <a:r>
              <a:rPr lang="en-US" sz="1200" dirty="0"/>
              <a:t>/~</a:t>
            </a:r>
            <a:r>
              <a:rPr lang="en-US" sz="1200" dirty="0" err="1"/>
              <a:t>vagelis</a:t>
            </a:r>
            <a:r>
              <a:rPr lang="en-US" sz="1200" dirty="0"/>
              <a:t>/classes/CS242/slides/word2vec.pptx</a:t>
            </a:r>
          </a:p>
        </p:txBody>
      </p:sp>
    </p:spTree>
    <p:extLst>
      <p:ext uri="{BB962C8B-B14F-4D97-AF65-F5344CB8AC3E}">
        <p14:creationId xmlns:p14="http://schemas.microsoft.com/office/powerpoint/2010/main" val="19097252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330EA680-D336-4FF7-8B7A-9848BB0A1C32}" type="slidenum">
              <a:rPr lang="en-US" smtClean="0"/>
              <a:pPr/>
              <a:t>8</a:t>
            </a:fld>
            <a:endParaRPr lang="en-US" dirty="0"/>
          </a:p>
        </p:txBody>
      </p:sp>
      <p:grpSp>
        <p:nvGrpSpPr>
          <p:cNvPr id="20" name="Group 19"/>
          <p:cNvGrpSpPr/>
          <p:nvPr/>
        </p:nvGrpSpPr>
        <p:grpSpPr>
          <a:xfrm>
            <a:off x="1813000" y="1777208"/>
            <a:ext cx="205740" cy="1783080"/>
            <a:chOff x="1800225" y="419100"/>
            <a:chExt cx="182880" cy="1828800"/>
          </a:xfrm>
        </p:grpSpPr>
        <p:sp>
          <p:nvSpPr>
            <p:cNvPr id="9" name="Rectangle 8"/>
            <p:cNvSpPr/>
            <p:nvPr/>
          </p:nvSpPr>
          <p:spPr>
            <a:xfrm>
              <a:off x="1800225" y="41910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10" name="Rectangle 9"/>
            <p:cNvSpPr/>
            <p:nvPr/>
          </p:nvSpPr>
          <p:spPr>
            <a:xfrm>
              <a:off x="1800225" y="60198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b="1" dirty="0">
                  <a:solidFill>
                    <a:srgbClr val="FF0000"/>
                  </a:solidFill>
                </a:rPr>
                <a:t>1</a:t>
              </a:r>
            </a:p>
          </p:txBody>
        </p:sp>
        <p:sp>
          <p:nvSpPr>
            <p:cNvPr id="11" name="Rectangle 10"/>
            <p:cNvSpPr/>
            <p:nvPr/>
          </p:nvSpPr>
          <p:spPr>
            <a:xfrm>
              <a:off x="1800225" y="78486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12" name="Rectangle 11"/>
            <p:cNvSpPr/>
            <p:nvPr/>
          </p:nvSpPr>
          <p:spPr>
            <a:xfrm>
              <a:off x="1800225" y="96774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13" name="Rectangle 12"/>
            <p:cNvSpPr/>
            <p:nvPr/>
          </p:nvSpPr>
          <p:spPr>
            <a:xfrm>
              <a:off x="1800225" y="115062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15" name="Rectangle 14"/>
            <p:cNvSpPr/>
            <p:nvPr/>
          </p:nvSpPr>
          <p:spPr>
            <a:xfrm>
              <a:off x="1800225" y="133350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16" name="Rectangle 15"/>
            <p:cNvSpPr/>
            <p:nvPr/>
          </p:nvSpPr>
          <p:spPr>
            <a:xfrm>
              <a:off x="1800225" y="151638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17" name="Rectangle 16"/>
            <p:cNvSpPr/>
            <p:nvPr/>
          </p:nvSpPr>
          <p:spPr>
            <a:xfrm>
              <a:off x="1800225" y="169926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18" name="Rectangle 17"/>
            <p:cNvSpPr/>
            <p:nvPr/>
          </p:nvSpPr>
          <p:spPr>
            <a:xfrm>
              <a:off x="1800225" y="188214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a:t>
              </a:r>
            </a:p>
          </p:txBody>
        </p:sp>
        <p:sp>
          <p:nvSpPr>
            <p:cNvPr id="19" name="Rectangle 18"/>
            <p:cNvSpPr/>
            <p:nvPr/>
          </p:nvSpPr>
          <p:spPr>
            <a:xfrm>
              <a:off x="1800225" y="206502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grpSp>
      <p:grpSp>
        <p:nvGrpSpPr>
          <p:cNvPr id="21" name="Group 20"/>
          <p:cNvGrpSpPr/>
          <p:nvPr/>
        </p:nvGrpSpPr>
        <p:grpSpPr>
          <a:xfrm>
            <a:off x="1813001" y="3927968"/>
            <a:ext cx="205740" cy="1783080"/>
            <a:chOff x="1800225" y="419100"/>
            <a:chExt cx="182880" cy="1828800"/>
          </a:xfrm>
        </p:grpSpPr>
        <p:sp>
          <p:nvSpPr>
            <p:cNvPr id="22" name="Rectangle 21"/>
            <p:cNvSpPr/>
            <p:nvPr/>
          </p:nvSpPr>
          <p:spPr>
            <a:xfrm>
              <a:off x="1800225" y="41910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23" name="Rectangle 22"/>
            <p:cNvSpPr/>
            <p:nvPr/>
          </p:nvSpPr>
          <p:spPr>
            <a:xfrm>
              <a:off x="1800225" y="60198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24" name="Rectangle 23"/>
            <p:cNvSpPr/>
            <p:nvPr/>
          </p:nvSpPr>
          <p:spPr>
            <a:xfrm>
              <a:off x="1800225" y="78486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25" name="Rectangle 24"/>
            <p:cNvSpPr/>
            <p:nvPr/>
          </p:nvSpPr>
          <p:spPr>
            <a:xfrm>
              <a:off x="1800225" y="96774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b="1" dirty="0">
                  <a:solidFill>
                    <a:srgbClr val="FF0000"/>
                  </a:solidFill>
                </a:rPr>
                <a:t>1</a:t>
              </a:r>
            </a:p>
          </p:txBody>
        </p:sp>
        <p:sp>
          <p:nvSpPr>
            <p:cNvPr id="26" name="Rectangle 25"/>
            <p:cNvSpPr/>
            <p:nvPr/>
          </p:nvSpPr>
          <p:spPr>
            <a:xfrm>
              <a:off x="1800225" y="115062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27" name="Rectangle 26"/>
            <p:cNvSpPr/>
            <p:nvPr/>
          </p:nvSpPr>
          <p:spPr>
            <a:xfrm>
              <a:off x="1800225" y="133350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28" name="Rectangle 27"/>
            <p:cNvSpPr/>
            <p:nvPr/>
          </p:nvSpPr>
          <p:spPr>
            <a:xfrm>
              <a:off x="1800225" y="151638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29" name="Rectangle 28"/>
            <p:cNvSpPr/>
            <p:nvPr/>
          </p:nvSpPr>
          <p:spPr>
            <a:xfrm>
              <a:off x="1800225" y="169926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30" name="Rectangle 29"/>
            <p:cNvSpPr/>
            <p:nvPr/>
          </p:nvSpPr>
          <p:spPr>
            <a:xfrm>
              <a:off x="1800225" y="188214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a:t>
              </a:r>
            </a:p>
          </p:txBody>
        </p:sp>
        <p:sp>
          <p:nvSpPr>
            <p:cNvPr id="31" name="Rectangle 30"/>
            <p:cNvSpPr/>
            <p:nvPr/>
          </p:nvSpPr>
          <p:spPr>
            <a:xfrm>
              <a:off x="1800225" y="206502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grpSp>
      <p:sp>
        <p:nvSpPr>
          <p:cNvPr id="32" name="TextBox 31"/>
          <p:cNvSpPr txBox="1"/>
          <p:nvPr/>
        </p:nvSpPr>
        <p:spPr>
          <a:xfrm>
            <a:off x="1404947" y="2441095"/>
            <a:ext cx="396455" cy="300082"/>
          </a:xfrm>
          <a:prstGeom prst="rect">
            <a:avLst/>
          </a:prstGeom>
          <a:noFill/>
        </p:spPr>
        <p:txBody>
          <a:bodyPr wrap="none" rtlCol="0">
            <a:spAutoFit/>
          </a:bodyPr>
          <a:lstStyle/>
          <a:p>
            <a:r>
              <a:rPr lang="en-US" sz="1350" dirty="0"/>
              <a:t>cat</a:t>
            </a:r>
          </a:p>
        </p:txBody>
      </p:sp>
      <p:sp>
        <p:nvSpPr>
          <p:cNvPr id="33" name="TextBox 32"/>
          <p:cNvSpPr txBox="1"/>
          <p:nvPr/>
        </p:nvSpPr>
        <p:spPr>
          <a:xfrm>
            <a:off x="1404947" y="4641199"/>
            <a:ext cx="367408" cy="300082"/>
          </a:xfrm>
          <a:prstGeom prst="rect">
            <a:avLst/>
          </a:prstGeom>
          <a:noFill/>
        </p:spPr>
        <p:txBody>
          <a:bodyPr wrap="none" rtlCol="0">
            <a:spAutoFit/>
          </a:bodyPr>
          <a:lstStyle/>
          <a:p>
            <a:r>
              <a:rPr lang="en-US" sz="1350" dirty="0"/>
              <a:t>on</a:t>
            </a:r>
          </a:p>
        </p:txBody>
      </p:sp>
      <p:grpSp>
        <p:nvGrpSpPr>
          <p:cNvPr id="46" name="Group 45"/>
          <p:cNvGrpSpPr/>
          <p:nvPr/>
        </p:nvGrpSpPr>
        <p:grpSpPr>
          <a:xfrm>
            <a:off x="4408343" y="3139088"/>
            <a:ext cx="205740" cy="1069848"/>
            <a:chOff x="1800225" y="419100"/>
            <a:chExt cx="182880" cy="1097280"/>
          </a:xfrm>
        </p:grpSpPr>
        <p:sp>
          <p:nvSpPr>
            <p:cNvPr id="47" name="Rectangle 46"/>
            <p:cNvSpPr/>
            <p:nvPr/>
          </p:nvSpPr>
          <p:spPr>
            <a:xfrm>
              <a:off x="1800225" y="41910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825" dirty="0">
                <a:solidFill>
                  <a:schemeClr val="tx1"/>
                </a:solidFill>
              </a:endParaRPr>
            </a:p>
          </p:txBody>
        </p:sp>
        <p:sp>
          <p:nvSpPr>
            <p:cNvPr id="48" name="Rectangle 47"/>
            <p:cNvSpPr/>
            <p:nvPr/>
          </p:nvSpPr>
          <p:spPr>
            <a:xfrm>
              <a:off x="1800225" y="60198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825" b="1" dirty="0">
                <a:solidFill>
                  <a:srgbClr val="FF0000"/>
                </a:solidFill>
              </a:endParaRPr>
            </a:p>
          </p:txBody>
        </p:sp>
        <p:sp>
          <p:nvSpPr>
            <p:cNvPr id="49" name="Rectangle 48"/>
            <p:cNvSpPr/>
            <p:nvPr/>
          </p:nvSpPr>
          <p:spPr>
            <a:xfrm>
              <a:off x="1800225" y="78486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825" dirty="0">
                <a:solidFill>
                  <a:schemeClr val="tx1"/>
                </a:solidFill>
              </a:endParaRPr>
            </a:p>
          </p:txBody>
        </p:sp>
        <p:sp>
          <p:nvSpPr>
            <p:cNvPr id="50" name="Rectangle 49"/>
            <p:cNvSpPr/>
            <p:nvPr/>
          </p:nvSpPr>
          <p:spPr>
            <a:xfrm>
              <a:off x="1800225" y="96774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825" dirty="0">
                <a:solidFill>
                  <a:schemeClr val="tx1"/>
                </a:solidFill>
              </a:endParaRPr>
            </a:p>
          </p:txBody>
        </p:sp>
        <p:sp>
          <p:nvSpPr>
            <p:cNvPr id="51" name="Rectangle 50"/>
            <p:cNvSpPr/>
            <p:nvPr/>
          </p:nvSpPr>
          <p:spPr>
            <a:xfrm>
              <a:off x="1800225" y="115062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825" dirty="0">
                <a:solidFill>
                  <a:schemeClr val="tx1"/>
                </a:solidFill>
              </a:endParaRPr>
            </a:p>
          </p:txBody>
        </p:sp>
        <p:sp>
          <p:nvSpPr>
            <p:cNvPr id="52" name="Rectangle 51"/>
            <p:cNvSpPr/>
            <p:nvPr/>
          </p:nvSpPr>
          <p:spPr>
            <a:xfrm>
              <a:off x="1800225" y="133350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825" dirty="0">
                <a:solidFill>
                  <a:schemeClr val="tx1"/>
                </a:solidFill>
              </a:endParaRPr>
            </a:p>
          </p:txBody>
        </p:sp>
      </p:grpSp>
      <p:grpSp>
        <p:nvGrpSpPr>
          <p:cNvPr id="57" name="Group 56"/>
          <p:cNvGrpSpPr/>
          <p:nvPr/>
        </p:nvGrpSpPr>
        <p:grpSpPr>
          <a:xfrm>
            <a:off x="7009979" y="2847056"/>
            <a:ext cx="205740" cy="1783080"/>
            <a:chOff x="1800225" y="419100"/>
            <a:chExt cx="182880" cy="1828800"/>
          </a:xfrm>
        </p:grpSpPr>
        <p:sp>
          <p:nvSpPr>
            <p:cNvPr id="58" name="Rectangle 57"/>
            <p:cNvSpPr/>
            <p:nvPr/>
          </p:nvSpPr>
          <p:spPr>
            <a:xfrm>
              <a:off x="1800225" y="41910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59" name="Rectangle 58"/>
            <p:cNvSpPr/>
            <p:nvPr/>
          </p:nvSpPr>
          <p:spPr>
            <a:xfrm>
              <a:off x="1800225" y="60198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60" name="Rectangle 59"/>
            <p:cNvSpPr/>
            <p:nvPr/>
          </p:nvSpPr>
          <p:spPr>
            <a:xfrm>
              <a:off x="1800225" y="78486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61" name="Rectangle 60"/>
            <p:cNvSpPr/>
            <p:nvPr/>
          </p:nvSpPr>
          <p:spPr>
            <a:xfrm>
              <a:off x="1800225" y="96774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62" name="Rectangle 61"/>
            <p:cNvSpPr/>
            <p:nvPr/>
          </p:nvSpPr>
          <p:spPr>
            <a:xfrm>
              <a:off x="1800225" y="115062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63" name="Rectangle 62"/>
            <p:cNvSpPr/>
            <p:nvPr/>
          </p:nvSpPr>
          <p:spPr>
            <a:xfrm>
              <a:off x="1800225" y="133350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64" name="Rectangle 63"/>
            <p:cNvSpPr/>
            <p:nvPr/>
          </p:nvSpPr>
          <p:spPr>
            <a:xfrm>
              <a:off x="1800225" y="151638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65" name="Rectangle 64"/>
            <p:cNvSpPr/>
            <p:nvPr/>
          </p:nvSpPr>
          <p:spPr>
            <a:xfrm>
              <a:off x="1800225" y="169926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b="1" dirty="0">
                  <a:solidFill>
                    <a:srgbClr val="FF0000"/>
                  </a:solidFill>
                </a:rPr>
                <a:t>1</a:t>
              </a:r>
            </a:p>
          </p:txBody>
        </p:sp>
        <p:sp>
          <p:nvSpPr>
            <p:cNvPr id="66" name="Rectangle 65"/>
            <p:cNvSpPr/>
            <p:nvPr/>
          </p:nvSpPr>
          <p:spPr>
            <a:xfrm>
              <a:off x="1800225" y="188214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a:t>
              </a:r>
            </a:p>
          </p:txBody>
        </p:sp>
        <p:sp>
          <p:nvSpPr>
            <p:cNvPr id="67" name="Rectangle 66"/>
            <p:cNvSpPr/>
            <p:nvPr/>
          </p:nvSpPr>
          <p:spPr>
            <a:xfrm>
              <a:off x="1800225" y="206502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grpSp>
      <p:sp>
        <p:nvSpPr>
          <p:cNvPr id="68" name="TextBox 67"/>
          <p:cNvSpPr txBox="1"/>
          <p:nvPr/>
        </p:nvSpPr>
        <p:spPr>
          <a:xfrm>
            <a:off x="1468174" y="1399992"/>
            <a:ext cx="942374" cy="300082"/>
          </a:xfrm>
          <a:prstGeom prst="rect">
            <a:avLst/>
          </a:prstGeom>
          <a:noFill/>
        </p:spPr>
        <p:txBody>
          <a:bodyPr wrap="none" rtlCol="0">
            <a:spAutoFit/>
          </a:bodyPr>
          <a:lstStyle/>
          <a:p>
            <a:r>
              <a:rPr lang="en-US" sz="1350" dirty="0"/>
              <a:t>Input layer</a:t>
            </a:r>
          </a:p>
        </p:txBody>
      </p:sp>
      <p:cxnSp>
        <p:nvCxnSpPr>
          <p:cNvPr id="70" name="Straight Connector 69"/>
          <p:cNvCxnSpPr/>
          <p:nvPr/>
        </p:nvCxnSpPr>
        <p:spPr>
          <a:xfrm>
            <a:off x="2018740" y="1777209"/>
            <a:ext cx="2389603" cy="1361879"/>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flipV="1">
            <a:off x="2018740" y="3136132"/>
            <a:ext cx="2389602" cy="791836"/>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a:off x="2012447" y="3558397"/>
            <a:ext cx="2395895" cy="650539"/>
          </a:xfrm>
          <a:prstGeom prst="line">
            <a:avLst/>
          </a:prstGeom>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flipV="1">
            <a:off x="2018740" y="4219999"/>
            <a:ext cx="2389602" cy="1491049"/>
          </a:xfrm>
          <a:prstGeom prst="line">
            <a:avLst/>
          </a:prstGeom>
        </p:spPr>
        <p:style>
          <a:lnRef idx="1">
            <a:schemeClr val="accent1"/>
          </a:lnRef>
          <a:fillRef idx="0">
            <a:schemeClr val="accent1"/>
          </a:fillRef>
          <a:effectRef idx="0">
            <a:schemeClr val="accent1"/>
          </a:effectRef>
          <a:fontRef idx="minor">
            <a:schemeClr val="tx1"/>
          </a:fontRef>
        </p:style>
      </p:cxnSp>
      <p:sp>
        <p:nvSpPr>
          <p:cNvPr id="82" name="TextBox 81"/>
          <p:cNvSpPr txBox="1"/>
          <p:nvPr/>
        </p:nvSpPr>
        <p:spPr>
          <a:xfrm>
            <a:off x="4063518" y="2366973"/>
            <a:ext cx="1075423" cy="300082"/>
          </a:xfrm>
          <a:prstGeom prst="rect">
            <a:avLst/>
          </a:prstGeom>
          <a:noFill/>
        </p:spPr>
        <p:txBody>
          <a:bodyPr wrap="none" rtlCol="0">
            <a:spAutoFit/>
          </a:bodyPr>
          <a:lstStyle/>
          <a:p>
            <a:r>
              <a:rPr lang="en-US" sz="1350" dirty="0"/>
              <a:t>Hidden layer</a:t>
            </a:r>
          </a:p>
        </p:txBody>
      </p:sp>
      <p:sp>
        <p:nvSpPr>
          <p:cNvPr id="83" name="TextBox 82"/>
          <p:cNvSpPr txBox="1"/>
          <p:nvPr/>
        </p:nvSpPr>
        <p:spPr>
          <a:xfrm>
            <a:off x="7439038" y="3584857"/>
            <a:ext cx="391454" cy="300082"/>
          </a:xfrm>
          <a:prstGeom prst="rect">
            <a:avLst/>
          </a:prstGeom>
          <a:noFill/>
        </p:spPr>
        <p:txBody>
          <a:bodyPr wrap="none" rtlCol="0">
            <a:spAutoFit/>
          </a:bodyPr>
          <a:lstStyle/>
          <a:p>
            <a:r>
              <a:rPr lang="en-US" sz="1350" dirty="0"/>
              <a:t>sat</a:t>
            </a:r>
          </a:p>
        </p:txBody>
      </p:sp>
      <p:cxnSp>
        <p:nvCxnSpPr>
          <p:cNvPr id="84" name="Straight Connector 83"/>
          <p:cNvCxnSpPr/>
          <p:nvPr/>
        </p:nvCxnSpPr>
        <p:spPr>
          <a:xfrm flipV="1">
            <a:off x="4614083" y="2846144"/>
            <a:ext cx="2395896" cy="289988"/>
          </a:xfrm>
          <a:prstGeom prst="line">
            <a:avLst/>
          </a:prstGeom>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4614083" y="4208936"/>
            <a:ext cx="2395896" cy="421201"/>
          </a:xfrm>
          <a:prstGeom prst="line">
            <a:avLst/>
          </a:prstGeom>
        </p:spPr>
        <p:style>
          <a:lnRef idx="1">
            <a:schemeClr val="accent1"/>
          </a:lnRef>
          <a:fillRef idx="0">
            <a:schemeClr val="accent1"/>
          </a:fillRef>
          <a:effectRef idx="0">
            <a:schemeClr val="accent1"/>
          </a:effectRef>
          <a:fontRef idx="minor">
            <a:schemeClr val="tx1"/>
          </a:fontRef>
        </p:style>
      </p:cxnSp>
      <p:sp>
        <p:nvSpPr>
          <p:cNvPr id="91" name="TextBox 90"/>
          <p:cNvSpPr txBox="1"/>
          <p:nvPr/>
        </p:nvSpPr>
        <p:spPr>
          <a:xfrm>
            <a:off x="6598429" y="2411562"/>
            <a:ext cx="1072217" cy="300082"/>
          </a:xfrm>
          <a:prstGeom prst="rect">
            <a:avLst/>
          </a:prstGeom>
          <a:noFill/>
        </p:spPr>
        <p:txBody>
          <a:bodyPr wrap="none" rtlCol="0">
            <a:spAutoFit/>
          </a:bodyPr>
          <a:lstStyle/>
          <a:p>
            <a:r>
              <a:rPr lang="en-US" sz="1350" dirty="0"/>
              <a:t>Output layer</a:t>
            </a:r>
          </a:p>
        </p:txBody>
      </p:sp>
      <p:sp>
        <p:nvSpPr>
          <p:cNvPr id="55" name="TextBox 54"/>
          <p:cNvSpPr txBox="1"/>
          <p:nvPr/>
        </p:nvSpPr>
        <p:spPr>
          <a:xfrm>
            <a:off x="64155" y="3520792"/>
            <a:ext cx="747320" cy="507831"/>
          </a:xfrm>
          <a:prstGeom prst="rect">
            <a:avLst/>
          </a:prstGeom>
          <a:noFill/>
        </p:spPr>
        <p:txBody>
          <a:bodyPr wrap="none" rtlCol="0">
            <a:spAutoFit/>
          </a:bodyPr>
          <a:lstStyle/>
          <a:p>
            <a:r>
              <a:rPr lang="en-US" sz="1350" dirty="0"/>
              <a:t>one-hot</a:t>
            </a:r>
          </a:p>
          <a:p>
            <a:r>
              <a:rPr lang="en-US" sz="1350" dirty="0"/>
              <a:t>vector</a:t>
            </a:r>
          </a:p>
        </p:txBody>
      </p:sp>
      <p:sp>
        <p:nvSpPr>
          <p:cNvPr id="56" name="TextBox 55"/>
          <p:cNvSpPr txBox="1"/>
          <p:nvPr/>
        </p:nvSpPr>
        <p:spPr>
          <a:xfrm>
            <a:off x="7939036" y="3520791"/>
            <a:ext cx="747320" cy="507831"/>
          </a:xfrm>
          <a:prstGeom prst="rect">
            <a:avLst/>
          </a:prstGeom>
          <a:noFill/>
        </p:spPr>
        <p:txBody>
          <a:bodyPr wrap="none" rtlCol="0">
            <a:spAutoFit/>
          </a:bodyPr>
          <a:lstStyle/>
          <a:p>
            <a:r>
              <a:rPr lang="en-US" sz="1350" dirty="0"/>
              <a:t>one-hot</a:t>
            </a:r>
          </a:p>
          <a:p>
            <a:r>
              <a:rPr lang="en-US" sz="1350" dirty="0"/>
              <a:t>vector</a:t>
            </a:r>
          </a:p>
        </p:txBody>
      </p:sp>
      <p:sp>
        <p:nvSpPr>
          <p:cNvPr id="69" name="TextBox 68"/>
          <p:cNvSpPr txBox="1"/>
          <p:nvPr/>
        </p:nvSpPr>
        <p:spPr>
          <a:xfrm>
            <a:off x="-71218" y="1881601"/>
            <a:ext cx="1981825" cy="300082"/>
          </a:xfrm>
          <a:prstGeom prst="rect">
            <a:avLst/>
          </a:prstGeom>
          <a:noFill/>
        </p:spPr>
        <p:txBody>
          <a:bodyPr wrap="none" rtlCol="0">
            <a:spAutoFit/>
          </a:bodyPr>
          <a:lstStyle/>
          <a:p>
            <a:r>
              <a:rPr lang="en-US" sz="1350" dirty="0">
                <a:solidFill>
                  <a:srgbClr val="FF0000"/>
                </a:solidFill>
              </a:rPr>
              <a:t>Index of cat in vocabulary</a:t>
            </a:r>
          </a:p>
        </p:txBody>
      </p:sp>
      <p:sp>
        <p:nvSpPr>
          <p:cNvPr id="71" name="TextBox 70">
            <a:extLst>
              <a:ext uri="{FF2B5EF4-FFF2-40B4-BE49-F238E27FC236}">
                <a16:creationId xmlns:a16="http://schemas.microsoft.com/office/drawing/2014/main" id="{89980FB4-096B-A346-9FD4-5E5107C20E7F}"/>
              </a:ext>
            </a:extLst>
          </p:cNvPr>
          <p:cNvSpPr txBox="1"/>
          <p:nvPr/>
        </p:nvSpPr>
        <p:spPr>
          <a:xfrm>
            <a:off x="628650" y="6533147"/>
            <a:ext cx="4056880" cy="276999"/>
          </a:xfrm>
          <a:prstGeom prst="rect">
            <a:avLst/>
          </a:prstGeom>
          <a:noFill/>
        </p:spPr>
        <p:txBody>
          <a:bodyPr wrap="none" rtlCol="0">
            <a:spAutoFit/>
          </a:bodyPr>
          <a:lstStyle/>
          <a:p>
            <a:r>
              <a:rPr lang="en-US" sz="1200" dirty="0" err="1"/>
              <a:t>www.cs.ucr.edu</a:t>
            </a:r>
            <a:r>
              <a:rPr lang="en-US" sz="1200" dirty="0"/>
              <a:t>/~</a:t>
            </a:r>
            <a:r>
              <a:rPr lang="en-US" sz="1200" dirty="0" err="1"/>
              <a:t>vagelis</a:t>
            </a:r>
            <a:r>
              <a:rPr lang="en-US" sz="1200" dirty="0"/>
              <a:t>/classes/CS242/slides/word2vec.pptx</a:t>
            </a:r>
          </a:p>
        </p:txBody>
      </p:sp>
      <p:pic>
        <p:nvPicPr>
          <p:cNvPr id="2" name="Picture 1">
            <a:extLst>
              <a:ext uri="{FF2B5EF4-FFF2-40B4-BE49-F238E27FC236}">
                <a16:creationId xmlns:a16="http://schemas.microsoft.com/office/drawing/2014/main" id="{2440F6DF-12B0-D246-BA3B-A77005763F76}"/>
              </a:ext>
            </a:extLst>
          </p:cNvPr>
          <p:cNvPicPr>
            <a:picLocks noChangeAspect="1"/>
          </p:cNvPicPr>
          <p:nvPr/>
        </p:nvPicPr>
        <p:blipFill>
          <a:blip r:embed="rId2"/>
          <a:stretch>
            <a:fillRect/>
          </a:stretch>
        </p:blipFill>
        <p:spPr>
          <a:xfrm>
            <a:off x="0" y="0"/>
            <a:ext cx="9144000" cy="6858000"/>
          </a:xfrm>
          <a:prstGeom prst="rect">
            <a:avLst/>
          </a:prstGeom>
        </p:spPr>
      </p:pic>
    </p:spTree>
    <p:extLst>
      <p:ext uri="{BB962C8B-B14F-4D97-AF65-F5344CB8AC3E}">
        <p14:creationId xmlns:p14="http://schemas.microsoft.com/office/powerpoint/2010/main" val="5691084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330EA680-D336-4FF7-8B7A-9848BB0A1C32}" type="slidenum">
              <a:rPr lang="en-US" smtClean="0"/>
              <a:pPr/>
              <a:t>9</a:t>
            </a:fld>
            <a:endParaRPr lang="en-US" dirty="0"/>
          </a:p>
        </p:txBody>
      </p:sp>
      <p:grpSp>
        <p:nvGrpSpPr>
          <p:cNvPr id="20" name="Group 19"/>
          <p:cNvGrpSpPr/>
          <p:nvPr/>
        </p:nvGrpSpPr>
        <p:grpSpPr>
          <a:xfrm>
            <a:off x="1838114" y="1789805"/>
            <a:ext cx="205740" cy="1783080"/>
            <a:chOff x="1800225" y="419100"/>
            <a:chExt cx="182880" cy="1828800"/>
          </a:xfrm>
        </p:grpSpPr>
        <p:sp>
          <p:nvSpPr>
            <p:cNvPr id="9" name="Rectangle 8"/>
            <p:cNvSpPr/>
            <p:nvPr/>
          </p:nvSpPr>
          <p:spPr>
            <a:xfrm>
              <a:off x="1800225" y="41910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10" name="Rectangle 9"/>
            <p:cNvSpPr/>
            <p:nvPr/>
          </p:nvSpPr>
          <p:spPr>
            <a:xfrm>
              <a:off x="1800225" y="60198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b="1" dirty="0">
                  <a:solidFill>
                    <a:srgbClr val="FF0000"/>
                  </a:solidFill>
                </a:rPr>
                <a:t>1</a:t>
              </a:r>
            </a:p>
          </p:txBody>
        </p:sp>
        <p:sp>
          <p:nvSpPr>
            <p:cNvPr id="11" name="Rectangle 10"/>
            <p:cNvSpPr/>
            <p:nvPr/>
          </p:nvSpPr>
          <p:spPr>
            <a:xfrm>
              <a:off x="1800225" y="78486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12" name="Rectangle 11"/>
            <p:cNvSpPr/>
            <p:nvPr/>
          </p:nvSpPr>
          <p:spPr>
            <a:xfrm>
              <a:off x="1800225" y="96774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13" name="Rectangle 12"/>
            <p:cNvSpPr/>
            <p:nvPr/>
          </p:nvSpPr>
          <p:spPr>
            <a:xfrm>
              <a:off x="1800225" y="115062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15" name="Rectangle 14"/>
            <p:cNvSpPr/>
            <p:nvPr/>
          </p:nvSpPr>
          <p:spPr>
            <a:xfrm>
              <a:off x="1800225" y="133350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16" name="Rectangle 15"/>
            <p:cNvSpPr/>
            <p:nvPr/>
          </p:nvSpPr>
          <p:spPr>
            <a:xfrm>
              <a:off x="1800225" y="151638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17" name="Rectangle 16"/>
            <p:cNvSpPr/>
            <p:nvPr/>
          </p:nvSpPr>
          <p:spPr>
            <a:xfrm>
              <a:off x="1800225" y="169926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18" name="Rectangle 17"/>
            <p:cNvSpPr/>
            <p:nvPr/>
          </p:nvSpPr>
          <p:spPr>
            <a:xfrm>
              <a:off x="1800225" y="188214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a:t>
              </a:r>
            </a:p>
          </p:txBody>
        </p:sp>
        <p:sp>
          <p:nvSpPr>
            <p:cNvPr id="19" name="Rectangle 18"/>
            <p:cNvSpPr/>
            <p:nvPr/>
          </p:nvSpPr>
          <p:spPr>
            <a:xfrm>
              <a:off x="1800225" y="206502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grpSp>
      <p:grpSp>
        <p:nvGrpSpPr>
          <p:cNvPr id="21" name="Group 20"/>
          <p:cNvGrpSpPr/>
          <p:nvPr/>
        </p:nvGrpSpPr>
        <p:grpSpPr>
          <a:xfrm>
            <a:off x="1838115" y="3940564"/>
            <a:ext cx="205740" cy="1783080"/>
            <a:chOff x="1800225" y="419100"/>
            <a:chExt cx="182880" cy="1828800"/>
          </a:xfrm>
        </p:grpSpPr>
        <p:sp>
          <p:nvSpPr>
            <p:cNvPr id="22" name="Rectangle 21"/>
            <p:cNvSpPr/>
            <p:nvPr/>
          </p:nvSpPr>
          <p:spPr>
            <a:xfrm>
              <a:off x="1800225" y="41910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23" name="Rectangle 22"/>
            <p:cNvSpPr/>
            <p:nvPr/>
          </p:nvSpPr>
          <p:spPr>
            <a:xfrm>
              <a:off x="1800225" y="60198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24" name="Rectangle 23"/>
            <p:cNvSpPr/>
            <p:nvPr/>
          </p:nvSpPr>
          <p:spPr>
            <a:xfrm>
              <a:off x="1800225" y="78486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25" name="Rectangle 24"/>
            <p:cNvSpPr/>
            <p:nvPr/>
          </p:nvSpPr>
          <p:spPr>
            <a:xfrm>
              <a:off x="1800225" y="96774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b="1" dirty="0">
                  <a:solidFill>
                    <a:srgbClr val="FF0000"/>
                  </a:solidFill>
                </a:rPr>
                <a:t>1</a:t>
              </a:r>
            </a:p>
          </p:txBody>
        </p:sp>
        <p:sp>
          <p:nvSpPr>
            <p:cNvPr id="26" name="Rectangle 25"/>
            <p:cNvSpPr/>
            <p:nvPr/>
          </p:nvSpPr>
          <p:spPr>
            <a:xfrm>
              <a:off x="1800225" y="115062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27" name="Rectangle 26"/>
            <p:cNvSpPr/>
            <p:nvPr/>
          </p:nvSpPr>
          <p:spPr>
            <a:xfrm>
              <a:off x="1800225" y="133350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28" name="Rectangle 27"/>
            <p:cNvSpPr/>
            <p:nvPr/>
          </p:nvSpPr>
          <p:spPr>
            <a:xfrm>
              <a:off x="1800225" y="151638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29" name="Rectangle 28"/>
            <p:cNvSpPr/>
            <p:nvPr/>
          </p:nvSpPr>
          <p:spPr>
            <a:xfrm>
              <a:off x="1800225" y="169926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30" name="Rectangle 29"/>
            <p:cNvSpPr/>
            <p:nvPr/>
          </p:nvSpPr>
          <p:spPr>
            <a:xfrm>
              <a:off x="1800225" y="188214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a:t>
              </a:r>
            </a:p>
          </p:txBody>
        </p:sp>
        <p:sp>
          <p:nvSpPr>
            <p:cNvPr id="31" name="Rectangle 30"/>
            <p:cNvSpPr/>
            <p:nvPr/>
          </p:nvSpPr>
          <p:spPr>
            <a:xfrm>
              <a:off x="1800225" y="206502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grpSp>
      <p:sp>
        <p:nvSpPr>
          <p:cNvPr id="32" name="TextBox 31"/>
          <p:cNvSpPr txBox="1"/>
          <p:nvPr/>
        </p:nvSpPr>
        <p:spPr>
          <a:xfrm>
            <a:off x="1430062" y="2453691"/>
            <a:ext cx="396455" cy="300082"/>
          </a:xfrm>
          <a:prstGeom prst="rect">
            <a:avLst/>
          </a:prstGeom>
          <a:noFill/>
        </p:spPr>
        <p:txBody>
          <a:bodyPr wrap="none" rtlCol="0">
            <a:spAutoFit/>
          </a:bodyPr>
          <a:lstStyle/>
          <a:p>
            <a:r>
              <a:rPr lang="en-US" sz="1350" dirty="0"/>
              <a:t>cat</a:t>
            </a:r>
          </a:p>
        </p:txBody>
      </p:sp>
      <p:sp>
        <p:nvSpPr>
          <p:cNvPr id="33" name="TextBox 32"/>
          <p:cNvSpPr txBox="1"/>
          <p:nvPr/>
        </p:nvSpPr>
        <p:spPr>
          <a:xfrm>
            <a:off x="1430061" y="4653796"/>
            <a:ext cx="367408" cy="300082"/>
          </a:xfrm>
          <a:prstGeom prst="rect">
            <a:avLst/>
          </a:prstGeom>
          <a:noFill/>
        </p:spPr>
        <p:txBody>
          <a:bodyPr wrap="none" rtlCol="0">
            <a:spAutoFit/>
          </a:bodyPr>
          <a:lstStyle/>
          <a:p>
            <a:r>
              <a:rPr lang="en-US" sz="1350" dirty="0"/>
              <a:t>on</a:t>
            </a:r>
          </a:p>
        </p:txBody>
      </p:sp>
      <p:grpSp>
        <p:nvGrpSpPr>
          <p:cNvPr id="46" name="Group 45"/>
          <p:cNvGrpSpPr/>
          <p:nvPr/>
        </p:nvGrpSpPr>
        <p:grpSpPr>
          <a:xfrm>
            <a:off x="4433457" y="3151684"/>
            <a:ext cx="205740" cy="1069848"/>
            <a:chOff x="1800225" y="419100"/>
            <a:chExt cx="182880" cy="1097280"/>
          </a:xfrm>
        </p:grpSpPr>
        <p:sp>
          <p:nvSpPr>
            <p:cNvPr id="47" name="Rectangle 46"/>
            <p:cNvSpPr/>
            <p:nvPr/>
          </p:nvSpPr>
          <p:spPr>
            <a:xfrm>
              <a:off x="1800225" y="41910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825" dirty="0">
                <a:solidFill>
                  <a:schemeClr val="tx1"/>
                </a:solidFill>
              </a:endParaRPr>
            </a:p>
          </p:txBody>
        </p:sp>
        <p:sp>
          <p:nvSpPr>
            <p:cNvPr id="48" name="Rectangle 47"/>
            <p:cNvSpPr/>
            <p:nvPr/>
          </p:nvSpPr>
          <p:spPr>
            <a:xfrm>
              <a:off x="1800225" y="60198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825" b="1" dirty="0">
                <a:solidFill>
                  <a:srgbClr val="FF0000"/>
                </a:solidFill>
              </a:endParaRPr>
            </a:p>
          </p:txBody>
        </p:sp>
        <p:sp>
          <p:nvSpPr>
            <p:cNvPr id="49" name="Rectangle 48"/>
            <p:cNvSpPr/>
            <p:nvPr/>
          </p:nvSpPr>
          <p:spPr>
            <a:xfrm>
              <a:off x="1800225" y="78486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825" dirty="0">
                <a:solidFill>
                  <a:schemeClr val="tx1"/>
                </a:solidFill>
              </a:endParaRPr>
            </a:p>
          </p:txBody>
        </p:sp>
        <p:sp>
          <p:nvSpPr>
            <p:cNvPr id="50" name="Rectangle 49"/>
            <p:cNvSpPr/>
            <p:nvPr/>
          </p:nvSpPr>
          <p:spPr>
            <a:xfrm>
              <a:off x="1800225" y="96774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825" dirty="0">
                <a:solidFill>
                  <a:schemeClr val="tx1"/>
                </a:solidFill>
              </a:endParaRPr>
            </a:p>
          </p:txBody>
        </p:sp>
        <p:sp>
          <p:nvSpPr>
            <p:cNvPr id="51" name="Rectangle 50"/>
            <p:cNvSpPr/>
            <p:nvPr/>
          </p:nvSpPr>
          <p:spPr>
            <a:xfrm>
              <a:off x="1800225" y="115062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825" dirty="0">
                <a:solidFill>
                  <a:schemeClr val="tx1"/>
                </a:solidFill>
              </a:endParaRPr>
            </a:p>
          </p:txBody>
        </p:sp>
        <p:sp>
          <p:nvSpPr>
            <p:cNvPr id="52" name="Rectangle 51"/>
            <p:cNvSpPr/>
            <p:nvPr/>
          </p:nvSpPr>
          <p:spPr>
            <a:xfrm>
              <a:off x="1800225" y="133350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825" dirty="0">
                <a:solidFill>
                  <a:schemeClr val="tx1"/>
                </a:solidFill>
              </a:endParaRPr>
            </a:p>
          </p:txBody>
        </p:sp>
      </p:grpSp>
      <p:grpSp>
        <p:nvGrpSpPr>
          <p:cNvPr id="57" name="Group 56"/>
          <p:cNvGrpSpPr/>
          <p:nvPr/>
        </p:nvGrpSpPr>
        <p:grpSpPr>
          <a:xfrm>
            <a:off x="7035093" y="2859653"/>
            <a:ext cx="205740" cy="1783080"/>
            <a:chOff x="1800225" y="419100"/>
            <a:chExt cx="182880" cy="1828800"/>
          </a:xfrm>
        </p:grpSpPr>
        <p:sp>
          <p:nvSpPr>
            <p:cNvPr id="58" name="Rectangle 57"/>
            <p:cNvSpPr/>
            <p:nvPr/>
          </p:nvSpPr>
          <p:spPr>
            <a:xfrm>
              <a:off x="1800225" y="41910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59" name="Rectangle 58"/>
            <p:cNvSpPr/>
            <p:nvPr/>
          </p:nvSpPr>
          <p:spPr>
            <a:xfrm>
              <a:off x="1800225" y="60198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60" name="Rectangle 59"/>
            <p:cNvSpPr/>
            <p:nvPr/>
          </p:nvSpPr>
          <p:spPr>
            <a:xfrm>
              <a:off x="1800225" y="78486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61" name="Rectangle 60"/>
            <p:cNvSpPr/>
            <p:nvPr/>
          </p:nvSpPr>
          <p:spPr>
            <a:xfrm>
              <a:off x="1800225" y="96774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62" name="Rectangle 61"/>
            <p:cNvSpPr/>
            <p:nvPr/>
          </p:nvSpPr>
          <p:spPr>
            <a:xfrm>
              <a:off x="1800225" y="115062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63" name="Rectangle 62"/>
            <p:cNvSpPr/>
            <p:nvPr/>
          </p:nvSpPr>
          <p:spPr>
            <a:xfrm>
              <a:off x="1800225" y="133350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64" name="Rectangle 63"/>
            <p:cNvSpPr/>
            <p:nvPr/>
          </p:nvSpPr>
          <p:spPr>
            <a:xfrm>
              <a:off x="1800225" y="151638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sp>
          <p:nvSpPr>
            <p:cNvPr id="65" name="Rectangle 64"/>
            <p:cNvSpPr/>
            <p:nvPr/>
          </p:nvSpPr>
          <p:spPr>
            <a:xfrm>
              <a:off x="1800225" y="169926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b="1" dirty="0">
                  <a:solidFill>
                    <a:srgbClr val="FF0000"/>
                  </a:solidFill>
                </a:rPr>
                <a:t>1</a:t>
              </a:r>
            </a:p>
          </p:txBody>
        </p:sp>
        <p:sp>
          <p:nvSpPr>
            <p:cNvPr id="66" name="Rectangle 65"/>
            <p:cNvSpPr/>
            <p:nvPr/>
          </p:nvSpPr>
          <p:spPr>
            <a:xfrm>
              <a:off x="1800225" y="188214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a:t>
              </a:r>
            </a:p>
          </p:txBody>
        </p:sp>
        <p:sp>
          <p:nvSpPr>
            <p:cNvPr id="67" name="Rectangle 66"/>
            <p:cNvSpPr/>
            <p:nvPr/>
          </p:nvSpPr>
          <p:spPr>
            <a:xfrm>
              <a:off x="1800225" y="2065020"/>
              <a:ext cx="182880" cy="182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825" dirty="0">
                  <a:solidFill>
                    <a:schemeClr val="tx1"/>
                  </a:solidFill>
                </a:rPr>
                <a:t>0</a:t>
              </a:r>
            </a:p>
          </p:txBody>
        </p:sp>
      </p:grpSp>
      <p:sp>
        <p:nvSpPr>
          <p:cNvPr id="68" name="TextBox 67"/>
          <p:cNvSpPr txBox="1"/>
          <p:nvPr/>
        </p:nvSpPr>
        <p:spPr>
          <a:xfrm>
            <a:off x="1493289" y="1412588"/>
            <a:ext cx="942374" cy="300082"/>
          </a:xfrm>
          <a:prstGeom prst="rect">
            <a:avLst/>
          </a:prstGeom>
          <a:noFill/>
        </p:spPr>
        <p:txBody>
          <a:bodyPr wrap="none" rtlCol="0">
            <a:spAutoFit/>
          </a:bodyPr>
          <a:lstStyle/>
          <a:p>
            <a:r>
              <a:rPr lang="en-US" sz="1350" dirty="0"/>
              <a:t>Input layer</a:t>
            </a:r>
          </a:p>
        </p:txBody>
      </p:sp>
      <p:cxnSp>
        <p:nvCxnSpPr>
          <p:cNvPr id="70" name="Straight Connector 69"/>
          <p:cNvCxnSpPr/>
          <p:nvPr/>
        </p:nvCxnSpPr>
        <p:spPr>
          <a:xfrm>
            <a:off x="2043855" y="1789805"/>
            <a:ext cx="2389603" cy="1361879"/>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flipV="1">
            <a:off x="2043854" y="3148728"/>
            <a:ext cx="2389602" cy="791836"/>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a:off x="2037562" y="3570993"/>
            <a:ext cx="2395895" cy="650539"/>
          </a:xfrm>
          <a:prstGeom prst="line">
            <a:avLst/>
          </a:prstGeom>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flipV="1">
            <a:off x="2043854" y="4232595"/>
            <a:ext cx="2389602" cy="1491049"/>
          </a:xfrm>
          <a:prstGeom prst="line">
            <a:avLst/>
          </a:prstGeom>
        </p:spPr>
        <p:style>
          <a:lnRef idx="1">
            <a:schemeClr val="accent1"/>
          </a:lnRef>
          <a:fillRef idx="0">
            <a:schemeClr val="accent1"/>
          </a:fillRef>
          <a:effectRef idx="0">
            <a:schemeClr val="accent1"/>
          </a:effectRef>
          <a:fontRef idx="minor">
            <a:schemeClr val="tx1"/>
          </a:fontRef>
        </p:style>
      </p:cxnSp>
      <p:sp>
        <p:nvSpPr>
          <p:cNvPr id="82" name="TextBox 81"/>
          <p:cNvSpPr txBox="1"/>
          <p:nvPr/>
        </p:nvSpPr>
        <p:spPr>
          <a:xfrm>
            <a:off x="4088632" y="2379569"/>
            <a:ext cx="1075423" cy="300082"/>
          </a:xfrm>
          <a:prstGeom prst="rect">
            <a:avLst/>
          </a:prstGeom>
          <a:noFill/>
        </p:spPr>
        <p:txBody>
          <a:bodyPr wrap="none" rtlCol="0">
            <a:spAutoFit/>
          </a:bodyPr>
          <a:lstStyle/>
          <a:p>
            <a:r>
              <a:rPr lang="en-US" sz="1350" dirty="0"/>
              <a:t>Hidden layer</a:t>
            </a:r>
          </a:p>
        </p:txBody>
      </p:sp>
      <p:sp>
        <p:nvSpPr>
          <p:cNvPr id="83" name="TextBox 82"/>
          <p:cNvSpPr txBox="1"/>
          <p:nvPr/>
        </p:nvSpPr>
        <p:spPr>
          <a:xfrm>
            <a:off x="7464152" y="3597454"/>
            <a:ext cx="391454" cy="300082"/>
          </a:xfrm>
          <a:prstGeom prst="rect">
            <a:avLst/>
          </a:prstGeom>
          <a:noFill/>
        </p:spPr>
        <p:txBody>
          <a:bodyPr wrap="none" rtlCol="0">
            <a:spAutoFit/>
          </a:bodyPr>
          <a:lstStyle/>
          <a:p>
            <a:r>
              <a:rPr lang="en-US" sz="1350" dirty="0"/>
              <a:t>sat</a:t>
            </a:r>
          </a:p>
        </p:txBody>
      </p:sp>
      <p:cxnSp>
        <p:nvCxnSpPr>
          <p:cNvPr id="84" name="Straight Connector 83"/>
          <p:cNvCxnSpPr/>
          <p:nvPr/>
        </p:nvCxnSpPr>
        <p:spPr>
          <a:xfrm flipV="1">
            <a:off x="4639197" y="2858740"/>
            <a:ext cx="2395896" cy="289988"/>
          </a:xfrm>
          <a:prstGeom prst="line">
            <a:avLst/>
          </a:prstGeom>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4639197" y="4221532"/>
            <a:ext cx="2395896" cy="421201"/>
          </a:xfrm>
          <a:prstGeom prst="line">
            <a:avLst/>
          </a:prstGeom>
        </p:spPr>
        <p:style>
          <a:lnRef idx="1">
            <a:schemeClr val="accent1"/>
          </a:lnRef>
          <a:fillRef idx="0">
            <a:schemeClr val="accent1"/>
          </a:fillRef>
          <a:effectRef idx="0">
            <a:schemeClr val="accent1"/>
          </a:effectRef>
          <a:fontRef idx="minor">
            <a:schemeClr val="tx1"/>
          </a:fontRef>
        </p:style>
      </p:cxnSp>
      <p:sp>
        <p:nvSpPr>
          <p:cNvPr id="91" name="TextBox 90"/>
          <p:cNvSpPr txBox="1"/>
          <p:nvPr/>
        </p:nvSpPr>
        <p:spPr>
          <a:xfrm>
            <a:off x="6623544" y="2424158"/>
            <a:ext cx="1072217" cy="300082"/>
          </a:xfrm>
          <a:prstGeom prst="rect">
            <a:avLst/>
          </a:prstGeom>
          <a:noFill/>
        </p:spPr>
        <p:txBody>
          <a:bodyPr wrap="none" rtlCol="0">
            <a:spAutoFit/>
          </a:bodyPr>
          <a:lstStyle/>
          <a:p>
            <a:r>
              <a:rPr lang="en-US" sz="1350" dirty="0"/>
              <a:t>Output layer</a:t>
            </a:r>
          </a:p>
        </p:txBody>
      </p:sp>
      <mc:AlternateContent xmlns:mc="http://schemas.openxmlformats.org/markup-compatibility/2006" xmlns:a14="http://schemas.microsoft.com/office/drawing/2010/main">
        <mc:Choice Requires="a14">
          <p:sp>
            <p:nvSpPr>
              <p:cNvPr id="71" name="TextBox 70"/>
              <p:cNvSpPr txBox="1"/>
              <p:nvPr/>
            </p:nvSpPr>
            <p:spPr>
              <a:xfrm>
                <a:off x="2249594" y="2451367"/>
                <a:ext cx="906402" cy="41549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100" i="1">
                              <a:latin typeface="Cambria Math" panose="02040503050406030204" pitchFamily="18" charset="0"/>
                            </a:rPr>
                          </m:ctrlPr>
                        </m:sSubPr>
                        <m:e>
                          <m:r>
                            <a:rPr lang="en-US" sz="2100" i="1">
                              <a:latin typeface="Cambria Math" panose="02040503050406030204" pitchFamily="18" charset="0"/>
                            </a:rPr>
                            <m:t>𝑊</m:t>
                          </m:r>
                        </m:e>
                        <m:sub>
                          <m:r>
                            <a:rPr lang="en-US" sz="2100" i="1">
                              <a:latin typeface="Cambria Math" panose="02040503050406030204" pitchFamily="18" charset="0"/>
                            </a:rPr>
                            <m:t>𝑉</m:t>
                          </m:r>
                          <m:r>
                            <a:rPr lang="en-US" sz="2100" i="1">
                              <a:latin typeface="Cambria Math" panose="02040503050406030204" pitchFamily="18" charset="0"/>
                            </a:rPr>
                            <m:t>×</m:t>
                          </m:r>
                          <m:r>
                            <a:rPr lang="en-US" sz="2100" i="1">
                              <a:latin typeface="Cambria Math" panose="02040503050406030204" pitchFamily="18" charset="0"/>
                            </a:rPr>
                            <m:t>𝑁</m:t>
                          </m:r>
                        </m:sub>
                      </m:sSub>
                    </m:oMath>
                  </m:oMathPara>
                </a14:m>
                <a:endParaRPr lang="en-US" sz="2100" dirty="0"/>
              </a:p>
            </p:txBody>
          </p:sp>
        </mc:Choice>
        <mc:Fallback xmlns="">
          <p:sp>
            <p:nvSpPr>
              <p:cNvPr id="71" name="TextBox 70"/>
              <p:cNvSpPr txBox="1">
                <a:spLocks noRot="1" noChangeAspect="1" noMove="1" noResize="1" noEditPoints="1" noAdjustHandles="1" noChangeArrowheads="1" noChangeShapeType="1" noTextEdit="1"/>
              </p:cNvSpPr>
              <p:nvPr/>
            </p:nvSpPr>
            <p:spPr>
              <a:xfrm>
                <a:off x="2249594" y="2451367"/>
                <a:ext cx="906402" cy="415498"/>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3" name="TextBox 72"/>
              <p:cNvSpPr txBox="1"/>
              <p:nvPr/>
            </p:nvSpPr>
            <p:spPr>
              <a:xfrm>
                <a:off x="2270889" y="4384725"/>
                <a:ext cx="906402" cy="41549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100" i="1">
                              <a:latin typeface="Cambria Math" panose="02040503050406030204" pitchFamily="18" charset="0"/>
                            </a:rPr>
                          </m:ctrlPr>
                        </m:sSubPr>
                        <m:e>
                          <m:r>
                            <a:rPr lang="en-US" sz="2100" i="1">
                              <a:latin typeface="Cambria Math" panose="02040503050406030204" pitchFamily="18" charset="0"/>
                            </a:rPr>
                            <m:t>𝑊</m:t>
                          </m:r>
                        </m:e>
                        <m:sub>
                          <m:r>
                            <a:rPr lang="en-US" sz="2100" i="1">
                              <a:latin typeface="Cambria Math" panose="02040503050406030204" pitchFamily="18" charset="0"/>
                            </a:rPr>
                            <m:t>𝑉</m:t>
                          </m:r>
                          <m:r>
                            <a:rPr lang="en-US" sz="2100" i="1">
                              <a:latin typeface="Cambria Math" panose="02040503050406030204" pitchFamily="18" charset="0"/>
                            </a:rPr>
                            <m:t>×</m:t>
                          </m:r>
                          <m:r>
                            <a:rPr lang="en-US" sz="2100" i="1">
                              <a:latin typeface="Cambria Math" panose="02040503050406030204" pitchFamily="18" charset="0"/>
                            </a:rPr>
                            <m:t>𝑁</m:t>
                          </m:r>
                        </m:sub>
                      </m:sSub>
                    </m:oMath>
                  </m:oMathPara>
                </a14:m>
                <a:endParaRPr lang="en-US" sz="2100" dirty="0"/>
              </a:p>
            </p:txBody>
          </p:sp>
        </mc:Choice>
        <mc:Fallback xmlns="">
          <p:sp>
            <p:nvSpPr>
              <p:cNvPr id="73" name="TextBox 72"/>
              <p:cNvSpPr txBox="1">
                <a:spLocks noRot="1" noChangeAspect="1" noMove="1" noResize="1" noEditPoints="1" noAdjustHandles="1" noChangeArrowheads="1" noChangeShapeType="1" noTextEdit="1"/>
              </p:cNvSpPr>
              <p:nvPr/>
            </p:nvSpPr>
            <p:spPr>
              <a:xfrm>
                <a:off x="2270889" y="4384725"/>
                <a:ext cx="906402" cy="415498"/>
              </a:xfrm>
              <a:prstGeom prst="rect">
                <a:avLst/>
              </a:prstGeom>
              <a:blipFill>
                <a:blip r:embed="rId3"/>
                <a:stretch>
                  <a:fillRect/>
                </a:stretch>
              </a:blipFill>
            </p:spPr>
            <p:txBody>
              <a:bodyPr/>
              <a:lstStyle/>
              <a:p>
                <a:r>
                  <a:rPr lang="en-US">
                    <a:noFill/>
                  </a:rPr>
                  <a:t> </a:t>
                </a:r>
              </a:p>
            </p:txBody>
          </p:sp>
        </mc:Fallback>
      </mc:AlternateContent>
      <p:sp>
        <p:nvSpPr>
          <p:cNvPr id="74" name="TextBox 73"/>
          <p:cNvSpPr txBox="1"/>
          <p:nvPr/>
        </p:nvSpPr>
        <p:spPr>
          <a:xfrm>
            <a:off x="1198629" y="3329992"/>
            <a:ext cx="604653" cy="300082"/>
          </a:xfrm>
          <a:prstGeom prst="rect">
            <a:avLst/>
          </a:prstGeom>
          <a:noFill/>
        </p:spPr>
        <p:txBody>
          <a:bodyPr wrap="none" rtlCol="0">
            <a:spAutoFit/>
          </a:bodyPr>
          <a:lstStyle/>
          <a:p>
            <a:r>
              <a:rPr lang="en-US" sz="1350" dirty="0"/>
              <a:t>V-dim</a:t>
            </a:r>
          </a:p>
        </p:txBody>
      </p:sp>
      <p:sp>
        <p:nvSpPr>
          <p:cNvPr id="75" name="TextBox 74"/>
          <p:cNvSpPr txBox="1"/>
          <p:nvPr/>
        </p:nvSpPr>
        <p:spPr>
          <a:xfrm>
            <a:off x="1198629" y="5456182"/>
            <a:ext cx="604653" cy="300082"/>
          </a:xfrm>
          <a:prstGeom prst="rect">
            <a:avLst/>
          </a:prstGeom>
          <a:noFill/>
        </p:spPr>
        <p:txBody>
          <a:bodyPr wrap="none" rtlCol="0">
            <a:spAutoFit/>
          </a:bodyPr>
          <a:lstStyle/>
          <a:p>
            <a:r>
              <a:rPr lang="en-US" sz="1350" dirty="0"/>
              <a:t>V-dim</a:t>
            </a:r>
          </a:p>
        </p:txBody>
      </p:sp>
      <p:sp>
        <p:nvSpPr>
          <p:cNvPr id="77" name="TextBox 76"/>
          <p:cNvSpPr txBox="1"/>
          <p:nvPr/>
        </p:nvSpPr>
        <p:spPr>
          <a:xfrm>
            <a:off x="4256683" y="4359966"/>
            <a:ext cx="619080" cy="300082"/>
          </a:xfrm>
          <a:prstGeom prst="rect">
            <a:avLst/>
          </a:prstGeom>
          <a:noFill/>
        </p:spPr>
        <p:txBody>
          <a:bodyPr wrap="none" rtlCol="0">
            <a:spAutoFit/>
          </a:bodyPr>
          <a:lstStyle/>
          <a:p>
            <a:r>
              <a:rPr lang="en-US" sz="1350" dirty="0"/>
              <a:t>N-dim</a:t>
            </a:r>
          </a:p>
        </p:txBody>
      </p:sp>
      <mc:AlternateContent xmlns:mc="http://schemas.openxmlformats.org/markup-compatibility/2006" xmlns:a14="http://schemas.microsoft.com/office/drawing/2010/main">
        <mc:Choice Requires="a14">
          <p:sp>
            <p:nvSpPr>
              <p:cNvPr id="78" name="TextBox 77"/>
              <p:cNvSpPr txBox="1"/>
              <p:nvPr/>
            </p:nvSpPr>
            <p:spPr>
              <a:xfrm>
                <a:off x="5584219" y="3469545"/>
                <a:ext cx="1011111" cy="41549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100" i="1">
                              <a:latin typeface="Cambria Math" panose="02040503050406030204" pitchFamily="18" charset="0"/>
                            </a:rPr>
                          </m:ctrlPr>
                        </m:sSubPr>
                        <m:e>
                          <m:r>
                            <a:rPr lang="en-US" sz="2100" i="1">
                              <a:latin typeface="Cambria Math" panose="02040503050406030204" pitchFamily="18" charset="0"/>
                            </a:rPr>
                            <m:t>𝑊</m:t>
                          </m:r>
                          <m:r>
                            <a:rPr lang="en-US" sz="2100" i="1">
                              <a:latin typeface="Cambria Math" panose="02040503050406030204" pitchFamily="18" charset="0"/>
                            </a:rPr>
                            <m:t>′</m:t>
                          </m:r>
                        </m:e>
                        <m:sub>
                          <m:r>
                            <a:rPr lang="en-US" sz="2100" i="1">
                              <a:latin typeface="Cambria Math" panose="02040503050406030204" pitchFamily="18" charset="0"/>
                            </a:rPr>
                            <m:t>𝑁</m:t>
                          </m:r>
                          <m:r>
                            <a:rPr lang="en-US" sz="2100" i="1">
                              <a:latin typeface="Cambria Math" panose="02040503050406030204" pitchFamily="18" charset="0"/>
                            </a:rPr>
                            <m:t>×</m:t>
                          </m:r>
                          <m:r>
                            <a:rPr lang="en-US" sz="2100" i="1">
                              <a:latin typeface="Cambria Math" panose="02040503050406030204" pitchFamily="18" charset="0"/>
                            </a:rPr>
                            <m:t>𝑉</m:t>
                          </m:r>
                        </m:sub>
                      </m:sSub>
                    </m:oMath>
                  </m:oMathPara>
                </a14:m>
                <a:endParaRPr lang="en-US" sz="2100" dirty="0"/>
              </a:p>
            </p:txBody>
          </p:sp>
        </mc:Choice>
        <mc:Fallback xmlns="">
          <p:sp>
            <p:nvSpPr>
              <p:cNvPr id="78" name="TextBox 77"/>
              <p:cNvSpPr txBox="1">
                <a:spLocks noRot="1" noChangeAspect="1" noMove="1" noResize="1" noEditPoints="1" noAdjustHandles="1" noChangeArrowheads="1" noChangeShapeType="1" noTextEdit="1"/>
              </p:cNvSpPr>
              <p:nvPr/>
            </p:nvSpPr>
            <p:spPr>
              <a:xfrm>
                <a:off x="5584219" y="3469545"/>
                <a:ext cx="1011111" cy="415498"/>
              </a:xfrm>
              <a:prstGeom prst="rect">
                <a:avLst/>
              </a:prstGeom>
              <a:blipFill>
                <a:blip r:embed="rId4"/>
                <a:stretch>
                  <a:fillRect/>
                </a:stretch>
              </a:blipFill>
            </p:spPr>
            <p:txBody>
              <a:bodyPr/>
              <a:lstStyle/>
              <a:p>
                <a:r>
                  <a:rPr lang="en-US">
                    <a:noFill/>
                  </a:rPr>
                  <a:t> </a:t>
                </a:r>
              </a:p>
            </p:txBody>
          </p:sp>
        </mc:Fallback>
      </mc:AlternateContent>
      <p:sp>
        <p:nvSpPr>
          <p:cNvPr id="80" name="TextBox 79"/>
          <p:cNvSpPr txBox="1"/>
          <p:nvPr/>
        </p:nvSpPr>
        <p:spPr>
          <a:xfrm>
            <a:off x="7356959" y="4408603"/>
            <a:ext cx="604653" cy="300082"/>
          </a:xfrm>
          <a:prstGeom prst="rect">
            <a:avLst/>
          </a:prstGeom>
          <a:noFill/>
        </p:spPr>
        <p:txBody>
          <a:bodyPr wrap="none" rtlCol="0">
            <a:spAutoFit/>
          </a:bodyPr>
          <a:lstStyle/>
          <a:p>
            <a:r>
              <a:rPr lang="en-US" sz="1350" dirty="0"/>
              <a:t>V-dim</a:t>
            </a:r>
          </a:p>
        </p:txBody>
      </p:sp>
      <p:sp>
        <p:nvSpPr>
          <p:cNvPr id="69" name="TextBox 68"/>
          <p:cNvSpPr txBox="1"/>
          <p:nvPr/>
        </p:nvSpPr>
        <p:spPr>
          <a:xfrm>
            <a:off x="3368056" y="5456182"/>
            <a:ext cx="2435282" cy="300082"/>
          </a:xfrm>
          <a:prstGeom prst="rect">
            <a:avLst/>
          </a:prstGeom>
          <a:noFill/>
        </p:spPr>
        <p:txBody>
          <a:bodyPr wrap="none" rtlCol="0">
            <a:spAutoFit/>
          </a:bodyPr>
          <a:lstStyle/>
          <a:p>
            <a:r>
              <a:rPr lang="en-US" sz="1350" dirty="0"/>
              <a:t>N will be the size of word vector</a:t>
            </a:r>
          </a:p>
        </p:txBody>
      </p:sp>
      <p:sp>
        <p:nvSpPr>
          <p:cNvPr id="81" name="TextBox 80"/>
          <p:cNvSpPr txBox="1"/>
          <p:nvPr/>
        </p:nvSpPr>
        <p:spPr>
          <a:xfrm>
            <a:off x="3677804" y="1106081"/>
            <a:ext cx="1968103" cy="300082"/>
          </a:xfrm>
          <a:prstGeom prst="rect">
            <a:avLst/>
          </a:prstGeom>
          <a:noFill/>
        </p:spPr>
        <p:txBody>
          <a:bodyPr wrap="none" rtlCol="0">
            <a:spAutoFit/>
          </a:bodyPr>
          <a:lstStyle/>
          <a:p>
            <a:r>
              <a:rPr lang="en-US" sz="1350" dirty="0">
                <a:solidFill>
                  <a:srgbClr val="FF0000"/>
                </a:solidFill>
              </a:rPr>
              <a:t>We must learn W and W</a:t>
            </a:r>
            <a:r>
              <a:rPr lang="en-US" sz="1350" baseline="30000" dirty="0">
                <a:solidFill>
                  <a:srgbClr val="FF0000"/>
                </a:solidFill>
              </a:rPr>
              <a:t>’</a:t>
            </a:r>
            <a:r>
              <a:rPr lang="en-US" sz="1350" dirty="0">
                <a:solidFill>
                  <a:srgbClr val="FF0000"/>
                </a:solidFill>
              </a:rPr>
              <a:t> </a:t>
            </a:r>
          </a:p>
        </p:txBody>
      </p:sp>
      <p:cxnSp>
        <p:nvCxnSpPr>
          <p:cNvPr id="3" name="Straight Arrow Connector 2"/>
          <p:cNvCxnSpPr>
            <a:stCxn id="81" idx="2"/>
            <a:endCxn id="71" idx="3"/>
          </p:cNvCxnSpPr>
          <p:nvPr/>
        </p:nvCxnSpPr>
        <p:spPr>
          <a:xfrm flipH="1">
            <a:off x="3155996" y="1406163"/>
            <a:ext cx="1505860" cy="12529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5" name="Straight Arrow Connector 84"/>
          <p:cNvCxnSpPr>
            <a:stCxn id="81" idx="2"/>
            <a:endCxn id="78" idx="0"/>
          </p:cNvCxnSpPr>
          <p:nvPr/>
        </p:nvCxnSpPr>
        <p:spPr>
          <a:xfrm>
            <a:off x="4661856" y="1406163"/>
            <a:ext cx="1427919" cy="20633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6" name="TextBox 85">
            <a:extLst>
              <a:ext uri="{FF2B5EF4-FFF2-40B4-BE49-F238E27FC236}">
                <a16:creationId xmlns:a16="http://schemas.microsoft.com/office/drawing/2014/main" id="{10E6579A-3F4C-794D-B042-BD9BF3C56F14}"/>
              </a:ext>
            </a:extLst>
          </p:cNvPr>
          <p:cNvSpPr txBox="1"/>
          <p:nvPr/>
        </p:nvSpPr>
        <p:spPr>
          <a:xfrm>
            <a:off x="628650" y="6533147"/>
            <a:ext cx="4056880" cy="276999"/>
          </a:xfrm>
          <a:prstGeom prst="rect">
            <a:avLst/>
          </a:prstGeom>
          <a:noFill/>
        </p:spPr>
        <p:txBody>
          <a:bodyPr wrap="none" rtlCol="0">
            <a:spAutoFit/>
          </a:bodyPr>
          <a:lstStyle/>
          <a:p>
            <a:r>
              <a:rPr lang="en-US" sz="1200" dirty="0" err="1"/>
              <a:t>www.cs.ucr.edu</a:t>
            </a:r>
            <a:r>
              <a:rPr lang="en-US" sz="1200" dirty="0"/>
              <a:t>/~</a:t>
            </a:r>
            <a:r>
              <a:rPr lang="en-US" sz="1200" dirty="0" err="1"/>
              <a:t>vagelis</a:t>
            </a:r>
            <a:r>
              <a:rPr lang="en-US" sz="1200" dirty="0"/>
              <a:t>/classes/CS242/slides/word2vec.pptx</a:t>
            </a:r>
          </a:p>
        </p:txBody>
      </p:sp>
    </p:spTree>
    <p:extLst>
      <p:ext uri="{BB962C8B-B14F-4D97-AF65-F5344CB8AC3E}">
        <p14:creationId xmlns:p14="http://schemas.microsoft.com/office/powerpoint/2010/main" val="211131503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27272</TotalTime>
  <Words>2146</Words>
  <Application>Microsoft Office PowerPoint</Application>
  <PresentationFormat>화면 슬라이드 쇼(4:3)</PresentationFormat>
  <Paragraphs>635</Paragraphs>
  <Slides>28</Slides>
  <Notes>2</Notes>
  <HiddenSlides>0</HiddenSlides>
  <MMClips>0</MMClips>
  <ScaleCrop>false</ScaleCrop>
  <HeadingPairs>
    <vt:vector size="6" baseType="variant">
      <vt:variant>
        <vt:lpstr>사용한 글꼴</vt:lpstr>
      </vt:variant>
      <vt:variant>
        <vt:i4>4</vt:i4>
      </vt:variant>
      <vt:variant>
        <vt:lpstr>테마</vt:lpstr>
      </vt:variant>
      <vt:variant>
        <vt:i4>1</vt:i4>
      </vt:variant>
      <vt:variant>
        <vt:lpstr>슬라이드 제목</vt:lpstr>
      </vt:variant>
      <vt:variant>
        <vt:i4>28</vt:i4>
      </vt:variant>
    </vt:vector>
  </HeadingPairs>
  <TitlesOfParts>
    <vt:vector size="33" baseType="lpstr">
      <vt:lpstr>Arial</vt:lpstr>
      <vt:lpstr>Calibri</vt:lpstr>
      <vt:lpstr>Calibri Light</vt:lpstr>
      <vt:lpstr>Cambria Math</vt:lpstr>
      <vt:lpstr>Office Theme</vt:lpstr>
      <vt:lpstr>Word embeddings (continued)</vt:lpstr>
      <vt:lpstr>Word embeddings: properties</vt:lpstr>
      <vt:lpstr>Word embeddings: questions</vt:lpstr>
      <vt:lpstr>Learning word embeddings</vt:lpstr>
      <vt:lpstr>word2vec</vt:lpstr>
      <vt:lpstr>CBOW</vt:lpstr>
      <vt:lpstr>Word2vec – Continuous Bag of Word</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Some interesting results</vt:lpstr>
      <vt:lpstr>Word analogies</vt:lpstr>
      <vt:lpstr>Skip gram</vt:lpstr>
      <vt:lpstr>Skip gram</vt:lpstr>
      <vt:lpstr>Skip gram example</vt:lpstr>
      <vt:lpstr>Skip gram/CBOW intuition</vt:lpstr>
      <vt:lpstr>Word2vec shortcomings</vt:lpstr>
      <vt:lpstr>Word2vec improvements:  word pairs and phrases</vt:lpstr>
      <vt:lpstr>Word2vec improvements:  subsample frequent words</vt:lpstr>
      <vt:lpstr>Word2vec improvements: selective updates</vt:lpstr>
      <vt:lpstr>Word embedding applications</vt:lpstr>
      <vt:lpstr>Word embedding applications</vt:lpstr>
      <vt:lpstr>Word embedding applications</vt:lpstr>
      <vt:lpstr>PowerPoint 프레젠테이션</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Greg Buzzard</dc:creator>
  <cp:lastModifiedBy>Windows 사용자</cp:lastModifiedBy>
  <cp:revision>149</cp:revision>
  <dcterms:created xsi:type="dcterms:W3CDTF">2018-02-13T16:49:17Z</dcterms:created>
  <dcterms:modified xsi:type="dcterms:W3CDTF">2023-03-19T09:19:26Z</dcterms:modified>
</cp:coreProperties>
</file>