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CF68"/>
    <a:srgbClr val="00A0E4"/>
    <a:srgbClr val="C5C8C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30E1-DEB9-48EA-87BD-5686ACF6FCE1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35594-F09B-4885-A534-C8349491D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7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35594-F09B-4885-A534-C8349491D7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1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6D97-560C-407F-901A-D6451695BD6A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9E54CF2B-7159-4ACF-9230-8451B9D3BCE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70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4504-BDFC-41A5-8DC3-7A184FFA1C89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3176-31AA-4B32-BC32-39E48717EBB0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9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AEE-D976-4B63-BF99-3B81AB1AACEE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9E54CF2B-7159-4ACF-9230-8451B9D3BCE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94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5C8C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50F4-1B6D-438C-9FC1-C29392B62881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9E54CF2B-7159-4ACF-9230-8451B9D3BCE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52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ADF-3FBC-4504-9EF8-9F2E900017EE}" type="datetime1">
              <a:rPr lang="en-GB" smtClean="0"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B50D-2CC4-4F04-A7C5-55255A179F0F}" type="datetime1">
              <a:rPr lang="en-GB" smtClean="0"/>
              <a:t>11/06/2015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E4A-4833-48B7-864D-30FFF91076F1}" type="datetime1">
              <a:rPr lang="en-GB" smtClean="0"/>
              <a:t>11/06/2015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4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4394-F8B0-467D-80DF-790F1199020C}" type="datetime1">
              <a:rPr lang="en-GB" smtClean="0"/>
              <a:t>11/06/2015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0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63B6-89EB-4C66-8374-5E2E05B9D2F7}" type="datetime1">
              <a:rPr lang="en-GB" smtClean="0"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4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9877-C44F-41ED-99A3-3712C13D863E}" type="datetime1">
              <a:rPr lang="en-GB" smtClean="0"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8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94AD-0ECC-4C4A-97CF-7C4A540D8C20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CF2B-7159-4ACF-9230-8451B9D3B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6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5C8C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5C8C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5C8C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5C8C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5C8C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5C8C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rds.acm.org/resources/how-to-learn-programming-languages.cf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478" y="1679512"/>
            <a:ext cx="10133045" cy="1305244"/>
          </a:xfrm>
        </p:spPr>
        <p:txBody>
          <a:bodyPr>
            <a:normAutofit fontScale="90000"/>
          </a:bodyPr>
          <a:lstStyle/>
          <a:p>
            <a:pPr lvl="0" algn="l">
              <a:spcBef>
                <a:spcPts val="2400"/>
              </a:spcBef>
              <a:spcAft>
                <a:spcPts val="2400"/>
              </a:spcAft>
            </a:pPr>
            <a:r>
              <a:rPr lang="en-GB" sz="2400" dirty="0">
                <a:solidFill>
                  <a:srgbClr val="C5C8CC"/>
                </a:solidFill>
              </a:rPr>
              <a:t/>
            </a:r>
            <a:br>
              <a:rPr lang="en-GB" sz="2400" dirty="0">
                <a:solidFill>
                  <a:srgbClr val="C5C8CC"/>
                </a:solidFill>
              </a:rPr>
            </a:br>
            <a:r>
              <a:rPr lang="en-US" sz="9800" spc="-3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Generative </a:t>
            </a:r>
            <a:r>
              <a:rPr lang="en-US" sz="9800" spc="-3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Design</a:t>
            </a:r>
            <a:endParaRPr lang="en-GB" sz="7200" spc="-3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000" y="886406"/>
            <a:ext cx="10134000" cy="932539"/>
          </a:xfrm>
        </p:spPr>
        <p:txBody>
          <a:bodyPr anchor="b">
            <a:noAutofit/>
          </a:bodyPr>
          <a:lstStyle/>
          <a:p>
            <a:pPr algn="l"/>
            <a:r>
              <a:rPr lang="en-US" sz="5890" spc="-300" dirty="0"/>
              <a:t>Programming Environments for</a:t>
            </a:r>
            <a:endParaRPr lang="en-GB" sz="5890" spc="-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1</a:t>
            </a:fld>
            <a:endParaRPr lang="en-GB" dirty="0"/>
          </a:p>
        </p:txBody>
      </p:sp>
      <p:pic>
        <p:nvPicPr>
          <p:cNvPr id="1026" name="Picture 2" descr="http://upload.wikimedia.org/wikipedia/pt/e/ed/IS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739" y="5749390"/>
            <a:ext cx="421061" cy="50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48940" y="3972740"/>
            <a:ext cx="3713583" cy="101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0" spc="-15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Guilherme Ferreira</a:t>
            </a:r>
          </a:p>
          <a:p>
            <a:r>
              <a:rPr lang="en-US" sz="2660" spc="-150" dirty="0" err="1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Instituto</a:t>
            </a:r>
            <a:r>
              <a:rPr lang="en-US" sz="2660" spc="-150" dirty="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Superior T</a:t>
            </a:r>
            <a:r>
              <a:rPr lang="pt-PT" sz="2660" spc="-150" dirty="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écnico</a:t>
            </a:r>
            <a:r>
              <a:rPr lang="en-US" sz="2660" spc="-150" dirty="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2660" spc="-150" dirty="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469" y="1751300"/>
            <a:ext cx="266700" cy="228600"/>
          </a:xfrm>
          <a:prstGeom prst="rect">
            <a:avLst/>
          </a:prstGeom>
        </p:spPr>
      </p:pic>
      <p:pic>
        <p:nvPicPr>
          <p:cNvPr id="2050" name="Picture 2" descr="http://homepages.gsd.inesc-id.pt/~cnr/common/imagens/inesc_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571" y="5749390"/>
            <a:ext cx="1027743" cy="50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706169" y="5749390"/>
            <a:ext cx="0" cy="509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89918" y="1240970"/>
            <a:ext cx="4012164" cy="3107095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lang="en-US" sz="4400" dirty="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400" spc="-150" dirty="0" smtClean="0"/>
              <a:t>Solution</a:t>
            </a:r>
            <a:endParaRPr lang="en-US" sz="4400" spc="-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1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11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79" y="180645"/>
            <a:ext cx="7597442" cy="64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89918" y="1240970"/>
            <a:ext cx="4012164" cy="3107095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lang="en-US" sz="4400" dirty="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400" spc="-150" dirty="0" smtClean="0"/>
              <a:t>Conclusion</a:t>
            </a:r>
            <a:endParaRPr lang="en-US" sz="4400" spc="-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9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08714" y="1401924"/>
            <a:ext cx="3374572" cy="4054152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400" spc="-150" dirty="0" smtClean="0"/>
              <a:t>Problem</a:t>
            </a:r>
            <a:endParaRPr lang="en-US" sz="4400" spc="-15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400" spc="-150" dirty="0" smtClean="0"/>
              <a:t>Survey</a:t>
            </a:r>
            <a:endParaRPr lang="en-US" sz="4400" spc="-15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400" spc="-150" dirty="0" smtClean="0"/>
              <a:t>Solution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400" spc="-150" dirty="0" smtClean="0"/>
              <a:t>Conclusion</a:t>
            </a:r>
            <a:endParaRPr lang="en-US" sz="4400" spc="-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89918" y="1240970"/>
            <a:ext cx="4012164" cy="3107095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400" spc="-150" dirty="0" smtClean="0"/>
              <a:t>Problem</a:t>
            </a:r>
            <a:endParaRPr lang="en-US" sz="4400" spc="-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xrds.acm.org/images/4833512699_761a3fcc61_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" t="5074" r="68" b="5605"/>
          <a:stretch/>
        </p:blipFill>
        <p:spPr bwMode="auto">
          <a:xfrm>
            <a:off x="-43158" y="-4392"/>
            <a:ext cx="12235158" cy="68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11779"/>
            <a:ext cx="4903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© </a:t>
            </a:r>
            <a:r>
              <a:rPr lang="en-GB" sz="1000" dirty="0"/>
              <a:t>2015 by the </a:t>
            </a:r>
            <a:r>
              <a:rPr lang="en-GB" sz="1000" dirty="0" smtClean="0">
                <a:hlinkClick r:id="rId3"/>
              </a:rPr>
              <a:t>ACM Magazine for Students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52" y="250853"/>
            <a:ext cx="11211537" cy="768744"/>
          </a:xfrm>
          <a:solidFill>
            <a:srgbClr val="ECCF68"/>
          </a:solidFill>
        </p:spPr>
        <p:txBody>
          <a:bodyPr anchor="b">
            <a:normAutofit fontScale="90000"/>
          </a:bodyPr>
          <a:lstStyle/>
          <a:p>
            <a:pPr>
              <a:spcBef>
                <a:spcPts val="100"/>
              </a:spcBef>
            </a:pPr>
            <a:r>
              <a:rPr lang="pt-PT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“</a:t>
            </a:r>
            <a:r>
              <a:rPr lang="pt-PT" sz="3200" spc="-3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</a:t>
            </a:r>
            <a:r>
              <a:rPr lang="pt-PT" sz="3200" spc="-3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understand a program, you must become both the machine and the </a:t>
            </a:r>
            <a:r>
              <a:rPr lang="pt-PT" sz="3200" spc="-3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program</a:t>
            </a:r>
            <a:r>
              <a:rPr lang="pt-PT" b="1" spc="-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”</a:t>
            </a:r>
            <a:br>
              <a:rPr lang="pt-PT" b="1" spc="-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</a:br>
            <a:r>
              <a:rPr lang="pt-PT" sz="2000" spc="-150" dirty="0" smtClean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--- </a:t>
            </a:r>
            <a:r>
              <a:rPr lang="pt-PT" sz="2000" spc="-150" dirty="0" smtClean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Alan Perlis</a:t>
            </a:r>
            <a:endParaRPr lang="en-GB" sz="2000" spc="-150" dirty="0">
              <a:solidFill>
                <a:schemeClr val="accent4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7199" y="0"/>
            <a:ext cx="6094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extBox 16"/>
          <p:cNvSpPr txBox="1"/>
          <p:nvPr/>
        </p:nvSpPr>
        <p:spPr>
          <a:xfrm>
            <a:off x="0" y="134590"/>
            <a:ext cx="60951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skin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-open-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panel 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panel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-f panel-h 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att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sphere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att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0.03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iterate-quads</a:t>
            </a:r>
            <a:endParaRPr lang="es-ES" sz="1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lambda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h0 h1 h2 h3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panel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list-ref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h0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list-ref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h0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list-ref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h1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list-ref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h2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list-ref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h2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list-ref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h3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panel-f panel-h 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att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iterate-quads</a:t>
            </a:r>
            <a:endParaRPr lang="es-ES" sz="1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lambda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p0 p1 p2 p3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p0 p3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0.17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p0 p1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1/2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p0 p3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1/2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p3 p2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1/2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 j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2/3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 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 p2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k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 0.17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k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 1/2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k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 2/3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p0 p3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2/3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p1 p2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2/3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3/2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p3 p2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3/2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ptf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k </a:t>
            </a:r>
            <a:r>
              <a:rPr lang="es-E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 1.17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panel a b c d e f panel-f panel-h 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att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s-E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 b c d e f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s-E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transpose-matrix</a:t>
            </a:r>
            <a:r>
              <a:rPr lang="es-E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srf</a:t>
            </a:r>
            <a:r>
              <a:rPr lang="es-E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))))</a:t>
            </a:r>
          </a:p>
          <a:p>
            <a:endParaRPr lang="es-ES" sz="1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spc="-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spc="-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 </a:t>
            </a:r>
            <a:r>
              <a:rPr lang="es-ES" sz="1200" spc="-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spc="-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hex-panel-1 p0 p1 p2 p3 p4 p5 f h </a:t>
            </a:r>
            <a:r>
              <a:rPr lang="es-ES" sz="1200" spc="-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att</a:t>
            </a:r>
            <a:r>
              <a:rPr lang="es-ES" sz="1200" spc="-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spc="-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...</a:t>
            </a:r>
            <a:r>
              <a:rPr lang="es-ES" sz="1200" spc="-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s-ES" sz="1200" spc="-1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200" spc="-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200" spc="-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spc="-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 </a:t>
            </a:r>
            <a:r>
              <a:rPr lang="es-ES" sz="1200" spc="-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spc="-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hex-panel-2 p0 p1 p2 p3 p4 p5 f h </a:t>
            </a:r>
            <a:r>
              <a:rPr lang="es-ES" sz="1200" spc="-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att</a:t>
            </a:r>
            <a:r>
              <a:rPr lang="es-ES" sz="1200" spc="-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200" spc="-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spc="-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...</a:t>
            </a:r>
            <a:r>
              <a:rPr lang="es-ES" sz="1200" spc="-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s-ES" sz="1200" spc="-1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 descr="C:\Users\Afonso\Desktop\CEACAAUD\Fabricação Digital Avançada\Final Project\New Folder\img5.jpg"/>
          <p:cNvPicPr>
            <a:picLocks noChangeAspect="1" noChangeArrowheads="1"/>
          </p:cNvPicPr>
          <p:nvPr/>
        </p:nvPicPr>
        <p:blipFill>
          <a:blip r:embed="rId2" cstate="print"/>
          <a:srcRect l="18767" t="1958" r="26815"/>
          <a:stretch>
            <a:fillRect/>
          </a:stretch>
        </p:blipFill>
        <p:spPr bwMode="auto">
          <a:xfrm>
            <a:off x="6097199" y="1335186"/>
            <a:ext cx="6092734" cy="49950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133" y="9623"/>
            <a:ext cx="415584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33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Generative Design</a:t>
            </a:r>
            <a:br>
              <a:rPr lang="en-US" sz="33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Environments</a:t>
            </a:r>
            <a:endParaRPr lang="en-GB" sz="4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13835" y="0"/>
            <a:ext cx="8764331" cy="132549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spc="-300" dirty="0" smtClean="0"/>
              <a:t>People understand what they can see</a:t>
            </a:r>
            <a:endParaRPr lang="en-US" sz="4400" spc="-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6</a:t>
            </a:fld>
            <a:endParaRPr lang="en-GB"/>
          </a:p>
        </p:txBody>
      </p:sp>
      <p:pic>
        <p:nvPicPr>
          <p:cNvPr id="4" name="Picture 2" descr="C:\Users\Afonso\Desktop\CEACAAUD\Fabricação Digital Avançada\Final Project\New Folder\SCN_0002.jpg"/>
          <p:cNvPicPr>
            <a:picLocks noChangeAspect="1" noChangeArrowheads="1"/>
          </p:cNvPicPr>
          <p:nvPr/>
        </p:nvPicPr>
        <p:blipFill>
          <a:blip r:embed="rId2" cstate="print"/>
          <a:srcRect t="7016" r="50769"/>
          <a:stretch>
            <a:fillRect/>
          </a:stretch>
        </p:blipFill>
        <p:spPr bwMode="auto">
          <a:xfrm>
            <a:off x="859294" y="1781214"/>
            <a:ext cx="3097613" cy="4356000"/>
          </a:xfrm>
          <a:prstGeom prst="rect">
            <a:avLst/>
          </a:prstGeom>
          <a:noFill/>
          <a:effectLst>
            <a:outerShdw blurRad="1016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 descr="C:\Users\Afonso\Desktop\CEACAAUD\Fabricação Digital Avançada\Final Project\New Folder\SCN_0002.jpg"/>
          <p:cNvPicPr>
            <a:picLocks noChangeAspect="1" noChangeArrowheads="1"/>
          </p:cNvPicPr>
          <p:nvPr/>
        </p:nvPicPr>
        <p:blipFill>
          <a:blip r:embed="rId2" cstate="print"/>
          <a:srcRect l="51538" b="6543"/>
          <a:stretch>
            <a:fillRect/>
          </a:stretch>
        </p:blipFill>
        <p:spPr bwMode="auto">
          <a:xfrm>
            <a:off x="4532977" y="1781214"/>
            <a:ext cx="3033795" cy="4356000"/>
          </a:xfrm>
          <a:prstGeom prst="rect">
            <a:avLst/>
          </a:prstGeom>
          <a:noFill/>
          <a:effectLst>
            <a:outerShdw blurRad="889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078125" y="1421214"/>
            <a:ext cx="3238073" cy="4716000"/>
            <a:chOff x="8112760" y="2019300"/>
            <a:chExt cx="3322320" cy="4838700"/>
          </a:xfrm>
          <a:effectLst>
            <a:outerShdw blurRad="88900" dist="38100" dir="8100000" sx="101000" sy="101000" algn="tr" rotWithShape="0">
              <a:prstClr val="black">
                <a:alpha val="40000"/>
              </a:prstClr>
            </a:outerShdw>
          </a:effectLst>
        </p:grpSpPr>
        <p:pic>
          <p:nvPicPr>
            <p:cNvPr id="8" name="Picture 2" descr="C:\Users\Afonso\Desktop\CEACAAUD\Fabricação Digital Avançada\Final Project\New Folder\SCN_0003.jpg"/>
            <p:cNvPicPr>
              <a:picLocks noChangeAspect="1" noChangeArrowheads="1"/>
            </p:cNvPicPr>
            <p:nvPr/>
          </p:nvPicPr>
          <p:blipFill>
            <a:blip r:embed="rId3" cstate="print"/>
            <a:srcRect t="4762" r="50476"/>
            <a:stretch>
              <a:fillRect/>
            </a:stretch>
          </p:blipFill>
          <p:spPr bwMode="auto">
            <a:xfrm>
              <a:off x="8265160" y="2286000"/>
              <a:ext cx="3169920" cy="4572000"/>
            </a:xfrm>
            <a:prstGeom prst="rect">
              <a:avLst/>
            </a:prstGeom>
            <a:noFill/>
          </p:spPr>
        </p:pic>
        <p:pic>
          <p:nvPicPr>
            <p:cNvPr id="9" name="Picture 2" descr="C:\Users\Afonso\Desktop\CEACAAUD\Fabricação Digital Avançada\Final Project\New Folder\SCN_0003.jpg"/>
            <p:cNvPicPr>
              <a:picLocks noChangeAspect="1" noChangeArrowheads="1"/>
            </p:cNvPicPr>
            <p:nvPr/>
          </p:nvPicPr>
          <p:blipFill>
            <a:blip r:embed="rId3" cstate="print"/>
            <a:srcRect t="-1852" r="85675" b="93387"/>
            <a:stretch>
              <a:fillRect/>
            </a:stretch>
          </p:blipFill>
          <p:spPr bwMode="auto">
            <a:xfrm>
              <a:off x="8112760" y="2019300"/>
              <a:ext cx="916940" cy="4064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847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7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65" y="1106665"/>
            <a:ext cx="4716080" cy="5158674"/>
          </a:xfrm>
          <a:prstGeom prst="rect">
            <a:avLst/>
          </a:prstGeom>
          <a:effectLst>
            <a:outerShdw blurRad="889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95" y="1339370"/>
            <a:ext cx="4706868" cy="5153505"/>
          </a:xfrm>
          <a:prstGeom prst="rect">
            <a:avLst/>
          </a:prstGeom>
          <a:effectLst>
            <a:outerShdw blurRad="889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713835" y="0"/>
            <a:ext cx="8764331" cy="13248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spc="-300" dirty="0"/>
              <a:t>Creators need a medium connection</a:t>
            </a:r>
            <a:endParaRPr lang="en-US" sz="4400" spc="-300" dirty="0"/>
          </a:p>
        </p:txBody>
      </p:sp>
    </p:spTree>
    <p:extLst>
      <p:ext uri="{BB962C8B-B14F-4D97-AF65-F5344CB8AC3E}">
        <p14:creationId xmlns:p14="http://schemas.microsoft.com/office/powerpoint/2010/main" val="30842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95" y="1339370"/>
            <a:ext cx="4706868" cy="5153505"/>
          </a:xfrm>
          <a:prstGeom prst="rect">
            <a:avLst/>
          </a:prstGeom>
          <a:effectLst>
            <a:outerShdw blurRad="889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65" y="1106665"/>
            <a:ext cx="4716080" cy="5158674"/>
          </a:xfrm>
          <a:prstGeom prst="rect">
            <a:avLst/>
          </a:prstGeom>
          <a:effectLst>
            <a:outerShdw blurRad="889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713835" y="0"/>
            <a:ext cx="8764331" cy="13248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spc="-300" dirty="0"/>
              <a:t>Creators need a medium connection</a:t>
            </a:r>
            <a:endParaRPr lang="en-US" sz="4400" spc="-300" dirty="0"/>
          </a:p>
        </p:txBody>
      </p:sp>
    </p:spTree>
    <p:extLst>
      <p:ext uri="{BB962C8B-B14F-4D97-AF65-F5344CB8AC3E}">
        <p14:creationId xmlns:p14="http://schemas.microsoft.com/office/powerpoint/2010/main" val="23533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89918" y="1240970"/>
            <a:ext cx="4012164" cy="3107095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  <a:endParaRPr lang="en-US" sz="4400" dirty="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400" spc="-150" dirty="0" smtClean="0"/>
              <a:t>Survey</a:t>
            </a:r>
            <a:endParaRPr lang="en-US" sz="4400" spc="-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CF2B-7159-4ACF-9230-8451B9D3BCE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341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Open Sans</vt:lpstr>
      <vt:lpstr>Open Sans Extrabold</vt:lpstr>
      <vt:lpstr>Open Sans Light</vt:lpstr>
      <vt:lpstr>Open Sans Semibold</vt:lpstr>
      <vt:lpstr>Office Theme</vt:lpstr>
      <vt:lpstr> Generative Design</vt:lpstr>
      <vt:lpstr>PowerPoint Presentation</vt:lpstr>
      <vt:lpstr>PowerPoint Presentation</vt:lpstr>
      <vt:lpstr>“To understand a program, you must become both the machine and the program” --- Alan Perlis</vt:lpstr>
      <vt:lpstr>Generative Design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asaaa</dc:title>
  <dc:creator>Guilherme Ferreira</dc:creator>
  <cp:lastModifiedBy>Guilherme Ferreira</cp:lastModifiedBy>
  <cp:revision>47</cp:revision>
  <dcterms:created xsi:type="dcterms:W3CDTF">2015-06-10T17:20:59Z</dcterms:created>
  <dcterms:modified xsi:type="dcterms:W3CDTF">2015-06-11T17:52:21Z</dcterms:modified>
</cp:coreProperties>
</file>