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trictFirstAndLastChars="0" saveSubsetFonts="1">
  <p:sldMasterIdLst>
    <p:sldMasterId id="2147483676" r:id="rId1"/>
  </p:sldMasterIdLst>
  <p:notesMasterIdLst>
    <p:notesMasterId r:id="rId37"/>
  </p:notesMasterIdLst>
  <p:handoutMasterIdLst>
    <p:handoutMasterId r:id="rId38"/>
  </p:handoutMasterIdLst>
  <p:sldIdLst>
    <p:sldId id="486" r:id="rId2"/>
    <p:sldId id="487" r:id="rId3"/>
    <p:sldId id="488" r:id="rId4"/>
    <p:sldId id="489" r:id="rId5"/>
    <p:sldId id="490" r:id="rId6"/>
    <p:sldId id="491" r:id="rId7"/>
    <p:sldId id="492" r:id="rId8"/>
    <p:sldId id="493" r:id="rId9"/>
    <p:sldId id="494" r:id="rId10"/>
    <p:sldId id="495" r:id="rId11"/>
    <p:sldId id="517" r:id="rId12"/>
    <p:sldId id="496" r:id="rId13"/>
    <p:sldId id="497" r:id="rId14"/>
    <p:sldId id="498" r:id="rId15"/>
    <p:sldId id="499" r:id="rId16"/>
    <p:sldId id="500" r:id="rId17"/>
    <p:sldId id="501" r:id="rId18"/>
    <p:sldId id="502" r:id="rId19"/>
    <p:sldId id="503" r:id="rId20"/>
    <p:sldId id="519" r:id="rId21"/>
    <p:sldId id="520" r:id="rId22"/>
    <p:sldId id="504" r:id="rId23"/>
    <p:sldId id="505" r:id="rId24"/>
    <p:sldId id="518" r:id="rId25"/>
    <p:sldId id="506" r:id="rId26"/>
    <p:sldId id="507" r:id="rId27"/>
    <p:sldId id="508" r:id="rId28"/>
    <p:sldId id="509" r:id="rId29"/>
    <p:sldId id="510" r:id="rId30"/>
    <p:sldId id="511" r:id="rId31"/>
    <p:sldId id="512" r:id="rId32"/>
    <p:sldId id="513" r:id="rId33"/>
    <p:sldId id="514" r:id="rId34"/>
    <p:sldId id="515" r:id="rId35"/>
    <p:sldId id="516" r:id="rId36"/>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10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12A23"/>
    <a:srgbClr val="24549F"/>
    <a:srgbClr val="424456"/>
    <a:srgbClr val="203B7F"/>
    <a:srgbClr val="5A6378"/>
    <a:srgbClr val="D4D4D6"/>
    <a:srgbClr val="3E7684"/>
    <a:srgbClr val="C9252C"/>
    <a:srgbClr val="0070C0"/>
    <a:srgbClr val="0073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79" autoAdjust="0"/>
    <p:restoredTop sz="91892" autoAdjust="0"/>
  </p:normalViewPr>
  <p:slideViewPr>
    <p:cSldViewPr snapToGrid="0">
      <p:cViewPr>
        <p:scale>
          <a:sx n="75" d="100"/>
          <a:sy n="75" d="100"/>
        </p:scale>
        <p:origin x="2112" y="6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3" d="100"/>
          <a:sy n="53" d="100"/>
        </p:scale>
        <p:origin x="-2064" y="-90"/>
      </p:cViewPr>
      <p:guideLst>
        <p:guide orient="horz" pos="2928"/>
        <p:guide pos="2208"/>
      </p:guideLst>
    </p:cSldViewPr>
  </p:notes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7.xml" Id="rId8" /><Relationship Type="http://schemas.openxmlformats.org/officeDocument/2006/relationships/slide" Target="slides/slide12.xml" Id="rId13" /><Relationship Type="http://schemas.openxmlformats.org/officeDocument/2006/relationships/slide" Target="slides/slide17.xml" Id="rId18" /><Relationship Type="http://schemas.openxmlformats.org/officeDocument/2006/relationships/slide" Target="slides/slide25.xml" Id="rId26" /><Relationship Type="http://schemas.openxmlformats.org/officeDocument/2006/relationships/commentAuthors" Target="commentAuthors.xml" Id="rId39" /><Relationship Type="http://schemas.openxmlformats.org/officeDocument/2006/relationships/slide" Target="slides/slide2.xml" Id="rId3" /><Relationship Type="http://schemas.openxmlformats.org/officeDocument/2006/relationships/slide" Target="slides/slide20.xml" Id="rId21" /><Relationship Type="http://schemas.openxmlformats.org/officeDocument/2006/relationships/slide" Target="slides/slide33.xml" Id="rId34" /><Relationship Type="http://schemas.openxmlformats.org/officeDocument/2006/relationships/theme" Target="theme/theme1.xml" Id="rId42" /><Relationship Type="http://schemas.openxmlformats.org/officeDocument/2006/relationships/slide" Target="slides/slide6.xml" Id="rId7" /><Relationship Type="http://schemas.openxmlformats.org/officeDocument/2006/relationships/slide" Target="slides/slide11.xml" Id="rId12" /><Relationship Type="http://schemas.openxmlformats.org/officeDocument/2006/relationships/slide" Target="slides/slide16.xml" Id="rId17" /><Relationship Type="http://schemas.openxmlformats.org/officeDocument/2006/relationships/slide" Target="slides/slide24.xml" Id="rId25" /><Relationship Type="http://schemas.openxmlformats.org/officeDocument/2006/relationships/slide" Target="slides/slide32.xml" Id="rId33" /><Relationship Type="http://schemas.openxmlformats.org/officeDocument/2006/relationships/handoutMaster" Target="handoutMasters/handoutMaster1.xml" Id="rId38" /><Relationship Type="http://schemas.openxmlformats.org/officeDocument/2006/relationships/slide" Target="slides/slide1.xml" Id="rId2" /><Relationship Type="http://schemas.openxmlformats.org/officeDocument/2006/relationships/slide" Target="slides/slide15.xml" Id="rId16" /><Relationship Type="http://schemas.openxmlformats.org/officeDocument/2006/relationships/slide" Target="slides/slide19.xml" Id="rId20" /><Relationship Type="http://schemas.openxmlformats.org/officeDocument/2006/relationships/slide" Target="slides/slide28.xml" Id="rId29" /><Relationship Type="http://schemas.openxmlformats.org/officeDocument/2006/relationships/viewProps" Target="viewProps.xml" Id="rId41" /><Relationship Type="http://schemas.openxmlformats.org/officeDocument/2006/relationships/slideMaster" Target="slideMasters/slideMaster1.xml" Id="rId1" /><Relationship Type="http://schemas.openxmlformats.org/officeDocument/2006/relationships/slide" Target="slides/slide5.xml" Id="rId6" /><Relationship Type="http://schemas.openxmlformats.org/officeDocument/2006/relationships/slide" Target="slides/slide10.xml" Id="rId11" /><Relationship Type="http://schemas.openxmlformats.org/officeDocument/2006/relationships/slide" Target="slides/slide23.xml" Id="rId24" /><Relationship Type="http://schemas.openxmlformats.org/officeDocument/2006/relationships/slide" Target="slides/slide31.xml" Id="rId32" /><Relationship Type="http://schemas.openxmlformats.org/officeDocument/2006/relationships/notesMaster" Target="notesMasters/notesMaster1.xml" Id="rId37" /><Relationship Type="http://schemas.openxmlformats.org/officeDocument/2006/relationships/presProps" Target="presProps.xml" Id="rId40" /><Relationship Type="http://schemas.openxmlformats.org/officeDocument/2006/relationships/slide" Target="slides/slide4.xml" Id="rId5" /><Relationship Type="http://schemas.openxmlformats.org/officeDocument/2006/relationships/slide" Target="slides/slide14.xml" Id="rId15" /><Relationship Type="http://schemas.openxmlformats.org/officeDocument/2006/relationships/slide" Target="slides/slide22.xml" Id="rId23" /><Relationship Type="http://schemas.openxmlformats.org/officeDocument/2006/relationships/slide" Target="slides/slide27.xml" Id="rId28" /><Relationship Type="http://schemas.openxmlformats.org/officeDocument/2006/relationships/slide" Target="slides/slide35.xml" Id="rId36" /><Relationship Type="http://schemas.openxmlformats.org/officeDocument/2006/relationships/slide" Target="slides/slide9.xml" Id="rId10" /><Relationship Type="http://schemas.openxmlformats.org/officeDocument/2006/relationships/slide" Target="slides/slide18.xml" Id="rId19" /><Relationship Type="http://schemas.openxmlformats.org/officeDocument/2006/relationships/slide" Target="slides/slide30.xml" Id="rId31" /><Relationship Type="http://schemas.openxmlformats.org/officeDocument/2006/relationships/slide" Target="slides/slide3.xml" Id="rId4" /><Relationship Type="http://schemas.openxmlformats.org/officeDocument/2006/relationships/slide" Target="slides/slide8.xml" Id="rId9" /><Relationship Type="http://schemas.openxmlformats.org/officeDocument/2006/relationships/slide" Target="slides/slide13.xml" Id="rId14" /><Relationship Type="http://schemas.openxmlformats.org/officeDocument/2006/relationships/slide" Target="slides/slide21.xml" Id="rId22" /><Relationship Type="http://schemas.openxmlformats.org/officeDocument/2006/relationships/slide" Target="slides/slide26.xml" Id="rId27" /><Relationship Type="http://schemas.openxmlformats.org/officeDocument/2006/relationships/slide" Target="slides/slide29.xml" Id="rId30" /><Relationship Type="http://schemas.openxmlformats.org/officeDocument/2006/relationships/slide" Target="slides/slide34.xml" Id="rId35" /><Relationship Type="http://schemas.openxmlformats.org/officeDocument/2006/relationships/tableStyles" Target="tableStyles.xml" Id="rId43" /><Relationship Type="http://schemas.openxmlformats.org/officeDocument/2006/relationships/customXml" Target="/customXML/item.xml" Id="Rf3a70c2e30e248b6"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B70FC7E9-1DE5-4DAF-9DC8-2A3010BC5EA9}" type="datetimeFigureOut">
              <a:rPr lang="en-US" smtClean="0"/>
              <a:t>11/20/2020</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64737BBD-4FDB-4AD1-8765-A7964BE0BEE8}" type="slidenum">
              <a:rPr lang="en-US" smtClean="0"/>
              <a:t>‹#›</a:t>
            </a:fld>
            <a:endParaRPr lang="en-US" dirty="0"/>
          </a:p>
        </p:txBody>
      </p:sp>
    </p:spTree>
    <p:extLst>
      <p:ext uri="{BB962C8B-B14F-4D97-AF65-F5344CB8AC3E}">
        <p14:creationId xmlns:p14="http://schemas.microsoft.com/office/powerpoint/2010/main" val="34440661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5121"/>
          <p:cNvSpPr>
            <a:spLocks noGrp="1" noChangeArrowheads="1"/>
          </p:cNvSpPr>
          <p:nvPr>
            <p:ph type="hdr" sz="quarter"/>
          </p:nvPr>
        </p:nvSpPr>
        <p:spPr bwMode="auto">
          <a:xfrm>
            <a:off x="0" y="0"/>
            <a:ext cx="3037840" cy="464820"/>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a:defRPr sz="1200"/>
            </a:lvl1pPr>
          </a:lstStyle>
          <a:p>
            <a:endParaRPr lang="en-US" dirty="0"/>
          </a:p>
        </p:txBody>
      </p:sp>
      <p:sp>
        <p:nvSpPr>
          <p:cNvPr id="63491" name="Rectangle 5122"/>
          <p:cNvSpPr>
            <a:spLocks noGrp="1" noChangeArrowheads="1"/>
          </p:cNvSpPr>
          <p:nvPr>
            <p:ph type="dt" idx="1"/>
          </p:nvPr>
        </p:nvSpPr>
        <p:spPr bwMode="auto">
          <a:xfrm>
            <a:off x="3970938" y="0"/>
            <a:ext cx="3037840" cy="464820"/>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algn="r">
              <a:defRPr sz="1200"/>
            </a:lvl1pPr>
          </a:lstStyle>
          <a:p>
            <a:endParaRPr lang="en-US" dirty="0"/>
          </a:p>
        </p:txBody>
      </p:sp>
      <p:sp>
        <p:nvSpPr>
          <p:cNvPr id="63492" name="Rectangle 5123"/>
          <p:cNvSpPr>
            <a:spLocks noGrp="1" noRot="1" noChangeAspect="1" noChangeArrowheads="1" noTextEdit="1"/>
          </p:cNvSpPr>
          <p:nvPr>
            <p:ph type="sldImg" idx="2"/>
          </p:nvPr>
        </p:nvSpPr>
        <p:spPr bwMode="auto">
          <a:xfrm>
            <a:off x="1181100" y="696913"/>
            <a:ext cx="4648200" cy="3486150"/>
          </a:xfrm>
          <a:prstGeom prst="rect">
            <a:avLst/>
          </a:prstGeom>
          <a:noFill/>
          <a:ln w="9525" algn="ctr">
            <a:solidFill>
              <a:srgbClr val="000000"/>
            </a:solidFill>
            <a:miter lim="800000"/>
            <a:headEnd/>
            <a:tailEnd/>
          </a:ln>
        </p:spPr>
      </p:sp>
      <p:sp>
        <p:nvSpPr>
          <p:cNvPr id="5125" name="Notes Placeholder 5124"/>
          <p:cNvSpPr>
            <a:spLocks noGrp="1" noChangeArrowheads="1"/>
          </p:cNvSpPr>
          <p:nvPr>
            <p:ph type="body" sz="quarter" idx="3"/>
          </p:nvPr>
        </p:nvSpPr>
        <p:spPr bwMode="auto">
          <a:xfrm>
            <a:off x="701040" y="4415790"/>
            <a:ext cx="5608320" cy="4183380"/>
          </a:xfrm>
          <a:prstGeom prst="rect">
            <a:avLst/>
          </a:prstGeom>
          <a:noFill/>
          <a:ln w="9525" cap="flat" cmpd="sng" algn="ctr">
            <a:noFill/>
            <a:prstDash val="solid"/>
            <a:miter lim="800000"/>
            <a:headEnd type="none" w="med" len="med"/>
            <a:tailEnd type="none" w="med" len="med"/>
          </a:ln>
          <a:effectLst/>
        </p:spPr>
        <p:txBody>
          <a:bodyPr vert="horz" wrap="square" lIns="93177" tIns="46589" rIns="93177" bIns="4658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3494" name="Rectangle 5125"/>
          <p:cNvSpPr>
            <a:spLocks noGrp="1" noChangeArrowheads="1"/>
          </p:cNvSpPr>
          <p:nvPr>
            <p:ph type="ftr" sz="quarter" idx="4"/>
          </p:nvPr>
        </p:nvSpPr>
        <p:spPr bwMode="auto">
          <a:xfrm>
            <a:off x="0" y="8829967"/>
            <a:ext cx="3037840" cy="464820"/>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a:defRPr sz="1200"/>
            </a:lvl1pPr>
          </a:lstStyle>
          <a:p>
            <a:endParaRPr lang="en-US" dirty="0"/>
          </a:p>
        </p:txBody>
      </p:sp>
      <p:sp>
        <p:nvSpPr>
          <p:cNvPr id="5127" name="Slide Number Placeholder 5126"/>
          <p:cNvSpPr>
            <a:spLocks noGrp="1" noChangeArrowheads="1"/>
          </p:cNvSpPr>
          <p:nvPr>
            <p:ph type="sldNum" sz="quarter" idx="5"/>
          </p:nvPr>
        </p:nvSpPr>
        <p:spPr bwMode="auto">
          <a:xfrm>
            <a:off x="3970938" y="8829967"/>
            <a:ext cx="3037840" cy="464820"/>
          </a:xfrm>
          <a:prstGeom prst="rect">
            <a:avLst/>
          </a:prstGeom>
          <a:noFill/>
          <a:ln w="9525" cap="flat" cmpd="sng" algn="ctr">
            <a:noFill/>
            <a:prstDash val="solid"/>
            <a:miter lim="800000"/>
            <a:headEnd type="none" w="med" len="med"/>
            <a:tailEnd type="none" w="med" len="med"/>
          </a:ln>
          <a:effectLst/>
        </p:spPr>
        <p:txBody>
          <a:bodyPr vert="horz" wrap="square" lIns="93177" tIns="46589" rIns="93177" bIns="46589" numCol="1" anchor="b" anchorCtr="0" compatLnSpc="1">
            <a:prstTxWarp prst="textNoShape">
              <a:avLst/>
            </a:prstTxWarp>
          </a:bodyPr>
          <a:lstStyle>
            <a:lvl1pPr algn="r">
              <a:defRPr sz="1200"/>
            </a:lvl1pPr>
          </a:lstStyle>
          <a:p>
            <a:fld id="{FCA16ACA-BEA9-4113-B004-2C9FC464C5F8}" type="slidenum">
              <a:rPr lang="en-US"/>
              <a:pPr/>
              <a:t>‹#›</a:t>
            </a:fld>
            <a:endParaRPr lang="en-US" dirty="0"/>
          </a:p>
        </p:txBody>
      </p:sp>
    </p:spTree>
    <p:extLst>
      <p:ext uri="{BB962C8B-B14F-4D97-AF65-F5344CB8AC3E}">
        <p14:creationId xmlns:p14="http://schemas.microsoft.com/office/powerpoint/2010/main" val="15749348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9EAEEF-EA87-45A5-AB17-DF2F4D00AFC7}" type="slidenum">
              <a:rPr lang="en-US" altLang="en-US" smtClean="0"/>
              <a:pPr/>
              <a:t>1</a:t>
            </a:fld>
            <a:endParaRPr lang="en-US" altLang="en-US" dirty="0"/>
          </a:p>
        </p:txBody>
      </p:sp>
    </p:spTree>
    <p:extLst>
      <p:ext uri="{BB962C8B-B14F-4D97-AF65-F5344CB8AC3E}">
        <p14:creationId xmlns:p14="http://schemas.microsoft.com/office/powerpoint/2010/main" val="1681122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9478">
              <a:defRPr/>
            </a:pPr>
            <a:r>
              <a:rPr lang="en-US" b="1" dirty="0"/>
              <a:t>Figure 2-2: </a:t>
            </a:r>
            <a:r>
              <a:rPr lang="en-US" dirty="0"/>
              <a:t>Production and Consumption in Mexico and the United States with Trade</a:t>
            </a:r>
            <a:endParaRPr lang="en-US" dirty="0">
              <a:cs typeface="+mn-cs"/>
            </a:endParaRPr>
          </a:p>
        </p:txBody>
      </p:sp>
      <p:sp>
        <p:nvSpPr>
          <p:cNvPr id="4" name="Slide Number Placeholder 3"/>
          <p:cNvSpPr>
            <a:spLocks noGrp="1"/>
          </p:cNvSpPr>
          <p:nvPr>
            <p:ph type="sldNum" sz="quarter" idx="10"/>
          </p:nvPr>
        </p:nvSpPr>
        <p:spPr/>
        <p:txBody>
          <a:bodyPr/>
          <a:lstStyle/>
          <a:p>
            <a:fld id="{FCA16ACA-BEA9-4113-B004-2C9FC464C5F8}" type="slidenum">
              <a:rPr lang="en-US" smtClean="0"/>
              <a:pPr/>
              <a:t>31</a:t>
            </a:fld>
            <a:endParaRPr lang="en-US" dirty="0"/>
          </a:p>
        </p:txBody>
      </p:sp>
    </p:spTree>
    <p:extLst>
      <p:ext uri="{BB962C8B-B14F-4D97-AF65-F5344CB8AC3E}">
        <p14:creationId xmlns:p14="http://schemas.microsoft.com/office/powerpoint/2010/main" val="3737519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6" name="Rectangle 15"/>
          <p:cNvSpPr/>
          <p:nvPr/>
        </p:nvSpPr>
        <p:spPr bwMode="white">
          <a:xfrm>
            <a:off x="0" y="0"/>
            <a:ext cx="9144000" cy="1371600"/>
          </a:xfrm>
          <a:prstGeom prst="rect">
            <a:avLst/>
          </a:prstGeom>
          <a:solidFill>
            <a:srgbClr val="812A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59305B"/>
              </a:buClr>
            </a:pPr>
            <a:endParaRPr lang="en-US" dirty="0">
              <a:solidFill>
                <a:srgbClr val="203B7F"/>
              </a:solidFill>
            </a:endParaRPr>
          </a:p>
        </p:txBody>
      </p:sp>
      <p:sp>
        <p:nvSpPr>
          <p:cNvPr id="11" name="Title 10"/>
          <p:cNvSpPr>
            <a:spLocks noGrp="1"/>
          </p:cNvSpPr>
          <p:nvPr>
            <p:ph type="title"/>
          </p:nvPr>
        </p:nvSpPr>
        <p:spPr>
          <a:xfrm>
            <a:off x="457200" y="228600"/>
            <a:ext cx="8229600" cy="622828"/>
          </a:xfrm>
          <a:solidFill>
            <a:srgbClr val="812A23"/>
          </a:solidFill>
        </p:spPr>
        <p:txBody>
          <a:bodyPr anchor="t">
            <a:noAutofit/>
          </a:bodyPr>
          <a:lstStyle>
            <a:lvl1pPr>
              <a:defRPr sz="3600">
                <a:latin typeface="Arial" pitchFamily="34" charset="0"/>
                <a:ea typeface="Verdana" pitchFamily="34" charset="0"/>
                <a:cs typeface="Arial" pitchFamily="34" charset="0"/>
              </a:defRPr>
            </a:lvl1pPr>
          </a:lstStyle>
          <a:p>
            <a:r>
              <a:rPr lang="en-US" dirty="0"/>
              <a:t>Click to edit Master title style</a:t>
            </a:r>
          </a:p>
        </p:txBody>
      </p:sp>
      <p:sp>
        <p:nvSpPr>
          <p:cNvPr id="7" name="Conten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400">
                <a:solidFill>
                  <a:schemeClr val="bg1"/>
                </a:solidFill>
                <a:latin typeface="Arial" pitchFamily="34" charset="0"/>
                <a:ea typeface="Verdana" pitchFamily="34" charset="0"/>
                <a:cs typeface="Arial" pitchFamily="34" charset="0"/>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4400" baseline="0">
                <a:latin typeface="Arial" pitchFamily="34" charset="0"/>
                <a:ea typeface="Verdana" pitchFamily="34" charset="0"/>
                <a:cs typeface="Arial" pitchFamily="34" charset="0"/>
              </a:defRPr>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800">
                <a:latin typeface="Arial" pitchFamily="34" charset="0"/>
                <a:ea typeface="Verdana" pitchFamily="34" charset="0"/>
                <a:cs typeface="Arial" pitchFamily="34" charset="0"/>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3" name="Rectangle 12"/>
          <p:cNvSpPr/>
          <p:nvPr/>
        </p:nvSpPr>
        <p:spPr bwMode="white">
          <a:xfrm>
            <a:off x="-7938" y="6248400"/>
            <a:ext cx="9161464" cy="629874"/>
          </a:xfrm>
          <a:prstGeom prst="rect">
            <a:avLst/>
          </a:prstGeom>
          <a:solidFill>
            <a:srgbClr val="812A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03B7F"/>
              </a:solidFill>
            </a:endParaRPr>
          </a:p>
        </p:txBody>
      </p:sp>
      <p:sp>
        <p:nvSpPr>
          <p:cNvPr id="5" name="Content Placeholder 4"/>
          <p:cNvSpPr>
            <a:spLocks noGrp="1"/>
          </p:cNvSpPr>
          <p:nvPr>
            <p:ph sz="quarter" idx="16" hasCustomPrompt="1"/>
          </p:nvPr>
        </p:nvSpPr>
        <p:spPr>
          <a:xfrm>
            <a:off x="1600200" y="6285230"/>
            <a:ext cx="7543800" cy="572770"/>
          </a:xfrm>
          <a:solidFill>
            <a:srgbClr val="812A23"/>
          </a:solidFill>
        </p:spPr>
        <p:txBody>
          <a:bodyPr>
            <a:noAutofit/>
          </a:bodyPr>
          <a:lstStyle>
            <a:lvl1pPr algn="ctr">
              <a:defRPr sz="1100">
                <a:solidFill>
                  <a:schemeClr val="bg1"/>
                </a:solidFill>
                <a:latin typeface="Arial" pitchFamily="34" charset="0"/>
                <a:cs typeface="Arial" pitchFamily="34" charset="0"/>
              </a:defRPr>
            </a:lvl1pPr>
            <a:lvl2pPr>
              <a:defRPr sz="1100">
                <a:latin typeface="Arial" pitchFamily="34" charset="0"/>
                <a:cs typeface="Arial" pitchFamily="34" charset="0"/>
              </a:defRPr>
            </a:lvl2pPr>
            <a:lvl3pPr>
              <a:defRPr sz="1100">
                <a:latin typeface="Arial" pitchFamily="34" charset="0"/>
                <a:cs typeface="Arial" pitchFamily="34" charset="0"/>
              </a:defRPr>
            </a:lvl3pPr>
            <a:lvl4pPr>
              <a:defRPr sz="1100">
                <a:latin typeface="Arial" pitchFamily="34" charset="0"/>
                <a:cs typeface="Arial" pitchFamily="34" charset="0"/>
              </a:defRPr>
            </a:lvl4pPr>
            <a:lvl5pPr>
              <a:defRPr sz="1100">
                <a:latin typeface="Arial" pitchFamily="34" charset="0"/>
                <a:cs typeface="Arial" pitchFamily="34" charset="0"/>
              </a:defRPr>
            </a:lvl5pPr>
          </a:lstStyle>
          <a:p>
            <a:pPr lvl="0"/>
            <a:r>
              <a:rPr lang="en-US" dirty="0"/>
              <a:t> Click to edit Master text styles</a:t>
            </a:r>
          </a:p>
        </p:txBody>
      </p:sp>
      <p:sp>
        <p:nvSpPr>
          <p:cNvPr id="3" name="Picture Placeholder 2"/>
          <p:cNvSpPr>
            <a:spLocks noGrp="1"/>
          </p:cNvSpPr>
          <p:nvPr>
            <p:ph type="pic" sz="quarter" idx="17"/>
          </p:nvPr>
        </p:nvSpPr>
        <p:spPr>
          <a:xfrm>
            <a:off x="247650" y="4781550"/>
            <a:ext cx="2724150" cy="990600"/>
          </a:xfrm>
        </p:spPr>
        <p:txBody>
          <a:bodyPr/>
          <a:lstStyle/>
          <a:p>
            <a:endParaRPr lang="en-US" dirty="0"/>
          </a:p>
        </p:txBody>
      </p:sp>
    </p:spTree>
    <p:extLst>
      <p:ext uri="{BB962C8B-B14F-4D97-AF65-F5344CB8AC3E}">
        <p14:creationId xmlns:p14="http://schemas.microsoft.com/office/powerpoint/2010/main" val="4110609226"/>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 y="17266"/>
            <a:ext cx="9143086" cy="1059977"/>
          </a:xfrm>
        </p:spPr>
        <p:txBody>
          <a:bodyPr>
            <a:normAutofit/>
          </a:bodyPr>
          <a:lstStyle>
            <a:lvl1pPr algn="ctr">
              <a:defRPr sz="3600">
                <a:latin typeface="Arial" pitchFamily="34" charset="0"/>
                <a:ea typeface="Verdana" pitchFamily="34" charset="0"/>
                <a:cs typeface="Arial" pitchFamily="34" charset="0"/>
              </a:defRPr>
            </a:lvl1pPr>
          </a:lstStyle>
          <a:p>
            <a:r>
              <a:rPr lang="en-US" dirty="0"/>
              <a:t>Click to edit Master title style</a:t>
            </a:r>
          </a:p>
        </p:txBody>
      </p:sp>
      <p:sp>
        <p:nvSpPr>
          <p:cNvPr id="3" name="Content Placeholder 2"/>
          <p:cNvSpPr>
            <a:spLocks noGrp="1"/>
          </p:cNvSpPr>
          <p:nvPr>
            <p:ph idx="1"/>
          </p:nvPr>
        </p:nvSpPr>
        <p:spPr>
          <a:xfrm>
            <a:off x="209550" y="1319314"/>
            <a:ext cx="8763000" cy="4782934"/>
          </a:xfrm>
        </p:spPr>
        <p:txBody>
          <a:bodyPr/>
          <a:lstStyle>
            <a:lvl1pPr marL="461963" indent="-461963">
              <a:spcBef>
                <a:spcPts val="624"/>
              </a:spcBef>
              <a:buClr>
                <a:srgbClr val="812A23"/>
              </a:buClr>
              <a:buSzPct val="100000"/>
              <a:defRPr sz="2600"/>
            </a:lvl1pPr>
            <a:lvl2pPr marL="914400" indent="-457200">
              <a:spcBef>
                <a:spcPts val="624"/>
              </a:spcBef>
              <a:buClr>
                <a:srgbClr val="812A23"/>
              </a:buClr>
              <a:defRPr/>
            </a:lvl2pPr>
            <a:lvl3pPr marL="1376363" indent="-461963">
              <a:spcBef>
                <a:spcPts val="624"/>
              </a:spcBef>
              <a:buClr>
                <a:srgbClr val="812A23"/>
              </a:buClr>
              <a:buFont typeface="Wingdings" pitchFamily="2" charset="2"/>
              <a:buChar char="§"/>
              <a:defRPr/>
            </a:lvl3pPr>
            <a:lvl4pPr marL="1828800" indent="-457200">
              <a:spcBef>
                <a:spcPts val="624"/>
              </a:spcBef>
              <a:buClr>
                <a:srgbClr val="812A23"/>
              </a:buClr>
              <a:buFont typeface="Courier New" pitchFamily="49" charset="0"/>
              <a:buChar char="o"/>
              <a:defRPr/>
            </a:lvl4pPr>
            <a:lvl5pPr marL="2286000" indent="-457200">
              <a:spcBef>
                <a:spcPts val="624"/>
              </a:spcBef>
              <a:buClr>
                <a:srgbClr val="812A23"/>
              </a:buClr>
              <a:defRPr sz="1800"/>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21193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Figure + Caption Layout">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916189" y="2917024"/>
            <a:ext cx="2241024" cy="1754230"/>
          </a:xfrm>
        </p:spPr>
        <p:txBody>
          <a:bodyPr/>
          <a:lstStyle>
            <a:lvl1pPr>
              <a:buClr>
                <a:srgbClr val="812A23"/>
              </a:buClr>
              <a:defRPr/>
            </a:lvl1pPr>
          </a:lstStyle>
          <a:p>
            <a:r>
              <a:rPr lang="en-US" dirty="0"/>
              <a:t>Click icon to add picture</a:t>
            </a:r>
          </a:p>
        </p:txBody>
      </p:sp>
      <p:sp>
        <p:nvSpPr>
          <p:cNvPr id="11" name="Text Placeholder 3"/>
          <p:cNvSpPr>
            <a:spLocks noGrp="1"/>
          </p:cNvSpPr>
          <p:nvPr>
            <p:ph type="body" sz="half" idx="2"/>
          </p:nvPr>
        </p:nvSpPr>
        <p:spPr>
          <a:xfrm>
            <a:off x="233649" y="5486400"/>
            <a:ext cx="8663606" cy="6651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Content Placeholder 3"/>
          <p:cNvSpPr>
            <a:spLocks noGrp="1"/>
          </p:cNvSpPr>
          <p:nvPr>
            <p:ph sz="quarter" idx="11"/>
          </p:nvPr>
        </p:nvSpPr>
        <p:spPr>
          <a:xfrm>
            <a:off x="278272" y="1562102"/>
            <a:ext cx="8589962" cy="479425"/>
          </a:xfrm>
        </p:spPr>
        <p:txBody>
          <a:bodyPr/>
          <a:lstStyle>
            <a:lvl1pPr>
              <a:buClr>
                <a:srgbClr val="812A23"/>
              </a:buClr>
              <a:defRPr/>
            </a:lvl1pPr>
            <a:lvl2pPr>
              <a:buClr>
                <a:srgbClr val="812A23"/>
              </a:buClr>
              <a:defRPr/>
            </a:lvl2pPr>
            <a:lvl3pPr>
              <a:buClr>
                <a:srgbClr val="812A23"/>
              </a:buClr>
              <a:defRPr/>
            </a:lvl3pPr>
            <a:lvl4pPr>
              <a:buClr>
                <a:srgbClr val="812A23"/>
              </a:buClr>
              <a:defRPr/>
            </a:lvl4pPr>
            <a:lvl5pPr>
              <a:buClr>
                <a:srgbClr val="812A23"/>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able Placeholder 4"/>
          <p:cNvSpPr>
            <a:spLocks noGrp="1"/>
          </p:cNvSpPr>
          <p:nvPr>
            <p:ph type="tbl" sz="quarter" idx="12"/>
          </p:nvPr>
        </p:nvSpPr>
        <p:spPr>
          <a:xfrm>
            <a:off x="5292380" y="2901260"/>
            <a:ext cx="1828800" cy="1828800"/>
          </a:xfrm>
        </p:spPr>
        <p:txBody>
          <a:bodyPr/>
          <a:lstStyle>
            <a:lvl1pPr>
              <a:buClr>
                <a:srgbClr val="812A23"/>
              </a:buClr>
              <a:defRPr/>
            </a:lvl1pPr>
          </a:lstStyle>
          <a:p>
            <a:endParaRPr lang="en-US" dirty="0"/>
          </a:p>
        </p:txBody>
      </p:sp>
      <p:sp>
        <p:nvSpPr>
          <p:cNvPr id="9" name="Rectangle 8"/>
          <p:cNvSpPr/>
          <p:nvPr userDrawn="1"/>
        </p:nvSpPr>
        <p:spPr bwMode="white">
          <a:xfrm>
            <a:off x="0" y="0"/>
            <a:ext cx="9144000" cy="1133554"/>
          </a:xfrm>
          <a:prstGeom prst="rect">
            <a:avLst/>
          </a:prstGeom>
          <a:solidFill>
            <a:srgbClr val="812A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03B7F"/>
              </a:solidFill>
            </a:endParaRPr>
          </a:p>
        </p:txBody>
      </p:sp>
      <p:sp>
        <p:nvSpPr>
          <p:cNvPr id="12" name="Rectangle 11"/>
          <p:cNvSpPr/>
          <p:nvPr userDrawn="1"/>
        </p:nvSpPr>
        <p:spPr bwMode="white">
          <a:xfrm>
            <a:off x="-7938" y="6248400"/>
            <a:ext cx="9161464" cy="629874"/>
          </a:xfrm>
          <a:prstGeom prst="rect">
            <a:avLst/>
          </a:prstGeom>
          <a:solidFill>
            <a:srgbClr val="812A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03B7F"/>
              </a:solidFill>
            </a:endParaRPr>
          </a:p>
        </p:txBody>
      </p:sp>
      <p:sp>
        <p:nvSpPr>
          <p:cNvPr id="13" name="Content Placeholder 9"/>
          <p:cNvSpPr txBox="1">
            <a:spLocks/>
          </p:cNvSpPr>
          <p:nvPr userDrawn="1"/>
        </p:nvSpPr>
        <p:spPr>
          <a:xfrm>
            <a:off x="18250" y="6276552"/>
            <a:ext cx="9127998" cy="590126"/>
          </a:xfrm>
          <a:prstGeom prst="rect">
            <a:avLst/>
          </a:prstGeom>
          <a:solidFill>
            <a:srgbClr val="812A23"/>
          </a:solidFill>
        </p:spPr>
        <p:txBody>
          <a:bodyPr anchor="ctr"/>
          <a:lstStyle>
            <a:lvl1pPr marL="342900" indent="-342900" algn="l" defTabSz="914400" rtl="0" eaLnBrk="1" latinLnBrk="0" hangingPunct="1">
              <a:spcBef>
                <a:spcPct val="20000"/>
              </a:spcBef>
              <a:buClr>
                <a:srgbClr val="24549F"/>
              </a:buClr>
              <a:buFont typeface="Arial" pitchFamily="34" charset="0"/>
              <a:buChar char="•"/>
              <a:defRPr lang="en-US" sz="2600" kern="1200" dirty="0" smtClean="0">
                <a:solidFill>
                  <a:schemeClr val="tx1"/>
                </a:solidFill>
                <a:latin typeface="Arial" pitchFamily="34" charset="0"/>
                <a:ea typeface="Verdana" pitchFamily="34" charset="0"/>
                <a:cs typeface="Arial" pitchFamily="34" charset="0"/>
              </a:defRPr>
            </a:lvl1pPr>
            <a:lvl2pPr marL="742950" indent="-285750" algn="l" defTabSz="914400" rtl="0" eaLnBrk="1" latinLnBrk="0" hangingPunct="1">
              <a:spcBef>
                <a:spcPct val="20000"/>
              </a:spcBef>
              <a:buClr>
                <a:srgbClr val="24549F"/>
              </a:buClr>
              <a:buFont typeface="Arial" pitchFamily="34" charset="0"/>
              <a:buChar char="–"/>
              <a:defRPr lang="en-US" sz="2400" kern="1200" dirty="0" smtClean="0">
                <a:solidFill>
                  <a:schemeClr val="tx1"/>
                </a:solidFill>
                <a:latin typeface="Arial" pitchFamily="34" charset="0"/>
                <a:ea typeface="Verdana" pitchFamily="34" charset="0"/>
                <a:cs typeface="Arial" pitchFamily="34" charset="0"/>
              </a:defRPr>
            </a:lvl2pPr>
            <a:lvl3pPr marL="1143000" indent="-228600" algn="l" defTabSz="914400" rtl="0" eaLnBrk="1" latinLnBrk="0" hangingPunct="1">
              <a:spcBef>
                <a:spcPct val="20000"/>
              </a:spcBef>
              <a:buClr>
                <a:srgbClr val="24549F"/>
              </a:buClr>
              <a:buFont typeface="Wingdings" pitchFamily="2" charset="2"/>
              <a:buChar char="§"/>
              <a:defRPr lang="en-US" sz="2200" kern="1200" dirty="0" smtClean="0">
                <a:solidFill>
                  <a:schemeClr val="tx1"/>
                </a:solidFill>
                <a:latin typeface="Arial" pitchFamily="34" charset="0"/>
                <a:ea typeface="Verdana" pitchFamily="34" charset="0"/>
                <a:cs typeface="Arial" pitchFamily="34" charset="0"/>
              </a:defRPr>
            </a:lvl3pPr>
            <a:lvl4pPr marL="1600200" indent="-228600" algn="l" defTabSz="914400" rtl="0" eaLnBrk="1" latinLnBrk="0" hangingPunct="1">
              <a:spcBef>
                <a:spcPct val="20000"/>
              </a:spcBef>
              <a:buClr>
                <a:srgbClr val="24549F"/>
              </a:buClr>
              <a:buFont typeface="Courier New" pitchFamily="49" charset="0"/>
              <a:buChar char="o"/>
              <a:defRPr lang="en-US" sz="2000" kern="1200" dirty="0" smtClean="0">
                <a:solidFill>
                  <a:schemeClr val="tx1"/>
                </a:solidFill>
                <a:latin typeface="Arial" pitchFamily="34" charset="0"/>
                <a:ea typeface="Verdana" pitchFamily="34" charset="0"/>
                <a:cs typeface="Arial" pitchFamily="34" charset="0"/>
              </a:defRPr>
            </a:lvl4pPr>
            <a:lvl5pPr marL="2057400" indent="-228600" algn="l" defTabSz="914400" rtl="0" eaLnBrk="1" latinLnBrk="0" hangingPunct="1">
              <a:spcBef>
                <a:spcPct val="20000"/>
              </a:spcBef>
              <a:buClr>
                <a:srgbClr val="24549F"/>
              </a:buClr>
              <a:buFont typeface="Arial" pitchFamily="34" charset="0"/>
              <a:buChar char="»"/>
              <a:defRPr lang="en-US" sz="2000" kern="1200" dirty="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624"/>
              </a:spcBef>
              <a:buFont typeface="Arial" pitchFamily="34" charset="0"/>
              <a:buNone/>
            </a:pPr>
            <a:r>
              <a:rPr lang="en-US" sz="1200" dirty="0">
                <a:solidFill>
                  <a:schemeClr val="bg1"/>
                </a:solidFill>
              </a:rPr>
              <a:t>© 2021 Worth Publishers. All Rights Reserved.</a:t>
            </a:r>
          </a:p>
        </p:txBody>
      </p:sp>
      <p:sp>
        <p:nvSpPr>
          <p:cNvPr id="15" name="Title 7"/>
          <p:cNvSpPr>
            <a:spLocks noGrp="1"/>
          </p:cNvSpPr>
          <p:nvPr>
            <p:ph type="title"/>
          </p:nvPr>
        </p:nvSpPr>
        <p:spPr>
          <a:xfrm>
            <a:off x="457" y="17266"/>
            <a:ext cx="9143086" cy="1059977"/>
          </a:xfrm>
        </p:spPr>
        <p:txBody>
          <a:bodyPr>
            <a:normAutofit/>
          </a:bodyPr>
          <a:lstStyle>
            <a:lvl1pPr algn="ctr">
              <a:defRPr sz="3600">
                <a:latin typeface="Arial" pitchFamily="34" charset="0"/>
                <a:ea typeface="Verdana" pitchFamily="34" charset="0"/>
                <a:cs typeface="Arial" pitchFamily="34" charset="0"/>
              </a:defRPr>
            </a:lvl1pPr>
          </a:lstStyle>
          <a:p>
            <a:r>
              <a:rPr lang="en-US"/>
              <a:t>Click to edit Master title style</a:t>
            </a:r>
            <a:endParaRPr lang="en-US" dirty="0"/>
          </a:p>
        </p:txBody>
      </p:sp>
      <p:sp>
        <p:nvSpPr>
          <p:cNvPr id="6" name="Table Placeholder 5"/>
          <p:cNvSpPr>
            <a:spLocks noGrp="1"/>
          </p:cNvSpPr>
          <p:nvPr>
            <p:ph type="tbl" sz="quarter" idx="13"/>
          </p:nvPr>
        </p:nvSpPr>
        <p:spPr>
          <a:xfrm>
            <a:off x="7515225" y="3257550"/>
            <a:ext cx="1257300" cy="1428750"/>
          </a:xfrm>
        </p:spPr>
        <p:txBody>
          <a:bodyPr/>
          <a:lstStyle/>
          <a:p>
            <a:endParaRPr lang="en-US" dirty="0"/>
          </a:p>
        </p:txBody>
      </p:sp>
    </p:spTree>
    <p:extLst>
      <p:ext uri="{BB962C8B-B14F-4D97-AF65-F5344CB8AC3E}">
        <p14:creationId xmlns:p14="http://schemas.microsoft.com/office/powerpoint/2010/main" val="1021141666"/>
      </p:ext>
    </p:extLst>
  </p:cSld>
  <p:clrMapOvr>
    <a:masterClrMapping/>
  </p:clrMapOvr>
  <p:transition spd="slow"/>
  <p:hf sldNum="0" hd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Content Placeholder 1"/>
          <p:cNvSpPr>
            <a:spLocks noGrp="1"/>
          </p:cNvSpPr>
          <p:nvPr>
            <p:ph type="title"/>
          </p:nvPr>
        </p:nvSpPr>
        <p:spPr>
          <a:xfrm>
            <a:off x="457200" y="27709"/>
            <a:ext cx="8229600" cy="1039091"/>
          </a:xfrm>
          <a:prstGeom prst="rect">
            <a:avLst/>
          </a:prstGeom>
        </p:spPr>
        <p:txBody>
          <a:bodyPr vert="horz" lIns="91440" tIns="45720" rIns="91440" bIns="45720" rtlCol="0" anchor="ctr">
            <a:normAutofit/>
          </a:bodyPr>
          <a:lstStyle/>
          <a:p>
            <a:r>
              <a:rPr lang="en-US"/>
              <a:t>Click to edit Master title style</a:t>
            </a:r>
          </a:p>
        </p:txBody>
      </p:sp>
      <p:sp>
        <p:nvSpPr>
          <p:cNvPr id="3" name="Content Placeholder 2"/>
          <p:cNvSpPr>
            <a:spLocks noGrp="1"/>
          </p:cNvSpPr>
          <p:nvPr>
            <p:ph type="body" idx="1"/>
          </p:nvPr>
        </p:nvSpPr>
        <p:spPr>
          <a:xfrm>
            <a:off x="228600" y="1295400"/>
            <a:ext cx="8763000" cy="4830763"/>
          </a:xfrm>
          <a:prstGeom prst="rect">
            <a:avLst/>
          </a:prstGeom>
        </p:spPr>
        <p:txBody>
          <a:bodyPr vert="horz" lIns="91440" tIns="45720" rIns="91440" bIns="45720" rtlCol="0">
            <a:normAutofit/>
          </a:bodyPr>
          <a:lstStyle/>
          <a:p>
            <a:pPr marL="461963" lvl="0" indent="-461963">
              <a:buSzPct val="100000"/>
            </a:pPr>
            <a:r>
              <a:rPr lang="en-US" dirty="0"/>
              <a:t>Click to edit Master text styles</a:t>
            </a:r>
          </a:p>
          <a:p>
            <a:pPr marL="914400" lvl="1" indent="-457200"/>
            <a:r>
              <a:rPr lang="en-US" dirty="0"/>
              <a:t>Second level</a:t>
            </a:r>
          </a:p>
          <a:p>
            <a:pPr marL="1376363" lvl="2" indent="-461963"/>
            <a:r>
              <a:rPr lang="en-US" dirty="0"/>
              <a:t>Third level</a:t>
            </a:r>
          </a:p>
          <a:p>
            <a:pPr lvl="3"/>
            <a:r>
              <a:rPr lang="en-US" dirty="0"/>
              <a:t>Fourth level</a:t>
            </a:r>
          </a:p>
          <a:p>
            <a:pPr lvl="4"/>
            <a:r>
              <a:rPr lang="en-US" dirty="0"/>
              <a:t>Fifth level</a:t>
            </a:r>
          </a:p>
        </p:txBody>
      </p:sp>
      <p:sp>
        <p:nvSpPr>
          <p:cNvPr id="7" name="Rectangle 6"/>
          <p:cNvSpPr/>
          <p:nvPr/>
        </p:nvSpPr>
        <p:spPr bwMode="white">
          <a:xfrm>
            <a:off x="0" y="0"/>
            <a:ext cx="9144000" cy="1133554"/>
          </a:xfrm>
          <a:prstGeom prst="rect">
            <a:avLst/>
          </a:prstGeom>
          <a:solidFill>
            <a:srgbClr val="812A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03B7F"/>
              </a:solidFill>
            </a:endParaRPr>
          </a:p>
        </p:txBody>
      </p:sp>
      <p:sp>
        <p:nvSpPr>
          <p:cNvPr id="14" name="Rectangle 13"/>
          <p:cNvSpPr/>
          <p:nvPr/>
        </p:nvSpPr>
        <p:spPr bwMode="white">
          <a:xfrm>
            <a:off x="-7938" y="6248400"/>
            <a:ext cx="9161464" cy="629874"/>
          </a:xfrm>
          <a:prstGeom prst="rect">
            <a:avLst/>
          </a:prstGeom>
          <a:solidFill>
            <a:srgbClr val="812A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03B7F"/>
              </a:solidFill>
            </a:endParaRPr>
          </a:p>
        </p:txBody>
      </p:sp>
      <p:sp>
        <p:nvSpPr>
          <p:cNvPr id="6" name="Content Placeholder 9"/>
          <p:cNvSpPr txBox="1">
            <a:spLocks/>
          </p:cNvSpPr>
          <p:nvPr userDrawn="1"/>
        </p:nvSpPr>
        <p:spPr>
          <a:xfrm>
            <a:off x="18250" y="6276552"/>
            <a:ext cx="9127998" cy="590126"/>
          </a:xfrm>
          <a:prstGeom prst="rect">
            <a:avLst/>
          </a:prstGeom>
          <a:solidFill>
            <a:srgbClr val="812A23"/>
          </a:solidFill>
        </p:spPr>
        <p:txBody>
          <a:bodyPr anchor="ctr"/>
          <a:lstStyle>
            <a:lvl1pPr marL="342900" indent="-342900" algn="l" defTabSz="914400" rtl="0" eaLnBrk="1" latinLnBrk="0" hangingPunct="1">
              <a:spcBef>
                <a:spcPct val="20000"/>
              </a:spcBef>
              <a:buClr>
                <a:srgbClr val="24549F"/>
              </a:buClr>
              <a:buFont typeface="Arial" pitchFamily="34" charset="0"/>
              <a:buChar char="•"/>
              <a:defRPr lang="en-US" sz="2600" kern="1200" dirty="0" smtClean="0">
                <a:solidFill>
                  <a:schemeClr val="tx1"/>
                </a:solidFill>
                <a:latin typeface="Arial" pitchFamily="34" charset="0"/>
                <a:ea typeface="Verdana" pitchFamily="34" charset="0"/>
                <a:cs typeface="Arial" pitchFamily="34" charset="0"/>
              </a:defRPr>
            </a:lvl1pPr>
            <a:lvl2pPr marL="742950" indent="-285750" algn="l" defTabSz="914400" rtl="0" eaLnBrk="1" latinLnBrk="0" hangingPunct="1">
              <a:spcBef>
                <a:spcPct val="20000"/>
              </a:spcBef>
              <a:buClr>
                <a:srgbClr val="24549F"/>
              </a:buClr>
              <a:buFont typeface="Arial" pitchFamily="34" charset="0"/>
              <a:buChar char="–"/>
              <a:defRPr lang="en-US" sz="2400" kern="1200" dirty="0" smtClean="0">
                <a:solidFill>
                  <a:schemeClr val="tx1"/>
                </a:solidFill>
                <a:latin typeface="Arial" pitchFamily="34" charset="0"/>
                <a:ea typeface="Verdana" pitchFamily="34" charset="0"/>
                <a:cs typeface="Arial" pitchFamily="34" charset="0"/>
              </a:defRPr>
            </a:lvl2pPr>
            <a:lvl3pPr marL="1143000" indent="-228600" algn="l" defTabSz="914400" rtl="0" eaLnBrk="1" latinLnBrk="0" hangingPunct="1">
              <a:spcBef>
                <a:spcPct val="20000"/>
              </a:spcBef>
              <a:buClr>
                <a:srgbClr val="24549F"/>
              </a:buClr>
              <a:buFont typeface="Wingdings" pitchFamily="2" charset="2"/>
              <a:buChar char="§"/>
              <a:defRPr lang="en-US" sz="2200" kern="1200" dirty="0" smtClean="0">
                <a:solidFill>
                  <a:schemeClr val="tx1"/>
                </a:solidFill>
                <a:latin typeface="Arial" pitchFamily="34" charset="0"/>
                <a:ea typeface="Verdana" pitchFamily="34" charset="0"/>
                <a:cs typeface="Arial" pitchFamily="34" charset="0"/>
              </a:defRPr>
            </a:lvl3pPr>
            <a:lvl4pPr marL="1600200" indent="-228600" algn="l" defTabSz="914400" rtl="0" eaLnBrk="1" latinLnBrk="0" hangingPunct="1">
              <a:spcBef>
                <a:spcPct val="20000"/>
              </a:spcBef>
              <a:buClr>
                <a:srgbClr val="24549F"/>
              </a:buClr>
              <a:buFont typeface="Courier New" pitchFamily="49" charset="0"/>
              <a:buChar char="o"/>
              <a:defRPr lang="en-US" sz="2000" kern="1200" dirty="0" smtClean="0">
                <a:solidFill>
                  <a:schemeClr val="tx1"/>
                </a:solidFill>
                <a:latin typeface="Arial" pitchFamily="34" charset="0"/>
                <a:ea typeface="Verdana" pitchFamily="34" charset="0"/>
                <a:cs typeface="Arial" pitchFamily="34" charset="0"/>
              </a:defRPr>
            </a:lvl4pPr>
            <a:lvl5pPr marL="2057400" indent="-228600" algn="l" defTabSz="914400" rtl="0" eaLnBrk="1" latinLnBrk="0" hangingPunct="1">
              <a:spcBef>
                <a:spcPct val="20000"/>
              </a:spcBef>
              <a:buClr>
                <a:srgbClr val="24549F"/>
              </a:buClr>
              <a:buFont typeface="Arial" pitchFamily="34" charset="0"/>
              <a:buChar char="»"/>
              <a:defRPr lang="en-US" sz="2000" kern="1200" dirty="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624"/>
              </a:spcBef>
              <a:buFont typeface="Arial" pitchFamily="34" charset="0"/>
              <a:buNone/>
            </a:pPr>
            <a:r>
              <a:rPr lang="en-US" sz="1200" dirty="0">
                <a:solidFill>
                  <a:schemeClr val="bg1"/>
                </a:solidFill>
              </a:rPr>
              <a:t>© 2021 Worth Publishers. All Rights Reserved.</a:t>
            </a:r>
          </a:p>
        </p:txBody>
      </p:sp>
    </p:spTree>
    <p:extLst>
      <p:ext uri="{BB962C8B-B14F-4D97-AF65-F5344CB8AC3E}">
        <p14:creationId xmlns:p14="http://schemas.microsoft.com/office/powerpoint/2010/main" val="888811331"/>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80" r:id="rId3"/>
  </p:sldLayoutIdLst>
  <p:hf sldNum="0" hdr="0" dt="0"/>
  <p:txStyles>
    <p:titleStyle>
      <a:lvl1pPr algn="ctr" defTabSz="914400" rtl="0" eaLnBrk="1" latinLnBrk="0" hangingPunct="1">
        <a:spcBef>
          <a:spcPct val="0"/>
        </a:spcBef>
        <a:buNone/>
        <a:defRPr sz="3600"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rgbClr val="812A23"/>
        </a:buClr>
        <a:buFont typeface="Arial" pitchFamily="34" charset="0"/>
        <a:buChar char="•"/>
        <a:defRPr lang="en-US" sz="2600" kern="1200" dirty="0" smtClean="0">
          <a:solidFill>
            <a:schemeClr val="tx1"/>
          </a:solidFill>
          <a:latin typeface="Arial" pitchFamily="34" charset="0"/>
          <a:ea typeface="Verdana" pitchFamily="34" charset="0"/>
          <a:cs typeface="Arial" pitchFamily="34" charset="0"/>
        </a:defRPr>
      </a:lvl1pPr>
      <a:lvl2pPr marL="742950" indent="-285750" algn="l" defTabSz="914400" rtl="0" eaLnBrk="1" latinLnBrk="0" hangingPunct="1">
        <a:spcBef>
          <a:spcPct val="20000"/>
        </a:spcBef>
        <a:buClr>
          <a:srgbClr val="812A23"/>
        </a:buClr>
        <a:buFont typeface="Arial" pitchFamily="34" charset="0"/>
        <a:buChar char="–"/>
        <a:defRPr lang="en-US" sz="2400" kern="1200" dirty="0" smtClean="0">
          <a:solidFill>
            <a:schemeClr val="tx1"/>
          </a:solidFill>
          <a:latin typeface="Arial" pitchFamily="34" charset="0"/>
          <a:ea typeface="Verdana" pitchFamily="34" charset="0"/>
          <a:cs typeface="Arial" pitchFamily="34" charset="0"/>
        </a:defRPr>
      </a:lvl2pPr>
      <a:lvl3pPr marL="1143000" indent="-228600" algn="l" defTabSz="914400" rtl="0" eaLnBrk="1" latinLnBrk="0" hangingPunct="1">
        <a:spcBef>
          <a:spcPct val="20000"/>
        </a:spcBef>
        <a:buClr>
          <a:srgbClr val="812A23"/>
        </a:buClr>
        <a:buFont typeface="Wingdings" pitchFamily="2" charset="2"/>
        <a:buChar char="§"/>
        <a:defRPr lang="en-US" sz="2200" kern="1200" dirty="0" smtClean="0">
          <a:solidFill>
            <a:schemeClr val="tx1"/>
          </a:solidFill>
          <a:latin typeface="Arial" pitchFamily="34" charset="0"/>
          <a:ea typeface="Verdana" pitchFamily="34" charset="0"/>
          <a:cs typeface="Arial" pitchFamily="34" charset="0"/>
        </a:defRPr>
      </a:lvl3pPr>
      <a:lvl4pPr marL="1600200" indent="-228600" algn="l" defTabSz="914400" rtl="0" eaLnBrk="1" latinLnBrk="0" hangingPunct="1">
        <a:spcBef>
          <a:spcPct val="20000"/>
        </a:spcBef>
        <a:buClr>
          <a:srgbClr val="812A23"/>
        </a:buClr>
        <a:buFont typeface="Courier New" pitchFamily="49" charset="0"/>
        <a:buChar char="o"/>
        <a:defRPr lang="en-US" sz="2000" kern="1200" dirty="0" smtClean="0">
          <a:solidFill>
            <a:schemeClr val="tx1"/>
          </a:solidFill>
          <a:latin typeface="Arial" pitchFamily="34" charset="0"/>
          <a:ea typeface="Verdana" pitchFamily="34" charset="0"/>
          <a:cs typeface="Arial" pitchFamily="34" charset="0"/>
        </a:defRPr>
      </a:lvl4pPr>
      <a:lvl5pPr marL="2057400" indent="-228600" algn="l" defTabSz="914400" rtl="0" eaLnBrk="1" latinLnBrk="0" hangingPunct="1">
        <a:spcBef>
          <a:spcPct val="20000"/>
        </a:spcBef>
        <a:buClr>
          <a:srgbClr val="812A23"/>
        </a:buClr>
        <a:buFont typeface="Arial" pitchFamily="34" charset="0"/>
        <a:buChar char="»"/>
        <a:defRPr lang="en-US" sz="2000" kern="1200" dirty="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5" y="19050"/>
            <a:ext cx="9126855" cy="622828"/>
          </a:xfrm>
          <a:noFill/>
        </p:spPr>
        <p:txBody>
          <a:bodyPr anchor="ctr"/>
          <a:lstStyle/>
          <a:p>
            <a:pPr algn="l">
              <a:spcBef>
                <a:spcPts val="624"/>
              </a:spcBef>
            </a:pPr>
            <a:r>
              <a:rPr lang="en-US" dirty="0"/>
              <a:t>MODERN PRINCIPLES OF ECONOMICS</a:t>
            </a:r>
          </a:p>
        </p:txBody>
      </p:sp>
      <p:sp>
        <p:nvSpPr>
          <p:cNvPr id="7" name="Text Placeholder 6"/>
          <p:cNvSpPr>
            <a:spLocks noGrp="1"/>
          </p:cNvSpPr>
          <p:nvPr>
            <p:ph type="body" sz="quarter" idx="13"/>
          </p:nvPr>
        </p:nvSpPr>
        <p:spPr>
          <a:xfrm>
            <a:off x="0" y="683493"/>
            <a:ext cx="8229600" cy="600564"/>
          </a:xfrm>
        </p:spPr>
        <p:txBody>
          <a:bodyPr/>
          <a:lstStyle/>
          <a:p>
            <a:r>
              <a:rPr lang="en-US" sz="3600" dirty="0"/>
              <a:t>Fifth Edition</a:t>
            </a:r>
          </a:p>
        </p:txBody>
      </p:sp>
      <p:pic>
        <p:nvPicPr>
          <p:cNvPr id="9" name="Picture Placeholder 11" descr="Cover page of the book, Modern Principles of Economics. &#10;The text at the top reads as follows. Modern Principles of Economics, Fifth Edition. The image at the center shows several hands of different skin colors, holding up an earth model. Authors' names at the bottom reads, Tyler Cowen and Alex Tabarrok.">
            <a:extLst>
              <a:ext uri="{FF2B5EF4-FFF2-40B4-BE49-F238E27FC236}">
                <a16:creationId xmlns:a16="http://schemas.microsoft.com/office/drawing/2014/main" id="{52D3C6E2-78C2-4047-8DDF-FF4C68882F29}"/>
              </a:ext>
            </a:extLst>
          </p:cNvPr>
          <p:cNvPicPr>
            <a:picLocks noGrp="1" noChangeAspect="1"/>
          </p:cNvPicPr>
          <p:nvPr>
            <p:ph type="pic" sz="quarter" idx="17"/>
          </p:nvPr>
        </p:nvPicPr>
        <p:blipFill>
          <a:blip r:embed="rId3" cstate="print">
            <a:extLst>
              <a:ext uri="{28A0092B-C50C-407E-A947-70E740481C1C}">
                <a14:useLocalDpi xmlns:a14="http://schemas.microsoft.com/office/drawing/2010/main" val="0"/>
              </a:ext>
            </a:extLst>
          </a:blip>
          <a:stretch>
            <a:fillRect/>
          </a:stretch>
        </p:blipFill>
        <p:spPr>
          <a:xfrm>
            <a:off x="18250" y="1423681"/>
            <a:ext cx="3713482" cy="4750826"/>
          </a:xfrm>
          <a:prstGeom prst="rect">
            <a:avLst/>
          </a:prstGeom>
        </p:spPr>
      </p:pic>
      <p:sp>
        <p:nvSpPr>
          <p:cNvPr id="8" name="Sub Title 2"/>
          <p:cNvSpPr>
            <a:spLocks noGrp="1"/>
          </p:cNvSpPr>
          <p:nvPr>
            <p:ph type="body" sz="quarter" idx="14"/>
          </p:nvPr>
        </p:nvSpPr>
        <p:spPr>
          <a:xfrm>
            <a:off x="4193435" y="2320271"/>
            <a:ext cx="4651451" cy="2979458"/>
          </a:xfrm>
        </p:spPr>
        <p:txBody>
          <a:bodyPr anchor="ctr"/>
          <a:lstStyle/>
          <a:p>
            <a:pPr algn="ctr"/>
            <a:r>
              <a:rPr lang="en-US" b="1" dirty="0"/>
              <a:t>Chapter 2</a:t>
            </a:r>
            <a:br>
              <a:rPr lang="en-US" b="1" dirty="0"/>
            </a:br>
            <a:r>
              <a:rPr lang="en-US" sz="3600" dirty="0"/>
              <a:t>The Power of Trade and Comparative Advantage</a:t>
            </a:r>
          </a:p>
        </p:txBody>
      </p:sp>
      <p:sp>
        <p:nvSpPr>
          <p:cNvPr id="10" name="Content Placeholder 9"/>
          <p:cNvSpPr>
            <a:spLocks noGrp="1"/>
          </p:cNvSpPr>
          <p:nvPr>
            <p:ph sz="quarter" idx="16"/>
          </p:nvPr>
        </p:nvSpPr>
        <p:spPr>
          <a:xfrm>
            <a:off x="18250" y="6276552"/>
            <a:ext cx="9127998" cy="590126"/>
          </a:xfrm>
          <a:noFill/>
        </p:spPr>
        <p:txBody>
          <a:bodyPr anchor="ctr"/>
          <a:lstStyle/>
          <a:p>
            <a:pPr marL="0" lvl="0" indent="0">
              <a:spcBef>
                <a:spcPts val="624"/>
              </a:spcBef>
              <a:buNone/>
            </a:pPr>
            <a:r>
              <a:rPr lang="en-US" sz="1200" dirty="0"/>
              <a:t>© 2021 Worth Publishers. All Rights Reserved.</a:t>
            </a:r>
          </a:p>
        </p:txBody>
      </p:sp>
    </p:spTree>
    <p:extLst>
      <p:ext uri="{BB962C8B-B14F-4D97-AF65-F5344CB8AC3E}">
        <p14:creationId xmlns:p14="http://schemas.microsoft.com/office/powerpoint/2010/main" val="3170197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Self-Check (1 of 2)</a:t>
            </a:r>
          </a:p>
        </p:txBody>
      </p:sp>
      <p:sp>
        <p:nvSpPr>
          <p:cNvPr id="3" name="Content Placeholder 2"/>
          <p:cNvSpPr>
            <a:spLocks noGrp="1"/>
          </p:cNvSpPr>
          <p:nvPr>
            <p:ph idx="1"/>
          </p:nvPr>
        </p:nvSpPr>
        <p:spPr/>
        <p:txBody>
          <a:bodyPr/>
          <a:lstStyle/>
          <a:p>
            <a:pPr marL="0" indent="0">
              <a:spcAft>
                <a:spcPts val="1200"/>
              </a:spcAft>
              <a:buNone/>
            </a:pPr>
            <a:r>
              <a:rPr lang="en-US" dirty="0"/>
              <a:t>One of the benefits of specialization is:</a:t>
            </a:r>
          </a:p>
          <a:p>
            <a:pPr marL="457200" indent="-457200">
              <a:spcAft>
                <a:spcPts val="600"/>
              </a:spcAft>
              <a:buAutoNum type="alphaLcPeriod"/>
            </a:pPr>
            <a:r>
              <a:rPr lang="en-US" dirty="0"/>
              <a:t>less pollution.</a:t>
            </a:r>
          </a:p>
          <a:p>
            <a:pPr marL="457200" indent="-457200">
              <a:spcAft>
                <a:spcPts val="600"/>
              </a:spcAft>
              <a:buAutoNum type="alphaLcPeriod"/>
            </a:pPr>
            <a:r>
              <a:rPr lang="en-US" dirty="0"/>
              <a:t>more equality.</a:t>
            </a:r>
          </a:p>
          <a:p>
            <a:pPr marL="457200" indent="-457200">
              <a:spcAft>
                <a:spcPts val="600"/>
              </a:spcAft>
              <a:buAutoNum type="alphaLcPeriod"/>
            </a:pPr>
            <a:r>
              <a:rPr lang="en-US" dirty="0"/>
              <a:t>increased productivity.</a:t>
            </a:r>
          </a:p>
        </p:txBody>
      </p:sp>
    </p:spTree>
    <p:extLst>
      <p:ext uri="{BB962C8B-B14F-4D97-AF65-F5344CB8AC3E}">
        <p14:creationId xmlns:p14="http://schemas.microsoft.com/office/powerpoint/2010/main" val="3116165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Self-Check (1 of 2) (Answer)</a:t>
            </a:r>
          </a:p>
        </p:txBody>
      </p:sp>
      <p:sp>
        <p:nvSpPr>
          <p:cNvPr id="3" name="Content Placeholder 2"/>
          <p:cNvSpPr>
            <a:spLocks noGrp="1"/>
          </p:cNvSpPr>
          <p:nvPr>
            <p:ph idx="1"/>
          </p:nvPr>
        </p:nvSpPr>
        <p:spPr/>
        <p:txBody>
          <a:bodyPr/>
          <a:lstStyle/>
          <a:p>
            <a:pPr marL="0" indent="0">
              <a:spcAft>
                <a:spcPts val="1200"/>
              </a:spcAft>
              <a:buNone/>
            </a:pPr>
            <a:r>
              <a:rPr lang="en-US" dirty="0"/>
              <a:t>One of the benefits of specialization is:</a:t>
            </a:r>
          </a:p>
          <a:p>
            <a:pPr marL="457200" indent="-457200">
              <a:spcAft>
                <a:spcPts val="600"/>
              </a:spcAft>
              <a:buAutoNum type="alphaLcPeriod"/>
            </a:pPr>
            <a:r>
              <a:rPr lang="en-US" dirty="0"/>
              <a:t>less pollution.</a:t>
            </a:r>
          </a:p>
          <a:p>
            <a:pPr marL="457200" indent="-457200">
              <a:spcAft>
                <a:spcPts val="600"/>
              </a:spcAft>
              <a:buAutoNum type="alphaLcPeriod"/>
            </a:pPr>
            <a:r>
              <a:rPr lang="en-US" dirty="0"/>
              <a:t>more equality.</a:t>
            </a:r>
          </a:p>
          <a:p>
            <a:pPr marL="457200" indent="-457200">
              <a:spcAft>
                <a:spcPts val="600"/>
              </a:spcAft>
              <a:buAutoNum type="alphaLcPeriod"/>
            </a:pPr>
            <a:r>
              <a:rPr lang="en-US" dirty="0"/>
              <a:t>increased productivity.</a:t>
            </a:r>
          </a:p>
          <a:p>
            <a:pPr marL="0" indent="0">
              <a:buNone/>
            </a:pPr>
            <a:r>
              <a:rPr lang="en-US" b="1" dirty="0"/>
              <a:t>Answer: </a:t>
            </a:r>
          </a:p>
          <a:p>
            <a:pPr>
              <a:buFont typeface="+mj-lt"/>
              <a:buAutoNum type="alphaLcPeriod" startAt="3"/>
            </a:pPr>
            <a:r>
              <a:rPr lang="en-US" dirty="0"/>
              <a:t>Increased productivity.</a:t>
            </a:r>
          </a:p>
        </p:txBody>
      </p:sp>
    </p:spTree>
    <p:extLst>
      <p:ext uri="{BB962C8B-B14F-4D97-AF65-F5344CB8AC3E}">
        <p14:creationId xmlns:p14="http://schemas.microsoft.com/office/powerpoint/2010/main" val="1623790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Comparative Advantage (1 of 11)</a:t>
            </a:r>
          </a:p>
        </p:txBody>
      </p:sp>
      <p:sp>
        <p:nvSpPr>
          <p:cNvPr id="3" name="Content Placeholder 2"/>
          <p:cNvSpPr>
            <a:spLocks noGrp="1"/>
          </p:cNvSpPr>
          <p:nvPr>
            <p:ph idx="1"/>
          </p:nvPr>
        </p:nvSpPr>
        <p:spPr/>
        <p:txBody>
          <a:bodyPr>
            <a:normAutofit/>
          </a:bodyPr>
          <a:lstStyle/>
          <a:p>
            <a:pPr marL="0" indent="0">
              <a:spcAft>
                <a:spcPts val="1800"/>
              </a:spcAft>
              <a:buNone/>
            </a:pPr>
            <a:r>
              <a:rPr lang="en-US" b="1" dirty="0"/>
              <a:t>Absolute and Comparative Advantage</a:t>
            </a:r>
            <a:endParaRPr lang="en-US" dirty="0"/>
          </a:p>
          <a:p>
            <a:pPr>
              <a:spcAft>
                <a:spcPts val="1800"/>
              </a:spcAft>
            </a:pPr>
            <a:r>
              <a:rPr lang="en-US" dirty="0"/>
              <a:t>Another reason to trade is to take advantage of differences.</a:t>
            </a:r>
          </a:p>
          <a:p>
            <a:pPr>
              <a:spcAft>
                <a:spcPts val="1800"/>
              </a:spcAft>
            </a:pPr>
            <a:r>
              <a:rPr lang="en-US" dirty="0"/>
              <a:t>Countries have different climates, levels of human capital, and so on.</a:t>
            </a:r>
          </a:p>
          <a:p>
            <a:pPr>
              <a:spcAft>
                <a:spcPts val="1800"/>
              </a:spcAft>
            </a:pPr>
            <a:r>
              <a:rPr lang="en-US" dirty="0"/>
              <a:t>Different countries are therefore suited to produce different goods.</a:t>
            </a:r>
          </a:p>
        </p:txBody>
      </p:sp>
    </p:spTree>
    <p:extLst>
      <p:ext uri="{BB962C8B-B14F-4D97-AF65-F5344CB8AC3E}">
        <p14:creationId xmlns:p14="http://schemas.microsoft.com/office/powerpoint/2010/main" val="3754576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(1 of 3)</a:t>
            </a:r>
          </a:p>
        </p:txBody>
      </p:sp>
      <p:sp>
        <p:nvSpPr>
          <p:cNvPr id="3" name="Content Placeholder 2"/>
          <p:cNvSpPr>
            <a:spLocks noGrp="1"/>
          </p:cNvSpPr>
          <p:nvPr>
            <p:ph idx="1"/>
          </p:nvPr>
        </p:nvSpPr>
        <p:spPr/>
        <p:txBody>
          <a:bodyPr>
            <a:normAutofit/>
          </a:bodyPr>
          <a:lstStyle/>
          <a:p>
            <a:pPr marL="0" indent="0">
              <a:spcAft>
                <a:spcPts val="1200"/>
              </a:spcAft>
              <a:buNone/>
            </a:pPr>
            <a:r>
              <a:rPr lang="en-US" b="1" dirty="0"/>
              <a:t>Absolute advantage:</a:t>
            </a:r>
          </a:p>
          <a:p>
            <a:pPr marL="0" indent="0">
              <a:spcAft>
                <a:spcPts val="1200"/>
              </a:spcAft>
              <a:buNone/>
            </a:pPr>
            <a:r>
              <a:rPr lang="en-US" i="1" dirty="0"/>
              <a:t>The ability to produce the same good using fewer inputs than another producer.</a:t>
            </a:r>
          </a:p>
        </p:txBody>
      </p:sp>
    </p:spTree>
    <p:extLst>
      <p:ext uri="{BB962C8B-B14F-4D97-AF65-F5344CB8AC3E}">
        <p14:creationId xmlns:p14="http://schemas.microsoft.com/office/powerpoint/2010/main" val="854381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Absolute Advantage</a:t>
            </a:r>
          </a:p>
        </p:txBody>
      </p:sp>
      <p:graphicFrame>
        <p:nvGraphicFramePr>
          <p:cNvPr id="2" name="Table 2">
            <a:extLst>
              <a:ext uri="{FF2B5EF4-FFF2-40B4-BE49-F238E27FC236}">
                <a16:creationId xmlns:a16="http://schemas.microsoft.com/office/drawing/2014/main" id="{F51BF168-8DD2-4057-BFEA-BFEDE7D7DBB8}"/>
              </a:ext>
            </a:extLst>
          </p:cNvPr>
          <p:cNvGraphicFramePr>
            <a:graphicFrameLocks noGrp="1"/>
          </p:cNvGraphicFramePr>
          <p:nvPr>
            <p:extLst>
              <p:ext uri="{D42A27DB-BD31-4B8C-83A1-F6EECF244321}">
                <p14:modId xmlns:p14="http://schemas.microsoft.com/office/powerpoint/2010/main" val="4200821226"/>
              </p:ext>
            </p:extLst>
          </p:nvPr>
        </p:nvGraphicFramePr>
        <p:xfrm>
          <a:off x="1057357" y="2020769"/>
          <a:ext cx="7082791" cy="339070"/>
        </p:xfrm>
        <a:graphic>
          <a:graphicData uri="http://schemas.openxmlformats.org/drawingml/2006/table">
            <a:tbl>
              <a:tblPr firstRow="1" bandRow="1">
                <a:tableStyleId>{18603FDC-E32A-4AB5-989C-0864C3EAD2B8}</a:tableStyleId>
              </a:tblPr>
              <a:tblGrid>
                <a:gridCol w="7082791">
                  <a:extLst>
                    <a:ext uri="{9D8B030D-6E8A-4147-A177-3AD203B41FA5}">
                      <a16:colId xmlns:a16="http://schemas.microsoft.com/office/drawing/2014/main" val="120857865"/>
                    </a:ext>
                  </a:extLst>
                </a:gridCol>
              </a:tblGrid>
              <a:tr h="339070">
                <a:tc>
                  <a:txBody>
                    <a:bodyPr/>
                    <a:lstStyle/>
                    <a:p>
                      <a:pPr marL="0" indent="2862263" algn="ctr">
                        <a:tabLst>
                          <a:tab pos="3371850" algn="l"/>
                        </a:tabLst>
                      </a:pPr>
                      <a:r>
                        <a:rPr lang="en-US" sz="1600" dirty="0"/>
                        <a:t>Units of Labor</a:t>
                      </a:r>
                    </a:p>
                  </a:txBody>
                  <a:tcPr/>
                </a:tc>
                <a:extLst>
                  <a:ext uri="{0D108BD9-81ED-4DB2-BD59-A6C34878D82A}">
                    <a16:rowId xmlns:a16="http://schemas.microsoft.com/office/drawing/2014/main" val="1838589925"/>
                  </a:ext>
                </a:extLst>
              </a:tr>
            </a:tbl>
          </a:graphicData>
        </a:graphic>
      </p:graphicFrame>
      <p:graphicFrame>
        <p:nvGraphicFramePr>
          <p:cNvPr id="10" name="Table Placeholder 9"/>
          <p:cNvGraphicFramePr>
            <a:graphicFrameLocks noGrp="1"/>
          </p:cNvGraphicFramePr>
          <p:nvPr>
            <p:ph type="tbl" sz="quarter" idx="12"/>
            <p:extLst>
              <p:ext uri="{D42A27DB-BD31-4B8C-83A1-F6EECF244321}">
                <p14:modId xmlns:p14="http://schemas.microsoft.com/office/powerpoint/2010/main" val="2163110889"/>
              </p:ext>
            </p:extLst>
          </p:nvPr>
        </p:nvGraphicFramePr>
        <p:xfrm>
          <a:off x="1050746" y="2339627"/>
          <a:ext cx="7082791" cy="1022439"/>
        </p:xfrm>
        <a:graphic>
          <a:graphicData uri="http://schemas.openxmlformats.org/drawingml/2006/table">
            <a:tbl>
              <a:tblPr firstRow="1" bandRow="1">
                <a:tableStyleId>{18603FDC-E32A-4AB5-989C-0864C3EAD2B8}</a:tableStyleId>
              </a:tblPr>
              <a:tblGrid>
                <a:gridCol w="2330768">
                  <a:extLst>
                    <a:ext uri="{9D8B030D-6E8A-4147-A177-3AD203B41FA5}">
                      <a16:colId xmlns:a16="http://schemas.microsoft.com/office/drawing/2014/main" val="20000"/>
                    </a:ext>
                  </a:extLst>
                </a:gridCol>
                <a:gridCol w="2613343">
                  <a:extLst>
                    <a:ext uri="{9D8B030D-6E8A-4147-A177-3AD203B41FA5}">
                      <a16:colId xmlns:a16="http://schemas.microsoft.com/office/drawing/2014/main" val="20001"/>
                    </a:ext>
                  </a:extLst>
                </a:gridCol>
                <a:gridCol w="2138680">
                  <a:extLst>
                    <a:ext uri="{9D8B030D-6E8A-4147-A177-3AD203B41FA5}">
                      <a16:colId xmlns:a16="http://schemas.microsoft.com/office/drawing/2014/main" val="20002"/>
                    </a:ext>
                  </a:extLst>
                </a:gridCol>
              </a:tblGrid>
              <a:tr h="351879">
                <a:tc>
                  <a:txBody>
                    <a:bodyPr/>
                    <a:lstStyle/>
                    <a:p>
                      <a:pPr algn="l"/>
                      <a:r>
                        <a:rPr lang="en-US" sz="1600" b="1" dirty="0"/>
                        <a:t>Country</a:t>
                      </a:r>
                      <a:endParaRPr lang="en-US" sz="1600" b="1" dirty="0">
                        <a:latin typeface="Arial" panose="020B0604020202020204" pitchFamily="34" charset="0"/>
                        <a:cs typeface="Arial" panose="020B0604020202020204" pitchFamily="34" charset="0"/>
                      </a:endParaRPr>
                    </a:p>
                  </a:txBody>
                  <a:tcPr/>
                </a:tc>
                <a:tc>
                  <a:txBody>
                    <a:bodyPr/>
                    <a:lstStyle/>
                    <a:p>
                      <a:pPr algn="ctr"/>
                      <a:r>
                        <a:rPr lang="en-US" sz="1600" b="1" dirty="0"/>
                        <a:t>Computers</a:t>
                      </a:r>
                      <a:endParaRPr lang="en-US" sz="1600" b="1" dirty="0">
                        <a:latin typeface="Arial" pitchFamily="34" charset="0"/>
                        <a:cs typeface="Arial" pitchFamily="34" charset="0"/>
                      </a:endParaRPr>
                    </a:p>
                  </a:txBody>
                  <a:tcPr/>
                </a:tc>
                <a:tc>
                  <a:txBody>
                    <a:bodyPr/>
                    <a:lstStyle/>
                    <a:p>
                      <a:pPr algn="ctr"/>
                      <a:r>
                        <a:rPr lang="en-US" sz="1600" b="1" dirty="0"/>
                        <a:t>Shirts</a:t>
                      </a:r>
                      <a:endParaRPr lang="en-US" sz="1600" b="1" dirty="0">
                        <a:latin typeface="Arial" pitchFamily="34" charset="0"/>
                        <a:cs typeface="Arial" pitchFamily="34" charset="0"/>
                      </a:endParaRPr>
                    </a:p>
                  </a:txBody>
                  <a:tcPr/>
                </a:tc>
                <a:extLst>
                  <a:ext uri="{0D108BD9-81ED-4DB2-BD59-A6C34878D82A}">
                    <a16:rowId xmlns:a16="http://schemas.microsoft.com/office/drawing/2014/main" val="10001"/>
                  </a:ext>
                </a:extLst>
              </a:tr>
              <a:tr h="283779">
                <a:tc>
                  <a:txBody>
                    <a:bodyPr/>
                    <a:lstStyle/>
                    <a:p>
                      <a:pPr algn="l"/>
                      <a:r>
                        <a:rPr lang="en-US" sz="1600" b="0" dirty="0"/>
                        <a:t>Mexico</a:t>
                      </a:r>
                      <a:endParaRPr lang="en-US" sz="1600" b="0" dirty="0">
                        <a:latin typeface="Arial" pitchFamily="34" charset="0"/>
                        <a:cs typeface="Arial" pitchFamily="34" charset="0"/>
                      </a:endParaRPr>
                    </a:p>
                  </a:txBody>
                  <a:tcPr/>
                </a:tc>
                <a:tc>
                  <a:txBody>
                    <a:bodyPr/>
                    <a:lstStyle/>
                    <a:p>
                      <a:pPr algn="ctr"/>
                      <a:r>
                        <a:rPr lang="en-US" sz="1600" b="0" dirty="0"/>
                        <a:t>12</a:t>
                      </a:r>
                      <a:endParaRPr lang="en-US" sz="1600" b="0" dirty="0">
                        <a:latin typeface="Arial" pitchFamily="34" charset="0"/>
                        <a:cs typeface="Arial" pitchFamily="34" charset="0"/>
                      </a:endParaRPr>
                    </a:p>
                  </a:txBody>
                  <a:tcPr/>
                </a:tc>
                <a:tc>
                  <a:txBody>
                    <a:bodyPr/>
                    <a:lstStyle/>
                    <a:p>
                      <a:pPr algn="ctr"/>
                      <a:r>
                        <a:rPr lang="en-US" sz="1600" b="0" dirty="0"/>
                        <a:t>2</a:t>
                      </a:r>
                      <a:endParaRPr lang="en-US" sz="1600" b="0" dirty="0">
                        <a:latin typeface="Arial" pitchFamily="34" charset="0"/>
                        <a:cs typeface="Arial" pitchFamily="34" charset="0"/>
                      </a:endParaRPr>
                    </a:p>
                  </a:txBody>
                  <a:tcPr/>
                </a:tc>
                <a:extLst>
                  <a:ext uri="{0D108BD9-81ED-4DB2-BD59-A6C34878D82A}">
                    <a16:rowId xmlns:a16="http://schemas.microsoft.com/office/drawing/2014/main" val="10002"/>
                  </a:ext>
                </a:extLst>
              </a:tr>
              <a:tr h="279575">
                <a:tc>
                  <a:txBody>
                    <a:bodyPr/>
                    <a:lstStyle/>
                    <a:p>
                      <a:pPr algn="l"/>
                      <a:r>
                        <a:rPr lang="en-US" sz="1600" dirty="0"/>
                        <a:t>United States </a:t>
                      </a:r>
                      <a:endParaRPr lang="en-US" sz="1600" b="0" dirty="0">
                        <a:latin typeface="Arial" pitchFamily="34" charset="0"/>
                        <a:cs typeface="Arial" pitchFamily="34" charset="0"/>
                      </a:endParaRPr>
                    </a:p>
                  </a:txBody>
                  <a:tcPr/>
                </a:tc>
                <a:tc>
                  <a:txBody>
                    <a:bodyPr/>
                    <a:lstStyle/>
                    <a:p>
                      <a:pPr algn="ctr"/>
                      <a:r>
                        <a:rPr lang="en-US" sz="1600" dirty="0"/>
                        <a:t>1</a:t>
                      </a:r>
                      <a:endParaRPr lang="en-US" sz="1600" b="0" dirty="0">
                        <a:latin typeface="Arial" pitchFamily="34" charset="0"/>
                        <a:cs typeface="Arial" pitchFamily="34" charset="0"/>
                      </a:endParaRPr>
                    </a:p>
                  </a:txBody>
                  <a:tcPr/>
                </a:tc>
                <a:tc>
                  <a:txBody>
                    <a:bodyPr/>
                    <a:lstStyle/>
                    <a:p>
                      <a:pPr algn="ctr"/>
                      <a:r>
                        <a:rPr lang="en-US" sz="1600" dirty="0"/>
                        <a:t>1</a:t>
                      </a:r>
                      <a:endParaRPr lang="en-US" sz="1600" b="0" dirty="0">
                        <a:latin typeface="Arial" pitchFamily="34" charset="0"/>
                        <a:cs typeface="Arial" pitchFamily="34" charset="0"/>
                      </a:endParaRPr>
                    </a:p>
                  </a:txBody>
                  <a:tcPr/>
                </a:tc>
                <a:extLst>
                  <a:ext uri="{0D108BD9-81ED-4DB2-BD59-A6C34878D82A}">
                    <a16:rowId xmlns:a16="http://schemas.microsoft.com/office/drawing/2014/main" val="10003"/>
                  </a:ext>
                </a:extLst>
              </a:tr>
            </a:tbl>
          </a:graphicData>
        </a:graphic>
      </p:graphicFrame>
      <p:sp>
        <p:nvSpPr>
          <p:cNvPr id="5" name="Content Placeholder 4"/>
          <p:cNvSpPr>
            <a:spLocks noGrp="1"/>
          </p:cNvSpPr>
          <p:nvPr>
            <p:ph type="body" sz="half" idx="2"/>
          </p:nvPr>
        </p:nvSpPr>
        <p:spPr>
          <a:xfrm>
            <a:off x="233649" y="3836702"/>
            <a:ext cx="8663606" cy="2198779"/>
          </a:xfrm>
        </p:spPr>
        <p:txBody>
          <a:bodyPr>
            <a:noAutofit/>
          </a:bodyPr>
          <a:lstStyle/>
          <a:p>
            <a:pPr marL="457200" indent="-457200">
              <a:spcAft>
                <a:spcPts val="1800"/>
              </a:spcAft>
              <a:buFont typeface="Arial" panose="020B0604020202020204" pitchFamily="34" charset="0"/>
              <a:buChar char="•"/>
            </a:pPr>
            <a:r>
              <a:rPr lang="en-US" sz="2600" dirty="0">
                <a:solidFill>
                  <a:prstClr val="black"/>
                </a:solidFill>
              </a:rPr>
              <a:t>The United States can produce both computers and shirts at lower cost (less labor).</a:t>
            </a:r>
          </a:p>
          <a:p>
            <a:pPr marL="457200" indent="-457200">
              <a:spcAft>
                <a:spcPts val="1800"/>
              </a:spcAft>
              <a:buFont typeface="Arial" panose="020B0604020202020204" pitchFamily="34" charset="0"/>
              <a:buChar char="•"/>
            </a:pPr>
            <a:r>
              <a:rPr lang="en-US" sz="2600" dirty="0">
                <a:solidFill>
                  <a:prstClr val="black"/>
                </a:solidFill>
              </a:rPr>
              <a:t>The United States has an </a:t>
            </a:r>
            <a:r>
              <a:rPr lang="en-US" sz="2600" i="1" dirty="0">
                <a:solidFill>
                  <a:prstClr val="black"/>
                </a:solidFill>
              </a:rPr>
              <a:t>absolute advantage </a:t>
            </a:r>
            <a:r>
              <a:rPr lang="en-US" sz="2600" dirty="0">
                <a:solidFill>
                  <a:prstClr val="black"/>
                </a:solidFill>
              </a:rPr>
              <a:t>in the production of both goods.</a:t>
            </a:r>
          </a:p>
        </p:txBody>
      </p:sp>
    </p:spTree>
    <p:extLst>
      <p:ext uri="{BB962C8B-B14F-4D97-AF65-F5344CB8AC3E}">
        <p14:creationId xmlns:p14="http://schemas.microsoft.com/office/powerpoint/2010/main" val="3055469142"/>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(2 of 3)</a:t>
            </a:r>
          </a:p>
        </p:txBody>
      </p:sp>
      <p:sp>
        <p:nvSpPr>
          <p:cNvPr id="3" name="Content Placeholder 2"/>
          <p:cNvSpPr>
            <a:spLocks noGrp="1"/>
          </p:cNvSpPr>
          <p:nvPr>
            <p:ph idx="1"/>
          </p:nvPr>
        </p:nvSpPr>
        <p:spPr/>
        <p:txBody>
          <a:bodyPr>
            <a:normAutofit/>
          </a:bodyPr>
          <a:lstStyle/>
          <a:p>
            <a:pPr marL="0" indent="0">
              <a:spcAft>
                <a:spcPts val="1200"/>
              </a:spcAft>
              <a:buNone/>
            </a:pPr>
            <a:r>
              <a:rPr lang="en-US" b="1" dirty="0"/>
              <a:t>Comparative advantage:</a:t>
            </a:r>
          </a:p>
          <a:p>
            <a:pPr marL="0" indent="0">
              <a:spcAft>
                <a:spcPts val="1200"/>
              </a:spcAft>
              <a:buNone/>
            </a:pPr>
            <a:r>
              <a:rPr lang="en-US" i="1" dirty="0"/>
              <a:t>Producing goods at the lowest opportunity cost compared to another producer.</a:t>
            </a:r>
          </a:p>
        </p:txBody>
      </p:sp>
    </p:spTree>
    <p:extLst>
      <p:ext uri="{BB962C8B-B14F-4D97-AF65-F5344CB8AC3E}">
        <p14:creationId xmlns:p14="http://schemas.microsoft.com/office/powerpoint/2010/main" val="3022205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Comparative Advantage (2 of 11)</a:t>
            </a:r>
          </a:p>
        </p:txBody>
      </p:sp>
      <p:graphicFrame>
        <p:nvGraphicFramePr>
          <p:cNvPr id="14" name="Table 2">
            <a:extLst>
              <a:ext uri="{FF2B5EF4-FFF2-40B4-BE49-F238E27FC236}">
                <a16:creationId xmlns:a16="http://schemas.microsoft.com/office/drawing/2014/main" id="{A71A3C67-B85A-4774-A51B-A917EB5833D3}"/>
              </a:ext>
            </a:extLst>
          </p:cNvPr>
          <p:cNvGraphicFramePr>
            <a:graphicFrameLocks noGrp="1"/>
          </p:cNvGraphicFramePr>
          <p:nvPr>
            <p:extLst>
              <p:ext uri="{D42A27DB-BD31-4B8C-83A1-F6EECF244321}">
                <p14:modId xmlns:p14="http://schemas.microsoft.com/office/powerpoint/2010/main" val="3276281328"/>
              </p:ext>
            </p:extLst>
          </p:nvPr>
        </p:nvGraphicFramePr>
        <p:xfrm>
          <a:off x="1057357" y="2020769"/>
          <a:ext cx="7082791" cy="339070"/>
        </p:xfrm>
        <a:graphic>
          <a:graphicData uri="http://schemas.openxmlformats.org/drawingml/2006/table">
            <a:tbl>
              <a:tblPr firstRow="1" bandRow="1">
                <a:tableStyleId>{18603FDC-E32A-4AB5-989C-0864C3EAD2B8}</a:tableStyleId>
              </a:tblPr>
              <a:tblGrid>
                <a:gridCol w="7082791">
                  <a:extLst>
                    <a:ext uri="{9D8B030D-6E8A-4147-A177-3AD203B41FA5}">
                      <a16:colId xmlns:a16="http://schemas.microsoft.com/office/drawing/2014/main" val="120857865"/>
                    </a:ext>
                  </a:extLst>
                </a:gridCol>
              </a:tblGrid>
              <a:tr h="339070">
                <a:tc>
                  <a:txBody>
                    <a:bodyPr/>
                    <a:lstStyle/>
                    <a:p>
                      <a:pPr marL="0" indent="2862263" algn="ctr">
                        <a:tabLst>
                          <a:tab pos="3371850" algn="l"/>
                        </a:tabLst>
                      </a:pPr>
                      <a:r>
                        <a:rPr lang="en-US" sz="1600" dirty="0"/>
                        <a:t>Units of Labor</a:t>
                      </a:r>
                    </a:p>
                  </a:txBody>
                  <a:tcPr/>
                </a:tc>
                <a:extLst>
                  <a:ext uri="{0D108BD9-81ED-4DB2-BD59-A6C34878D82A}">
                    <a16:rowId xmlns:a16="http://schemas.microsoft.com/office/drawing/2014/main" val="1838589925"/>
                  </a:ext>
                </a:extLst>
              </a:tr>
            </a:tbl>
          </a:graphicData>
        </a:graphic>
      </p:graphicFrame>
      <p:graphicFrame>
        <p:nvGraphicFramePr>
          <p:cNvPr id="15" name="Table Placeholder 9">
            <a:extLst>
              <a:ext uri="{FF2B5EF4-FFF2-40B4-BE49-F238E27FC236}">
                <a16:creationId xmlns:a16="http://schemas.microsoft.com/office/drawing/2014/main" id="{55C78EED-7DB8-488C-A5FD-03F3943DEA7C}"/>
              </a:ext>
            </a:extLst>
          </p:cNvPr>
          <p:cNvGraphicFramePr>
            <a:graphicFrameLocks noGrp="1"/>
          </p:cNvGraphicFramePr>
          <p:nvPr>
            <p:ph type="tbl" sz="quarter" idx="12"/>
            <p:extLst>
              <p:ext uri="{D42A27DB-BD31-4B8C-83A1-F6EECF244321}">
                <p14:modId xmlns:p14="http://schemas.microsoft.com/office/powerpoint/2010/main" val="3476116396"/>
              </p:ext>
            </p:extLst>
          </p:nvPr>
        </p:nvGraphicFramePr>
        <p:xfrm>
          <a:off x="1050746" y="2339627"/>
          <a:ext cx="7082791" cy="1022439"/>
        </p:xfrm>
        <a:graphic>
          <a:graphicData uri="http://schemas.openxmlformats.org/drawingml/2006/table">
            <a:tbl>
              <a:tblPr firstRow="1" bandRow="1">
                <a:tableStyleId>{18603FDC-E32A-4AB5-989C-0864C3EAD2B8}</a:tableStyleId>
              </a:tblPr>
              <a:tblGrid>
                <a:gridCol w="2330768">
                  <a:extLst>
                    <a:ext uri="{9D8B030D-6E8A-4147-A177-3AD203B41FA5}">
                      <a16:colId xmlns:a16="http://schemas.microsoft.com/office/drawing/2014/main" val="20000"/>
                    </a:ext>
                  </a:extLst>
                </a:gridCol>
                <a:gridCol w="2613343">
                  <a:extLst>
                    <a:ext uri="{9D8B030D-6E8A-4147-A177-3AD203B41FA5}">
                      <a16:colId xmlns:a16="http://schemas.microsoft.com/office/drawing/2014/main" val="20001"/>
                    </a:ext>
                  </a:extLst>
                </a:gridCol>
                <a:gridCol w="2138680">
                  <a:extLst>
                    <a:ext uri="{9D8B030D-6E8A-4147-A177-3AD203B41FA5}">
                      <a16:colId xmlns:a16="http://schemas.microsoft.com/office/drawing/2014/main" val="20002"/>
                    </a:ext>
                  </a:extLst>
                </a:gridCol>
              </a:tblGrid>
              <a:tr h="351879">
                <a:tc>
                  <a:txBody>
                    <a:bodyPr/>
                    <a:lstStyle/>
                    <a:p>
                      <a:pPr algn="l"/>
                      <a:r>
                        <a:rPr lang="en-US" sz="1600" dirty="0"/>
                        <a:t>Country</a:t>
                      </a:r>
                      <a:endParaRPr lang="en-US" sz="1600" b="1" dirty="0">
                        <a:latin typeface="Arial" panose="020B0604020202020204" pitchFamily="34" charset="0"/>
                        <a:cs typeface="Arial" panose="020B0604020202020204" pitchFamily="34" charset="0"/>
                      </a:endParaRPr>
                    </a:p>
                  </a:txBody>
                  <a:tcPr/>
                </a:tc>
                <a:tc>
                  <a:txBody>
                    <a:bodyPr/>
                    <a:lstStyle/>
                    <a:p>
                      <a:pPr algn="ctr"/>
                      <a:r>
                        <a:rPr lang="en-US" sz="1600" dirty="0"/>
                        <a:t>Computers</a:t>
                      </a:r>
                      <a:endParaRPr lang="en-US" sz="1600" b="0" dirty="0">
                        <a:latin typeface="Arial" pitchFamily="34" charset="0"/>
                        <a:cs typeface="Arial" pitchFamily="34" charset="0"/>
                      </a:endParaRPr>
                    </a:p>
                  </a:txBody>
                  <a:tcPr/>
                </a:tc>
                <a:tc>
                  <a:txBody>
                    <a:bodyPr/>
                    <a:lstStyle/>
                    <a:p>
                      <a:pPr algn="ctr"/>
                      <a:r>
                        <a:rPr lang="en-US" sz="1600" dirty="0"/>
                        <a:t>Shirts</a:t>
                      </a:r>
                      <a:endParaRPr lang="en-US" sz="1600" b="0" dirty="0">
                        <a:latin typeface="Arial" pitchFamily="34" charset="0"/>
                        <a:cs typeface="Arial" pitchFamily="34" charset="0"/>
                      </a:endParaRPr>
                    </a:p>
                  </a:txBody>
                  <a:tcPr/>
                </a:tc>
                <a:extLst>
                  <a:ext uri="{0D108BD9-81ED-4DB2-BD59-A6C34878D82A}">
                    <a16:rowId xmlns:a16="http://schemas.microsoft.com/office/drawing/2014/main" val="10001"/>
                  </a:ext>
                </a:extLst>
              </a:tr>
              <a:tr h="283779">
                <a:tc>
                  <a:txBody>
                    <a:bodyPr/>
                    <a:lstStyle/>
                    <a:p>
                      <a:pPr algn="l"/>
                      <a:r>
                        <a:rPr lang="en-US" sz="1600" dirty="0"/>
                        <a:t>Mexico</a:t>
                      </a:r>
                      <a:endParaRPr lang="en-US" sz="1600" b="0" dirty="0">
                        <a:latin typeface="Arial" pitchFamily="34" charset="0"/>
                        <a:cs typeface="Arial" pitchFamily="34" charset="0"/>
                      </a:endParaRPr>
                    </a:p>
                  </a:txBody>
                  <a:tcPr/>
                </a:tc>
                <a:tc>
                  <a:txBody>
                    <a:bodyPr/>
                    <a:lstStyle/>
                    <a:p>
                      <a:pPr algn="ctr"/>
                      <a:r>
                        <a:rPr lang="en-US" sz="1600" dirty="0"/>
                        <a:t>12</a:t>
                      </a:r>
                      <a:endParaRPr lang="en-US" sz="1600" b="0" dirty="0">
                        <a:latin typeface="Arial" pitchFamily="34" charset="0"/>
                        <a:cs typeface="Arial" pitchFamily="34" charset="0"/>
                      </a:endParaRPr>
                    </a:p>
                  </a:txBody>
                  <a:tcPr/>
                </a:tc>
                <a:tc>
                  <a:txBody>
                    <a:bodyPr/>
                    <a:lstStyle/>
                    <a:p>
                      <a:pPr algn="ctr"/>
                      <a:r>
                        <a:rPr lang="en-US" sz="1600" dirty="0"/>
                        <a:t>2</a:t>
                      </a:r>
                      <a:endParaRPr lang="en-US" sz="1600" b="0" dirty="0">
                        <a:latin typeface="Arial" pitchFamily="34" charset="0"/>
                        <a:cs typeface="Arial" pitchFamily="34" charset="0"/>
                      </a:endParaRPr>
                    </a:p>
                  </a:txBody>
                  <a:tcPr/>
                </a:tc>
                <a:extLst>
                  <a:ext uri="{0D108BD9-81ED-4DB2-BD59-A6C34878D82A}">
                    <a16:rowId xmlns:a16="http://schemas.microsoft.com/office/drawing/2014/main" val="10002"/>
                  </a:ext>
                </a:extLst>
              </a:tr>
              <a:tr h="279575">
                <a:tc>
                  <a:txBody>
                    <a:bodyPr/>
                    <a:lstStyle/>
                    <a:p>
                      <a:pPr algn="l"/>
                      <a:r>
                        <a:rPr lang="en-US" sz="1600" dirty="0"/>
                        <a:t>United States </a:t>
                      </a:r>
                      <a:endParaRPr lang="en-US" sz="1600" b="0" dirty="0">
                        <a:latin typeface="Arial" pitchFamily="34" charset="0"/>
                        <a:cs typeface="Arial" pitchFamily="34" charset="0"/>
                      </a:endParaRPr>
                    </a:p>
                  </a:txBody>
                  <a:tcPr/>
                </a:tc>
                <a:tc>
                  <a:txBody>
                    <a:bodyPr/>
                    <a:lstStyle/>
                    <a:p>
                      <a:pPr algn="ctr"/>
                      <a:r>
                        <a:rPr lang="en-US" sz="1600" dirty="0"/>
                        <a:t>1</a:t>
                      </a:r>
                      <a:endParaRPr lang="en-US" sz="1600" b="0" dirty="0">
                        <a:latin typeface="Arial" pitchFamily="34" charset="0"/>
                        <a:cs typeface="Arial" pitchFamily="34" charset="0"/>
                      </a:endParaRPr>
                    </a:p>
                  </a:txBody>
                  <a:tcPr/>
                </a:tc>
                <a:tc>
                  <a:txBody>
                    <a:bodyPr/>
                    <a:lstStyle/>
                    <a:p>
                      <a:pPr algn="ctr"/>
                      <a:r>
                        <a:rPr lang="en-US" sz="1600" dirty="0"/>
                        <a:t>1</a:t>
                      </a:r>
                      <a:endParaRPr lang="en-US" sz="1600" b="0" dirty="0">
                        <a:latin typeface="Arial" pitchFamily="34" charset="0"/>
                        <a:cs typeface="Arial" pitchFamily="34" charset="0"/>
                      </a:endParaRPr>
                    </a:p>
                  </a:txBody>
                  <a:tcPr/>
                </a:tc>
                <a:extLst>
                  <a:ext uri="{0D108BD9-81ED-4DB2-BD59-A6C34878D82A}">
                    <a16:rowId xmlns:a16="http://schemas.microsoft.com/office/drawing/2014/main" val="10003"/>
                  </a:ext>
                </a:extLst>
              </a:tr>
            </a:tbl>
          </a:graphicData>
        </a:graphic>
      </p:graphicFrame>
      <p:sp>
        <p:nvSpPr>
          <p:cNvPr id="5" name="Content Placeholder 4"/>
          <p:cNvSpPr>
            <a:spLocks noGrp="1"/>
          </p:cNvSpPr>
          <p:nvPr>
            <p:ph type="body" sz="half" idx="2"/>
          </p:nvPr>
        </p:nvSpPr>
        <p:spPr>
          <a:xfrm>
            <a:off x="220701" y="3488209"/>
            <a:ext cx="8663606" cy="665175"/>
          </a:xfrm>
        </p:spPr>
        <p:txBody>
          <a:bodyPr>
            <a:normAutofit/>
          </a:bodyPr>
          <a:lstStyle/>
          <a:p>
            <a:pPr marL="457200" indent="-457200">
              <a:buFont typeface="Arial" panose="020B0604020202020204" pitchFamily="34" charset="0"/>
              <a:buChar char="•"/>
            </a:pPr>
            <a:r>
              <a:rPr lang="en-US" sz="2600" dirty="0">
                <a:solidFill>
                  <a:prstClr val="black"/>
                </a:solidFill>
              </a:rPr>
              <a:t>Assuming each country has </a:t>
            </a:r>
            <a:r>
              <a:rPr lang="en-US" sz="2600" i="1" dirty="0">
                <a:solidFill>
                  <a:prstClr val="black"/>
                </a:solidFill>
              </a:rPr>
              <a:t>24</a:t>
            </a:r>
            <a:r>
              <a:rPr lang="en-US" sz="2600" dirty="0">
                <a:solidFill>
                  <a:prstClr val="black"/>
                </a:solidFill>
              </a:rPr>
              <a:t> units of labor:</a:t>
            </a:r>
          </a:p>
        </p:txBody>
      </p:sp>
      <p:graphicFrame>
        <p:nvGraphicFramePr>
          <p:cNvPr id="11" name="Table 2">
            <a:extLst>
              <a:ext uri="{FF2B5EF4-FFF2-40B4-BE49-F238E27FC236}">
                <a16:creationId xmlns:a16="http://schemas.microsoft.com/office/drawing/2014/main" id="{DE7DFFF4-0A48-408A-B514-097402E4B975}"/>
              </a:ext>
            </a:extLst>
          </p:cNvPr>
          <p:cNvGraphicFramePr>
            <a:graphicFrameLocks noGrp="1"/>
          </p:cNvGraphicFramePr>
          <p:nvPr>
            <p:extLst>
              <p:ext uri="{D42A27DB-BD31-4B8C-83A1-F6EECF244321}">
                <p14:modId xmlns:p14="http://schemas.microsoft.com/office/powerpoint/2010/main" val="4031507139"/>
              </p:ext>
            </p:extLst>
          </p:nvPr>
        </p:nvGraphicFramePr>
        <p:xfrm>
          <a:off x="1030604" y="4321224"/>
          <a:ext cx="7082791" cy="339070"/>
        </p:xfrm>
        <a:graphic>
          <a:graphicData uri="http://schemas.openxmlformats.org/drawingml/2006/table">
            <a:tbl>
              <a:tblPr firstRow="1" bandRow="1">
                <a:tableStyleId>{18603FDC-E32A-4AB5-989C-0864C3EAD2B8}</a:tableStyleId>
              </a:tblPr>
              <a:tblGrid>
                <a:gridCol w="7082791">
                  <a:extLst>
                    <a:ext uri="{9D8B030D-6E8A-4147-A177-3AD203B41FA5}">
                      <a16:colId xmlns:a16="http://schemas.microsoft.com/office/drawing/2014/main" val="120857865"/>
                    </a:ext>
                  </a:extLst>
                </a:gridCol>
              </a:tblGrid>
              <a:tr h="339070">
                <a:tc>
                  <a:txBody>
                    <a:bodyPr/>
                    <a:lstStyle/>
                    <a:p>
                      <a:pPr marL="0" indent="2862263" algn="ctr">
                        <a:tabLst>
                          <a:tab pos="3371850" algn="l"/>
                        </a:tabLst>
                      </a:pPr>
                      <a:r>
                        <a:rPr lang="en-US" sz="1600" dirty="0"/>
                        <a:t>Production Possibilities</a:t>
                      </a:r>
                    </a:p>
                  </a:txBody>
                  <a:tcPr/>
                </a:tc>
                <a:extLst>
                  <a:ext uri="{0D108BD9-81ED-4DB2-BD59-A6C34878D82A}">
                    <a16:rowId xmlns:a16="http://schemas.microsoft.com/office/drawing/2014/main" val="1838589925"/>
                  </a:ext>
                </a:extLst>
              </a:tr>
            </a:tbl>
          </a:graphicData>
        </a:graphic>
      </p:graphicFrame>
      <p:graphicFrame>
        <p:nvGraphicFramePr>
          <p:cNvPr id="12" name="Table Placeholder 9">
            <a:extLst>
              <a:ext uri="{FF2B5EF4-FFF2-40B4-BE49-F238E27FC236}">
                <a16:creationId xmlns:a16="http://schemas.microsoft.com/office/drawing/2014/main" id="{338793EC-C641-4E90-A801-7ABC0A26FCBE}"/>
              </a:ext>
            </a:extLst>
          </p:cNvPr>
          <p:cNvGraphicFramePr>
            <a:graphicFrameLocks/>
          </p:cNvGraphicFramePr>
          <p:nvPr>
            <p:extLst>
              <p:ext uri="{D42A27DB-BD31-4B8C-83A1-F6EECF244321}">
                <p14:modId xmlns:p14="http://schemas.microsoft.com/office/powerpoint/2010/main" val="2204801024"/>
              </p:ext>
            </p:extLst>
          </p:nvPr>
        </p:nvGraphicFramePr>
        <p:xfrm>
          <a:off x="1023993" y="4640082"/>
          <a:ext cx="7082792" cy="1022439"/>
        </p:xfrm>
        <a:graphic>
          <a:graphicData uri="http://schemas.openxmlformats.org/drawingml/2006/table">
            <a:tbl>
              <a:tblPr firstRow="1" bandRow="1">
                <a:tableStyleId>{18603FDC-E32A-4AB5-989C-0864C3EAD2B8}</a:tableStyleId>
              </a:tblPr>
              <a:tblGrid>
                <a:gridCol w="1702570">
                  <a:extLst>
                    <a:ext uri="{9D8B030D-6E8A-4147-A177-3AD203B41FA5}">
                      <a16:colId xmlns:a16="http://schemas.microsoft.com/office/drawing/2014/main" val="20000"/>
                    </a:ext>
                  </a:extLst>
                </a:gridCol>
                <a:gridCol w="1908984">
                  <a:extLst>
                    <a:ext uri="{9D8B030D-6E8A-4147-A177-3AD203B41FA5}">
                      <a16:colId xmlns:a16="http://schemas.microsoft.com/office/drawing/2014/main" val="20001"/>
                    </a:ext>
                  </a:extLst>
                </a:gridCol>
                <a:gridCol w="1908984">
                  <a:extLst>
                    <a:ext uri="{9D8B030D-6E8A-4147-A177-3AD203B41FA5}">
                      <a16:colId xmlns:a16="http://schemas.microsoft.com/office/drawing/2014/main" val="1992440085"/>
                    </a:ext>
                  </a:extLst>
                </a:gridCol>
                <a:gridCol w="1562254">
                  <a:extLst>
                    <a:ext uri="{9D8B030D-6E8A-4147-A177-3AD203B41FA5}">
                      <a16:colId xmlns:a16="http://schemas.microsoft.com/office/drawing/2014/main" val="20002"/>
                    </a:ext>
                  </a:extLst>
                </a:gridCol>
              </a:tblGrid>
              <a:tr h="351879">
                <a:tc>
                  <a:txBody>
                    <a:bodyPr/>
                    <a:lstStyle/>
                    <a:p>
                      <a:pPr algn="l"/>
                      <a:r>
                        <a:rPr lang="en-US" sz="1600" dirty="0"/>
                        <a:t>Country</a:t>
                      </a:r>
                      <a:endParaRPr lang="en-US" sz="1600" b="1" dirty="0">
                        <a:latin typeface="Arial" panose="020B0604020202020204" pitchFamily="34" charset="0"/>
                        <a:cs typeface="Arial" panose="020B0604020202020204" pitchFamily="34" charset="0"/>
                      </a:endParaRPr>
                    </a:p>
                  </a:txBody>
                  <a:tcPr/>
                </a:tc>
                <a:tc>
                  <a:txBody>
                    <a:bodyPr/>
                    <a:lstStyle/>
                    <a:p>
                      <a:pPr algn="ctr"/>
                      <a:r>
                        <a:rPr lang="en-US" sz="1600" dirty="0"/>
                        <a:t>Computers</a:t>
                      </a:r>
                      <a:endParaRPr lang="en-US" sz="1600" b="0" dirty="0">
                        <a:latin typeface="Arial" pitchFamily="34" charset="0"/>
                        <a:cs typeface="Arial" pitchFamily="34" charset="0"/>
                      </a:endParaRPr>
                    </a:p>
                  </a:txBody>
                  <a:tcPr/>
                </a:tc>
                <a:tc>
                  <a:txBody>
                    <a:bodyPr/>
                    <a:lstStyle/>
                    <a:p>
                      <a:pPr algn="ctr"/>
                      <a:endParaRPr lang="en-US" sz="1600" b="0" dirty="0">
                        <a:latin typeface="Arial" pitchFamily="34" charset="0"/>
                        <a:cs typeface="Arial" pitchFamily="34" charset="0"/>
                      </a:endParaRPr>
                    </a:p>
                  </a:txBody>
                  <a:tcPr/>
                </a:tc>
                <a:tc>
                  <a:txBody>
                    <a:bodyPr/>
                    <a:lstStyle/>
                    <a:p>
                      <a:pPr algn="ctr"/>
                      <a:r>
                        <a:rPr lang="en-US" sz="1600" dirty="0"/>
                        <a:t>Shirts</a:t>
                      </a:r>
                      <a:endParaRPr lang="en-US" sz="1600" b="0" dirty="0">
                        <a:latin typeface="Arial" pitchFamily="34" charset="0"/>
                        <a:cs typeface="Arial" pitchFamily="34" charset="0"/>
                      </a:endParaRPr>
                    </a:p>
                  </a:txBody>
                  <a:tcPr/>
                </a:tc>
                <a:extLst>
                  <a:ext uri="{0D108BD9-81ED-4DB2-BD59-A6C34878D82A}">
                    <a16:rowId xmlns:a16="http://schemas.microsoft.com/office/drawing/2014/main" val="10001"/>
                  </a:ext>
                </a:extLst>
              </a:tr>
              <a:tr h="283779">
                <a:tc>
                  <a:txBody>
                    <a:bodyPr/>
                    <a:lstStyle/>
                    <a:p>
                      <a:pPr algn="l"/>
                      <a:r>
                        <a:rPr lang="en-US" sz="1600" dirty="0"/>
                        <a:t>Mexico</a:t>
                      </a:r>
                      <a:endParaRPr lang="en-US" sz="1600" b="0" dirty="0">
                        <a:latin typeface="Arial" pitchFamily="34" charset="0"/>
                        <a:cs typeface="Arial" pitchFamily="34" charset="0"/>
                      </a:endParaRPr>
                    </a:p>
                  </a:txBody>
                  <a:tcPr/>
                </a:tc>
                <a:tc>
                  <a:txBody>
                    <a:bodyPr/>
                    <a:lstStyle/>
                    <a:p>
                      <a:pPr algn="ctr"/>
                      <a:r>
                        <a:rPr lang="en-US" sz="1600" dirty="0"/>
                        <a:t>2</a:t>
                      </a:r>
                      <a:endParaRPr lang="en-US" sz="1600" b="0" dirty="0">
                        <a:latin typeface="Arial" pitchFamily="34" charset="0"/>
                        <a:cs typeface="Arial"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u="sng" dirty="0"/>
                        <a:t>or</a:t>
                      </a:r>
                      <a:endParaRPr lang="en-US" sz="1600" u="sng" dirty="0">
                        <a:solidFill>
                          <a:prstClr val="black"/>
                        </a:solidFill>
                        <a:latin typeface="Arial" panose="020B0604020202020204" pitchFamily="34" charset="0"/>
                        <a:cs typeface="Arial" panose="020B0604020202020204" pitchFamily="34" charset="0"/>
                      </a:endParaRPr>
                    </a:p>
                  </a:txBody>
                  <a:tcPr/>
                </a:tc>
                <a:tc>
                  <a:txBody>
                    <a:bodyPr/>
                    <a:lstStyle/>
                    <a:p>
                      <a:pPr algn="ctr"/>
                      <a:r>
                        <a:rPr lang="en-US" sz="1600" dirty="0"/>
                        <a:t>12</a:t>
                      </a:r>
                      <a:endParaRPr lang="en-US" sz="1600" b="0" dirty="0">
                        <a:latin typeface="Arial" pitchFamily="34" charset="0"/>
                        <a:cs typeface="Arial" pitchFamily="34" charset="0"/>
                      </a:endParaRPr>
                    </a:p>
                  </a:txBody>
                  <a:tcPr/>
                </a:tc>
                <a:extLst>
                  <a:ext uri="{0D108BD9-81ED-4DB2-BD59-A6C34878D82A}">
                    <a16:rowId xmlns:a16="http://schemas.microsoft.com/office/drawing/2014/main" val="10002"/>
                  </a:ext>
                </a:extLst>
              </a:tr>
              <a:tr h="279575">
                <a:tc>
                  <a:txBody>
                    <a:bodyPr/>
                    <a:lstStyle/>
                    <a:p>
                      <a:pPr algn="l"/>
                      <a:r>
                        <a:rPr lang="en-US" sz="1600" dirty="0"/>
                        <a:t>United States </a:t>
                      </a:r>
                      <a:endParaRPr lang="en-US" sz="1600" b="0" dirty="0">
                        <a:latin typeface="Arial" pitchFamily="34" charset="0"/>
                        <a:cs typeface="Arial" pitchFamily="34" charset="0"/>
                      </a:endParaRPr>
                    </a:p>
                  </a:txBody>
                  <a:tcPr/>
                </a:tc>
                <a:tc>
                  <a:txBody>
                    <a:bodyPr/>
                    <a:lstStyle/>
                    <a:p>
                      <a:pPr algn="ctr"/>
                      <a:r>
                        <a:rPr lang="en-US" sz="1600" dirty="0"/>
                        <a:t>24</a:t>
                      </a:r>
                      <a:endParaRPr lang="en-US" sz="1600" b="0" dirty="0">
                        <a:latin typeface="Arial" pitchFamily="34" charset="0"/>
                        <a:cs typeface="Arial"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u="sng" dirty="0"/>
                        <a:t>or</a:t>
                      </a:r>
                      <a:endParaRPr lang="en-US" sz="1600" u="sng" dirty="0">
                        <a:solidFill>
                          <a:prstClr val="black"/>
                        </a:solidFill>
                        <a:latin typeface="Arial" panose="020B0604020202020204" pitchFamily="34" charset="0"/>
                        <a:cs typeface="Arial" panose="020B0604020202020204" pitchFamily="34" charset="0"/>
                      </a:endParaRPr>
                    </a:p>
                  </a:txBody>
                  <a:tcPr/>
                </a:tc>
                <a:tc>
                  <a:txBody>
                    <a:bodyPr/>
                    <a:lstStyle/>
                    <a:p>
                      <a:pPr algn="ctr"/>
                      <a:r>
                        <a:rPr lang="en-US" sz="1600" b="0" dirty="0">
                          <a:latin typeface="Arial" pitchFamily="34" charset="0"/>
                          <a:cs typeface="Arial" pitchFamily="34" charset="0"/>
                        </a:rPr>
                        <a:t>24</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40702720"/>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Comparative Advantage (3 of 11)</a:t>
            </a:r>
          </a:p>
        </p:txBody>
      </p:sp>
      <p:graphicFrame>
        <p:nvGraphicFramePr>
          <p:cNvPr id="17" name="Table 2">
            <a:extLst>
              <a:ext uri="{FF2B5EF4-FFF2-40B4-BE49-F238E27FC236}">
                <a16:creationId xmlns:a16="http://schemas.microsoft.com/office/drawing/2014/main" id="{A0436B37-2AA6-4D1F-8E59-63DFB5F99751}"/>
              </a:ext>
            </a:extLst>
          </p:cNvPr>
          <p:cNvGraphicFramePr>
            <a:graphicFrameLocks noGrp="1"/>
          </p:cNvGraphicFramePr>
          <p:nvPr>
            <p:extLst>
              <p:ext uri="{D42A27DB-BD31-4B8C-83A1-F6EECF244321}">
                <p14:modId xmlns:p14="http://schemas.microsoft.com/office/powerpoint/2010/main" val="652266544"/>
              </p:ext>
            </p:extLst>
          </p:nvPr>
        </p:nvGraphicFramePr>
        <p:xfrm>
          <a:off x="1057357" y="2020769"/>
          <a:ext cx="7082791" cy="339070"/>
        </p:xfrm>
        <a:graphic>
          <a:graphicData uri="http://schemas.openxmlformats.org/drawingml/2006/table">
            <a:tbl>
              <a:tblPr firstRow="1" bandRow="1">
                <a:tableStyleId>{18603FDC-E32A-4AB5-989C-0864C3EAD2B8}</a:tableStyleId>
              </a:tblPr>
              <a:tblGrid>
                <a:gridCol w="7082791">
                  <a:extLst>
                    <a:ext uri="{9D8B030D-6E8A-4147-A177-3AD203B41FA5}">
                      <a16:colId xmlns:a16="http://schemas.microsoft.com/office/drawing/2014/main" val="120857865"/>
                    </a:ext>
                  </a:extLst>
                </a:gridCol>
              </a:tblGrid>
              <a:tr h="339070">
                <a:tc>
                  <a:txBody>
                    <a:bodyPr/>
                    <a:lstStyle/>
                    <a:p>
                      <a:pPr marL="0" indent="2862263" algn="ctr">
                        <a:tabLst>
                          <a:tab pos="3371850" algn="l"/>
                        </a:tabLst>
                      </a:pPr>
                      <a:r>
                        <a:rPr lang="en-US" sz="1600" dirty="0"/>
                        <a:t>Units of Labor</a:t>
                      </a:r>
                    </a:p>
                  </a:txBody>
                  <a:tcPr/>
                </a:tc>
                <a:extLst>
                  <a:ext uri="{0D108BD9-81ED-4DB2-BD59-A6C34878D82A}">
                    <a16:rowId xmlns:a16="http://schemas.microsoft.com/office/drawing/2014/main" val="1838589925"/>
                  </a:ext>
                </a:extLst>
              </a:tr>
            </a:tbl>
          </a:graphicData>
        </a:graphic>
      </p:graphicFrame>
      <p:graphicFrame>
        <p:nvGraphicFramePr>
          <p:cNvPr id="18" name="Table Placeholder 9">
            <a:extLst>
              <a:ext uri="{FF2B5EF4-FFF2-40B4-BE49-F238E27FC236}">
                <a16:creationId xmlns:a16="http://schemas.microsoft.com/office/drawing/2014/main" id="{8F826625-BB67-472F-8A8B-57712B866B5D}"/>
              </a:ext>
            </a:extLst>
          </p:cNvPr>
          <p:cNvGraphicFramePr>
            <a:graphicFrameLocks noGrp="1"/>
          </p:cNvGraphicFramePr>
          <p:nvPr>
            <p:ph type="tbl" sz="quarter" idx="12"/>
            <p:extLst>
              <p:ext uri="{D42A27DB-BD31-4B8C-83A1-F6EECF244321}">
                <p14:modId xmlns:p14="http://schemas.microsoft.com/office/powerpoint/2010/main" val="1723877215"/>
              </p:ext>
            </p:extLst>
          </p:nvPr>
        </p:nvGraphicFramePr>
        <p:xfrm>
          <a:off x="1050746" y="2339627"/>
          <a:ext cx="7082791" cy="1022439"/>
        </p:xfrm>
        <a:graphic>
          <a:graphicData uri="http://schemas.openxmlformats.org/drawingml/2006/table">
            <a:tbl>
              <a:tblPr firstRow="1" bandRow="1">
                <a:tableStyleId>{18603FDC-E32A-4AB5-989C-0864C3EAD2B8}</a:tableStyleId>
              </a:tblPr>
              <a:tblGrid>
                <a:gridCol w="2330768">
                  <a:extLst>
                    <a:ext uri="{9D8B030D-6E8A-4147-A177-3AD203B41FA5}">
                      <a16:colId xmlns:a16="http://schemas.microsoft.com/office/drawing/2014/main" val="20000"/>
                    </a:ext>
                  </a:extLst>
                </a:gridCol>
                <a:gridCol w="2613343">
                  <a:extLst>
                    <a:ext uri="{9D8B030D-6E8A-4147-A177-3AD203B41FA5}">
                      <a16:colId xmlns:a16="http://schemas.microsoft.com/office/drawing/2014/main" val="20001"/>
                    </a:ext>
                  </a:extLst>
                </a:gridCol>
                <a:gridCol w="2138680">
                  <a:extLst>
                    <a:ext uri="{9D8B030D-6E8A-4147-A177-3AD203B41FA5}">
                      <a16:colId xmlns:a16="http://schemas.microsoft.com/office/drawing/2014/main" val="20002"/>
                    </a:ext>
                  </a:extLst>
                </a:gridCol>
              </a:tblGrid>
              <a:tr h="351879">
                <a:tc>
                  <a:txBody>
                    <a:bodyPr/>
                    <a:lstStyle/>
                    <a:p>
                      <a:pPr algn="l"/>
                      <a:r>
                        <a:rPr lang="en-US" sz="1600" dirty="0"/>
                        <a:t>Country</a:t>
                      </a:r>
                      <a:endParaRPr lang="en-US" sz="1600" b="1" dirty="0">
                        <a:latin typeface="Arial" panose="020B0604020202020204" pitchFamily="34" charset="0"/>
                        <a:cs typeface="Arial" panose="020B0604020202020204" pitchFamily="34" charset="0"/>
                      </a:endParaRPr>
                    </a:p>
                  </a:txBody>
                  <a:tcPr/>
                </a:tc>
                <a:tc>
                  <a:txBody>
                    <a:bodyPr/>
                    <a:lstStyle/>
                    <a:p>
                      <a:pPr algn="ctr"/>
                      <a:r>
                        <a:rPr lang="en-US" sz="1600" dirty="0"/>
                        <a:t>Computers</a:t>
                      </a:r>
                      <a:endParaRPr lang="en-US" sz="1600" b="0" dirty="0">
                        <a:latin typeface="Arial" pitchFamily="34" charset="0"/>
                        <a:cs typeface="Arial" pitchFamily="34" charset="0"/>
                      </a:endParaRPr>
                    </a:p>
                  </a:txBody>
                  <a:tcPr/>
                </a:tc>
                <a:tc>
                  <a:txBody>
                    <a:bodyPr/>
                    <a:lstStyle/>
                    <a:p>
                      <a:pPr algn="ctr"/>
                      <a:r>
                        <a:rPr lang="en-US" sz="1600" dirty="0"/>
                        <a:t>Shirts</a:t>
                      </a:r>
                      <a:endParaRPr lang="en-US" sz="1600" b="0" dirty="0">
                        <a:latin typeface="Arial" pitchFamily="34" charset="0"/>
                        <a:cs typeface="Arial" pitchFamily="34" charset="0"/>
                      </a:endParaRPr>
                    </a:p>
                  </a:txBody>
                  <a:tcPr/>
                </a:tc>
                <a:extLst>
                  <a:ext uri="{0D108BD9-81ED-4DB2-BD59-A6C34878D82A}">
                    <a16:rowId xmlns:a16="http://schemas.microsoft.com/office/drawing/2014/main" val="10001"/>
                  </a:ext>
                </a:extLst>
              </a:tr>
              <a:tr h="283779">
                <a:tc>
                  <a:txBody>
                    <a:bodyPr/>
                    <a:lstStyle/>
                    <a:p>
                      <a:pPr algn="l"/>
                      <a:r>
                        <a:rPr lang="en-US" sz="1600" dirty="0"/>
                        <a:t>Mexico</a:t>
                      </a:r>
                      <a:endParaRPr lang="en-US" sz="1600" b="0" dirty="0">
                        <a:latin typeface="Arial" pitchFamily="34" charset="0"/>
                        <a:cs typeface="Arial" pitchFamily="34" charset="0"/>
                      </a:endParaRPr>
                    </a:p>
                  </a:txBody>
                  <a:tcPr/>
                </a:tc>
                <a:tc>
                  <a:txBody>
                    <a:bodyPr/>
                    <a:lstStyle/>
                    <a:p>
                      <a:pPr algn="ctr"/>
                      <a:r>
                        <a:rPr lang="en-US" sz="1600" dirty="0"/>
                        <a:t>12</a:t>
                      </a:r>
                      <a:endParaRPr lang="en-US" sz="1600" b="0" dirty="0">
                        <a:latin typeface="Arial" pitchFamily="34" charset="0"/>
                        <a:cs typeface="Arial" pitchFamily="34" charset="0"/>
                      </a:endParaRPr>
                    </a:p>
                  </a:txBody>
                  <a:tcPr/>
                </a:tc>
                <a:tc>
                  <a:txBody>
                    <a:bodyPr/>
                    <a:lstStyle/>
                    <a:p>
                      <a:pPr algn="ctr"/>
                      <a:r>
                        <a:rPr lang="en-US" sz="1600" dirty="0"/>
                        <a:t>2</a:t>
                      </a:r>
                      <a:endParaRPr lang="en-US" sz="1600" b="0" dirty="0">
                        <a:latin typeface="Arial" pitchFamily="34" charset="0"/>
                        <a:cs typeface="Arial" pitchFamily="34" charset="0"/>
                      </a:endParaRPr>
                    </a:p>
                  </a:txBody>
                  <a:tcPr/>
                </a:tc>
                <a:extLst>
                  <a:ext uri="{0D108BD9-81ED-4DB2-BD59-A6C34878D82A}">
                    <a16:rowId xmlns:a16="http://schemas.microsoft.com/office/drawing/2014/main" val="10002"/>
                  </a:ext>
                </a:extLst>
              </a:tr>
              <a:tr h="279575">
                <a:tc>
                  <a:txBody>
                    <a:bodyPr/>
                    <a:lstStyle/>
                    <a:p>
                      <a:pPr algn="l"/>
                      <a:r>
                        <a:rPr lang="en-US" sz="1600" dirty="0"/>
                        <a:t>United States </a:t>
                      </a:r>
                      <a:endParaRPr lang="en-US" sz="1600" b="0" dirty="0">
                        <a:latin typeface="Arial" pitchFamily="34" charset="0"/>
                        <a:cs typeface="Arial" pitchFamily="34" charset="0"/>
                      </a:endParaRPr>
                    </a:p>
                  </a:txBody>
                  <a:tcPr/>
                </a:tc>
                <a:tc>
                  <a:txBody>
                    <a:bodyPr/>
                    <a:lstStyle/>
                    <a:p>
                      <a:pPr algn="ctr"/>
                      <a:r>
                        <a:rPr lang="en-US" sz="1600" dirty="0"/>
                        <a:t>1</a:t>
                      </a:r>
                      <a:endParaRPr lang="en-US" sz="1600" b="0" dirty="0">
                        <a:latin typeface="Arial" pitchFamily="34" charset="0"/>
                        <a:cs typeface="Arial" pitchFamily="34" charset="0"/>
                      </a:endParaRPr>
                    </a:p>
                  </a:txBody>
                  <a:tcPr/>
                </a:tc>
                <a:tc>
                  <a:txBody>
                    <a:bodyPr/>
                    <a:lstStyle/>
                    <a:p>
                      <a:pPr algn="ctr"/>
                      <a:r>
                        <a:rPr lang="en-US" sz="1600" dirty="0"/>
                        <a:t>1</a:t>
                      </a:r>
                      <a:endParaRPr lang="en-US" sz="1600" b="0" dirty="0">
                        <a:latin typeface="Arial" pitchFamily="34" charset="0"/>
                        <a:cs typeface="Arial" pitchFamily="34" charset="0"/>
                      </a:endParaRPr>
                    </a:p>
                  </a:txBody>
                  <a:tcPr/>
                </a:tc>
                <a:extLst>
                  <a:ext uri="{0D108BD9-81ED-4DB2-BD59-A6C34878D82A}">
                    <a16:rowId xmlns:a16="http://schemas.microsoft.com/office/drawing/2014/main" val="10003"/>
                  </a:ext>
                </a:extLst>
              </a:tr>
            </a:tbl>
          </a:graphicData>
        </a:graphic>
      </p:graphicFrame>
      <p:graphicFrame>
        <p:nvGraphicFramePr>
          <p:cNvPr id="19" name="Table 2">
            <a:extLst>
              <a:ext uri="{FF2B5EF4-FFF2-40B4-BE49-F238E27FC236}">
                <a16:creationId xmlns:a16="http://schemas.microsoft.com/office/drawing/2014/main" id="{8E308C28-7D14-4F08-97D3-0547D657888B}"/>
              </a:ext>
            </a:extLst>
          </p:cNvPr>
          <p:cNvGraphicFramePr>
            <a:graphicFrameLocks noGrp="1"/>
          </p:cNvGraphicFramePr>
          <p:nvPr>
            <p:extLst>
              <p:ext uri="{D42A27DB-BD31-4B8C-83A1-F6EECF244321}">
                <p14:modId xmlns:p14="http://schemas.microsoft.com/office/powerpoint/2010/main" val="1773407119"/>
              </p:ext>
            </p:extLst>
          </p:nvPr>
        </p:nvGraphicFramePr>
        <p:xfrm>
          <a:off x="1070579" y="3658407"/>
          <a:ext cx="7082791" cy="339070"/>
        </p:xfrm>
        <a:graphic>
          <a:graphicData uri="http://schemas.openxmlformats.org/drawingml/2006/table">
            <a:tbl>
              <a:tblPr firstRow="1" bandRow="1">
                <a:tableStyleId>{18603FDC-E32A-4AB5-989C-0864C3EAD2B8}</a:tableStyleId>
              </a:tblPr>
              <a:tblGrid>
                <a:gridCol w="7082791">
                  <a:extLst>
                    <a:ext uri="{9D8B030D-6E8A-4147-A177-3AD203B41FA5}">
                      <a16:colId xmlns:a16="http://schemas.microsoft.com/office/drawing/2014/main" val="120857865"/>
                    </a:ext>
                  </a:extLst>
                </a:gridCol>
              </a:tblGrid>
              <a:tr h="339070">
                <a:tc>
                  <a:txBody>
                    <a:bodyPr/>
                    <a:lstStyle/>
                    <a:p>
                      <a:pPr marL="0" indent="2862263" algn="ctr">
                        <a:tabLst>
                          <a:tab pos="3371850" algn="l"/>
                        </a:tabLst>
                      </a:pPr>
                      <a:r>
                        <a:rPr lang="en-US" sz="1600" dirty="0"/>
                        <a:t>Production Possibilities</a:t>
                      </a:r>
                    </a:p>
                  </a:txBody>
                  <a:tcPr/>
                </a:tc>
                <a:extLst>
                  <a:ext uri="{0D108BD9-81ED-4DB2-BD59-A6C34878D82A}">
                    <a16:rowId xmlns:a16="http://schemas.microsoft.com/office/drawing/2014/main" val="1838589925"/>
                  </a:ext>
                </a:extLst>
              </a:tr>
            </a:tbl>
          </a:graphicData>
        </a:graphic>
      </p:graphicFrame>
      <p:graphicFrame>
        <p:nvGraphicFramePr>
          <p:cNvPr id="20" name="Table Placeholder 9">
            <a:extLst>
              <a:ext uri="{FF2B5EF4-FFF2-40B4-BE49-F238E27FC236}">
                <a16:creationId xmlns:a16="http://schemas.microsoft.com/office/drawing/2014/main" id="{2F38CB8E-1C56-41E6-A69D-58C13464C00B}"/>
              </a:ext>
            </a:extLst>
          </p:cNvPr>
          <p:cNvGraphicFramePr>
            <a:graphicFrameLocks/>
          </p:cNvGraphicFramePr>
          <p:nvPr>
            <p:extLst>
              <p:ext uri="{D42A27DB-BD31-4B8C-83A1-F6EECF244321}">
                <p14:modId xmlns:p14="http://schemas.microsoft.com/office/powerpoint/2010/main" val="1401505889"/>
              </p:ext>
            </p:extLst>
          </p:nvPr>
        </p:nvGraphicFramePr>
        <p:xfrm>
          <a:off x="1063968" y="3977265"/>
          <a:ext cx="7082791" cy="1022439"/>
        </p:xfrm>
        <a:graphic>
          <a:graphicData uri="http://schemas.openxmlformats.org/drawingml/2006/table">
            <a:tbl>
              <a:tblPr firstRow="1" bandRow="1">
                <a:tableStyleId>{18603FDC-E32A-4AB5-989C-0864C3EAD2B8}</a:tableStyleId>
              </a:tblPr>
              <a:tblGrid>
                <a:gridCol w="2330768">
                  <a:extLst>
                    <a:ext uri="{9D8B030D-6E8A-4147-A177-3AD203B41FA5}">
                      <a16:colId xmlns:a16="http://schemas.microsoft.com/office/drawing/2014/main" val="20000"/>
                    </a:ext>
                  </a:extLst>
                </a:gridCol>
                <a:gridCol w="2613343">
                  <a:extLst>
                    <a:ext uri="{9D8B030D-6E8A-4147-A177-3AD203B41FA5}">
                      <a16:colId xmlns:a16="http://schemas.microsoft.com/office/drawing/2014/main" val="20001"/>
                    </a:ext>
                  </a:extLst>
                </a:gridCol>
                <a:gridCol w="2138680">
                  <a:extLst>
                    <a:ext uri="{9D8B030D-6E8A-4147-A177-3AD203B41FA5}">
                      <a16:colId xmlns:a16="http://schemas.microsoft.com/office/drawing/2014/main" val="20002"/>
                    </a:ext>
                  </a:extLst>
                </a:gridCol>
              </a:tblGrid>
              <a:tr h="351879">
                <a:tc>
                  <a:txBody>
                    <a:bodyPr/>
                    <a:lstStyle/>
                    <a:p>
                      <a:pPr algn="l"/>
                      <a:r>
                        <a:rPr lang="en-US" sz="1600" dirty="0"/>
                        <a:t>Country</a:t>
                      </a:r>
                      <a:endParaRPr lang="en-US" sz="1600" b="1" dirty="0">
                        <a:latin typeface="Arial" panose="020B0604020202020204" pitchFamily="34" charset="0"/>
                        <a:cs typeface="Arial" panose="020B0604020202020204" pitchFamily="34" charset="0"/>
                      </a:endParaRPr>
                    </a:p>
                  </a:txBody>
                  <a:tcPr/>
                </a:tc>
                <a:tc>
                  <a:txBody>
                    <a:bodyPr/>
                    <a:lstStyle/>
                    <a:p>
                      <a:pPr algn="ctr"/>
                      <a:r>
                        <a:rPr lang="en-US" sz="1600" dirty="0"/>
                        <a:t>Computers</a:t>
                      </a:r>
                      <a:endParaRPr lang="en-US" sz="1600" b="0" dirty="0">
                        <a:latin typeface="Arial" pitchFamily="34" charset="0"/>
                        <a:cs typeface="Arial" pitchFamily="34" charset="0"/>
                      </a:endParaRPr>
                    </a:p>
                  </a:txBody>
                  <a:tcPr/>
                </a:tc>
                <a:tc>
                  <a:txBody>
                    <a:bodyPr/>
                    <a:lstStyle/>
                    <a:p>
                      <a:pPr algn="ctr"/>
                      <a:r>
                        <a:rPr lang="en-US" sz="1600" dirty="0"/>
                        <a:t>Shirts</a:t>
                      </a:r>
                      <a:endParaRPr lang="en-US" sz="1600" b="0" dirty="0">
                        <a:latin typeface="Arial" pitchFamily="34" charset="0"/>
                        <a:cs typeface="Arial" pitchFamily="34" charset="0"/>
                      </a:endParaRPr>
                    </a:p>
                  </a:txBody>
                  <a:tcPr/>
                </a:tc>
                <a:extLst>
                  <a:ext uri="{0D108BD9-81ED-4DB2-BD59-A6C34878D82A}">
                    <a16:rowId xmlns:a16="http://schemas.microsoft.com/office/drawing/2014/main" val="10001"/>
                  </a:ext>
                </a:extLst>
              </a:tr>
              <a:tr h="283779">
                <a:tc>
                  <a:txBody>
                    <a:bodyPr/>
                    <a:lstStyle/>
                    <a:p>
                      <a:pPr algn="l"/>
                      <a:r>
                        <a:rPr lang="en-US" sz="1600" dirty="0"/>
                        <a:t>Mexico</a:t>
                      </a:r>
                      <a:endParaRPr lang="en-US" sz="1600" b="0" dirty="0">
                        <a:latin typeface="Arial" pitchFamily="34" charset="0"/>
                        <a:cs typeface="Arial" pitchFamily="34" charset="0"/>
                      </a:endParaRPr>
                    </a:p>
                  </a:txBody>
                  <a:tcPr/>
                </a:tc>
                <a:tc>
                  <a:txBody>
                    <a:bodyPr/>
                    <a:lstStyle/>
                    <a:p>
                      <a:pPr algn="ctr"/>
                      <a:r>
                        <a:rPr lang="en-US" sz="1600" dirty="0"/>
                        <a:t>2</a:t>
                      </a:r>
                      <a:endParaRPr lang="en-US" sz="1600" b="0" dirty="0">
                        <a:latin typeface="Arial" pitchFamily="34" charset="0"/>
                        <a:cs typeface="Arial" pitchFamily="34" charset="0"/>
                      </a:endParaRPr>
                    </a:p>
                  </a:txBody>
                  <a:tcPr/>
                </a:tc>
                <a:tc>
                  <a:txBody>
                    <a:bodyPr/>
                    <a:lstStyle/>
                    <a:p>
                      <a:pPr algn="ctr"/>
                      <a:r>
                        <a:rPr lang="en-US" sz="1600" dirty="0"/>
                        <a:t>12</a:t>
                      </a:r>
                      <a:endParaRPr lang="en-US" sz="1600" b="0" dirty="0">
                        <a:latin typeface="Arial" pitchFamily="34" charset="0"/>
                        <a:cs typeface="Arial" pitchFamily="34" charset="0"/>
                      </a:endParaRPr>
                    </a:p>
                  </a:txBody>
                  <a:tcPr/>
                </a:tc>
                <a:extLst>
                  <a:ext uri="{0D108BD9-81ED-4DB2-BD59-A6C34878D82A}">
                    <a16:rowId xmlns:a16="http://schemas.microsoft.com/office/drawing/2014/main" val="10002"/>
                  </a:ext>
                </a:extLst>
              </a:tr>
              <a:tr h="279575">
                <a:tc>
                  <a:txBody>
                    <a:bodyPr/>
                    <a:lstStyle/>
                    <a:p>
                      <a:pPr algn="l"/>
                      <a:r>
                        <a:rPr lang="en-US" sz="1600" dirty="0"/>
                        <a:t>United States </a:t>
                      </a:r>
                      <a:endParaRPr lang="en-US" sz="1600" b="0" dirty="0">
                        <a:latin typeface="Arial" pitchFamily="34" charset="0"/>
                        <a:cs typeface="Arial" pitchFamily="34" charset="0"/>
                      </a:endParaRPr>
                    </a:p>
                  </a:txBody>
                  <a:tcPr/>
                </a:tc>
                <a:tc>
                  <a:txBody>
                    <a:bodyPr/>
                    <a:lstStyle/>
                    <a:p>
                      <a:pPr algn="ctr"/>
                      <a:r>
                        <a:rPr lang="en-US" sz="1600" dirty="0"/>
                        <a:t>24</a:t>
                      </a:r>
                      <a:endParaRPr lang="en-US" sz="1600" b="0" dirty="0">
                        <a:latin typeface="Arial" pitchFamily="34" charset="0"/>
                        <a:cs typeface="Arial" pitchFamily="34" charset="0"/>
                      </a:endParaRPr>
                    </a:p>
                  </a:txBody>
                  <a:tcPr/>
                </a:tc>
                <a:tc>
                  <a:txBody>
                    <a:bodyPr/>
                    <a:lstStyle/>
                    <a:p>
                      <a:pPr algn="ctr"/>
                      <a:r>
                        <a:rPr lang="en-US" sz="1600" dirty="0"/>
                        <a:t>24</a:t>
                      </a:r>
                      <a:endParaRPr lang="en-US" sz="1600" b="0" dirty="0">
                        <a:latin typeface="Arial" pitchFamily="34" charset="0"/>
                        <a:cs typeface="Arial" pitchFamily="34" charset="0"/>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77878940"/>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Comparative Advantage (4 of 11)</a:t>
            </a:r>
          </a:p>
        </p:txBody>
      </p:sp>
      <p:graphicFrame>
        <p:nvGraphicFramePr>
          <p:cNvPr id="10" name="Table 2">
            <a:extLst>
              <a:ext uri="{FF2B5EF4-FFF2-40B4-BE49-F238E27FC236}">
                <a16:creationId xmlns:a16="http://schemas.microsoft.com/office/drawing/2014/main" id="{8D5418C3-9267-468B-974D-570C453C0F2D}"/>
              </a:ext>
            </a:extLst>
          </p:cNvPr>
          <p:cNvGraphicFramePr>
            <a:graphicFrameLocks noGrp="1"/>
          </p:cNvGraphicFramePr>
          <p:nvPr>
            <p:extLst>
              <p:ext uri="{D42A27DB-BD31-4B8C-83A1-F6EECF244321}">
                <p14:modId xmlns:p14="http://schemas.microsoft.com/office/powerpoint/2010/main" val="4028096467"/>
              </p:ext>
            </p:extLst>
          </p:nvPr>
        </p:nvGraphicFramePr>
        <p:xfrm>
          <a:off x="1070579" y="1690464"/>
          <a:ext cx="7082791" cy="339070"/>
        </p:xfrm>
        <a:graphic>
          <a:graphicData uri="http://schemas.openxmlformats.org/drawingml/2006/table">
            <a:tbl>
              <a:tblPr firstRow="1" bandRow="1">
                <a:tableStyleId>{18603FDC-E32A-4AB5-989C-0864C3EAD2B8}</a:tableStyleId>
              </a:tblPr>
              <a:tblGrid>
                <a:gridCol w="7082791">
                  <a:extLst>
                    <a:ext uri="{9D8B030D-6E8A-4147-A177-3AD203B41FA5}">
                      <a16:colId xmlns:a16="http://schemas.microsoft.com/office/drawing/2014/main" val="120857865"/>
                    </a:ext>
                  </a:extLst>
                </a:gridCol>
              </a:tblGrid>
              <a:tr h="339070">
                <a:tc>
                  <a:txBody>
                    <a:bodyPr/>
                    <a:lstStyle/>
                    <a:p>
                      <a:pPr marL="0" indent="2862263" algn="ctr">
                        <a:tabLst>
                          <a:tab pos="3371850" algn="l"/>
                        </a:tabLst>
                      </a:pPr>
                      <a:r>
                        <a:rPr lang="en-US" sz="1600" dirty="0"/>
                        <a:t>Production Possibilities</a:t>
                      </a:r>
                    </a:p>
                  </a:txBody>
                  <a:tcPr/>
                </a:tc>
                <a:extLst>
                  <a:ext uri="{0D108BD9-81ED-4DB2-BD59-A6C34878D82A}">
                    <a16:rowId xmlns:a16="http://schemas.microsoft.com/office/drawing/2014/main" val="1838589925"/>
                  </a:ext>
                </a:extLst>
              </a:tr>
            </a:tbl>
          </a:graphicData>
        </a:graphic>
      </p:graphicFrame>
      <p:graphicFrame>
        <p:nvGraphicFramePr>
          <p:cNvPr id="11" name="Table Placeholder 9">
            <a:extLst>
              <a:ext uri="{FF2B5EF4-FFF2-40B4-BE49-F238E27FC236}">
                <a16:creationId xmlns:a16="http://schemas.microsoft.com/office/drawing/2014/main" id="{3F71080B-BA7A-4974-811C-C4E6A2873A1F}"/>
              </a:ext>
            </a:extLst>
          </p:cNvPr>
          <p:cNvGraphicFramePr>
            <a:graphicFrameLocks/>
          </p:cNvGraphicFramePr>
          <p:nvPr>
            <p:extLst>
              <p:ext uri="{D42A27DB-BD31-4B8C-83A1-F6EECF244321}">
                <p14:modId xmlns:p14="http://schemas.microsoft.com/office/powerpoint/2010/main" val="2062747969"/>
              </p:ext>
            </p:extLst>
          </p:nvPr>
        </p:nvGraphicFramePr>
        <p:xfrm>
          <a:off x="1063968" y="2009322"/>
          <a:ext cx="7082791" cy="1022439"/>
        </p:xfrm>
        <a:graphic>
          <a:graphicData uri="http://schemas.openxmlformats.org/drawingml/2006/table">
            <a:tbl>
              <a:tblPr firstRow="1" bandRow="1">
                <a:tableStyleId>{18603FDC-E32A-4AB5-989C-0864C3EAD2B8}</a:tableStyleId>
              </a:tblPr>
              <a:tblGrid>
                <a:gridCol w="2330768">
                  <a:extLst>
                    <a:ext uri="{9D8B030D-6E8A-4147-A177-3AD203B41FA5}">
                      <a16:colId xmlns:a16="http://schemas.microsoft.com/office/drawing/2014/main" val="20000"/>
                    </a:ext>
                  </a:extLst>
                </a:gridCol>
                <a:gridCol w="2613343">
                  <a:extLst>
                    <a:ext uri="{9D8B030D-6E8A-4147-A177-3AD203B41FA5}">
                      <a16:colId xmlns:a16="http://schemas.microsoft.com/office/drawing/2014/main" val="20001"/>
                    </a:ext>
                  </a:extLst>
                </a:gridCol>
                <a:gridCol w="2138680">
                  <a:extLst>
                    <a:ext uri="{9D8B030D-6E8A-4147-A177-3AD203B41FA5}">
                      <a16:colId xmlns:a16="http://schemas.microsoft.com/office/drawing/2014/main" val="20002"/>
                    </a:ext>
                  </a:extLst>
                </a:gridCol>
              </a:tblGrid>
              <a:tr h="351879">
                <a:tc>
                  <a:txBody>
                    <a:bodyPr/>
                    <a:lstStyle/>
                    <a:p>
                      <a:pPr algn="l"/>
                      <a:r>
                        <a:rPr lang="en-US" sz="1600" dirty="0"/>
                        <a:t>Country</a:t>
                      </a:r>
                      <a:endParaRPr lang="en-US" sz="1600" b="1" dirty="0">
                        <a:latin typeface="Arial" panose="020B0604020202020204" pitchFamily="34" charset="0"/>
                        <a:cs typeface="Arial" panose="020B0604020202020204" pitchFamily="34" charset="0"/>
                      </a:endParaRPr>
                    </a:p>
                  </a:txBody>
                  <a:tcPr/>
                </a:tc>
                <a:tc>
                  <a:txBody>
                    <a:bodyPr/>
                    <a:lstStyle/>
                    <a:p>
                      <a:pPr algn="ctr"/>
                      <a:r>
                        <a:rPr lang="en-US" sz="1600" dirty="0"/>
                        <a:t>Computers</a:t>
                      </a:r>
                      <a:endParaRPr lang="en-US" sz="1600" b="0" dirty="0">
                        <a:latin typeface="Arial" pitchFamily="34" charset="0"/>
                        <a:cs typeface="Arial" pitchFamily="34" charset="0"/>
                      </a:endParaRPr>
                    </a:p>
                  </a:txBody>
                  <a:tcPr/>
                </a:tc>
                <a:tc>
                  <a:txBody>
                    <a:bodyPr/>
                    <a:lstStyle/>
                    <a:p>
                      <a:pPr algn="ctr"/>
                      <a:r>
                        <a:rPr lang="en-US" sz="1600" dirty="0"/>
                        <a:t>Shirts</a:t>
                      </a:r>
                      <a:endParaRPr lang="en-US" sz="1600" b="0" dirty="0">
                        <a:latin typeface="Arial" pitchFamily="34" charset="0"/>
                        <a:cs typeface="Arial" pitchFamily="34" charset="0"/>
                      </a:endParaRPr>
                    </a:p>
                  </a:txBody>
                  <a:tcPr/>
                </a:tc>
                <a:extLst>
                  <a:ext uri="{0D108BD9-81ED-4DB2-BD59-A6C34878D82A}">
                    <a16:rowId xmlns:a16="http://schemas.microsoft.com/office/drawing/2014/main" val="10001"/>
                  </a:ext>
                </a:extLst>
              </a:tr>
              <a:tr h="283779">
                <a:tc>
                  <a:txBody>
                    <a:bodyPr/>
                    <a:lstStyle/>
                    <a:p>
                      <a:pPr algn="l"/>
                      <a:r>
                        <a:rPr lang="en-US" sz="1600" dirty="0"/>
                        <a:t>Mexico</a:t>
                      </a:r>
                      <a:endParaRPr lang="en-US" sz="1600" b="0" dirty="0">
                        <a:latin typeface="Arial" pitchFamily="34" charset="0"/>
                        <a:cs typeface="Arial" pitchFamily="34" charset="0"/>
                      </a:endParaRPr>
                    </a:p>
                  </a:txBody>
                  <a:tcPr/>
                </a:tc>
                <a:tc>
                  <a:txBody>
                    <a:bodyPr/>
                    <a:lstStyle/>
                    <a:p>
                      <a:pPr algn="ctr"/>
                      <a:r>
                        <a:rPr lang="en-US" sz="1600" dirty="0"/>
                        <a:t>2</a:t>
                      </a:r>
                      <a:endParaRPr lang="en-US" sz="1600" b="0" dirty="0">
                        <a:latin typeface="Arial" pitchFamily="34" charset="0"/>
                        <a:cs typeface="Arial" pitchFamily="34" charset="0"/>
                      </a:endParaRPr>
                    </a:p>
                  </a:txBody>
                  <a:tcPr/>
                </a:tc>
                <a:tc>
                  <a:txBody>
                    <a:bodyPr/>
                    <a:lstStyle/>
                    <a:p>
                      <a:pPr algn="ctr"/>
                      <a:r>
                        <a:rPr lang="en-US" sz="1600" dirty="0"/>
                        <a:t>12</a:t>
                      </a:r>
                      <a:endParaRPr lang="en-US" sz="1600" b="0" dirty="0">
                        <a:latin typeface="Arial" pitchFamily="34" charset="0"/>
                        <a:cs typeface="Arial" pitchFamily="34" charset="0"/>
                      </a:endParaRPr>
                    </a:p>
                  </a:txBody>
                  <a:tcPr/>
                </a:tc>
                <a:extLst>
                  <a:ext uri="{0D108BD9-81ED-4DB2-BD59-A6C34878D82A}">
                    <a16:rowId xmlns:a16="http://schemas.microsoft.com/office/drawing/2014/main" val="10002"/>
                  </a:ext>
                </a:extLst>
              </a:tr>
              <a:tr h="279575">
                <a:tc>
                  <a:txBody>
                    <a:bodyPr/>
                    <a:lstStyle/>
                    <a:p>
                      <a:pPr algn="l"/>
                      <a:r>
                        <a:rPr lang="en-US" sz="1600" dirty="0"/>
                        <a:t>United States </a:t>
                      </a:r>
                      <a:endParaRPr lang="en-US" sz="1600" b="0" dirty="0">
                        <a:latin typeface="Arial" pitchFamily="34" charset="0"/>
                        <a:cs typeface="Arial" pitchFamily="34" charset="0"/>
                      </a:endParaRPr>
                    </a:p>
                  </a:txBody>
                  <a:tcPr/>
                </a:tc>
                <a:tc>
                  <a:txBody>
                    <a:bodyPr/>
                    <a:lstStyle/>
                    <a:p>
                      <a:pPr algn="ctr"/>
                      <a:r>
                        <a:rPr lang="en-US" sz="1600" dirty="0"/>
                        <a:t>24</a:t>
                      </a:r>
                      <a:endParaRPr lang="en-US" sz="1600" b="0" dirty="0">
                        <a:latin typeface="Arial" pitchFamily="34" charset="0"/>
                        <a:cs typeface="Arial" pitchFamily="34" charset="0"/>
                      </a:endParaRPr>
                    </a:p>
                  </a:txBody>
                  <a:tcPr/>
                </a:tc>
                <a:tc>
                  <a:txBody>
                    <a:bodyPr/>
                    <a:lstStyle/>
                    <a:p>
                      <a:pPr algn="ctr"/>
                      <a:r>
                        <a:rPr lang="en-US" sz="1600" dirty="0"/>
                        <a:t>24</a:t>
                      </a:r>
                      <a:endParaRPr lang="en-US" sz="1600" b="0" dirty="0">
                        <a:latin typeface="Arial" pitchFamily="34" charset="0"/>
                        <a:cs typeface="Arial" pitchFamily="34" charset="0"/>
                      </a:endParaRPr>
                    </a:p>
                  </a:txBody>
                  <a:tcPr/>
                </a:tc>
                <a:extLst>
                  <a:ext uri="{0D108BD9-81ED-4DB2-BD59-A6C34878D82A}">
                    <a16:rowId xmlns:a16="http://schemas.microsoft.com/office/drawing/2014/main" val="10003"/>
                  </a:ext>
                </a:extLst>
              </a:tr>
            </a:tbl>
          </a:graphicData>
        </a:graphic>
      </p:graphicFrame>
      <p:sp>
        <p:nvSpPr>
          <p:cNvPr id="5" name="Content Placeholder 4"/>
          <p:cNvSpPr>
            <a:spLocks noGrp="1"/>
          </p:cNvSpPr>
          <p:nvPr>
            <p:ph type="body" sz="half" idx="2"/>
          </p:nvPr>
        </p:nvSpPr>
        <p:spPr>
          <a:xfrm>
            <a:off x="240197" y="3680461"/>
            <a:ext cx="8663606" cy="1835345"/>
          </a:xfrm>
        </p:spPr>
        <p:txBody>
          <a:bodyPr>
            <a:noAutofit/>
          </a:bodyPr>
          <a:lstStyle/>
          <a:p>
            <a:pPr marL="457200" indent="-457200">
              <a:spcAft>
                <a:spcPts val="1800"/>
              </a:spcAft>
              <a:buFont typeface="Arial" panose="020B0604020202020204" pitchFamily="34" charset="0"/>
              <a:buChar char="•"/>
            </a:pPr>
            <a:r>
              <a:rPr lang="en-US" sz="2600" dirty="0">
                <a:solidFill>
                  <a:prstClr val="black"/>
                </a:solidFill>
              </a:rPr>
              <a:t>With no trade, each country will produce some of each good.</a:t>
            </a:r>
          </a:p>
          <a:p>
            <a:pPr marL="457200" indent="-457200">
              <a:buFont typeface="Arial" panose="020B0604020202020204" pitchFamily="34" charset="0"/>
              <a:buChar char="•"/>
            </a:pPr>
            <a:r>
              <a:rPr lang="en-US" sz="2600" dirty="0">
                <a:solidFill>
                  <a:prstClr val="black"/>
                </a:solidFill>
              </a:rPr>
              <a:t>The opportunity cost of a good is the amount of the other good that is given up.</a:t>
            </a:r>
          </a:p>
        </p:txBody>
      </p:sp>
    </p:spTree>
    <p:extLst>
      <p:ext uri="{BB962C8B-B14F-4D97-AF65-F5344CB8AC3E}">
        <p14:creationId xmlns:p14="http://schemas.microsoft.com/office/powerpoint/2010/main" val="1198847856"/>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Comparative Advantage (5 of 11)</a:t>
            </a:r>
          </a:p>
        </p:txBody>
      </p:sp>
      <p:graphicFrame>
        <p:nvGraphicFramePr>
          <p:cNvPr id="9" name="Table 2">
            <a:extLst>
              <a:ext uri="{FF2B5EF4-FFF2-40B4-BE49-F238E27FC236}">
                <a16:creationId xmlns:a16="http://schemas.microsoft.com/office/drawing/2014/main" id="{C585B098-C9E7-4A87-A471-E0B9E7707B8B}"/>
              </a:ext>
            </a:extLst>
          </p:cNvPr>
          <p:cNvGraphicFramePr>
            <a:graphicFrameLocks noGrp="1"/>
          </p:cNvGraphicFramePr>
          <p:nvPr>
            <p:extLst>
              <p:ext uri="{D42A27DB-BD31-4B8C-83A1-F6EECF244321}">
                <p14:modId xmlns:p14="http://schemas.microsoft.com/office/powerpoint/2010/main" val="624191899"/>
              </p:ext>
            </p:extLst>
          </p:nvPr>
        </p:nvGraphicFramePr>
        <p:xfrm>
          <a:off x="1070579" y="1690463"/>
          <a:ext cx="7082791" cy="339070"/>
        </p:xfrm>
        <a:graphic>
          <a:graphicData uri="http://schemas.openxmlformats.org/drawingml/2006/table">
            <a:tbl>
              <a:tblPr firstRow="1" bandRow="1">
                <a:tableStyleId>{18603FDC-E32A-4AB5-989C-0864C3EAD2B8}</a:tableStyleId>
              </a:tblPr>
              <a:tblGrid>
                <a:gridCol w="7082791">
                  <a:extLst>
                    <a:ext uri="{9D8B030D-6E8A-4147-A177-3AD203B41FA5}">
                      <a16:colId xmlns:a16="http://schemas.microsoft.com/office/drawing/2014/main" val="120857865"/>
                    </a:ext>
                  </a:extLst>
                </a:gridCol>
              </a:tblGrid>
              <a:tr h="339070">
                <a:tc>
                  <a:txBody>
                    <a:bodyPr/>
                    <a:lstStyle/>
                    <a:p>
                      <a:pPr marL="0" indent="2862263" algn="ctr">
                        <a:tabLst>
                          <a:tab pos="3371850" algn="l"/>
                        </a:tabLst>
                      </a:pPr>
                      <a:r>
                        <a:rPr lang="en-US" sz="1600" dirty="0"/>
                        <a:t>Production Possibilities</a:t>
                      </a:r>
                    </a:p>
                  </a:txBody>
                  <a:tcPr/>
                </a:tc>
                <a:extLst>
                  <a:ext uri="{0D108BD9-81ED-4DB2-BD59-A6C34878D82A}">
                    <a16:rowId xmlns:a16="http://schemas.microsoft.com/office/drawing/2014/main" val="1838589925"/>
                  </a:ext>
                </a:extLst>
              </a:tr>
            </a:tbl>
          </a:graphicData>
        </a:graphic>
      </p:graphicFrame>
      <p:graphicFrame>
        <p:nvGraphicFramePr>
          <p:cNvPr id="10" name="Table Placeholder 9">
            <a:extLst>
              <a:ext uri="{FF2B5EF4-FFF2-40B4-BE49-F238E27FC236}">
                <a16:creationId xmlns:a16="http://schemas.microsoft.com/office/drawing/2014/main" id="{59A0D3EB-7300-4073-8755-D348E21B1356}"/>
              </a:ext>
            </a:extLst>
          </p:cNvPr>
          <p:cNvGraphicFramePr>
            <a:graphicFrameLocks/>
          </p:cNvGraphicFramePr>
          <p:nvPr>
            <p:extLst>
              <p:ext uri="{D42A27DB-BD31-4B8C-83A1-F6EECF244321}">
                <p14:modId xmlns:p14="http://schemas.microsoft.com/office/powerpoint/2010/main" val="2992763978"/>
              </p:ext>
            </p:extLst>
          </p:nvPr>
        </p:nvGraphicFramePr>
        <p:xfrm>
          <a:off x="1063968" y="2009321"/>
          <a:ext cx="7082791" cy="1022439"/>
        </p:xfrm>
        <a:graphic>
          <a:graphicData uri="http://schemas.openxmlformats.org/drawingml/2006/table">
            <a:tbl>
              <a:tblPr firstRow="1" bandRow="1">
                <a:tableStyleId>{18603FDC-E32A-4AB5-989C-0864C3EAD2B8}</a:tableStyleId>
              </a:tblPr>
              <a:tblGrid>
                <a:gridCol w="2330768">
                  <a:extLst>
                    <a:ext uri="{9D8B030D-6E8A-4147-A177-3AD203B41FA5}">
                      <a16:colId xmlns:a16="http://schemas.microsoft.com/office/drawing/2014/main" val="20000"/>
                    </a:ext>
                  </a:extLst>
                </a:gridCol>
                <a:gridCol w="2613343">
                  <a:extLst>
                    <a:ext uri="{9D8B030D-6E8A-4147-A177-3AD203B41FA5}">
                      <a16:colId xmlns:a16="http://schemas.microsoft.com/office/drawing/2014/main" val="20001"/>
                    </a:ext>
                  </a:extLst>
                </a:gridCol>
                <a:gridCol w="2138680">
                  <a:extLst>
                    <a:ext uri="{9D8B030D-6E8A-4147-A177-3AD203B41FA5}">
                      <a16:colId xmlns:a16="http://schemas.microsoft.com/office/drawing/2014/main" val="20002"/>
                    </a:ext>
                  </a:extLst>
                </a:gridCol>
              </a:tblGrid>
              <a:tr h="351879">
                <a:tc>
                  <a:txBody>
                    <a:bodyPr/>
                    <a:lstStyle/>
                    <a:p>
                      <a:pPr algn="l"/>
                      <a:r>
                        <a:rPr lang="en-US" sz="1600" dirty="0"/>
                        <a:t>Country</a:t>
                      </a:r>
                      <a:endParaRPr lang="en-US" sz="1600" b="1" dirty="0">
                        <a:latin typeface="Arial" panose="020B0604020202020204" pitchFamily="34" charset="0"/>
                        <a:cs typeface="Arial" panose="020B0604020202020204" pitchFamily="34" charset="0"/>
                      </a:endParaRPr>
                    </a:p>
                  </a:txBody>
                  <a:tcPr/>
                </a:tc>
                <a:tc>
                  <a:txBody>
                    <a:bodyPr/>
                    <a:lstStyle/>
                    <a:p>
                      <a:pPr algn="ctr"/>
                      <a:r>
                        <a:rPr lang="en-US" sz="1600" dirty="0"/>
                        <a:t>Computers</a:t>
                      </a:r>
                      <a:endParaRPr lang="en-US" sz="1600" b="0" dirty="0">
                        <a:latin typeface="Arial" pitchFamily="34" charset="0"/>
                        <a:cs typeface="Arial" pitchFamily="34" charset="0"/>
                      </a:endParaRPr>
                    </a:p>
                  </a:txBody>
                  <a:tcPr/>
                </a:tc>
                <a:tc>
                  <a:txBody>
                    <a:bodyPr/>
                    <a:lstStyle/>
                    <a:p>
                      <a:pPr algn="ctr"/>
                      <a:r>
                        <a:rPr lang="en-US" sz="1600" dirty="0"/>
                        <a:t>Shirts</a:t>
                      </a:r>
                      <a:endParaRPr lang="en-US" sz="1600" b="0" dirty="0">
                        <a:latin typeface="Arial" pitchFamily="34" charset="0"/>
                        <a:cs typeface="Arial" pitchFamily="34" charset="0"/>
                      </a:endParaRPr>
                    </a:p>
                  </a:txBody>
                  <a:tcPr/>
                </a:tc>
                <a:extLst>
                  <a:ext uri="{0D108BD9-81ED-4DB2-BD59-A6C34878D82A}">
                    <a16:rowId xmlns:a16="http://schemas.microsoft.com/office/drawing/2014/main" val="10001"/>
                  </a:ext>
                </a:extLst>
              </a:tr>
              <a:tr h="283779">
                <a:tc>
                  <a:txBody>
                    <a:bodyPr/>
                    <a:lstStyle/>
                    <a:p>
                      <a:pPr algn="l"/>
                      <a:r>
                        <a:rPr lang="en-US" sz="1600" dirty="0"/>
                        <a:t>Mexico</a:t>
                      </a:r>
                      <a:endParaRPr lang="en-US" sz="1600" b="0" dirty="0">
                        <a:latin typeface="Arial" pitchFamily="34" charset="0"/>
                        <a:cs typeface="Arial" pitchFamily="34" charset="0"/>
                      </a:endParaRPr>
                    </a:p>
                  </a:txBody>
                  <a:tcPr/>
                </a:tc>
                <a:tc>
                  <a:txBody>
                    <a:bodyPr/>
                    <a:lstStyle/>
                    <a:p>
                      <a:pPr algn="ctr"/>
                      <a:r>
                        <a:rPr lang="en-US" sz="1600" dirty="0"/>
                        <a:t>2</a:t>
                      </a:r>
                      <a:endParaRPr lang="en-US" sz="1600" b="0" dirty="0">
                        <a:latin typeface="Arial" pitchFamily="34" charset="0"/>
                        <a:cs typeface="Arial" pitchFamily="34" charset="0"/>
                      </a:endParaRPr>
                    </a:p>
                  </a:txBody>
                  <a:tcPr/>
                </a:tc>
                <a:tc>
                  <a:txBody>
                    <a:bodyPr/>
                    <a:lstStyle/>
                    <a:p>
                      <a:pPr algn="ctr"/>
                      <a:r>
                        <a:rPr lang="en-US" sz="1600" dirty="0"/>
                        <a:t>12</a:t>
                      </a:r>
                      <a:endParaRPr lang="en-US" sz="1600" b="0" dirty="0">
                        <a:latin typeface="Arial" pitchFamily="34" charset="0"/>
                        <a:cs typeface="Arial" pitchFamily="34" charset="0"/>
                      </a:endParaRPr>
                    </a:p>
                  </a:txBody>
                  <a:tcPr/>
                </a:tc>
                <a:extLst>
                  <a:ext uri="{0D108BD9-81ED-4DB2-BD59-A6C34878D82A}">
                    <a16:rowId xmlns:a16="http://schemas.microsoft.com/office/drawing/2014/main" val="10002"/>
                  </a:ext>
                </a:extLst>
              </a:tr>
              <a:tr h="279575">
                <a:tc>
                  <a:txBody>
                    <a:bodyPr/>
                    <a:lstStyle/>
                    <a:p>
                      <a:pPr algn="l"/>
                      <a:r>
                        <a:rPr lang="en-US" sz="1600" dirty="0"/>
                        <a:t>United States </a:t>
                      </a:r>
                      <a:endParaRPr lang="en-US" sz="1600" b="0" dirty="0">
                        <a:latin typeface="Arial" pitchFamily="34" charset="0"/>
                        <a:cs typeface="Arial" pitchFamily="34" charset="0"/>
                      </a:endParaRPr>
                    </a:p>
                  </a:txBody>
                  <a:tcPr/>
                </a:tc>
                <a:tc>
                  <a:txBody>
                    <a:bodyPr/>
                    <a:lstStyle/>
                    <a:p>
                      <a:pPr algn="ctr"/>
                      <a:r>
                        <a:rPr lang="en-US" sz="1600" dirty="0"/>
                        <a:t>24</a:t>
                      </a:r>
                      <a:endParaRPr lang="en-US" sz="1600" b="0" dirty="0">
                        <a:latin typeface="Arial" pitchFamily="34" charset="0"/>
                        <a:cs typeface="Arial" pitchFamily="34" charset="0"/>
                      </a:endParaRPr>
                    </a:p>
                  </a:txBody>
                  <a:tcPr/>
                </a:tc>
                <a:tc>
                  <a:txBody>
                    <a:bodyPr/>
                    <a:lstStyle/>
                    <a:p>
                      <a:pPr algn="ctr"/>
                      <a:r>
                        <a:rPr lang="en-US" sz="1600" dirty="0"/>
                        <a:t>24</a:t>
                      </a:r>
                      <a:endParaRPr lang="en-US" sz="1600" b="0" dirty="0">
                        <a:latin typeface="Arial" pitchFamily="34" charset="0"/>
                        <a:cs typeface="Arial" pitchFamily="34" charset="0"/>
                      </a:endParaRPr>
                    </a:p>
                  </a:txBody>
                  <a:tcPr/>
                </a:tc>
                <a:extLst>
                  <a:ext uri="{0D108BD9-81ED-4DB2-BD59-A6C34878D82A}">
                    <a16:rowId xmlns:a16="http://schemas.microsoft.com/office/drawing/2014/main" val="10003"/>
                  </a:ext>
                </a:extLst>
              </a:tr>
            </a:tbl>
          </a:graphicData>
        </a:graphic>
      </p:graphicFrame>
      <p:sp>
        <p:nvSpPr>
          <p:cNvPr id="5" name="Content Placeholder 4"/>
          <p:cNvSpPr>
            <a:spLocks noGrp="1"/>
          </p:cNvSpPr>
          <p:nvPr>
            <p:ph type="body" sz="half" idx="2"/>
          </p:nvPr>
        </p:nvSpPr>
        <p:spPr>
          <a:xfrm>
            <a:off x="243481" y="3675815"/>
            <a:ext cx="8663606" cy="1890957"/>
          </a:xfrm>
        </p:spPr>
        <p:txBody>
          <a:bodyPr>
            <a:noAutofit/>
          </a:bodyPr>
          <a:lstStyle/>
          <a:p>
            <a:pPr marL="457200" indent="-457200">
              <a:spcAft>
                <a:spcPts val="1800"/>
              </a:spcAft>
              <a:buFont typeface="Arial" panose="020B0604020202020204" pitchFamily="34" charset="0"/>
              <a:buChar char="•"/>
            </a:pPr>
            <a:r>
              <a:rPr lang="en-US" sz="2600" dirty="0">
                <a:solidFill>
                  <a:prstClr val="black"/>
                </a:solidFill>
              </a:rPr>
              <a:t>In Mexico, 1 computer will cost 6 shirts, while 1 shirt will cost 1/6 of a computer.</a:t>
            </a:r>
          </a:p>
          <a:p>
            <a:pPr marL="457200" indent="-457200">
              <a:spcAft>
                <a:spcPts val="1800"/>
              </a:spcAft>
              <a:buFont typeface="Arial" panose="020B0604020202020204" pitchFamily="34" charset="0"/>
              <a:buChar char="•"/>
            </a:pPr>
            <a:r>
              <a:rPr lang="en-US" sz="2600" dirty="0">
                <a:solidFill>
                  <a:prstClr val="black"/>
                </a:solidFill>
              </a:rPr>
              <a:t>In the United States, 1 computer will cost 1 shirt, and 1 shirt will cost 1 computer.</a:t>
            </a:r>
          </a:p>
        </p:txBody>
      </p:sp>
    </p:spTree>
    <p:extLst>
      <p:ext uri="{BB962C8B-B14F-4D97-AF65-F5344CB8AC3E}">
        <p14:creationId xmlns:p14="http://schemas.microsoft.com/office/powerpoint/2010/main" val="1368509572"/>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Outline</a:t>
            </a:r>
          </a:p>
        </p:txBody>
      </p:sp>
      <p:sp>
        <p:nvSpPr>
          <p:cNvPr id="5" name="Content Placeholder 4"/>
          <p:cNvSpPr>
            <a:spLocks noGrp="1"/>
          </p:cNvSpPr>
          <p:nvPr>
            <p:ph idx="1"/>
          </p:nvPr>
        </p:nvSpPr>
        <p:spPr/>
        <p:txBody>
          <a:bodyPr>
            <a:normAutofit/>
          </a:bodyPr>
          <a:lstStyle/>
          <a:p>
            <a:pPr>
              <a:spcAft>
                <a:spcPts val="1800"/>
              </a:spcAft>
            </a:pPr>
            <a:r>
              <a:rPr lang="en-US" dirty="0"/>
              <a:t>Trade and Preferences</a:t>
            </a:r>
          </a:p>
          <a:p>
            <a:pPr>
              <a:spcAft>
                <a:spcPts val="1800"/>
              </a:spcAft>
            </a:pPr>
            <a:r>
              <a:rPr lang="en-US" dirty="0"/>
              <a:t>Specialization, Productivity, and the Division of Knowledge</a:t>
            </a:r>
          </a:p>
          <a:p>
            <a:pPr>
              <a:spcAft>
                <a:spcPts val="1800"/>
              </a:spcAft>
            </a:pPr>
            <a:r>
              <a:rPr lang="en-US" dirty="0"/>
              <a:t>Comparative Advantage</a:t>
            </a:r>
          </a:p>
          <a:p>
            <a:pPr>
              <a:spcAft>
                <a:spcPts val="1800"/>
              </a:spcAft>
            </a:pPr>
            <a:r>
              <a:rPr lang="en-US" dirty="0"/>
              <a:t>Trade and Globalization</a:t>
            </a:r>
          </a:p>
          <a:p>
            <a:pPr>
              <a:spcAft>
                <a:spcPts val="1800"/>
              </a:spcAft>
            </a:pPr>
            <a:r>
              <a:rPr lang="en-US" dirty="0"/>
              <a:t>Takeaway</a:t>
            </a:r>
          </a:p>
        </p:txBody>
      </p:sp>
    </p:spTree>
    <p:extLst>
      <p:ext uri="{BB962C8B-B14F-4D97-AF65-F5344CB8AC3E}">
        <p14:creationId xmlns:p14="http://schemas.microsoft.com/office/powerpoint/2010/main" val="27370971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Comparative Advantage (6 of 11)</a:t>
            </a:r>
          </a:p>
        </p:txBody>
      </p:sp>
      <p:graphicFrame>
        <p:nvGraphicFramePr>
          <p:cNvPr id="9" name="Table 2">
            <a:extLst>
              <a:ext uri="{FF2B5EF4-FFF2-40B4-BE49-F238E27FC236}">
                <a16:creationId xmlns:a16="http://schemas.microsoft.com/office/drawing/2014/main" id="{41D83BB9-0B7E-44D7-9BA0-9A88DF76CD92}"/>
              </a:ext>
            </a:extLst>
          </p:cNvPr>
          <p:cNvGraphicFramePr>
            <a:graphicFrameLocks noGrp="1"/>
          </p:cNvGraphicFramePr>
          <p:nvPr>
            <p:extLst>
              <p:ext uri="{D42A27DB-BD31-4B8C-83A1-F6EECF244321}">
                <p14:modId xmlns:p14="http://schemas.microsoft.com/office/powerpoint/2010/main" val="1917118013"/>
              </p:ext>
            </p:extLst>
          </p:nvPr>
        </p:nvGraphicFramePr>
        <p:xfrm>
          <a:off x="1070579" y="1690463"/>
          <a:ext cx="7082791" cy="339070"/>
        </p:xfrm>
        <a:graphic>
          <a:graphicData uri="http://schemas.openxmlformats.org/drawingml/2006/table">
            <a:tbl>
              <a:tblPr firstRow="1" bandRow="1">
                <a:tableStyleId>{18603FDC-E32A-4AB5-989C-0864C3EAD2B8}</a:tableStyleId>
              </a:tblPr>
              <a:tblGrid>
                <a:gridCol w="7082791">
                  <a:extLst>
                    <a:ext uri="{9D8B030D-6E8A-4147-A177-3AD203B41FA5}">
                      <a16:colId xmlns:a16="http://schemas.microsoft.com/office/drawing/2014/main" val="120857865"/>
                    </a:ext>
                  </a:extLst>
                </a:gridCol>
              </a:tblGrid>
              <a:tr h="339070">
                <a:tc>
                  <a:txBody>
                    <a:bodyPr/>
                    <a:lstStyle/>
                    <a:p>
                      <a:pPr marL="0" indent="2862263" algn="ctr">
                        <a:tabLst>
                          <a:tab pos="3371850" algn="l"/>
                        </a:tabLst>
                      </a:pPr>
                      <a:r>
                        <a:rPr lang="en-US" sz="1600" dirty="0"/>
                        <a:t>Production Possibilities</a:t>
                      </a:r>
                    </a:p>
                  </a:txBody>
                  <a:tcPr/>
                </a:tc>
                <a:extLst>
                  <a:ext uri="{0D108BD9-81ED-4DB2-BD59-A6C34878D82A}">
                    <a16:rowId xmlns:a16="http://schemas.microsoft.com/office/drawing/2014/main" val="1838589925"/>
                  </a:ext>
                </a:extLst>
              </a:tr>
            </a:tbl>
          </a:graphicData>
        </a:graphic>
      </p:graphicFrame>
      <p:graphicFrame>
        <p:nvGraphicFramePr>
          <p:cNvPr id="10" name="Table Placeholder 9">
            <a:extLst>
              <a:ext uri="{FF2B5EF4-FFF2-40B4-BE49-F238E27FC236}">
                <a16:creationId xmlns:a16="http://schemas.microsoft.com/office/drawing/2014/main" id="{1A5B92CF-A9AA-40C0-BB0F-ACE8FC0CBBDF}"/>
              </a:ext>
            </a:extLst>
          </p:cNvPr>
          <p:cNvGraphicFramePr>
            <a:graphicFrameLocks/>
          </p:cNvGraphicFramePr>
          <p:nvPr>
            <p:extLst>
              <p:ext uri="{D42A27DB-BD31-4B8C-83A1-F6EECF244321}">
                <p14:modId xmlns:p14="http://schemas.microsoft.com/office/powerpoint/2010/main" val="2538592792"/>
              </p:ext>
            </p:extLst>
          </p:nvPr>
        </p:nvGraphicFramePr>
        <p:xfrm>
          <a:off x="1063968" y="2009321"/>
          <a:ext cx="7082791" cy="1022439"/>
        </p:xfrm>
        <a:graphic>
          <a:graphicData uri="http://schemas.openxmlformats.org/drawingml/2006/table">
            <a:tbl>
              <a:tblPr firstRow="1" bandRow="1">
                <a:tableStyleId>{18603FDC-E32A-4AB5-989C-0864C3EAD2B8}</a:tableStyleId>
              </a:tblPr>
              <a:tblGrid>
                <a:gridCol w="2330768">
                  <a:extLst>
                    <a:ext uri="{9D8B030D-6E8A-4147-A177-3AD203B41FA5}">
                      <a16:colId xmlns:a16="http://schemas.microsoft.com/office/drawing/2014/main" val="20000"/>
                    </a:ext>
                  </a:extLst>
                </a:gridCol>
                <a:gridCol w="2613343">
                  <a:extLst>
                    <a:ext uri="{9D8B030D-6E8A-4147-A177-3AD203B41FA5}">
                      <a16:colId xmlns:a16="http://schemas.microsoft.com/office/drawing/2014/main" val="20001"/>
                    </a:ext>
                  </a:extLst>
                </a:gridCol>
                <a:gridCol w="2138680">
                  <a:extLst>
                    <a:ext uri="{9D8B030D-6E8A-4147-A177-3AD203B41FA5}">
                      <a16:colId xmlns:a16="http://schemas.microsoft.com/office/drawing/2014/main" val="20002"/>
                    </a:ext>
                  </a:extLst>
                </a:gridCol>
              </a:tblGrid>
              <a:tr h="351879">
                <a:tc>
                  <a:txBody>
                    <a:bodyPr/>
                    <a:lstStyle/>
                    <a:p>
                      <a:pPr algn="l"/>
                      <a:r>
                        <a:rPr lang="en-US" sz="1600" dirty="0"/>
                        <a:t>Country</a:t>
                      </a:r>
                      <a:endParaRPr lang="en-US" sz="1600" b="1" dirty="0">
                        <a:latin typeface="Arial" panose="020B0604020202020204" pitchFamily="34" charset="0"/>
                        <a:cs typeface="Arial" panose="020B0604020202020204" pitchFamily="34" charset="0"/>
                      </a:endParaRPr>
                    </a:p>
                  </a:txBody>
                  <a:tcPr/>
                </a:tc>
                <a:tc>
                  <a:txBody>
                    <a:bodyPr/>
                    <a:lstStyle/>
                    <a:p>
                      <a:pPr algn="ctr"/>
                      <a:r>
                        <a:rPr lang="en-US" sz="1600" dirty="0"/>
                        <a:t>Computers</a:t>
                      </a:r>
                      <a:endParaRPr lang="en-US" sz="1600" b="0" dirty="0">
                        <a:latin typeface="Arial" pitchFamily="34" charset="0"/>
                        <a:cs typeface="Arial" pitchFamily="34" charset="0"/>
                      </a:endParaRPr>
                    </a:p>
                  </a:txBody>
                  <a:tcPr/>
                </a:tc>
                <a:tc>
                  <a:txBody>
                    <a:bodyPr/>
                    <a:lstStyle/>
                    <a:p>
                      <a:pPr algn="ctr"/>
                      <a:r>
                        <a:rPr lang="en-US" sz="1600" dirty="0"/>
                        <a:t>Shirts</a:t>
                      </a:r>
                      <a:endParaRPr lang="en-US" sz="1600" b="0" dirty="0">
                        <a:latin typeface="Arial" pitchFamily="34" charset="0"/>
                        <a:cs typeface="Arial" pitchFamily="34" charset="0"/>
                      </a:endParaRPr>
                    </a:p>
                  </a:txBody>
                  <a:tcPr/>
                </a:tc>
                <a:extLst>
                  <a:ext uri="{0D108BD9-81ED-4DB2-BD59-A6C34878D82A}">
                    <a16:rowId xmlns:a16="http://schemas.microsoft.com/office/drawing/2014/main" val="10001"/>
                  </a:ext>
                </a:extLst>
              </a:tr>
              <a:tr h="283779">
                <a:tc>
                  <a:txBody>
                    <a:bodyPr/>
                    <a:lstStyle/>
                    <a:p>
                      <a:pPr algn="l"/>
                      <a:r>
                        <a:rPr lang="en-US" sz="1600" dirty="0"/>
                        <a:t>Mexico</a:t>
                      </a:r>
                      <a:endParaRPr lang="en-US" sz="1600" b="0" dirty="0">
                        <a:latin typeface="Arial" pitchFamily="34" charset="0"/>
                        <a:cs typeface="Arial" pitchFamily="34" charset="0"/>
                      </a:endParaRPr>
                    </a:p>
                  </a:txBody>
                  <a:tcPr/>
                </a:tc>
                <a:tc>
                  <a:txBody>
                    <a:bodyPr/>
                    <a:lstStyle/>
                    <a:p>
                      <a:pPr algn="ctr"/>
                      <a:r>
                        <a:rPr lang="en-US" sz="1600" dirty="0"/>
                        <a:t>2</a:t>
                      </a:r>
                      <a:endParaRPr lang="en-US" sz="1600" b="0" dirty="0">
                        <a:latin typeface="Arial" pitchFamily="34" charset="0"/>
                        <a:cs typeface="Arial" pitchFamily="34" charset="0"/>
                      </a:endParaRPr>
                    </a:p>
                  </a:txBody>
                  <a:tcPr/>
                </a:tc>
                <a:tc>
                  <a:txBody>
                    <a:bodyPr/>
                    <a:lstStyle/>
                    <a:p>
                      <a:pPr algn="ctr"/>
                      <a:r>
                        <a:rPr lang="en-US" sz="1600" dirty="0"/>
                        <a:t>12</a:t>
                      </a:r>
                      <a:endParaRPr lang="en-US" sz="1600" b="0" dirty="0">
                        <a:latin typeface="Arial" pitchFamily="34" charset="0"/>
                        <a:cs typeface="Arial" pitchFamily="34" charset="0"/>
                      </a:endParaRPr>
                    </a:p>
                  </a:txBody>
                  <a:tcPr/>
                </a:tc>
                <a:extLst>
                  <a:ext uri="{0D108BD9-81ED-4DB2-BD59-A6C34878D82A}">
                    <a16:rowId xmlns:a16="http://schemas.microsoft.com/office/drawing/2014/main" val="10002"/>
                  </a:ext>
                </a:extLst>
              </a:tr>
              <a:tr h="156115">
                <a:tc>
                  <a:txBody>
                    <a:bodyPr/>
                    <a:lstStyle/>
                    <a:p>
                      <a:pPr algn="l"/>
                      <a:r>
                        <a:rPr lang="en-US" sz="1600" dirty="0"/>
                        <a:t>United States </a:t>
                      </a:r>
                      <a:endParaRPr lang="en-US" sz="1600" b="0" dirty="0">
                        <a:latin typeface="Arial" pitchFamily="34" charset="0"/>
                        <a:cs typeface="Arial" pitchFamily="34" charset="0"/>
                      </a:endParaRPr>
                    </a:p>
                  </a:txBody>
                  <a:tcPr/>
                </a:tc>
                <a:tc>
                  <a:txBody>
                    <a:bodyPr/>
                    <a:lstStyle/>
                    <a:p>
                      <a:pPr algn="ctr"/>
                      <a:r>
                        <a:rPr lang="en-US" sz="1600" dirty="0"/>
                        <a:t>24</a:t>
                      </a:r>
                      <a:endParaRPr lang="en-US" sz="1600" b="0" dirty="0">
                        <a:latin typeface="Arial" pitchFamily="34" charset="0"/>
                        <a:cs typeface="Arial" pitchFamily="34" charset="0"/>
                      </a:endParaRPr>
                    </a:p>
                  </a:txBody>
                  <a:tcPr/>
                </a:tc>
                <a:tc>
                  <a:txBody>
                    <a:bodyPr/>
                    <a:lstStyle/>
                    <a:p>
                      <a:pPr algn="ctr"/>
                      <a:r>
                        <a:rPr lang="en-US" sz="1600" dirty="0"/>
                        <a:t>24</a:t>
                      </a:r>
                      <a:endParaRPr lang="en-US" sz="1600" b="0" dirty="0">
                        <a:latin typeface="Arial" pitchFamily="34" charset="0"/>
                        <a:cs typeface="Arial" pitchFamily="34" charset="0"/>
                      </a:endParaRPr>
                    </a:p>
                  </a:txBody>
                  <a:tcPr/>
                </a:tc>
                <a:extLst>
                  <a:ext uri="{0D108BD9-81ED-4DB2-BD59-A6C34878D82A}">
                    <a16:rowId xmlns:a16="http://schemas.microsoft.com/office/drawing/2014/main" val="10003"/>
                  </a:ext>
                </a:extLst>
              </a:tr>
            </a:tbl>
          </a:graphicData>
        </a:graphic>
      </p:graphicFrame>
      <p:sp>
        <p:nvSpPr>
          <p:cNvPr id="5" name="Content Placeholder 4"/>
          <p:cNvSpPr>
            <a:spLocks noGrp="1"/>
          </p:cNvSpPr>
          <p:nvPr>
            <p:ph type="body" sz="half" idx="2"/>
          </p:nvPr>
        </p:nvSpPr>
        <p:spPr>
          <a:xfrm>
            <a:off x="243481" y="3675812"/>
            <a:ext cx="8663606" cy="1890957"/>
          </a:xfrm>
        </p:spPr>
        <p:txBody>
          <a:bodyPr>
            <a:noAutofit/>
          </a:bodyPr>
          <a:lstStyle/>
          <a:p>
            <a:pPr marL="457200" indent="-457200">
              <a:buFont typeface="Arial" panose="020B0604020202020204" pitchFamily="34" charset="0"/>
              <a:buChar char="•"/>
            </a:pPr>
            <a:r>
              <a:rPr lang="en-US" sz="2600" dirty="0">
                <a:solidFill>
                  <a:prstClr val="black"/>
                </a:solidFill>
              </a:rPr>
              <a:t>Mexico can produce 2 computers </a:t>
            </a:r>
            <a:r>
              <a:rPr lang="en-US" sz="2600" u="sng" dirty="0">
                <a:solidFill>
                  <a:prstClr val="black"/>
                </a:solidFill>
              </a:rPr>
              <a:t>or</a:t>
            </a:r>
            <a:r>
              <a:rPr lang="en-US" sz="2600" dirty="0">
                <a:solidFill>
                  <a:prstClr val="black"/>
                </a:solidFill>
              </a:rPr>
              <a:t> 12 shirts, so:</a:t>
            </a:r>
          </a:p>
          <a:p>
            <a:pPr marL="914400" lvl="1" indent="-457200">
              <a:buFont typeface="Arial" panose="020B0604020202020204" pitchFamily="34" charset="0"/>
              <a:buChar char="–"/>
            </a:pPr>
            <a:r>
              <a:rPr lang="en-US" sz="2400" dirty="0">
                <a:solidFill>
                  <a:prstClr val="black"/>
                </a:solidFill>
              </a:rPr>
              <a:t>1 computer will cost 6 shirts</a:t>
            </a:r>
          </a:p>
          <a:p>
            <a:pPr marL="914400" lvl="1" indent="-457200">
              <a:buFont typeface="Arial" panose="020B0604020202020204" pitchFamily="34" charset="0"/>
              <a:buChar char="–"/>
            </a:pPr>
            <a:r>
              <a:rPr lang="en-US" sz="2400" dirty="0">
                <a:solidFill>
                  <a:prstClr val="black"/>
                </a:solidFill>
              </a:rPr>
              <a:t>1 shirt will cost 1/6 of a computer.</a:t>
            </a:r>
          </a:p>
        </p:txBody>
      </p:sp>
    </p:spTree>
    <p:extLst>
      <p:ext uri="{BB962C8B-B14F-4D97-AF65-F5344CB8AC3E}">
        <p14:creationId xmlns:p14="http://schemas.microsoft.com/office/powerpoint/2010/main" val="3783554088"/>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Comparative Advantage (7 of 11)</a:t>
            </a:r>
          </a:p>
        </p:txBody>
      </p:sp>
      <p:graphicFrame>
        <p:nvGraphicFramePr>
          <p:cNvPr id="9" name="Table 2">
            <a:extLst>
              <a:ext uri="{FF2B5EF4-FFF2-40B4-BE49-F238E27FC236}">
                <a16:creationId xmlns:a16="http://schemas.microsoft.com/office/drawing/2014/main" id="{CDBD3E1D-BA9B-46D3-8523-BA86DF0F6C00}"/>
              </a:ext>
            </a:extLst>
          </p:cNvPr>
          <p:cNvGraphicFramePr>
            <a:graphicFrameLocks noGrp="1"/>
          </p:cNvGraphicFramePr>
          <p:nvPr>
            <p:extLst>
              <p:ext uri="{D42A27DB-BD31-4B8C-83A1-F6EECF244321}">
                <p14:modId xmlns:p14="http://schemas.microsoft.com/office/powerpoint/2010/main" val="1917118013"/>
              </p:ext>
            </p:extLst>
          </p:nvPr>
        </p:nvGraphicFramePr>
        <p:xfrm>
          <a:off x="1070579" y="1690463"/>
          <a:ext cx="7082791" cy="339070"/>
        </p:xfrm>
        <a:graphic>
          <a:graphicData uri="http://schemas.openxmlformats.org/drawingml/2006/table">
            <a:tbl>
              <a:tblPr firstRow="1" bandRow="1">
                <a:tableStyleId>{18603FDC-E32A-4AB5-989C-0864C3EAD2B8}</a:tableStyleId>
              </a:tblPr>
              <a:tblGrid>
                <a:gridCol w="7082791">
                  <a:extLst>
                    <a:ext uri="{9D8B030D-6E8A-4147-A177-3AD203B41FA5}">
                      <a16:colId xmlns:a16="http://schemas.microsoft.com/office/drawing/2014/main" val="120857865"/>
                    </a:ext>
                  </a:extLst>
                </a:gridCol>
              </a:tblGrid>
              <a:tr h="339070">
                <a:tc>
                  <a:txBody>
                    <a:bodyPr/>
                    <a:lstStyle/>
                    <a:p>
                      <a:pPr marL="0" indent="2862263" algn="ctr">
                        <a:tabLst>
                          <a:tab pos="3371850" algn="l"/>
                        </a:tabLst>
                      </a:pPr>
                      <a:r>
                        <a:rPr lang="en-US" sz="1600" dirty="0"/>
                        <a:t>Production Possibilities</a:t>
                      </a:r>
                    </a:p>
                  </a:txBody>
                  <a:tcPr/>
                </a:tc>
                <a:extLst>
                  <a:ext uri="{0D108BD9-81ED-4DB2-BD59-A6C34878D82A}">
                    <a16:rowId xmlns:a16="http://schemas.microsoft.com/office/drawing/2014/main" val="1838589925"/>
                  </a:ext>
                </a:extLst>
              </a:tr>
            </a:tbl>
          </a:graphicData>
        </a:graphic>
      </p:graphicFrame>
      <p:graphicFrame>
        <p:nvGraphicFramePr>
          <p:cNvPr id="10" name="Table Placeholder 9">
            <a:extLst>
              <a:ext uri="{FF2B5EF4-FFF2-40B4-BE49-F238E27FC236}">
                <a16:creationId xmlns:a16="http://schemas.microsoft.com/office/drawing/2014/main" id="{D010C148-2518-4A98-9FA5-C6753C067BC7}"/>
              </a:ext>
            </a:extLst>
          </p:cNvPr>
          <p:cNvGraphicFramePr>
            <a:graphicFrameLocks/>
          </p:cNvGraphicFramePr>
          <p:nvPr>
            <p:extLst>
              <p:ext uri="{D42A27DB-BD31-4B8C-83A1-F6EECF244321}">
                <p14:modId xmlns:p14="http://schemas.microsoft.com/office/powerpoint/2010/main" val="2037427473"/>
              </p:ext>
            </p:extLst>
          </p:nvPr>
        </p:nvGraphicFramePr>
        <p:xfrm>
          <a:off x="1063968" y="2009321"/>
          <a:ext cx="7082791" cy="1022439"/>
        </p:xfrm>
        <a:graphic>
          <a:graphicData uri="http://schemas.openxmlformats.org/drawingml/2006/table">
            <a:tbl>
              <a:tblPr firstRow="1" bandRow="1">
                <a:tableStyleId>{18603FDC-E32A-4AB5-989C-0864C3EAD2B8}</a:tableStyleId>
              </a:tblPr>
              <a:tblGrid>
                <a:gridCol w="2330768">
                  <a:extLst>
                    <a:ext uri="{9D8B030D-6E8A-4147-A177-3AD203B41FA5}">
                      <a16:colId xmlns:a16="http://schemas.microsoft.com/office/drawing/2014/main" val="20000"/>
                    </a:ext>
                  </a:extLst>
                </a:gridCol>
                <a:gridCol w="2613343">
                  <a:extLst>
                    <a:ext uri="{9D8B030D-6E8A-4147-A177-3AD203B41FA5}">
                      <a16:colId xmlns:a16="http://schemas.microsoft.com/office/drawing/2014/main" val="20001"/>
                    </a:ext>
                  </a:extLst>
                </a:gridCol>
                <a:gridCol w="2138680">
                  <a:extLst>
                    <a:ext uri="{9D8B030D-6E8A-4147-A177-3AD203B41FA5}">
                      <a16:colId xmlns:a16="http://schemas.microsoft.com/office/drawing/2014/main" val="20002"/>
                    </a:ext>
                  </a:extLst>
                </a:gridCol>
              </a:tblGrid>
              <a:tr h="351879">
                <a:tc>
                  <a:txBody>
                    <a:bodyPr/>
                    <a:lstStyle/>
                    <a:p>
                      <a:pPr algn="l"/>
                      <a:r>
                        <a:rPr lang="en-US" sz="1600" dirty="0"/>
                        <a:t>Country</a:t>
                      </a:r>
                      <a:endParaRPr lang="en-US" sz="1600" b="1" dirty="0">
                        <a:latin typeface="Arial" panose="020B0604020202020204" pitchFamily="34" charset="0"/>
                        <a:cs typeface="Arial" panose="020B0604020202020204" pitchFamily="34" charset="0"/>
                      </a:endParaRPr>
                    </a:p>
                  </a:txBody>
                  <a:tcPr/>
                </a:tc>
                <a:tc>
                  <a:txBody>
                    <a:bodyPr/>
                    <a:lstStyle/>
                    <a:p>
                      <a:pPr algn="ctr"/>
                      <a:r>
                        <a:rPr lang="en-US" sz="1600" dirty="0"/>
                        <a:t>Computers</a:t>
                      </a:r>
                      <a:endParaRPr lang="en-US" sz="1600" b="0" dirty="0">
                        <a:latin typeface="Arial" pitchFamily="34" charset="0"/>
                        <a:cs typeface="Arial" pitchFamily="34" charset="0"/>
                      </a:endParaRPr>
                    </a:p>
                  </a:txBody>
                  <a:tcPr/>
                </a:tc>
                <a:tc>
                  <a:txBody>
                    <a:bodyPr/>
                    <a:lstStyle/>
                    <a:p>
                      <a:pPr algn="ctr"/>
                      <a:r>
                        <a:rPr lang="en-US" sz="1600" dirty="0"/>
                        <a:t>Shirts</a:t>
                      </a:r>
                      <a:endParaRPr lang="en-US" sz="1600" b="0" dirty="0">
                        <a:latin typeface="Arial" pitchFamily="34" charset="0"/>
                        <a:cs typeface="Arial" pitchFamily="34" charset="0"/>
                      </a:endParaRPr>
                    </a:p>
                  </a:txBody>
                  <a:tcPr/>
                </a:tc>
                <a:extLst>
                  <a:ext uri="{0D108BD9-81ED-4DB2-BD59-A6C34878D82A}">
                    <a16:rowId xmlns:a16="http://schemas.microsoft.com/office/drawing/2014/main" val="10001"/>
                  </a:ext>
                </a:extLst>
              </a:tr>
              <a:tr h="283779">
                <a:tc>
                  <a:txBody>
                    <a:bodyPr/>
                    <a:lstStyle/>
                    <a:p>
                      <a:pPr algn="l"/>
                      <a:r>
                        <a:rPr lang="en-US" sz="1600" dirty="0"/>
                        <a:t>Mexico</a:t>
                      </a:r>
                      <a:endParaRPr lang="en-US" sz="1600" b="0" dirty="0">
                        <a:latin typeface="Arial" pitchFamily="34" charset="0"/>
                        <a:cs typeface="Arial" pitchFamily="34" charset="0"/>
                      </a:endParaRPr>
                    </a:p>
                  </a:txBody>
                  <a:tcPr/>
                </a:tc>
                <a:tc>
                  <a:txBody>
                    <a:bodyPr/>
                    <a:lstStyle/>
                    <a:p>
                      <a:pPr algn="ctr"/>
                      <a:r>
                        <a:rPr lang="en-US" sz="1600" dirty="0"/>
                        <a:t>2</a:t>
                      </a:r>
                      <a:endParaRPr lang="en-US" sz="1600" b="0" dirty="0">
                        <a:latin typeface="Arial" pitchFamily="34" charset="0"/>
                        <a:cs typeface="Arial" pitchFamily="34" charset="0"/>
                      </a:endParaRPr>
                    </a:p>
                  </a:txBody>
                  <a:tcPr/>
                </a:tc>
                <a:tc>
                  <a:txBody>
                    <a:bodyPr/>
                    <a:lstStyle/>
                    <a:p>
                      <a:pPr algn="ctr"/>
                      <a:r>
                        <a:rPr lang="en-US" sz="1600" dirty="0"/>
                        <a:t>12</a:t>
                      </a:r>
                      <a:endParaRPr lang="en-US" sz="1600" b="0" dirty="0">
                        <a:latin typeface="Arial" pitchFamily="34" charset="0"/>
                        <a:cs typeface="Arial" pitchFamily="34" charset="0"/>
                      </a:endParaRPr>
                    </a:p>
                  </a:txBody>
                  <a:tcPr/>
                </a:tc>
                <a:extLst>
                  <a:ext uri="{0D108BD9-81ED-4DB2-BD59-A6C34878D82A}">
                    <a16:rowId xmlns:a16="http://schemas.microsoft.com/office/drawing/2014/main" val="10002"/>
                  </a:ext>
                </a:extLst>
              </a:tr>
              <a:tr h="279575">
                <a:tc>
                  <a:txBody>
                    <a:bodyPr/>
                    <a:lstStyle/>
                    <a:p>
                      <a:pPr algn="l"/>
                      <a:r>
                        <a:rPr lang="en-US" sz="1600" dirty="0"/>
                        <a:t>United States </a:t>
                      </a:r>
                      <a:endParaRPr lang="en-US" sz="1600" b="0" dirty="0">
                        <a:latin typeface="Arial" pitchFamily="34" charset="0"/>
                        <a:cs typeface="Arial" pitchFamily="34" charset="0"/>
                      </a:endParaRPr>
                    </a:p>
                  </a:txBody>
                  <a:tcPr/>
                </a:tc>
                <a:tc>
                  <a:txBody>
                    <a:bodyPr/>
                    <a:lstStyle/>
                    <a:p>
                      <a:pPr algn="ctr"/>
                      <a:r>
                        <a:rPr lang="en-US" sz="1600" dirty="0"/>
                        <a:t>24</a:t>
                      </a:r>
                      <a:endParaRPr lang="en-US" sz="1600" b="0" dirty="0">
                        <a:latin typeface="Arial" pitchFamily="34" charset="0"/>
                        <a:cs typeface="Arial" pitchFamily="34" charset="0"/>
                      </a:endParaRPr>
                    </a:p>
                  </a:txBody>
                  <a:tcPr/>
                </a:tc>
                <a:tc>
                  <a:txBody>
                    <a:bodyPr/>
                    <a:lstStyle/>
                    <a:p>
                      <a:pPr algn="ctr"/>
                      <a:r>
                        <a:rPr lang="en-US" sz="1600" dirty="0"/>
                        <a:t>24</a:t>
                      </a:r>
                      <a:endParaRPr lang="en-US" sz="1600" b="0" dirty="0">
                        <a:latin typeface="Arial" pitchFamily="34" charset="0"/>
                        <a:cs typeface="Arial" pitchFamily="34" charset="0"/>
                      </a:endParaRPr>
                    </a:p>
                  </a:txBody>
                  <a:tcPr/>
                </a:tc>
                <a:extLst>
                  <a:ext uri="{0D108BD9-81ED-4DB2-BD59-A6C34878D82A}">
                    <a16:rowId xmlns:a16="http://schemas.microsoft.com/office/drawing/2014/main" val="10003"/>
                  </a:ext>
                </a:extLst>
              </a:tr>
            </a:tbl>
          </a:graphicData>
        </a:graphic>
      </p:graphicFrame>
      <p:sp>
        <p:nvSpPr>
          <p:cNvPr id="5" name="Content Placeholder 4"/>
          <p:cNvSpPr>
            <a:spLocks noGrp="1"/>
          </p:cNvSpPr>
          <p:nvPr>
            <p:ph type="body" sz="half" idx="2"/>
          </p:nvPr>
        </p:nvSpPr>
        <p:spPr>
          <a:xfrm>
            <a:off x="243481" y="3675810"/>
            <a:ext cx="8663606" cy="1890957"/>
          </a:xfrm>
        </p:spPr>
        <p:txBody>
          <a:bodyPr>
            <a:noAutofit/>
          </a:bodyPr>
          <a:lstStyle/>
          <a:p>
            <a:pPr marL="457200" indent="-457200">
              <a:buFont typeface="Arial" panose="020B0604020202020204" pitchFamily="34" charset="0"/>
              <a:buChar char="•"/>
            </a:pPr>
            <a:r>
              <a:rPr lang="en-US" sz="2600" dirty="0">
                <a:solidFill>
                  <a:prstClr val="black"/>
                </a:solidFill>
              </a:rPr>
              <a:t>The United States can produce 24 computers </a:t>
            </a:r>
            <a:r>
              <a:rPr lang="en-US" sz="2600" u="sng" dirty="0">
                <a:solidFill>
                  <a:prstClr val="black"/>
                </a:solidFill>
              </a:rPr>
              <a:t>or</a:t>
            </a:r>
            <a:r>
              <a:rPr lang="en-US" sz="2600" dirty="0">
                <a:solidFill>
                  <a:prstClr val="black"/>
                </a:solidFill>
              </a:rPr>
              <a:t> 24 shirts, so:</a:t>
            </a:r>
          </a:p>
          <a:p>
            <a:pPr marL="914400" lvl="1" indent="-457200">
              <a:buFont typeface="Arial" panose="020B0604020202020204" pitchFamily="34" charset="0"/>
              <a:buChar char="–"/>
            </a:pPr>
            <a:r>
              <a:rPr lang="en-US" sz="2400" dirty="0">
                <a:solidFill>
                  <a:prstClr val="black"/>
                </a:solidFill>
              </a:rPr>
              <a:t>1 computer will cost 1 shirt.</a:t>
            </a:r>
          </a:p>
          <a:p>
            <a:pPr marL="914400" lvl="1" indent="-457200">
              <a:buFont typeface="Arial" panose="020B0604020202020204" pitchFamily="34" charset="0"/>
              <a:buChar char="–"/>
            </a:pPr>
            <a:r>
              <a:rPr lang="en-US" sz="2400" dirty="0">
                <a:solidFill>
                  <a:prstClr val="black"/>
                </a:solidFill>
              </a:rPr>
              <a:t>1 shirt will cost 1 computer.</a:t>
            </a:r>
          </a:p>
          <a:p>
            <a:endParaRPr lang="en-US" sz="2600" dirty="0">
              <a:solidFill>
                <a:prstClr val="black"/>
              </a:solidFill>
            </a:endParaRPr>
          </a:p>
        </p:txBody>
      </p:sp>
    </p:spTree>
    <p:extLst>
      <p:ext uri="{BB962C8B-B14F-4D97-AF65-F5344CB8AC3E}">
        <p14:creationId xmlns:p14="http://schemas.microsoft.com/office/powerpoint/2010/main" val="2392916213"/>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Comparative Advantage (8 of 11)</a:t>
            </a:r>
          </a:p>
        </p:txBody>
      </p:sp>
      <p:graphicFrame>
        <p:nvGraphicFramePr>
          <p:cNvPr id="6" name="Table 2">
            <a:extLst>
              <a:ext uri="{FF2B5EF4-FFF2-40B4-BE49-F238E27FC236}">
                <a16:creationId xmlns:a16="http://schemas.microsoft.com/office/drawing/2014/main" id="{82BC7E3C-735D-4912-AED3-445456FADDFD}"/>
              </a:ext>
            </a:extLst>
          </p:cNvPr>
          <p:cNvGraphicFramePr>
            <a:graphicFrameLocks noGrp="1"/>
          </p:cNvGraphicFramePr>
          <p:nvPr>
            <p:extLst>
              <p:ext uri="{D42A27DB-BD31-4B8C-83A1-F6EECF244321}">
                <p14:modId xmlns:p14="http://schemas.microsoft.com/office/powerpoint/2010/main" val="3735348841"/>
              </p:ext>
            </p:extLst>
          </p:nvPr>
        </p:nvGraphicFramePr>
        <p:xfrm>
          <a:off x="1037215" y="1639393"/>
          <a:ext cx="7082791" cy="339070"/>
        </p:xfrm>
        <a:graphic>
          <a:graphicData uri="http://schemas.openxmlformats.org/drawingml/2006/table">
            <a:tbl>
              <a:tblPr firstRow="1" bandRow="1">
                <a:tableStyleId>{18603FDC-E32A-4AB5-989C-0864C3EAD2B8}</a:tableStyleId>
              </a:tblPr>
              <a:tblGrid>
                <a:gridCol w="7082791">
                  <a:extLst>
                    <a:ext uri="{9D8B030D-6E8A-4147-A177-3AD203B41FA5}">
                      <a16:colId xmlns:a16="http://schemas.microsoft.com/office/drawing/2014/main" val="120857865"/>
                    </a:ext>
                  </a:extLst>
                </a:gridCol>
              </a:tblGrid>
              <a:tr h="339070">
                <a:tc>
                  <a:txBody>
                    <a:bodyPr/>
                    <a:lstStyle/>
                    <a:p>
                      <a:pPr marL="0" indent="2862263" algn="ctr">
                        <a:tabLst>
                          <a:tab pos="3371850" algn="l"/>
                        </a:tabLst>
                      </a:pPr>
                      <a:r>
                        <a:rPr lang="en-US" sz="1600" dirty="0"/>
                        <a:t>Opportunity Cost</a:t>
                      </a:r>
                    </a:p>
                  </a:txBody>
                  <a:tcPr/>
                </a:tc>
                <a:extLst>
                  <a:ext uri="{0D108BD9-81ED-4DB2-BD59-A6C34878D82A}">
                    <a16:rowId xmlns:a16="http://schemas.microsoft.com/office/drawing/2014/main" val="1838589925"/>
                  </a:ext>
                </a:extLst>
              </a:tr>
            </a:tbl>
          </a:graphicData>
        </a:graphic>
      </p:graphicFrame>
      <p:graphicFrame>
        <p:nvGraphicFramePr>
          <p:cNvPr id="7" name="Table Placeholder 9">
            <a:extLst>
              <a:ext uri="{FF2B5EF4-FFF2-40B4-BE49-F238E27FC236}">
                <a16:creationId xmlns:a16="http://schemas.microsoft.com/office/drawing/2014/main" id="{AA321B63-27F2-4CED-9BCE-6B275E119FAA}"/>
              </a:ext>
            </a:extLst>
          </p:cNvPr>
          <p:cNvGraphicFramePr>
            <a:graphicFrameLocks/>
          </p:cNvGraphicFramePr>
          <p:nvPr>
            <p:extLst>
              <p:ext uri="{D42A27DB-BD31-4B8C-83A1-F6EECF244321}">
                <p14:modId xmlns:p14="http://schemas.microsoft.com/office/powerpoint/2010/main" val="3822571494"/>
              </p:ext>
            </p:extLst>
          </p:nvPr>
        </p:nvGraphicFramePr>
        <p:xfrm>
          <a:off x="1030604" y="1978129"/>
          <a:ext cx="7082791" cy="1022439"/>
        </p:xfrm>
        <a:graphic>
          <a:graphicData uri="http://schemas.openxmlformats.org/drawingml/2006/table">
            <a:tbl>
              <a:tblPr firstRow="1" bandRow="1">
                <a:tableStyleId>{18603FDC-E32A-4AB5-989C-0864C3EAD2B8}</a:tableStyleId>
              </a:tblPr>
              <a:tblGrid>
                <a:gridCol w="2330768">
                  <a:extLst>
                    <a:ext uri="{9D8B030D-6E8A-4147-A177-3AD203B41FA5}">
                      <a16:colId xmlns:a16="http://schemas.microsoft.com/office/drawing/2014/main" val="20000"/>
                    </a:ext>
                  </a:extLst>
                </a:gridCol>
                <a:gridCol w="2613343">
                  <a:extLst>
                    <a:ext uri="{9D8B030D-6E8A-4147-A177-3AD203B41FA5}">
                      <a16:colId xmlns:a16="http://schemas.microsoft.com/office/drawing/2014/main" val="20001"/>
                    </a:ext>
                  </a:extLst>
                </a:gridCol>
                <a:gridCol w="2138680">
                  <a:extLst>
                    <a:ext uri="{9D8B030D-6E8A-4147-A177-3AD203B41FA5}">
                      <a16:colId xmlns:a16="http://schemas.microsoft.com/office/drawing/2014/main" val="20002"/>
                    </a:ext>
                  </a:extLst>
                </a:gridCol>
              </a:tblGrid>
              <a:tr h="351879">
                <a:tc>
                  <a:txBody>
                    <a:bodyPr/>
                    <a:lstStyle/>
                    <a:p>
                      <a:pPr algn="l"/>
                      <a:r>
                        <a:rPr lang="en-US" sz="1600" dirty="0"/>
                        <a:t>Country</a:t>
                      </a:r>
                      <a:endParaRPr lang="en-US" sz="1600" b="1" dirty="0">
                        <a:latin typeface="Arial" panose="020B0604020202020204" pitchFamily="34" charset="0"/>
                        <a:cs typeface="Arial" panose="020B0604020202020204" pitchFamily="34" charset="0"/>
                      </a:endParaRPr>
                    </a:p>
                  </a:txBody>
                  <a:tcPr/>
                </a:tc>
                <a:tc>
                  <a:txBody>
                    <a:bodyPr/>
                    <a:lstStyle/>
                    <a:p>
                      <a:pPr algn="ctr"/>
                      <a:r>
                        <a:rPr lang="en-US" sz="1600" dirty="0"/>
                        <a:t>1 computer</a:t>
                      </a:r>
                      <a:endParaRPr lang="en-US" sz="1600" b="0" dirty="0">
                        <a:latin typeface="Arial" pitchFamily="34" charset="0"/>
                        <a:cs typeface="Arial" pitchFamily="34" charset="0"/>
                      </a:endParaRPr>
                    </a:p>
                  </a:txBody>
                  <a:tcPr/>
                </a:tc>
                <a:tc>
                  <a:txBody>
                    <a:bodyPr/>
                    <a:lstStyle/>
                    <a:p>
                      <a:pPr algn="ctr"/>
                      <a:r>
                        <a:rPr lang="en-US" sz="1600" dirty="0"/>
                        <a:t>1 shirt</a:t>
                      </a:r>
                      <a:endParaRPr lang="en-US" sz="1600" b="0" dirty="0">
                        <a:latin typeface="Arial" pitchFamily="34" charset="0"/>
                        <a:cs typeface="Arial" pitchFamily="34" charset="0"/>
                      </a:endParaRPr>
                    </a:p>
                  </a:txBody>
                  <a:tcPr/>
                </a:tc>
                <a:extLst>
                  <a:ext uri="{0D108BD9-81ED-4DB2-BD59-A6C34878D82A}">
                    <a16:rowId xmlns:a16="http://schemas.microsoft.com/office/drawing/2014/main" val="10001"/>
                  </a:ext>
                </a:extLst>
              </a:tr>
              <a:tr h="283779">
                <a:tc>
                  <a:txBody>
                    <a:bodyPr/>
                    <a:lstStyle/>
                    <a:p>
                      <a:pPr algn="l"/>
                      <a:r>
                        <a:rPr lang="en-US" sz="1600" dirty="0"/>
                        <a:t>Mexico</a:t>
                      </a:r>
                      <a:endParaRPr lang="en-US" sz="1600" b="0" dirty="0">
                        <a:latin typeface="Arial" pitchFamily="34" charset="0"/>
                        <a:cs typeface="Arial" pitchFamily="34" charset="0"/>
                      </a:endParaRPr>
                    </a:p>
                  </a:txBody>
                  <a:tcPr/>
                </a:tc>
                <a:tc>
                  <a:txBody>
                    <a:bodyPr/>
                    <a:lstStyle/>
                    <a:p>
                      <a:pPr algn="ctr"/>
                      <a:r>
                        <a:rPr lang="en-US" sz="1600" dirty="0"/>
                        <a:t>6</a:t>
                      </a:r>
                      <a:r>
                        <a:rPr lang="en-US" sz="1600" baseline="0" dirty="0"/>
                        <a:t> shirts</a:t>
                      </a:r>
                      <a:endParaRPr lang="en-US" sz="1600" b="0" i="1" dirty="0">
                        <a:latin typeface="Arial" pitchFamily="34" charset="0"/>
                        <a:cs typeface="Arial" pitchFamily="34" charset="0"/>
                      </a:endParaRPr>
                    </a:p>
                  </a:txBody>
                  <a:tcPr/>
                </a:tc>
                <a:tc>
                  <a:txBody>
                    <a:bodyPr/>
                    <a:lstStyle/>
                    <a:p>
                      <a:pPr algn="ctr"/>
                      <a:r>
                        <a:rPr lang="en-US" sz="1600" dirty="0"/>
                        <a:t>1/6 computer</a:t>
                      </a:r>
                      <a:endParaRPr lang="en-US" sz="1600" b="0" i="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2"/>
                  </a:ext>
                </a:extLst>
              </a:tr>
              <a:tr h="279575">
                <a:tc>
                  <a:txBody>
                    <a:bodyPr/>
                    <a:lstStyle/>
                    <a:p>
                      <a:pPr algn="l"/>
                      <a:r>
                        <a:rPr lang="en-US" sz="1600" dirty="0"/>
                        <a:t>United States </a:t>
                      </a:r>
                      <a:endParaRPr lang="en-US" sz="1600" b="0" dirty="0">
                        <a:latin typeface="Arial" pitchFamily="34" charset="0"/>
                        <a:cs typeface="Arial" pitchFamily="34" charset="0"/>
                      </a:endParaRPr>
                    </a:p>
                  </a:txBody>
                  <a:tcPr/>
                </a:tc>
                <a:tc>
                  <a:txBody>
                    <a:bodyPr/>
                    <a:lstStyle/>
                    <a:p>
                      <a:pPr algn="ctr"/>
                      <a:r>
                        <a:rPr lang="en-US" sz="1600" dirty="0"/>
                        <a:t>1 shirt </a:t>
                      </a:r>
                      <a:endParaRPr lang="en-US" sz="1600" b="0" i="1" dirty="0">
                        <a:latin typeface="Arial" panose="020B0604020202020204" pitchFamily="34" charset="0"/>
                        <a:cs typeface="Arial" panose="020B0604020202020204" pitchFamily="34" charset="0"/>
                      </a:endParaRPr>
                    </a:p>
                  </a:txBody>
                  <a:tcPr/>
                </a:tc>
                <a:tc>
                  <a:txBody>
                    <a:bodyPr/>
                    <a:lstStyle/>
                    <a:p>
                      <a:pPr algn="ctr"/>
                      <a:r>
                        <a:rPr lang="en-US" sz="1600" dirty="0"/>
                        <a:t>1 computer</a:t>
                      </a:r>
                      <a:endParaRPr lang="en-US" sz="1600" b="0" i="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3"/>
                  </a:ext>
                </a:extLst>
              </a:tr>
            </a:tbl>
          </a:graphicData>
        </a:graphic>
      </p:graphicFrame>
      <p:sp>
        <p:nvSpPr>
          <p:cNvPr id="5" name="Content Placeholder 4"/>
          <p:cNvSpPr>
            <a:spLocks noGrp="1"/>
          </p:cNvSpPr>
          <p:nvPr>
            <p:ph type="body" sz="half" idx="2"/>
          </p:nvPr>
        </p:nvSpPr>
        <p:spPr>
          <a:xfrm>
            <a:off x="246131" y="3825731"/>
            <a:ext cx="8663606" cy="1890957"/>
          </a:xfrm>
        </p:spPr>
        <p:txBody>
          <a:bodyPr>
            <a:noAutofit/>
          </a:bodyPr>
          <a:lstStyle/>
          <a:p>
            <a:pPr marL="457200" indent="-457200">
              <a:spcAft>
                <a:spcPts val="1800"/>
              </a:spcAft>
              <a:buFont typeface="Arial" panose="020B0604020202020204" pitchFamily="34" charset="0"/>
              <a:buChar char="•"/>
            </a:pPr>
            <a:r>
              <a:rPr lang="en-US" sz="2600" dirty="0">
                <a:solidFill>
                  <a:prstClr val="black"/>
                </a:solidFill>
              </a:rPr>
              <a:t>Mexico has a </a:t>
            </a:r>
            <a:r>
              <a:rPr lang="en-US" sz="2600" i="1" dirty="0">
                <a:solidFill>
                  <a:prstClr val="black"/>
                </a:solidFill>
              </a:rPr>
              <a:t>comparative advantage</a:t>
            </a:r>
            <a:r>
              <a:rPr lang="en-US" sz="2600" dirty="0">
                <a:solidFill>
                  <a:prstClr val="black"/>
                </a:solidFill>
              </a:rPr>
              <a:t> (lowest opportunity cost) in shirts.</a:t>
            </a:r>
          </a:p>
          <a:p>
            <a:pPr marL="457200" indent="-457200">
              <a:buFont typeface="Arial" panose="020B0604020202020204" pitchFamily="34" charset="0"/>
              <a:buChar char="•"/>
            </a:pPr>
            <a:r>
              <a:rPr lang="en-US" sz="2600" dirty="0">
                <a:solidFill>
                  <a:prstClr val="black"/>
                </a:solidFill>
              </a:rPr>
              <a:t>The United States has a </a:t>
            </a:r>
            <a:r>
              <a:rPr lang="en-US" sz="2600" i="1" dirty="0">
                <a:solidFill>
                  <a:prstClr val="black"/>
                </a:solidFill>
              </a:rPr>
              <a:t>comparative advantage </a:t>
            </a:r>
            <a:r>
              <a:rPr lang="en-US" sz="2600" dirty="0">
                <a:solidFill>
                  <a:prstClr val="black"/>
                </a:solidFill>
              </a:rPr>
              <a:t>(lowest opportunity cost) in computers.</a:t>
            </a:r>
          </a:p>
        </p:txBody>
      </p:sp>
    </p:spTree>
    <p:extLst>
      <p:ext uri="{BB962C8B-B14F-4D97-AF65-F5344CB8AC3E}">
        <p14:creationId xmlns:p14="http://schemas.microsoft.com/office/powerpoint/2010/main" val="3419866067"/>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2008188" algn="l"/>
              </a:tabLst>
            </a:pPr>
            <a:r>
              <a:rPr lang="en-US" dirty="0"/>
              <a:t>Self-Check (2 of 2)</a:t>
            </a:r>
          </a:p>
        </p:txBody>
      </p:sp>
      <p:sp>
        <p:nvSpPr>
          <p:cNvPr id="3" name="Content Placeholder 2"/>
          <p:cNvSpPr>
            <a:spLocks noGrp="1"/>
          </p:cNvSpPr>
          <p:nvPr>
            <p:ph idx="1"/>
          </p:nvPr>
        </p:nvSpPr>
        <p:spPr/>
        <p:txBody>
          <a:bodyPr/>
          <a:lstStyle/>
          <a:p>
            <a:pPr marL="0" indent="0">
              <a:spcAft>
                <a:spcPts val="1200"/>
              </a:spcAft>
              <a:buNone/>
            </a:pPr>
            <a:r>
              <a:rPr lang="en-US" dirty="0"/>
              <a:t>If country A is able to produce furniture at a lower cost than country B, we would say that country A has a(n):</a:t>
            </a:r>
          </a:p>
          <a:p>
            <a:pPr marL="457200" indent="-457200">
              <a:spcAft>
                <a:spcPts val="600"/>
              </a:spcAft>
              <a:buFont typeface="Arial" pitchFamily="34" charset="0"/>
              <a:buAutoNum type="alphaLcPeriod"/>
            </a:pPr>
            <a:r>
              <a:rPr lang="en-US" dirty="0"/>
              <a:t>absolute advantage.</a:t>
            </a:r>
          </a:p>
          <a:p>
            <a:pPr marL="457200" indent="-457200">
              <a:spcAft>
                <a:spcPts val="600"/>
              </a:spcAft>
              <a:buFont typeface="Arial" pitchFamily="34" charset="0"/>
              <a:buAutoNum type="alphaLcPeriod"/>
            </a:pPr>
            <a:r>
              <a:rPr lang="en-US" dirty="0"/>
              <a:t>comparative advantage.</a:t>
            </a:r>
          </a:p>
          <a:p>
            <a:pPr marL="457200" indent="-457200">
              <a:spcAft>
                <a:spcPts val="600"/>
              </a:spcAft>
              <a:buFont typeface="Arial" pitchFamily="34" charset="0"/>
              <a:buAutoNum type="alphaLcPeriod"/>
            </a:pPr>
            <a:r>
              <a:rPr lang="en-US" dirty="0"/>
              <a:t>no advantage.</a:t>
            </a:r>
          </a:p>
        </p:txBody>
      </p:sp>
    </p:spTree>
    <p:extLst>
      <p:ext uri="{BB962C8B-B14F-4D97-AF65-F5344CB8AC3E}">
        <p14:creationId xmlns:p14="http://schemas.microsoft.com/office/powerpoint/2010/main" val="14689984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2008188" algn="l"/>
              </a:tabLst>
            </a:pPr>
            <a:r>
              <a:rPr lang="en-US" dirty="0"/>
              <a:t>Self-Check (2 of 2) (Answer)</a:t>
            </a:r>
          </a:p>
        </p:txBody>
      </p:sp>
      <p:sp>
        <p:nvSpPr>
          <p:cNvPr id="3" name="Content Placeholder 2"/>
          <p:cNvSpPr>
            <a:spLocks noGrp="1"/>
          </p:cNvSpPr>
          <p:nvPr>
            <p:ph idx="1"/>
          </p:nvPr>
        </p:nvSpPr>
        <p:spPr/>
        <p:txBody>
          <a:bodyPr>
            <a:normAutofit/>
          </a:bodyPr>
          <a:lstStyle/>
          <a:p>
            <a:pPr marL="0" indent="0">
              <a:spcAft>
                <a:spcPts val="1200"/>
              </a:spcAft>
              <a:buNone/>
            </a:pPr>
            <a:r>
              <a:rPr lang="en-US" dirty="0"/>
              <a:t>If country A is able to produce furniture at a lower cost than country B, we would say that country A has a(n):</a:t>
            </a:r>
          </a:p>
          <a:p>
            <a:pPr marL="457200" indent="-457200">
              <a:spcAft>
                <a:spcPts val="600"/>
              </a:spcAft>
              <a:buFont typeface="Arial" pitchFamily="34" charset="0"/>
              <a:buAutoNum type="alphaLcPeriod"/>
            </a:pPr>
            <a:r>
              <a:rPr lang="en-US" dirty="0"/>
              <a:t>absolute advantage.</a:t>
            </a:r>
          </a:p>
          <a:p>
            <a:pPr marL="457200" indent="-457200">
              <a:spcAft>
                <a:spcPts val="600"/>
              </a:spcAft>
              <a:buFont typeface="Arial" pitchFamily="34" charset="0"/>
              <a:buAutoNum type="alphaLcPeriod"/>
            </a:pPr>
            <a:r>
              <a:rPr lang="en-US" dirty="0"/>
              <a:t>comparative advantage.</a:t>
            </a:r>
          </a:p>
          <a:p>
            <a:pPr marL="457200" indent="-457200">
              <a:spcAft>
                <a:spcPts val="600"/>
              </a:spcAft>
              <a:buFont typeface="Arial" pitchFamily="34" charset="0"/>
              <a:buAutoNum type="alphaLcPeriod"/>
            </a:pPr>
            <a:r>
              <a:rPr lang="en-US" dirty="0"/>
              <a:t>no advantage.</a:t>
            </a:r>
          </a:p>
          <a:p>
            <a:pPr marL="0" indent="0">
              <a:buNone/>
            </a:pPr>
            <a:r>
              <a:rPr lang="en-US" b="1" dirty="0"/>
              <a:t>Answer: </a:t>
            </a:r>
          </a:p>
          <a:p>
            <a:pPr>
              <a:buFont typeface="+mj-lt"/>
              <a:buAutoNum type="alphaLcPeriod"/>
            </a:pPr>
            <a:r>
              <a:rPr lang="en-US" dirty="0"/>
              <a:t>Absolute advantage means producing a good with fewer inputs (lower cost).</a:t>
            </a:r>
          </a:p>
        </p:txBody>
      </p:sp>
    </p:spTree>
    <p:extLst>
      <p:ext uri="{BB962C8B-B14F-4D97-AF65-F5344CB8AC3E}">
        <p14:creationId xmlns:p14="http://schemas.microsoft.com/office/powerpoint/2010/main" val="8907207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Comparative Advantage (9 of 11)</a:t>
            </a:r>
          </a:p>
        </p:txBody>
      </p:sp>
      <p:sp>
        <p:nvSpPr>
          <p:cNvPr id="3" name="Content Placeholder 2"/>
          <p:cNvSpPr>
            <a:spLocks noGrp="1"/>
          </p:cNvSpPr>
          <p:nvPr>
            <p:ph idx="1"/>
          </p:nvPr>
        </p:nvSpPr>
        <p:spPr/>
        <p:txBody>
          <a:bodyPr>
            <a:normAutofit/>
          </a:bodyPr>
          <a:lstStyle/>
          <a:p>
            <a:pPr marL="0" indent="0">
              <a:spcAft>
                <a:spcPts val="1800"/>
              </a:spcAft>
              <a:buNone/>
            </a:pPr>
            <a:r>
              <a:rPr lang="en-US" b="1" dirty="0"/>
              <a:t>Absolute and Comparative Advantage</a:t>
            </a:r>
            <a:endParaRPr lang="en-US" dirty="0"/>
          </a:p>
          <a:p>
            <a:pPr>
              <a:spcAft>
                <a:spcPts val="1800"/>
              </a:spcAft>
            </a:pPr>
            <a:r>
              <a:rPr lang="en-US" dirty="0"/>
              <a:t>To benefit from trade, a country doesn’t need to have an </a:t>
            </a:r>
            <a:r>
              <a:rPr lang="en-US" i="1" dirty="0"/>
              <a:t>absolute advantage</a:t>
            </a:r>
            <a:r>
              <a:rPr lang="en-US" dirty="0"/>
              <a:t>.</a:t>
            </a:r>
          </a:p>
          <a:p>
            <a:pPr>
              <a:spcAft>
                <a:spcPts val="1800"/>
              </a:spcAft>
            </a:pPr>
            <a:r>
              <a:rPr lang="en-US" dirty="0"/>
              <a:t>A country can benefit from trade if it has a </a:t>
            </a:r>
            <a:r>
              <a:rPr lang="en-US" i="1" dirty="0"/>
              <a:t>comparative advantage</a:t>
            </a:r>
            <a:r>
              <a:rPr lang="en-US" dirty="0"/>
              <a:t>.</a:t>
            </a:r>
          </a:p>
          <a:p>
            <a:pPr>
              <a:spcAft>
                <a:spcPts val="1800"/>
              </a:spcAft>
            </a:pPr>
            <a:r>
              <a:rPr lang="en-US" dirty="0"/>
              <a:t>Comparative advantage can be illustrated with a production possibilities frontier.</a:t>
            </a:r>
          </a:p>
        </p:txBody>
      </p:sp>
    </p:spTree>
    <p:extLst>
      <p:ext uri="{BB962C8B-B14F-4D97-AF65-F5344CB8AC3E}">
        <p14:creationId xmlns:p14="http://schemas.microsoft.com/office/powerpoint/2010/main" val="35877369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(3 of 3)</a:t>
            </a:r>
          </a:p>
        </p:txBody>
      </p:sp>
      <p:sp>
        <p:nvSpPr>
          <p:cNvPr id="3" name="Content Placeholder 2"/>
          <p:cNvSpPr>
            <a:spLocks noGrp="1"/>
          </p:cNvSpPr>
          <p:nvPr>
            <p:ph idx="1"/>
          </p:nvPr>
        </p:nvSpPr>
        <p:spPr/>
        <p:txBody>
          <a:bodyPr>
            <a:normAutofit/>
          </a:bodyPr>
          <a:lstStyle/>
          <a:p>
            <a:pPr marL="0" indent="0">
              <a:spcAft>
                <a:spcPts val="1200"/>
              </a:spcAft>
              <a:buNone/>
            </a:pPr>
            <a:r>
              <a:rPr lang="en-US" b="1" dirty="0"/>
              <a:t>Production possibilities frontier:</a:t>
            </a:r>
          </a:p>
          <a:p>
            <a:pPr marL="0" indent="0">
              <a:spcAft>
                <a:spcPts val="1200"/>
              </a:spcAft>
              <a:buNone/>
            </a:pPr>
            <a:r>
              <a:rPr lang="en-US" i="1" dirty="0"/>
              <a:t>Shows all the combinations of goods that a country can produce given its productivity and supply of inputs.</a:t>
            </a:r>
          </a:p>
        </p:txBody>
      </p:sp>
    </p:spTree>
    <p:extLst>
      <p:ext uri="{BB962C8B-B14F-4D97-AF65-F5344CB8AC3E}">
        <p14:creationId xmlns:p14="http://schemas.microsoft.com/office/powerpoint/2010/main" val="41292426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Production Possibilities Curves</a:t>
            </a:r>
          </a:p>
        </p:txBody>
      </p:sp>
      <p:pic>
        <p:nvPicPr>
          <p:cNvPr id="5" name="Picture Placeholder 3" descr="Two graphs compare the production possibility frontier lines of the United States and Mexico. The vertical axes represent Computers, and the horizontal axes represent Shirts. The P P F of Mexico starts at 2 computers and 0 shirts and ends at 0 computers and 12 shirts. When 1 computer and 6 shirts are produced, there is no trade: production equals consumption. Slope equals negative one-sixth. The P P F of the U S starts at 24 computers and 0 shirts and ends at 0 computers and 24 shirts. When 12 computers and 12 shirts are produced, there is no trade: production equals consumption. Slope equals negative 1. ">
            <a:extLst>
              <a:ext uri="{FF2B5EF4-FFF2-40B4-BE49-F238E27FC236}">
                <a16:creationId xmlns:a16="http://schemas.microsoft.com/office/drawing/2014/main" id="{E3FA27BD-F1AD-4258-99CA-75BD57B0B558}"/>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607922" y="1700784"/>
            <a:ext cx="7928156" cy="3456432"/>
          </a:xfrm>
          <a:prstGeom prst="rect">
            <a:avLst/>
          </a:prstGeom>
        </p:spPr>
      </p:pic>
    </p:spTree>
    <p:extLst>
      <p:ext uri="{BB962C8B-B14F-4D97-AF65-F5344CB8AC3E}">
        <p14:creationId xmlns:p14="http://schemas.microsoft.com/office/powerpoint/2010/main" val="2521246220"/>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Trade Increases Productivity (1 of 4)</a:t>
            </a:r>
          </a:p>
        </p:txBody>
      </p:sp>
      <p:sp>
        <p:nvSpPr>
          <p:cNvPr id="7" name="Content Placeholder 6"/>
          <p:cNvSpPr>
            <a:spLocks noGrp="1"/>
          </p:cNvSpPr>
          <p:nvPr>
            <p:ph sz="quarter" idx="11"/>
          </p:nvPr>
        </p:nvSpPr>
        <p:spPr>
          <a:xfrm>
            <a:off x="278272" y="1364661"/>
            <a:ext cx="8589962" cy="934266"/>
          </a:xfrm>
        </p:spPr>
        <p:txBody>
          <a:bodyPr>
            <a:noAutofit/>
          </a:bodyPr>
          <a:lstStyle/>
          <a:p>
            <a:pPr marL="457200" indent="-457200"/>
            <a:r>
              <a:rPr lang="en-US" dirty="0">
                <a:solidFill>
                  <a:prstClr val="black"/>
                </a:solidFill>
              </a:rPr>
              <a:t>If each country produces some of each good and only consumes what it produces:</a:t>
            </a:r>
          </a:p>
        </p:txBody>
      </p:sp>
      <p:graphicFrame>
        <p:nvGraphicFramePr>
          <p:cNvPr id="5" name="Table 2">
            <a:extLst>
              <a:ext uri="{FF2B5EF4-FFF2-40B4-BE49-F238E27FC236}">
                <a16:creationId xmlns:a16="http://schemas.microsoft.com/office/drawing/2014/main" id="{BB5ACCBD-0197-4CDA-8C73-3A08F4092635}"/>
              </a:ext>
            </a:extLst>
          </p:cNvPr>
          <p:cNvGraphicFramePr>
            <a:graphicFrameLocks noGrp="1"/>
          </p:cNvGraphicFramePr>
          <p:nvPr>
            <p:extLst>
              <p:ext uri="{D42A27DB-BD31-4B8C-83A1-F6EECF244321}">
                <p14:modId xmlns:p14="http://schemas.microsoft.com/office/powerpoint/2010/main" val="2111138535"/>
              </p:ext>
            </p:extLst>
          </p:nvPr>
        </p:nvGraphicFramePr>
        <p:xfrm>
          <a:off x="1037215" y="2992489"/>
          <a:ext cx="7082791" cy="339070"/>
        </p:xfrm>
        <a:graphic>
          <a:graphicData uri="http://schemas.openxmlformats.org/drawingml/2006/table">
            <a:tbl>
              <a:tblPr firstRow="1" bandRow="1">
                <a:tableStyleId>{18603FDC-E32A-4AB5-989C-0864C3EAD2B8}</a:tableStyleId>
              </a:tblPr>
              <a:tblGrid>
                <a:gridCol w="7082791">
                  <a:extLst>
                    <a:ext uri="{9D8B030D-6E8A-4147-A177-3AD203B41FA5}">
                      <a16:colId xmlns:a16="http://schemas.microsoft.com/office/drawing/2014/main" val="120857865"/>
                    </a:ext>
                  </a:extLst>
                </a:gridCol>
              </a:tblGrid>
              <a:tr h="339070">
                <a:tc>
                  <a:txBody>
                    <a:bodyPr/>
                    <a:lstStyle/>
                    <a:p>
                      <a:pPr marL="0" indent="2862263" algn="ctr">
                        <a:tabLst>
                          <a:tab pos="3371850" algn="l"/>
                        </a:tabLst>
                      </a:pPr>
                      <a:r>
                        <a:rPr lang="en-US" sz="1600" dirty="0"/>
                        <a:t>Production Possibilities (No trade)</a:t>
                      </a:r>
                    </a:p>
                  </a:txBody>
                  <a:tcPr/>
                </a:tc>
                <a:extLst>
                  <a:ext uri="{0D108BD9-81ED-4DB2-BD59-A6C34878D82A}">
                    <a16:rowId xmlns:a16="http://schemas.microsoft.com/office/drawing/2014/main" val="1838589925"/>
                  </a:ext>
                </a:extLst>
              </a:tr>
            </a:tbl>
          </a:graphicData>
        </a:graphic>
      </p:graphicFrame>
      <p:graphicFrame>
        <p:nvGraphicFramePr>
          <p:cNvPr id="6" name="Table Placeholder 9">
            <a:extLst>
              <a:ext uri="{FF2B5EF4-FFF2-40B4-BE49-F238E27FC236}">
                <a16:creationId xmlns:a16="http://schemas.microsoft.com/office/drawing/2014/main" id="{2A5E2E4C-0F7A-48CE-9320-D0A64967BF4A}"/>
              </a:ext>
            </a:extLst>
          </p:cNvPr>
          <p:cNvGraphicFramePr>
            <a:graphicFrameLocks/>
          </p:cNvGraphicFramePr>
          <p:nvPr>
            <p:extLst>
              <p:ext uri="{D42A27DB-BD31-4B8C-83A1-F6EECF244321}">
                <p14:modId xmlns:p14="http://schemas.microsoft.com/office/powerpoint/2010/main" val="4113593962"/>
              </p:ext>
            </p:extLst>
          </p:nvPr>
        </p:nvGraphicFramePr>
        <p:xfrm>
          <a:off x="1030604" y="3311347"/>
          <a:ext cx="7082791" cy="1357719"/>
        </p:xfrm>
        <a:graphic>
          <a:graphicData uri="http://schemas.openxmlformats.org/drawingml/2006/table">
            <a:tbl>
              <a:tblPr firstRow="1" bandRow="1">
                <a:tableStyleId>{18603FDC-E32A-4AB5-989C-0864C3EAD2B8}</a:tableStyleId>
              </a:tblPr>
              <a:tblGrid>
                <a:gridCol w="2330768">
                  <a:extLst>
                    <a:ext uri="{9D8B030D-6E8A-4147-A177-3AD203B41FA5}">
                      <a16:colId xmlns:a16="http://schemas.microsoft.com/office/drawing/2014/main" val="20000"/>
                    </a:ext>
                  </a:extLst>
                </a:gridCol>
                <a:gridCol w="2613343">
                  <a:extLst>
                    <a:ext uri="{9D8B030D-6E8A-4147-A177-3AD203B41FA5}">
                      <a16:colId xmlns:a16="http://schemas.microsoft.com/office/drawing/2014/main" val="20001"/>
                    </a:ext>
                  </a:extLst>
                </a:gridCol>
                <a:gridCol w="2138680">
                  <a:extLst>
                    <a:ext uri="{9D8B030D-6E8A-4147-A177-3AD203B41FA5}">
                      <a16:colId xmlns:a16="http://schemas.microsoft.com/office/drawing/2014/main" val="20002"/>
                    </a:ext>
                  </a:extLst>
                </a:gridCol>
              </a:tblGrid>
              <a:tr h="351879">
                <a:tc>
                  <a:txBody>
                    <a:bodyPr/>
                    <a:lstStyle/>
                    <a:p>
                      <a:pPr algn="l"/>
                      <a:r>
                        <a:rPr lang="en-US" sz="1600" dirty="0"/>
                        <a:t>Country</a:t>
                      </a:r>
                      <a:endParaRPr lang="en-US" sz="1600" b="1" dirty="0">
                        <a:latin typeface="Arial" panose="020B0604020202020204" pitchFamily="34" charset="0"/>
                        <a:cs typeface="Arial" panose="020B0604020202020204" pitchFamily="34" charset="0"/>
                      </a:endParaRPr>
                    </a:p>
                  </a:txBody>
                  <a:tcPr/>
                </a:tc>
                <a:tc>
                  <a:txBody>
                    <a:bodyPr/>
                    <a:lstStyle/>
                    <a:p>
                      <a:pPr algn="ctr"/>
                      <a:r>
                        <a:rPr lang="en-US" sz="1600" dirty="0"/>
                        <a:t>Computers</a:t>
                      </a:r>
                      <a:endParaRPr lang="en-US" sz="1600" b="0" dirty="0">
                        <a:latin typeface="Arial" pitchFamily="34" charset="0"/>
                        <a:cs typeface="Arial" pitchFamily="34" charset="0"/>
                      </a:endParaRPr>
                    </a:p>
                  </a:txBody>
                  <a:tcPr/>
                </a:tc>
                <a:tc>
                  <a:txBody>
                    <a:bodyPr/>
                    <a:lstStyle/>
                    <a:p>
                      <a:pPr algn="ctr"/>
                      <a:r>
                        <a:rPr lang="en-US" sz="1600" dirty="0"/>
                        <a:t>Shirts</a:t>
                      </a:r>
                      <a:endParaRPr lang="en-US" sz="1600" b="0" dirty="0">
                        <a:latin typeface="Arial" pitchFamily="34" charset="0"/>
                        <a:cs typeface="Arial" pitchFamily="34" charset="0"/>
                      </a:endParaRPr>
                    </a:p>
                  </a:txBody>
                  <a:tcPr/>
                </a:tc>
                <a:extLst>
                  <a:ext uri="{0D108BD9-81ED-4DB2-BD59-A6C34878D82A}">
                    <a16:rowId xmlns:a16="http://schemas.microsoft.com/office/drawing/2014/main" val="10001"/>
                  </a:ext>
                </a:extLst>
              </a:tr>
              <a:tr h="283779">
                <a:tc>
                  <a:txBody>
                    <a:bodyPr/>
                    <a:lstStyle/>
                    <a:p>
                      <a:pPr algn="l"/>
                      <a:r>
                        <a:rPr lang="en-US" sz="1600" dirty="0"/>
                        <a:t>Mexico</a:t>
                      </a:r>
                      <a:endParaRPr lang="en-US" sz="1600" b="0" dirty="0">
                        <a:latin typeface="Arial" pitchFamily="34" charset="0"/>
                        <a:cs typeface="Arial" pitchFamily="34" charset="0"/>
                      </a:endParaRPr>
                    </a:p>
                  </a:txBody>
                  <a:tcPr/>
                </a:tc>
                <a:tc>
                  <a:txBody>
                    <a:bodyPr/>
                    <a:lstStyle/>
                    <a:p>
                      <a:pPr algn="ctr"/>
                      <a:r>
                        <a:rPr lang="en-US" sz="1600" dirty="0"/>
                        <a:t>1</a:t>
                      </a:r>
                      <a:endParaRPr lang="en-US" sz="1600" b="0" dirty="0">
                        <a:latin typeface="Arial" pitchFamily="34" charset="0"/>
                        <a:cs typeface="Arial" pitchFamily="34" charset="0"/>
                      </a:endParaRPr>
                    </a:p>
                  </a:txBody>
                  <a:tcPr/>
                </a:tc>
                <a:tc>
                  <a:txBody>
                    <a:bodyPr/>
                    <a:lstStyle/>
                    <a:p>
                      <a:pPr algn="ctr"/>
                      <a:r>
                        <a:rPr lang="en-US" sz="1600" dirty="0"/>
                        <a:t>6</a:t>
                      </a:r>
                      <a:endParaRPr lang="en-US" sz="1600" b="0" dirty="0">
                        <a:latin typeface="Arial" pitchFamily="34" charset="0"/>
                        <a:cs typeface="Arial" pitchFamily="34" charset="0"/>
                      </a:endParaRPr>
                    </a:p>
                  </a:txBody>
                  <a:tcPr/>
                </a:tc>
                <a:extLst>
                  <a:ext uri="{0D108BD9-81ED-4DB2-BD59-A6C34878D82A}">
                    <a16:rowId xmlns:a16="http://schemas.microsoft.com/office/drawing/2014/main" val="10002"/>
                  </a:ext>
                </a:extLst>
              </a:tr>
              <a:tr h="279575">
                <a:tc>
                  <a:txBody>
                    <a:bodyPr/>
                    <a:lstStyle/>
                    <a:p>
                      <a:pPr algn="l"/>
                      <a:r>
                        <a:rPr lang="en-US" sz="1600" dirty="0"/>
                        <a:t>United States</a:t>
                      </a:r>
                      <a:endParaRPr lang="en-US" sz="1600" b="0" dirty="0">
                        <a:latin typeface="Arial" pitchFamily="34" charset="0"/>
                        <a:cs typeface="Arial" pitchFamily="34" charset="0"/>
                      </a:endParaRPr>
                    </a:p>
                  </a:txBody>
                  <a:tcPr/>
                </a:tc>
                <a:tc>
                  <a:txBody>
                    <a:bodyPr/>
                    <a:lstStyle/>
                    <a:p>
                      <a:pPr algn="ctr"/>
                      <a:r>
                        <a:rPr lang="en-US" sz="1600" dirty="0"/>
                        <a:t>12</a:t>
                      </a:r>
                      <a:endParaRPr lang="en-US" sz="1600" b="0" dirty="0">
                        <a:latin typeface="Arial" pitchFamily="34" charset="0"/>
                        <a:cs typeface="Arial" pitchFamily="34" charset="0"/>
                      </a:endParaRPr>
                    </a:p>
                  </a:txBody>
                  <a:tcPr/>
                </a:tc>
                <a:tc>
                  <a:txBody>
                    <a:bodyPr/>
                    <a:lstStyle/>
                    <a:p>
                      <a:pPr algn="ctr"/>
                      <a:r>
                        <a:rPr lang="en-US" sz="1600" dirty="0"/>
                        <a:t>12</a:t>
                      </a:r>
                      <a:endParaRPr lang="en-US" sz="1600" b="0" dirty="0">
                        <a:latin typeface="Arial" pitchFamily="34" charset="0"/>
                        <a:cs typeface="Arial" pitchFamily="34" charset="0"/>
                      </a:endParaRPr>
                    </a:p>
                  </a:txBody>
                  <a:tcPr/>
                </a:tc>
                <a:extLst>
                  <a:ext uri="{0D108BD9-81ED-4DB2-BD59-A6C34878D82A}">
                    <a16:rowId xmlns:a16="http://schemas.microsoft.com/office/drawing/2014/main" val="10003"/>
                  </a:ext>
                </a:extLst>
              </a:tr>
              <a:tr h="279575">
                <a:tc>
                  <a:txBody>
                    <a:bodyPr/>
                    <a:lstStyle/>
                    <a:p>
                      <a:pPr algn="l"/>
                      <a:r>
                        <a:rPr lang="en-US" sz="1600" dirty="0"/>
                        <a:t>TOTAL:</a:t>
                      </a:r>
                      <a:endParaRPr lang="en-US" sz="1600" b="1" dirty="0">
                        <a:latin typeface="Arial" panose="020B0604020202020204" pitchFamily="34" charset="0"/>
                        <a:cs typeface="Arial" panose="020B0604020202020204" pitchFamily="34" charset="0"/>
                      </a:endParaRPr>
                    </a:p>
                  </a:txBody>
                  <a:tcPr/>
                </a:tc>
                <a:tc>
                  <a:txBody>
                    <a:bodyPr/>
                    <a:lstStyle/>
                    <a:p>
                      <a:pPr algn="ctr"/>
                      <a:r>
                        <a:rPr lang="en-US" sz="1600" b="0" dirty="0">
                          <a:latin typeface="Arial" pitchFamily="34" charset="0"/>
                          <a:cs typeface="Arial" pitchFamily="34" charset="0"/>
                        </a:rPr>
                        <a:t>13</a:t>
                      </a:r>
                    </a:p>
                  </a:txBody>
                  <a:tcPr/>
                </a:tc>
                <a:tc>
                  <a:txBody>
                    <a:bodyPr/>
                    <a:lstStyle/>
                    <a:p>
                      <a:pPr algn="ctr"/>
                      <a:r>
                        <a:rPr lang="en-US" sz="1600" b="0" dirty="0">
                          <a:latin typeface="Arial" pitchFamily="34" charset="0"/>
                          <a:cs typeface="Arial" pitchFamily="34" charset="0"/>
                        </a:rPr>
                        <a:t>18</a:t>
                      </a:r>
                    </a:p>
                  </a:txBody>
                  <a:tcPr/>
                </a:tc>
                <a:extLst>
                  <a:ext uri="{0D108BD9-81ED-4DB2-BD59-A6C34878D82A}">
                    <a16:rowId xmlns:a16="http://schemas.microsoft.com/office/drawing/2014/main" val="1954402848"/>
                  </a:ext>
                </a:extLst>
              </a:tr>
            </a:tbl>
          </a:graphicData>
        </a:graphic>
      </p:graphicFrame>
    </p:spTree>
    <p:extLst>
      <p:ext uri="{BB962C8B-B14F-4D97-AF65-F5344CB8AC3E}">
        <p14:creationId xmlns:p14="http://schemas.microsoft.com/office/powerpoint/2010/main" val="3474574708"/>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Trade Increases Productivity (2 of 4)</a:t>
            </a:r>
          </a:p>
        </p:txBody>
      </p:sp>
      <p:sp>
        <p:nvSpPr>
          <p:cNvPr id="10" name="Content Placeholder 9"/>
          <p:cNvSpPr>
            <a:spLocks noGrp="1"/>
          </p:cNvSpPr>
          <p:nvPr>
            <p:ph sz="quarter" idx="11"/>
          </p:nvPr>
        </p:nvSpPr>
        <p:spPr>
          <a:xfrm>
            <a:off x="278272" y="1452172"/>
            <a:ext cx="8589962" cy="888476"/>
          </a:xfrm>
        </p:spPr>
        <p:txBody>
          <a:bodyPr>
            <a:noAutofit/>
          </a:bodyPr>
          <a:lstStyle/>
          <a:p>
            <a:pPr marL="457200" indent="-457200"/>
            <a:r>
              <a:rPr lang="en-US" dirty="0">
                <a:solidFill>
                  <a:prstClr val="black"/>
                </a:solidFill>
              </a:rPr>
              <a:t>If each country specializes and trades, there is more of everything:</a:t>
            </a:r>
          </a:p>
        </p:txBody>
      </p:sp>
      <p:graphicFrame>
        <p:nvGraphicFramePr>
          <p:cNvPr id="5" name="Table 2">
            <a:extLst>
              <a:ext uri="{FF2B5EF4-FFF2-40B4-BE49-F238E27FC236}">
                <a16:creationId xmlns:a16="http://schemas.microsoft.com/office/drawing/2014/main" id="{9E6DEA07-B387-467E-B1A9-07C45F5F9683}"/>
              </a:ext>
            </a:extLst>
          </p:cNvPr>
          <p:cNvGraphicFramePr>
            <a:graphicFrameLocks noGrp="1"/>
          </p:cNvGraphicFramePr>
          <p:nvPr>
            <p:extLst>
              <p:ext uri="{D42A27DB-BD31-4B8C-83A1-F6EECF244321}">
                <p14:modId xmlns:p14="http://schemas.microsoft.com/office/powerpoint/2010/main" val="2219564778"/>
              </p:ext>
            </p:extLst>
          </p:nvPr>
        </p:nvGraphicFramePr>
        <p:xfrm>
          <a:off x="1037215" y="2992489"/>
          <a:ext cx="7082791" cy="339070"/>
        </p:xfrm>
        <a:graphic>
          <a:graphicData uri="http://schemas.openxmlformats.org/drawingml/2006/table">
            <a:tbl>
              <a:tblPr firstRow="1" bandRow="1">
                <a:tableStyleId>{18603FDC-E32A-4AB5-989C-0864C3EAD2B8}</a:tableStyleId>
              </a:tblPr>
              <a:tblGrid>
                <a:gridCol w="7082791">
                  <a:extLst>
                    <a:ext uri="{9D8B030D-6E8A-4147-A177-3AD203B41FA5}">
                      <a16:colId xmlns:a16="http://schemas.microsoft.com/office/drawing/2014/main" val="120857865"/>
                    </a:ext>
                  </a:extLst>
                </a:gridCol>
              </a:tblGrid>
              <a:tr h="339070">
                <a:tc>
                  <a:txBody>
                    <a:bodyPr/>
                    <a:lstStyle/>
                    <a:p>
                      <a:pPr marL="0" indent="2862263" algn="ctr">
                        <a:tabLst>
                          <a:tab pos="3371850" algn="l"/>
                        </a:tabLst>
                      </a:pPr>
                      <a:r>
                        <a:rPr lang="en-US" sz="1600" dirty="0"/>
                        <a:t>Production Possibilities (With trade)</a:t>
                      </a:r>
                    </a:p>
                  </a:txBody>
                  <a:tcPr/>
                </a:tc>
                <a:extLst>
                  <a:ext uri="{0D108BD9-81ED-4DB2-BD59-A6C34878D82A}">
                    <a16:rowId xmlns:a16="http://schemas.microsoft.com/office/drawing/2014/main" val="1838589925"/>
                  </a:ext>
                </a:extLst>
              </a:tr>
            </a:tbl>
          </a:graphicData>
        </a:graphic>
      </p:graphicFrame>
      <p:graphicFrame>
        <p:nvGraphicFramePr>
          <p:cNvPr id="6" name="Table Placeholder 9">
            <a:extLst>
              <a:ext uri="{FF2B5EF4-FFF2-40B4-BE49-F238E27FC236}">
                <a16:creationId xmlns:a16="http://schemas.microsoft.com/office/drawing/2014/main" id="{B7F47DCE-F9A4-46B4-A991-881EAA0A1108}"/>
              </a:ext>
            </a:extLst>
          </p:cNvPr>
          <p:cNvGraphicFramePr>
            <a:graphicFrameLocks/>
          </p:cNvGraphicFramePr>
          <p:nvPr>
            <p:extLst>
              <p:ext uri="{D42A27DB-BD31-4B8C-83A1-F6EECF244321}">
                <p14:modId xmlns:p14="http://schemas.microsoft.com/office/powerpoint/2010/main" val="2781043394"/>
              </p:ext>
            </p:extLst>
          </p:nvPr>
        </p:nvGraphicFramePr>
        <p:xfrm>
          <a:off x="1030604" y="3311347"/>
          <a:ext cx="7082791" cy="1357719"/>
        </p:xfrm>
        <a:graphic>
          <a:graphicData uri="http://schemas.openxmlformats.org/drawingml/2006/table">
            <a:tbl>
              <a:tblPr firstRow="1" bandRow="1">
                <a:tableStyleId>{18603FDC-E32A-4AB5-989C-0864C3EAD2B8}</a:tableStyleId>
              </a:tblPr>
              <a:tblGrid>
                <a:gridCol w="2330768">
                  <a:extLst>
                    <a:ext uri="{9D8B030D-6E8A-4147-A177-3AD203B41FA5}">
                      <a16:colId xmlns:a16="http://schemas.microsoft.com/office/drawing/2014/main" val="20000"/>
                    </a:ext>
                  </a:extLst>
                </a:gridCol>
                <a:gridCol w="2613343">
                  <a:extLst>
                    <a:ext uri="{9D8B030D-6E8A-4147-A177-3AD203B41FA5}">
                      <a16:colId xmlns:a16="http://schemas.microsoft.com/office/drawing/2014/main" val="20001"/>
                    </a:ext>
                  </a:extLst>
                </a:gridCol>
                <a:gridCol w="2138680">
                  <a:extLst>
                    <a:ext uri="{9D8B030D-6E8A-4147-A177-3AD203B41FA5}">
                      <a16:colId xmlns:a16="http://schemas.microsoft.com/office/drawing/2014/main" val="20002"/>
                    </a:ext>
                  </a:extLst>
                </a:gridCol>
              </a:tblGrid>
              <a:tr h="351879">
                <a:tc>
                  <a:txBody>
                    <a:bodyPr/>
                    <a:lstStyle/>
                    <a:p>
                      <a:pPr algn="l"/>
                      <a:r>
                        <a:rPr lang="en-US" sz="1600" dirty="0"/>
                        <a:t>Country</a:t>
                      </a:r>
                      <a:endParaRPr lang="en-US" sz="1600" b="1" dirty="0">
                        <a:latin typeface="Arial" panose="020B0604020202020204" pitchFamily="34" charset="0"/>
                        <a:cs typeface="Arial" panose="020B0604020202020204" pitchFamily="34" charset="0"/>
                      </a:endParaRPr>
                    </a:p>
                  </a:txBody>
                  <a:tcPr/>
                </a:tc>
                <a:tc>
                  <a:txBody>
                    <a:bodyPr/>
                    <a:lstStyle/>
                    <a:p>
                      <a:pPr algn="ctr"/>
                      <a:r>
                        <a:rPr lang="en-US" sz="1600" dirty="0"/>
                        <a:t>Computers</a:t>
                      </a:r>
                      <a:endParaRPr lang="en-US" sz="1600" b="0" dirty="0">
                        <a:latin typeface="Arial" pitchFamily="34" charset="0"/>
                        <a:cs typeface="Arial" pitchFamily="34" charset="0"/>
                      </a:endParaRPr>
                    </a:p>
                  </a:txBody>
                  <a:tcPr/>
                </a:tc>
                <a:tc>
                  <a:txBody>
                    <a:bodyPr/>
                    <a:lstStyle/>
                    <a:p>
                      <a:pPr algn="ctr"/>
                      <a:r>
                        <a:rPr lang="en-US" sz="1600" dirty="0"/>
                        <a:t>Shirts</a:t>
                      </a:r>
                      <a:endParaRPr lang="en-US" sz="1600" b="0" dirty="0">
                        <a:latin typeface="Arial" pitchFamily="34" charset="0"/>
                        <a:cs typeface="Arial" pitchFamily="34" charset="0"/>
                      </a:endParaRPr>
                    </a:p>
                  </a:txBody>
                  <a:tcPr/>
                </a:tc>
                <a:extLst>
                  <a:ext uri="{0D108BD9-81ED-4DB2-BD59-A6C34878D82A}">
                    <a16:rowId xmlns:a16="http://schemas.microsoft.com/office/drawing/2014/main" val="10001"/>
                  </a:ext>
                </a:extLst>
              </a:tr>
              <a:tr h="283779">
                <a:tc>
                  <a:txBody>
                    <a:bodyPr/>
                    <a:lstStyle/>
                    <a:p>
                      <a:pPr algn="l"/>
                      <a:r>
                        <a:rPr lang="en-US" sz="1600" dirty="0"/>
                        <a:t>Mexico</a:t>
                      </a:r>
                      <a:endParaRPr lang="en-US" sz="1600" b="0" dirty="0">
                        <a:latin typeface="Arial" pitchFamily="34" charset="0"/>
                        <a:cs typeface="Arial" pitchFamily="34" charset="0"/>
                      </a:endParaRPr>
                    </a:p>
                  </a:txBody>
                  <a:tcPr/>
                </a:tc>
                <a:tc>
                  <a:txBody>
                    <a:bodyPr/>
                    <a:lstStyle/>
                    <a:p>
                      <a:pPr algn="ctr"/>
                      <a:r>
                        <a:rPr lang="en-US" sz="1600" dirty="0"/>
                        <a:t>0</a:t>
                      </a:r>
                      <a:endParaRPr lang="en-US" sz="1600" b="0" dirty="0">
                        <a:latin typeface="Arial" panose="020B0604020202020204" pitchFamily="34" charset="0"/>
                        <a:cs typeface="Arial" panose="020B0604020202020204" pitchFamily="34" charset="0"/>
                      </a:endParaRPr>
                    </a:p>
                  </a:txBody>
                  <a:tcPr/>
                </a:tc>
                <a:tc>
                  <a:txBody>
                    <a:bodyPr/>
                    <a:lstStyle/>
                    <a:p>
                      <a:pPr algn="ctr"/>
                      <a:r>
                        <a:rPr lang="en-US" sz="1600" dirty="0"/>
                        <a:t>12</a:t>
                      </a:r>
                      <a:endParaRPr lang="en-US" sz="1600"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2"/>
                  </a:ext>
                </a:extLst>
              </a:tr>
              <a:tr h="279575">
                <a:tc>
                  <a:txBody>
                    <a:bodyPr/>
                    <a:lstStyle/>
                    <a:p>
                      <a:pPr algn="l"/>
                      <a:r>
                        <a:rPr lang="en-US" sz="1600" dirty="0"/>
                        <a:t>United States</a:t>
                      </a:r>
                      <a:endParaRPr lang="en-US" sz="1600" b="0" dirty="0">
                        <a:latin typeface="Arial" pitchFamily="34" charset="0"/>
                        <a:cs typeface="Arial" pitchFamily="34" charset="0"/>
                      </a:endParaRPr>
                    </a:p>
                  </a:txBody>
                  <a:tcPr/>
                </a:tc>
                <a:tc>
                  <a:txBody>
                    <a:bodyPr/>
                    <a:lstStyle/>
                    <a:p>
                      <a:pPr algn="ctr"/>
                      <a:r>
                        <a:rPr lang="en-US" sz="1600" dirty="0"/>
                        <a:t>14</a:t>
                      </a:r>
                      <a:endParaRPr lang="en-US" sz="1600" b="0" dirty="0">
                        <a:latin typeface="Arial" panose="020B0604020202020204" pitchFamily="34" charset="0"/>
                        <a:cs typeface="Arial" panose="020B0604020202020204" pitchFamily="34" charset="0"/>
                      </a:endParaRPr>
                    </a:p>
                  </a:txBody>
                  <a:tcPr/>
                </a:tc>
                <a:tc>
                  <a:txBody>
                    <a:bodyPr/>
                    <a:lstStyle/>
                    <a:p>
                      <a:pPr algn="ctr"/>
                      <a:r>
                        <a:rPr lang="en-US" sz="1600" dirty="0"/>
                        <a:t>10</a:t>
                      </a:r>
                      <a:endParaRPr lang="en-US" sz="1600"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3"/>
                  </a:ext>
                </a:extLst>
              </a:tr>
              <a:tr h="279575">
                <a:tc>
                  <a:txBody>
                    <a:bodyPr/>
                    <a:lstStyle/>
                    <a:p>
                      <a:pPr algn="l"/>
                      <a:r>
                        <a:rPr lang="en-US" sz="1600" dirty="0"/>
                        <a:t>TOTAL:</a:t>
                      </a:r>
                      <a:endParaRPr lang="en-US" sz="1600" b="1" dirty="0">
                        <a:latin typeface="Arial" panose="020B0604020202020204" pitchFamily="34" charset="0"/>
                        <a:cs typeface="Arial" panose="020B0604020202020204" pitchFamily="34" charset="0"/>
                      </a:endParaRPr>
                    </a:p>
                  </a:txBody>
                  <a:tcPr/>
                </a:tc>
                <a:tc>
                  <a:txBody>
                    <a:bodyPr/>
                    <a:lstStyle/>
                    <a:p>
                      <a:pPr algn="ctr"/>
                      <a:r>
                        <a:rPr lang="en-US" sz="1600" dirty="0"/>
                        <a:t>14</a:t>
                      </a:r>
                      <a:endParaRPr lang="en-US" sz="1600" b="1" dirty="0">
                        <a:latin typeface="Arial" panose="020B0604020202020204" pitchFamily="34" charset="0"/>
                        <a:cs typeface="Arial" panose="020B0604020202020204" pitchFamily="34" charset="0"/>
                      </a:endParaRPr>
                    </a:p>
                  </a:txBody>
                  <a:tcPr/>
                </a:tc>
                <a:tc>
                  <a:txBody>
                    <a:bodyPr/>
                    <a:lstStyle/>
                    <a:p>
                      <a:pPr algn="ctr"/>
                      <a:r>
                        <a:rPr lang="en-US" sz="1600" dirty="0"/>
                        <a:t>22</a:t>
                      </a:r>
                      <a:endParaRPr lang="en-US" sz="16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954402848"/>
                  </a:ext>
                </a:extLst>
              </a:tr>
            </a:tbl>
          </a:graphicData>
        </a:graphic>
      </p:graphicFrame>
    </p:spTree>
    <p:extLst>
      <p:ext uri="{BB962C8B-B14F-4D97-AF65-F5344CB8AC3E}">
        <p14:creationId xmlns:p14="http://schemas.microsoft.com/office/powerpoint/2010/main" val="4246616388"/>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 Question</a:t>
            </a:r>
          </a:p>
        </p:txBody>
      </p:sp>
      <p:sp>
        <p:nvSpPr>
          <p:cNvPr id="3" name="Content Placeholder 2"/>
          <p:cNvSpPr>
            <a:spLocks noGrp="1"/>
          </p:cNvSpPr>
          <p:nvPr>
            <p:ph idx="1"/>
          </p:nvPr>
        </p:nvSpPr>
        <p:spPr/>
        <p:txBody>
          <a:bodyPr>
            <a:normAutofit/>
          </a:bodyPr>
          <a:lstStyle/>
          <a:p>
            <a:pPr marL="0" indent="0">
              <a:spcAft>
                <a:spcPts val="1200"/>
              </a:spcAft>
              <a:buNone/>
            </a:pPr>
            <a:r>
              <a:rPr lang="en-US" dirty="0"/>
              <a:t>Think of the last time you bought or sold something. Why did you make the trade?</a:t>
            </a:r>
          </a:p>
          <a:p>
            <a:pPr marL="0" indent="0">
              <a:spcAft>
                <a:spcPts val="1200"/>
              </a:spcAft>
              <a:buNone/>
            </a:pPr>
            <a:r>
              <a:rPr lang="en-US" b="1" dirty="0"/>
              <a:t>Answer: </a:t>
            </a:r>
            <a:r>
              <a:rPr lang="en-US" dirty="0"/>
              <a:t>You probably traded because you preferred what you </a:t>
            </a:r>
            <a:r>
              <a:rPr lang="en-US" i="1" dirty="0"/>
              <a:t>got</a:t>
            </a:r>
            <a:r>
              <a:rPr lang="en-US" dirty="0"/>
              <a:t> over what you </a:t>
            </a:r>
            <a:r>
              <a:rPr lang="en-US" i="1" dirty="0"/>
              <a:t>gave up</a:t>
            </a:r>
            <a:r>
              <a:rPr lang="en-US" dirty="0"/>
              <a:t>. For example, if you bought a candy bar for $1, you probably preferred the candy bar to having $1 in your pocket.</a:t>
            </a:r>
            <a:endParaRPr lang="en-US" b="1" dirty="0"/>
          </a:p>
        </p:txBody>
      </p:sp>
    </p:spTree>
    <p:extLst>
      <p:ext uri="{BB962C8B-B14F-4D97-AF65-F5344CB8AC3E}">
        <p14:creationId xmlns:p14="http://schemas.microsoft.com/office/powerpoint/2010/main" val="39665540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Trade Increases Productivity (3 of 4)</a:t>
            </a:r>
          </a:p>
        </p:txBody>
      </p:sp>
      <p:sp>
        <p:nvSpPr>
          <p:cNvPr id="5" name="Content Placeholder 4"/>
          <p:cNvSpPr>
            <a:spLocks noGrp="1"/>
          </p:cNvSpPr>
          <p:nvPr>
            <p:ph sz="quarter" idx="11"/>
          </p:nvPr>
        </p:nvSpPr>
        <p:spPr/>
        <p:txBody>
          <a:bodyPr>
            <a:noAutofit/>
          </a:bodyPr>
          <a:lstStyle/>
          <a:p>
            <a:pPr marL="457200" indent="-457200"/>
            <a:r>
              <a:rPr lang="en-US" dirty="0">
                <a:solidFill>
                  <a:prstClr val="black"/>
                </a:solidFill>
              </a:rPr>
              <a:t>After trade, if Mexico gives 3 shirts to the United States for 1 computer:</a:t>
            </a:r>
          </a:p>
        </p:txBody>
      </p:sp>
      <p:graphicFrame>
        <p:nvGraphicFramePr>
          <p:cNvPr id="6" name="Table 2">
            <a:extLst>
              <a:ext uri="{FF2B5EF4-FFF2-40B4-BE49-F238E27FC236}">
                <a16:creationId xmlns:a16="http://schemas.microsoft.com/office/drawing/2014/main" id="{FCA8EF4D-5BCB-4A9F-868D-44D4406A5A9A}"/>
              </a:ext>
            </a:extLst>
          </p:cNvPr>
          <p:cNvGraphicFramePr>
            <a:graphicFrameLocks noGrp="1"/>
          </p:cNvGraphicFramePr>
          <p:nvPr>
            <p:extLst>
              <p:ext uri="{D42A27DB-BD31-4B8C-83A1-F6EECF244321}">
                <p14:modId xmlns:p14="http://schemas.microsoft.com/office/powerpoint/2010/main" val="69859380"/>
              </p:ext>
            </p:extLst>
          </p:nvPr>
        </p:nvGraphicFramePr>
        <p:xfrm>
          <a:off x="1037215" y="2992489"/>
          <a:ext cx="7082791" cy="339070"/>
        </p:xfrm>
        <a:graphic>
          <a:graphicData uri="http://schemas.openxmlformats.org/drawingml/2006/table">
            <a:tbl>
              <a:tblPr firstRow="1" bandRow="1">
                <a:tableStyleId>{18603FDC-E32A-4AB5-989C-0864C3EAD2B8}</a:tableStyleId>
              </a:tblPr>
              <a:tblGrid>
                <a:gridCol w="7082791">
                  <a:extLst>
                    <a:ext uri="{9D8B030D-6E8A-4147-A177-3AD203B41FA5}">
                      <a16:colId xmlns:a16="http://schemas.microsoft.com/office/drawing/2014/main" val="120857865"/>
                    </a:ext>
                  </a:extLst>
                </a:gridCol>
              </a:tblGrid>
              <a:tr h="339070">
                <a:tc>
                  <a:txBody>
                    <a:bodyPr/>
                    <a:lstStyle/>
                    <a:p>
                      <a:pPr marL="0" indent="2862263" algn="ctr">
                        <a:tabLst>
                          <a:tab pos="3371850" algn="l"/>
                        </a:tabLst>
                      </a:pPr>
                      <a:r>
                        <a:rPr lang="en-US" sz="1600" dirty="0"/>
                        <a:t>Consumption (After trade)</a:t>
                      </a:r>
                    </a:p>
                  </a:txBody>
                  <a:tcPr/>
                </a:tc>
                <a:extLst>
                  <a:ext uri="{0D108BD9-81ED-4DB2-BD59-A6C34878D82A}">
                    <a16:rowId xmlns:a16="http://schemas.microsoft.com/office/drawing/2014/main" val="1838589925"/>
                  </a:ext>
                </a:extLst>
              </a:tr>
            </a:tbl>
          </a:graphicData>
        </a:graphic>
      </p:graphicFrame>
      <p:graphicFrame>
        <p:nvGraphicFramePr>
          <p:cNvPr id="7" name="Table Placeholder 9">
            <a:extLst>
              <a:ext uri="{FF2B5EF4-FFF2-40B4-BE49-F238E27FC236}">
                <a16:creationId xmlns:a16="http://schemas.microsoft.com/office/drawing/2014/main" id="{D1D4044F-0A5D-4CC6-A03C-A2FDE85723F7}"/>
              </a:ext>
            </a:extLst>
          </p:cNvPr>
          <p:cNvGraphicFramePr>
            <a:graphicFrameLocks/>
          </p:cNvGraphicFramePr>
          <p:nvPr>
            <p:extLst>
              <p:ext uri="{D42A27DB-BD31-4B8C-83A1-F6EECF244321}">
                <p14:modId xmlns:p14="http://schemas.microsoft.com/office/powerpoint/2010/main" val="2047796369"/>
              </p:ext>
            </p:extLst>
          </p:nvPr>
        </p:nvGraphicFramePr>
        <p:xfrm>
          <a:off x="1030604" y="3311347"/>
          <a:ext cx="7082791" cy="1357719"/>
        </p:xfrm>
        <a:graphic>
          <a:graphicData uri="http://schemas.openxmlformats.org/drawingml/2006/table">
            <a:tbl>
              <a:tblPr firstRow="1" bandRow="1">
                <a:tableStyleId>{18603FDC-E32A-4AB5-989C-0864C3EAD2B8}</a:tableStyleId>
              </a:tblPr>
              <a:tblGrid>
                <a:gridCol w="2330768">
                  <a:extLst>
                    <a:ext uri="{9D8B030D-6E8A-4147-A177-3AD203B41FA5}">
                      <a16:colId xmlns:a16="http://schemas.microsoft.com/office/drawing/2014/main" val="20000"/>
                    </a:ext>
                  </a:extLst>
                </a:gridCol>
                <a:gridCol w="2613343">
                  <a:extLst>
                    <a:ext uri="{9D8B030D-6E8A-4147-A177-3AD203B41FA5}">
                      <a16:colId xmlns:a16="http://schemas.microsoft.com/office/drawing/2014/main" val="20001"/>
                    </a:ext>
                  </a:extLst>
                </a:gridCol>
                <a:gridCol w="2138680">
                  <a:extLst>
                    <a:ext uri="{9D8B030D-6E8A-4147-A177-3AD203B41FA5}">
                      <a16:colId xmlns:a16="http://schemas.microsoft.com/office/drawing/2014/main" val="20002"/>
                    </a:ext>
                  </a:extLst>
                </a:gridCol>
              </a:tblGrid>
              <a:tr h="351879">
                <a:tc>
                  <a:txBody>
                    <a:bodyPr/>
                    <a:lstStyle/>
                    <a:p>
                      <a:pPr algn="l"/>
                      <a:r>
                        <a:rPr lang="en-US" sz="1600" dirty="0"/>
                        <a:t>Country</a:t>
                      </a:r>
                      <a:endParaRPr lang="en-US" sz="1600" b="1" dirty="0">
                        <a:latin typeface="Arial" panose="020B0604020202020204" pitchFamily="34" charset="0"/>
                        <a:cs typeface="Arial" panose="020B0604020202020204" pitchFamily="34" charset="0"/>
                      </a:endParaRPr>
                    </a:p>
                  </a:txBody>
                  <a:tcPr/>
                </a:tc>
                <a:tc>
                  <a:txBody>
                    <a:bodyPr/>
                    <a:lstStyle/>
                    <a:p>
                      <a:pPr algn="ctr"/>
                      <a:r>
                        <a:rPr lang="en-US" sz="1600" dirty="0"/>
                        <a:t>Computers</a:t>
                      </a:r>
                      <a:endParaRPr lang="en-US" sz="1600" b="0" dirty="0">
                        <a:latin typeface="Arial" pitchFamily="34" charset="0"/>
                        <a:cs typeface="Arial" pitchFamily="34" charset="0"/>
                      </a:endParaRPr>
                    </a:p>
                  </a:txBody>
                  <a:tcPr/>
                </a:tc>
                <a:tc>
                  <a:txBody>
                    <a:bodyPr/>
                    <a:lstStyle/>
                    <a:p>
                      <a:pPr algn="ctr"/>
                      <a:r>
                        <a:rPr lang="en-US" sz="1600" dirty="0"/>
                        <a:t>Shirts</a:t>
                      </a:r>
                      <a:endParaRPr lang="en-US" sz="1600" b="0" dirty="0">
                        <a:latin typeface="Arial" pitchFamily="34" charset="0"/>
                        <a:cs typeface="Arial" pitchFamily="34" charset="0"/>
                      </a:endParaRPr>
                    </a:p>
                  </a:txBody>
                  <a:tcPr/>
                </a:tc>
                <a:extLst>
                  <a:ext uri="{0D108BD9-81ED-4DB2-BD59-A6C34878D82A}">
                    <a16:rowId xmlns:a16="http://schemas.microsoft.com/office/drawing/2014/main" val="10001"/>
                  </a:ext>
                </a:extLst>
              </a:tr>
              <a:tr h="283779">
                <a:tc>
                  <a:txBody>
                    <a:bodyPr/>
                    <a:lstStyle/>
                    <a:p>
                      <a:pPr algn="l"/>
                      <a:r>
                        <a:rPr lang="en-US" sz="1600" dirty="0"/>
                        <a:t>Mexico</a:t>
                      </a:r>
                      <a:endParaRPr lang="en-US" sz="1600" b="0" dirty="0">
                        <a:latin typeface="Arial" pitchFamily="34" charset="0"/>
                        <a:cs typeface="Arial" pitchFamily="34" charset="0"/>
                      </a:endParaRPr>
                    </a:p>
                  </a:txBody>
                  <a:tcPr/>
                </a:tc>
                <a:tc>
                  <a:txBody>
                    <a:bodyPr/>
                    <a:lstStyle/>
                    <a:p>
                      <a:pPr algn="ctr"/>
                      <a:r>
                        <a:rPr lang="en-US" sz="1600" dirty="0"/>
                        <a:t>0 + 1 = 1</a:t>
                      </a:r>
                      <a:endParaRPr lang="en-US" sz="1600" b="0" dirty="0">
                        <a:latin typeface="Arial" pitchFamily="34" charset="0"/>
                        <a:cs typeface="Arial" pitchFamily="34" charset="0"/>
                      </a:endParaRPr>
                    </a:p>
                  </a:txBody>
                  <a:tcPr/>
                </a:tc>
                <a:tc>
                  <a:txBody>
                    <a:bodyPr/>
                    <a:lstStyle/>
                    <a:p>
                      <a:pPr algn="ctr"/>
                      <a:r>
                        <a:rPr lang="en-US" sz="1600" dirty="0"/>
                        <a:t>12 – 3</a:t>
                      </a:r>
                      <a:r>
                        <a:rPr lang="en-US" sz="1600" baseline="0" dirty="0"/>
                        <a:t> = 9 </a:t>
                      </a:r>
                      <a:endParaRPr lang="en-US" sz="1600" b="0" dirty="0">
                        <a:latin typeface="Arial" pitchFamily="34" charset="0"/>
                        <a:cs typeface="Arial" pitchFamily="34" charset="0"/>
                      </a:endParaRPr>
                    </a:p>
                  </a:txBody>
                  <a:tcPr/>
                </a:tc>
                <a:extLst>
                  <a:ext uri="{0D108BD9-81ED-4DB2-BD59-A6C34878D82A}">
                    <a16:rowId xmlns:a16="http://schemas.microsoft.com/office/drawing/2014/main" val="10002"/>
                  </a:ext>
                </a:extLst>
              </a:tr>
              <a:tr h="279575">
                <a:tc>
                  <a:txBody>
                    <a:bodyPr/>
                    <a:lstStyle/>
                    <a:p>
                      <a:pPr algn="l"/>
                      <a:r>
                        <a:rPr lang="en-US" sz="1600" dirty="0"/>
                        <a:t>United States</a:t>
                      </a:r>
                      <a:endParaRPr lang="en-US" sz="1600" b="0" dirty="0">
                        <a:latin typeface="Arial" pitchFamily="34" charset="0"/>
                        <a:cs typeface="Arial" pitchFamily="34" charset="0"/>
                      </a:endParaRPr>
                    </a:p>
                  </a:txBody>
                  <a:tcPr/>
                </a:tc>
                <a:tc>
                  <a:txBody>
                    <a:bodyPr/>
                    <a:lstStyle/>
                    <a:p>
                      <a:pPr algn="ctr"/>
                      <a:r>
                        <a:rPr lang="en-US" sz="1600" dirty="0"/>
                        <a:t>14 – 1 = 13 </a:t>
                      </a:r>
                      <a:endParaRPr lang="en-US" sz="1600" b="0" dirty="0">
                        <a:latin typeface="Arial" pitchFamily="34" charset="0"/>
                        <a:cs typeface="Arial" pitchFamily="34" charset="0"/>
                      </a:endParaRPr>
                    </a:p>
                  </a:txBody>
                  <a:tcPr/>
                </a:tc>
                <a:tc>
                  <a:txBody>
                    <a:bodyPr/>
                    <a:lstStyle/>
                    <a:p>
                      <a:pPr algn="ctr"/>
                      <a:r>
                        <a:rPr lang="en-US" sz="1600" dirty="0"/>
                        <a:t>10 + 3</a:t>
                      </a:r>
                      <a:r>
                        <a:rPr lang="en-US" sz="1600" baseline="0" dirty="0"/>
                        <a:t> = 13 </a:t>
                      </a:r>
                      <a:endParaRPr lang="en-US" sz="1600" b="0" dirty="0">
                        <a:latin typeface="Arial" pitchFamily="34" charset="0"/>
                        <a:cs typeface="Arial" pitchFamily="34" charset="0"/>
                      </a:endParaRPr>
                    </a:p>
                  </a:txBody>
                  <a:tcPr/>
                </a:tc>
                <a:extLst>
                  <a:ext uri="{0D108BD9-81ED-4DB2-BD59-A6C34878D82A}">
                    <a16:rowId xmlns:a16="http://schemas.microsoft.com/office/drawing/2014/main" val="10003"/>
                  </a:ext>
                </a:extLst>
              </a:tr>
              <a:tr h="279575">
                <a:tc>
                  <a:txBody>
                    <a:bodyPr/>
                    <a:lstStyle/>
                    <a:p>
                      <a:pPr algn="l"/>
                      <a:r>
                        <a:rPr lang="en-US" sz="1600" dirty="0"/>
                        <a:t>TOTAL:</a:t>
                      </a:r>
                      <a:endParaRPr lang="en-US" sz="1600" b="1" dirty="0">
                        <a:latin typeface="Arial" panose="020B0604020202020204" pitchFamily="34" charset="0"/>
                        <a:cs typeface="Arial" panose="020B0604020202020204" pitchFamily="34" charset="0"/>
                      </a:endParaRPr>
                    </a:p>
                  </a:txBody>
                  <a:tcPr/>
                </a:tc>
                <a:tc>
                  <a:txBody>
                    <a:bodyPr/>
                    <a:lstStyle/>
                    <a:p>
                      <a:pPr algn="ctr"/>
                      <a:r>
                        <a:rPr lang="en-US" sz="1600" dirty="0"/>
                        <a:t>14</a:t>
                      </a:r>
                      <a:endParaRPr lang="en-US" sz="1600" b="1" dirty="0">
                        <a:latin typeface="Arial" panose="020B0604020202020204" pitchFamily="34" charset="0"/>
                        <a:cs typeface="Arial" panose="020B0604020202020204" pitchFamily="34" charset="0"/>
                      </a:endParaRPr>
                    </a:p>
                  </a:txBody>
                  <a:tcPr/>
                </a:tc>
                <a:tc>
                  <a:txBody>
                    <a:bodyPr/>
                    <a:lstStyle/>
                    <a:p>
                      <a:pPr algn="ctr"/>
                      <a:r>
                        <a:rPr lang="en-US" sz="1600" dirty="0"/>
                        <a:t>22</a:t>
                      </a:r>
                      <a:endParaRPr lang="en-US" sz="16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954402848"/>
                  </a:ext>
                </a:extLst>
              </a:tr>
            </a:tbl>
          </a:graphicData>
        </a:graphic>
      </p:graphicFrame>
    </p:spTree>
    <p:extLst>
      <p:ext uri="{BB962C8B-B14F-4D97-AF65-F5344CB8AC3E}">
        <p14:creationId xmlns:p14="http://schemas.microsoft.com/office/powerpoint/2010/main" val="2742827418"/>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Trade Increases Productivity (4 of 4)</a:t>
            </a:r>
          </a:p>
        </p:txBody>
      </p:sp>
      <p:pic>
        <p:nvPicPr>
          <p:cNvPr id="6" name="Picture Placeholder 5" descr="Two graphs compare the production possibility frontier lines of the United States and Mexico with trade. The vertical axes represent Computers, and the horizontal axes represent Shirts. The P P F of Mexico starts at 2 computers and 0 shirts and ends at 0 computers and 12 shirts. When 1 computer and 6 shirts are produced, there is no trade: production equals consumption. Consumption with trade (3 shirts) is 1 computer and 9 shirts. When 12 shirts are produced, there is production with trade. The P P F of the U S starts at 24 computers and 0 shirts and ends at 0 computers and 24 shirts. When 12 computers and 12 shirts are produced, there is no trade: production equals consumption. Consumption with trade (1 shirt, and 1 computer) is 13 computers and 13 shirts. When 14 computers and 10 shirts are produced, there is production with trade.">
            <a:extLst>
              <a:ext uri="{FF2B5EF4-FFF2-40B4-BE49-F238E27FC236}">
                <a16:creationId xmlns:a16="http://schemas.microsoft.com/office/drawing/2014/main" id="{EBF06D19-DE0A-495A-A4A9-5A12978C50AF}"/>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616197" y="1709928"/>
            <a:ext cx="7911607" cy="3438144"/>
          </a:xfrm>
          <a:prstGeom prst="rect">
            <a:avLst/>
          </a:prstGeom>
        </p:spPr>
      </p:pic>
    </p:spTree>
    <p:extLst>
      <p:ext uri="{BB962C8B-B14F-4D97-AF65-F5344CB8AC3E}">
        <p14:creationId xmlns:p14="http://schemas.microsoft.com/office/powerpoint/2010/main" val="2582287412"/>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Comparative Advantage (10 of 11)</a:t>
            </a:r>
          </a:p>
        </p:txBody>
      </p:sp>
      <p:sp>
        <p:nvSpPr>
          <p:cNvPr id="8" name="Content Placeholder 7"/>
          <p:cNvSpPr>
            <a:spLocks noGrp="1"/>
          </p:cNvSpPr>
          <p:nvPr>
            <p:ph idx="1"/>
          </p:nvPr>
        </p:nvSpPr>
        <p:spPr/>
        <p:txBody>
          <a:bodyPr>
            <a:normAutofit/>
          </a:bodyPr>
          <a:lstStyle/>
          <a:p>
            <a:pPr>
              <a:spcAft>
                <a:spcPts val="1800"/>
              </a:spcAft>
            </a:pPr>
            <a:r>
              <a:rPr lang="en-US" dirty="0"/>
              <a:t>What makes trade profitable is differences in comparative advantage.</a:t>
            </a:r>
          </a:p>
          <a:p>
            <a:pPr>
              <a:spcAft>
                <a:spcPts val="1800"/>
              </a:spcAft>
            </a:pPr>
            <a:r>
              <a:rPr lang="en-US" dirty="0"/>
              <a:t>A country will always have some comparative advantage.</a:t>
            </a:r>
          </a:p>
          <a:p>
            <a:pPr>
              <a:spcAft>
                <a:spcPts val="1800"/>
              </a:spcAft>
            </a:pPr>
            <a:r>
              <a:rPr lang="en-US" dirty="0"/>
              <a:t>Thus, everyone can benefit from trade.</a:t>
            </a:r>
          </a:p>
        </p:txBody>
      </p:sp>
    </p:spTree>
    <p:extLst>
      <p:ext uri="{BB962C8B-B14F-4D97-AF65-F5344CB8AC3E}">
        <p14:creationId xmlns:p14="http://schemas.microsoft.com/office/powerpoint/2010/main" val="32922884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Comparative Advantage (11 of 11)</a:t>
            </a:r>
          </a:p>
        </p:txBody>
      </p:sp>
      <p:sp>
        <p:nvSpPr>
          <p:cNvPr id="8" name="Content Placeholder 7"/>
          <p:cNvSpPr>
            <a:spLocks noGrp="1"/>
          </p:cNvSpPr>
          <p:nvPr>
            <p:ph idx="1"/>
          </p:nvPr>
        </p:nvSpPr>
        <p:spPr/>
        <p:txBody>
          <a:bodyPr>
            <a:normAutofit/>
          </a:bodyPr>
          <a:lstStyle/>
          <a:p>
            <a:pPr marL="0" indent="0">
              <a:spcAft>
                <a:spcPts val="1800"/>
              </a:spcAft>
              <a:buNone/>
            </a:pPr>
            <a:r>
              <a:rPr lang="en-US" b="1" dirty="0"/>
              <a:t>Comparative Advantage and Wages</a:t>
            </a:r>
            <a:endParaRPr lang="en-US" dirty="0"/>
          </a:p>
          <a:p>
            <a:pPr>
              <a:spcAft>
                <a:spcPts val="1800"/>
              </a:spcAft>
            </a:pPr>
            <a:r>
              <a:rPr lang="en-US" dirty="0"/>
              <a:t>Differences in wages reflect differences in productivity.</a:t>
            </a:r>
          </a:p>
          <a:p>
            <a:pPr>
              <a:spcAft>
                <a:spcPts val="1800"/>
              </a:spcAft>
            </a:pPr>
            <a:r>
              <a:rPr lang="en-US" dirty="0"/>
              <a:t>Wages will be higher in high-productivity countries than in low-productivity countries.</a:t>
            </a:r>
          </a:p>
          <a:p>
            <a:pPr>
              <a:spcAft>
                <a:spcPts val="1800"/>
              </a:spcAft>
            </a:pPr>
            <a:r>
              <a:rPr lang="en-US" dirty="0"/>
              <a:t>Trade raises wages to the highest levels allowed by a country’s productivity.</a:t>
            </a:r>
          </a:p>
        </p:txBody>
      </p:sp>
    </p:spTree>
    <p:extLst>
      <p:ext uri="{BB962C8B-B14F-4D97-AF65-F5344CB8AC3E}">
        <p14:creationId xmlns:p14="http://schemas.microsoft.com/office/powerpoint/2010/main" val="18823756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Trade and Globalization</a:t>
            </a:r>
          </a:p>
        </p:txBody>
      </p:sp>
      <p:sp>
        <p:nvSpPr>
          <p:cNvPr id="3" name="Content Placeholder 2"/>
          <p:cNvSpPr>
            <a:spLocks noGrp="1"/>
          </p:cNvSpPr>
          <p:nvPr>
            <p:ph idx="1"/>
          </p:nvPr>
        </p:nvSpPr>
        <p:spPr/>
        <p:txBody>
          <a:bodyPr>
            <a:normAutofit/>
          </a:bodyPr>
          <a:lstStyle/>
          <a:p>
            <a:pPr marL="0" indent="0">
              <a:spcAft>
                <a:spcPts val="1800"/>
              </a:spcAft>
              <a:buNone/>
              <a:tabLst>
                <a:tab pos="7772400" algn="l"/>
              </a:tabLst>
            </a:pPr>
            <a:r>
              <a:rPr lang="en-US" b="1" dirty="0"/>
              <a:t>Globalization and Wages</a:t>
            </a:r>
            <a:endParaRPr lang="en-US" dirty="0"/>
          </a:p>
          <a:p>
            <a:pPr>
              <a:spcAft>
                <a:spcPts val="1800"/>
              </a:spcAft>
              <a:tabLst>
                <a:tab pos="7772400" algn="l"/>
              </a:tabLst>
            </a:pPr>
            <a:r>
              <a:rPr lang="en-US" dirty="0"/>
              <a:t>Wages will rise in high-demand industries and fall in low-demand industries.</a:t>
            </a:r>
          </a:p>
          <a:p>
            <a:pPr>
              <a:spcAft>
                <a:spcPts val="1800"/>
              </a:spcAft>
              <a:tabLst>
                <a:tab pos="7772400" algn="l"/>
              </a:tabLst>
            </a:pPr>
            <a:r>
              <a:rPr lang="en-US" dirty="0"/>
              <a:t>Workers will move from low-wage industries to high-wage industries until wages equalize.</a:t>
            </a:r>
          </a:p>
          <a:p>
            <a:pPr>
              <a:spcAft>
                <a:spcPts val="1800"/>
              </a:spcAft>
              <a:tabLst>
                <a:tab pos="7772400" algn="l"/>
              </a:tabLst>
            </a:pPr>
            <a:r>
              <a:rPr lang="en-US" dirty="0"/>
              <a:t>The transition isn’t always quick or easy.</a:t>
            </a:r>
          </a:p>
        </p:txBody>
      </p:sp>
    </p:spTree>
    <p:extLst>
      <p:ext uri="{BB962C8B-B14F-4D97-AF65-F5344CB8AC3E}">
        <p14:creationId xmlns:p14="http://schemas.microsoft.com/office/powerpoint/2010/main" val="2207765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Takeaway</a:t>
            </a:r>
          </a:p>
        </p:txBody>
      </p:sp>
      <p:sp>
        <p:nvSpPr>
          <p:cNvPr id="3" name="Content Placeholder 2"/>
          <p:cNvSpPr>
            <a:spLocks noGrp="1"/>
          </p:cNvSpPr>
          <p:nvPr>
            <p:ph idx="1"/>
          </p:nvPr>
        </p:nvSpPr>
        <p:spPr/>
        <p:txBody>
          <a:bodyPr>
            <a:normAutofit/>
          </a:bodyPr>
          <a:lstStyle/>
          <a:p>
            <a:pPr>
              <a:spcAft>
                <a:spcPts val="1800"/>
              </a:spcAft>
            </a:pPr>
            <a:r>
              <a:rPr lang="en-US" dirty="0"/>
              <a:t>Trade makes people better off when preferences differ.</a:t>
            </a:r>
          </a:p>
          <a:p>
            <a:pPr>
              <a:spcAft>
                <a:spcPts val="1800"/>
              </a:spcAft>
            </a:pPr>
            <a:r>
              <a:rPr lang="en-US" dirty="0"/>
              <a:t>With specialization and trade, the total sum of knowledge used in an economy increases tremendously.</a:t>
            </a:r>
          </a:p>
          <a:p>
            <a:pPr>
              <a:spcAft>
                <a:spcPts val="1800"/>
              </a:spcAft>
              <a:tabLst>
                <a:tab pos="457200" algn="l"/>
              </a:tabLst>
            </a:pPr>
            <a:r>
              <a:rPr lang="en-US" dirty="0"/>
              <a:t>A country can increase its standard of living by specializing in what it can make at low opportunity cost and trading.</a:t>
            </a:r>
          </a:p>
        </p:txBody>
      </p:sp>
    </p:spTree>
    <p:extLst>
      <p:ext uri="{BB962C8B-B14F-4D97-AF65-F5344CB8AC3E}">
        <p14:creationId xmlns:p14="http://schemas.microsoft.com/office/powerpoint/2010/main" val="1829647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pPr marL="0" indent="0">
              <a:spcAft>
                <a:spcPts val="1800"/>
              </a:spcAft>
              <a:buNone/>
            </a:pPr>
            <a:r>
              <a:rPr lang="en-US" b="1" dirty="0"/>
              <a:t>Benefits of Trade</a:t>
            </a:r>
            <a:endParaRPr lang="en-US" dirty="0"/>
          </a:p>
          <a:p>
            <a:pPr marL="457200" indent="-457200">
              <a:spcAft>
                <a:spcPts val="1800"/>
              </a:spcAft>
              <a:buClr>
                <a:srgbClr val="812A23"/>
              </a:buClr>
              <a:buFont typeface="+mj-lt"/>
              <a:buAutoNum type="arabicPeriod"/>
            </a:pPr>
            <a:r>
              <a:rPr lang="en-US" dirty="0"/>
              <a:t>Trade makes people better off when preferences differ.</a:t>
            </a:r>
          </a:p>
          <a:p>
            <a:pPr marL="457200" indent="-457200">
              <a:spcAft>
                <a:spcPts val="1800"/>
              </a:spcAft>
              <a:buClr>
                <a:srgbClr val="812A23"/>
              </a:buClr>
              <a:buFont typeface="+mj-lt"/>
              <a:buAutoNum type="arabicPeriod"/>
            </a:pPr>
            <a:r>
              <a:rPr lang="en-US" dirty="0"/>
              <a:t>Trade increases productivity through specialization and the division of knowledge.</a:t>
            </a:r>
          </a:p>
          <a:p>
            <a:pPr marL="457200" indent="-457200">
              <a:spcAft>
                <a:spcPts val="1800"/>
              </a:spcAft>
              <a:buClr>
                <a:srgbClr val="812A23"/>
              </a:buClr>
              <a:buFont typeface="+mj-lt"/>
              <a:buAutoNum type="arabicPeriod"/>
            </a:pPr>
            <a:r>
              <a:rPr lang="en-US" dirty="0"/>
              <a:t>Trade increases productivity through comparative advantage.</a:t>
            </a:r>
          </a:p>
        </p:txBody>
      </p:sp>
    </p:spTree>
    <p:extLst>
      <p:ext uri="{BB962C8B-B14F-4D97-AF65-F5344CB8AC3E}">
        <p14:creationId xmlns:p14="http://schemas.microsoft.com/office/powerpoint/2010/main" val="1719975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Trade and Preferences</a:t>
            </a:r>
          </a:p>
        </p:txBody>
      </p:sp>
      <p:sp>
        <p:nvSpPr>
          <p:cNvPr id="3" name="Content Placeholder 2"/>
          <p:cNvSpPr>
            <a:spLocks noGrp="1"/>
          </p:cNvSpPr>
          <p:nvPr>
            <p:ph idx="1"/>
          </p:nvPr>
        </p:nvSpPr>
        <p:spPr/>
        <p:txBody>
          <a:bodyPr>
            <a:normAutofit/>
          </a:bodyPr>
          <a:lstStyle/>
          <a:p>
            <a:pPr marL="0" indent="0">
              <a:spcAft>
                <a:spcPts val="1800"/>
              </a:spcAft>
              <a:buNone/>
            </a:pPr>
            <a:r>
              <a:rPr lang="en-US" b="1" dirty="0"/>
              <a:t>Trade Creates Value</a:t>
            </a:r>
            <a:endParaRPr lang="en-US" dirty="0"/>
          </a:p>
          <a:p>
            <a:pPr>
              <a:spcAft>
                <a:spcPts val="1800"/>
              </a:spcAft>
            </a:pPr>
            <a:r>
              <a:rPr lang="en-US" dirty="0"/>
              <a:t>Trade moves goods from people who value them </a:t>
            </a:r>
            <a:r>
              <a:rPr lang="en-US" i="1" dirty="0"/>
              <a:t>less</a:t>
            </a:r>
            <a:r>
              <a:rPr lang="en-US" dirty="0"/>
              <a:t> to people who value them </a:t>
            </a:r>
            <a:r>
              <a:rPr lang="en-US" i="1" dirty="0"/>
              <a:t>more</a:t>
            </a:r>
            <a:r>
              <a:rPr lang="en-US" dirty="0"/>
              <a:t>.</a:t>
            </a:r>
          </a:p>
          <a:p>
            <a:pPr>
              <a:spcAft>
                <a:spcPts val="1800"/>
              </a:spcAft>
            </a:pPr>
            <a:r>
              <a:rPr lang="en-US" dirty="0"/>
              <a:t>Trade makes people with different preferences better off.</a:t>
            </a:r>
          </a:p>
        </p:txBody>
      </p:sp>
    </p:spTree>
    <p:extLst>
      <p:ext uri="{BB962C8B-B14F-4D97-AF65-F5344CB8AC3E}">
        <p14:creationId xmlns:p14="http://schemas.microsoft.com/office/powerpoint/2010/main" val="3487695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Specialization (1 of 4)</a:t>
            </a:r>
          </a:p>
        </p:txBody>
      </p:sp>
      <p:sp>
        <p:nvSpPr>
          <p:cNvPr id="3" name="Content Placeholder 2"/>
          <p:cNvSpPr>
            <a:spLocks noGrp="1"/>
          </p:cNvSpPr>
          <p:nvPr>
            <p:ph idx="1"/>
          </p:nvPr>
        </p:nvSpPr>
        <p:spPr/>
        <p:txBody>
          <a:bodyPr>
            <a:normAutofit/>
          </a:bodyPr>
          <a:lstStyle/>
          <a:p>
            <a:pPr marL="0" indent="0">
              <a:spcAft>
                <a:spcPts val="1800"/>
              </a:spcAft>
              <a:buNone/>
            </a:pPr>
            <a:r>
              <a:rPr lang="en-US" b="1" dirty="0"/>
              <a:t>Trade Allows Specialization</a:t>
            </a:r>
          </a:p>
          <a:p>
            <a:pPr>
              <a:spcAft>
                <a:spcPts val="1800"/>
              </a:spcAft>
            </a:pPr>
            <a:r>
              <a:rPr lang="en-US" dirty="0"/>
              <a:t>With no trade, there is no specialization.</a:t>
            </a:r>
          </a:p>
          <a:p>
            <a:pPr>
              <a:spcAft>
                <a:spcPts val="1800"/>
              </a:spcAft>
            </a:pPr>
            <a:r>
              <a:rPr lang="en-US" dirty="0"/>
              <a:t>People will specialize in the production of a single good only when they can trade for other goods.</a:t>
            </a:r>
          </a:p>
        </p:txBody>
      </p:sp>
    </p:spTree>
    <p:extLst>
      <p:ext uri="{BB962C8B-B14F-4D97-AF65-F5344CB8AC3E}">
        <p14:creationId xmlns:p14="http://schemas.microsoft.com/office/powerpoint/2010/main" val="417906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Specialization (2 of 4)</a:t>
            </a:r>
          </a:p>
        </p:txBody>
      </p:sp>
      <p:sp>
        <p:nvSpPr>
          <p:cNvPr id="3" name="Content Placeholder 2"/>
          <p:cNvSpPr>
            <a:spLocks noGrp="1"/>
          </p:cNvSpPr>
          <p:nvPr>
            <p:ph idx="1"/>
          </p:nvPr>
        </p:nvSpPr>
        <p:spPr/>
        <p:txBody>
          <a:bodyPr/>
          <a:lstStyle/>
          <a:p>
            <a:pPr marL="0" indent="0">
              <a:spcAft>
                <a:spcPts val="1800"/>
              </a:spcAft>
              <a:buNone/>
            </a:pPr>
            <a:r>
              <a:rPr lang="en-US" b="1" dirty="0"/>
              <a:t>Increased Productivity</a:t>
            </a:r>
            <a:endParaRPr lang="en-US" dirty="0"/>
          </a:p>
          <a:p>
            <a:pPr>
              <a:spcAft>
                <a:spcPts val="1800"/>
              </a:spcAft>
            </a:pPr>
            <a:r>
              <a:rPr lang="en-US" dirty="0"/>
              <a:t>We can produce more through trade than by individual production.</a:t>
            </a:r>
          </a:p>
          <a:p>
            <a:pPr lvl="1">
              <a:spcAft>
                <a:spcPts val="1800"/>
              </a:spcAft>
            </a:pPr>
            <a:r>
              <a:rPr lang="en-US" dirty="0"/>
              <a:t>People who specialize have more knowledge about their field.</a:t>
            </a:r>
          </a:p>
          <a:p>
            <a:pPr lvl="1">
              <a:spcAft>
                <a:spcPts val="1800"/>
              </a:spcAft>
            </a:pPr>
            <a:r>
              <a:rPr lang="en-US" dirty="0"/>
              <a:t>Because they sell large quantities, people who specialize can take advantage of large-scale equipment.</a:t>
            </a:r>
          </a:p>
        </p:txBody>
      </p:sp>
    </p:spTree>
    <p:extLst>
      <p:ext uri="{BB962C8B-B14F-4D97-AF65-F5344CB8AC3E}">
        <p14:creationId xmlns:p14="http://schemas.microsoft.com/office/powerpoint/2010/main" val="3973818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Specialization (3 of 4)</a:t>
            </a:r>
          </a:p>
        </p:txBody>
      </p:sp>
      <p:sp>
        <p:nvSpPr>
          <p:cNvPr id="3" name="Content Placeholder 2"/>
          <p:cNvSpPr>
            <a:spLocks noGrp="1"/>
          </p:cNvSpPr>
          <p:nvPr>
            <p:ph idx="1"/>
          </p:nvPr>
        </p:nvSpPr>
        <p:spPr/>
        <p:txBody>
          <a:bodyPr/>
          <a:lstStyle/>
          <a:p>
            <a:pPr marL="0" indent="0">
              <a:spcAft>
                <a:spcPts val="1800"/>
              </a:spcAft>
              <a:buNone/>
            </a:pPr>
            <a:r>
              <a:rPr lang="en-US" b="1" dirty="0"/>
              <a:t>Division of Knowledge</a:t>
            </a:r>
            <a:endParaRPr lang="en-US" dirty="0"/>
          </a:p>
          <a:p>
            <a:pPr>
              <a:spcAft>
                <a:spcPts val="1800"/>
              </a:spcAft>
            </a:pPr>
            <a:r>
              <a:rPr lang="en-US" dirty="0"/>
              <a:t>Without specialization, each person produces their own food, clothing, and so on.</a:t>
            </a:r>
          </a:p>
          <a:p>
            <a:pPr lvl="1">
              <a:spcAft>
                <a:spcPts val="1800"/>
              </a:spcAft>
            </a:pPr>
            <a:r>
              <a:rPr lang="en-US" dirty="0"/>
              <a:t>Each person has about the same amount of knowledge as everybody else.</a:t>
            </a:r>
          </a:p>
          <a:p>
            <a:pPr lvl="1">
              <a:spcAft>
                <a:spcPts val="1800"/>
              </a:spcAft>
            </a:pPr>
            <a:r>
              <a:rPr lang="en-US" dirty="0"/>
              <a:t>The combined knowledge of a society is not much more than that of a single person.</a:t>
            </a:r>
          </a:p>
        </p:txBody>
      </p:sp>
    </p:spTree>
    <p:extLst>
      <p:ext uri="{BB962C8B-B14F-4D97-AF65-F5344CB8AC3E}">
        <p14:creationId xmlns:p14="http://schemas.microsoft.com/office/powerpoint/2010/main" val="431665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Specialization (4 of 4)</a:t>
            </a:r>
          </a:p>
        </p:txBody>
      </p:sp>
      <p:sp>
        <p:nvSpPr>
          <p:cNvPr id="3" name="Content Placeholder 2"/>
          <p:cNvSpPr>
            <a:spLocks noGrp="1"/>
          </p:cNvSpPr>
          <p:nvPr>
            <p:ph idx="1"/>
          </p:nvPr>
        </p:nvSpPr>
        <p:spPr/>
        <p:txBody>
          <a:bodyPr>
            <a:normAutofit/>
          </a:bodyPr>
          <a:lstStyle/>
          <a:p>
            <a:pPr marL="0" indent="0">
              <a:spcAft>
                <a:spcPts val="1800"/>
              </a:spcAft>
              <a:buNone/>
            </a:pPr>
            <a:r>
              <a:rPr lang="en-US" b="1" dirty="0"/>
              <a:t>Division of Knowledge</a:t>
            </a:r>
            <a:endParaRPr lang="en-US" dirty="0"/>
          </a:p>
          <a:p>
            <a:pPr>
              <a:spcAft>
                <a:spcPts val="1800"/>
              </a:spcAft>
            </a:pPr>
            <a:r>
              <a:rPr lang="en-US" dirty="0"/>
              <a:t>With specialization, much more knowledge is used than could exist in a single brain.</a:t>
            </a:r>
          </a:p>
          <a:p>
            <a:pPr>
              <a:spcAft>
                <a:spcPts val="1800"/>
              </a:spcAft>
            </a:pPr>
            <a:r>
              <a:rPr lang="en-US" dirty="0"/>
              <a:t>Knowledge increases productivity, so specialization increases total output.</a:t>
            </a:r>
          </a:p>
          <a:p>
            <a:pPr>
              <a:spcAft>
                <a:spcPts val="1800"/>
              </a:spcAft>
            </a:pPr>
            <a:r>
              <a:rPr lang="en-US" dirty="0"/>
              <a:t>Every increase in world trade is an opportunity to increase the division of knowledge.</a:t>
            </a:r>
          </a:p>
        </p:txBody>
      </p:sp>
    </p:spTree>
    <p:extLst>
      <p:ext uri="{BB962C8B-B14F-4D97-AF65-F5344CB8AC3E}">
        <p14:creationId xmlns:p14="http://schemas.microsoft.com/office/powerpoint/2010/main" val="17813771"/>
      </p:ext>
    </p:extLst>
  </p:cSld>
  <p:clrMapOvr>
    <a:masterClrMapping/>
  </p:clrMapOvr>
</p:sld>
</file>

<file path=ppt/theme/theme1.xml><?xml version="1.0" encoding="utf-8"?>
<a:theme xmlns:a="http://schemas.openxmlformats.org/drawingml/2006/main" name="1_Samp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item.xml><?xml version="1.0" encoding="utf-8"?>
<w:document xmlns:w="http://schemas.openxmlformats.org/wordprocessingml/2006/main">
  <RequestId>dc5ecf01-2194-4663-bf2d-d1f56eb50d7a</RequestId>
  <RequestDate>4/12/2022 2:12:59 PM</RequestDate>
</w:document>
</file>

<file path=docProps/app.xml><?xml version="1.0" encoding="utf-8"?>
<Properties xmlns="http://schemas.openxmlformats.org/officeDocument/2006/extended-properties" xmlns:vt="http://schemas.openxmlformats.org/officeDocument/2006/docPropsVTypes">
  <Template/>
  <TotalTime>0</TotalTime>
  <Words>1391</Words>
  <Application>Microsoft Office PowerPoint</Application>
  <PresentationFormat>On-screen Show (4:3)</PresentationFormat>
  <Paragraphs>277</Paragraphs>
  <Slides>35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Courier New</vt:lpstr>
      <vt:lpstr>Wingdings</vt:lpstr>
      <vt:lpstr>1_Sample</vt:lpstr>
      <vt:lpstr>MODERN PRINCIPLES OF ECONOMICS</vt:lpstr>
      <vt:lpstr>Outline</vt:lpstr>
      <vt:lpstr>Discussion Question</vt:lpstr>
      <vt:lpstr>Introduction</vt:lpstr>
      <vt:lpstr>Trade and Preferences</vt:lpstr>
      <vt:lpstr>Specialization (1 of 4)</vt:lpstr>
      <vt:lpstr>Specialization (2 of 4)</vt:lpstr>
      <vt:lpstr>Specialization (3 of 4)</vt:lpstr>
      <vt:lpstr>Specialization (4 of 4)</vt:lpstr>
      <vt:lpstr>Self-Check (1 of 2)</vt:lpstr>
      <vt:lpstr>Self-Check (1 of 2) (Answer)</vt:lpstr>
      <vt:lpstr>Comparative Advantage (1 of 11)</vt:lpstr>
      <vt:lpstr>Definition (1 of 3)</vt:lpstr>
      <vt:lpstr>Absolute Advantage</vt:lpstr>
      <vt:lpstr>Definition (2 of 3)</vt:lpstr>
      <vt:lpstr>Comparative Advantage (2 of 11)</vt:lpstr>
      <vt:lpstr>Comparative Advantage (3 of 11)</vt:lpstr>
      <vt:lpstr>Comparative Advantage (4 of 11)</vt:lpstr>
      <vt:lpstr>Comparative Advantage (5 of 11)</vt:lpstr>
      <vt:lpstr>Comparative Advantage (6 of 11)</vt:lpstr>
      <vt:lpstr>Comparative Advantage (7 of 11)</vt:lpstr>
      <vt:lpstr>Comparative Advantage (8 of 11)</vt:lpstr>
      <vt:lpstr>Self-Check (2 of 2)</vt:lpstr>
      <vt:lpstr>Self-Check (2 of 2) (Answer)</vt:lpstr>
      <vt:lpstr>Comparative Advantage (9 of 11)</vt:lpstr>
      <vt:lpstr>Definition (3 of 3)</vt:lpstr>
      <vt:lpstr>Production Possibilities Curves</vt:lpstr>
      <vt:lpstr>Trade Increases Productivity (1 of 4)</vt:lpstr>
      <vt:lpstr>Trade Increases Productivity (2 of 4)</vt:lpstr>
      <vt:lpstr>Trade Increases Productivity (3 of 4)</vt:lpstr>
      <vt:lpstr>Trade Increases Productivity (4 of 4)</vt:lpstr>
      <vt:lpstr>Comparative Advantage (10 of 11)</vt:lpstr>
      <vt:lpstr>Comparative Advantage (11 of 11)</vt:lpstr>
      <vt:lpstr>Trade and Globalization</vt:lpstr>
      <vt:lpstr>Takeaway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8 Studying</dc:title>
  <dc:creator/>
  <cp:lastModifiedBy/>
  <cp:revision>1</cp:revision>
  <dcterms:created xsi:type="dcterms:W3CDTF">2015-05-25T16:19:52Z</dcterms:created>
  <dcterms:modified xsi:type="dcterms:W3CDTF">2020-11-20T09:07:47Z</dcterms:modified>
</cp:coreProperties>
</file>