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p:sldMasterIdLst>
    <p:sldMasterId id="2147483676" r:id="rId2"/>
  </p:sldMasterIdLst>
  <p:notesMasterIdLst>
    <p:notesMasterId r:id="rId52"/>
  </p:notesMasterIdLst>
  <p:handoutMasterIdLst>
    <p:handoutMasterId r:id="rId53"/>
  </p:handoutMasterIdLst>
  <p:sldIdLst>
    <p:sldId id="486" r:id="rId3"/>
    <p:sldId id="487" r:id="rId4"/>
    <p:sldId id="488" r:id="rId5"/>
    <p:sldId id="489" r:id="rId6"/>
    <p:sldId id="490" r:id="rId7"/>
    <p:sldId id="546" r:id="rId8"/>
    <p:sldId id="493" r:id="rId9"/>
    <p:sldId id="515" r:id="rId10"/>
    <p:sldId id="494" r:id="rId11"/>
    <p:sldId id="495" r:id="rId12"/>
    <p:sldId id="537" r:id="rId13"/>
    <p:sldId id="496" r:id="rId14"/>
    <p:sldId id="497" r:id="rId15"/>
    <p:sldId id="498" r:id="rId16"/>
    <p:sldId id="516" r:id="rId17"/>
    <p:sldId id="538" r:id="rId18"/>
    <p:sldId id="517" r:id="rId19"/>
    <p:sldId id="499" r:id="rId20"/>
    <p:sldId id="518" r:id="rId21"/>
    <p:sldId id="539" r:id="rId22"/>
    <p:sldId id="500" r:id="rId23"/>
    <p:sldId id="501" r:id="rId24"/>
    <p:sldId id="502" r:id="rId25"/>
    <p:sldId id="503" r:id="rId26"/>
    <p:sldId id="519" r:id="rId27"/>
    <p:sldId id="540" r:id="rId28"/>
    <p:sldId id="504" r:id="rId29"/>
    <p:sldId id="505" r:id="rId30"/>
    <p:sldId id="506" r:id="rId31"/>
    <p:sldId id="544" r:id="rId32"/>
    <p:sldId id="520" r:id="rId33"/>
    <p:sldId id="541" r:id="rId34"/>
    <p:sldId id="507" r:id="rId35"/>
    <p:sldId id="508" r:id="rId36"/>
    <p:sldId id="509" r:id="rId37"/>
    <p:sldId id="510" r:id="rId38"/>
    <p:sldId id="511" r:id="rId39"/>
    <p:sldId id="525" r:id="rId40"/>
    <p:sldId id="526" r:id="rId41"/>
    <p:sldId id="542" r:id="rId42"/>
    <p:sldId id="512" r:id="rId43"/>
    <p:sldId id="521" r:id="rId44"/>
    <p:sldId id="522" r:id="rId45"/>
    <p:sldId id="527" r:id="rId46"/>
    <p:sldId id="523" r:id="rId47"/>
    <p:sldId id="524" r:id="rId48"/>
    <p:sldId id="533" r:id="rId49"/>
    <p:sldId id="545" r:id="rId50"/>
    <p:sldId id="536"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2A23"/>
    <a:srgbClr val="24549F"/>
    <a:srgbClr val="424456"/>
    <a:srgbClr val="203B7F"/>
    <a:srgbClr val="5A6378"/>
    <a:srgbClr val="D4D4D6"/>
    <a:srgbClr val="3E7684"/>
    <a:srgbClr val="C9252C"/>
    <a:srgbClr val="0070C0"/>
    <a:srgbClr val="007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0" autoAdjust="0"/>
    <p:restoredTop sz="74901" autoAdjust="0"/>
  </p:normalViewPr>
  <p:slideViewPr>
    <p:cSldViewPr snapToGrid="0">
      <p:cViewPr varScale="1">
        <p:scale>
          <a:sx n="64" d="100"/>
          <a:sy n="64" d="100"/>
        </p:scale>
        <p:origin x="2069" y="72"/>
      </p:cViewPr>
      <p:guideLst>
        <p:guide orient="horz" pos="2160"/>
        <p:guide pos="2880"/>
      </p:guideLst>
    </p:cSldViewPr>
  </p:slideViewPr>
  <p:outlineViewPr>
    <p:cViewPr>
      <p:scale>
        <a:sx n="33" d="100"/>
        <a:sy n="33" d="100"/>
      </p:scale>
      <p:origin x="0" y="-2418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3" d="100"/>
          <a:sy n="53" d="100"/>
        </p:scale>
        <p:origin x="-206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0FC7E9-1DE5-4DAF-9DC8-2A3010BC5EA9}" type="datetimeFigureOut">
              <a:rPr lang="en-US" smtClean="0"/>
              <a:t>6/1/2022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737BBD-4FDB-4AD1-8765-A7964BE0BEE8}" type="slidenum">
              <a:rPr lang="en-US" smtClean="0"/>
              <a:t>‹#›</a:t>
            </a:fld>
            <a:endParaRPr lang="en-US" dirty="0"/>
          </a:p>
        </p:txBody>
      </p:sp>
    </p:spTree>
    <p:extLst>
      <p:ext uri="{BB962C8B-B14F-4D97-AF65-F5344CB8AC3E}">
        <p14:creationId xmlns:p14="http://schemas.microsoft.com/office/powerpoint/2010/main" val="34440661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512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vl1pPr>
          </a:lstStyle>
          <a:p>
            <a:endParaRPr lang="en-US" dirty="0"/>
          </a:p>
        </p:txBody>
      </p:sp>
      <p:sp>
        <p:nvSpPr>
          <p:cNvPr id="63491" name="Rectangle 512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63492" name="Rectangle 5123"/>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p:spPr>
      </p:sp>
      <p:sp>
        <p:nvSpPr>
          <p:cNvPr id="5125" name="Notes Placeholder 5124"/>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494" name="Rectangle 512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vl1pPr>
          </a:lstStyle>
          <a:p>
            <a:endParaRPr lang="en-US" dirty="0"/>
          </a:p>
        </p:txBody>
      </p:sp>
      <p:sp>
        <p:nvSpPr>
          <p:cNvPr id="5127" name="Slide Number Placeholder 5126"/>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FCA16ACA-BEA9-4113-B004-2C9FC464C5F8}" type="slidenum">
              <a:rPr lang="en-US"/>
              <a:pPr/>
              <a:t>‹#›</a:t>
            </a:fld>
            <a:endParaRPr lang="en-US" dirty="0"/>
          </a:p>
        </p:txBody>
      </p:sp>
    </p:spTree>
    <p:extLst>
      <p:ext uri="{BB962C8B-B14F-4D97-AF65-F5344CB8AC3E}">
        <p14:creationId xmlns:p14="http://schemas.microsoft.com/office/powerpoint/2010/main" val="15749348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9EAEEF-EA87-45A5-AB17-DF2F4D00AFC7}" type="slidenum">
              <a:rPr lang="en-US" altLang="en-US" smtClean="0"/>
              <a:pPr/>
              <a:t>1</a:t>
            </a:fld>
            <a:endParaRPr lang="en-US" altLang="en-US" dirty="0"/>
          </a:p>
        </p:txBody>
      </p:sp>
    </p:spTree>
    <p:extLst>
      <p:ext uri="{BB962C8B-B14F-4D97-AF65-F5344CB8AC3E}">
        <p14:creationId xmlns:p14="http://schemas.microsoft.com/office/powerpoint/2010/main" val="16811224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30</a:t>
            </a:fld>
            <a:endParaRPr lang="en-US" dirty="0"/>
          </a:p>
        </p:txBody>
      </p:sp>
    </p:spTree>
    <p:extLst>
      <p:ext uri="{BB962C8B-B14F-4D97-AF65-F5344CB8AC3E}">
        <p14:creationId xmlns:p14="http://schemas.microsoft.com/office/powerpoint/2010/main" val="4070426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34</a:t>
            </a:fld>
            <a:endParaRPr lang="en-US" dirty="0"/>
          </a:p>
        </p:txBody>
      </p:sp>
    </p:spTree>
    <p:extLst>
      <p:ext uri="{BB962C8B-B14F-4D97-AF65-F5344CB8AC3E}">
        <p14:creationId xmlns:p14="http://schemas.microsoft.com/office/powerpoint/2010/main" val="483373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36</a:t>
            </a:fld>
            <a:endParaRPr lang="en-US" dirty="0"/>
          </a:p>
        </p:txBody>
      </p:sp>
    </p:spTree>
    <p:extLst>
      <p:ext uri="{BB962C8B-B14F-4D97-AF65-F5344CB8AC3E}">
        <p14:creationId xmlns:p14="http://schemas.microsoft.com/office/powerpoint/2010/main" val="3515767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a:t>Figure 5-7: </a:t>
            </a:r>
            <a:r>
              <a:rPr lang="en-US" dirty="0"/>
              <a:t>The Elasticity of Supply of Toothpicks and Picasso Paintings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The supply of Picasso paintings is inelastic because Picasso won’t paint any more no matter how high the price rises.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The supply of toothpicks is very elastic because it’s easy for suppliers to make more in response to even a small increase in price.</a:t>
            </a:r>
          </a:p>
        </p:txBody>
      </p:sp>
      <p:sp>
        <p:nvSpPr>
          <p:cNvPr id="4" name="Slide Number Placeholder 3"/>
          <p:cNvSpPr>
            <a:spLocks noGrp="1"/>
          </p:cNvSpPr>
          <p:nvPr>
            <p:ph type="sldNum" sz="quarter" idx="10"/>
          </p:nvPr>
        </p:nvSpPr>
        <p:spPr/>
        <p:txBody>
          <a:bodyPr/>
          <a:lstStyle/>
          <a:p>
            <a:fld id="{FCA16ACA-BEA9-4113-B004-2C9FC464C5F8}" type="slidenum">
              <a:rPr lang="en-US" smtClean="0"/>
              <a:pPr/>
              <a:t>37</a:t>
            </a:fld>
            <a:endParaRPr lang="en-US" dirty="0"/>
          </a:p>
        </p:txBody>
      </p:sp>
    </p:spTree>
    <p:extLst>
      <p:ext uri="{BB962C8B-B14F-4D97-AF65-F5344CB8AC3E}">
        <p14:creationId xmlns:p14="http://schemas.microsoft.com/office/powerpoint/2010/main" val="325642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45</a:t>
            </a:fld>
            <a:endParaRPr lang="en-US" dirty="0"/>
          </a:p>
        </p:txBody>
      </p:sp>
    </p:spTree>
    <p:extLst>
      <p:ext uri="{BB962C8B-B14F-4D97-AF65-F5344CB8AC3E}">
        <p14:creationId xmlns:p14="http://schemas.microsoft.com/office/powerpoint/2010/main" val="3272037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47</a:t>
            </a:fld>
            <a:endParaRPr lang="en-US" dirty="0"/>
          </a:p>
        </p:txBody>
      </p:sp>
    </p:spTree>
    <p:extLst>
      <p:ext uri="{BB962C8B-B14F-4D97-AF65-F5344CB8AC3E}">
        <p14:creationId xmlns:p14="http://schemas.microsoft.com/office/powerpoint/2010/main" val="8465000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48</a:t>
            </a:fld>
            <a:endParaRPr lang="en-US" dirty="0"/>
          </a:p>
        </p:txBody>
      </p:sp>
    </p:spTree>
    <p:extLst>
      <p:ext uri="{BB962C8B-B14F-4D97-AF65-F5344CB8AC3E}">
        <p14:creationId xmlns:p14="http://schemas.microsoft.com/office/powerpoint/2010/main" val="2657710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2</a:t>
            </a:fld>
            <a:endParaRPr lang="en-US" dirty="0"/>
          </a:p>
        </p:txBody>
      </p:sp>
    </p:spTree>
    <p:extLst>
      <p:ext uri="{BB962C8B-B14F-4D97-AF65-F5344CB8AC3E}">
        <p14:creationId xmlns:p14="http://schemas.microsoft.com/office/powerpoint/2010/main" val="193562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4</a:t>
            </a:fld>
            <a:endParaRPr lang="en-US" dirty="0"/>
          </a:p>
        </p:txBody>
      </p:sp>
    </p:spTree>
    <p:extLst>
      <p:ext uri="{BB962C8B-B14F-4D97-AF65-F5344CB8AC3E}">
        <p14:creationId xmlns:p14="http://schemas.microsoft.com/office/powerpoint/2010/main" val="209774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As the text indicates, there are relatively few substitutes for oil in many uses, such as powering cars. This implies that, at least in the short run, users continue to purchase oil and products made using oil—the elasticity of demand for oil is inelastic. But over time, users will seek out and find alternatives to oil, so the demand elasticity becomes greater as more time passes.</a:t>
            </a:r>
          </a:p>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7</a:t>
            </a:fld>
            <a:endParaRPr lang="en-US" dirty="0"/>
          </a:p>
        </p:txBody>
      </p:sp>
    </p:spTree>
    <p:extLst>
      <p:ext uri="{BB962C8B-B14F-4D97-AF65-F5344CB8AC3E}">
        <p14:creationId xmlns:p14="http://schemas.microsoft.com/office/powerpoint/2010/main" val="2657067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9</a:t>
            </a:fld>
            <a:endParaRPr lang="en-US" dirty="0"/>
          </a:p>
        </p:txBody>
      </p:sp>
    </p:spTree>
    <p:extLst>
      <p:ext uri="{BB962C8B-B14F-4D97-AF65-F5344CB8AC3E}">
        <p14:creationId xmlns:p14="http://schemas.microsoft.com/office/powerpoint/2010/main" val="616595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23</a:t>
            </a:fld>
            <a:endParaRPr lang="en-US" dirty="0"/>
          </a:p>
        </p:txBody>
      </p:sp>
    </p:spTree>
    <p:extLst>
      <p:ext uri="{BB962C8B-B14F-4D97-AF65-F5344CB8AC3E}">
        <p14:creationId xmlns:p14="http://schemas.microsoft.com/office/powerpoint/2010/main" val="13872116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26</a:t>
            </a:fld>
            <a:endParaRPr lang="en-US" dirty="0"/>
          </a:p>
        </p:txBody>
      </p:sp>
    </p:spTree>
    <p:extLst>
      <p:ext uri="{BB962C8B-B14F-4D97-AF65-F5344CB8AC3E}">
        <p14:creationId xmlns:p14="http://schemas.microsoft.com/office/powerpoint/2010/main" val="390929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16ACA-BEA9-4113-B004-2C9FC464C5F8}" type="slidenum">
              <a:rPr lang="en-US" smtClean="0"/>
              <a:pPr/>
              <a:t>27</a:t>
            </a:fld>
            <a:endParaRPr lang="en-US" dirty="0"/>
          </a:p>
        </p:txBody>
      </p:sp>
    </p:spTree>
    <p:extLst>
      <p:ext uri="{BB962C8B-B14F-4D97-AF65-F5344CB8AC3E}">
        <p14:creationId xmlns:p14="http://schemas.microsoft.com/office/powerpoint/2010/main" val="1379265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16ACA-BEA9-4113-B004-2C9FC464C5F8}" type="slidenum">
              <a:rPr lang="en-US" smtClean="0"/>
              <a:pPr/>
              <a:t>29</a:t>
            </a:fld>
            <a:endParaRPr lang="en-US" dirty="0"/>
          </a:p>
        </p:txBody>
      </p:sp>
    </p:spTree>
    <p:extLst>
      <p:ext uri="{BB962C8B-B14F-4D97-AF65-F5344CB8AC3E}">
        <p14:creationId xmlns:p14="http://schemas.microsoft.com/office/powerpoint/2010/main" val="2121163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6" name="Rectangle 15"/>
          <p:cNvSpPr/>
          <p:nvPr/>
        </p:nvSpPr>
        <p:spPr bwMode="white">
          <a:xfrm>
            <a:off x="0" y="0"/>
            <a:ext cx="9144000" cy="1371600"/>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
                <a:srgbClr val="59305B"/>
              </a:buClr>
            </a:pPr>
            <a:endParaRPr lang="en-US" dirty="0">
              <a:solidFill>
                <a:srgbClr val="203B7F"/>
              </a:solidFill>
            </a:endParaRPr>
          </a:p>
        </p:txBody>
      </p:sp>
      <p:sp>
        <p:nvSpPr>
          <p:cNvPr id="11" name="Title 10"/>
          <p:cNvSpPr>
            <a:spLocks noGrp="1"/>
          </p:cNvSpPr>
          <p:nvPr>
            <p:ph type="title"/>
          </p:nvPr>
        </p:nvSpPr>
        <p:spPr>
          <a:xfrm>
            <a:off x="457200" y="228600"/>
            <a:ext cx="8229600" cy="622828"/>
          </a:xfrm>
          <a:solidFill>
            <a:srgbClr val="812A23"/>
          </a:solidFill>
        </p:spPr>
        <p:txBody>
          <a:bodyPr anchor="t">
            <a:noAutofit/>
          </a:bodyPr>
          <a:lstStyle>
            <a:lvl1pPr>
              <a:defRPr sz="3600">
                <a:latin typeface="Arial" pitchFamily="34" charset="0"/>
                <a:ea typeface="Verdana" pitchFamily="34" charset="0"/>
                <a:cs typeface="Arial" pitchFamily="34" charset="0"/>
              </a:defRPr>
            </a:lvl1pPr>
          </a:lstStyle>
          <a:p>
            <a:r>
              <a:rPr lang="en-US" dirty="0"/>
              <a:t>Click to edit Master title style</a:t>
            </a:r>
          </a:p>
        </p:txBody>
      </p:sp>
      <p:sp>
        <p:nvSpPr>
          <p:cNvPr id="7" name="Conten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400">
                <a:solidFill>
                  <a:schemeClr val="bg1"/>
                </a:solidFill>
                <a:latin typeface="Arial" pitchFamily="34" charset="0"/>
                <a:ea typeface="Verdana" pitchFamily="34" charset="0"/>
                <a:cs typeface="Arial" pitchFamily="34" charset="0"/>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atin typeface="Arial" pitchFamily="34" charset="0"/>
                <a:ea typeface="Verdana" pitchFamily="34" charset="0"/>
                <a:cs typeface="Arial" pitchFamily="34" charset="0"/>
              </a:defRPr>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800">
                <a:latin typeface="Arial" pitchFamily="34" charset="0"/>
                <a:ea typeface="Verdana" pitchFamily="34" charset="0"/>
                <a:cs typeface="Arial" pitchFamily="34" charset="0"/>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3" name="Rectangle 12"/>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5" name="Content Placeholder 4"/>
          <p:cNvSpPr>
            <a:spLocks noGrp="1"/>
          </p:cNvSpPr>
          <p:nvPr>
            <p:ph sz="quarter" idx="16" hasCustomPrompt="1"/>
          </p:nvPr>
        </p:nvSpPr>
        <p:spPr>
          <a:xfrm>
            <a:off x="1600200" y="6285230"/>
            <a:ext cx="7543800" cy="572770"/>
          </a:xfrm>
          <a:solidFill>
            <a:srgbClr val="812A23"/>
          </a:solidFill>
        </p:spPr>
        <p:txBody>
          <a:bodyPr>
            <a:noAutofit/>
          </a:bodyPr>
          <a:lstStyle>
            <a:lvl1pPr algn="ctr">
              <a:defRPr sz="1100">
                <a:solidFill>
                  <a:schemeClr val="bg1"/>
                </a:solidFill>
                <a:latin typeface="Arial" pitchFamily="34" charset="0"/>
                <a:cs typeface="Arial" pitchFamily="34" charset="0"/>
              </a:defRPr>
            </a:lvl1pPr>
            <a:lvl2pPr>
              <a:defRPr sz="1100">
                <a:latin typeface="Arial" pitchFamily="34" charset="0"/>
                <a:cs typeface="Arial" pitchFamily="34" charset="0"/>
              </a:defRPr>
            </a:lvl2pPr>
            <a:lvl3pPr>
              <a:defRPr sz="1100">
                <a:latin typeface="Arial" pitchFamily="34" charset="0"/>
                <a:cs typeface="Arial" pitchFamily="34" charset="0"/>
              </a:defRPr>
            </a:lvl3pPr>
            <a:lvl4pPr>
              <a:defRPr sz="1100">
                <a:latin typeface="Arial" pitchFamily="34" charset="0"/>
                <a:cs typeface="Arial" pitchFamily="34" charset="0"/>
              </a:defRPr>
            </a:lvl4pPr>
            <a:lvl5pPr>
              <a:defRPr sz="1100">
                <a:latin typeface="Arial" pitchFamily="34" charset="0"/>
                <a:cs typeface="Arial" pitchFamily="34" charset="0"/>
              </a:defRPr>
            </a:lvl5pPr>
          </a:lstStyle>
          <a:p>
            <a:pPr lvl="0"/>
            <a:r>
              <a:rPr lang="en-US" dirty="0"/>
              <a:t> Click to edit Master text styles</a:t>
            </a:r>
          </a:p>
        </p:txBody>
      </p:sp>
      <p:sp>
        <p:nvSpPr>
          <p:cNvPr id="3" name="Picture Placeholder 2"/>
          <p:cNvSpPr>
            <a:spLocks noGrp="1"/>
          </p:cNvSpPr>
          <p:nvPr>
            <p:ph type="pic" sz="quarter" idx="17"/>
          </p:nvPr>
        </p:nvSpPr>
        <p:spPr>
          <a:xfrm>
            <a:off x="247650" y="4781550"/>
            <a:ext cx="2724150" cy="990600"/>
          </a:xfrm>
        </p:spPr>
        <p:txBody>
          <a:bodyPr/>
          <a:lstStyle/>
          <a:p>
            <a:endParaRPr lang="en-US" dirty="0"/>
          </a:p>
        </p:txBody>
      </p:sp>
    </p:spTree>
    <p:extLst>
      <p:ext uri="{BB962C8B-B14F-4D97-AF65-F5344CB8AC3E}">
        <p14:creationId xmlns:p14="http://schemas.microsoft.com/office/powerpoint/2010/main" val="4110609226"/>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 y="17266"/>
            <a:ext cx="9143086" cy="1059977"/>
          </a:xfrm>
          <a:solidFill>
            <a:srgbClr val="812A23"/>
          </a:solidFill>
        </p:spPr>
        <p:txBody>
          <a:bodyPr>
            <a:normAutofit/>
          </a:bodyPr>
          <a:lstStyle>
            <a:lvl1pPr algn="ctr">
              <a:defRPr sz="3600">
                <a:latin typeface="Arial" pitchFamily="34" charset="0"/>
                <a:ea typeface="Verdana"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209550" y="1319314"/>
            <a:ext cx="8763000" cy="4782934"/>
          </a:xfrm>
        </p:spPr>
        <p:txBody>
          <a:bodyPr/>
          <a:lstStyle>
            <a:lvl1pPr marL="461963" indent="-461963">
              <a:spcBef>
                <a:spcPts val="624"/>
              </a:spcBef>
              <a:buClr>
                <a:srgbClr val="812A23"/>
              </a:buClr>
              <a:buSzPct val="100000"/>
              <a:defRPr sz="2600"/>
            </a:lvl1pPr>
            <a:lvl2pPr marL="914400" indent="-457200">
              <a:spcBef>
                <a:spcPts val="624"/>
              </a:spcBef>
              <a:buClr>
                <a:srgbClr val="812A23"/>
              </a:buClr>
              <a:defRPr/>
            </a:lvl2pPr>
            <a:lvl3pPr marL="1376363" indent="-461963">
              <a:spcBef>
                <a:spcPts val="624"/>
              </a:spcBef>
              <a:buClr>
                <a:srgbClr val="812A23"/>
              </a:buClr>
              <a:buFont typeface="Wingdings" pitchFamily="2" charset="2"/>
              <a:buChar char="§"/>
              <a:defRPr/>
            </a:lvl3pPr>
            <a:lvl4pPr marL="1600200" indent="-228600">
              <a:spcBef>
                <a:spcPts val="624"/>
              </a:spcBef>
              <a:buClr>
                <a:srgbClr val="812A23"/>
              </a:buClr>
              <a:buFont typeface="Courier New" pitchFamily="49" charset="0"/>
              <a:buChar char="o"/>
              <a:defRPr/>
            </a:lvl4pPr>
            <a:lvl5pPr>
              <a:spcBef>
                <a:spcPts val="624"/>
              </a:spcBef>
              <a:buClr>
                <a:srgbClr val="812A23"/>
              </a:buCl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quarter" idx="10"/>
          </p:nvPr>
        </p:nvSpPr>
        <p:spPr>
          <a:xfrm>
            <a:off x="411163" y="4703763"/>
            <a:ext cx="8428037" cy="11144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21193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916189" y="2917024"/>
            <a:ext cx="2241024" cy="1754230"/>
          </a:xfrm>
        </p:spPr>
        <p:txBody>
          <a:bodyPr/>
          <a:lstStyle>
            <a:lvl1pPr>
              <a:buClr>
                <a:srgbClr val="812A23"/>
              </a:buClr>
              <a:defRPr/>
            </a:lvl1pPr>
          </a:lstStyle>
          <a:p>
            <a:r>
              <a:rPr lang="en-US" dirty="0"/>
              <a:t>Click icon to add picture</a:t>
            </a:r>
          </a:p>
        </p:txBody>
      </p:sp>
      <p:sp>
        <p:nvSpPr>
          <p:cNvPr id="11" name="Text Placeholder 3"/>
          <p:cNvSpPr>
            <a:spLocks noGrp="1"/>
          </p:cNvSpPr>
          <p:nvPr>
            <p:ph type="body" sz="half" idx="2"/>
          </p:nvPr>
        </p:nvSpPr>
        <p:spPr>
          <a:xfrm>
            <a:off x="233649" y="5486400"/>
            <a:ext cx="8663606" cy="6651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Content Placeholder 3"/>
          <p:cNvSpPr>
            <a:spLocks noGrp="1"/>
          </p:cNvSpPr>
          <p:nvPr>
            <p:ph sz="quarter" idx="11"/>
          </p:nvPr>
        </p:nvSpPr>
        <p:spPr>
          <a:xfrm>
            <a:off x="278272" y="1562102"/>
            <a:ext cx="8589962" cy="479425"/>
          </a:xfrm>
        </p:spPr>
        <p:txBody>
          <a:bodyPr/>
          <a:lstStyle>
            <a:lvl1pPr>
              <a:buClr>
                <a:srgbClr val="812A23"/>
              </a:buClr>
              <a:defRPr/>
            </a:lvl1pPr>
            <a:lvl2pPr>
              <a:buClr>
                <a:srgbClr val="812A23"/>
              </a:buClr>
              <a:defRPr/>
            </a:lvl2pPr>
            <a:lvl3pPr>
              <a:buClr>
                <a:srgbClr val="812A23"/>
              </a:buClr>
              <a:defRPr/>
            </a:lvl3pPr>
            <a:lvl4pPr>
              <a:buClr>
                <a:srgbClr val="812A23"/>
              </a:buClr>
              <a:defRPr/>
            </a:lvl4pPr>
            <a:lvl5pPr>
              <a:buClr>
                <a:srgbClr val="812A2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p:cNvSpPr>
            <a:spLocks noGrp="1"/>
          </p:cNvSpPr>
          <p:nvPr>
            <p:ph type="tbl" sz="quarter" idx="12"/>
          </p:nvPr>
        </p:nvSpPr>
        <p:spPr>
          <a:xfrm>
            <a:off x="5292380" y="2901260"/>
            <a:ext cx="1828800" cy="1828800"/>
          </a:xfrm>
        </p:spPr>
        <p:txBody>
          <a:bodyPr/>
          <a:lstStyle>
            <a:lvl1pPr>
              <a:buClr>
                <a:srgbClr val="812A23"/>
              </a:buClr>
              <a:defRPr/>
            </a:lvl1pPr>
          </a:lstStyle>
          <a:p>
            <a:endParaRPr lang="en-US" dirty="0"/>
          </a:p>
        </p:txBody>
      </p:sp>
      <p:sp>
        <p:nvSpPr>
          <p:cNvPr id="9" name="Rectangle 8"/>
          <p:cNvSpPr/>
          <p:nvPr userDrawn="1"/>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2" name="Rectangle 11"/>
          <p:cNvSpPr/>
          <p:nvPr userDrawn="1"/>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3"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
        <p:nvSpPr>
          <p:cNvPr id="15"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1141666"/>
      </p:ext>
    </p:extLst>
  </p:cSld>
  <p:clrMapOvr>
    <a:masterClrMapping/>
  </p:clrMapOvr>
  <p:transition spd="slow"/>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1_Figure + Caption Layout">
    <p:bg>
      <p:bgPr>
        <a:pattFill prst="pct5">
          <a:fgClr>
            <a:schemeClr val="bg1"/>
          </a:fgClr>
          <a:bgClr>
            <a:schemeClr val="bg1"/>
          </a:bgClr>
        </a:patt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916189" y="2917024"/>
            <a:ext cx="2241024" cy="1754230"/>
          </a:xfrm>
        </p:spPr>
        <p:txBody>
          <a:bodyPr/>
          <a:lstStyle>
            <a:lvl1pPr>
              <a:buClr>
                <a:srgbClr val="812A23"/>
              </a:buClr>
              <a:defRPr/>
            </a:lvl1pPr>
          </a:lstStyle>
          <a:p>
            <a:r>
              <a:rPr lang="en-US" dirty="0"/>
              <a:t>Click icon to add picture</a:t>
            </a:r>
          </a:p>
        </p:txBody>
      </p:sp>
      <p:sp>
        <p:nvSpPr>
          <p:cNvPr id="11" name="Text Placeholder 3"/>
          <p:cNvSpPr>
            <a:spLocks noGrp="1"/>
          </p:cNvSpPr>
          <p:nvPr>
            <p:ph type="body" sz="half" idx="2"/>
          </p:nvPr>
        </p:nvSpPr>
        <p:spPr>
          <a:xfrm>
            <a:off x="233649" y="5486400"/>
            <a:ext cx="8663606" cy="665175"/>
          </a:xfrm>
        </p:spPr>
        <p:txBody>
          <a:bodyPr/>
          <a:lstStyle>
            <a:lvl1pPr marL="0" indent="0">
              <a:buClr>
                <a:srgbClr val="812A23"/>
              </a:buCl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Content Placeholder 3"/>
          <p:cNvSpPr>
            <a:spLocks noGrp="1"/>
          </p:cNvSpPr>
          <p:nvPr>
            <p:ph sz="quarter" idx="11"/>
          </p:nvPr>
        </p:nvSpPr>
        <p:spPr>
          <a:xfrm>
            <a:off x="278272" y="1562102"/>
            <a:ext cx="8589962" cy="479425"/>
          </a:xfrm>
        </p:spPr>
        <p:txBody>
          <a:bodyPr/>
          <a:lstStyle>
            <a:lvl1pPr>
              <a:buClr>
                <a:srgbClr val="812A23"/>
              </a:buClr>
              <a:defRPr/>
            </a:lvl1pPr>
            <a:lvl2pPr>
              <a:buClr>
                <a:srgbClr val="812A23"/>
              </a:buClr>
              <a:defRPr/>
            </a:lvl2pPr>
            <a:lvl3pPr>
              <a:buClr>
                <a:srgbClr val="812A23"/>
              </a:buClr>
              <a:defRPr/>
            </a:lvl3pPr>
            <a:lvl4pPr>
              <a:buClr>
                <a:srgbClr val="812A23"/>
              </a:buClr>
              <a:defRPr/>
            </a:lvl4pPr>
            <a:lvl5pPr>
              <a:buClr>
                <a:srgbClr val="812A2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able Placeholder 4"/>
          <p:cNvSpPr>
            <a:spLocks noGrp="1"/>
          </p:cNvSpPr>
          <p:nvPr>
            <p:ph type="tbl" sz="quarter" idx="12"/>
          </p:nvPr>
        </p:nvSpPr>
        <p:spPr>
          <a:xfrm>
            <a:off x="5292380" y="2901260"/>
            <a:ext cx="1828800" cy="1828800"/>
          </a:xfrm>
        </p:spPr>
        <p:txBody>
          <a:bodyPr/>
          <a:lstStyle>
            <a:lvl1pPr>
              <a:buClr>
                <a:srgbClr val="812A23"/>
              </a:buClr>
              <a:defRPr/>
            </a:lvl1pPr>
          </a:lstStyle>
          <a:p>
            <a:endParaRPr lang="en-US" dirty="0"/>
          </a:p>
        </p:txBody>
      </p:sp>
      <p:sp>
        <p:nvSpPr>
          <p:cNvPr id="9" name="Rectangle 8"/>
          <p:cNvSpPr/>
          <p:nvPr userDrawn="1"/>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2" name="Rectangle 11"/>
          <p:cNvSpPr/>
          <p:nvPr userDrawn="1"/>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3" name="Content Placeholder 9"/>
          <p:cNvSpPr txBox="1">
            <a:spLocks/>
          </p:cNvSpPr>
          <p:nvPr userDrawn="1"/>
        </p:nvSpPr>
        <p:spPr>
          <a:xfrm>
            <a:off x="18250" y="6276552"/>
            <a:ext cx="9127998" cy="590126"/>
          </a:xfrm>
          <a:prstGeom prst="rect">
            <a:avLst/>
          </a:prstGeom>
          <a:solidFill>
            <a:srgbClr val="812A23"/>
          </a:solid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
        <p:nvSpPr>
          <p:cNvPr id="15" name="Title 7"/>
          <p:cNvSpPr>
            <a:spLocks noGrp="1"/>
          </p:cNvSpPr>
          <p:nvPr>
            <p:ph type="title"/>
          </p:nvPr>
        </p:nvSpPr>
        <p:spPr>
          <a:xfrm>
            <a:off x="457" y="17266"/>
            <a:ext cx="9143086" cy="1059977"/>
          </a:xfrm>
        </p:spPr>
        <p:txBody>
          <a:bodyPr>
            <a:normAutofit/>
          </a:bodyPr>
          <a:lstStyle>
            <a:lvl1pPr algn="ctr">
              <a:defRPr sz="3600">
                <a:latin typeface="Arial" pitchFamily="34" charset="0"/>
                <a:ea typeface="Verdana" pitchFamily="34" charset="0"/>
                <a:cs typeface="Arial" pitchFamily="34" charset="0"/>
              </a:defRPr>
            </a:lvl1p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F0587C62-1F73-44AA-8322-5EF50292970F}"/>
              </a:ext>
            </a:extLst>
          </p:cNvPr>
          <p:cNvSpPr>
            <a:spLocks noGrp="1"/>
          </p:cNvSpPr>
          <p:nvPr>
            <p:ph type="pic" sz="quarter" idx="13" hasCustomPrompt="1"/>
          </p:nvPr>
        </p:nvSpPr>
        <p:spPr>
          <a:xfrm>
            <a:off x="233363" y="4730750"/>
            <a:ext cx="1319212" cy="565150"/>
          </a:xfrm>
        </p:spPr>
        <p:txBody>
          <a:bodyPr/>
          <a:lstStyle/>
          <a:p>
            <a:r>
              <a:rPr lang="en-US" dirty="0"/>
              <a:t>1</a:t>
            </a:r>
          </a:p>
        </p:txBody>
      </p:sp>
      <p:sp>
        <p:nvSpPr>
          <p:cNvPr id="8" name="Picture Placeholder 7">
            <a:extLst>
              <a:ext uri="{FF2B5EF4-FFF2-40B4-BE49-F238E27FC236}">
                <a16:creationId xmlns:a16="http://schemas.microsoft.com/office/drawing/2014/main" id="{0F3CF9F0-A727-40A7-9A4C-ABFE85537191}"/>
              </a:ext>
            </a:extLst>
          </p:cNvPr>
          <p:cNvSpPr>
            <a:spLocks noGrp="1"/>
          </p:cNvSpPr>
          <p:nvPr>
            <p:ph type="pic" sz="quarter" idx="14" hasCustomPrompt="1"/>
          </p:nvPr>
        </p:nvSpPr>
        <p:spPr>
          <a:xfrm>
            <a:off x="1668463" y="4675188"/>
            <a:ext cx="1539875" cy="665162"/>
          </a:xfrm>
        </p:spPr>
        <p:txBody>
          <a:bodyPr/>
          <a:lstStyle/>
          <a:p>
            <a:r>
              <a:rPr lang="en-US" dirty="0"/>
              <a:t>2</a:t>
            </a:r>
          </a:p>
        </p:txBody>
      </p:sp>
      <p:sp>
        <p:nvSpPr>
          <p:cNvPr id="14" name="Picture Placeholder 13">
            <a:extLst>
              <a:ext uri="{FF2B5EF4-FFF2-40B4-BE49-F238E27FC236}">
                <a16:creationId xmlns:a16="http://schemas.microsoft.com/office/drawing/2014/main" id="{FFC4E68D-1D9D-4C70-B311-F5562F00E8F0}"/>
              </a:ext>
            </a:extLst>
          </p:cNvPr>
          <p:cNvSpPr>
            <a:spLocks noGrp="1"/>
          </p:cNvSpPr>
          <p:nvPr>
            <p:ph type="pic" sz="quarter" idx="15" hasCustomPrompt="1"/>
          </p:nvPr>
        </p:nvSpPr>
        <p:spPr>
          <a:xfrm>
            <a:off x="3513138" y="4730750"/>
            <a:ext cx="1363662" cy="565150"/>
          </a:xfrm>
        </p:spPr>
        <p:txBody>
          <a:bodyPr/>
          <a:lstStyle/>
          <a:p>
            <a:r>
              <a:rPr lang="en-US" dirty="0"/>
              <a:t>3</a:t>
            </a:r>
          </a:p>
        </p:txBody>
      </p:sp>
      <p:sp>
        <p:nvSpPr>
          <p:cNvPr id="17" name="Picture Placeholder 16">
            <a:extLst>
              <a:ext uri="{FF2B5EF4-FFF2-40B4-BE49-F238E27FC236}">
                <a16:creationId xmlns:a16="http://schemas.microsoft.com/office/drawing/2014/main" id="{4A5C9AD6-FBC0-4A15-9BE4-84D23DF6D7F6}"/>
              </a:ext>
            </a:extLst>
          </p:cNvPr>
          <p:cNvSpPr>
            <a:spLocks noGrp="1"/>
          </p:cNvSpPr>
          <p:nvPr>
            <p:ph type="pic" sz="quarter" idx="16" hasCustomPrompt="1"/>
          </p:nvPr>
        </p:nvSpPr>
        <p:spPr>
          <a:xfrm>
            <a:off x="5094288" y="4730750"/>
            <a:ext cx="1363662" cy="565150"/>
          </a:xfrm>
        </p:spPr>
        <p:txBody>
          <a:bodyPr/>
          <a:lstStyle/>
          <a:p>
            <a:r>
              <a:rPr lang="en-US" dirty="0"/>
              <a:t>4</a:t>
            </a:r>
          </a:p>
        </p:txBody>
      </p:sp>
      <p:sp>
        <p:nvSpPr>
          <p:cNvPr id="19" name="Picture Placeholder 18">
            <a:extLst>
              <a:ext uri="{FF2B5EF4-FFF2-40B4-BE49-F238E27FC236}">
                <a16:creationId xmlns:a16="http://schemas.microsoft.com/office/drawing/2014/main" id="{8EE21B57-C5ED-403E-A00B-758AA6B78A40}"/>
              </a:ext>
            </a:extLst>
          </p:cNvPr>
          <p:cNvSpPr>
            <a:spLocks noGrp="1"/>
          </p:cNvSpPr>
          <p:nvPr>
            <p:ph type="pic" sz="quarter" idx="17" hasCustomPrompt="1"/>
          </p:nvPr>
        </p:nvSpPr>
        <p:spPr>
          <a:xfrm>
            <a:off x="6662738" y="4730750"/>
            <a:ext cx="1593850" cy="565150"/>
          </a:xfrm>
        </p:spPr>
        <p:txBody>
          <a:bodyPr/>
          <a:lstStyle/>
          <a:p>
            <a:r>
              <a:rPr lang="en-US" dirty="0"/>
              <a:t>5</a:t>
            </a:r>
          </a:p>
        </p:txBody>
      </p:sp>
      <p:sp>
        <p:nvSpPr>
          <p:cNvPr id="21" name="Picture Placeholder 20">
            <a:extLst>
              <a:ext uri="{FF2B5EF4-FFF2-40B4-BE49-F238E27FC236}">
                <a16:creationId xmlns:a16="http://schemas.microsoft.com/office/drawing/2014/main" id="{45C5A1D0-D797-435D-8920-02AA113C8556}"/>
              </a:ext>
            </a:extLst>
          </p:cNvPr>
          <p:cNvSpPr>
            <a:spLocks noGrp="1"/>
          </p:cNvSpPr>
          <p:nvPr>
            <p:ph type="pic" sz="quarter" idx="18" hasCustomPrompt="1"/>
          </p:nvPr>
        </p:nvSpPr>
        <p:spPr>
          <a:xfrm>
            <a:off x="8389938" y="4730750"/>
            <a:ext cx="1363662" cy="565150"/>
          </a:xfrm>
        </p:spPr>
        <p:txBody>
          <a:bodyPr/>
          <a:lstStyle/>
          <a:p>
            <a:r>
              <a:rPr lang="en-US" dirty="0"/>
              <a:t>6</a:t>
            </a:r>
          </a:p>
        </p:txBody>
      </p:sp>
    </p:spTree>
    <p:extLst>
      <p:ext uri="{BB962C8B-B14F-4D97-AF65-F5344CB8AC3E}">
        <p14:creationId xmlns:p14="http://schemas.microsoft.com/office/powerpoint/2010/main" val="2857999707"/>
      </p:ext>
    </p:extLst>
  </p:cSld>
  <p:clrMapOvr>
    <a:masterClrMapping/>
  </p:clrMapOvr>
  <p:transition spd="slow"/>
  <p:hf sldNum="0"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type="title"/>
          </p:nvPr>
        </p:nvSpPr>
        <p:spPr>
          <a:xfrm>
            <a:off x="457200" y="27709"/>
            <a:ext cx="8229600" cy="1039091"/>
          </a:xfrm>
          <a:prstGeom prst="rect">
            <a:avLst/>
          </a:prstGeom>
        </p:spPr>
        <p:txBody>
          <a:bodyPr vert="horz" lIns="91440" tIns="45720" rIns="91440" bIns="45720" rtlCol="0" anchor="ctr">
            <a:normAutofit/>
          </a:bodyPr>
          <a:lstStyle/>
          <a:p>
            <a:r>
              <a:rPr lang="en-US"/>
              <a:t>Click to edit Master title style</a:t>
            </a:r>
          </a:p>
        </p:txBody>
      </p:sp>
      <p:sp>
        <p:nvSpPr>
          <p:cNvPr id="3" name="Content Placeholder 2"/>
          <p:cNvSpPr>
            <a:spLocks noGrp="1"/>
          </p:cNvSpPr>
          <p:nvPr>
            <p:ph type="body" idx="1"/>
          </p:nvPr>
        </p:nvSpPr>
        <p:spPr>
          <a:xfrm>
            <a:off x="228600" y="1295400"/>
            <a:ext cx="8763000" cy="4830763"/>
          </a:xfrm>
          <a:prstGeom prst="rect">
            <a:avLst/>
          </a:prstGeom>
        </p:spPr>
        <p:txBody>
          <a:bodyPr vert="horz" lIns="91440" tIns="45720" rIns="91440" bIns="45720" rtlCol="0">
            <a:normAutofit/>
          </a:bodyPr>
          <a:lstStyle/>
          <a:p>
            <a:pPr marL="461963" lvl="0" indent="-461963">
              <a:buSzPct val="100000"/>
            </a:pPr>
            <a:r>
              <a:rPr lang="en-US" dirty="0"/>
              <a:t>Click to edit Master text styles</a:t>
            </a:r>
          </a:p>
          <a:p>
            <a:pPr marL="914400" lvl="1" indent="-457200"/>
            <a:r>
              <a:rPr lang="en-US" dirty="0"/>
              <a:t>Second level</a:t>
            </a:r>
          </a:p>
          <a:p>
            <a:pPr marL="1376363" lvl="2" indent="-461963"/>
            <a:r>
              <a:rPr lang="en-US" dirty="0"/>
              <a:t>Third level</a:t>
            </a:r>
          </a:p>
          <a:p>
            <a:pPr lvl="3"/>
            <a:r>
              <a:rPr lang="en-US" dirty="0"/>
              <a:t>Fourth level</a:t>
            </a:r>
          </a:p>
          <a:p>
            <a:pPr lvl="4"/>
            <a:r>
              <a:rPr lang="en-US" dirty="0"/>
              <a:t>Fifth level</a:t>
            </a:r>
          </a:p>
        </p:txBody>
      </p:sp>
      <p:sp>
        <p:nvSpPr>
          <p:cNvPr id="7" name="Rectangle 6"/>
          <p:cNvSpPr/>
          <p:nvPr/>
        </p:nvSpPr>
        <p:spPr bwMode="white">
          <a:xfrm>
            <a:off x="0" y="0"/>
            <a:ext cx="9144000" cy="113355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14" name="Rectangle 13"/>
          <p:cNvSpPr/>
          <p:nvPr/>
        </p:nvSpPr>
        <p:spPr bwMode="white">
          <a:xfrm>
            <a:off x="-7938" y="6248400"/>
            <a:ext cx="9161464" cy="629874"/>
          </a:xfrm>
          <a:prstGeom prst="rect">
            <a:avLst/>
          </a:prstGeom>
          <a:solidFill>
            <a:srgbClr val="812A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03B7F"/>
              </a:solidFill>
            </a:endParaRPr>
          </a:p>
        </p:txBody>
      </p:sp>
      <p:sp>
        <p:nvSpPr>
          <p:cNvPr id="6" name="Content Placeholder 9"/>
          <p:cNvSpPr txBox="1">
            <a:spLocks/>
          </p:cNvSpPr>
          <p:nvPr userDrawn="1"/>
        </p:nvSpPr>
        <p:spPr>
          <a:xfrm>
            <a:off x="18250" y="6276552"/>
            <a:ext cx="9127998" cy="590126"/>
          </a:xfrm>
          <a:prstGeom prst="rect">
            <a:avLst/>
          </a:prstGeom>
          <a:noFill/>
        </p:spPr>
        <p:txBody>
          <a:bodyPr anchor="ctr"/>
          <a:lstStyle>
            <a:lvl1pPr marL="342900" indent="-342900" algn="l" defTabSz="914400" rtl="0" eaLnBrk="1" latinLnBrk="0" hangingPunct="1">
              <a:spcBef>
                <a:spcPct val="20000"/>
              </a:spcBef>
              <a:buClr>
                <a:srgbClr val="24549F"/>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24549F"/>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24549F"/>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24549F"/>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24549F"/>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spcBef>
                <a:spcPts val="624"/>
              </a:spcBef>
              <a:buFont typeface="Arial" pitchFamily="34" charset="0"/>
              <a:buNone/>
            </a:pPr>
            <a:r>
              <a:rPr lang="en-US" sz="1200" dirty="0">
                <a:solidFill>
                  <a:schemeClr val="bg1"/>
                </a:solidFill>
              </a:rPr>
              <a:t>© 2021 Worth Publishers. All Rights Reserved.</a:t>
            </a:r>
          </a:p>
        </p:txBody>
      </p:sp>
    </p:spTree>
    <p:extLst>
      <p:ext uri="{BB962C8B-B14F-4D97-AF65-F5344CB8AC3E}">
        <p14:creationId xmlns:p14="http://schemas.microsoft.com/office/powerpoint/2010/main" val="88881133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80" r:id="rId3"/>
    <p:sldLayoutId id="2147483681" r:id="rId4"/>
  </p:sldLayoutIdLst>
  <p:hf sldNum="0" hdr="0" dt="0"/>
  <p:txStyles>
    <p:titleStyle>
      <a:lvl1pPr algn="ctr" defTabSz="914400" rtl="0" eaLnBrk="1" latinLnBrk="0" hangingPunct="1">
        <a:spcBef>
          <a:spcPct val="0"/>
        </a:spcBef>
        <a:buNone/>
        <a:defRPr sz="36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812A23"/>
        </a:buClr>
        <a:buFont typeface="Arial" pitchFamily="34" charset="0"/>
        <a:buChar char="•"/>
        <a:defRPr lang="en-US" sz="2600" kern="1200" dirty="0" smtClean="0">
          <a:solidFill>
            <a:schemeClr val="tx1"/>
          </a:solidFill>
          <a:latin typeface="Arial" pitchFamily="34" charset="0"/>
          <a:ea typeface="Verdana" pitchFamily="34" charset="0"/>
          <a:cs typeface="Arial" pitchFamily="34" charset="0"/>
        </a:defRPr>
      </a:lvl1pPr>
      <a:lvl2pPr marL="742950" indent="-285750" algn="l" defTabSz="914400" rtl="0" eaLnBrk="1" latinLnBrk="0" hangingPunct="1">
        <a:spcBef>
          <a:spcPct val="20000"/>
        </a:spcBef>
        <a:buClr>
          <a:srgbClr val="812A23"/>
        </a:buClr>
        <a:buFont typeface="Arial" pitchFamily="34" charset="0"/>
        <a:buChar char="–"/>
        <a:defRPr lang="en-US" sz="2400" kern="1200" dirty="0" smtClean="0">
          <a:solidFill>
            <a:schemeClr val="tx1"/>
          </a:solidFill>
          <a:latin typeface="Arial" pitchFamily="34" charset="0"/>
          <a:ea typeface="Verdana" pitchFamily="34" charset="0"/>
          <a:cs typeface="Arial" pitchFamily="34" charset="0"/>
        </a:defRPr>
      </a:lvl2pPr>
      <a:lvl3pPr marL="1143000" indent="-228600" algn="l" defTabSz="914400" rtl="0" eaLnBrk="1" latinLnBrk="0" hangingPunct="1">
        <a:spcBef>
          <a:spcPct val="20000"/>
        </a:spcBef>
        <a:buClr>
          <a:srgbClr val="812A23"/>
        </a:buClr>
        <a:buFont typeface="Wingdings" pitchFamily="2" charset="2"/>
        <a:buChar char="§"/>
        <a:defRPr lang="en-US" sz="2200" kern="1200" dirty="0" smtClean="0">
          <a:solidFill>
            <a:schemeClr val="tx1"/>
          </a:solidFill>
          <a:latin typeface="Arial" pitchFamily="34" charset="0"/>
          <a:ea typeface="Verdana" pitchFamily="34" charset="0"/>
          <a:cs typeface="Arial" pitchFamily="34" charset="0"/>
        </a:defRPr>
      </a:lvl3pPr>
      <a:lvl4pPr marL="1600200" indent="-228600" algn="l" defTabSz="914400" rtl="0" eaLnBrk="1" latinLnBrk="0" hangingPunct="1">
        <a:spcBef>
          <a:spcPct val="20000"/>
        </a:spcBef>
        <a:buClr>
          <a:srgbClr val="812A23"/>
        </a:buClr>
        <a:buFont typeface="Courier New" pitchFamily="49" charset="0"/>
        <a:buChar char="o"/>
        <a:defRPr lang="en-US" sz="2000" kern="1200" dirty="0" smtClean="0">
          <a:solidFill>
            <a:schemeClr val="tx1"/>
          </a:solidFill>
          <a:latin typeface="Arial" pitchFamily="34" charset="0"/>
          <a:ea typeface="Verdana" pitchFamily="34" charset="0"/>
          <a:cs typeface="Arial" pitchFamily="34" charset="0"/>
        </a:defRPr>
      </a:lvl4pPr>
      <a:lvl5pPr marL="2057400" indent="-228600" algn="l" defTabSz="914400" rtl="0" eaLnBrk="1" latinLnBrk="0" hangingPunct="1">
        <a:spcBef>
          <a:spcPct val="20000"/>
        </a:spcBef>
        <a:buClr>
          <a:srgbClr val="812A23"/>
        </a:buClr>
        <a:buFont typeface="Arial" pitchFamily="34" charset="0"/>
        <a:buChar char="»"/>
        <a:defRPr lang="en-US" sz="2000" kern="1200" dirty="0">
          <a:solidFill>
            <a:schemeClr val="tx1"/>
          </a:solidFill>
          <a:latin typeface="Arial" pitchFamily="34" charset="0"/>
          <a:ea typeface="Verdana" pitchFamily="34" charset="0"/>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5" y="19050"/>
            <a:ext cx="9126855" cy="622828"/>
          </a:xfrm>
          <a:noFill/>
        </p:spPr>
        <p:txBody>
          <a:bodyPr anchor="ctr"/>
          <a:lstStyle/>
          <a:p>
            <a:pPr algn="l">
              <a:spcBef>
                <a:spcPts val="624"/>
              </a:spcBef>
            </a:pPr>
            <a:r>
              <a:rPr lang="en-US" dirty="0"/>
              <a:t>MODERN PRINCIPLES OF ECONOMICS</a:t>
            </a:r>
          </a:p>
        </p:txBody>
      </p:sp>
      <p:sp>
        <p:nvSpPr>
          <p:cNvPr id="7" name="Text Placeholder 6"/>
          <p:cNvSpPr>
            <a:spLocks noGrp="1"/>
          </p:cNvSpPr>
          <p:nvPr>
            <p:ph type="body" sz="quarter" idx="13"/>
          </p:nvPr>
        </p:nvSpPr>
        <p:spPr>
          <a:xfrm>
            <a:off x="0" y="683493"/>
            <a:ext cx="8229600" cy="600564"/>
          </a:xfrm>
        </p:spPr>
        <p:txBody>
          <a:bodyPr/>
          <a:lstStyle/>
          <a:p>
            <a:r>
              <a:rPr lang="en-US" sz="3600" dirty="0"/>
              <a:t>Fifth Edition</a:t>
            </a:r>
          </a:p>
        </p:txBody>
      </p:sp>
      <p:pic>
        <p:nvPicPr>
          <p:cNvPr id="9" name="Picture Placeholder 11" descr="Book cover reads title, edition number, and name of the authors as follows: &quot;MODERN PRINCIPLES OF ECONOMICS,&quot; “Fifth Edition,&quot; and &quot;Tyler Cowen and Alex Tabarrok.&quot; An image on the front cover shows five hands holding a glob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033" y="1442241"/>
            <a:ext cx="3713482" cy="4750826"/>
          </a:xfrm>
          <a:prstGeom prst="rect">
            <a:avLst/>
          </a:prstGeom>
        </p:spPr>
      </p:pic>
      <p:sp>
        <p:nvSpPr>
          <p:cNvPr id="8" name="Sub Title 2"/>
          <p:cNvSpPr>
            <a:spLocks noGrp="1"/>
          </p:cNvSpPr>
          <p:nvPr>
            <p:ph type="body" sz="quarter" idx="14"/>
          </p:nvPr>
        </p:nvSpPr>
        <p:spPr>
          <a:xfrm>
            <a:off x="4419854" y="1827171"/>
            <a:ext cx="4228592" cy="3965658"/>
          </a:xfrm>
        </p:spPr>
        <p:txBody>
          <a:bodyPr anchor="ctr"/>
          <a:lstStyle/>
          <a:p>
            <a:pPr algn="ctr"/>
            <a:r>
              <a:rPr lang="en-US" b="1" dirty="0"/>
              <a:t>Chapter 5</a:t>
            </a:r>
            <a:br>
              <a:rPr lang="en-US" b="1" dirty="0"/>
            </a:br>
            <a:r>
              <a:rPr lang="en-US" sz="3600" dirty="0"/>
              <a:t>Elasticity and Its Applications</a:t>
            </a:r>
          </a:p>
        </p:txBody>
      </p:sp>
      <p:sp>
        <p:nvSpPr>
          <p:cNvPr id="10" name="Content Placeholder 9"/>
          <p:cNvSpPr>
            <a:spLocks noGrp="1"/>
          </p:cNvSpPr>
          <p:nvPr>
            <p:ph sz="quarter" idx="16"/>
          </p:nvPr>
        </p:nvSpPr>
        <p:spPr>
          <a:xfrm>
            <a:off x="18250" y="6276552"/>
            <a:ext cx="9127998" cy="590126"/>
          </a:xfrm>
          <a:noFill/>
        </p:spPr>
        <p:txBody>
          <a:bodyPr anchor="ctr"/>
          <a:lstStyle/>
          <a:p>
            <a:pPr marL="0" lvl="0" indent="0">
              <a:spcBef>
                <a:spcPts val="624"/>
              </a:spcBef>
              <a:buNone/>
            </a:pPr>
            <a:r>
              <a:rPr lang="en-US" sz="1200" dirty="0"/>
              <a:t>© 2021 Worth Publishers. All Rights Reserved.</a:t>
            </a:r>
          </a:p>
        </p:txBody>
      </p:sp>
    </p:spTree>
    <p:extLst>
      <p:ext uri="{BB962C8B-B14F-4D97-AF65-F5344CB8AC3E}">
        <p14:creationId xmlns:p14="http://schemas.microsoft.com/office/powerpoint/2010/main" val="317019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(1 of 6)</a:t>
            </a:r>
          </a:p>
        </p:txBody>
      </p:sp>
      <p:sp>
        <p:nvSpPr>
          <p:cNvPr id="3" name="Content Placeholder 2"/>
          <p:cNvSpPr>
            <a:spLocks noGrp="1"/>
          </p:cNvSpPr>
          <p:nvPr>
            <p:ph idx="1"/>
          </p:nvPr>
        </p:nvSpPr>
        <p:spPr/>
        <p:txBody>
          <a:bodyPr>
            <a:normAutofit/>
          </a:bodyPr>
          <a:lstStyle/>
          <a:p>
            <a:pPr marL="0" indent="0">
              <a:spcAft>
                <a:spcPts val="1200"/>
              </a:spcAft>
              <a:buNone/>
            </a:pPr>
            <a:r>
              <a:rPr lang="en-US" dirty="0"/>
              <a:t>Would demand for BMW cars be more elastic or less elastic than demand for cars in general?</a:t>
            </a:r>
          </a:p>
          <a:p>
            <a:pPr marL="457200" indent="-457200">
              <a:spcAft>
                <a:spcPts val="1200"/>
              </a:spcAft>
              <a:buFont typeface="+mj-lt"/>
              <a:buAutoNum type="alphaLcPeriod"/>
            </a:pPr>
            <a:r>
              <a:rPr lang="en-US" dirty="0"/>
              <a:t>more elastic</a:t>
            </a:r>
          </a:p>
          <a:p>
            <a:pPr marL="457200" indent="-457200">
              <a:spcAft>
                <a:spcPts val="1200"/>
              </a:spcAft>
              <a:buFont typeface="Wingdings" pitchFamily="2" charset="2"/>
              <a:buAutoNum type="alphaLcPeriod"/>
            </a:pPr>
            <a:r>
              <a:rPr lang="en-US" dirty="0"/>
              <a:t>less elastic</a:t>
            </a:r>
          </a:p>
        </p:txBody>
      </p:sp>
    </p:spTree>
    <p:extLst>
      <p:ext uri="{BB962C8B-B14F-4D97-AF65-F5344CB8AC3E}">
        <p14:creationId xmlns:p14="http://schemas.microsoft.com/office/powerpoint/2010/main" val="128905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(1 of 6)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Would demand for BMW cars be more elastic or less elastic than demand for cars in general?</a:t>
            </a:r>
          </a:p>
          <a:p>
            <a:pPr marL="457200" indent="-457200">
              <a:spcAft>
                <a:spcPts val="1200"/>
              </a:spcAft>
              <a:buFont typeface="+mj-lt"/>
              <a:buAutoNum type="alphaLcPeriod"/>
            </a:pPr>
            <a:r>
              <a:rPr lang="en-US" dirty="0"/>
              <a:t>more elastic</a:t>
            </a:r>
          </a:p>
          <a:p>
            <a:pPr marL="457200" indent="-457200">
              <a:spcAft>
                <a:spcPts val="1800"/>
              </a:spcAft>
              <a:buFont typeface="Wingdings" pitchFamily="2" charset="2"/>
              <a:buAutoNum type="alphaLcPeriod"/>
            </a:pPr>
            <a:r>
              <a:rPr lang="en-US" dirty="0"/>
              <a:t>less elastic</a:t>
            </a:r>
          </a:p>
          <a:p>
            <a:pPr marL="0" indent="0">
              <a:buNone/>
            </a:pPr>
            <a:r>
              <a:rPr lang="en-US" b="1" dirty="0"/>
              <a:t>Answer:</a:t>
            </a:r>
            <a:r>
              <a:rPr lang="en-US" dirty="0"/>
              <a:t> </a:t>
            </a:r>
          </a:p>
          <a:p>
            <a:pPr marL="514350" indent="-514350">
              <a:buAutoNum type="alphaLcPeriod"/>
            </a:pPr>
            <a:r>
              <a:rPr lang="en-US" dirty="0"/>
              <a:t>Specific brands are more elastic than general categories, and luxuries are more elastic than necessities.</a:t>
            </a:r>
          </a:p>
        </p:txBody>
      </p:sp>
    </p:spTree>
    <p:extLst>
      <p:ext uri="{BB962C8B-B14F-4D97-AF65-F5344CB8AC3E}">
        <p14:creationId xmlns:p14="http://schemas.microsoft.com/office/powerpoint/2010/main" val="387069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Calculating the Elasticity of Demand (1 of 4)</a:t>
            </a:r>
          </a:p>
        </p:txBody>
      </p:sp>
      <p:sp>
        <p:nvSpPr>
          <p:cNvPr id="3" name="Content Placeholder 2"/>
          <p:cNvSpPr>
            <a:spLocks noGrp="1"/>
          </p:cNvSpPr>
          <p:nvPr>
            <p:ph idx="1"/>
          </p:nvPr>
        </p:nvSpPr>
        <p:spPr>
          <a:xfrm>
            <a:off x="209550" y="1319314"/>
            <a:ext cx="8763000" cy="719036"/>
          </a:xfrm>
        </p:spPr>
        <p:txBody>
          <a:bodyPr/>
          <a:lstStyle/>
          <a:p>
            <a:pPr marL="0" indent="0">
              <a:buNone/>
            </a:pPr>
            <a:r>
              <a:rPr lang="en-US" dirty="0"/>
              <a:t>Formula for elasticity of demand:</a:t>
            </a:r>
          </a:p>
        </p:txBody>
      </p:sp>
      <p:graphicFrame>
        <p:nvGraphicFramePr>
          <p:cNvPr id="5" name="Object 4"/>
          <p:cNvGraphicFramePr>
            <a:graphicFrameLocks noChangeAspect="1"/>
          </p:cNvGraphicFramePr>
          <p:nvPr>
            <p:extLst>
              <p:ext uri="{D42A27DB-BD31-4B8C-83A1-F6EECF244321}">
                <p14:modId xmlns:p14="http://schemas.microsoft.com/office/powerpoint/2010/main" val="3638911625"/>
              </p:ext>
            </p:extLst>
          </p:nvPr>
        </p:nvGraphicFramePr>
        <p:xfrm>
          <a:off x="739775" y="2411413"/>
          <a:ext cx="7667625" cy="2035175"/>
        </p:xfrm>
        <a:graphic>
          <a:graphicData uri="http://schemas.openxmlformats.org/presentationml/2006/ole">
            <mc:AlternateContent xmlns:mc="http://schemas.openxmlformats.org/markup-compatibility/2006">
              <mc:Choice xmlns:v="urn:schemas-microsoft-com:vml" Requires="v">
                <p:oleObj name="Equation" r:id="rId2" imgW="3251160" imgH="863280" progId="Equation.DSMT4">
                  <p:embed/>
                </p:oleObj>
              </mc:Choice>
              <mc:Fallback>
                <p:oleObj name="Equation" r:id="rId2" imgW="3251160" imgH="863280" progId="Equation.DSMT4">
                  <p:embed/>
                  <p:pic>
                    <p:nvPicPr>
                      <p:cNvPr id="0" name=""/>
                      <p:cNvPicPr/>
                      <p:nvPr/>
                    </p:nvPicPr>
                    <p:blipFill>
                      <a:blip r:embed="rId3"/>
                      <a:stretch>
                        <a:fillRect/>
                      </a:stretch>
                    </p:blipFill>
                    <p:spPr>
                      <a:xfrm>
                        <a:off x="739775" y="2411413"/>
                        <a:ext cx="7667625" cy="2035175"/>
                      </a:xfrm>
                      <a:prstGeom prst="rect">
                        <a:avLst/>
                      </a:prstGeom>
                    </p:spPr>
                  </p:pic>
                </p:oleObj>
              </mc:Fallback>
            </mc:AlternateContent>
          </a:graphicData>
        </a:graphic>
      </p:graphicFrame>
    </p:spTree>
    <p:extLst>
      <p:ext uri="{BB962C8B-B14F-4D97-AF65-F5344CB8AC3E}">
        <p14:creationId xmlns:p14="http://schemas.microsoft.com/office/powerpoint/2010/main" val="144333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Calculating the Elasticity of Demand (2 of 4)</a:t>
            </a:r>
          </a:p>
        </p:txBody>
      </p:sp>
      <p:sp>
        <p:nvSpPr>
          <p:cNvPr id="3" name="Content Placeholder 2"/>
          <p:cNvSpPr>
            <a:spLocks noGrp="1"/>
          </p:cNvSpPr>
          <p:nvPr>
            <p:ph idx="1"/>
          </p:nvPr>
        </p:nvSpPr>
        <p:spPr>
          <a:xfrm>
            <a:off x="209550" y="1319314"/>
            <a:ext cx="8763000" cy="738086"/>
          </a:xfrm>
        </p:spPr>
        <p:txBody>
          <a:bodyPr>
            <a:normAutofit/>
          </a:bodyPr>
          <a:lstStyle/>
          <a:p>
            <a:pPr marL="0" indent="0">
              <a:buNone/>
            </a:pPr>
            <a:r>
              <a:rPr lang="en-US" dirty="0"/>
              <a:t>Use the midpoint (average) as the base:</a:t>
            </a:r>
          </a:p>
        </p:txBody>
      </p:sp>
      <p:graphicFrame>
        <p:nvGraphicFramePr>
          <p:cNvPr id="4" name="Object 3"/>
          <p:cNvGraphicFramePr>
            <a:graphicFrameLocks noChangeAspect="1"/>
          </p:cNvGraphicFramePr>
          <p:nvPr>
            <p:extLst>
              <p:ext uri="{D42A27DB-BD31-4B8C-83A1-F6EECF244321}">
                <p14:modId xmlns:p14="http://schemas.microsoft.com/office/powerpoint/2010/main" val="2125164202"/>
              </p:ext>
            </p:extLst>
          </p:nvPr>
        </p:nvGraphicFramePr>
        <p:xfrm>
          <a:off x="1293813" y="2457450"/>
          <a:ext cx="6188075" cy="3014663"/>
        </p:xfrm>
        <a:graphic>
          <a:graphicData uri="http://schemas.openxmlformats.org/presentationml/2006/ole">
            <mc:AlternateContent xmlns:mc="http://schemas.openxmlformats.org/markup-compatibility/2006">
              <mc:Choice xmlns:v="urn:schemas-microsoft-com:vml" Requires="v">
                <p:oleObj name="Equation" r:id="rId2" imgW="3492360" imgH="1701720" progId="Equation.DSMT4">
                  <p:embed/>
                </p:oleObj>
              </mc:Choice>
              <mc:Fallback>
                <p:oleObj name="Equation" r:id="rId2" imgW="3492360" imgH="1701720" progId="Equation.DSMT4">
                  <p:embed/>
                  <p:pic>
                    <p:nvPicPr>
                      <p:cNvPr id="0" name=""/>
                      <p:cNvPicPr/>
                      <p:nvPr/>
                    </p:nvPicPr>
                    <p:blipFill>
                      <a:blip r:embed="rId3"/>
                      <a:stretch>
                        <a:fillRect/>
                      </a:stretch>
                    </p:blipFill>
                    <p:spPr>
                      <a:xfrm>
                        <a:off x="1293813" y="2457450"/>
                        <a:ext cx="6188075" cy="3014663"/>
                      </a:xfrm>
                      <a:prstGeom prst="rect">
                        <a:avLst/>
                      </a:prstGeom>
                    </p:spPr>
                  </p:pic>
                </p:oleObj>
              </mc:Fallback>
            </mc:AlternateContent>
          </a:graphicData>
        </a:graphic>
      </p:graphicFrame>
    </p:spTree>
    <p:extLst>
      <p:ext uri="{BB962C8B-B14F-4D97-AF65-F5344CB8AC3E}">
        <p14:creationId xmlns:p14="http://schemas.microsoft.com/office/powerpoint/2010/main" val="87812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Calculating the Elasticity of Demand (3 of 4)</a:t>
            </a:r>
          </a:p>
        </p:txBody>
      </p:sp>
      <p:pic>
        <p:nvPicPr>
          <p:cNvPr id="23" name="Picture Placeholder 22" descr="A table for price and quantity demanded combinations. The table shows that price for before is 40 dollars at quantity demanded 100. The price for after is 50 dollars at quantity demanded 20. ">
            <a:extLst>
              <a:ext uri="{FF2B5EF4-FFF2-40B4-BE49-F238E27FC236}">
                <a16:creationId xmlns:a16="http://schemas.microsoft.com/office/drawing/2014/main" id="{D7044A46-BDA8-4D10-B172-D1E360255F16}"/>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tretch>
            <a:fillRect/>
          </a:stretch>
        </p:blipFill>
        <p:spPr>
          <a:xfrm>
            <a:off x="1752600" y="2176526"/>
            <a:ext cx="5638800" cy="3163824"/>
          </a:xfrm>
        </p:spPr>
      </p:pic>
      <p:pic>
        <p:nvPicPr>
          <p:cNvPr id="25" name="Picture Placeholder 24" descr="A table and an equation for price and quantity demanded combinations. The table shows that price for before is 40 dollars at quantity demanded 100. The price for after is 50 dollars at quantity demanded 20. The equation reads as follows: E d equals 20 minus 100 over (20 plus 100) over 2 divided by 50 minus 40 over (50 plus 40) over 2. This equals negative 80 over 60 divided by 10 over 45, which equals negative 1.33 over 0.22. This results in negative 6.0.">
            <a:extLst>
              <a:ext uri="{FF2B5EF4-FFF2-40B4-BE49-F238E27FC236}">
                <a16:creationId xmlns:a16="http://schemas.microsoft.com/office/drawing/2014/main" id="{E794C415-A6D2-49B2-80B5-6E849B0EC8E8}"/>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1755648" y="2176272"/>
            <a:ext cx="5638800" cy="3163824"/>
          </a:xfrm>
        </p:spPr>
      </p:pic>
      <p:pic>
        <p:nvPicPr>
          <p:cNvPr id="27" name="Picture Placeholder 26" descr="A table and an equation for price and quantity demanded combinations. The table shows that price for before is 40 dollars at quantity demanded 100. The price for after is 50 dollars at quantity demanded 20. The equation reads as follows: E d equals 20 minus 100 over (20 plus 100) over 2 divided by 50 minus 40 over (50 plus 40) over 2. This equals negative 80 over 60 divided by 10 over 45, which equals negative 1.33 over 0.22. This results in negative 6.0. Quantity 100 and 20 are circled together and they indicate 20 minus 100 over (20 plus 100) over 2 in the equation.">
            <a:extLst>
              <a:ext uri="{FF2B5EF4-FFF2-40B4-BE49-F238E27FC236}">
                <a16:creationId xmlns:a16="http://schemas.microsoft.com/office/drawing/2014/main" id="{112D328D-C3B0-4F7D-8AD2-19C818054B47}"/>
              </a:ext>
            </a:extLst>
          </p:cNvPr>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tretch>
            <a:fillRect/>
          </a:stretch>
        </p:blipFill>
        <p:spPr>
          <a:xfrm>
            <a:off x="1755648" y="2176272"/>
            <a:ext cx="5638800" cy="3163824"/>
          </a:xfrm>
        </p:spPr>
      </p:pic>
      <p:pic>
        <p:nvPicPr>
          <p:cNvPr id="29" name="Picture Placeholder 28" descr="A table and an equation for price and quantity demanded combinations. The table shows that price for before is 40 dollars at quantity demanded 100. The price for after is 50 dollars at quantity demanded 20. The equation reads as follows: E d equals 20 minus 100 over (20 plus 100) over 2 divided by 50 minus 40 over (50 plus 40) over 2. This equals negative 80 over 60 divided by 10 over 45, which equals negative 1.33 over 0.22. This results in negative 6.0. Price 40 and 50 dollars are circled together and they indicate 50 minus 40 over (50 plus 40) over 2 in the equation.">
            <a:extLst>
              <a:ext uri="{FF2B5EF4-FFF2-40B4-BE49-F238E27FC236}">
                <a16:creationId xmlns:a16="http://schemas.microsoft.com/office/drawing/2014/main" id="{4CA288A9-577B-4F7D-A9D8-6F3FDBE990A0}"/>
              </a:ext>
            </a:extLst>
          </p:cNvPr>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tretch>
            <a:fillRect/>
          </a:stretch>
        </p:blipFill>
        <p:spPr>
          <a:xfrm>
            <a:off x="1755648" y="2176272"/>
            <a:ext cx="5638800" cy="3163824"/>
          </a:xfrm>
        </p:spPr>
      </p:pic>
      <p:pic>
        <p:nvPicPr>
          <p:cNvPr id="31" name="Picture Placeholder 30" descr="A table and an equation for price and quantity demanded combinations. The table shows that price for before is 40 dollars at quantity demanded 100. The price for after is 50 dollars at quantity demanded 20. The equation reads as follows: E d equals 20 minus 100 over (20 plus 100) over 2 divided by 50 minus 40 over (50 plus 40) over 2. This equals negative 80 over 60 divided by 10 over 45, which equals negative 1.33 over 0.22. This results in negative 6.0. Quantity 100 and 20 are circled together and they indicate 20 minus 100 over (20 plus 100) over 2 in the equation. Price 40 and 50 dollars are circled together and they indicate 50 minus 40 over (50 plus 40) over 2 in the equation.">
            <a:extLst>
              <a:ext uri="{FF2B5EF4-FFF2-40B4-BE49-F238E27FC236}">
                <a16:creationId xmlns:a16="http://schemas.microsoft.com/office/drawing/2014/main" id="{FE491B83-E8CA-4CFB-93D9-D42A00F34D5E}"/>
              </a:ext>
            </a:extLst>
          </p:cNvPr>
          <p:cNvPicPr>
            <a:picLocks noGrp="1" noChangeAspect="1"/>
          </p:cNvPicPr>
          <p:nvPr>
            <p:ph type="pic" sz="quarter" idx="17"/>
          </p:nvPr>
        </p:nvPicPr>
        <p:blipFill>
          <a:blip r:embed="rId6" cstate="print">
            <a:extLst>
              <a:ext uri="{28A0092B-C50C-407E-A947-70E740481C1C}">
                <a14:useLocalDpi xmlns:a14="http://schemas.microsoft.com/office/drawing/2010/main" val="0"/>
              </a:ext>
            </a:extLst>
          </a:blip>
          <a:stretch>
            <a:fillRect/>
          </a:stretch>
        </p:blipFill>
        <p:spPr>
          <a:xfrm>
            <a:off x="1755648" y="2176272"/>
            <a:ext cx="5638800" cy="3163824"/>
          </a:xfrm>
        </p:spPr>
      </p:pic>
    </p:spTree>
    <p:extLst>
      <p:ext uri="{BB962C8B-B14F-4D97-AF65-F5344CB8AC3E}">
        <p14:creationId xmlns:p14="http://schemas.microsoft.com/office/powerpoint/2010/main" val="300369329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9"/>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(2 of 6)</a:t>
            </a:r>
          </a:p>
        </p:txBody>
      </p:sp>
      <p:sp>
        <p:nvSpPr>
          <p:cNvPr id="3" name="Content Placeholder 2"/>
          <p:cNvSpPr>
            <a:spLocks noGrp="1"/>
          </p:cNvSpPr>
          <p:nvPr>
            <p:ph idx="1"/>
          </p:nvPr>
        </p:nvSpPr>
        <p:spPr/>
        <p:txBody>
          <a:bodyPr>
            <a:normAutofit/>
          </a:bodyPr>
          <a:lstStyle/>
          <a:p>
            <a:pPr marL="0" indent="0">
              <a:spcAft>
                <a:spcPts val="1200"/>
              </a:spcAft>
              <a:buNone/>
            </a:pPr>
            <a:r>
              <a:rPr lang="en-US" dirty="0"/>
              <a:t>What is the elasticity of demand if a price drop from $4 to $3 causes quantity to increase from 120 to 150?</a:t>
            </a:r>
          </a:p>
          <a:p>
            <a:pPr marL="457200" indent="-457200">
              <a:spcAft>
                <a:spcPts val="1200"/>
              </a:spcAft>
              <a:buFont typeface="Wingdings" pitchFamily="2" charset="2"/>
              <a:buAutoNum type="alphaLcPeriod"/>
            </a:pPr>
            <a:r>
              <a:rPr lang="en-US" dirty="0"/>
              <a:t>−1.2857</a:t>
            </a:r>
          </a:p>
          <a:p>
            <a:pPr marL="457200" indent="-457200">
              <a:spcAft>
                <a:spcPts val="1200"/>
              </a:spcAft>
              <a:buFont typeface="Wingdings" pitchFamily="2" charset="2"/>
              <a:buAutoNum type="alphaLcPeriod"/>
            </a:pPr>
            <a:r>
              <a:rPr lang="en-US" dirty="0"/>
              <a:t>−0.0635</a:t>
            </a:r>
          </a:p>
          <a:p>
            <a:pPr marL="457200" indent="-457200">
              <a:spcAft>
                <a:spcPts val="1200"/>
              </a:spcAft>
              <a:buFont typeface="Wingdings" pitchFamily="2" charset="2"/>
              <a:buAutoNum type="alphaLcPeriod"/>
            </a:pPr>
            <a:r>
              <a:rPr lang="en-US" dirty="0"/>
              <a:t>−0.7778</a:t>
            </a:r>
          </a:p>
        </p:txBody>
      </p:sp>
    </p:spTree>
    <p:extLst>
      <p:ext uri="{BB962C8B-B14F-4D97-AF65-F5344CB8AC3E}">
        <p14:creationId xmlns:p14="http://schemas.microsoft.com/office/powerpoint/2010/main" val="3356624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(2 of 6)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What is the elasticity of demand if a price drop from $4 to $3 causes quantity to increase from 120 to 150?</a:t>
            </a:r>
          </a:p>
          <a:p>
            <a:pPr marL="457200" indent="-457200">
              <a:spcAft>
                <a:spcPts val="1200"/>
              </a:spcAft>
              <a:buFont typeface="Wingdings" pitchFamily="2" charset="2"/>
              <a:buAutoNum type="alphaLcPeriod"/>
            </a:pPr>
            <a:r>
              <a:rPr lang="en-US" dirty="0"/>
              <a:t>−1.2857</a:t>
            </a:r>
          </a:p>
          <a:p>
            <a:pPr marL="457200" indent="-457200">
              <a:spcAft>
                <a:spcPts val="1200"/>
              </a:spcAft>
              <a:buFont typeface="Wingdings" pitchFamily="2" charset="2"/>
              <a:buAutoNum type="alphaLcPeriod"/>
            </a:pPr>
            <a:r>
              <a:rPr lang="en-US" dirty="0"/>
              <a:t>−0.0635</a:t>
            </a:r>
          </a:p>
          <a:p>
            <a:pPr marL="457200" indent="-457200">
              <a:spcAft>
                <a:spcPts val="1200"/>
              </a:spcAft>
              <a:buFont typeface="Wingdings" pitchFamily="2" charset="2"/>
              <a:buAutoNum type="alphaLcPeriod"/>
            </a:pPr>
            <a:r>
              <a:rPr lang="en-US" dirty="0"/>
              <a:t>−0.7778</a:t>
            </a:r>
          </a:p>
          <a:p>
            <a:pPr marL="0" indent="0">
              <a:buNone/>
            </a:pPr>
            <a:r>
              <a:rPr lang="en-US" b="1" dirty="0"/>
              <a:t>Answer:</a:t>
            </a:r>
            <a:endParaRPr lang="en-US" dirty="0"/>
          </a:p>
          <a:p>
            <a:pPr>
              <a:buFont typeface="+mj-lt"/>
              <a:buAutoNum type="alphaLcPeriod" startAt="3"/>
            </a:pPr>
            <a:r>
              <a:rPr lang="en-US" dirty="0"/>
              <a:t>−0.7778</a:t>
            </a:r>
          </a:p>
        </p:txBody>
      </p:sp>
    </p:spTree>
    <p:extLst>
      <p:ext uri="{BB962C8B-B14F-4D97-AF65-F5344CB8AC3E}">
        <p14:creationId xmlns:p14="http://schemas.microsoft.com/office/powerpoint/2010/main" val="39114341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(2 of 6) (Solved)</a:t>
            </a:r>
          </a:p>
        </p:txBody>
      </p:sp>
      <p:sp>
        <p:nvSpPr>
          <p:cNvPr id="3" name="Content Placeholder 2"/>
          <p:cNvSpPr>
            <a:spLocks noGrp="1"/>
          </p:cNvSpPr>
          <p:nvPr>
            <p:ph idx="1"/>
          </p:nvPr>
        </p:nvSpPr>
        <p:spPr>
          <a:xfrm>
            <a:off x="209549" y="1319314"/>
            <a:ext cx="8789307" cy="1046515"/>
          </a:xfrm>
        </p:spPr>
        <p:txBody>
          <a:bodyPr>
            <a:normAutofit/>
          </a:bodyPr>
          <a:lstStyle/>
          <a:p>
            <a:pPr marL="0" indent="0">
              <a:buNone/>
            </a:pPr>
            <a:r>
              <a:rPr lang="en-US" dirty="0"/>
              <a:t>Price drop from $4 to $3</a:t>
            </a:r>
            <a:br>
              <a:rPr lang="en-US" dirty="0"/>
            </a:br>
            <a:r>
              <a:rPr lang="en-US" dirty="0"/>
              <a:t>Quantity increase from 120 to 150</a:t>
            </a:r>
          </a:p>
        </p:txBody>
      </p:sp>
      <p:graphicFrame>
        <p:nvGraphicFramePr>
          <p:cNvPr id="4" name="Object 3"/>
          <p:cNvGraphicFramePr>
            <a:graphicFrameLocks noChangeAspect="1"/>
          </p:cNvGraphicFramePr>
          <p:nvPr>
            <p:extLst>
              <p:ext uri="{D42A27DB-BD31-4B8C-83A1-F6EECF244321}">
                <p14:modId xmlns:p14="http://schemas.microsoft.com/office/powerpoint/2010/main" val="3733211251"/>
              </p:ext>
            </p:extLst>
          </p:nvPr>
        </p:nvGraphicFramePr>
        <p:xfrm>
          <a:off x="1692275" y="2686050"/>
          <a:ext cx="5759450" cy="1485900"/>
        </p:xfrm>
        <a:graphic>
          <a:graphicData uri="http://schemas.openxmlformats.org/presentationml/2006/ole">
            <mc:AlternateContent xmlns:mc="http://schemas.openxmlformats.org/markup-compatibility/2006">
              <mc:Choice xmlns:v="urn:schemas-microsoft-com:vml" Requires="v">
                <p:oleObj name="Equation" r:id="rId2" imgW="3251160" imgH="838080" progId="Equation.3">
                  <p:embed/>
                </p:oleObj>
              </mc:Choice>
              <mc:Fallback>
                <p:oleObj name="Equation" r:id="rId2" imgW="3251160" imgH="838080" progId="Equation.3">
                  <p:embed/>
                  <p:pic>
                    <p:nvPicPr>
                      <p:cNvPr id="0" name=""/>
                      <p:cNvPicPr/>
                      <p:nvPr/>
                    </p:nvPicPr>
                    <p:blipFill>
                      <a:blip r:embed="rId3"/>
                      <a:stretch>
                        <a:fillRect/>
                      </a:stretch>
                    </p:blipFill>
                    <p:spPr>
                      <a:xfrm>
                        <a:off x="1692275" y="2686050"/>
                        <a:ext cx="5759450" cy="1485900"/>
                      </a:xfrm>
                      <a:prstGeom prst="rect">
                        <a:avLst/>
                      </a:prstGeom>
                    </p:spPr>
                  </p:pic>
                </p:oleObj>
              </mc:Fallback>
            </mc:AlternateContent>
          </a:graphicData>
        </a:graphic>
      </p:graphicFrame>
    </p:spTree>
    <p:extLst>
      <p:ext uri="{BB962C8B-B14F-4D97-AF65-F5344CB8AC3E}">
        <p14:creationId xmlns:p14="http://schemas.microsoft.com/office/powerpoint/2010/main" val="1553846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Elasticity of Demand (4 of 4)</a:t>
            </a:r>
          </a:p>
        </p:txBody>
      </p:sp>
      <p:sp>
        <p:nvSpPr>
          <p:cNvPr id="3" name="Content Placeholder 2"/>
          <p:cNvSpPr>
            <a:spLocks noGrp="1"/>
          </p:cNvSpPr>
          <p:nvPr>
            <p:ph idx="1"/>
          </p:nvPr>
        </p:nvSpPr>
        <p:spPr>
          <a:xfrm>
            <a:off x="121482" y="1319314"/>
            <a:ext cx="8939136" cy="901372"/>
          </a:xfrm>
        </p:spPr>
        <p:txBody>
          <a:bodyPr>
            <a:normAutofit/>
          </a:bodyPr>
          <a:lstStyle/>
          <a:p>
            <a:pPr marL="0" indent="0">
              <a:buNone/>
            </a:pPr>
            <a:r>
              <a:rPr lang="en-US" dirty="0"/>
              <a:t>Usually interpreted using the absolute value (drop the minus sign)</a:t>
            </a:r>
          </a:p>
        </p:txBody>
      </p:sp>
      <p:graphicFrame>
        <p:nvGraphicFramePr>
          <p:cNvPr id="4" name="Object 3"/>
          <p:cNvGraphicFramePr>
            <a:graphicFrameLocks noChangeAspect="1"/>
          </p:cNvGraphicFramePr>
          <p:nvPr>
            <p:extLst>
              <p:ext uri="{D42A27DB-BD31-4B8C-83A1-F6EECF244321}">
                <p14:modId xmlns:p14="http://schemas.microsoft.com/office/powerpoint/2010/main" val="1661071584"/>
              </p:ext>
            </p:extLst>
          </p:nvPr>
        </p:nvGraphicFramePr>
        <p:xfrm>
          <a:off x="2925763" y="2546350"/>
          <a:ext cx="3295650" cy="1795463"/>
        </p:xfrm>
        <a:graphic>
          <a:graphicData uri="http://schemas.openxmlformats.org/presentationml/2006/ole">
            <mc:AlternateContent xmlns:mc="http://schemas.openxmlformats.org/markup-compatibility/2006">
              <mc:Choice xmlns:v="urn:schemas-microsoft-com:vml" Requires="v">
                <p:oleObj name="Equation" r:id="rId2" imgW="1396800" imgH="761760" progId="Equation.DSMT4">
                  <p:embed/>
                </p:oleObj>
              </mc:Choice>
              <mc:Fallback>
                <p:oleObj name="Equation" r:id="rId2" imgW="1396800" imgH="761760" progId="Equation.DSMT4">
                  <p:embed/>
                  <p:pic>
                    <p:nvPicPr>
                      <p:cNvPr id="0" name=""/>
                      <p:cNvPicPr/>
                      <p:nvPr/>
                    </p:nvPicPr>
                    <p:blipFill>
                      <a:blip r:embed="rId3"/>
                      <a:stretch>
                        <a:fillRect/>
                      </a:stretch>
                    </p:blipFill>
                    <p:spPr>
                      <a:xfrm>
                        <a:off x="2925763" y="2546350"/>
                        <a:ext cx="3295650" cy="1795463"/>
                      </a:xfrm>
                      <a:prstGeom prst="rect">
                        <a:avLst/>
                      </a:prstGeom>
                    </p:spPr>
                  </p:pic>
                </p:oleObj>
              </mc:Fallback>
            </mc:AlternateContent>
          </a:graphicData>
        </a:graphic>
      </p:graphicFrame>
    </p:spTree>
    <p:extLst>
      <p:ext uri="{BB962C8B-B14F-4D97-AF65-F5344CB8AC3E}">
        <p14:creationId xmlns:p14="http://schemas.microsoft.com/office/powerpoint/2010/main" val="2856981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(3 of 6)</a:t>
            </a:r>
          </a:p>
        </p:txBody>
      </p:sp>
      <p:sp>
        <p:nvSpPr>
          <p:cNvPr id="3" name="Content Placeholder 2"/>
          <p:cNvSpPr>
            <a:spLocks noGrp="1"/>
          </p:cNvSpPr>
          <p:nvPr>
            <p:ph idx="1"/>
          </p:nvPr>
        </p:nvSpPr>
        <p:spPr/>
        <p:txBody>
          <a:bodyPr>
            <a:normAutofit/>
          </a:bodyPr>
          <a:lstStyle/>
          <a:p>
            <a:pPr marL="0" indent="0">
              <a:spcAft>
                <a:spcPts val="1200"/>
              </a:spcAft>
              <a:buNone/>
            </a:pPr>
            <a:r>
              <a:rPr lang="en-US" dirty="0"/>
              <a:t>A price elasticity of 1.27 means that demand is:</a:t>
            </a:r>
          </a:p>
          <a:p>
            <a:pPr marL="457200" indent="-457200">
              <a:spcAft>
                <a:spcPts val="1200"/>
              </a:spcAft>
              <a:buFont typeface="Wingdings" pitchFamily="2" charset="2"/>
              <a:buAutoNum type="alphaLcPeriod"/>
            </a:pPr>
            <a:r>
              <a:rPr lang="en-US" dirty="0"/>
              <a:t>elastic.</a:t>
            </a:r>
          </a:p>
          <a:p>
            <a:pPr marL="457200" indent="-457200">
              <a:spcAft>
                <a:spcPts val="1200"/>
              </a:spcAft>
              <a:buFont typeface="Wingdings" pitchFamily="2" charset="2"/>
              <a:buAutoNum type="alphaLcPeriod"/>
            </a:pPr>
            <a:r>
              <a:rPr lang="en-US" dirty="0"/>
              <a:t>inelastic.</a:t>
            </a:r>
          </a:p>
          <a:p>
            <a:pPr marL="457200" indent="-457200">
              <a:spcAft>
                <a:spcPts val="1200"/>
              </a:spcAft>
              <a:buFont typeface="Wingdings" pitchFamily="2" charset="2"/>
              <a:buAutoNum type="alphaLcPeriod"/>
            </a:pPr>
            <a:r>
              <a:rPr lang="en-US" dirty="0"/>
              <a:t>unit elastic.</a:t>
            </a:r>
          </a:p>
        </p:txBody>
      </p:sp>
    </p:spTree>
    <p:extLst>
      <p:ext uri="{BB962C8B-B14F-4D97-AF65-F5344CB8AC3E}">
        <p14:creationId xmlns:p14="http://schemas.microsoft.com/office/powerpoint/2010/main" val="530490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normAutofit/>
          </a:bodyPr>
          <a:lstStyle/>
          <a:p>
            <a:pPr>
              <a:spcAft>
                <a:spcPts val="1800"/>
              </a:spcAft>
            </a:pPr>
            <a:r>
              <a:rPr lang="en-US" sz="2400" dirty="0"/>
              <a:t>The Elasticity of Demand</a:t>
            </a:r>
          </a:p>
          <a:p>
            <a:pPr>
              <a:spcAft>
                <a:spcPts val="1800"/>
              </a:spcAft>
            </a:pPr>
            <a:r>
              <a:rPr lang="en-US" sz="2400" dirty="0"/>
              <a:t>Applications of Demand Elasticity</a:t>
            </a:r>
          </a:p>
          <a:p>
            <a:pPr>
              <a:spcAft>
                <a:spcPts val="1800"/>
              </a:spcAft>
            </a:pPr>
            <a:r>
              <a:rPr lang="en-US" sz="2400" dirty="0"/>
              <a:t>The Elasticity of Supply</a:t>
            </a:r>
          </a:p>
          <a:p>
            <a:pPr>
              <a:spcAft>
                <a:spcPts val="1800"/>
              </a:spcAft>
            </a:pPr>
            <a:r>
              <a:rPr lang="en-US" sz="2400" dirty="0"/>
              <a:t>Applications of Supply Elasticity</a:t>
            </a:r>
          </a:p>
          <a:p>
            <a:pPr>
              <a:spcAft>
                <a:spcPts val="1800"/>
              </a:spcAft>
            </a:pPr>
            <a:r>
              <a:rPr lang="en-US" sz="2400" dirty="0"/>
              <a:t>Using Elasticities for Quick Predictions</a:t>
            </a:r>
          </a:p>
          <a:p>
            <a:pPr>
              <a:spcAft>
                <a:spcPts val="1800"/>
              </a:spcAft>
            </a:pPr>
            <a:r>
              <a:rPr lang="en-US" sz="2400" dirty="0"/>
              <a:t>Appendix: Other Types of Elasticities</a:t>
            </a:r>
          </a:p>
        </p:txBody>
      </p:sp>
    </p:spTree>
    <p:extLst>
      <p:ext uri="{BB962C8B-B14F-4D97-AF65-F5344CB8AC3E}">
        <p14:creationId xmlns:p14="http://schemas.microsoft.com/office/powerpoint/2010/main" val="2737097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(3 of 6)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A price elasticity of 1.27 means that demand is:</a:t>
            </a:r>
          </a:p>
          <a:p>
            <a:pPr marL="457200" indent="-457200">
              <a:spcAft>
                <a:spcPts val="1200"/>
              </a:spcAft>
              <a:buFont typeface="Wingdings" pitchFamily="2" charset="2"/>
              <a:buAutoNum type="alphaLcPeriod"/>
            </a:pPr>
            <a:r>
              <a:rPr lang="en-US" dirty="0"/>
              <a:t>elastic.</a:t>
            </a:r>
          </a:p>
          <a:p>
            <a:pPr marL="457200" indent="-457200">
              <a:spcAft>
                <a:spcPts val="1200"/>
              </a:spcAft>
              <a:buFont typeface="Wingdings" pitchFamily="2" charset="2"/>
              <a:buAutoNum type="alphaLcPeriod"/>
            </a:pPr>
            <a:r>
              <a:rPr lang="en-US" dirty="0"/>
              <a:t>inelastic.</a:t>
            </a:r>
          </a:p>
          <a:p>
            <a:pPr marL="457200" indent="-457200">
              <a:spcAft>
                <a:spcPts val="1200"/>
              </a:spcAft>
              <a:buFont typeface="Wingdings" pitchFamily="2" charset="2"/>
              <a:buAutoNum type="alphaLcPeriod"/>
            </a:pPr>
            <a:r>
              <a:rPr lang="en-US" dirty="0"/>
              <a:t>unit elastic.</a:t>
            </a:r>
          </a:p>
          <a:p>
            <a:pPr marL="0" indent="0">
              <a:spcAft>
                <a:spcPts val="1200"/>
              </a:spcAft>
              <a:buNone/>
            </a:pPr>
            <a:r>
              <a:rPr lang="en-US" b="1" dirty="0"/>
              <a:t>Answer:</a:t>
            </a:r>
            <a:endParaRPr lang="en-US" dirty="0"/>
          </a:p>
          <a:p>
            <a:pPr marL="514350" indent="-514350">
              <a:spcAft>
                <a:spcPts val="1200"/>
              </a:spcAft>
              <a:buAutoNum type="alphaLcPeriod"/>
            </a:pPr>
            <a:r>
              <a:rPr lang="en-US" dirty="0"/>
              <a:t>Demand is elastic because 1.27 &gt; 1.</a:t>
            </a:r>
          </a:p>
        </p:txBody>
      </p:sp>
    </p:spTree>
    <p:extLst>
      <p:ext uri="{BB962C8B-B14F-4D97-AF65-F5344CB8AC3E}">
        <p14:creationId xmlns:p14="http://schemas.microsoft.com/office/powerpoint/2010/main" val="2053337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Revenues and Elasticity (1 of 4) </a:t>
            </a:r>
          </a:p>
        </p:txBody>
      </p:sp>
      <p:sp>
        <p:nvSpPr>
          <p:cNvPr id="3" name="Content Placeholder 2"/>
          <p:cNvSpPr>
            <a:spLocks noGrp="1"/>
          </p:cNvSpPr>
          <p:nvPr>
            <p:ph idx="1"/>
          </p:nvPr>
        </p:nvSpPr>
        <p:spPr/>
        <p:txBody>
          <a:bodyPr>
            <a:normAutofit/>
          </a:bodyPr>
          <a:lstStyle/>
          <a:p>
            <a:pPr>
              <a:spcAft>
                <a:spcPts val="1800"/>
              </a:spcAft>
            </a:pPr>
            <a:r>
              <a:rPr lang="en-US" dirty="0"/>
              <a:t>A firm’s revenues = price per unit × quantity sold.</a:t>
            </a:r>
          </a:p>
          <a:p>
            <a:pPr marL="800100" indent="-57150">
              <a:spcAft>
                <a:spcPts val="1800"/>
              </a:spcAft>
              <a:buNone/>
            </a:pPr>
            <a:r>
              <a:rPr lang="en-US" sz="2800" b="1" dirty="0"/>
              <a:t>Revenue = Price × Quantity, or </a:t>
            </a:r>
            <a:r>
              <a:rPr lang="en-US" sz="2800" b="1" i="1" dirty="0"/>
              <a:t>R </a:t>
            </a:r>
            <a:r>
              <a:rPr lang="en-US" sz="2800" b="1" dirty="0"/>
              <a:t>= </a:t>
            </a:r>
            <a:r>
              <a:rPr lang="en-US" sz="2800" b="1" i="1" dirty="0"/>
              <a:t>P </a:t>
            </a:r>
            <a:r>
              <a:rPr lang="en-US" sz="2800" b="1" dirty="0"/>
              <a:t>× </a:t>
            </a:r>
            <a:r>
              <a:rPr lang="en-US" sz="2800" b="1" i="1" dirty="0"/>
              <a:t>Q</a:t>
            </a:r>
          </a:p>
          <a:p>
            <a:r>
              <a:rPr lang="en-US" dirty="0"/>
              <a:t>Elasticity measures how much </a:t>
            </a:r>
            <a:r>
              <a:rPr lang="en-US" i="1" dirty="0"/>
              <a:t>Q</a:t>
            </a:r>
            <a:r>
              <a:rPr lang="en-US" dirty="0"/>
              <a:t> goes down when </a:t>
            </a:r>
            <a:r>
              <a:rPr lang="en-US" i="1" dirty="0"/>
              <a:t>P</a:t>
            </a:r>
            <a:r>
              <a:rPr lang="en-US" dirty="0"/>
              <a:t> goes up.</a:t>
            </a:r>
          </a:p>
        </p:txBody>
      </p:sp>
    </p:spTree>
    <p:extLst>
      <p:ext uri="{BB962C8B-B14F-4D97-AF65-F5344CB8AC3E}">
        <p14:creationId xmlns:p14="http://schemas.microsoft.com/office/powerpoint/2010/main" val="3100984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Revenues and Elasticity (2 of 4)</a:t>
            </a:r>
          </a:p>
        </p:txBody>
      </p:sp>
      <p:sp>
        <p:nvSpPr>
          <p:cNvPr id="3" name="Content Placeholder 2"/>
          <p:cNvSpPr>
            <a:spLocks noGrp="1"/>
          </p:cNvSpPr>
          <p:nvPr>
            <p:ph idx="1"/>
          </p:nvPr>
        </p:nvSpPr>
        <p:spPr/>
        <p:txBody>
          <a:bodyPr/>
          <a:lstStyle/>
          <a:p>
            <a:pPr>
              <a:spcAft>
                <a:spcPts val="1800"/>
              </a:spcAft>
            </a:pPr>
            <a:r>
              <a:rPr lang="en-US" dirty="0"/>
              <a:t>Relationship between elasticity and revenue:</a:t>
            </a:r>
          </a:p>
          <a:p>
            <a:pPr lvl="1">
              <a:spcAft>
                <a:spcPts val="1800"/>
              </a:spcAft>
            </a:pPr>
            <a:r>
              <a:rPr lang="en-US" dirty="0"/>
              <a:t>If the demand curve is </a:t>
            </a:r>
            <a:r>
              <a:rPr lang="en-US" i="1" dirty="0"/>
              <a:t>inelastic</a:t>
            </a:r>
            <a:r>
              <a:rPr lang="en-US" dirty="0"/>
              <a:t>, then revenues ↑ when price ↑.</a:t>
            </a:r>
          </a:p>
          <a:p>
            <a:pPr lvl="1">
              <a:spcAft>
                <a:spcPts val="1800"/>
              </a:spcAft>
            </a:pPr>
            <a:r>
              <a:rPr lang="en-US" dirty="0"/>
              <a:t>If the demand curve is </a:t>
            </a:r>
            <a:r>
              <a:rPr lang="en-US" i="1" dirty="0"/>
              <a:t>elastic</a:t>
            </a:r>
            <a:r>
              <a:rPr lang="en-US" dirty="0"/>
              <a:t>, then revenues ↓ when price ↑.</a:t>
            </a:r>
          </a:p>
        </p:txBody>
      </p:sp>
    </p:spTree>
    <p:extLst>
      <p:ext uri="{BB962C8B-B14F-4D97-AF65-F5344CB8AC3E}">
        <p14:creationId xmlns:p14="http://schemas.microsoft.com/office/powerpoint/2010/main" val="2251964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Total Revenues and Elasticity (3 of 4)</a:t>
            </a:r>
          </a:p>
        </p:txBody>
      </p:sp>
      <p:pic>
        <p:nvPicPr>
          <p:cNvPr id="58" name="Picture Placeholder 3" descr="Two graphs and two sets of calculations for inelastic and elastic demand show the effect of increase of price on total revenue. The calculation for inelastic demand reads as follows: &#10;The absolute value of E d is less than 1. Quantity is not very responsive to price. The equation below reads, R equals P times Q. Two upward arrows indicate an increase in R and P, and a downward arrow indicates a decrease in Q. The graph below plots price in dollars against quantity, and shows a Demand curve I (less elastic) with a negative slope. Dashed lines from two points on the demand curve meet the axes at each price and quantity demanded combination. Point a corresponds to 100 on the horizontal axis and 40 dollars on the vertical axis and point c, 95 on the horizontal axis and 50 dollars on the vertical axis. An arrow on the slope points from a to c. A leftward arrow pointing from 100 to 95 on the horizontal axis reads, Less responsive. The area bound by the axes and the dashed lines from point a gives the equation Revenues equals 40 dollars times 100 equals 4000 dollars (blue). The area bound by the axes and the dashed lines from point c gives the equation Revenues equals 50 dollars times 95 equals 4750 dollars (green).&#10;&#10;The calculation for elastic demand reads as follows: &#10;The absolute value of E d is greater than 1. Quantity is very responsive to price. The equation below reads, R equals P times Q. Two downward arrows indicate a decrease in R and Q, and an upward arrow indicates an increase in P. The graph below plots price in dollars against quantity, and shows a Demand curve E (more elastic) with a negative slope. Dashed lines from two points on the demand curve meet the axes at each price and quantity demanded combination. Point a corresponds to 100 on the horizontal axis and 40 dollars on the vertical axis, point b, 20 on the horizontal axis and 50 dollars on the vertical axis. An arrow on the slope points from a to b. A leftward arrow pointing from 100 to 20 on the horizontal axis reads, More responsive. The area bound by the axes and the dashed lines from point a gives the equation Revenues equals 40 dollars times 100 equals 4000 dollars (blue). The area bound by the axes and the dashed lines from point b gives the equation Revenues equals 50 dollars times 20 equals 1000 dollars (green).">
            <a:extLst>
              <a:ext uri="{FF2B5EF4-FFF2-40B4-BE49-F238E27FC236}">
                <a16:creationId xmlns:a16="http://schemas.microsoft.com/office/drawing/2014/main" id="{004FCB02-D562-43C7-8394-C0601729129D}"/>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585207" y="1350088"/>
            <a:ext cx="5973586" cy="4665825"/>
          </a:xfrm>
          <a:prstGeom prst="rect">
            <a:avLst/>
          </a:prstGeom>
        </p:spPr>
      </p:pic>
      <p:pic>
        <p:nvPicPr>
          <p:cNvPr id="59" name="Picture Placeholder 3" descr="Two graphs and two sets of calculations for inelastic and elastic demand show the effect of increase of price on total revenue. The calculation for inelastic demand reads as follows: &#10;The absolute value of E d is less than 1. Quantity is not very responsive to price. The equation below reads, R equals P times Q. The graph below plots price in dollars against quantity, and shows a Demand curve I (less elastic) with a negative slope. Dashed lines from point a on the demand curve meets the axes at price and quantity demanded combination. Point a corresponds to 100 on the horizontal axis and 40 dollars on the vertical axis. The area bound by the axes and the dashed lines from point a gives the equation Revenues equals 40 dollars times 100 equals 4000 dollars (blue). &#10;&#10;The calculation for elastic demand reads as follows: &#10;The absolute value of E d is greater than 1. Quantity is very responsive to price. The equation below reads, R equals P times Q. The graph below plots price in dollars against quantity, and shows a Demand curve E (more elastic) with a negative slope. Dashed lines from point a on the demand curve meet the axes at price and quantity demanded combination. Point a corresponds to 100 on the horizontal axis and 40 dollars on the vertical axis. The area bound by the axes and the dashed lines from point a gives the equation Revenues equals 40 dollars times 100 equals 4000 dollars (blue). ">
            <a:extLst>
              <a:ext uri="{FF2B5EF4-FFF2-40B4-BE49-F238E27FC236}">
                <a16:creationId xmlns:a16="http://schemas.microsoft.com/office/drawing/2014/main" id="{F925372B-9252-49EA-9918-4B37F4C8863F}"/>
              </a:ext>
            </a:extLst>
          </p:cNvPr>
          <p:cNvPicPr>
            <a:picLocks noGrp="1" noChangeAspect="1"/>
          </p:cNvPicPr>
          <p:nvPr>
            <p:ph type="pic" sz="quarter" idx="13"/>
          </p:nvPr>
        </p:nvPicPr>
        <p:blipFill>
          <a:blip r:embed="rId4" cstate="print">
            <a:extLst>
              <a:ext uri="{28A0092B-C50C-407E-A947-70E740481C1C}">
                <a14:useLocalDpi xmlns:a14="http://schemas.microsoft.com/office/drawing/2010/main" val="0"/>
              </a:ext>
            </a:extLst>
          </a:blip>
          <a:stretch>
            <a:fillRect/>
          </a:stretch>
        </p:blipFill>
        <p:spPr>
          <a:xfrm>
            <a:off x="1582360" y="1351280"/>
            <a:ext cx="5979281" cy="4663440"/>
          </a:xfrm>
          <a:prstGeom prst="rect">
            <a:avLst/>
          </a:prstGeom>
        </p:spPr>
      </p:pic>
      <p:pic>
        <p:nvPicPr>
          <p:cNvPr id="60" name="Picture Placeholder 3" descr="Two graphs and two sets of calculations for inelastic and elastic demand show the effect of increase of price on total revenue. The calculation for inelastic demand reads as follows: &#10;The absolute value of E d is less than 1. Quantity is not very responsive to price. The equation below reads, R equals P times Q. An upward arrows indicates an increase in P, and a downward arrow indicates a decrease in Q. The graph below plots price in dollars against quantity, and shows a Demand curve I (less elastic) with a negative slope. Dashed lines from two points on the demand curve meet the axes at each price and quantity demanded combination. Point a corresponds to 100 on the horizontal axis and 40 dollars on the vertical axis and point c, 95 on the horizontal axis and 50 dollars on the vertical axis. An arrow on the slope points from a to c. A leftward arrow pointing from 100 to 95 on the horizontal axis reads, Less responsive. An upward arrow points from 40 to 50 dollars. The area bound by the axes and the dashed lines from point a gives the equation Revenues equals 40 dollars times 100 equals 4000 dollars (blue). &#10;&#10;The calculation for elastic demand reads as follows: &#10;The absolute value of E d is greater than 1. Quantity is very responsive to price. The equation below reads, R equals P times Q. The graph below plots price in dollars against quantity, and shows a Demand curve E (more elastic) with a negative slope. Dashed lines from a point on the demand curve meet the axes at price and quantity demanded combination. Point a corresponds to 100 on the horizontal axis and 40 dollars on the vertical axis. The area bound by the axes and the dashed lines from point a gives the equation Revenues equals 40 dollars times 100 equals 4000 dollars (blue). ">
            <a:extLst>
              <a:ext uri="{FF2B5EF4-FFF2-40B4-BE49-F238E27FC236}">
                <a16:creationId xmlns:a16="http://schemas.microsoft.com/office/drawing/2014/main" id="{69801E7B-7DE2-4110-A912-44F1950531E6}"/>
              </a:ext>
            </a:extLst>
          </p:cNvPr>
          <p:cNvPicPr>
            <a:picLocks noGrp="1" noChangeAspect="1"/>
          </p:cNvPicPr>
          <p:nvPr>
            <p:ph type="pic" sz="quarter" idx="14"/>
          </p:nvPr>
        </p:nvPicPr>
        <p:blipFill>
          <a:blip r:embed="rId5" cstate="print">
            <a:extLst>
              <a:ext uri="{28A0092B-C50C-407E-A947-70E740481C1C}">
                <a14:useLocalDpi xmlns:a14="http://schemas.microsoft.com/office/drawing/2010/main" val="0"/>
              </a:ext>
            </a:extLst>
          </a:blip>
          <a:stretch>
            <a:fillRect/>
          </a:stretch>
        </p:blipFill>
        <p:spPr>
          <a:xfrm>
            <a:off x="1582359" y="1351280"/>
            <a:ext cx="5979282" cy="4663440"/>
          </a:xfrm>
          <a:prstGeom prst="rect">
            <a:avLst/>
          </a:prstGeom>
        </p:spPr>
      </p:pic>
      <p:pic>
        <p:nvPicPr>
          <p:cNvPr id="61" name="Picture Placeholder 3" descr="Two graphs and two sets of calculations for inelastic and elastic demand show the effect of increase of price on total revenue. The calculation for inelastic demand reads as follows: &#10;The absolute value of E d is less than 1. Quantity is not very responsive to price. The equation below reads, R equals P times Q. An upward arrow indicates an increase in P, and a downward arrow indicates a decrease in Q. The graph below plots price in dollars against quantity, and shows a Demand curve I (less elastic) with a negative slope. Dashed lines from two points on the demand curve meet the axes at each price and quantity demanded combination. Point a corresponds to 100 on the horizontal axis and 40 dollars on the vertical axis and point c, 95 on the horizontal axis and 50 dollars on the vertical axis. An arrow on the slope points from a to c. A leftward arrow pointing from 100 to 95 on the horizontal axis reads, Less responsive. An upward arrow points from 40 to 50 dollars. The area bound by the axes and the dashed lines from point a gives the equation Revenues equals 40 dollars times 100 equals 4000 dollars (blue). &#10;&#10;The calculation for elastic demand reads as follows: &#10;The absolute value of E d is greater than 1. Quantity is very responsive to price. The equation below reads, R equals P times Q. A downward arrow indicates a decrease in Q, and an upward arrow indicates an increase in P. The graph below plots price in dollars against quantity, and shows a Demand curve E (more elastic) with a negative slope. Dashed lines from two points on the demand curve meet the axes at each price and quantity demanded combination. Point a corresponds to 100 on the horizontal axis and 40 dollars on the vertical axis, point b, 20 on the horizontal axis and 50 dollars on the vertical axis. An arrow on the slope points from a to b. A leftward arrow pointing from 100 to 20 on the horizontal axis reads, More responsive. An upward arrow points from 40 to 50 dollars. The area bound by the axes and the dashed lines from point a gives the equation Revenues equals 40 dollars times 100 equals 4000 dollars (blue).">
            <a:extLst>
              <a:ext uri="{FF2B5EF4-FFF2-40B4-BE49-F238E27FC236}">
                <a16:creationId xmlns:a16="http://schemas.microsoft.com/office/drawing/2014/main" id="{F21D7E35-DE47-4915-9D21-36633FCC9379}"/>
              </a:ext>
            </a:extLst>
          </p:cNvPr>
          <p:cNvPicPr>
            <a:picLocks noGrp="1" noChangeAspect="1"/>
          </p:cNvPicPr>
          <p:nvPr>
            <p:ph type="pic" sz="quarter" idx="15"/>
          </p:nvPr>
        </p:nvPicPr>
        <p:blipFill>
          <a:blip r:embed="rId6" cstate="print">
            <a:extLst>
              <a:ext uri="{28A0092B-C50C-407E-A947-70E740481C1C}">
                <a14:useLocalDpi xmlns:a14="http://schemas.microsoft.com/office/drawing/2010/main" val="0"/>
              </a:ext>
            </a:extLst>
          </a:blip>
          <a:stretch>
            <a:fillRect/>
          </a:stretch>
        </p:blipFill>
        <p:spPr>
          <a:xfrm>
            <a:off x="1586484" y="1354497"/>
            <a:ext cx="5971032" cy="4657006"/>
          </a:xfrm>
          <a:prstGeom prst="rect">
            <a:avLst/>
          </a:prstGeom>
        </p:spPr>
      </p:pic>
      <p:pic>
        <p:nvPicPr>
          <p:cNvPr id="62" name="Picture Placeholder 3" descr="Two graphs and two sets of calculations for inelastic and elastic demand show the effect of increase of price on total revenue. The calculation for inelastic demand reads as follows: &#10;The absolute value of E d is less than 1. Quantity is not very responsive to price. The equation below reads, R equals P times Q. Two upward arrows indicate an increase in R and P, and a downward arrow indicates a decrease in Q. The graph below plots price in dollars against quantity, and shows a Demand curve I (less elastic) with a negative slope. Dashed lines from two points on the demand curve meet the axes at each price and quantity demanded combination. Point a corresponds to 100 on the horizontal axis and 40 dollars on the vertical axis and point c, 95 on the horizontal axis and 50 dollars on the vertical axis. An arrow on the slope points from a to c. A leftward arrow pointing from 100 to 95 on the horizontal axis reads, Less responsive. An upward arrow points from 40 to 50 dollars. The area bound by the axes and the dashed lines from point a gives the equation Revenues equals 40 dollars times 100 equals 4000 dollars (blue). The area bound by the axes and the dashed lines from point c gives the equation Revenues equals 50 dollars times 95 equals 4750 dollars (green).&#10;&#10;The calculation for elastic demand reads as follows: &#10;The absolute value of E d is greater than 1. Quantity is very responsive to price. The equation below reads, R equals P times Q. A downward arrow indicates a decrease in Q, and an upward arrow indicates an increase in P. The graph below plots price in dollars against quantity, and shows a Demand curve E (more elastic) with a negative slope. Dashed lines from two points on the demand curve meet the axes at each price and quantity demanded combination. Point a corresponds to 100 on the horizontal axis and 40 dollars on the vertical axis, point b, 20 on the horizontal axis and 50 dollars on the vertical axis. An arrow on the slope points from a to b. A leftward arrow pointing from 100 to 20 on the horizontal axis reads, More responsive. An upward arrow points from 40 to 50 dollars. The area bound by the axes and the dashed lines from point a gives the equation Revenues equals 40 dollars times 100 equals 4000 dollars (blue).">
            <a:extLst>
              <a:ext uri="{FF2B5EF4-FFF2-40B4-BE49-F238E27FC236}">
                <a16:creationId xmlns:a16="http://schemas.microsoft.com/office/drawing/2014/main" id="{229FE9B4-65A6-424B-9F5B-C5C34AC32375}"/>
              </a:ext>
            </a:extLst>
          </p:cNvPr>
          <p:cNvPicPr>
            <a:picLocks noGrp="1" noChangeAspect="1"/>
          </p:cNvPicPr>
          <p:nvPr>
            <p:ph type="pic" sz="quarter" idx="16"/>
          </p:nvPr>
        </p:nvPicPr>
        <p:blipFill>
          <a:blip r:embed="rId7" cstate="print">
            <a:extLst>
              <a:ext uri="{28A0092B-C50C-407E-A947-70E740481C1C}">
                <a14:useLocalDpi xmlns:a14="http://schemas.microsoft.com/office/drawing/2010/main" val="0"/>
              </a:ext>
            </a:extLst>
          </a:blip>
          <a:stretch>
            <a:fillRect/>
          </a:stretch>
        </p:blipFill>
        <p:spPr>
          <a:xfrm>
            <a:off x="1586484" y="1354497"/>
            <a:ext cx="5971032" cy="4657006"/>
          </a:xfrm>
          <a:prstGeom prst="rect">
            <a:avLst/>
          </a:prstGeom>
        </p:spPr>
      </p:pic>
      <p:pic>
        <p:nvPicPr>
          <p:cNvPr id="63" name="Picture Placeholder 3" descr="Two graphs and two sets of calculations for inelastic and elastic demand show the effect of increase of price on total revenue. The calculation for inelastic demand reads as follows: &#10;The absolute value of E d is less than 1. Quantity is not very responsive to price. The equation below reads, R equals P times Q. Two upward arrows indicate an increase in R and P, and a downward arrow indicates a decrease in Q. The graph below plots price in dollars against quantity, and shows a Demand curve I (less elastic) with a negative slope. Dashed lines from two points on the demand curve meet the axes at each price and quantity demanded combination. Point a corresponds to 100 on the horizontal axis and 40 dollars on the vertical axis and point c, 95 on the horizontal axis and 50 dollars on the vertical axis. An arrow on the slope points from a to c. A leftward arrow pointing from 100 to 95 on the horizontal axis reads, Less responsive. The area bound by the axes and the dashed lines from point a gives the equation Revenues equals 40 dollars times 100 equals 4000 dollars (blue). The area bound by the axes and the dashed lines from point c gives the equation Revenues equals 50 dollars times 95 equals 4750 dollars (green).&#10;&#10;The calculation for elastic demand reads as follows: &#10;The absolute value of E d is greater than 1. Quantity is very responsive to price. The equation below reads, R equals P times Q. Two downward arrows indicate a decrease in R and Q, and an upward arrow indicates an increase in P. The graph below plots price in dollars against quantity, and shows a Demand curve E (more elastic) with a negative slope. Dashed lines from two points on the demand curve meet the axes at each price and quantity demanded combination. Point a corresponds to 100 on the horizontal axis and 40 dollars on the vertical axis, point b, 20 on the horizontal axis and 50 dollars on the vertical axis. An arrow on the slope points from a to b. A leftward arrow pointing from 100 to 20 on the horizontal axis reads, More responsive. The area bound by the axes and the dashed lines from point a gives the equation Revenues equals 40 dollars times 100 equals 4000 dollars (blue). The area bound by the axes and the dashed lines from point b gives the equation Revenues equals 50 dollars times 20 equals 1000 dollars (green).">
            <a:extLst>
              <a:ext uri="{FF2B5EF4-FFF2-40B4-BE49-F238E27FC236}">
                <a16:creationId xmlns:a16="http://schemas.microsoft.com/office/drawing/2014/main" id="{6975377E-3468-4B41-A5CC-42132A518A32}"/>
              </a:ext>
            </a:extLst>
          </p:cNvPr>
          <p:cNvPicPr>
            <a:picLocks noGrp="1" noChangeAspect="1"/>
          </p:cNvPicPr>
          <p:nvPr>
            <p:ph type="pic" sz="quarter" idx="17"/>
          </p:nvPr>
        </p:nvPicPr>
        <p:blipFill>
          <a:blip r:embed="rId8" cstate="print">
            <a:extLst>
              <a:ext uri="{28A0092B-C50C-407E-A947-70E740481C1C}">
                <a14:useLocalDpi xmlns:a14="http://schemas.microsoft.com/office/drawing/2010/main" val="0"/>
              </a:ext>
            </a:extLst>
          </a:blip>
          <a:stretch>
            <a:fillRect/>
          </a:stretch>
        </p:blipFill>
        <p:spPr>
          <a:xfrm>
            <a:off x="1582359" y="1351280"/>
            <a:ext cx="5979282" cy="4663440"/>
          </a:xfrm>
          <a:prstGeom prst="rect">
            <a:avLst/>
          </a:prstGeom>
        </p:spPr>
      </p:pic>
      <p:pic>
        <p:nvPicPr>
          <p:cNvPr id="64" name="Picture Placeholder 11" descr="Two graphs and two sets of calculations for inelastic and elastic demand show the effect of increase of price on total revenue. The calculation for inelastic demand reads as follows: &#10;The absolute value of E d is less than 1. Quantity is not very responsive to price. The equation below reads, R equals P times Q. Two upward arrows indicate an increase in R and P, and a downward arrow indicates a decrease in Q. The graph below plots price in dollars against quantity, and shows a Demand curve I (less elastic) with a negative slope. Dashed lines from two points on the demand curve meet the axes at each price and quantity demanded combination. Point a corresponds to 100 on the horizontal axis and 40 dollars on the vertical axis and point c, 95 on the horizontal axis and 50 dollars on the vertical axis. An arrow on the slope points from a to c. A leftward arrow pointing from 100 to 95 on the horizontal axis reads, Less responsive. The area bound by the axes and the dashed lines from point a gives the equation Revenues equals 40 dollars times 100 equals 4000 dollars (blue). The area bound by the axes and the dashed lines from point c gives the equation Revenues equals 50 dollars times 95 equals 4750 dollars (green).&#10;&#10;The calculation for elastic demand reads as follows: &#10;The absolute value of E d is greater than 1. Quantity is very responsive to price. The equation below reads, R equals P times Q. Two downward arrows indicate a decrease in R and Q, and an upward arrow indicates an increase in P. The graph below plots price in dollars against quantity, and shows a Demand curve E (more elastic) with a negative slope. Dashed lines from two points on the demand curve meet the axes at each price and quantity demanded combination. Point a corresponds to 100 on the horizontal axis and 40 dollars on the vertical axis, point b, 20 on the horizontal axis and 50 dollars on the vertical axis. An arrow on the slope points from a to b. A leftward arrow pointing from 100 to 20 on the horizontal axis reads, More responsive. The area bound by the axes and the dashed lines from point a gives the equation Revenues equals 40 dollars times 100 equals 4000 dollars (blue). The area bound by the axes and the dashed lines from point b gives the equation Revenues equals 50 dollars times 20 equals 1000 dollars (green).">
            <a:extLst>
              <a:ext uri="{FF2B5EF4-FFF2-40B4-BE49-F238E27FC236}">
                <a16:creationId xmlns:a16="http://schemas.microsoft.com/office/drawing/2014/main" id="{47ACFC5F-992E-4377-B9D6-AB9102D466EA}"/>
              </a:ext>
            </a:extLst>
          </p:cNvPr>
          <p:cNvPicPr>
            <a:picLocks noGrp="1" noChangeAspect="1"/>
          </p:cNvPicPr>
          <p:nvPr>
            <p:ph type="pic" sz="quarter" idx="18"/>
          </p:nvPr>
        </p:nvPicPr>
        <p:blipFill>
          <a:blip r:embed="rId3">
            <a:extLst>
              <a:ext uri="{28A0092B-C50C-407E-A947-70E740481C1C}">
                <a14:useLocalDpi xmlns:a14="http://schemas.microsoft.com/office/drawing/2010/main" val="0"/>
              </a:ext>
            </a:extLst>
          </a:blip>
          <a:stretch>
            <a:fillRect/>
          </a:stretch>
        </p:blipFill>
        <p:spPr>
          <a:xfrm>
            <a:off x="1586734" y="1351280"/>
            <a:ext cx="5970532" cy="4663440"/>
          </a:xfrm>
          <a:prstGeom prst="rect">
            <a:avLst/>
          </a:prstGeom>
        </p:spPr>
      </p:pic>
    </p:spTree>
    <p:extLst>
      <p:ext uri="{BB962C8B-B14F-4D97-AF65-F5344CB8AC3E}">
        <p14:creationId xmlns:p14="http://schemas.microsoft.com/office/powerpoint/2010/main" val="294102851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6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1"/>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2"/>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6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Total Revenues and Elasticity (4 of 4)</a:t>
            </a:r>
          </a:p>
        </p:txBody>
      </p:sp>
      <p:graphicFrame>
        <p:nvGraphicFramePr>
          <p:cNvPr id="9" name="Table Placeholder 8"/>
          <p:cNvGraphicFramePr>
            <a:graphicFrameLocks noGrp="1"/>
          </p:cNvGraphicFramePr>
          <p:nvPr>
            <p:ph type="tbl" sz="quarter" idx="12"/>
            <p:extLst>
              <p:ext uri="{D42A27DB-BD31-4B8C-83A1-F6EECF244321}">
                <p14:modId xmlns:p14="http://schemas.microsoft.com/office/powerpoint/2010/main" val="1577735920"/>
              </p:ext>
            </p:extLst>
          </p:nvPr>
        </p:nvGraphicFramePr>
        <p:xfrm>
          <a:off x="796925" y="2446020"/>
          <a:ext cx="7646036" cy="2560320"/>
        </p:xfrm>
        <a:graphic>
          <a:graphicData uri="http://schemas.openxmlformats.org/drawingml/2006/table">
            <a:tbl>
              <a:tblPr firstRow="1" bandRow="1">
                <a:tableStyleId>{18603FDC-E32A-4AB5-989C-0864C3EAD2B8}</a:tableStyleId>
              </a:tblPr>
              <a:tblGrid>
                <a:gridCol w="2271842">
                  <a:extLst>
                    <a:ext uri="{9D8B030D-6E8A-4147-A177-3AD203B41FA5}">
                      <a16:colId xmlns:a16="http://schemas.microsoft.com/office/drawing/2014/main" val="20000"/>
                    </a:ext>
                  </a:extLst>
                </a:gridCol>
                <a:gridCol w="2092572">
                  <a:extLst>
                    <a:ext uri="{9D8B030D-6E8A-4147-A177-3AD203B41FA5}">
                      <a16:colId xmlns:a16="http://schemas.microsoft.com/office/drawing/2014/main" val="20001"/>
                    </a:ext>
                  </a:extLst>
                </a:gridCol>
                <a:gridCol w="3281622">
                  <a:extLst>
                    <a:ext uri="{9D8B030D-6E8A-4147-A177-3AD203B41FA5}">
                      <a16:colId xmlns:a16="http://schemas.microsoft.com/office/drawing/2014/main" val="20002"/>
                    </a:ext>
                  </a:extLst>
                </a:gridCol>
              </a:tblGrid>
              <a:tr h="2667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Summary:</a:t>
                      </a:r>
                      <a:r>
                        <a:rPr lang="en-US" sz="1800" baseline="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Absolute Value</a:t>
                      </a:r>
                      <a:r>
                        <a:rPr lang="en-US" sz="1800" baseline="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of </a:t>
                      </a:r>
                      <a:r>
                        <a:rPr lang="en-US" sz="1800" baseline="0" dirty="0">
                          <a:latin typeface="Arial" panose="020B0604020202020204" pitchFamily="34" charset="0"/>
                          <a:cs typeface="Arial" panose="020B0604020202020204" pitchFamily="34" charset="0"/>
                        </a:rPr>
                        <a:t>E</a:t>
                      </a:r>
                      <a:r>
                        <a:rPr lang="en-US" sz="1800" baseline="-25000" dirty="0">
                          <a:latin typeface="Arial" panose="020B0604020202020204" pitchFamily="34" charset="0"/>
                          <a:cs typeface="Arial" panose="020B0604020202020204" pitchFamily="34" charset="0"/>
                        </a:rPr>
                        <a:t>d</a:t>
                      </a:r>
                      <a:endParaRPr lang="en-US" sz="1800" b="1" i="1" baseline="-25000" dirty="0">
                        <a:latin typeface="Arial" pitchFamily="34" charset="0"/>
                        <a:cs typeface="Arial" pitchFamily="34"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Summary:</a:t>
                      </a:r>
                      <a:r>
                        <a:rPr lang="en-US" sz="1800" baseline="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Elasticity</a:t>
                      </a:r>
                      <a:endParaRPr lang="en-US" sz="1800" b="1" dirty="0">
                        <a:latin typeface="Arial" pitchFamily="34" charset="0"/>
                        <a:cs typeface="Arial"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Summary:</a:t>
                      </a:r>
                      <a:r>
                        <a:rPr lang="en-US" sz="1800" baseline="0" dirty="0">
                          <a:latin typeface="Arial" panose="020B0604020202020204" pitchFamily="34" charset="0"/>
                          <a:cs typeface="Arial" panose="020B0604020202020204" pitchFamily="34" charset="0"/>
                        </a:rPr>
                        <a:t> </a:t>
                      </a:r>
                      <a:r>
                        <a:rPr lang="en-US" sz="1800" kern="1200" dirty="0">
                          <a:latin typeface="Arial" panose="020B0604020202020204" pitchFamily="34" charset="0"/>
                          <a:cs typeface="Arial" panose="020B0604020202020204" pitchFamily="34" charset="0"/>
                        </a:rPr>
                        <a:t>Total Revenue and Price</a:t>
                      </a:r>
                      <a:endParaRPr lang="en-US" sz="1800" b="1" kern="1200" dirty="0">
                        <a:solidFill>
                          <a:schemeClr val="tx1"/>
                        </a:solidFill>
                        <a:latin typeface="Arial" pitchFamily="34" charset="0"/>
                        <a:ea typeface="+mn-ea"/>
                        <a:cs typeface="Arial" pitchFamily="34" charset="0"/>
                      </a:endParaRPr>
                    </a:p>
                  </a:txBody>
                  <a:tcPr anchor="ctr" anchorCtr="1"/>
                </a:tc>
                <a:extLst>
                  <a:ext uri="{0D108BD9-81ED-4DB2-BD59-A6C34878D82A}">
                    <a16:rowId xmlns:a16="http://schemas.microsoft.com/office/drawing/2014/main" val="10000"/>
                  </a:ext>
                </a:extLst>
              </a:tr>
              <a:tr h="2362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|E</a:t>
                      </a:r>
                      <a:r>
                        <a:rPr lang="en-US" sz="1800" baseline="-25000" dirty="0">
                          <a:latin typeface="Arial" panose="020B0604020202020204" pitchFamily="34" charset="0"/>
                          <a:cs typeface="Arial" panose="020B0604020202020204" pitchFamily="34" charset="0"/>
                        </a:rPr>
                        <a:t>d</a:t>
                      </a:r>
                      <a:r>
                        <a:rPr lang="en-US" sz="1800" baseline="0" dirty="0">
                          <a:latin typeface="Arial" panose="020B0604020202020204" pitchFamily="34" charset="0"/>
                          <a:cs typeface="Arial" panose="020B0604020202020204" pitchFamily="34" charset="0"/>
                        </a:rPr>
                        <a:t> | &lt; 1</a:t>
                      </a:r>
                      <a:endParaRPr lang="en-US" sz="1800" b="1" dirty="0">
                        <a:latin typeface="Arial" pitchFamily="34" charset="0"/>
                        <a:cs typeface="Arial" pitchFamily="34" charset="0"/>
                      </a:endParaRPr>
                    </a:p>
                  </a:txBody>
                  <a:tcPr anchorCtr="1"/>
                </a:tc>
                <a:tc>
                  <a:txBody>
                    <a:bodyPr/>
                    <a:lstStyle/>
                    <a:p>
                      <a:pPr algn="l"/>
                      <a:r>
                        <a:rPr lang="en-US" sz="1800" dirty="0">
                          <a:latin typeface="Arial" panose="020B0604020202020204" pitchFamily="34" charset="0"/>
                          <a:cs typeface="Arial" panose="020B0604020202020204" pitchFamily="34" charset="0"/>
                        </a:rPr>
                        <a:t>Inelastic</a:t>
                      </a:r>
                      <a:endParaRPr lang="en-US" sz="1800" b="1" dirty="0">
                        <a:latin typeface="Arial" pitchFamily="34" charset="0"/>
                        <a:cs typeface="Arial" pitchFamily="34" charset="0"/>
                      </a:endParaRPr>
                    </a:p>
                  </a:txBody>
                  <a:tcPr/>
                </a:tc>
                <a:tc>
                  <a:txBody>
                    <a:bodyPr/>
                    <a:lstStyle/>
                    <a:p>
                      <a:pPr algn="l"/>
                      <a:r>
                        <a:rPr lang="en-US" sz="1800" i="1" dirty="0">
                          <a:latin typeface="Arial" panose="020B0604020202020204" pitchFamily="34" charset="0"/>
                          <a:cs typeface="Arial" panose="020B0604020202020204" pitchFamily="34" charset="0"/>
                        </a:rPr>
                        <a:t>TR</a:t>
                      </a:r>
                      <a:r>
                        <a:rPr lang="en-US" sz="1800" dirty="0">
                          <a:latin typeface="Arial" panose="020B0604020202020204" pitchFamily="34" charset="0"/>
                          <a:cs typeface="Arial" panose="020B0604020202020204" pitchFamily="34" charset="0"/>
                        </a:rPr>
                        <a:t> and </a:t>
                      </a:r>
                      <a:r>
                        <a:rPr lang="en-US" sz="1800" i="1" dirty="0">
                          <a:latin typeface="Arial" panose="020B0604020202020204" pitchFamily="34" charset="0"/>
                          <a:cs typeface="Arial" panose="020B0604020202020204" pitchFamily="34" charset="0"/>
                        </a:rPr>
                        <a:t>P</a:t>
                      </a:r>
                      <a:r>
                        <a:rPr lang="en-US" sz="1800" dirty="0">
                          <a:latin typeface="Arial" panose="020B0604020202020204" pitchFamily="34" charset="0"/>
                          <a:cs typeface="Arial" panose="020B0604020202020204" pitchFamily="34" charset="0"/>
                        </a:rPr>
                        <a:t> move together</a:t>
                      </a:r>
                      <a:endParaRPr lang="en-US" sz="1800" b="1" dirty="0">
                        <a:latin typeface="Arial" pitchFamily="34" charset="0"/>
                        <a:cs typeface="Arial" pitchFamily="34" charset="0"/>
                      </a:endParaRPr>
                    </a:p>
                  </a:txBody>
                  <a:tcPr/>
                </a:tc>
                <a:extLst>
                  <a:ext uri="{0D108BD9-81ED-4DB2-BD59-A6C34878D82A}">
                    <a16:rowId xmlns:a16="http://schemas.microsoft.com/office/drawing/2014/main" val="10001"/>
                  </a:ext>
                </a:extLst>
              </a:tr>
              <a:tr h="308610">
                <a:tc>
                  <a:txBody>
                    <a:bodyPr/>
                    <a:lstStyle/>
                    <a:p>
                      <a:pPr algn="l"/>
                      <a:r>
                        <a:rPr lang="en-US" sz="1800" dirty="0">
                          <a:latin typeface="Arial" panose="020B0604020202020204" pitchFamily="34" charset="0"/>
                          <a:cs typeface="Arial" panose="020B0604020202020204" pitchFamily="34" charset="0"/>
                        </a:rPr>
                        <a:t>|E</a:t>
                      </a:r>
                      <a:r>
                        <a:rPr lang="en-US" sz="1800" baseline="-25000" dirty="0">
                          <a:latin typeface="Arial" panose="020B0604020202020204" pitchFamily="34" charset="0"/>
                          <a:cs typeface="Arial" panose="020B0604020202020204" pitchFamily="34" charset="0"/>
                        </a:rPr>
                        <a:t>d</a:t>
                      </a:r>
                      <a:r>
                        <a:rPr lang="en-US" sz="1800" baseline="0" dirty="0">
                          <a:latin typeface="Arial" panose="020B0604020202020204" pitchFamily="34" charset="0"/>
                          <a:cs typeface="Arial" panose="020B0604020202020204" pitchFamily="34" charset="0"/>
                        </a:rPr>
                        <a:t> | &gt; 1</a:t>
                      </a:r>
                      <a:endParaRPr lang="en-US" sz="1800" b="1" dirty="0">
                        <a:latin typeface="Arial" pitchFamily="34" charset="0"/>
                        <a:cs typeface="Arial" pitchFamily="34" charset="0"/>
                      </a:endParaRPr>
                    </a:p>
                  </a:txBody>
                  <a:tcPr anchorCtr="1"/>
                </a:tc>
                <a:tc>
                  <a:txBody>
                    <a:bodyPr/>
                    <a:lstStyle/>
                    <a:p>
                      <a:pPr algn="l"/>
                      <a:r>
                        <a:rPr lang="en-US" sz="1800" dirty="0">
                          <a:latin typeface="Arial" panose="020B0604020202020204" pitchFamily="34" charset="0"/>
                          <a:cs typeface="Arial" panose="020B0604020202020204" pitchFamily="34" charset="0"/>
                        </a:rPr>
                        <a:t>Elastic</a:t>
                      </a:r>
                      <a:endParaRPr lang="en-US" sz="1800" b="1" dirty="0">
                        <a:latin typeface="Arial" pitchFamily="34" charset="0"/>
                        <a:cs typeface="Arial" pitchFamily="34" charset="0"/>
                      </a:endParaRPr>
                    </a:p>
                  </a:txBody>
                  <a:tcPr/>
                </a:tc>
                <a:tc>
                  <a:txBody>
                    <a:bodyPr/>
                    <a:lstStyle/>
                    <a:p>
                      <a:pPr algn="l"/>
                      <a:r>
                        <a:rPr lang="en-US" sz="1800" i="1" dirty="0">
                          <a:latin typeface="Arial" panose="020B0604020202020204" pitchFamily="34" charset="0"/>
                          <a:cs typeface="Arial" panose="020B0604020202020204" pitchFamily="34" charset="0"/>
                        </a:rPr>
                        <a:t>TR</a:t>
                      </a:r>
                      <a:r>
                        <a:rPr lang="en-US" sz="1800" baseline="0" dirty="0">
                          <a:latin typeface="Arial" panose="020B0604020202020204" pitchFamily="34" charset="0"/>
                          <a:cs typeface="Arial" panose="020B0604020202020204" pitchFamily="34" charset="0"/>
                        </a:rPr>
                        <a:t> and </a:t>
                      </a:r>
                      <a:r>
                        <a:rPr lang="en-US" sz="1800" i="1" baseline="0" dirty="0">
                          <a:latin typeface="Arial" panose="020B0604020202020204" pitchFamily="34" charset="0"/>
                          <a:cs typeface="Arial" panose="020B0604020202020204" pitchFamily="34" charset="0"/>
                        </a:rPr>
                        <a:t>P</a:t>
                      </a:r>
                      <a:r>
                        <a:rPr lang="en-US" sz="1800" baseline="0" dirty="0">
                          <a:latin typeface="Arial" panose="020B0604020202020204" pitchFamily="34" charset="0"/>
                          <a:cs typeface="Arial" panose="020B0604020202020204" pitchFamily="34" charset="0"/>
                        </a:rPr>
                        <a:t> move in opposite directions</a:t>
                      </a:r>
                      <a:endParaRPr lang="en-US" sz="1800" b="1" dirty="0">
                        <a:latin typeface="Arial" pitchFamily="34" charset="0"/>
                        <a:cs typeface="Arial" pitchFamily="34" charset="0"/>
                      </a:endParaRPr>
                    </a:p>
                  </a:txBody>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|E</a:t>
                      </a:r>
                      <a:r>
                        <a:rPr lang="en-US" sz="1800" baseline="-25000" dirty="0">
                          <a:latin typeface="Arial" panose="020B0604020202020204" pitchFamily="34" charset="0"/>
                          <a:cs typeface="Arial" panose="020B0604020202020204" pitchFamily="34" charset="0"/>
                        </a:rPr>
                        <a:t>d</a:t>
                      </a:r>
                      <a:r>
                        <a:rPr lang="en-US" sz="1800" baseline="0" dirty="0">
                          <a:latin typeface="Arial" panose="020B0604020202020204" pitchFamily="34" charset="0"/>
                          <a:cs typeface="Arial" panose="020B0604020202020204" pitchFamily="34" charset="0"/>
                        </a:rPr>
                        <a:t> | = 1</a:t>
                      </a:r>
                      <a:endParaRPr lang="en-US" sz="1800" dirty="0">
                        <a:latin typeface="Arial" pitchFamily="34" charset="0"/>
                        <a:cs typeface="Arial" pitchFamily="34" charset="0"/>
                      </a:endParaRPr>
                    </a:p>
                  </a:txBody>
                  <a:tcPr anchorCtr="1"/>
                </a:tc>
                <a:tc>
                  <a:txBody>
                    <a:bodyPr/>
                    <a:lstStyle/>
                    <a:p>
                      <a:pPr algn="l"/>
                      <a:r>
                        <a:rPr lang="en-US" sz="1800" dirty="0">
                          <a:latin typeface="Arial" panose="020B0604020202020204" pitchFamily="34" charset="0"/>
                          <a:cs typeface="Arial" panose="020B0604020202020204" pitchFamily="34" charset="0"/>
                        </a:rPr>
                        <a:t>Unit</a:t>
                      </a:r>
                      <a:r>
                        <a:rPr lang="en-US" sz="1800" baseline="0" dirty="0">
                          <a:latin typeface="Arial" panose="020B0604020202020204" pitchFamily="34" charset="0"/>
                          <a:cs typeface="Arial" panose="020B0604020202020204" pitchFamily="34" charset="0"/>
                        </a:rPr>
                        <a:t> e</a:t>
                      </a:r>
                      <a:r>
                        <a:rPr lang="en-US" sz="1800" dirty="0">
                          <a:latin typeface="Arial" panose="020B0604020202020204" pitchFamily="34" charset="0"/>
                          <a:cs typeface="Arial" panose="020B0604020202020204" pitchFamily="34" charset="0"/>
                        </a:rPr>
                        <a:t>lastic</a:t>
                      </a:r>
                      <a:endParaRPr lang="en-US" sz="1800" b="1" dirty="0">
                        <a:latin typeface="Arial" pitchFamily="34" charset="0"/>
                        <a:cs typeface="Arial" pitchFamily="34" charset="0"/>
                      </a:endParaRPr>
                    </a:p>
                  </a:txBody>
                  <a:tcPr/>
                </a:tc>
                <a:tc>
                  <a:txBody>
                    <a:bodyPr/>
                    <a:lstStyle/>
                    <a:p>
                      <a:pPr algn="l"/>
                      <a:r>
                        <a:rPr lang="en-US" sz="1800" i="1" dirty="0">
                          <a:latin typeface="Arial" panose="020B0604020202020204" pitchFamily="34" charset="0"/>
                          <a:cs typeface="Arial" panose="020B0604020202020204" pitchFamily="34" charset="0"/>
                        </a:rPr>
                        <a:t>P</a:t>
                      </a:r>
                      <a:r>
                        <a:rPr lang="en-US" sz="1800" dirty="0">
                          <a:latin typeface="Arial" panose="020B0604020202020204" pitchFamily="34" charset="0"/>
                          <a:cs typeface="Arial" panose="020B0604020202020204" pitchFamily="34" charset="0"/>
                        </a:rPr>
                        <a:t> changes</a:t>
                      </a:r>
                      <a:r>
                        <a:rPr lang="en-US" sz="1800" baseline="0" dirty="0">
                          <a:latin typeface="Arial" panose="020B0604020202020204" pitchFamily="34" charset="0"/>
                          <a:cs typeface="Arial" panose="020B0604020202020204" pitchFamily="34" charset="0"/>
                        </a:rPr>
                        <a:t> but </a:t>
                      </a:r>
                      <a:r>
                        <a:rPr lang="en-US" sz="1800" i="1" dirty="0">
                          <a:latin typeface="Arial" panose="020B0604020202020204" pitchFamily="34" charset="0"/>
                          <a:cs typeface="Arial" panose="020B0604020202020204" pitchFamily="34" charset="0"/>
                        </a:rPr>
                        <a:t>TR</a:t>
                      </a:r>
                      <a:r>
                        <a:rPr lang="en-US" sz="1800" dirty="0">
                          <a:latin typeface="Arial" panose="020B0604020202020204" pitchFamily="34" charset="0"/>
                          <a:cs typeface="Arial" panose="020B0604020202020204" pitchFamily="34" charset="0"/>
                        </a:rPr>
                        <a:t> </a:t>
                      </a:r>
                      <a:r>
                        <a:rPr lang="en-US" sz="1800" baseline="0" dirty="0">
                          <a:latin typeface="Arial" panose="020B0604020202020204" pitchFamily="34" charset="0"/>
                          <a:cs typeface="Arial" panose="020B0604020202020204" pitchFamily="34" charset="0"/>
                        </a:rPr>
                        <a:t>remains the same</a:t>
                      </a:r>
                      <a:endParaRPr lang="en-US" sz="1800" b="1" dirty="0">
                        <a:latin typeface="Arial" pitchFamily="34" charset="0"/>
                        <a:cs typeface="Arial" pitchFamily="34"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2637792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(4 of 6)</a:t>
            </a:r>
          </a:p>
        </p:txBody>
      </p:sp>
      <p:sp>
        <p:nvSpPr>
          <p:cNvPr id="3" name="Content Placeholder 2"/>
          <p:cNvSpPr>
            <a:spLocks noGrp="1"/>
          </p:cNvSpPr>
          <p:nvPr>
            <p:ph idx="1"/>
          </p:nvPr>
        </p:nvSpPr>
        <p:spPr/>
        <p:txBody>
          <a:bodyPr>
            <a:normAutofit/>
          </a:bodyPr>
          <a:lstStyle/>
          <a:p>
            <a:pPr marL="0" indent="0">
              <a:spcAft>
                <a:spcPts val="1200"/>
              </a:spcAft>
              <a:buNone/>
            </a:pPr>
            <a:r>
              <a:rPr lang="en-US" dirty="0"/>
              <a:t>If the price elasticity of demand for wine is 1.2, and the price of wine increases, the total revenues of the wine industry would:</a:t>
            </a:r>
          </a:p>
          <a:p>
            <a:pPr marL="457200" indent="-457200">
              <a:spcAft>
                <a:spcPts val="1200"/>
              </a:spcAft>
              <a:buFont typeface="Wingdings" pitchFamily="2" charset="2"/>
              <a:buAutoNum type="alphaLcPeriod"/>
            </a:pPr>
            <a:r>
              <a:rPr lang="en-US" dirty="0"/>
              <a:t>increase.</a:t>
            </a:r>
          </a:p>
          <a:p>
            <a:pPr marL="457200" indent="-457200">
              <a:spcAft>
                <a:spcPts val="1200"/>
              </a:spcAft>
              <a:buFont typeface="Wingdings" pitchFamily="2" charset="2"/>
              <a:buAutoNum type="alphaLcPeriod"/>
            </a:pPr>
            <a:r>
              <a:rPr lang="en-US" dirty="0"/>
              <a:t>decrease.</a:t>
            </a:r>
          </a:p>
          <a:p>
            <a:pPr marL="457200" indent="-457200">
              <a:spcAft>
                <a:spcPts val="1200"/>
              </a:spcAft>
              <a:buFont typeface="Wingdings" pitchFamily="2" charset="2"/>
              <a:buAutoNum type="alphaLcPeriod"/>
            </a:pPr>
            <a:r>
              <a:rPr lang="en-US" dirty="0"/>
              <a:t>remain the same.</a:t>
            </a:r>
          </a:p>
        </p:txBody>
      </p:sp>
    </p:spTree>
    <p:extLst>
      <p:ext uri="{BB962C8B-B14F-4D97-AF65-F5344CB8AC3E}">
        <p14:creationId xmlns:p14="http://schemas.microsoft.com/office/powerpoint/2010/main" val="2871008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(4 of 6) (Answer)</a:t>
            </a:r>
          </a:p>
        </p:txBody>
      </p:sp>
      <p:sp>
        <p:nvSpPr>
          <p:cNvPr id="3" name="Content Placeholder 2"/>
          <p:cNvSpPr>
            <a:spLocks noGrp="1"/>
          </p:cNvSpPr>
          <p:nvPr>
            <p:ph idx="1"/>
          </p:nvPr>
        </p:nvSpPr>
        <p:spPr>
          <a:xfrm>
            <a:off x="209550" y="1319314"/>
            <a:ext cx="8763000" cy="4873256"/>
          </a:xfrm>
        </p:spPr>
        <p:txBody>
          <a:bodyPr>
            <a:normAutofit lnSpcReduction="10000"/>
          </a:bodyPr>
          <a:lstStyle/>
          <a:p>
            <a:pPr marL="0" indent="0">
              <a:lnSpc>
                <a:spcPct val="110000"/>
              </a:lnSpc>
              <a:spcAft>
                <a:spcPts val="1200"/>
              </a:spcAft>
              <a:buNone/>
            </a:pPr>
            <a:r>
              <a:rPr lang="en-US" dirty="0"/>
              <a:t>If the price elasticity of demand for wine is 1.2, and the price of wine increases, the total revenues of the wine industry would:</a:t>
            </a:r>
          </a:p>
          <a:p>
            <a:pPr marL="457200" indent="-457200">
              <a:lnSpc>
                <a:spcPct val="110000"/>
              </a:lnSpc>
              <a:spcAft>
                <a:spcPts val="1200"/>
              </a:spcAft>
              <a:buFont typeface="Wingdings" pitchFamily="2" charset="2"/>
              <a:buAutoNum type="alphaLcPeriod"/>
            </a:pPr>
            <a:r>
              <a:rPr lang="en-US" dirty="0"/>
              <a:t>increase.</a:t>
            </a:r>
          </a:p>
          <a:p>
            <a:pPr marL="457200" indent="-457200">
              <a:lnSpc>
                <a:spcPct val="110000"/>
              </a:lnSpc>
              <a:spcAft>
                <a:spcPts val="1200"/>
              </a:spcAft>
              <a:buFont typeface="Wingdings" pitchFamily="2" charset="2"/>
              <a:buAutoNum type="alphaLcPeriod"/>
            </a:pPr>
            <a:r>
              <a:rPr lang="en-US" dirty="0"/>
              <a:t>decrease.</a:t>
            </a:r>
          </a:p>
          <a:p>
            <a:pPr marL="457200" indent="-457200">
              <a:lnSpc>
                <a:spcPct val="110000"/>
              </a:lnSpc>
              <a:spcAft>
                <a:spcPts val="1200"/>
              </a:spcAft>
              <a:buFont typeface="Wingdings" pitchFamily="2" charset="2"/>
              <a:buAutoNum type="alphaLcPeriod"/>
            </a:pPr>
            <a:r>
              <a:rPr lang="en-US" dirty="0"/>
              <a:t>remain the same.</a:t>
            </a:r>
          </a:p>
          <a:p>
            <a:pPr marL="0" indent="0">
              <a:lnSpc>
                <a:spcPct val="110000"/>
              </a:lnSpc>
              <a:spcAft>
                <a:spcPts val="1200"/>
              </a:spcAft>
              <a:buNone/>
            </a:pPr>
            <a:r>
              <a:rPr lang="en-US" b="1" dirty="0"/>
              <a:t>Answer:</a:t>
            </a:r>
            <a:r>
              <a:rPr lang="en-US" dirty="0"/>
              <a:t> </a:t>
            </a:r>
          </a:p>
          <a:p>
            <a:pPr marL="514350" indent="-514350">
              <a:lnSpc>
                <a:spcPct val="110000"/>
              </a:lnSpc>
              <a:spcAft>
                <a:spcPts val="1200"/>
              </a:spcAft>
              <a:buFont typeface="+mj-lt"/>
              <a:buAutoNum type="alphaLcPeriod" startAt="2"/>
            </a:pPr>
            <a:r>
              <a:rPr lang="en-US" dirty="0"/>
              <a:t>Demand is elastic, so a price increase would cause revenues to decrease.</a:t>
            </a:r>
          </a:p>
        </p:txBody>
      </p:sp>
    </p:spTree>
    <p:extLst>
      <p:ext uri="{BB962C8B-B14F-4D97-AF65-F5344CB8AC3E}">
        <p14:creationId xmlns:p14="http://schemas.microsoft.com/office/powerpoint/2010/main" val="1959317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Demand Elasticity (1 of 4)</a:t>
            </a:r>
          </a:p>
        </p:txBody>
      </p:sp>
      <p:sp>
        <p:nvSpPr>
          <p:cNvPr id="3" name="Content Placeholder 2"/>
          <p:cNvSpPr>
            <a:spLocks noGrp="1"/>
          </p:cNvSpPr>
          <p:nvPr>
            <p:ph idx="1"/>
          </p:nvPr>
        </p:nvSpPr>
        <p:spPr/>
        <p:txBody>
          <a:bodyPr>
            <a:normAutofit/>
          </a:bodyPr>
          <a:lstStyle/>
          <a:p>
            <a:pPr>
              <a:spcAft>
                <a:spcPts val="1800"/>
              </a:spcAft>
            </a:pPr>
            <a:r>
              <a:rPr lang="en-US" dirty="0"/>
              <a:t>Productivity has increased in both farming and computer chips.</a:t>
            </a:r>
          </a:p>
          <a:p>
            <a:pPr>
              <a:spcAft>
                <a:spcPts val="1800"/>
              </a:spcAft>
            </a:pPr>
            <a:r>
              <a:rPr lang="en-US" dirty="0"/>
              <a:t>Farming revenues have declined, while revenues for computer chips have increased.</a:t>
            </a:r>
          </a:p>
          <a:p>
            <a:pPr>
              <a:spcAft>
                <a:spcPts val="1800"/>
              </a:spcAft>
            </a:pPr>
            <a:r>
              <a:rPr lang="en-US" dirty="0"/>
              <a:t>Demand for food is inelastic, while demand for computer chips is elastic.</a:t>
            </a:r>
          </a:p>
        </p:txBody>
      </p:sp>
    </p:spTree>
    <p:extLst>
      <p:ext uri="{BB962C8B-B14F-4D97-AF65-F5344CB8AC3E}">
        <p14:creationId xmlns:p14="http://schemas.microsoft.com/office/powerpoint/2010/main" val="3076146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Demand Elasticity (2 of 4)</a:t>
            </a:r>
          </a:p>
        </p:txBody>
      </p:sp>
      <p:sp>
        <p:nvSpPr>
          <p:cNvPr id="3" name="Content Placeholder 2"/>
          <p:cNvSpPr>
            <a:spLocks noGrp="1"/>
          </p:cNvSpPr>
          <p:nvPr>
            <p:ph idx="1"/>
          </p:nvPr>
        </p:nvSpPr>
        <p:spPr/>
        <p:txBody>
          <a:bodyPr/>
          <a:lstStyle/>
          <a:p>
            <a:pPr marL="0" indent="0">
              <a:buNone/>
            </a:pPr>
            <a:r>
              <a:rPr lang="en-US" dirty="0"/>
              <a:t>Inelastic demand for food: </a:t>
            </a:r>
          </a:p>
          <a:p>
            <a:r>
              <a:rPr lang="en-US" dirty="0"/>
              <a:t>Increase in supply</a:t>
            </a:r>
          </a:p>
          <a:p>
            <a:pPr marL="457200" lvl="1" indent="0">
              <a:spcAft>
                <a:spcPts val="1200"/>
              </a:spcAft>
              <a:buNone/>
            </a:pPr>
            <a:r>
              <a:rPr lang="en-US" dirty="0"/>
              <a:t>→ Lower price </a:t>
            </a:r>
          </a:p>
          <a:p>
            <a:pPr marL="457200" lvl="1" indent="0">
              <a:spcAft>
                <a:spcPts val="1200"/>
              </a:spcAft>
              <a:buNone/>
            </a:pPr>
            <a:r>
              <a:rPr lang="en-US" dirty="0"/>
              <a:t>→ Lower revenues</a:t>
            </a:r>
          </a:p>
          <a:p>
            <a:pPr marL="0" lvl="1" indent="0">
              <a:buSzPct val="100000"/>
              <a:buNone/>
            </a:pPr>
            <a:r>
              <a:rPr lang="en-US" sz="2600" dirty="0"/>
              <a:t>Elastic demand for computer chips:</a:t>
            </a:r>
          </a:p>
          <a:p>
            <a:pPr marL="342900" lvl="1" indent="-342900">
              <a:buSzPct val="100000"/>
              <a:buFont typeface="Arial" pitchFamily="34" charset="0"/>
              <a:buChar char="•"/>
            </a:pPr>
            <a:r>
              <a:rPr lang="en-US" sz="2600" dirty="0"/>
              <a:t>Increase in supply</a:t>
            </a:r>
          </a:p>
          <a:p>
            <a:pPr marL="461963" lvl="2" indent="0">
              <a:buSzPct val="100000"/>
              <a:buNone/>
            </a:pPr>
            <a:r>
              <a:rPr lang="en-US" sz="2400" dirty="0"/>
              <a:t>→ Lower price </a:t>
            </a:r>
            <a:br>
              <a:rPr lang="en-US" sz="2400" dirty="0"/>
            </a:br>
            <a:r>
              <a:rPr lang="en-US" sz="2400" dirty="0"/>
              <a:t>→ Higher revenues</a:t>
            </a:r>
          </a:p>
        </p:txBody>
      </p:sp>
    </p:spTree>
    <p:extLst>
      <p:ext uri="{BB962C8B-B14F-4D97-AF65-F5344CB8AC3E}">
        <p14:creationId xmlns:p14="http://schemas.microsoft.com/office/powerpoint/2010/main" val="3071626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Demand Elasticity (3 of 4)</a:t>
            </a:r>
          </a:p>
        </p:txBody>
      </p:sp>
      <p:pic>
        <p:nvPicPr>
          <p:cNvPr id="10" name="Picture Placeholder 9" descr="A graph compares the demand and supply and calculates the total revenues for farming. The graph has Quantity (per person) along the horizontal axis and Price along the vertical axis. The graph for Farming has two supply curves with positive slopes and a demand curve with a negative slope. The demand curve intersects the Supply 1950 curve at a quantity of Q in 1950 and Price in 1950, and the Supply today curve at a quantity of Q Today and Price today. Dashed lines from these points of intersection meet the axes at each price and quantity demanded combination. The area bound by the axes and the dashed lines from the Demand and Supply 1950 intersection point represents Revenues 1950.The area bound by the axes and the dashed lines from the Demand and Supply today intersection point represents Revenues today. &#10;">
            <a:extLst>
              <a:ext uri="{FF2B5EF4-FFF2-40B4-BE49-F238E27FC236}">
                <a16:creationId xmlns:a16="http://schemas.microsoft.com/office/drawing/2014/main" id="{AE794ED9-D59B-451B-8F4D-B9880184FED7}"/>
              </a:ext>
            </a:extLst>
          </p:cNvPr>
          <p:cNvPicPr>
            <a:picLocks noGrp="1" noChangeAspect="1"/>
          </p:cNvPicPr>
          <p:nvPr>
            <p:ph type="pic" sz="quarter" idx="10"/>
          </p:nvPr>
        </p:nvPicPr>
        <p:blipFill>
          <a:blip r:embed="rId3"/>
          <a:stretch>
            <a:fillRect/>
          </a:stretch>
        </p:blipFill>
        <p:spPr>
          <a:xfrm>
            <a:off x="2080260" y="1329460"/>
            <a:ext cx="4983480" cy="4853940"/>
          </a:xfrm>
          <a:prstGeom prst="rect">
            <a:avLst/>
          </a:prstGeom>
        </p:spPr>
      </p:pic>
    </p:spTree>
    <p:extLst>
      <p:ext uri="{BB962C8B-B14F-4D97-AF65-F5344CB8AC3E}">
        <p14:creationId xmlns:p14="http://schemas.microsoft.com/office/powerpoint/2010/main" val="125021504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Introduction</a:t>
            </a:r>
          </a:p>
        </p:txBody>
      </p:sp>
      <p:sp>
        <p:nvSpPr>
          <p:cNvPr id="10" name="Content Placeholder 9"/>
          <p:cNvSpPr>
            <a:spLocks noGrp="1"/>
          </p:cNvSpPr>
          <p:nvPr>
            <p:ph idx="1"/>
          </p:nvPr>
        </p:nvSpPr>
        <p:spPr/>
        <p:txBody>
          <a:bodyPr>
            <a:normAutofit/>
          </a:bodyPr>
          <a:lstStyle/>
          <a:p>
            <a:pPr>
              <a:spcAft>
                <a:spcPts val="1800"/>
              </a:spcAft>
            </a:pPr>
            <a:r>
              <a:rPr lang="en-US" dirty="0"/>
              <a:t>In this chapter, we develop the tools of demand and supply elasticity. </a:t>
            </a:r>
          </a:p>
          <a:p>
            <a:pPr>
              <a:spcAft>
                <a:spcPts val="1800"/>
              </a:spcAft>
            </a:pPr>
            <a:r>
              <a:rPr lang="en-US" dirty="0"/>
              <a:t>In Chapter 4, we discussed how to shift the supply and demand curves to produce </a:t>
            </a:r>
            <a:r>
              <a:rPr lang="en-US" i="1" dirty="0"/>
              <a:t>qualitative </a:t>
            </a:r>
            <a:r>
              <a:rPr lang="en-US" dirty="0"/>
              <a:t>predictions about changes in prices and quantities.</a:t>
            </a:r>
          </a:p>
          <a:p>
            <a:pPr>
              <a:spcAft>
                <a:spcPts val="1800"/>
              </a:spcAft>
            </a:pPr>
            <a:r>
              <a:rPr lang="en-US" dirty="0"/>
              <a:t>Estimating elasticity is the first step in </a:t>
            </a:r>
            <a:r>
              <a:rPr lang="en-US" i="1" dirty="0"/>
              <a:t>quantifying </a:t>
            </a:r>
            <a:r>
              <a:rPr lang="en-US" dirty="0"/>
              <a:t>how changes in demand and supply will affect prices and quantities.</a:t>
            </a:r>
          </a:p>
        </p:txBody>
      </p:sp>
    </p:spTree>
    <p:extLst>
      <p:ext uri="{BB962C8B-B14F-4D97-AF65-F5344CB8AC3E}">
        <p14:creationId xmlns:p14="http://schemas.microsoft.com/office/powerpoint/2010/main" val="1999756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Demand Elasticity (4 of 4)</a:t>
            </a:r>
          </a:p>
        </p:txBody>
      </p:sp>
      <p:pic>
        <p:nvPicPr>
          <p:cNvPr id="8" name="Picture Placeholder 7" descr="A graph compares the demand and supply and calculates the total revenues for Computer Chips. The graph has Quantity (per person) along the horizontal axis and Price along the vertical axis.  &#10;The graph for Computer Chips has two supply curves with positive slopes and a demand curve with a negative slope. The demand curve intersects the Supply 1980 curve at Q in 1980 and Price in 1980, and the Supply today curve at a quantity of Q Today and Price today. The area bound by the axes and the dashed lines from the Demand and Supply 1980 intersection point represents Revenues 1980.The area bound by the axes and the dashed lines from the Demand and Supply today intersection point represents Revenues today. ">
            <a:extLst>
              <a:ext uri="{FF2B5EF4-FFF2-40B4-BE49-F238E27FC236}">
                <a16:creationId xmlns:a16="http://schemas.microsoft.com/office/drawing/2014/main" id="{70704737-1F92-4E3E-9407-0AE3421D4C44}"/>
              </a:ext>
            </a:extLst>
          </p:cNvPr>
          <p:cNvPicPr>
            <a:picLocks noGrp="1" noChangeAspect="1"/>
          </p:cNvPicPr>
          <p:nvPr>
            <p:ph type="pic" sz="quarter" idx="10"/>
          </p:nvPr>
        </p:nvPicPr>
        <p:blipFill>
          <a:blip r:embed="rId3"/>
          <a:stretch>
            <a:fillRect/>
          </a:stretch>
        </p:blipFill>
        <p:spPr>
          <a:xfrm>
            <a:off x="842010" y="1455869"/>
            <a:ext cx="7459980" cy="4351020"/>
          </a:xfrm>
          <a:prstGeom prst="rect">
            <a:avLst/>
          </a:prstGeom>
        </p:spPr>
      </p:pic>
    </p:spTree>
    <p:extLst>
      <p:ext uri="{BB962C8B-B14F-4D97-AF65-F5344CB8AC3E}">
        <p14:creationId xmlns:p14="http://schemas.microsoft.com/office/powerpoint/2010/main" val="427674380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(5 of 6)</a:t>
            </a:r>
          </a:p>
        </p:txBody>
      </p:sp>
      <p:sp>
        <p:nvSpPr>
          <p:cNvPr id="3" name="Content Placeholder 2"/>
          <p:cNvSpPr>
            <a:spLocks noGrp="1"/>
          </p:cNvSpPr>
          <p:nvPr>
            <p:ph idx="1"/>
          </p:nvPr>
        </p:nvSpPr>
        <p:spPr/>
        <p:txBody>
          <a:bodyPr>
            <a:normAutofit/>
          </a:bodyPr>
          <a:lstStyle/>
          <a:p>
            <a:pPr marL="0" indent="0">
              <a:spcAft>
                <a:spcPts val="1200"/>
              </a:spcAft>
              <a:buNone/>
            </a:pPr>
            <a:r>
              <a:rPr lang="en-US" dirty="0"/>
              <a:t>If demand for iPhones is inelastic, an increased supply of iPhones would result in:</a:t>
            </a:r>
          </a:p>
          <a:p>
            <a:pPr marL="457200" indent="-457200">
              <a:spcAft>
                <a:spcPts val="1200"/>
              </a:spcAft>
              <a:buFont typeface="Wingdings" pitchFamily="2" charset="2"/>
              <a:buAutoNum type="alphaLcPeriod"/>
            </a:pPr>
            <a:r>
              <a:rPr lang="en-US" dirty="0"/>
              <a:t>increased revenues.</a:t>
            </a:r>
          </a:p>
          <a:p>
            <a:pPr marL="457200" indent="-457200">
              <a:spcAft>
                <a:spcPts val="1200"/>
              </a:spcAft>
              <a:buFont typeface="Wingdings" pitchFamily="2" charset="2"/>
              <a:buAutoNum type="alphaLcPeriod"/>
            </a:pPr>
            <a:r>
              <a:rPr lang="en-US" dirty="0"/>
              <a:t>decreased revenues.</a:t>
            </a:r>
          </a:p>
          <a:p>
            <a:pPr marL="457200" indent="-457200">
              <a:spcAft>
                <a:spcPts val="1200"/>
              </a:spcAft>
              <a:buFont typeface="Wingdings" pitchFamily="2" charset="2"/>
              <a:buAutoNum type="alphaLcPeriod"/>
            </a:pPr>
            <a:r>
              <a:rPr lang="en-US" dirty="0"/>
              <a:t>unchanged revenues.</a:t>
            </a:r>
          </a:p>
        </p:txBody>
      </p:sp>
    </p:spTree>
    <p:extLst>
      <p:ext uri="{BB962C8B-B14F-4D97-AF65-F5344CB8AC3E}">
        <p14:creationId xmlns:p14="http://schemas.microsoft.com/office/powerpoint/2010/main" val="3950730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(5 of 6)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If demand for iPhones is inelastic, an increased supply of iPhones would result in:</a:t>
            </a:r>
          </a:p>
          <a:p>
            <a:pPr marL="457200" indent="-457200">
              <a:spcAft>
                <a:spcPts val="1200"/>
              </a:spcAft>
              <a:buFont typeface="Wingdings" pitchFamily="2" charset="2"/>
              <a:buAutoNum type="alphaLcPeriod"/>
            </a:pPr>
            <a:r>
              <a:rPr lang="en-US" dirty="0"/>
              <a:t>increased revenues.</a:t>
            </a:r>
          </a:p>
          <a:p>
            <a:pPr marL="457200" indent="-457200">
              <a:spcAft>
                <a:spcPts val="1200"/>
              </a:spcAft>
              <a:buFont typeface="Wingdings" pitchFamily="2" charset="2"/>
              <a:buAutoNum type="alphaLcPeriod"/>
            </a:pPr>
            <a:r>
              <a:rPr lang="en-US" dirty="0"/>
              <a:t>decreased revenues.</a:t>
            </a:r>
          </a:p>
          <a:p>
            <a:pPr marL="457200" indent="-457200">
              <a:spcAft>
                <a:spcPts val="1200"/>
              </a:spcAft>
              <a:buFont typeface="Wingdings" pitchFamily="2" charset="2"/>
              <a:buAutoNum type="alphaLcPeriod"/>
            </a:pPr>
            <a:r>
              <a:rPr lang="en-US" dirty="0"/>
              <a:t>unchanged revenues.</a:t>
            </a:r>
          </a:p>
          <a:p>
            <a:pPr marL="0" indent="0">
              <a:spcAft>
                <a:spcPts val="1200"/>
              </a:spcAft>
              <a:buNone/>
            </a:pPr>
            <a:r>
              <a:rPr lang="en-US" b="1" dirty="0"/>
              <a:t>Answer:</a:t>
            </a:r>
            <a:r>
              <a:rPr lang="en-US" dirty="0"/>
              <a:t> </a:t>
            </a:r>
          </a:p>
          <a:p>
            <a:pPr>
              <a:spcAft>
                <a:spcPts val="1200"/>
              </a:spcAft>
              <a:buFont typeface="+mj-lt"/>
              <a:buAutoNum type="alphaLcPeriod" startAt="2"/>
            </a:pPr>
            <a:r>
              <a:rPr lang="en-US" dirty="0"/>
              <a:t>The increase in quantity sold would be offset by a much larger decrease in price.</a:t>
            </a:r>
          </a:p>
        </p:txBody>
      </p:sp>
    </p:spTree>
    <p:extLst>
      <p:ext uri="{BB962C8B-B14F-4D97-AF65-F5344CB8AC3E}">
        <p14:creationId xmlns:p14="http://schemas.microsoft.com/office/powerpoint/2010/main" val="60305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(2 of 2)</a:t>
            </a:r>
          </a:p>
        </p:txBody>
      </p:sp>
      <p:sp>
        <p:nvSpPr>
          <p:cNvPr id="4" name="Content Placeholder 3"/>
          <p:cNvSpPr>
            <a:spLocks noGrp="1"/>
          </p:cNvSpPr>
          <p:nvPr>
            <p:ph idx="1"/>
          </p:nvPr>
        </p:nvSpPr>
        <p:spPr/>
        <p:txBody>
          <a:bodyPr/>
          <a:lstStyle/>
          <a:p>
            <a:r>
              <a:rPr lang="en-US" b="1" dirty="0"/>
              <a:t>Elasticity of Supply:</a:t>
            </a:r>
          </a:p>
          <a:p>
            <a:pPr lvl="1"/>
            <a:r>
              <a:rPr lang="en-US" i="1" dirty="0"/>
              <a:t>Measures how responsive the quantity supplied is to a change in price.</a:t>
            </a:r>
          </a:p>
        </p:txBody>
      </p:sp>
    </p:spTree>
    <p:extLst>
      <p:ext uri="{BB962C8B-B14F-4D97-AF65-F5344CB8AC3E}">
        <p14:creationId xmlns:p14="http://schemas.microsoft.com/office/powerpoint/2010/main" val="3875247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of Supply </a:t>
            </a:r>
          </a:p>
        </p:txBody>
      </p:sp>
      <p:sp>
        <p:nvSpPr>
          <p:cNvPr id="6" name="Content Placeholder 5">
            <a:extLst>
              <a:ext uri="{FF2B5EF4-FFF2-40B4-BE49-F238E27FC236}">
                <a16:creationId xmlns:a16="http://schemas.microsoft.com/office/drawing/2014/main" id="{236EE2B0-56EE-40EF-A80F-F61DDE862907}"/>
              </a:ext>
            </a:extLst>
          </p:cNvPr>
          <p:cNvSpPr>
            <a:spLocks noGrp="1"/>
          </p:cNvSpPr>
          <p:nvPr>
            <p:ph sz="quarter" idx="11"/>
          </p:nvPr>
        </p:nvSpPr>
        <p:spPr>
          <a:xfrm>
            <a:off x="278272" y="1288725"/>
            <a:ext cx="8589962" cy="479425"/>
          </a:xfrm>
        </p:spPr>
        <p:txBody>
          <a:bodyPr>
            <a:normAutofit/>
          </a:bodyPr>
          <a:lstStyle/>
          <a:p>
            <a:pPr marL="0" indent="0" algn="ctr">
              <a:buNone/>
            </a:pPr>
            <a:r>
              <a:rPr lang="en-US" sz="2000" i="1" dirty="0"/>
              <a:t>When price increases from $40 to $50:</a:t>
            </a:r>
          </a:p>
        </p:txBody>
      </p:sp>
      <p:pic>
        <p:nvPicPr>
          <p:cNvPr id="12" name="Picture Placeholder 4" descr="A graph plotting quantity on the horizontal axis and Price per unit on the vertical axis shows two supply curves. The graph shows two supply curves intersecting at point a. Supply curve I has a steep positive slope, and supply curve E has a much smaller positive slope. Point a is at a quantity of 80 and a price of 40 dollars. Point c on Supply curve I corresponds to quantity 85 and price 50 dollars. Point bon Supply curve E corresponds to quantity 170 and price 50 dollars. A rightward arrow form 80 to 85 on the horizontal axis reads, Less responsive. Another rightward arrow from 80 to 170 on the horizontal axis reads, More responsive. An arrow from 40 to 50 dollars on the vertical axis reads, The same price increase. A callout pointing to the arrow from a to b on the supply curve E reads, causes a big increase in quantity supplied along supply curve E. Another callout pointing to the arrow from a to c on the supply curve I reads, causes a small increase in quantity supplied along supply curve I. ">
            <a:extLst>
              <a:ext uri="{FF2B5EF4-FFF2-40B4-BE49-F238E27FC236}">
                <a16:creationId xmlns:a16="http://schemas.microsoft.com/office/drawing/2014/main" id="{9025D954-BADC-4825-B9E7-DA7ACD48532A}"/>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2102574" y="1897614"/>
            <a:ext cx="4938852" cy="3986784"/>
          </a:xfrm>
          <a:prstGeom prst="rect">
            <a:avLst/>
          </a:prstGeom>
        </p:spPr>
      </p:pic>
    </p:spTree>
    <p:extLst>
      <p:ext uri="{BB962C8B-B14F-4D97-AF65-F5344CB8AC3E}">
        <p14:creationId xmlns:p14="http://schemas.microsoft.com/office/powerpoint/2010/main" val="3141647483"/>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052" y="17266"/>
            <a:ext cx="8311896" cy="1059977"/>
          </a:xfrm>
        </p:spPr>
        <p:txBody>
          <a:bodyPr>
            <a:noAutofit/>
          </a:bodyPr>
          <a:lstStyle/>
          <a:p>
            <a:r>
              <a:rPr lang="en-US" dirty="0"/>
              <a:t>Determinants of the Elasticity of Supply (1 of 4)</a:t>
            </a:r>
          </a:p>
        </p:txBody>
      </p:sp>
      <p:sp>
        <p:nvSpPr>
          <p:cNvPr id="3" name="Content Placeholder 2"/>
          <p:cNvSpPr>
            <a:spLocks noGrp="1"/>
          </p:cNvSpPr>
          <p:nvPr>
            <p:ph idx="1"/>
          </p:nvPr>
        </p:nvSpPr>
        <p:spPr/>
        <p:txBody>
          <a:bodyPr/>
          <a:lstStyle/>
          <a:p>
            <a:pPr>
              <a:spcAft>
                <a:spcPts val="1800"/>
              </a:spcAft>
            </a:pPr>
            <a:r>
              <a:rPr lang="en-US" dirty="0"/>
              <a:t>The fundamental determinant is how quickly per-unit costs increase with an increase in production.</a:t>
            </a:r>
          </a:p>
          <a:p>
            <a:pPr lvl="1">
              <a:spcAft>
                <a:spcPts val="1800"/>
              </a:spcAft>
            </a:pPr>
            <a:r>
              <a:rPr lang="en-US" dirty="0"/>
              <a:t>If increased production requires much higher per-unit costs, then supply will be inelastic.</a:t>
            </a:r>
          </a:p>
          <a:p>
            <a:pPr lvl="1">
              <a:spcAft>
                <a:spcPts val="1800"/>
              </a:spcAft>
            </a:pPr>
            <a:r>
              <a:rPr lang="en-US" dirty="0"/>
              <a:t>If production can increase without increasing per-unit costs very much, then supply will be elastic.</a:t>
            </a:r>
          </a:p>
        </p:txBody>
      </p:sp>
    </p:spTree>
    <p:extLst>
      <p:ext uri="{BB962C8B-B14F-4D97-AF65-F5344CB8AC3E}">
        <p14:creationId xmlns:p14="http://schemas.microsoft.com/office/powerpoint/2010/main" val="39939405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052" y="17266"/>
            <a:ext cx="8311896" cy="1059977"/>
          </a:xfrm>
        </p:spPr>
        <p:txBody>
          <a:bodyPr>
            <a:noAutofit/>
          </a:bodyPr>
          <a:lstStyle/>
          <a:p>
            <a:r>
              <a:rPr lang="en-US" dirty="0"/>
              <a:t>Determinants of the Elasticity of Supply (2 of 4)</a:t>
            </a:r>
          </a:p>
        </p:txBody>
      </p:sp>
      <p:sp>
        <p:nvSpPr>
          <p:cNvPr id="3" name="Content Placeholder 2"/>
          <p:cNvSpPr>
            <a:spLocks noGrp="1"/>
          </p:cNvSpPr>
          <p:nvPr>
            <p:ph idx="1"/>
          </p:nvPr>
        </p:nvSpPr>
        <p:spPr/>
        <p:txBody>
          <a:bodyPr>
            <a:normAutofit/>
          </a:bodyPr>
          <a:lstStyle/>
          <a:p>
            <a:pPr>
              <a:spcAft>
                <a:spcPts val="1800"/>
              </a:spcAft>
            </a:pPr>
            <a:r>
              <a:rPr lang="en-US" dirty="0"/>
              <a:t>Supply is more elastic when the industry can be expanded without causing a big increase in the demand for that industry’s inputs.</a:t>
            </a:r>
          </a:p>
          <a:p>
            <a:pPr>
              <a:spcAft>
                <a:spcPts val="1800"/>
              </a:spcAft>
            </a:pPr>
            <a:r>
              <a:rPr lang="en-US" dirty="0"/>
              <a:t>The local supply of a good is much more elastic than the global supply.</a:t>
            </a:r>
          </a:p>
          <a:p>
            <a:pPr>
              <a:spcAft>
                <a:spcPts val="1800"/>
              </a:spcAft>
            </a:pPr>
            <a:r>
              <a:rPr lang="en-US" dirty="0"/>
              <a:t>Supply tends to be more elastic in the long run than in the short run.</a:t>
            </a:r>
          </a:p>
        </p:txBody>
      </p:sp>
    </p:spTree>
    <p:extLst>
      <p:ext uri="{BB962C8B-B14F-4D97-AF65-F5344CB8AC3E}">
        <p14:creationId xmlns:p14="http://schemas.microsoft.com/office/powerpoint/2010/main" val="1569855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266"/>
            <a:ext cx="8229600" cy="1059977"/>
          </a:xfrm>
        </p:spPr>
        <p:txBody>
          <a:bodyPr>
            <a:noAutofit/>
          </a:bodyPr>
          <a:lstStyle/>
          <a:p>
            <a:r>
              <a:rPr lang="en-US" dirty="0"/>
              <a:t>Determinants of the Elasticity of Supply (3 of 4)</a:t>
            </a:r>
          </a:p>
        </p:txBody>
      </p:sp>
      <p:sp>
        <p:nvSpPr>
          <p:cNvPr id="3" name="Text Placeholder 2">
            <a:extLst>
              <a:ext uri="{FF2B5EF4-FFF2-40B4-BE49-F238E27FC236}">
                <a16:creationId xmlns:a16="http://schemas.microsoft.com/office/drawing/2014/main" id="{7FC9FE05-C6A3-40E4-A968-2EA2DCFB018E}"/>
              </a:ext>
            </a:extLst>
          </p:cNvPr>
          <p:cNvSpPr>
            <a:spLocks noGrp="1"/>
          </p:cNvSpPr>
          <p:nvPr>
            <p:ph type="body" sz="half" idx="2"/>
          </p:nvPr>
        </p:nvSpPr>
        <p:spPr>
          <a:xfrm>
            <a:off x="1969165" y="1181100"/>
            <a:ext cx="2046707" cy="479425"/>
          </a:xfrm>
        </p:spPr>
        <p:txBody>
          <a:bodyPr>
            <a:normAutofit/>
          </a:bodyPr>
          <a:lstStyle/>
          <a:p>
            <a:r>
              <a:rPr lang="en-US" sz="1800" b="1" dirty="0">
                <a:solidFill>
                  <a:srgbClr val="333399"/>
                </a:solidFill>
              </a:rPr>
              <a:t>Picasso painting</a:t>
            </a:r>
          </a:p>
        </p:txBody>
      </p:sp>
      <p:sp>
        <p:nvSpPr>
          <p:cNvPr id="7" name="Content Placeholder 6">
            <a:extLst>
              <a:ext uri="{FF2B5EF4-FFF2-40B4-BE49-F238E27FC236}">
                <a16:creationId xmlns:a16="http://schemas.microsoft.com/office/drawing/2014/main" id="{653B551B-2EB1-4792-B1F9-627AEC153DE3}"/>
              </a:ext>
            </a:extLst>
          </p:cNvPr>
          <p:cNvSpPr>
            <a:spLocks noGrp="1"/>
          </p:cNvSpPr>
          <p:nvPr>
            <p:ph sz="quarter" idx="11"/>
          </p:nvPr>
        </p:nvSpPr>
        <p:spPr>
          <a:xfrm>
            <a:off x="5834914" y="1179338"/>
            <a:ext cx="1426350" cy="479425"/>
          </a:xfrm>
        </p:spPr>
        <p:txBody>
          <a:bodyPr>
            <a:normAutofit/>
          </a:bodyPr>
          <a:lstStyle/>
          <a:p>
            <a:pPr marL="0" indent="0">
              <a:buNone/>
            </a:pPr>
            <a:r>
              <a:rPr lang="en-US" sz="1800" b="1" dirty="0">
                <a:solidFill>
                  <a:srgbClr val="333399"/>
                </a:solidFill>
              </a:rPr>
              <a:t>Toothpicks</a:t>
            </a:r>
          </a:p>
        </p:txBody>
      </p:sp>
      <p:pic>
        <p:nvPicPr>
          <p:cNvPr id="14" name="Picture Placeholder 13" descr="Two graphs plotting quantity on the horizontal axes and price on the vertical axes show supply curves. The first graph shows a perfectly inelastic supply curve that is parallel to the vertical axis. Text below reads, The supply for Picasso paintings is very inelastic. The second graph shows a perfectly elastic supply curve that is parallel to the horizontal axis. Text below reads, The supply of toothpicks is very elastic.">
            <a:extLst>
              <a:ext uri="{FF2B5EF4-FFF2-40B4-BE49-F238E27FC236}">
                <a16:creationId xmlns:a16="http://schemas.microsoft.com/office/drawing/2014/main" id="{E06F4B44-89E9-4695-B03B-586EAFF078E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367624" y="1760858"/>
            <a:ext cx="6570945" cy="4004741"/>
          </a:xfrm>
          <a:prstGeom prst="rect">
            <a:avLst/>
          </a:prstGeom>
        </p:spPr>
      </p:pic>
    </p:spTree>
    <p:extLst>
      <p:ext uri="{BB962C8B-B14F-4D97-AF65-F5344CB8AC3E}">
        <p14:creationId xmlns:p14="http://schemas.microsoft.com/office/powerpoint/2010/main" val="2623228105"/>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197" y="0"/>
            <a:ext cx="7198683" cy="1059977"/>
          </a:xfrm>
        </p:spPr>
        <p:txBody>
          <a:bodyPr>
            <a:noAutofit/>
          </a:bodyPr>
          <a:lstStyle/>
          <a:p>
            <a:r>
              <a:rPr lang="en-US" dirty="0"/>
              <a:t>Determinants of the Elasticity of Supply (4 of 4)</a:t>
            </a:r>
          </a:p>
        </p:txBody>
      </p:sp>
      <p:graphicFrame>
        <p:nvGraphicFramePr>
          <p:cNvPr id="9" name="Table Placeholder 8"/>
          <p:cNvGraphicFramePr>
            <a:graphicFrameLocks noGrp="1"/>
          </p:cNvGraphicFramePr>
          <p:nvPr>
            <p:ph type="tbl" sz="quarter" idx="12"/>
            <p:extLst>
              <p:ext uri="{D42A27DB-BD31-4B8C-83A1-F6EECF244321}">
                <p14:modId xmlns:p14="http://schemas.microsoft.com/office/powerpoint/2010/main" val="1138973938"/>
              </p:ext>
            </p:extLst>
          </p:nvPr>
        </p:nvGraphicFramePr>
        <p:xfrm>
          <a:off x="1056761" y="2382520"/>
          <a:ext cx="6884367" cy="2941320"/>
        </p:xfrm>
        <a:graphic>
          <a:graphicData uri="http://schemas.openxmlformats.org/drawingml/2006/table">
            <a:tbl>
              <a:tblPr firstRow="1" bandRow="1">
                <a:tableStyleId>{18603FDC-E32A-4AB5-989C-0864C3EAD2B8}</a:tableStyleId>
              </a:tblPr>
              <a:tblGrid>
                <a:gridCol w="3188667">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370840">
                <a:tc>
                  <a:txBody>
                    <a:bodyPr/>
                    <a:lstStyle/>
                    <a:p>
                      <a:pPr algn="ctr">
                        <a:spcBef>
                          <a:spcPts val="624"/>
                        </a:spcBef>
                      </a:pPr>
                      <a:r>
                        <a:rPr lang="en-US" sz="1800" kern="1200" dirty="0">
                          <a:effectLst/>
                          <a:latin typeface="Arial" panose="020B0604020202020204" pitchFamily="34" charset="0"/>
                          <a:cs typeface="Arial" panose="020B0604020202020204" pitchFamily="34" charset="0"/>
                        </a:rPr>
                        <a:t>Less Elastic</a:t>
                      </a:r>
                      <a:endParaRPr lang="en-US" dirty="0">
                        <a:latin typeface="Arial" pitchFamily="34" charset="0"/>
                        <a:cs typeface="Arial" pitchFamily="34" charset="0"/>
                      </a:endParaRPr>
                    </a:p>
                  </a:txBody>
                  <a:tcPr/>
                </a:tc>
                <a:tc>
                  <a:txBody>
                    <a:bodyPr/>
                    <a:lstStyle/>
                    <a:p>
                      <a:pPr algn="ctr">
                        <a:spcBef>
                          <a:spcPts val="624"/>
                        </a:spcBef>
                      </a:pPr>
                      <a:r>
                        <a:rPr lang="en-US" sz="1800" kern="1200" dirty="0">
                          <a:effectLst/>
                          <a:latin typeface="Arial" panose="020B0604020202020204" pitchFamily="34" charset="0"/>
                          <a:cs typeface="Arial" panose="020B0604020202020204" pitchFamily="34" charset="0"/>
                        </a:rPr>
                        <a:t>More Elastic</a:t>
                      </a:r>
                      <a:endParaRPr lang="en-US"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Difficult to increase</a:t>
                      </a:r>
                      <a:r>
                        <a:rPr lang="en-US" sz="1800" kern="1200" baseline="0" dirty="0">
                          <a:effectLst/>
                          <a:latin typeface="Arial" panose="020B0604020202020204" pitchFamily="34" charset="0"/>
                          <a:cs typeface="Arial" panose="020B0604020202020204" pitchFamily="34" charset="0"/>
                        </a:rPr>
                        <a:t> </a:t>
                      </a:r>
                      <a:r>
                        <a:rPr lang="en-US" sz="1800" kern="1200" dirty="0">
                          <a:effectLst/>
                          <a:latin typeface="Arial" panose="020B0604020202020204" pitchFamily="34" charset="0"/>
                          <a:cs typeface="Arial" panose="020B0604020202020204" pitchFamily="34" charset="0"/>
                        </a:rPr>
                        <a:t>production at constant unit cost (e.g., some raw</a:t>
                      </a:r>
                      <a:r>
                        <a:rPr lang="en-US" sz="1800" kern="1200" baseline="0" dirty="0">
                          <a:effectLst/>
                          <a:latin typeface="Arial" panose="020B0604020202020204" pitchFamily="34" charset="0"/>
                          <a:cs typeface="Arial" panose="020B0604020202020204" pitchFamily="34" charset="0"/>
                        </a:rPr>
                        <a:t> </a:t>
                      </a:r>
                      <a:r>
                        <a:rPr lang="en-US" sz="1800" kern="1200" dirty="0">
                          <a:effectLst/>
                          <a:latin typeface="Arial" panose="020B0604020202020204" pitchFamily="34" charset="0"/>
                          <a:cs typeface="Arial" panose="020B0604020202020204" pitchFamily="34" charset="0"/>
                        </a:rPr>
                        <a:t>materials)</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Easy to increase production at constant unit cost (e.g., some manufactured goods)</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Large share of market for inputs</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Small share of market for inputs</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Global supply</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Local supply</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Short run</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Long run</a:t>
                      </a:r>
                      <a:endParaRPr lang="en-US" dirty="0">
                        <a:latin typeface="Arial" pitchFamily="34" charset="0"/>
                        <a:cs typeface="Arial" pitchFamily="34"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1922875"/>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(6 of 6)</a:t>
            </a:r>
          </a:p>
        </p:txBody>
      </p:sp>
      <p:sp>
        <p:nvSpPr>
          <p:cNvPr id="3" name="Content Placeholder 2"/>
          <p:cNvSpPr>
            <a:spLocks noGrp="1"/>
          </p:cNvSpPr>
          <p:nvPr>
            <p:ph idx="1"/>
          </p:nvPr>
        </p:nvSpPr>
        <p:spPr/>
        <p:txBody>
          <a:bodyPr>
            <a:normAutofit/>
          </a:bodyPr>
          <a:lstStyle/>
          <a:p>
            <a:pPr marL="0" indent="0">
              <a:spcAft>
                <a:spcPts val="1200"/>
              </a:spcAft>
              <a:buNone/>
            </a:pPr>
            <a:r>
              <a:rPr lang="en-US" dirty="0"/>
              <a:t>Would the supply of roofing nails in Fargo, North Dakota, be relatively elastic or inelastic?</a:t>
            </a:r>
          </a:p>
          <a:p>
            <a:pPr marL="457200" indent="-457200">
              <a:spcAft>
                <a:spcPts val="1200"/>
              </a:spcAft>
              <a:buFont typeface="Wingdings" pitchFamily="2" charset="2"/>
              <a:buAutoNum type="alphaLcPeriod"/>
            </a:pPr>
            <a:r>
              <a:rPr lang="en-US" dirty="0"/>
              <a:t>elastic</a:t>
            </a:r>
          </a:p>
          <a:p>
            <a:pPr marL="457200" indent="-457200">
              <a:spcAft>
                <a:spcPts val="1200"/>
              </a:spcAft>
              <a:buFont typeface="Wingdings" pitchFamily="2" charset="2"/>
              <a:buAutoNum type="alphaLcPeriod"/>
            </a:pPr>
            <a:r>
              <a:rPr lang="en-US" dirty="0"/>
              <a:t>inelastic</a:t>
            </a:r>
          </a:p>
        </p:txBody>
      </p:sp>
    </p:spTree>
    <p:extLst>
      <p:ext uri="{BB962C8B-B14F-4D97-AF65-F5344CB8AC3E}">
        <p14:creationId xmlns:p14="http://schemas.microsoft.com/office/powerpoint/2010/main" val="123295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(1 of 2)</a:t>
            </a:r>
          </a:p>
        </p:txBody>
      </p:sp>
      <p:sp>
        <p:nvSpPr>
          <p:cNvPr id="4" name="Content Placeholder 3"/>
          <p:cNvSpPr>
            <a:spLocks noGrp="1"/>
          </p:cNvSpPr>
          <p:nvPr>
            <p:ph idx="1"/>
          </p:nvPr>
        </p:nvSpPr>
        <p:spPr/>
        <p:txBody>
          <a:bodyPr/>
          <a:lstStyle/>
          <a:p>
            <a:r>
              <a:rPr lang="en-US" b="1" dirty="0"/>
              <a:t>Elasticity of Demand:</a:t>
            </a:r>
          </a:p>
          <a:p>
            <a:pPr lvl="1"/>
            <a:r>
              <a:rPr lang="en-US" i="1" dirty="0"/>
              <a:t>Measures how responsive the quantity demanded is to a change in price.</a:t>
            </a:r>
          </a:p>
          <a:p>
            <a:pPr lvl="1"/>
            <a:r>
              <a:rPr lang="en-US" i="1" dirty="0"/>
              <a:t>More responsive = more elastic.</a:t>
            </a:r>
          </a:p>
        </p:txBody>
      </p:sp>
    </p:spTree>
    <p:extLst>
      <p:ext uri="{BB962C8B-B14F-4D97-AF65-F5344CB8AC3E}">
        <p14:creationId xmlns:p14="http://schemas.microsoft.com/office/powerpoint/2010/main" val="3083621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Self-Check (6 of 6) (Answer)</a:t>
            </a:r>
          </a:p>
        </p:txBody>
      </p:sp>
      <p:sp>
        <p:nvSpPr>
          <p:cNvPr id="3" name="Content Placeholder 2"/>
          <p:cNvSpPr>
            <a:spLocks noGrp="1"/>
          </p:cNvSpPr>
          <p:nvPr>
            <p:ph idx="1"/>
          </p:nvPr>
        </p:nvSpPr>
        <p:spPr/>
        <p:txBody>
          <a:bodyPr>
            <a:normAutofit/>
          </a:bodyPr>
          <a:lstStyle/>
          <a:p>
            <a:pPr marL="0" indent="0">
              <a:spcAft>
                <a:spcPts val="1200"/>
              </a:spcAft>
              <a:buNone/>
            </a:pPr>
            <a:r>
              <a:rPr lang="en-US" dirty="0"/>
              <a:t>Would the supply of roofing nails in Fargo, North Dakota, be relatively elastic or inelastic?</a:t>
            </a:r>
          </a:p>
          <a:p>
            <a:pPr marL="457200" indent="-457200">
              <a:spcAft>
                <a:spcPts val="1200"/>
              </a:spcAft>
              <a:buFont typeface="Wingdings" pitchFamily="2" charset="2"/>
              <a:buAutoNum type="alphaLcPeriod"/>
            </a:pPr>
            <a:r>
              <a:rPr lang="en-US" dirty="0"/>
              <a:t>elastic</a:t>
            </a:r>
          </a:p>
          <a:p>
            <a:pPr marL="457200" indent="-457200">
              <a:spcAft>
                <a:spcPts val="1200"/>
              </a:spcAft>
              <a:buFont typeface="Wingdings" pitchFamily="2" charset="2"/>
              <a:buAutoNum type="alphaLcPeriod"/>
            </a:pPr>
            <a:r>
              <a:rPr lang="en-US" dirty="0"/>
              <a:t>inelastic</a:t>
            </a:r>
          </a:p>
          <a:p>
            <a:pPr marL="0" indent="0">
              <a:spcAft>
                <a:spcPts val="1200"/>
              </a:spcAft>
              <a:buNone/>
            </a:pPr>
            <a:r>
              <a:rPr lang="en-US" b="1" dirty="0"/>
              <a:t>Answer:</a:t>
            </a:r>
            <a:r>
              <a:rPr lang="en-US" dirty="0"/>
              <a:t> </a:t>
            </a:r>
          </a:p>
          <a:p>
            <a:pPr marL="514350" indent="-514350">
              <a:spcAft>
                <a:spcPts val="1200"/>
              </a:spcAft>
              <a:buAutoNum type="alphaLcPeriod"/>
            </a:pPr>
            <a:r>
              <a:rPr lang="en-US" dirty="0"/>
              <a:t>It would be easy to increase production at constant unit cost; nails are a small share of the market for galvanized steel; and the local supply in Fargo is more elastic than the global supply.</a:t>
            </a:r>
          </a:p>
        </p:txBody>
      </p:sp>
    </p:spTree>
    <p:extLst>
      <p:ext uri="{BB962C8B-B14F-4D97-AF65-F5344CB8AC3E}">
        <p14:creationId xmlns:p14="http://schemas.microsoft.com/office/powerpoint/2010/main" val="2799476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Elasticity of Supply (1 of 2)</a:t>
            </a:r>
          </a:p>
        </p:txBody>
      </p:sp>
      <p:sp>
        <p:nvSpPr>
          <p:cNvPr id="3" name="Content Placeholder 2"/>
          <p:cNvSpPr>
            <a:spLocks noGrp="1"/>
          </p:cNvSpPr>
          <p:nvPr>
            <p:ph idx="1"/>
          </p:nvPr>
        </p:nvSpPr>
        <p:spPr>
          <a:xfrm>
            <a:off x="209550" y="1319314"/>
            <a:ext cx="8763000" cy="794299"/>
          </a:xfrm>
        </p:spPr>
        <p:txBody>
          <a:bodyPr>
            <a:normAutofit/>
          </a:bodyPr>
          <a:lstStyle/>
          <a:p>
            <a:pPr marL="0" indent="0">
              <a:buNone/>
            </a:pPr>
            <a:r>
              <a:rPr lang="en-US" dirty="0"/>
              <a:t>Formula for elasticity of supply:</a:t>
            </a:r>
          </a:p>
        </p:txBody>
      </p:sp>
      <p:graphicFrame>
        <p:nvGraphicFramePr>
          <p:cNvPr id="4" name="Object 3"/>
          <p:cNvGraphicFramePr>
            <a:graphicFrameLocks noChangeAspect="1"/>
          </p:cNvGraphicFramePr>
          <p:nvPr>
            <p:extLst>
              <p:ext uri="{D42A27DB-BD31-4B8C-83A1-F6EECF244321}">
                <p14:modId xmlns:p14="http://schemas.microsoft.com/office/powerpoint/2010/main" val="2320043240"/>
              </p:ext>
            </p:extLst>
          </p:nvPr>
        </p:nvGraphicFramePr>
        <p:xfrm>
          <a:off x="1386971" y="2567940"/>
          <a:ext cx="6371647" cy="1905000"/>
        </p:xfrm>
        <a:graphic>
          <a:graphicData uri="http://schemas.openxmlformats.org/presentationml/2006/ole">
            <mc:AlternateContent xmlns:mc="http://schemas.openxmlformats.org/markup-compatibility/2006">
              <mc:Choice xmlns:v="urn:schemas-microsoft-com:vml" Requires="v">
                <p:oleObj name="Equation" r:id="rId2" imgW="2971800" imgH="888840" progId="Equation.3">
                  <p:embed/>
                </p:oleObj>
              </mc:Choice>
              <mc:Fallback>
                <p:oleObj name="Equation" r:id="rId2" imgW="2971800" imgH="888840" progId="Equation.3">
                  <p:embed/>
                  <p:pic>
                    <p:nvPicPr>
                      <p:cNvPr id="0" name=""/>
                      <p:cNvPicPr/>
                      <p:nvPr/>
                    </p:nvPicPr>
                    <p:blipFill>
                      <a:blip r:embed="rId3"/>
                      <a:stretch>
                        <a:fillRect/>
                      </a:stretch>
                    </p:blipFill>
                    <p:spPr>
                      <a:xfrm>
                        <a:off x="1386971" y="2567940"/>
                        <a:ext cx="6371647" cy="1905000"/>
                      </a:xfrm>
                      <a:prstGeom prst="rect">
                        <a:avLst/>
                      </a:prstGeom>
                    </p:spPr>
                  </p:pic>
                </p:oleObj>
              </mc:Fallback>
            </mc:AlternateContent>
          </a:graphicData>
        </a:graphic>
      </p:graphicFrame>
    </p:spTree>
    <p:extLst>
      <p:ext uri="{BB962C8B-B14F-4D97-AF65-F5344CB8AC3E}">
        <p14:creationId xmlns:p14="http://schemas.microsoft.com/office/powerpoint/2010/main" val="1569513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the Elasticity of Supply (2 of 2)</a:t>
            </a:r>
          </a:p>
        </p:txBody>
      </p:sp>
      <p:sp>
        <p:nvSpPr>
          <p:cNvPr id="3" name="Content Placeholder 2"/>
          <p:cNvSpPr>
            <a:spLocks noGrp="1"/>
          </p:cNvSpPr>
          <p:nvPr>
            <p:ph idx="1"/>
          </p:nvPr>
        </p:nvSpPr>
        <p:spPr>
          <a:xfrm>
            <a:off x="209550" y="1319314"/>
            <a:ext cx="8763000" cy="539466"/>
          </a:xfrm>
        </p:spPr>
        <p:txBody>
          <a:bodyPr>
            <a:normAutofit/>
          </a:bodyPr>
          <a:lstStyle/>
          <a:p>
            <a:pPr marL="0" indent="0">
              <a:buNone/>
            </a:pPr>
            <a:r>
              <a:rPr lang="en-US" dirty="0"/>
              <a:t>Use the midpoint (average) as the base:</a:t>
            </a:r>
          </a:p>
        </p:txBody>
      </p:sp>
      <p:graphicFrame>
        <p:nvGraphicFramePr>
          <p:cNvPr id="4" name="Object 3"/>
          <p:cNvGraphicFramePr>
            <a:graphicFrameLocks noChangeAspect="1"/>
          </p:cNvGraphicFramePr>
          <p:nvPr>
            <p:extLst>
              <p:ext uri="{D42A27DB-BD31-4B8C-83A1-F6EECF244321}">
                <p14:modId xmlns:p14="http://schemas.microsoft.com/office/powerpoint/2010/main" val="2051502661"/>
              </p:ext>
            </p:extLst>
          </p:nvPr>
        </p:nvGraphicFramePr>
        <p:xfrm>
          <a:off x="1171698" y="2322290"/>
          <a:ext cx="6163698" cy="3365238"/>
        </p:xfrm>
        <a:graphic>
          <a:graphicData uri="http://schemas.openxmlformats.org/presentationml/2006/ole">
            <mc:AlternateContent xmlns:mc="http://schemas.openxmlformats.org/markup-compatibility/2006">
              <mc:Choice xmlns:v="urn:schemas-microsoft-com:vml" Requires="v">
                <p:oleObj name="Equation" r:id="rId2" imgW="3162240" imgH="1726920" progId="Equation.3">
                  <p:embed/>
                </p:oleObj>
              </mc:Choice>
              <mc:Fallback>
                <p:oleObj name="Equation" r:id="rId2" imgW="3162240" imgH="1726920" progId="Equation.3">
                  <p:embed/>
                  <p:pic>
                    <p:nvPicPr>
                      <p:cNvPr id="0" name=""/>
                      <p:cNvPicPr/>
                      <p:nvPr/>
                    </p:nvPicPr>
                    <p:blipFill>
                      <a:blip r:embed="rId3"/>
                      <a:stretch>
                        <a:fillRect/>
                      </a:stretch>
                    </p:blipFill>
                    <p:spPr>
                      <a:xfrm>
                        <a:off x="1171698" y="2322290"/>
                        <a:ext cx="6163698" cy="3365238"/>
                      </a:xfrm>
                      <a:prstGeom prst="rect">
                        <a:avLst/>
                      </a:prstGeom>
                    </p:spPr>
                  </p:pic>
                </p:oleObj>
              </mc:Fallback>
            </mc:AlternateContent>
          </a:graphicData>
        </a:graphic>
      </p:graphicFrame>
    </p:spTree>
    <p:extLst>
      <p:ext uri="{BB962C8B-B14F-4D97-AF65-F5344CB8AC3E}">
        <p14:creationId xmlns:p14="http://schemas.microsoft.com/office/powerpoint/2010/main" val="1473285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Supply Elasticity (1 of 6)</a:t>
            </a:r>
          </a:p>
        </p:txBody>
      </p:sp>
      <p:sp>
        <p:nvSpPr>
          <p:cNvPr id="3" name="Content Placeholder 2"/>
          <p:cNvSpPr>
            <a:spLocks noGrp="1"/>
          </p:cNvSpPr>
          <p:nvPr>
            <p:ph idx="1"/>
          </p:nvPr>
        </p:nvSpPr>
        <p:spPr/>
        <p:txBody>
          <a:bodyPr/>
          <a:lstStyle/>
          <a:p>
            <a:pPr marL="0" indent="0">
              <a:spcAft>
                <a:spcPts val="1200"/>
              </a:spcAft>
              <a:buNone/>
            </a:pPr>
            <a:r>
              <a:rPr lang="en-US" dirty="0"/>
              <a:t>Gun buyback programs:</a:t>
            </a:r>
          </a:p>
          <a:p>
            <a:pPr>
              <a:spcAft>
                <a:spcPts val="1800"/>
              </a:spcAft>
            </a:pPr>
            <a:r>
              <a:rPr lang="en-US" dirty="0"/>
              <a:t>Several cities in the United States have spent millions of dollars buying back guns.</a:t>
            </a:r>
          </a:p>
          <a:p>
            <a:pPr>
              <a:spcAft>
                <a:spcPts val="1800"/>
              </a:spcAft>
            </a:pPr>
            <a:r>
              <a:rPr lang="en-US" dirty="0"/>
              <a:t>The objective was to reduce the number of guns so as to lower crime rates.</a:t>
            </a:r>
          </a:p>
          <a:p>
            <a:pPr>
              <a:spcAft>
                <a:spcPts val="1800"/>
              </a:spcAft>
            </a:pPr>
            <a:r>
              <a:rPr lang="en-US" dirty="0"/>
              <a:t>Principles of economics predict that these programs are unlikely to reduce the number of guns on the streets.</a:t>
            </a:r>
          </a:p>
        </p:txBody>
      </p:sp>
    </p:spTree>
    <p:extLst>
      <p:ext uri="{BB962C8B-B14F-4D97-AF65-F5344CB8AC3E}">
        <p14:creationId xmlns:p14="http://schemas.microsoft.com/office/powerpoint/2010/main" val="38896953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Supply Elasticity (2 of 6)</a:t>
            </a:r>
          </a:p>
        </p:txBody>
      </p:sp>
      <p:sp>
        <p:nvSpPr>
          <p:cNvPr id="3" name="Content Placeholder 2"/>
          <p:cNvSpPr>
            <a:spLocks noGrp="1"/>
          </p:cNvSpPr>
          <p:nvPr>
            <p:ph idx="1"/>
          </p:nvPr>
        </p:nvSpPr>
        <p:spPr/>
        <p:txBody>
          <a:bodyPr/>
          <a:lstStyle/>
          <a:p>
            <a:pPr>
              <a:spcAft>
                <a:spcPts val="1800"/>
              </a:spcAft>
            </a:pPr>
            <a:r>
              <a:rPr lang="en-US" dirty="0"/>
              <a:t>When police buy guns, the demand for guns increases.</a:t>
            </a:r>
          </a:p>
          <a:p>
            <a:pPr>
              <a:spcAft>
                <a:spcPts val="1800"/>
              </a:spcAft>
            </a:pPr>
            <a:r>
              <a:rPr lang="en-US" dirty="0"/>
              <a:t>Since the supply of guns to a local region is very elastic, the street price of guns does not increase. </a:t>
            </a:r>
          </a:p>
          <a:p>
            <a:pPr>
              <a:spcAft>
                <a:spcPts val="1800"/>
              </a:spcAft>
            </a:pPr>
            <a:r>
              <a:rPr lang="en-US" dirty="0"/>
              <a:t>As a result, there is no decrease in the number of guns on the street.</a:t>
            </a:r>
          </a:p>
        </p:txBody>
      </p:sp>
    </p:spTree>
    <p:extLst>
      <p:ext uri="{BB962C8B-B14F-4D97-AF65-F5344CB8AC3E}">
        <p14:creationId xmlns:p14="http://schemas.microsoft.com/office/powerpoint/2010/main" val="13621266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Supply Elasticity (3 of 6)</a:t>
            </a:r>
          </a:p>
        </p:txBody>
      </p:sp>
      <p:pic>
        <p:nvPicPr>
          <p:cNvPr id="8" name="Picture Placeholder 4" descr="A graph, plotting Quantity of guns traded against Price of old, low-quality guns, shows two demand curves and a supply curve. The Supply of old, low-quality guns in Los Angeles curve is parallel to the horizontal axis and intersects the Demand with no buyback curve at point a and the Demand with buyback curve at point b. Both the demand curves have negative slopes. Point a corresponds to 1000 guns traded and 84 dollars. Point b corresponds to 6000 guns traded and 84 dollars. A double-headed arrow between 1000 and 4000 on the horizontal axis reads, Increase in supply equals buybacks.">
            <a:extLst>
              <a:ext uri="{FF2B5EF4-FFF2-40B4-BE49-F238E27FC236}">
                <a16:creationId xmlns:a16="http://schemas.microsoft.com/office/drawing/2014/main" id="{C5785E74-3B5A-46FB-A616-401A6AF0E5E1}"/>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704004" y="1266548"/>
            <a:ext cx="5735993" cy="4352544"/>
          </a:xfrm>
          <a:prstGeom prst="rect">
            <a:avLst/>
          </a:prstGeom>
        </p:spPr>
      </p:pic>
    </p:spTree>
    <p:extLst>
      <p:ext uri="{BB962C8B-B14F-4D97-AF65-F5344CB8AC3E}">
        <p14:creationId xmlns:p14="http://schemas.microsoft.com/office/powerpoint/2010/main" val="329072421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Supply Elasticity (4 of 6)</a:t>
            </a:r>
          </a:p>
        </p:txBody>
      </p:sp>
      <p:sp>
        <p:nvSpPr>
          <p:cNvPr id="3" name="Content Placeholder 2"/>
          <p:cNvSpPr>
            <a:spLocks noGrp="1"/>
          </p:cNvSpPr>
          <p:nvPr>
            <p:ph idx="1"/>
          </p:nvPr>
        </p:nvSpPr>
        <p:spPr/>
        <p:txBody>
          <a:bodyPr>
            <a:normAutofit/>
          </a:bodyPr>
          <a:lstStyle/>
          <a:p>
            <a:pPr marL="0" indent="0">
              <a:spcAft>
                <a:spcPts val="1800"/>
              </a:spcAft>
              <a:buNone/>
            </a:pPr>
            <a:r>
              <a:rPr lang="en-US" dirty="0"/>
              <a:t>Economics of the housing supply:</a:t>
            </a:r>
          </a:p>
          <a:p>
            <a:pPr>
              <a:spcAft>
                <a:spcPts val="1800"/>
              </a:spcAft>
            </a:pPr>
            <a:r>
              <a:rPr lang="en-US" dirty="0"/>
              <a:t>The price of housing in the United States has increased dramatically.</a:t>
            </a:r>
          </a:p>
          <a:p>
            <a:pPr>
              <a:spcAft>
                <a:spcPts val="1800"/>
              </a:spcAft>
            </a:pPr>
            <a:r>
              <a:rPr lang="en-US" dirty="0"/>
              <a:t>Increases in population and income could be one reason for the change, as they increase demand.</a:t>
            </a:r>
          </a:p>
          <a:p>
            <a:pPr>
              <a:spcAft>
                <a:spcPts val="1800"/>
              </a:spcAft>
            </a:pPr>
            <a:r>
              <a:rPr lang="en-US" dirty="0"/>
              <a:t>Increases in demand have not led to increased housing prices in all cities.</a:t>
            </a:r>
          </a:p>
          <a:p>
            <a:pPr>
              <a:spcAft>
                <a:spcPts val="1800"/>
              </a:spcAft>
            </a:pPr>
            <a:r>
              <a:rPr lang="en-US" dirty="0"/>
              <a:t>The answer depends on the elasticity of supply.</a:t>
            </a:r>
          </a:p>
        </p:txBody>
      </p:sp>
    </p:spTree>
    <p:extLst>
      <p:ext uri="{BB962C8B-B14F-4D97-AF65-F5344CB8AC3E}">
        <p14:creationId xmlns:p14="http://schemas.microsoft.com/office/powerpoint/2010/main" val="8349938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Supply Elasticity (5 of 6)</a:t>
            </a:r>
          </a:p>
        </p:txBody>
      </p:sp>
      <p:pic>
        <p:nvPicPr>
          <p:cNvPr id="9" name="Picture Placeholder 4" descr="A graph plotting Price along the vertical axis against Quantity along the horizontal axis shows that when increased demand meets inelastic supply, prices rise. The two demand curves have negative slopes, and Demand 2 is to the right of Demand 1. The Supply in ‘closed access’ cities (highly inelastic) curve starts from point a on Demand 1, slopes positively, and intersects Demand 2 at point b. The Supply in ‘open access’ cities (highly elastic) starts from point a on Demand 1, runs parallel to the horizontal axis, and intersects Demand 2 at point c. Point a corresponds to quantity Q a and price 100, point b to quantity Q b and price 170, and point c corresponds to quantity Q c and price 100.">
            <a:extLst>
              <a:ext uri="{FF2B5EF4-FFF2-40B4-BE49-F238E27FC236}">
                <a16:creationId xmlns:a16="http://schemas.microsoft.com/office/drawing/2014/main" id="{DC8DBA3B-E2D0-4E1A-957C-3DAC67ABA60B}"/>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62286" y="2711552"/>
            <a:ext cx="4936848" cy="3448466"/>
          </a:xfrm>
          <a:prstGeom prst="rect">
            <a:avLst/>
          </a:prstGeom>
        </p:spPr>
      </p:pic>
      <p:sp>
        <p:nvSpPr>
          <p:cNvPr id="5" name="Content Placeholder 4">
            <a:extLst>
              <a:ext uri="{FF2B5EF4-FFF2-40B4-BE49-F238E27FC236}">
                <a16:creationId xmlns:a16="http://schemas.microsoft.com/office/drawing/2014/main" id="{F8AD6DDD-0BA4-4BE0-B6AD-ED5BC76E4666}"/>
              </a:ext>
            </a:extLst>
          </p:cNvPr>
          <p:cNvSpPr>
            <a:spLocks noGrp="1"/>
          </p:cNvSpPr>
          <p:nvPr>
            <p:ph sz="quarter" idx="11"/>
          </p:nvPr>
        </p:nvSpPr>
        <p:spPr>
          <a:xfrm>
            <a:off x="5179999" y="1202515"/>
            <a:ext cx="3876049" cy="1569660"/>
          </a:xfrm>
          <a:solidFill>
            <a:schemeClr val="bg1">
              <a:lumMod val="95000"/>
            </a:schemeClr>
          </a:solidFill>
          <a:ln>
            <a:solidFill>
              <a:schemeClr val="tx1"/>
            </a:solidFill>
          </a:ln>
        </p:spPr>
        <p:txBody>
          <a:bodyPr wrap="square" rtlCol="0">
            <a:spAutoFit/>
          </a:bodyPr>
          <a:lstStyle/>
          <a:p>
            <a:pPr marL="0" indent="0" fontAlgn="base">
              <a:spcBef>
                <a:spcPct val="0"/>
              </a:spcBef>
              <a:spcAft>
                <a:spcPct val="0"/>
              </a:spcAft>
              <a:buNone/>
            </a:pPr>
            <a:r>
              <a:rPr lang="en-US" sz="2400" b="1" dirty="0">
                <a:ea typeface="+mn-ea"/>
              </a:rPr>
              <a:t>Inelastic supply:</a:t>
            </a:r>
          </a:p>
          <a:p>
            <a:pPr marL="457200" indent="-457200" fontAlgn="base">
              <a:spcBef>
                <a:spcPct val="0"/>
              </a:spcBef>
              <a:spcAft>
                <a:spcPct val="0"/>
              </a:spcAft>
              <a:buFont typeface="+mj-lt"/>
              <a:buAutoNum type="arabicPeriod"/>
            </a:pPr>
            <a:r>
              <a:rPr lang="en-US" sz="2400" dirty="0">
                <a:ea typeface="+mn-ea"/>
              </a:rPr>
              <a:t>Market price ↑ to $170</a:t>
            </a:r>
          </a:p>
          <a:p>
            <a:pPr marL="457200" indent="-457200" fontAlgn="base">
              <a:spcBef>
                <a:spcPct val="0"/>
              </a:spcBef>
              <a:spcAft>
                <a:spcPct val="0"/>
              </a:spcAft>
              <a:buFont typeface="+mj-lt"/>
              <a:buAutoNum type="arabicPeriod"/>
            </a:pPr>
            <a:r>
              <a:rPr lang="en-US" sz="2400" dirty="0">
                <a:ea typeface="+mn-ea"/>
              </a:rPr>
              <a:t>Number of houses bought ↑ to </a:t>
            </a:r>
            <a:r>
              <a:rPr lang="en-US" sz="2400" dirty="0" err="1">
                <a:ea typeface="+mn-ea"/>
              </a:rPr>
              <a:t>Q</a:t>
            </a:r>
            <a:r>
              <a:rPr lang="en-US" sz="2400" i="1" baseline="-25000" dirty="0" err="1">
                <a:ea typeface="+mn-ea"/>
              </a:rPr>
              <a:t>b</a:t>
            </a:r>
            <a:endParaRPr lang="en-US" sz="2400" i="1" baseline="-25000" dirty="0">
              <a:ea typeface="+mn-ea"/>
            </a:endParaRPr>
          </a:p>
        </p:txBody>
      </p:sp>
    </p:spTree>
    <p:extLst>
      <p:ext uri="{BB962C8B-B14F-4D97-AF65-F5344CB8AC3E}">
        <p14:creationId xmlns:p14="http://schemas.microsoft.com/office/powerpoint/2010/main" val="3388759528"/>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Supply Elasticity (6 of 6)</a:t>
            </a:r>
          </a:p>
        </p:txBody>
      </p:sp>
      <p:pic>
        <p:nvPicPr>
          <p:cNvPr id="7" name="Picture Placeholder 4" descr="A graph plotting Price along the vertical axis against Quantity along the horizontal axis shows that when increased demand meets inelastic supply, prices rise. The two demand curves have negative slopes, and Demand 2 is to the right of Demand 1. The Supply in ‘closed access’ cities (highly inelastic) curve starts from point a on Demand 1, slopes positively, and intersects Demand 2 at point b. The Supply in ‘open access’ cities (highly elastic) starts from point a on Demand 1, runs parallel to the horizontal axis, and intersects Demand 2 at point c. Point a corresponds to quantity Q a and price 100, point b to quantity Q b and price 170, and point c corresponds to quantity Q c and price 100.">
            <a:extLst>
              <a:ext uri="{FF2B5EF4-FFF2-40B4-BE49-F238E27FC236}">
                <a16:creationId xmlns:a16="http://schemas.microsoft.com/office/drawing/2014/main" id="{24B37306-03E1-44C9-AAB6-94337B129720}"/>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64128" y="2764470"/>
            <a:ext cx="4936848" cy="3448466"/>
          </a:xfrm>
          <a:prstGeom prst="rect">
            <a:avLst/>
          </a:prstGeom>
        </p:spPr>
      </p:pic>
      <p:sp>
        <p:nvSpPr>
          <p:cNvPr id="5" name="Content Placeholder 4">
            <a:extLst>
              <a:ext uri="{FF2B5EF4-FFF2-40B4-BE49-F238E27FC236}">
                <a16:creationId xmlns:a16="http://schemas.microsoft.com/office/drawing/2014/main" id="{F8AD6DDD-0BA4-4BE0-B6AD-ED5BC76E4666}"/>
              </a:ext>
            </a:extLst>
          </p:cNvPr>
          <p:cNvSpPr>
            <a:spLocks noGrp="1"/>
          </p:cNvSpPr>
          <p:nvPr>
            <p:ph sz="quarter" idx="11"/>
          </p:nvPr>
        </p:nvSpPr>
        <p:spPr>
          <a:xfrm>
            <a:off x="5179999" y="1202515"/>
            <a:ext cx="3876049" cy="2086725"/>
          </a:xfrm>
          <a:solidFill>
            <a:schemeClr val="bg1">
              <a:lumMod val="95000"/>
            </a:schemeClr>
          </a:solidFill>
          <a:ln>
            <a:solidFill>
              <a:schemeClr val="tx1"/>
            </a:solidFill>
          </a:ln>
        </p:spPr>
        <p:txBody>
          <a:bodyPr wrap="square" rtlCol="0">
            <a:spAutoFit/>
          </a:bodyPr>
          <a:lstStyle/>
          <a:p>
            <a:pPr marL="0" indent="0">
              <a:buNone/>
            </a:pPr>
            <a:r>
              <a:rPr lang="en-US" sz="2400" b="1" dirty="0"/>
              <a:t>Highly elastic supply:</a:t>
            </a:r>
          </a:p>
          <a:p>
            <a:pPr marL="457200" indent="-457200">
              <a:buFont typeface="+mj-lt"/>
              <a:buAutoNum type="arabicPeriod"/>
            </a:pPr>
            <a:r>
              <a:rPr lang="en-US" sz="2400" dirty="0"/>
              <a:t>Market price stays at $100</a:t>
            </a:r>
          </a:p>
          <a:p>
            <a:pPr marL="457200" indent="-457200">
              <a:buFont typeface="+mj-lt"/>
              <a:buAutoNum type="arabicPeriod"/>
            </a:pPr>
            <a:r>
              <a:rPr lang="en-US" sz="2400" dirty="0"/>
              <a:t>Number of houses bought ↑ to </a:t>
            </a:r>
            <a:r>
              <a:rPr lang="en-US" sz="2400" i="1" dirty="0"/>
              <a:t>Q</a:t>
            </a:r>
            <a:r>
              <a:rPr lang="en-US" sz="2400" i="1" baseline="-25000" dirty="0"/>
              <a:t>c</a:t>
            </a:r>
            <a:endParaRPr lang="en-US" sz="2400" i="1" dirty="0"/>
          </a:p>
        </p:txBody>
      </p:sp>
    </p:spTree>
    <p:extLst>
      <p:ext uri="{BB962C8B-B14F-4D97-AF65-F5344CB8AC3E}">
        <p14:creationId xmlns:p14="http://schemas.microsoft.com/office/powerpoint/2010/main" val="2143662471"/>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a:t>
            </a:r>
          </a:p>
        </p:txBody>
      </p:sp>
      <p:sp>
        <p:nvSpPr>
          <p:cNvPr id="3" name="Content Placeholder 2"/>
          <p:cNvSpPr>
            <a:spLocks noGrp="1"/>
          </p:cNvSpPr>
          <p:nvPr>
            <p:ph idx="1"/>
          </p:nvPr>
        </p:nvSpPr>
        <p:spPr>
          <a:xfrm>
            <a:off x="209550" y="1319313"/>
            <a:ext cx="8763000" cy="4946019"/>
          </a:xfrm>
        </p:spPr>
        <p:txBody>
          <a:bodyPr>
            <a:normAutofit/>
          </a:bodyPr>
          <a:lstStyle/>
          <a:p>
            <a:pPr>
              <a:spcAft>
                <a:spcPts val="1800"/>
              </a:spcAft>
            </a:pPr>
            <a:r>
              <a:rPr lang="en-US" dirty="0"/>
              <a:t>Elasticity of demand measures how responsive the quantity demanded is to a change in price.</a:t>
            </a:r>
          </a:p>
          <a:p>
            <a:pPr>
              <a:spcAft>
                <a:spcPts val="1800"/>
              </a:spcAft>
            </a:pPr>
            <a:r>
              <a:rPr lang="en-US" dirty="0"/>
              <a:t>Elasticity of demand also tells you how revenues respond to changes in price.</a:t>
            </a:r>
          </a:p>
          <a:p>
            <a:pPr>
              <a:spcAft>
                <a:spcPts val="1800"/>
              </a:spcAft>
            </a:pPr>
            <a:r>
              <a:rPr lang="en-US" dirty="0"/>
              <a:t>If |</a:t>
            </a:r>
            <a:r>
              <a:rPr lang="en-US" i="1" dirty="0"/>
              <a:t>E</a:t>
            </a:r>
            <a:r>
              <a:rPr lang="en-US" i="1" baseline="-25000" dirty="0"/>
              <a:t>d</a:t>
            </a:r>
            <a:r>
              <a:rPr lang="en-US" dirty="0"/>
              <a:t>| &lt; 1, price and revenue move together.</a:t>
            </a:r>
          </a:p>
          <a:p>
            <a:pPr>
              <a:spcAft>
                <a:spcPts val="1800"/>
              </a:spcAft>
            </a:pPr>
            <a:r>
              <a:rPr lang="en-US" dirty="0"/>
              <a:t>If |</a:t>
            </a:r>
            <a:r>
              <a:rPr lang="en-US" i="1" dirty="0"/>
              <a:t>E</a:t>
            </a:r>
            <a:r>
              <a:rPr lang="en-US" i="1" baseline="-25000" dirty="0"/>
              <a:t>d</a:t>
            </a:r>
            <a:r>
              <a:rPr lang="en-US" dirty="0"/>
              <a:t>| &gt; 1, price and revenue move in opposite directions.</a:t>
            </a:r>
          </a:p>
          <a:p>
            <a:pPr>
              <a:spcAft>
                <a:spcPts val="1800"/>
              </a:spcAft>
            </a:pPr>
            <a:r>
              <a:rPr lang="en-US" dirty="0"/>
              <a:t>Elasticity can be used to explain many real-world problems.</a:t>
            </a:r>
          </a:p>
        </p:txBody>
      </p:sp>
    </p:spTree>
    <p:extLst>
      <p:ext uri="{BB962C8B-B14F-4D97-AF65-F5344CB8AC3E}">
        <p14:creationId xmlns:p14="http://schemas.microsoft.com/office/powerpoint/2010/main" val="1039687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of Demand (1 of 2)</a:t>
            </a:r>
          </a:p>
        </p:txBody>
      </p:sp>
      <p:sp>
        <p:nvSpPr>
          <p:cNvPr id="3" name="Content Placeholder 2"/>
          <p:cNvSpPr>
            <a:spLocks noGrp="1"/>
          </p:cNvSpPr>
          <p:nvPr>
            <p:ph idx="1"/>
          </p:nvPr>
        </p:nvSpPr>
        <p:spPr/>
        <p:txBody>
          <a:bodyPr>
            <a:normAutofit/>
          </a:bodyPr>
          <a:lstStyle/>
          <a:p>
            <a:pPr>
              <a:spcAft>
                <a:spcPts val="1800"/>
              </a:spcAft>
            </a:pPr>
            <a:r>
              <a:rPr lang="en-US" dirty="0"/>
              <a:t>Elasticity is not the same as slope, but they are related.</a:t>
            </a:r>
          </a:p>
          <a:p>
            <a:r>
              <a:rPr lang="en-US" b="1" dirty="0"/>
              <a:t>Elasticity rule:</a:t>
            </a:r>
            <a:r>
              <a:rPr lang="en-US" b="1" i="1" dirty="0"/>
              <a:t> </a:t>
            </a:r>
            <a:r>
              <a:rPr lang="en-US" dirty="0"/>
              <a:t>If two linear demand (or supply) curves run through a common point, then the curve that is flatter is more elastic.</a:t>
            </a:r>
          </a:p>
        </p:txBody>
      </p:sp>
    </p:spTree>
    <p:extLst>
      <p:ext uri="{BB962C8B-B14F-4D97-AF65-F5344CB8AC3E}">
        <p14:creationId xmlns:p14="http://schemas.microsoft.com/office/powerpoint/2010/main" val="391926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Elasticity of Demand (2 of 2)</a:t>
            </a:r>
          </a:p>
        </p:txBody>
      </p:sp>
      <p:pic>
        <p:nvPicPr>
          <p:cNvPr id="20" name="Picture Placeholder 3" descr="A graph plotting Price on the vertical axis against Quality on the horizontal axis shows Demand curve I (less elastic) and Demand curve E (more elastic) intersecting at a point. The graph shows the change in the price with a change in the quantity of the product. Dashed lines from two points on the demand curves meet the axes at each price and quantity demanded combination. The two points marked on the Demand curve E are a and b. Point a corresponds to 40 dollars and a quantity 100 and point b, 50 dollars and a quantity of 20. The two points marked on the Demand curve I are a and c. Point c corresponds to 50 dollars and a quantity of 95. A callout pointing to the distance from a to c reads, causes a small decrease in quantity demanded along demand curve I (less elastic). Another callout pointing toward the distance from intersecting point a to b reads, causes a large decrease in quantity demanded along demand curve E (more elastic). A leftward arrow from 100 to 95 on the horizontal axis reads, less responsive. Another arrow from 100 to 20 on the horizontal axis reads, More responsive. An upward arrow from 40 to 50 dollars on the vertical axis reads, The same price increase.">
            <a:extLst>
              <a:ext uri="{FF2B5EF4-FFF2-40B4-BE49-F238E27FC236}">
                <a16:creationId xmlns:a16="http://schemas.microsoft.com/office/drawing/2014/main" id="{156F96FC-3632-494C-8B7B-38D92A253BF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687514" y="1375691"/>
            <a:ext cx="5914442" cy="4690953"/>
          </a:xfrm>
          <a:prstGeom prst="rect">
            <a:avLst/>
          </a:prstGeom>
        </p:spPr>
      </p:pic>
      <p:pic>
        <p:nvPicPr>
          <p:cNvPr id="21" name="Picture Placeholder 3" descr="A graph plotting Price on the vertical axis against Quality on the horizontal axis shows Demand curve I (less elastic) and Demand curve E (more elastic) intersecting at a point. The graph shows the change in the price with a change in the quantity of the product. Dashed lines from two points on the demand curves meet the axes at each price and quantity demanded combination. The two points marked on the Demand curve E are a and b. Point a corresponds to 40 dollars and a quantity of 100 and point b, 50 dollars and a quantity of 20. Point a is the intersection point of the two curves. A callout pointing toward the distance from intersecting point a to b reads, causes a large decrease in quantity demanded along demand curve E (more elastic). An upward arrow from 40 to 50 dollars on the vertical axis reads, The same price increase.">
            <a:extLst>
              <a:ext uri="{FF2B5EF4-FFF2-40B4-BE49-F238E27FC236}">
                <a16:creationId xmlns:a16="http://schemas.microsoft.com/office/drawing/2014/main" id="{AB9DBEDC-AFE4-4099-A407-9C5FD073FA15}"/>
              </a:ext>
            </a:extLst>
          </p:cNvPr>
          <p:cNvPicPr>
            <a:picLocks noGrp="1" noChangeAspect="1"/>
          </p:cNvPicPr>
          <p:nvPr>
            <p:ph type="pic" sz="quarter" idx="14"/>
          </p:nvPr>
        </p:nvPicPr>
        <p:blipFill>
          <a:blip r:embed="rId3" cstate="print">
            <a:extLst>
              <a:ext uri="{28A0092B-C50C-407E-A947-70E740481C1C}">
                <a14:useLocalDpi xmlns:a14="http://schemas.microsoft.com/office/drawing/2010/main" val="0"/>
              </a:ext>
            </a:extLst>
          </a:blip>
          <a:stretch>
            <a:fillRect/>
          </a:stretch>
        </p:blipFill>
        <p:spPr>
          <a:xfrm>
            <a:off x="1655064" y="1353312"/>
            <a:ext cx="5973005" cy="4736592"/>
          </a:xfrm>
          <a:prstGeom prst="rect">
            <a:avLst/>
          </a:prstGeom>
        </p:spPr>
      </p:pic>
      <p:pic>
        <p:nvPicPr>
          <p:cNvPr id="22" name="Picture Placeholder 3" descr="A graph plotting Price on the vertical axis against Quality on the horizontal axis shows Demand curve I (less elastic) and Demand curve E (more elastic) intersecting at a point. The graph shows the change in the price with a change in the quantity of the product. Dashed lines from two points on the demand curves meet the axes at each price and quantity demanded combination. The two points marked on the Demand curve E are a and b. Point a corresponds to 40 dollars and a quantity 100 and point b, 50 dollars and a quantity of 20. The two points marked on the Demand curve I are a and c. Point c corresponds to 50 dollars and a quantity of 95. A callout pointing to the distance from a to c reads, causes a small decrease in quantity demanded along demand curve I (less elastic). Another callout pointing toward the distance from intersecting point a to b reads, causes a large decrease in quantity demanded along demand curve E (more elastic). An upward arrow from 40 to 50 dollars on the vertical axis reads, The same price increase.">
            <a:extLst>
              <a:ext uri="{FF2B5EF4-FFF2-40B4-BE49-F238E27FC236}">
                <a16:creationId xmlns:a16="http://schemas.microsoft.com/office/drawing/2014/main" id="{8F1321B5-95E6-4BEB-BB33-89397104DD97}"/>
              </a:ext>
            </a:extLst>
          </p:cNvPr>
          <p:cNvPicPr>
            <a:picLocks noGrp="1" noChangeAspect="1"/>
          </p:cNvPicPr>
          <p:nvPr>
            <p:ph type="pic" sz="quarter" idx="15"/>
          </p:nvPr>
        </p:nvPicPr>
        <p:blipFill>
          <a:blip r:embed="rId4" cstate="print">
            <a:extLst>
              <a:ext uri="{28A0092B-C50C-407E-A947-70E740481C1C}">
                <a14:useLocalDpi xmlns:a14="http://schemas.microsoft.com/office/drawing/2010/main" val="0"/>
              </a:ext>
            </a:extLst>
          </a:blip>
          <a:stretch>
            <a:fillRect/>
          </a:stretch>
        </p:blipFill>
        <p:spPr>
          <a:xfrm>
            <a:off x="1655064" y="1353312"/>
            <a:ext cx="5973005" cy="4736592"/>
          </a:xfrm>
          <a:prstGeom prst="rect">
            <a:avLst/>
          </a:prstGeom>
        </p:spPr>
      </p:pic>
      <p:pic>
        <p:nvPicPr>
          <p:cNvPr id="26" name="Picture Placeholder 3" descr="A graph plotting Price on the vertical axis against Quality on the horizontal axis shows Demand curve I (less elastic) and Demand curve E (more elastic) intersecting at a point. The graph shows the change in the price with a change in the quantity of the product. Dashed lines from two points on the demand curves meet the axes at each price and quantity demanded combination. The two points marked on the Demand curve E are a and b. Point a corresponds to 40 dollars and a quantity 100 and point b, 50 dollars and a quantity of 20. Point a is the intersection point of the two curves. Point c marked on the Demand curve I corresponds to 50 dollars and a quantity of 95. A callout pointing to the distance from a to c reads, causes a small decrease in quantity demanded along demand curve I (less elastic). Another callout pointing toward the distance from intersecting point a to b reads, causes a large decrease in quantity demanded along demand curve E (more elastic). A leftward arrow from 100 to 95 on the horizontal axis reads, less responsive. Another arrow from 100 to 20 on the horizontal axis reads, More responsive. An upward arrow from 40 to 50 dollars on the vertical axis reads, The same price increase.">
            <a:extLst>
              <a:ext uri="{FF2B5EF4-FFF2-40B4-BE49-F238E27FC236}">
                <a16:creationId xmlns:a16="http://schemas.microsoft.com/office/drawing/2014/main" id="{4F67DE97-B737-43A2-8F22-D418C85BDEAC}"/>
              </a:ext>
            </a:extLst>
          </p:cNvPr>
          <p:cNvPicPr>
            <a:picLocks noGrp="1" noChangeAspect="1"/>
          </p:cNvPicPr>
          <p:nvPr>
            <p:ph type="pic" sz="quarter" idx="16"/>
          </p:nvPr>
        </p:nvPicPr>
        <p:blipFill>
          <a:blip r:embed="rId5" cstate="print">
            <a:extLst>
              <a:ext uri="{28A0092B-C50C-407E-A947-70E740481C1C}">
                <a14:useLocalDpi xmlns:a14="http://schemas.microsoft.com/office/drawing/2010/main" val="0"/>
              </a:ext>
            </a:extLst>
          </a:blip>
          <a:stretch>
            <a:fillRect/>
          </a:stretch>
        </p:blipFill>
        <p:spPr>
          <a:xfrm>
            <a:off x="1655064" y="1353312"/>
            <a:ext cx="5973005" cy="4736592"/>
          </a:xfrm>
          <a:prstGeom prst="rect">
            <a:avLst/>
          </a:prstGeom>
        </p:spPr>
      </p:pic>
      <p:pic>
        <p:nvPicPr>
          <p:cNvPr id="27" name="Picture Placeholder 3" descr="A graph plotting Price on the vertical axis against Quality on the horizontal axis shows Demand curve I (less elastic) and Demand curve E (more elastic) intersecting at a point. The graph shows the change in the price with a change in the quantity of the product. Dashed lines from two points on the demand curves meet the axes at each price and quantity demanded combination. The two points marked on the Demand curve E are a and b. Point a corresponds to 40 dollars and a quantity 100 and point b, 50 dollars and a quantity of 20. The two points marked on the Demand curve I are a and c. Point c corresponds to 50 dollars and a quantity of 95. A callout pointing to the distance from a to c reads, causes a small decrease in quantity demanded along demand curve I (less elastic). Another callout pointing toward the distance from intersecting point a to b reads, causes a large decrease in quantity demanded along demand curve E (more elastic). A leftward arrow from 100 to 95 on the horizontal axis reads, less responsive. Another arrow from 100 to 20 on the horizontal axis reads, More responsive. An upward arrow from 40 to 50 dollars on the vertical axis reads, The same price increase.">
            <a:extLst>
              <a:ext uri="{FF2B5EF4-FFF2-40B4-BE49-F238E27FC236}">
                <a16:creationId xmlns:a16="http://schemas.microsoft.com/office/drawing/2014/main" id="{3596D67D-D093-4C88-816A-1E39D38AE499}"/>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684629" y="1376761"/>
            <a:ext cx="5912855" cy="4689695"/>
          </a:xfrm>
          <a:prstGeom prst="rect">
            <a:avLst/>
          </a:prstGeom>
        </p:spPr>
      </p:pic>
    </p:spTree>
    <p:extLst>
      <p:ext uri="{BB962C8B-B14F-4D97-AF65-F5344CB8AC3E}">
        <p14:creationId xmlns:p14="http://schemas.microsoft.com/office/powerpoint/2010/main" val="3367891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21"/>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2"/>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66" y="17266"/>
            <a:ext cx="7556269" cy="1059977"/>
          </a:xfrm>
        </p:spPr>
        <p:txBody>
          <a:bodyPr>
            <a:noAutofit/>
          </a:bodyPr>
          <a:lstStyle/>
          <a:p>
            <a:r>
              <a:rPr lang="en-US" dirty="0"/>
              <a:t>Determinants of Elasticity of Demand (1 of 3)</a:t>
            </a:r>
          </a:p>
        </p:txBody>
      </p:sp>
      <p:sp>
        <p:nvSpPr>
          <p:cNvPr id="3" name="Content Placeholder 2"/>
          <p:cNvSpPr>
            <a:spLocks noGrp="1"/>
          </p:cNvSpPr>
          <p:nvPr>
            <p:ph idx="1"/>
          </p:nvPr>
        </p:nvSpPr>
        <p:spPr/>
        <p:txBody>
          <a:bodyPr>
            <a:normAutofit/>
          </a:bodyPr>
          <a:lstStyle/>
          <a:p>
            <a:pPr>
              <a:spcAft>
                <a:spcPts val="1800"/>
              </a:spcAft>
            </a:pPr>
            <a:r>
              <a:rPr lang="en-US" dirty="0"/>
              <a:t>Ease in finding substitutes</a:t>
            </a:r>
          </a:p>
          <a:p>
            <a:pPr lvl="1">
              <a:spcAft>
                <a:spcPts val="1800"/>
              </a:spcAft>
            </a:pPr>
            <a:r>
              <a:rPr lang="en-US" dirty="0"/>
              <a:t>Easier to substitute → greater elasticity</a:t>
            </a:r>
          </a:p>
          <a:p>
            <a:pPr>
              <a:spcAft>
                <a:spcPts val="1800"/>
              </a:spcAft>
            </a:pPr>
            <a:r>
              <a:rPr lang="en-US" dirty="0"/>
              <a:t>Time to adjust to price change </a:t>
            </a:r>
          </a:p>
          <a:p>
            <a:pPr lvl="1">
              <a:spcAft>
                <a:spcPts val="1800"/>
              </a:spcAft>
            </a:pPr>
            <a:r>
              <a:rPr lang="en-US" dirty="0"/>
              <a:t>More time → more substitutes → greater elasticity</a:t>
            </a:r>
          </a:p>
          <a:p>
            <a:pPr>
              <a:spcAft>
                <a:spcPts val="1800"/>
              </a:spcAft>
            </a:pPr>
            <a:r>
              <a:rPr lang="en-US" dirty="0"/>
              <a:t>The definition of the commodity</a:t>
            </a:r>
          </a:p>
          <a:p>
            <a:pPr lvl="1">
              <a:spcAft>
                <a:spcPts val="1800"/>
              </a:spcAft>
            </a:pPr>
            <a:r>
              <a:rPr lang="en-US" dirty="0"/>
              <a:t>Narrow definition/specific brand → more substitutes → greater elasticity</a:t>
            </a:r>
          </a:p>
        </p:txBody>
      </p:sp>
    </p:spTree>
    <p:extLst>
      <p:ext uri="{BB962C8B-B14F-4D97-AF65-F5344CB8AC3E}">
        <p14:creationId xmlns:p14="http://schemas.microsoft.com/office/powerpoint/2010/main" val="3391239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66" y="17266"/>
            <a:ext cx="7556269" cy="1059977"/>
          </a:xfrm>
        </p:spPr>
        <p:txBody>
          <a:bodyPr>
            <a:noAutofit/>
          </a:bodyPr>
          <a:lstStyle/>
          <a:p>
            <a:r>
              <a:rPr lang="en-US" dirty="0"/>
              <a:t>Determinants of Elasticity of Demand (2 of 3)</a:t>
            </a:r>
          </a:p>
        </p:txBody>
      </p:sp>
      <p:sp>
        <p:nvSpPr>
          <p:cNvPr id="3" name="Content Placeholder 2"/>
          <p:cNvSpPr>
            <a:spLocks noGrp="1"/>
          </p:cNvSpPr>
          <p:nvPr>
            <p:ph idx="1"/>
          </p:nvPr>
        </p:nvSpPr>
        <p:spPr/>
        <p:txBody>
          <a:bodyPr>
            <a:normAutofit/>
          </a:bodyPr>
          <a:lstStyle/>
          <a:p>
            <a:pPr>
              <a:spcAft>
                <a:spcPts val="1800"/>
              </a:spcAft>
            </a:pPr>
            <a:r>
              <a:rPr lang="en-US" dirty="0"/>
              <a:t>Necessities versus luxuries</a:t>
            </a:r>
          </a:p>
          <a:p>
            <a:pPr lvl="1">
              <a:spcAft>
                <a:spcPts val="1800"/>
              </a:spcAft>
            </a:pPr>
            <a:r>
              <a:rPr lang="en-US" dirty="0"/>
              <a:t>Luxuries → greater elasticity</a:t>
            </a:r>
          </a:p>
          <a:p>
            <a:pPr>
              <a:spcAft>
                <a:spcPts val="1800"/>
              </a:spcAft>
            </a:pPr>
            <a:r>
              <a:rPr lang="en-US" dirty="0"/>
              <a:t>Share of budget devoted to the good</a:t>
            </a:r>
          </a:p>
          <a:p>
            <a:pPr lvl="1">
              <a:spcAft>
                <a:spcPts val="1800"/>
              </a:spcAft>
            </a:pPr>
            <a:r>
              <a:rPr lang="en-US" dirty="0"/>
              <a:t>Larger share → greater elasticity</a:t>
            </a:r>
          </a:p>
        </p:txBody>
      </p:sp>
    </p:spTree>
    <p:extLst>
      <p:ext uri="{BB962C8B-B14F-4D97-AF65-F5344CB8AC3E}">
        <p14:creationId xmlns:p14="http://schemas.microsoft.com/office/powerpoint/2010/main" val="143030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866" y="17266"/>
            <a:ext cx="7556269" cy="1059977"/>
          </a:xfrm>
        </p:spPr>
        <p:txBody>
          <a:bodyPr>
            <a:noAutofit/>
          </a:bodyPr>
          <a:lstStyle/>
          <a:p>
            <a:r>
              <a:rPr lang="en-US" dirty="0"/>
              <a:t>Determinants of Elasticity of Demand (3 of 3)</a:t>
            </a:r>
          </a:p>
        </p:txBody>
      </p:sp>
      <p:graphicFrame>
        <p:nvGraphicFramePr>
          <p:cNvPr id="9" name="Table Placeholder 8"/>
          <p:cNvGraphicFramePr>
            <a:graphicFrameLocks noGrp="1"/>
          </p:cNvGraphicFramePr>
          <p:nvPr>
            <p:ph type="tbl" sz="quarter" idx="12"/>
            <p:extLst>
              <p:ext uri="{D42A27DB-BD31-4B8C-83A1-F6EECF244321}">
                <p14:modId xmlns:p14="http://schemas.microsoft.com/office/powerpoint/2010/main" val="973401552"/>
              </p:ext>
            </p:extLst>
          </p:nvPr>
        </p:nvGraphicFramePr>
        <p:xfrm>
          <a:off x="2166620" y="2542186"/>
          <a:ext cx="4810760" cy="2225040"/>
        </p:xfrm>
        <a:graphic>
          <a:graphicData uri="http://schemas.openxmlformats.org/drawingml/2006/table">
            <a:tbl>
              <a:tblPr firstRow="1" bandRow="1">
                <a:tableStyleId>{18603FDC-E32A-4AB5-989C-0864C3EAD2B8}</a:tableStyleId>
              </a:tblPr>
              <a:tblGrid>
                <a:gridCol w="2430780">
                  <a:extLst>
                    <a:ext uri="{9D8B030D-6E8A-4147-A177-3AD203B41FA5}">
                      <a16:colId xmlns:a16="http://schemas.microsoft.com/office/drawing/2014/main" val="20000"/>
                    </a:ext>
                  </a:extLst>
                </a:gridCol>
                <a:gridCol w="2379980">
                  <a:extLst>
                    <a:ext uri="{9D8B030D-6E8A-4147-A177-3AD203B41FA5}">
                      <a16:colId xmlns:a16="http://schemas.microsoft.com/office/drawing/2014/main" val="20001"/>
                    </a:ext>
                  </a:extLst>
                </a:gridCol>
              </a:tblGrid>
              <a:tr h="370840">
                <a:tc>
                  <a:txBody>
                    <a:bodyPr/>
                    <a:lstStyle/>
                    <a:p>
                      <a:pPr algn="ctr">
                        <a:spcBef>
                          <a:spcPts val="624"/>
                        </a:spcBef>
                      </a:pPr>
                      <a:r>
                        <a:rPr lang="en-US" sz="1800" kern="1200" dirty="0">
                          <a:effectLst/>
                          <a:latin typeface="Arial" panose="020B0604020202020204" pitchFamily="34" charset="0"/>
                          <a:cs typeface="Arial" panose="020B0604020202020204" pitchFamily="34" charset="0"/>
                        </a:rPr>
                        <a:t>Less Elastic</a:t>
                      </a:r>
                      <a:endParaRPr lang="en-US" dirty="0">
                        <a:latin typeface="Arial" pitchFamily="34" charset="0"/>
                        <a:cs typeface="Arial" pitchFamily="34" charset="0"/>
                      </a:endParaRPr>
                    </a:p>
                  </a:txBody>
                  <a:tcPr/>
                </a:tc>
                <a:tc>
                  <a:txBody>
                    <a:bodyPr/>
                    <a:lstStyle/>
                    <a:p>
                      <a:pPr algn="ctr">
                        <a:spcBef>
                          <a:spcPts val="624"/>
                        </a:spcBef>
                      </a:pPr>
                      <a:r>
                        <a:rPr lang="en-US" sz="1800" kern="1200" dirty="0">
                          <a:effectLst/>
                          <a:latin typeface="Arial" panose="020B0604020202020204" pitchFamily="34" charset="0"/>
                          <a:cs typeface="Arial" panose="020B0604020202020204" pitchFamily="34" charset="0"/>
                        </a:rPr>
                        <a:t>More Elastic</a:t>
                      </a:r>
                      <a:endParaRPr lang="en-US" dirty="0">
                        <a:latin typeface="Arial" pitchFamily="34" charset="0"/>
                        <a:cs typeface="Arial" pitchFamily="34" charset="0"/>
                      </a:endParaRPr>
                    </a:p>
                  </a:txBody>
                  <a:tcPr/>
                </a:tc>
                <a:extLst>
                  <a:ext uri="{0D108BD9-81ED-4DB2-BD59-A6C34878D82A}">
                    <a16:rowId xmlns:a16="http://schemas.microsoft.com/office/drawing/2014/main" val="10000"/>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Fewer substitutes</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More substitutes</a:t>
                      </a:r>
                      <a:endParaRPr lang="en-US" dirty="0">
                        <a:latin typeface="Arial" pitchFamily="34" charset="0"/>
                        <a:cs typeface="Arial" pitchFamily="34" charset="0"/>
                      </a:endParaRPr>
                    </a:p>
                  </a:txBody>
                  <a:tcPr/>
                </a:tc>
                <a:extLst>
                  <a:ext uri="{0D108BD9-81ED-4DB2-BD59-A6C34878D82A}">
                    <a16:rowId xmlns:a16="http://schemas.microsoft.com/office/drawing/2014/main" val="10001"/>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Short run (less time)</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Long run (more time)</a:t>
                      </a:r>
                      <a:endParaRPr lang="en-US" dirty="0">
                        <a:latin typeface="Arial" pitchFamily="34" charset="0"/>
                        <a:cs typeface="Arial" pitchFamily="34" charset="0"/>
                      </a:endParaRPr>
                    </a:p>
                  </a:txBody>
                  <a:tcPr/>
                </a:tc>
                <a:extLst>
                  <a:ext uri="{0D108BD9-81ED-4DB2-BD59-A6C34878D82A}">
                    <a16:rowId xmlns:a16="http://schemas.microsoft.com/office/drawing/2014/main" val="10002"/>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Categories of product</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Specific brands</a:t>
                      </a:r>
                      <a:endParaRPr lang="en-US" dirty="0">
                        <a:latin typeface="Arial" pitchFamily="34" charset="0"/>
                        <a:cs typeface="Arial" pitchFamily="34" charset="0"/>
                      </a:endParaRPr>
                    </a:p>
                  </a:txBody>
                  <a:tcPr/>
                </a:tc>
                <a:extLst>
                  <a:ext uri="{0D108BD9-81ED-4DB2-BD59-A6C34878D82A}">
                    <a16:rowId xmlns:a16="http://schemas.microsoft.com/office/drawing/2014/main" val="10003"/>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Necessities</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Luxuries</a:t>
                      </a:r>
                      <a:endParaRPr lang="en-US" dirty="0">
                        <a:latin typeface="Arial" pitchFamily="34" charset="0"/>
                        <a:cs typeface="Arial" pitchFamily="34" charset="0"/>
                      </a:endParaRPr>
                    </a:p>
                  </a:txBody>
                  <a:tcPr/>
                </a:tc>
                <a:extLst>
                  <a:ext uri="{0D108BD9-81ED-4DB2-BD59-A6C34878D82A}">
                    <a16:rowId xmlns:a16="http://schemas.microsoft.com/office/drawing/2014/main" val="10004"/>
                  </a:ext>
                </a:extLst>
              </a:tr>
              <a:tr h="370840">
                <a:tc>
                  <a:txBody>
                    <a:bodyPr/>
                    <a:lstStyle/>
                    <a:p>
                      <a:pPr>
                        <a:spcBef>
                          <a:spcPts val="624"/>
                        </a:spcBef>
                      </a:pPr>
                      <a:r>
                        <a:rPr lang="en-US" sz="1800" kern="1200" dirty="0">
                          <a:effectLst/>
                          <a:latin typeface="Arial" panose="020B0604020202020204" pitchFamily="34" charset="0"/>
                          <a:cs typeface="Arial" panose="020B0604020202020204" pitchFamily="34" charset="0"/>
                        </a:rPr>
                        <a:t>Small part of budget</a:t>
                      </a:r>
                      <a:endParaRPr lang="en-US" dirty="0">
                        <a:latin typeface="Arial" pitchFamily="34" charset="0"/>
                        <a:cs typeface="Arial" pitchFamily="34" charset="0"/>
                      </a:endParaRPr>
                    </a:p>
                  </a:txBody>
                  <a:tcPr/>
                </a:tc>
                <a:tc>
                  <a:txBody>
                    <a:bodyPr/>
                    <a:lstStyle/>
                    <a:p>
                      <a:pPr>
                        <a:spcBef>
                          <a:spcPts val="624"/>
                        </a:spcBef>
                      </a:pPr>
                      <a:r>
                        <a:rPr lang="en-US" sz="1800" kern="1200" dirty="0">
                          <a:effectLst/>
                          <a:latin typeface="Arial" panose="020B0604020202020204" pitchFamily="34" charset="0"/>
                          <a:cs typeface="Arial" panose="020B0604020202020204" pitchFamily="34" charset="0"/>
                        </a:rPr>
                        <a:t>Large part of budget</a:t>
                      </a:r>
                      <a:endParaRPr lang="en-US" dirty="0">
                        <a:latin typeface="Arial" pitchFamily="34" charset="0"/>
                        <a:cs typeface="Arial" pitchFamily="34" charset="0"/>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56400669"/>
      </p:ext>
    </p:extLst>
  </p:cSld>
  <p:clrMapOvr>
    <a:masterClrMapping/>
  </p:clrMapOvr>
  <p:transition spd="slow"/>
</p:sld>
</file>

<file path=ppt/theme/theme1.xml><?xml version="1.0" encoding="utf-8"?>
<a:theme xmlns:a="http://schemas.openxmlformats.org/drawingml/2006/main" name="1_Sa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w:document xmlns:w="http://schemas.openxmlformats.org/wordprocessingml/2006/main">
  <RequestId>dc5ecf01-2194-4663-bf2d-d1f56eb50d7a</RequestId>
  <RequestDate>4/12/2022 2:12:59 PM</RequestDate>
</w:document>
</file>

<file path=customXml/itemProps1.xml><?xml version="1.0" encoding="utf-8"?>
<ds:datastoreItem xmlns:ds="http://schemas.openxmlformats.org/officeDocument/2006/customXml" ds:itemID="{C8807879-1EC8-4452-BD92-CF1F8F85F428}">
  <ds:schemaRefs>
    <ds:schemaRef ds:uri="http://schemas.openxmlformats.org/wordprocessingml/2006/main"/>
  </ds:schemaRefs>
</ds:datastoreItem>
</file>

<file path=docProps/app.xml><?xml version="1.0" encoding="utf-8"?>
<Properties xmlns="http://schemas.openxmlformats.org/officeDocument/2006/extended-properties" xmlns:vt="http://schemas.openxmlformats.org/officeDocument/2006/docPropsVTypes">
  <Template/>
  <TotalTime>0</TotalTime>
  <Words>1918</Words>
  <Application>Microsoft Office PowerPoint</Application>
  <PresentationFormat>On-screen Show (4:3)</PresentationFormat>
  <Paragraphs>244</Paragraphs>
  <Slides>49</Slides>
  <Notes>16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5" baseType="lpstr">
      <vt:lpstr>Arial</vt:lpstr>
      <vt:lpstr>Calibri</vt:lpstr>
      <vt:lpstr>Courier New</vt:lpstr>
      <vt:lpstr>Wingdings</vt:lpstr>
      <vt:lpstr>1_Sample</vt:lpstr>
      <vt:lpstr>Equation</vt:lpstr>
      <vt:lpstr>MODERN PRINCIPLES OF ECONOMICS</vt:lpstr>
      <vt:lpstr>Outline</vt:lpstr>
      <vt:lpstr>Introduction</vt:lpstr>
      <vt:lpstr>Definition (1 of 2)</vt:lpstr>
      <vt:lpstr>Elasticity of Demand (1 of 2)</vt:lpstr>
      <vt:lpstr>Elasticity of Demand (2 of 2)</vt:lpstr>
      <vt:lpstr>Determinants of Elasticity of Demand (1 of 3)</vt:lpstr>
      <vt:lpstr>Determinants of Elasticity of Demand (2 of 3)</vt:lpstr>
      <vt:lpstr>Determinants of Elasticity of Demand (3 of 3)</vt:lpstr>
      <vt:lpstr>Self-Check (1 of 6)</vt:lpstr>
      <vt:lpstr>Self-Check (1 of 6) (Answer)</vt:lpstr>
      <vt:lpstr>Calculating the Elasticity of Demand (1 of 4)</vt:lpstr>
      <vt:lpstr>Calculating the Elasticity of Demand (2 of 4)</vt:lpstr>
      <vt:lpstr>Calculating the Elasticity of Demand (3 of 4)</vt:lpstr>
      <vt:lpstr>Self-Check (2 of 6)</vt:lpstr>
      <vt:lpstr>Self-Check (2 of 6) (Answer)</vt:lpstr>
      <vt:lpstr>Self-Check (2 of 6) (Solved)</vt:lpstr>
      <vt:lpstr>Calculating the Elasticity of Demand (4 of 4)</vt:lpstr>
      <vt:lpstr>Self-Check (3 of 6)</vt:lpstr>
      <vt:lpstr>Self-Check (3 of 6) (Answer)</vt:lpstr>
      <vt:lpstr>Total Revenues and Elasticity (1 of 4) </vt:lpstr>
      <vt:lpstr>Total Revenues and Elasticity (2 of 4)</vt:lpstr>
      <vt:lpstr>Total Revenues and Elasticity (3 of 4)</vt:lpstr>
      <vt:lpstr>Total Revenues and Elasticity (4 of 4)</vt:lpstr>
      <vt:lpstr>Self-Check (4 of 6)</vt:lpstr>
      <vt:lpstr>Self-Check (4 of 6) (Answer)</vt:lpstr>
      <vt:lpstr>Applications of Demand Elasticity (1 of 4)</vt:lpstr>
      <vt:lpstr>Applications of Demand Elasticity (2 of 4)</vt:lpstr>
      <vt:lpstr>Applications of Demand Elasticity (3 of 4)</vt:lpstr>
      <vt:lpstr>Applications of Demand Elasticity (4 of 4)</vt:lpstr>
      <vt:lpstr>Self-Check (5 of 6)</vt:lpstr>
      <vt:lpstr>Self-Check (5 of 6) (Answer)</vt:lpstr>
      <vt:lpstr>Definition (2 of 2)</vt:lpstr>
      <vt:lpstr>Elasticity of Supply </vt:lpstr>
      <vt:lpstr>Determinants of the Elasticity of Supply (1 of 4)</vt:lpstr>
      <vt:lpstr>Determinants of the Elasticity of Supply (2 of 4)</vt:lpstr>
      <vt:lpstr>Determinants of the Elasticity of Supply (3 of 4)</vt:lpstr>
      <vt:lpstr>Determinants of the Elasticity of Supply (4 of 4)</vt:lpstr>
      <vt:lpstr>Self-Check (6 of 6)</vt:lpstr>
      <vt:lpstr>Self-Check (6 of 6) (Answer)</vt:lpstr>
      <vt:lpstr>Calculating the Elasticity of Supply (1 of 2)</vt:lpstr>
      <vt:lpstr>Calculating the Elasticity of Supply (2 of 2)</vt:lpstr>
      <vt:lpstr>Applications of Supply Elasticity (1 of 6)</vt:lpstr>
      <vt:lpstr>Applications of Supply Elasticity (2 of 6)</vt:lpstr>
      <vt:lpstr>Applications of Supply Elasticity (3 of 6)</vt:lpstr>
      <vt:lpstr>Applications of Supply Elasticity (4 of 6)</vt:lpstr>
      <vt:lpstr>Applications of Supply Elasticity (5 of 6)</vt:lpstr>
      <vt:lpstr>Applications of Supply Elasticity (6 of 6)</vt:lpstr>
      <vt:lpstr>Takeaway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Elasticity and Its Applications</dc:title>
  <dc:creator/>
  <cp:lastModifiedBy/>
  <cp:revision>1</cp:revision>
  <dcterms:created xsi:type="dcterms:W3CDTF">2015-05-25T16:19:52Z</dcterms:created>
  <dcterms:modified xsi:type="dcterms:W3CDTF">2022-06-01T05:07:24Z</dcterms:modified>
</cp:coreProperties>
</file>