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76" r:id="rId2"/>
  </p:sldMasterIdLst>
  <p:notesMasterIdLst>
    <p:notesMasterId r:id="rId53"/>
  </p:notesMasterIdLst>
  <p:handoutMasterIdLst>
    <p:handoutMasterId r:id="rId54"/>
  </p:handoutMasterIdLst>
  <p:sldIdLst>
    <p:sldId id="486" r:id="rId3"/>
    <p:sldId id="487" r:id="rId4"/>
    <p:sldId id="488" r:id="rId5"/>
    <p:sldId id="489" r:id="rId6"/>
    <p:sldId id="490" r:id="rId7"/>
    <p:sldId id="491" r:id="rId8"/>
    <p:sldId id="492" r:id="rId9"/>
    <p:sldId id="493" r:id="rId10"/>
    <p:sldId id="532" r:id="rId11"/>
    <p:sldId id="494" r:id="rId12"/>
    <p:sldId id="510" r:id="rId13"/>
    <p:sldId id="495" r:id="rId14"/>
    <p:sldId id="496" r:id="rId15"/>
    <p:sldId id="497" r:id="rId16"/>
    <p:sldId id="499" r:id="rId17"/>
    <p:sldId id="500" r:id="rId18"/>
    <p:sldId id="501" r:id="rId19"/>
    <p:sldId id="502" r:id="rId20"/>
    <p:sldId id="503" r:id="rId21"/>
    <p:sldId id="533" r:id="rId22"/>
    <p:sldId id="504" r:id="rId23"/>
    <p:sldId id="505" r:id="rId24"/>
    <p:sldId id="506" r:id="rId25"/>
    <p:sldId id="507" r:id="rId26"/>
    <p:sldId id="508" r:id="rId27"/>
    <p:sldId id="534" r:id="rId28"/>
    <p:sldId id="509" r:id="rId29"/>
    <p:sldId id="511" r:id="rId30"/>
    <p:sldId id="529" r:id="rId31"/>
    <p:sldId id="513" r:id="rId32"/>
    <p:sldId id="512" r:id="rId33"/>
    <p:sldId id="514" r:id="rId34"/>
    <p:sldId id="535" r:id="rId35"/>
    <p:sldId id="515" r:id="rId36"/>
    <p:sldId id="516" r:id="rId37"/>
    <p:sldId id="517" r:id="rId38"/>
    <p:sldId id="518" r:id="rId39"/>
    <p:sldId id="531" r:id="rId40"/>
    <p:sldId id="519" r:id="rId41"/>
    <p:sldId id="520" r:id="rId42"/>
    <p:sldId id="521" r:id="rId43"/>
    <p:sldId id="522" r:id="rId44"/>
    <p:sldId id="523" r:id="rId45"/>
    <p:sldId id="536" r:id="rId46"/>
    <p:sldId id="524" r:id="rId47"/>
    <p:sldId id="525" r:id="rId48"/>
    <p:sldId id="526" r:id="rId49"/>
    <p:sldId id="527" r:id="rId50"/>
    <p:sldId id="528" r:id="rId51"/>
    <p:sldId id="530"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2A23"/>
    <a:srgbClr val="24549F"/>
    <a:srgbClr val="424456"/>
    <a:srgbClr val="203B7F"/>
    <a:srgbClr val="5A6378"/>
    <a:srgbClr val="D4D4D6"/>
    <a:srgbClr val="3E7684"/>
    <a:srgbClr val="C9252C"/>
    <a:srgbClr val="0070C0"/>
    <a:srgbClr val="007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55" autoAdjust="0"/>
    <p:restoredTop sz="96224" autoAdjust="0"/>
  </p:normalViewPr>
  <p:slideViewPr>
    <p:cSldViewPr snapToGrid="0">
      <p:cViewPr varScale="1">
        <p:scale>
          <a:sx n="82" d="100"/>
          <a:sy n="82" d="100"/>
        </p:scale>
        <p:origin x="1306" y="82"/>
      </p:cViewPr>
      <p:guideLst>
        <p:guide orient="horz" pos="2160"/>
        <p:guide pos="2880"/>
      </p:guideLst>
    </p:cSldViewPr>
  </p:slideViewPr>
  <p:outlineViewPr>
    <p:cViewPr>
      <p:scale>
        <a:sx n="33" d="100"/>
        <a:sy n="33" d="100"/>
      </p:scale>
      <p:origin x="0" y="-2100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0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0FC7E9-1DE5-4DAF-9DC8-2A3010BC5EA9}" type="datetimeFigureOut">
              <a:rPr lang="en-US" smtClean="0"/>
              <a:t>6/1/2022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737BBD-4FDB-4AD1-8765-A7964BE0BEE8}" type="slidenum">
              <a:rPr lang="en-US" smtClean="0"/>
              <a:t>‹#›</a:t>
            </a:fld>
            <a:endParaRPr lang="en-US" dirty="0"/>
          </a:p>
        </p:txBody>
      </p:sp>
    </p:spTree>
    <p:extLst>
      <p:ext uri="{BB962C8B-B14F-4D97-AF65-F5344CB8AC3E}">
        <p14:creationId xmlns:p14="http://schemas.microsoft.com/office/powerpoint/2010/main" val="3444066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512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63491" name="Rectangle 512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63492" name="Rectangle 5123"/>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5125" name="Notes Placeholder 5124"/>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512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5127" name="Slide Number Placeholder 5126"/>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a:lvl1pPr>
          </a:lstStyle>
          <a:p>
            <a:fld id="{FCA16ACA-BEA9-4113-B004-2C9FC464C5F8}" type="slidenum">
              <a:rPr lang="en-US"/>
              <a:pPr/>
              <a:t>‹#›</a:t>
            </a:fld>
            <a:endParaRPr lang="en-US" dirty="0"/>
          </a:p>
        </p:txBody>
      </p:sp>
    </p:spTree>
    <p:extLst>
      <p:ext uri="{BB962C8B-B14F-4D97-AF65-F5344CB8AC3E}">
        <p14:creationId xmlns:p14="http://schemas.microsoft.com/office/powerpoint/2010/main" val="157493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Figure 5-10 (8-10): </a:t>
            </a:r>
            <a:r>
              <a:rPr lang="en-US" sz="1200" b="0" i="0" kern="1200" dirty="0">
                <a:solidFill>
                  <a:schemeClr val="tx1"/>
                </a:solidFill>
                <a:effectLst/>
                <a:latin typeface="Arial" charset="0"/>
                <a:ea typeface="+mn-ea"/>
                <a:cs typeface="+mn-cs"/>
              </a:rPr>
              <a:t>A Price Floor Creates a Surplus (Minimum Wages Create Unemployment)</a:t>
            </a:r>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42</a:t>
            </a:fld>
            <a:endParaRPr lang="en-US" dirty="0"/>
          </a:p>
        </p:txBody>
      </p:sp>
    </p:spTree>
    <p:extLst>
      <p:ext uri="{BB962C8B-B14F-4D97-AF65-F5344CB8AC3E}">
        <p14:creationId xmlns:p14="http://schemas.microsoft.com/office/powerpoint/2010/main" val="1967629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Figure 5-11 (8-11): </a:t>
            </a:r>
            <a:r>
              <a:rPr lang="en-US" sz="1200" b="0" i="0" kern="1200" dirty="0">
                <a:solidFill>
                  <a:schemeClr val="tx1"/>
                </a:solidFill>
                <a:effectLst/>
                <a:latin typeface="Arial" charset="0"/>
                <a:ea typeface="+mn-ea"/>
                <a:cs typeface="+mn-cs"/>
              </a:rPr>
              <a:t>A Price Floor Reduces the Gains from Trade</a:t>
            </a:r>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45</a:t>
            </a:fld>
            <a:endParaRPr lang="en-US" dirty="0"/>
          </a:p>
        </p:txBody>
      </p:sp>
    </p:spTree>
    <p:extLst>
      <p:ext uri="{BB962C8B-B14F-4D97-AF65-F5344CB8AC3E}">
        <p14:creationId xmlns:p14="http://schemas.microsoft.com/office/powerpoint/2010/main" val="2927273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Figure 5-12 (8-12): </a:t>
            </a:r>
            <a:r>
              <a:rPr lang="en-US" sz="1200" b="0" i="0" kern="1200" dirty="0">
                <a:solidFill>
                  <a:schemeClr val="tx1"/>
                </a:solidFill>
                <a:effectLst/>
                <a:latin typeface="Arial" charset="0"/>
                <a:ea typeface="+mn-ea"/>
                <a:cs typeface="+mn-cs"/>
              </a:rPr>
              <a:t>A Price Floor Creates Quality Waste</a:t>
            </a:r>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47</a:t>
            </a:fld>
            <a:endParaRPr lang="en-US" dirty="0"/>
          </a:p>
        </p:txBody>
      </p:sp>
    </p:spTree>
    <p:extLst>
      <p:ext uri="{BB962C8B-B14F-4D97-AF65-F5344CB8AC3E}">
        <p14:creationId xmlns:p14="http://schemas.microsoft.com/office/powerpoint/2010/main" val="2621984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Figure 5-1 (8-1): </a:t>
            </a:r>
            <a:r>
              <a:rPr lang="en-US" sz="1200" b="0" i="0" kern="1200" dirty="0">
                <a:solidFill>
                  <a:schemeClr val="tx1"/>
                </a:solidFill>
                <a:effectLst/>
                <a:latin typeface="Arial" charset="0"/>
                <a:ea typeface="+mn-ea"/>
                <a:cs typeface="+mn-cs"/>
              </a:rPr>
              <a:t>Price Ceilings Create Shortages</a:t>
            </a:r>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7</a:t>
            </a:fld>
            <a:endParaRPr lang="en-US" dirty="0"/>
          </a:p>
        </p:txBody>
      </p:sp>
    </p:spTree>
    <p:extLst>
      <p:ext uri="{BB962C8B-B14F-4D97-AF65-F5344CB8AC3E}">
        <p14:creationId xmlns:p14="http://schemas.microsoft.com/office/powerpoint/2010/main" val="3241613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Figure 5-2 (8-2): </a:t>
            </a:r>
            <a:r>
              <a:rPr lang="en-US" sz="1200" b="0" i="0" kern="1200" dirty="0">
                <a:solidFill>
                  <a:schemeClr val="tx1"/>
                </a:solidFill>
                <a:effectLst/>
                <a:latin typeface="Arial" charset="0"/>
                <a:ea typeface="+mn-ea"/>
                <a:cs typeface="+mn-cs"/>
              </a:rPr>
              <a:t>Price Ceilings Create Wasteful Line</a:t>
            </a:r>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13</a:t>
            </a:fld>
            <a:endParaRPr lang="en-US" dirty="0"/>
          </a:p>
        </p:txBody>
      </p:sp>
    </p:spTree>
    <p:extLst>
      <p:ext uri="{BB962C8B-B14F-4D97-AF65-F5344CB8AC3E}">
        <p14:creationId xmlns:p14="http://schemas.microsoft.com/office/powerpoint/2010/main" val="504661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Figure 5-3 (8-3): </a:t>
            </a:r>
            <a:r>
              <a:rPr lang="en-US" sz="1200" b="0" i="0" kern="1200" dirty="0">
                <a:solidFill>
                  <a:schemeClr val="tx1"/>
                </a:solidFill>
                <a:effectLst/>
                <a:latin typeface="Arial" charset="0"/>
                <a:ea typeface="+mn-ea"/>
                <a:cs typeface="+mn-cs"/>
              </a:rPr>
              <a:t>A Price Ceiling Reduces the Gains from Trade</a:t>
            </a:r>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16</a:t>
            </a:fld>
            <a:endParaRPr lang="en-US" dirty="0"/>
          </a:p>
        </p:txBody>
      </p:sp>
    </p:spTree>
    <p:extLst>
      <p:ext uri="{BB962C8B-B14F-4D97-AF65-F5344CB8AC3E}">
        <p14:creationId xmlns:p14="http://schemas.microsoft.com/office/powerpoint/2010/main" val="84649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Figure 5-5 (8-5): </a:t>
            </a:r>
            <a:r>
              <a:rPr lang="en-US" sz="1200" b="0" i="0" kern="1200" dirty="0">
                <a:solidFill>
                  <a:schemeClr val="tx1"/>
                </a:solidFill>
                <a:effectLst/>
                <a:latin typeface="Arial" charset="0"/>
                <a:ea typeface="+mn-ea"/>
                <a:cs typeface="+mn-cs"/>
              </a:rPr>
              <a:t>When Prices Are Controlled, Resources Do Not Flow to Their Highest-Valued Uses</a:t>
            </a:r>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18</a:t>
            </a:fld>
            <a:endParaRPr lang="en-US" dirty="0"/>
          </a:p>
        </p:txBody>
      </p:sp>
    </p:spTree>
    <p:extLst>
      <p:ext uri="{BB962C8B-B14F-4D97-AF65-F5344CB8AC3E}">
        <p14:creationId xmlns:p14="http://schemas.microsoft.com/office/powerpoint/2010/main" val="2601553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Figure 5-6 (8-6): </a:t>
            </a:r>
            <a:r>
              <a:rPr lang="en-US" sz="1200" b="0" i="0" kern="1200" dirty="0">
                <a:solidFill>
                  <a:schemeClr val="tx1"/>
                </a:solidFill>
                <a:effectLst/>
                <a:latin typeface="Arial" charset="0"/>
                <a:ea typeface="+mn-ea"/>
                <a:cs typeface="+mn-cs"/>
              </a:rPr>
              <a:t>In a Free Market Goods Flow to Their Highest-Value Uses</a:t>
            </a:r>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22</a:t>
            </a:fld>
            <a:endParaRPr lang="en-US" dirty="0"/>
          </a:p>
        </p:txBody>
      </p:sp>
    </p:spTree>
    <p:extLst>
      <p:ext uri="{BB962C8B-B14F-4D97-AF65-F5344CB8AC3E}">
        <p14:creationId xmlns:p14="http://schemas.microsoft.com/office/powerpoint/2010/main" val="123999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Figure 5-7 (8-7): </a:t>
            </a:r>
            <a:r>
              <a:rPr lang="en-US" sz="1200" b="0" i="0" kern="1200" dirty="0">
                <a:solidFill>
                  <a:schemeClr val="tx1"/>
                </a:solidFill>
                <a:effectLst/>
                <a:latin typeface="Arial" charset="0"/>
                <a:ea typeface="+mn-ea"/>
                <a:cs typeface="+mn-cs"/>
              </a:rPr>
              <a:t>Consumer Surplus Falls Under Random Allocation</a:t>
            </a:r>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23</a:t>
            </a:fld>
            <a:endParaRPr lang="en-US" dirty="0"/>
          </a:p>
        </p:txBody>
      </p:sp>
    </p:spTree>
    <p:extLst>
      <p:ext uri="{BB962C8B-B14F-4D97-AF65-F5344CB8AC3E}">
        <p14:creationId xmlns:p14="http://schemas.microsoft.com/office/powerpoint/2010/main" val="23258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Figure 5-8 (8-8): </a:t>
            </a:r>
            <a:r>
              <a:rPr lang="en-US" sz="1200" b="0" i="0" kern="1200" dirty="0">
                <a:solidFill>
                  <a:schemeClr val="tx1"/>
                </a:solidFill>
                <a:effectLst/>
                <a:latin typeface="Arial" charset="0"/>
                <a:ea typeface="+mn-ea"/>
                <a:cs typeface="+mn-cs"/>
              </a:rPr>
              <a:t>Rent Control Creates Larger Shortages in the Long Run Than in the Short Run</a:t>
            </a:r>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30</a:t>
            </a:fld>
            <a:endParaRPr lang="en-US" dirty="0"/>
          </a:p>
        </p:txBody>
      </p:sp>
    </p:spTree>
    <p:extLst>
      <p:ext uri="{BB962C8B-B14F-4D97-AF65-F5344CB8AC3E}">
        <p14:creationId xmlns:p14="http://schemas.microsoft.com/office/powerpoint/2010/main" val="2475379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Figure 5-9 (8-9): </a:t>
            </a:r>
            <a:r>
              <a:rPr lang="en-US" dirty="0"/>
              <a:t>Rent Control Reduces the Building of New Apartments</a:t>
            </a:r>
          </a:p>
        </p:txBody>
      </p:sp>
      <p:sp>
        <p:nvSpPr>
          <p:cNvPr id="4" name="Slide Number Placeholder 3"/>
          <p:cNvSpPr>
            <a:spLocks noGrp="1"/>
          </p:cNvSpPr>
          <p:nvPr>
            <p:ph type="sldNum" sz="quarter" idx="10"/>
          </p:nvPr>
        </p:nvSpPr>
        <p:spPr/>
        <p:txBody>
          <a:bodyPr/>
          <a:lstStyle/>
          <a:p>
            <a:fld id="{FCA16ACA-BEA9-4113-B004-2C9FC464C5F8}" type="slidenum">
              <a:rPr lang="en-US" smtClean="0"/>
              <a:pPr/>
              <a:t>31</a:t>
            </a:fld>
            <a:endParaRPr lang="en-US" dirty="0"/>
          </a:p>
        </p:txBody>
      </p:sp>
    </p:spTree>
    <p:extLst>
      <p:ext uri="{BB962C8B-B14F-4D97-AF65-F5344CB8AC3E}">
        <p14:creationId xmlns:p14="http://schemas.microsoft.com/office/powerpoint/2010/main" val="1967015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59305B"/>
              </a:buClr>
            </a:pPr>
            <a:endParaRPr lang="en-US" dirty="0">
              <a:solidFill>
                <a:srgbClr val="203B7F"/>
              </a:solidFill>
            </a:endParaRPr>
          </a:p>
        </p:txBody>
      </p:sp>
      <p:sp>
        <p:nvSpPr>
          <p:cNvPr id="11" name="Title 10"/>
          <p:cNvSpPr>
            <a:spLocks noGrp="1"/>
          </p:cNvSpPr>
          <p:nvPr>
            <p:ph type="title"/>
          </p:nvPr>
        </p:nvSpPr>
        <p:spPr>
          <a:xfrm>
            <a:off x="457200" y="228600"/>
            <a:ext cx="8229600" cy="622828"/>
          </a:xfrm>
          <a:solidFill>
            <a:srgbClr val="812A23"/>
          </a:solidFill>
        </p:spPr>
        <p:txBody>
          <a:bodyPr anchor="t">
            <a:noAutofit/>
          </a:bodyPr>
          <a:lstStyle>
            <a:lvl1pPr>
              <a:defRPr sz="3600">
                <a:latin typeface="Arial" pitchFamily="34" charset="0"/>
                <a:ea typeface="Verdana" pitchFamily="34" charset="0"/>
                <a:cs typeface="Arial" pitchFamily="34" charset="0"/>
              </a:defRPr>
            </a:lvl1pPr>
          </a:lstStyle>
          <a:p>
            <a:r>
              <a:rPr lang="en-US" dirty="0"/>
              <a:t>Click to edit Master title style</a:t>
            </a:r>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3" name="Rectangle 12"/>
          <p:cNvSpPr/>
          <p:nvPr/>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5" name="Content Placeholder 4"/>
          <p:cNvSpPr>
            <a:spLocks noGrp="1"/>
          </p:cNvSpPr>
          <p:nvPr>
            <p:ph sz="quarter" idx="16" hasCustomPrompt="1"/>
          </p:nvPr>
        </p:nvSpPr>
        <p:spPr>
          <a:xfrm>
            <a:off x="1600200" y="6285230"/>
            <a:ext cx="7543800" cy="572770"/>
          </a:xfrm>
          <a:solidFill>
            <a:srgbClr val="812A23"/>
          </a:solidFill>
        </p:spPr>
        <p:txBody>
          <a:bodyPr>
            <a:noAutofit/>
          </a:bodyPr>
          <a:lstStyle>
            <a:lvl1pPr algn="ctr">
              <a:defRPr sz="1100">
                <a:solidFill>
                  <a:schemeClr val="bg1"/>
                </a:solidFill>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dirty="0"/>
              <a:t> Click to edit Master text styles</a:t>
            </a:r>
          </a:p>
        </p:txBody>
      </p:sp>
      <p:sp>
        <p:nvSpPr>
          <p:cNvPr id="3" name="Picture Placeholder 2"/>
          <p:cNvSpPr>
            <a:spLocks noGrp="1"/>
          </p:cNvSpPr>
          <p:nvPr>
            <p:ph type="pic" sz="quarter" idx="17"/>
          </p:nvPr>
        </p:nvSpPr>
        <p:spPr>
          <a:xfrm>
            <a:off x="247650" y="4781550"/>
            <a:ext cx="2724150" cy="990600"/>
          </a:xfrm>
        </p:spPr>
        <p:txBody>
          <a:bodyPr/>
          <a:lstStyle/>
          <a:p>
            <a:endParaRPr lang="en-US" dirty="0"/>
          </a:p>
        </p:txBody>
      </p:sp>
    </p:spTree>
    <p:extLst>
      <p:ext uri="{BB962C8B-B14F-4D97-AF65-F5344CB8AC3E}">
        <p14:creationId xmlns:p14="http://schemas.microsoft.com/office/powerpoint/2010/main" val="411060922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209550" y="1319314"/>
            <a:ext cx="8763000" cy="4782934"/>
          </a:xfrm>
        </p:spPr>
        <p:txBody>
          <a:bodyPr/>
          <a:lstStyle>
            <a:lvl1pPr marL="461963" indent="-461963">
              <a:spcBef>
                <a:spcPts val="624"/>
              </a:spcBef>
              <a:buClr>
                <a:srgbClr val="812A23"/>
              </a:buClr>
              <a:buSzPct val="100000"/>
              <a:defRPr sz="2600"/>
            </a:lvl1pPr>
            <a:lvl2pPr marL="914400" indent="-457200">
              <a:spcBef>
                <a:spcPts val="624"/>
              </a:spcBef>
              <a:buClr>
                <a:srgbClr val="812A23"/>
              </a:buClr>
              <a:defRPr/>
            </a:lvl2pPr>
            <a:lvl3pPr marL="1376363" indent="-461963">
              <a:spcBef>
                <a:spcPts val="624"/>
              </a:spcBef>
              <a:buClr>
                <a:srgbClr val="812A23"/>
              </a:buClr>
              <a:buFont typeface="Wingdings" pitchFamily="2" charset="2"/>
              <a:buChar char="§"/>
              <a:defRPr/>
            </a:lvl3pPr>
            <a:lvl4pPr marL="1828800" indent="-457200">
              <a:spcBef>
                <a:spcPts val="624"/>
              </a:spcBef>
              <a:buClr>
                <a:srgbClr val="812A23"/>
              </a:buClr>
              <a:buFont typeface="Courier New" pitchFamily="49" charset="0"/>
              <a:buChar char="o"/>
              <a:defRPr/>
            </a:lvl4pPr>
            <a:lvl5pPr marL="2286000" indent="-457200">
              <a:spcBef>
                <a:spcPts val="624"/>
              </a:spcBef>
              <a:buClr>
                <a:srgbClr val="812A23"/>
              </a:buClr>
              <a:defRPr sz="1800"/>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0"/>
          </p:nvPr>
        </p:nvSpPr>
        <p:spPr>
          <a:xfrm>
            <a:off x="411163" y="4703763"/>
            <a:ext cx="8428037" cy="1114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9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916189" y="2917024"/>
            <a:ext cx="2241024" cy="1754230"/>
          </a:xfrm>
        </p:spPr>
        <p:txBody>
          <a:bodyPr/>
          <a:lstStyle>
            <a:lvl1pPr>
              <a:buClr>
                <a:srgbClr val="812A23"/>
              </a:buClr>
              <a:defRPr/>
            </a:lvl1pPr>
          </a:lstStyle>
          <a:p>
            <a:r>
              <a:rPr lang="en-US" dirty="0"/>
              <a:t>Click icon to add picture</a:t>
            </a:r>
          </a:p>
        </p:txBody>
      </p:sp>
      <p:sp>
        <p:nvSpPr>
          <p:cNvPr id="11" name="Text Placeholder 3"/>
          <p:cNvSpPr>
            <a:spLocks noGrp="1"/>
          </p:cNvSpPr>
          <p:nvPr>
            <p:ph type="body" sz="half" idx="2"/>
          </p:nvPr>
        </p:nvSpPr>
        <p:spPr>
          <a:xfrm>
            <a:off x="233649" y="5486400"/>
            <a:ext cx="8663606"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Content Placeholder 3"/>
          <p:cNvSpPr>
            <a:spLocks noGrp="1"/>
          </p:cNvSpPr>
          <p:nvPr>
            <p:ph sz="quarter" idx="11"/>
          </p:nvPr>
        </p:nvSpPr>
        <p:spPr>
          <a:xfrm>
            <a:off x="278272" y="1562102"/>
            <a:ext cx="8589962" cy="479425"/>
          </a:xfrm>
        </p:spPr>
        <p:txBody>
          <a:bodyPr/>
          <a:lstStyle>
            <a:lvl1pPr>
              <a:buClr>
                <a:srgbClr val="812A23"/>
              </a:buClr>
              <a:defRPr/>
            </a:lvl1pPr>
            <a:lvl2pPr>
              <a:buClr>
                <a:srgbClr val="812A23"/>
              </a:buClr>
              <a:defRPr/>
            </a:lvl2pPr>
            <a:lvl3pPr>
              <a:buClr>
                <a:srgbClr val="812A23"/>
              </a:buClr>
              <a:defRPr/>
            </a:lvl3pPr>
            <a:lvl4pPr>
              <a:buClr>
                <a:srgbClr val="812A23"/>
              </a:buClr>
              <a:defRPr/>
            </a:lvl4pPr>
            <a:lvl5pPr>
              <a:buClr>
                <a:srgbClr val="812A2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able Placeholder 4"/>
          <p:cNvSpPr>
            <a:spLocks noGrp="1"/>
          </p:cNvSpPr>
          <p:nvPr>
            <p:ph type="tbl" sz="quarter" idx="12"/>
          </p:nvPr>
        </p:nvSpPr>
        <p:spPr>
          <a:xfrm>
            <a:off x="5292380" y="2901260"/>
            <a:ext cx="1828800" cy="1828800"/>
          </a:xfrm>
        </p:spPr>
        <p:txBody>
          <a:bodyPr/>
          <a:lstStyle>
            <a:lvl1pPr>
              <a:buClr>
                <a:srgbClr val="812A23"/>
              </a:buClr>
              <a:defRPr/>
            </a:lvl1pPr>
          </a:lstStyle>
          <a:p>
            <a:endParaRPr lang="en-US" dirty="0"/>
          </a:p>
        </p:txBody>
      </p:sp>
      <p:sp>
        <p:nvSpPr>
          <p:cNvPr id="9" name="Rectangle 8"/>
          <p:cNvSpPr/>
          <p:nvPr userDrawn="1"/>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2" name="Rectangle 11"/>
          <p:cNvSpPr/>
          <p:nvPr userDrawn="1"/>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3" name="Content Placeholder 9"/>
          <p:cNvSpPr txBox="1">
            <a:spLocks/>
          </p:cNvSpPr>
          <p:nvPr userDrawn="1"/>
        </p:nvSpPr>
        <p:spPr>
          <a:xfrm>
            <a:off x="18250" y="6276552"/>
            <a:ext cx="9127998" cy="590126"/>
          </a:xfrm>
          <a:prstGeom prst="rect">
            <a:avLst/>
          </a:prstGeom>
          <a:solidFill>
            <a:srgbClr val="812A23"/>
          </a:solid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
        <p:nvSpPr>
          <p:cNvPr id="15"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1141666"/>
      </p:ext>
    </p:extLst>
  </p:cSld>
  <p:clrMapOvr>
    <a:masterClrMapping/>
  </p:clrMapOvr>
  <p:transition spd="slow"/>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a:t>Click to edit Master text styles</a:t>
            </a:r>
          </a:p>
          <a:p>
            <a:pPr marL="914400" lvl="1" indent="-457200"/>
            <a:r>
              <a:rPr lang="en-US" dirty="0"/>
              <a:t>Second level</a:t>
            </a:r>
          </a:p>
          <a:p>
            <a:pPr marL="1376363" lvl="2" indent="-461963"/>
            <a:r>
              <a:rPr lang="en-US" dirty="0"/>
              <a:t>Third level</a:t>
            </a:r>
          </a:p>
          <a:p>
            <a:pPr lvl="3"/>
            <a:r>
              <a:rPr lang="en-US" dirty="0"/>
              <a:t>Fourth level</a:t>
            </a:r>
          </a:p>
          <a:p>
            <a:pPr lvl="4"/>
            <a:r>
              <a:rPr lang="en-US" dirty="0"/>
              <a:t>Fifth level</a:t>
            </a:r>
          </a:p>
        </p:txBody>
      </p:sp>
      <p:sp>
        <p:nvSpPr>
          <p:cNvPr id="7" name="Rectangle 6"/>
          <p:cNvSpPr/>
          <p:nvPr/>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4" name="Rectangle 13"/>
          <p:cNvSpPr/>
          <p:nvPr/>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6" name="Content Placeholder 9"/>
          <p:cNvSpPr txBox="1">
            <a:spLocks/>
          </p:cNvSpPr>
          <p:nvPr userDrawn="1"/>
        </p:nvSpPr>
        <p:spPr>
          <a:xfrm>
            <a:off x="18250" y="6276552"/>
            <a:ext cx="9127998" cy="590126"/>
          </a:xfrm>
          <a:prstGeom prst="rect">
            <a:avLst/>
          </a:prstGeom>
          <a:solidFill>
            <a:srgbClr val="812A23"/>
          </a:solid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Tree>
    <p:extLst>
      <p:ext uri="{BB962C8B-B14F-4D97-AF65-F5344CB8AC3E}">
        <p14:creationId xmlns:p14="http://schemas.microsoft.com/office/powerpoint/2010/main" val="88881133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Lst>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12A23"/>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812A23"/>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812A23"/>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812A23"/>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812A23"/>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 y="19050"/>
            <a:ext cx="9126855" cy="622828"/>
          </a:xfrm>
          <a:noFill/>
        </p:spPr>
        <p:txBody>
          <a:bodyPr anchor="ctr"/>
          <a:lstStyle/>
          <a:p>
            <a:pPr algn="l">
              <a:spcBef>
                <a:spcPts val="624"/>
              </a:spcBef>
            </a:pPr>
            <a:r>
              <a:rPr lang="en-US" dirty="0"/>
              <a:t>MODERN PRINCIPLES OF ECONOMICS</a:t>
            </a:r>
          </a:p>
        </p:txBody>
      </p:sp>
      <p:sp>
        <p:nvSpPr>
          <p:cNvPr id="7" name="Text Placeholder 6"/>
          <p:cNvSpPr>
            <a:spLocks noGrp="1"/>
          </p:cNvSpPr>
          <p:nvPr>
            <p:ph type="body" sz="quarter" idx="13"/>
          </p:nvPr>
        </p:nvSpPr>
        <p:spPr>
          <a:xfrm>
            <a:off x="0" y="683493"/>
            <a:ext cx="8229600" cy="600564"/>
          </a:xfrm>
        </p:spPr>
        <p:txBody>
          <a:bodyPr/>
          <a:lstStyle/>
          <a:p>
            <a:r>
              <a:rPr lang="en-US" sz="3600" dirty="0"/>
              <a:t>Fifth Edition</a:t>
            </a:r>
          </a:p>
        </p:txBody>
      </p:sp>
      <p:pic>
        <p:nvPicPr>
          <p:cNvPr id="9" name="Picture Placeholder 11" descr="Book cover reads title, edition number, and name of the authors as follows: &quot;MODERN PRINCIPLES OF ECONOMICS,&quot; “Fifth Edition,&quot; and &quot;Tyler Cowen and Alex Tabarrok.&quot; An image on the front cover shows five hands holding a 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33" y="1442241"/>
            <a:ext cx="3713482" cy="4750826"/>
          </a:xfrm>
          <a:prstGeom prst="rect">
            <a:avLst/>
          </a:prstGeom>
        </p:spPr>
      </p:pic>
      <p:sp>
        <p:nvSpPr>
          <p:cNvPr id="8" name="Sub Title 2"/>
          <p:cNvSpPr>
            <a:spLocks noGrp="1"/>
          </p:cNvSpPr>
          <p:nvPr>
            <p:ph type="body" sz="quarter" idx="14"/>
          </p:nvPr>
        </p:nvSpPr>
        <p:spPr>
          <a:xfrm>
            <a:off x="4429379" y="1797475"/>
            <a:ext cx="4228592" cy="3965658"/>
          </a:xfrm>
        </p:spPr>
        <p:txBody>
          <a:bodyPr anchor="ctr"/>
          <a:lstStyle/>
          <a:p>
            <a:pPr algn="ctr"/>
            <a:r>
              <a:rPr lang="en-US" b="1" dirty="0"/>
              <a:t>Chapter 8 (5)</a:t>
            </a:r>
            <a:br>
              <a:rPr lang="en-US" b="1" dirty="0"/>
            </a:br>
            <a:r>
              <a:rPr lang="en-US" sz="3600" dirty="0"/>
              <a:t>Price Ceilings and Floors</a:t>
            </a:r>
          </a:p>
        </p:txBody>
      </p:sp>
      <p:sp>
        <p:nvSpPr>
          <p:cNvPr id="10" name="Content Placeholder 9"/>
          <p:cNvSpPr>
            <a:spLocks noGrp="1"/>
          </p:cNvSpPr>
          <p:nvPr>
            <p:ph sz="quarter" idx="16"/>
          </p:nvPr>
        </p:nvSpPr>
        <p:spPr>
          <a:xfrm>
            <a:off x="18250" y="6276552"/>
            <a:ext cx="9127998" cy="590126"/>
          </a:xfrm>
          <a:noFill/>
        </p:spPr>
        <p:txBody>
          <a:bodyPr anchor="ctr"/>
          <a:lstStyle/>
          <a:p>
            <a:pPr marL="0" lvl="0" indent="0">
              <a:spcBef>
                <a:spcPts val="624"/>
              </a:spcBef>
              <a:buNone/>
            </a:pPr>
            <a:r>
              <a:rPr lang="en-US" sz="1200" dirty="0"/>
              <a:t>© 2021 Worth Publishers. All Rights Reserved.</a:t>
            </a:r>
          </a:p>
        </p:txBody>
      </p:sp>
    </p:spTree>
    <p:extLst>
      <p:ext uri="{BB962C8B-B14F-4D97-AF65-F5344CB8AC3E}">
        <p14:creationId xmlns:p14="http://schemas.microsoft.com/office/powerpoint/2010/main" val="317019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Price Ceilings</a:t>
            </a:r>
            <a:r>
              <a:rPr lang="en-US" sz="3600" kern="1200" baseline="0" dirty="0">
                <a:solidFill>
                  <a:schemeClr val="bg1"/>
                </a:solidFill>
                <a:effectLst/>
                <a:latin typeface="Arial" pitchFamily="34" charset="0"/>
                <a:ea typeface="Verdana" pitchFamily="34" charset="0"/>
                <a:cs typeface="Arial" pitchFamily="34" charset="0"/>
              </a:rPr>
              <a:t> (4 of 11)</a:t>
            </a:r>
            <a:endParaRPr lang="en-US" dirty="0"/>
          </a:p>
        </p:txBody>
      </p:sp>
      <p:sp>
        <p:nvSpPr>
          <p:cNvPr id="6" name="Content Placeholder 5"/>
          <p:cNvSpPr>
            <a:spLocks noGrp="1"/>
          </p:cNvSpPr>
          <p:nvPr>
            <p:ph idx="1"/>
          </p:nvPr>
        </p:nvSpPr>
        <p:spPr/>
        <p:txBody>
          <a:bodyPr>
            <a:noAutofit/>
          </a:bodyPr>
          <a:lstStyle/>
          <a:p>
            <a:pPr marL="457200" indent="-457200">
              <a:lnSpc>
                <a:spcPct val="110000"/>
              </a:lnSpc>
              <a:spcBef>
                <a:spcPts val="624"/>
              </a:spcBef>
              <a:spcAft>
                <a:spcPts val="1800"/>
              </a:spcAft>
              <a:buFont typeface="+mj-lt"/>
              <a:buAutoNum type="arabicPeriod" startAt="2"/>
            </a:pPr>
            <a:r>
              <a:rPr lang="en-US" b="1" dirty="0"/>
              <a:t>Reductions in Quality</a:t>
            </a:r>
            <a:endParaRPr lang="en-US" dirty="0"/>
          </a:p>
          <a:p>
            <a:pPr marL="457200" indent="-457200"/>
            <a:r>
              <a:rPr lang="en-US" dirty="0"/>
              <a:t>At the controlled price, sellers find there is an excess of demand.</a:t>
            </a:r>
          </a:p>
          <a:p>
            <a:pPr marL="457200" indent="-457200"/>
            <a:r>
              <a:rPr lang="en-US" dirty="0"/>
              <a:t>Sellers can evade the law by cutting quality rather than raising price.</a:t>
            </a:r>
          </a:p>
          <a:p>
            <a:pPr marL="457200" indent="-457200"/>
            <a:r>
              <a:rPr lang="en-US" dirty="0"/>
              <a:t>Another way quality can fall is with reductions in service.</a:t>
            </a:r>
          </a:p>
        </p:txBody>
      </p:sp>
    </p:spTree>
    <p:extLst>
      <p:ext uri="{BB962C8B-B14F-4D97-AF65-F5344CB8AC3E}">
        <p14:creationId xmlns:p14="http://schemas.microsoft.com/office/powerpoint/2010/main" val="170376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Price Ceilings</a:t>
            </a:r>
            <a:r>
              <a:rPr lang="en-US" sz="3600" kern="1200" baseline="0" dirty="0">
                <a:solidFill>
                  <a:schemeClr val="bg1"/>
                </a:solidFill>
                <a:effectLst/>
                <a:latin typeface="Arial" pitchFamily="34" charset="0"/>
                <a:ea typeface="Verdana" pitchFamily="34" charset="0"/>
                <a:cs typeface="Arial" pitchFamily="34" charset="0"/>
              </a:rPr>
              <a:t> (5 of 11)</a:t>
            </a:r>
            <a:endParaRPr lang="en-US" dirty="0"/>
          </a:p>
        </p:txBody>
      </p:sp>
      <p:pic>
        <p:nvPicPr>
          <p:cNvPr id="8" name="Picture Placeholder 4" descr="A photo shows a bowl of soup with three matzo balls.">
            <a:extLst>
              <a:ext uri="{FF2B5EF4-FFF2-40B4-BE49-F238E27FC236}">
                <a16:creationId xmlns:a16="http://schemas.microsoft.com/office/drawing/2014/main" id="{25513A13-237E-408A-BDA7-602347AAC55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368478" y="2008750"/>
            <a:ext cx="4407044" cy="2840501"/>
          </a:xfrm>
          <a:prstGeom prst="rect">
            <a:avLst/>
          </a:prstGeom>
        </p:spPr>
      </p:pic>
      <p:sp>
        <p:nvSpPr>
          <p:cNvPr id="2" name="Content Placeholder 1"/>
          <p:cNvSpPr>
            <a:spLocks noGrp="1"/>
          </p:cNvSpPr>
          <p:nvPr>
            <p:ph type="body" sz="half" idx="2"/>
          </p:nvPr>
        </p:nvSpPr>
        <p:spPr>
          <a:xfrm>
            <a:off x="627450" y="4943475"/>
            <a:ext cx="7876005" cy="1179525"/>
          </a:xfrm>
        </p:spPr>
        <p:txBody>
          <a:bodyPr>
            <a:noAutofit/>
          </a:bodyPr>
          <a:lstStyle/>
          <a:p>
            <a:pPr>
              <a:spcBef>
                <a:spcPts val="624"/>
              </a:spcBef>
            </a:pPr>
            <a:r>
              <a:rPr lang="en-US" sz="2400" i="1" dirty="0"/>
              <a:t>In 1972, AFL-CIO boss George Meany complained that the number of matzo balls in his favorite soup had sunk from four to three, in effect raising the price.</a:t>
            </a:r>
          </a:p>
        </p:txBody>
      </p:sp>
    </p:spTree>
    <p:extLst>
      <p:ext uri="{BB962C8B-B14F-4D97-AF65-F5344CB8AC3E}">
        <p14:creationId xmlns:p14="http://schemas.microsoft.com/office/powerpoint/2010/main" val="297498977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Price Ceilings</a:t>
            </a:r>
            <a:r>
              <a:rPr lang="en-US" sz="3600" kern="1200" baseline="0" dirty="0">
                <a:solidFill>
                  <a:schemeClr val="bg1"/>
                </a:solidFill>
                <a:effectLst/>
                <a:latin typeface="Arial" pitchFamily="34" charset="0"/>
                <a:ea typeface="Verdana" pitchFamily="34" charset="0"/>
                <a:cs typeface="Arial" pitchFamily="34" charset="0"/>
              </a:rPr>
              <a:t> (6 of 11)</a:t>
            </a:r>
            <a:endParaRPr lang="en-US" dirty="0"/>
          </a:p>
        </p:txBody>
      </p:sp>
      <p:sp>
        <p:nvSpPr>
          <p:cNvPr id="5" name="Content Placeholder 4"/>
          <p:cNvSpPr>
            <a:spLocks noGrp="1"/>
          </p:cNvSpPr>
          <p:nvPr>
            <p:ph idx="1"/>
          </p:nvPr>
        </p:nvSpPr>
        <p:spPr>
          <a:xfrm>
            <a:off x="209550" y="1319313"/>
            <a:ext cx="8763000" cy="4827989"/>
          </a:xfrm>
        </p:spPr>
        <p:txBody>
          <a:bodyPr>
            <a:normAutofit/>
          </a:bodyPr>
          <a:lstStyle/>
          <a:p>
            <a:pPr marL="457200" indent="-457200">
              <a:spcAft>
                <a:spcPts val="600"/>
              </a:spcAft>
              <a:buFont typeface="+mj-lt"/>
              <a:buAutoNum type="arabicPeriod" startAt="3"/>
            </a:pPr>
            <a:r>
              <a:rPr lang="en-US" b="1" dirty="0"/>
              <a:t>Wasteful Lines</a:t>
            </a:r>
            <a:endParaRPr lang="en-US" dirty="0"/>
          </a:p>
          <a:p>
            <a:pPr>
              <a:spcAft>
                <a:spcPts val="1800"/>
              </a:spcAft>
            </a:pPr>
            <a:r>
              <a:rPr lang="en-US" dirty="0"/>
              <a:t>At the controlled price, demanders are willing to pay more.</a:t>
            </a:r>
          </a:p>
          <a:p>
            <a:pPr>
              <a:spcAft>
                <a:spcPts val="1800"/>
              </a:spcAft>
            </a:pPr>
            <a:r>
              <a:rPr lang="en-US" dirty="0"/>
              <a:t>The price controls make a higher price illegal.</a:t>
            </a:r>
          </a:p>
          <a:p>
            <a:r>
              <a:rPr lang="en-US" dirty="0"/>
              <a:t>Other ways to pay:</a:t>
            </a:r>
          </a:p>
          <a:p>
            <a:pPr lvl="1"/>
            <a:r>
              <a:rPr lang="en-US" dirty="0"/>
              <a:t>Bribes</a:t>
            </a:r>
          </a:p>
          <a:p>
            <a:pPr lvl="1">
              <a:spcAft>
                <a:spcPts val="1800"/>
              </a:spcAft>
            </a:pPr>
            <a:r>
              <a:rPr lang="en-US" dirty="0"/>
              <a:t>Waiting in line (includes value of time)</a:t>
            </a:r>
          </a:p>
          <a:p>
            <a:r>
              <a:rPr lang="en-US" dirty="0"/>
              <a:t>A bribe goes to the supplier, while time in line goes to no one.</a:t>
            </a:r>
          </a:p>
        </p:txBody>
      </p:sp>
    </p:spTree>
    <p:extLst>
      <p:ext uri="{BB962C8B-B14F-4D97-AF65-F5344CB8AC3E}">
        <p14:creationId xmlns:p14="http://schemas.microsoft.com/office/powerpoint/2010/main" val="170376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Ceilings</a:t>
            </a:r>
            <a:r>
              <a:rPr lang="en-US" sz="3600" kern="1200" baseline="0" dirty="0">
                <a:solidFill>
                  <a:schemeClr val="bg1"/>
                </a:solidFill>
                <a:effectLst/>
                <a:latin typeface="Arial" pitchFamily="34" charset="0"/>
                <a:ea typeface="Verdana" pitchFamily="34" charset="0"/>
                <a:cs typeface="Arial" pitchFamily="34" charset="0"/>
              </a:rPr>
              <a:t> (7 of 11)</a:t>
            </a:r>
            <a:endParaRPr lang="en-US" dirty="0"/>
          </a:p>
        </p:txBody>
      </p:sp>
      <p:pic>
        <p:nvPicPr>
          <p:cNvPr id="9" name="Picture Placeholder 5" descr="A graph plotting price of gasoline per gallon along the vertical axis against quantity along the horizontal axis shows the demand and supply curves. The demand curve has a negative slope, and the supply curve has a positive slope. The curves intersect each other at a point labeled Market equilibrium. A point on the demand curve and another on the supply curve, below Market equilibrium, are denoted with dashed lines at each price and quantity demanded combination. The point marked on the supply curve is at quantity Q s and Price one dollar controlled price (ceiling). The point marked on the demand curve is at quantity Q d and price one dollar controlled price (ceiling). A double-headed arrow between these two points reads, Shortage. Another point on the demand curve is at quantity Q s and Price 3 dollars Willingness to pay for Q s. The distance between quantity Q s Price 1 dollar and quantity Q s Price 3 dollars is labeled Time cost per gallon. The rectangular area between the vertical axis and Time cost per gallon gives the Total value of wasted time.">
            <a:extLst>
              <a:ext uri="{FF2B5EF4-FFF2-40B4-BE49-F238E27FC236}">
                <a16:creationId xmlns:a16="http://schemas.microsoft.com/office/drawing/2014/main" id="{706A7741-A2E3-4E58-997B-8E21E9CBEA3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52287" y="1428192"/>
            <a:ext cx="5435049" cy="4654296"/>
          </a:xfrm>
          <a:prstGeom prst="rect">
            <a:avLst/>
          </a:prstGeom>
        </p:spPr>
      </p:pic>
      <p:sp>
        <p:nvSpPr>
          <p:cNvPr id="5" name="Content Placeholder 4">
            <a:extLst>
              <a:ext uri="{FF2B5EF4-FFF2-40B4-BE49-F238E27FC236}">
                <a16:creationId xmlns:a16="http://schemas.microsoft.com/office/drawing/2014/main" id="{58DDB932-F286-45FB-B3D3-AB1CA7A83BA0}"/>
              </a:ext>
            </a:extLst>
          </p:cNvPr>
          <p:cNvSpPr>
            <a:spLocks noGrp="1"/>
          </p:cNvSpPr>
          <p:nvPr>
            <p:ph sz="quarter" idx="11"/>
          </p:nvPr>
        </p:nvSpPr>
        <p:spPr>
          <a:xfrm>
            <a:off x="6274189" y="2504833"/>
            <a:ext cx="2475913" cy="2862322"/>
          </a:xfrm>
          <a:solidFill>
            <a:schemeClr val="bg1">
              <a:lumMod val="95000"/>
            </a:schemeClr>
          </a:solidFill>
          <a:ln>
            <a:solidFill>
              <a:schemeClr val="bg1">
                <a:lumMod val="75000"/>
              </a:schemeClr>
            </a:solidFill>
          </a:ln>
        </p:spPr>
        <p:txBody>
          <a:bodyPr wrap="square" rtlCol="0">
            <a:spAutoFit/>
          </a:bodyPr>
          <a:lstStyle/>
          <a:p>
            <a:pPr marL="0" indent="0" fontAlgn="base">
              <a:spcBef>
                <a:spcPct val="0"/>
              </a:spcBef>
              <a:spcAft>
                <a:spcPct val="0"/>
              </a:spcAft>
              <a:buNone/>
            </a:pPr>
            <a:r>
              <a:rPr lang="en-US" sz="2000" dirty="0">
                <a:ea typeface="+mn-ea"/>
              </a:rPr>
              <a:t>At the controlled price:</a:t>
            </a:r>
          </a:p>
          <a:p>
            <a:pPr marL="461963" indent="-461963" fontAlgn="base">
              <a:spcBef>
                <a:spcPct val="0"/>
              </a:spcBef>
              <a:spcAft>
                <a:spcPct val="0"/>
              </a:spcAft>
            </a:pPr>
            <a:r>
              <a:rPr lang="en-US" sz="2000" dirty="0">
                <a:ea typeface="+mn-ea"/>
              </a:rPr>
              <a:t>Buyers are willing to pay $3/gallon</a:t>
            </a:r>
          </a:p>
          <a:p>
            <a:pPr marL="461963" indent="-461963" fontAlgn="base">
              <a:spcBef>
                <a:spcPct val="0"/>
              </a:spcBef>
              <a:spcAft>
                <a:spcPct val="0"/>
              </a:spcAft>
            </a:pPr>
            <a:r>
              <a:rPr lang="en-US" sz="2000" dirty="0">
                <a:ea typeface="+mn-ea"/>
              </a:rPr>
              <a:t>The line will grow until total cost = price + time, or $3</a:t>
            </a:r>
          </a:p>
        </p:txBody>
      </p:sp>
    </p:spTree>
    <p:extLst>
      <p:ext uri="{BB962C8B-B14F-4D97-AF65-F5344CB8AC3E}">
        <p14:creationId xmlns:p14="http://schemas.microsoft.com/office/powerpoint/2010/main" val="170376037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Price Ceilings</a:t>
            </a:r>
            <a:r>
              <a:rPr lang="en-US" sz="3600" kern="1200" baseline="0" dirty="0">
                <a:solidFill>
                  <a:schemeClr val="bg1"/>
                </a:solidFill>
                <a:effectLst/>
                <a:latin typeface="Arial" pitchFamily="34" charset="0"/>
                <a:ea typeface="Verdana" pitchFamily="34" charset="0"/>
                <a:cs typeface="Arial" pitchFamily="34" charset="0"/>
              </a:rPr>
              <a:t> (8 of 11)</a:t>
            </a:r>
            <a:endParaRPr lang="en-US" dirty="0"/>
          </a:p>
        </p:txBody>
      </p:sp>
      <p:sp>
        <p:nvSpPr>
          <p:cNvPr id="5" name="Content Placeholder 4"/>
          <p:cNvSpPr>
            <a:spLocks noGrp="1"/>
          </p:cNvSpPr>
          <p:nvPr>
            <p:ph idx="1"/>
          </p:nvPr>
        </p:nvSpPr>
        <p:spPr>
          <a:xfrm>
            <a:off x="209550" y="1319314"/>
            <a:ext cx="8763000" cy="1075543"/>
          </a:xfrm>
        </p:spPr>
        <p:txBody>
          <a:bodyPr>
            <a:normAutofit/>
          </a:bodyPr>
          <a:lstStyle/>
          <a:p>
            <a:pPr marL="457200" indent="-457200">
              <a:spcAft>
                <a:spcPts val="600"/>
              </a:spcAft>
              <a:buFont typeface="+mj-lt"/>
              <a:buAutoNum type="arabicPeriod" startAt="4"/>
            </a:pPr>
            <a:r>
              <a:rPr lang="en-US" b="1" dirty="0"/>
              <a:t>Lost Gains from Trade</a:t>
            </a:r>
            <a:endParaRPr lang="en-US" dirty="0"/>
          </a:p>
          <a:p>
            <a:r>
              <a:rPr lang="en-US" dirty="0"/>
              <a:t>As long as</a:t>
            </a:r>
          </a:p>
        </p:txBody>
      </p:sp>
      <p:graphicFrame>
        <p:nvGraphicFramePr>
          <p:cNvPr id="6" name="Object 5"/>
          <p:cNvGraphicFramePr>
            <a:graphicFrameLocks noChangeAspect="1"/>
          </p:cNvGraphicFramePr>
          <p:nvPr>
            <p:extLst>
              <p:ext uri="{D42A27DB-BD31-4B8C-83A1-F6EECF244321}">
                <p14:modId xmlns:p14="http://schemas.microsoft.com/office/powerpoint/2010/main" val="224083964"/>
              </p:ext>
            </p:extLst>
          </p:nvPr>
        </p:nvGraphicFramePr>
        <p:xfrm>
          <a:off x="2428875" y="1849438"/>
          <a:ext cx="6229350" cy="568325"/>
        </p:xfrm>
        <a:graphic>
          <a:graphicData uri="http://schemas.openxmlformats.org/presentationml/2006/ole">
            <mc:AlternateContent xmlns:mc="http://schemas.openxmlformats.org/markup-compatibility/2006">
              <mc:Choice xmlns:v="urn:schemas-microsoft-com:vml" Requires="v">
                <p:oleObj name="Equation" r:id="rId2" imgW="2641320" imgH="241200" progId="Equation.DSMT4">
                  <p:embed/>
                </p:oleObj>
              </mc:Choice>
              <mc:Fallback>
                <p:oleObj name="Equation" r:id="rId2" imgW="2641320" imgH="241200" progId="Equation.DSMT4">
                  <p:embed/>
                  <p:pic>
                    <p:nvPicPr>
                      <p:cNvPr id="0" name=""/>
                      <p:cNvPicPr/>
                      <p:nvPr/>
                    </p:nvPicPr>
                    <p:blipFill>
                      <a:blip r:embed="rId3"/>
                      <a:stretch>
                        <a:fillRect/>
                      </a:stretch>
                    </p:blipFill>
                    <p:spPr>
                      <a:xfrm>
                        <a:off x="2428875" y="1849438"/>
                        <a:ext cx="6229350" cy="568325"/>
                      </a:xfrm>
                      <a:prstGeom prst="rect">
                        <a:avLst/>
                      </a:prstGeom>
                    </p:spPr>
                  </p:pic>
                </p:oleObj>
              </mc:Fallback>
            </mc:AlternateContent>
          </a:graphicData>
        </a:graphic>
      </p:graphicFrame>
      <p:sp>
        <p:nvSpPr>
          <p:cNvPr id="3" name="Content Placeholder 2"/>
          <p:cNvSpPr>
            <a:spLocks noGrp="1"/>
          </p:cNvSpPr>
          <p:nvPr>
            <p:ph sz="quarter" idx="10"/>
          </p:nvPr>
        </p:nvSpPr>
        <p:spPr>
          <a:xfrm>
            <a:off x="217715" y="2529400"/>
            <a:ext cx="8723085" cy="3366575"/>
          </a:xfrm>
        </p:spPr>
        <p:txBody>
          <a:bodyPr>
            <a:normAutofit/>
          </a:bodyPr>
          <a:lstStyle/>
          <a:p>
            <a:pPr marL="347663" indent="0">
              <a:spcAft>
                <a:spcPts val="1800"/>
              </a:spcAft>
              <a:buNone/>
            </a:pPr>
            <a:r>
              <a:rPr lang="en-US" dirty="0"/>
              <a:t>there are mutually profitable trades that can be made.</a:t>
            </a:r>
          </a:p>
          <a:p>
            <a:pPr>
              <a:spcAft>
                <a:spcPts val="1800"/>
              </a:spcAft>
            </a:pPr>
            <a:r>
              <a:rPr lang="en-US" dirty="0"/>
              <a:t>With price controls, some profitable trades will not be made.</a:t>
            </a:r>
          </a:p>
          <a:p>
            <a:pPr>
              <a:spcAft>
                <a:spcPts val="1800"/>
              </a:spcAft>
            </a:pPr>
            <a:r>
              <a:rPr lang="en-US" dirty="0"/>
              <a:t>This creates a deadweight loss.</a:t>
            </a:r>
          </a:p>
        </p:txBody>
      </p:sp>
    </p:spTree>
    <p:extLst>
      <p:ext uri="{BB962C8B-B14F-4D97-AF65-F5344CB8AC3E}">
        <p14:creationId xmlns:p14="http://schemas.microsoft.com/office/powerpoint/2010/main" val="170376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(2 of 4)</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Deadweight loss:</a:t>
            </a:r>
          </a:p>
          <a:p>
            <a:pPr marL="0" indent="0">
              <a:buNone/>
            </a:pPr>
            <a:r>
              <a:rPr lang="en-US" i="1" dirty="0"/>
              <a:t>The reduction in surplus caused by a market distortion or inefficiency.</a:t>
            </a:r>
          </a:p>
        </p:txBody>
      </p:sp>
    </p:spTree>
    <p:extLst>
      <p:ext uri="{BB962C8B-B14F-4D97-AF65-F5344CB8AC3E}">
        <p14:creationId xmlns:p14="http://schemas.microsoft.com/office/powerpoint/2010/main" val="170376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Ceilings</a:t>
            </a:r>
            <a:r>
              <a:rPr lang="en-US" sz="3600" kern="1200" baseline="0" dirty="0">
                <a:solidFill>
                  <a:schemeClr val="bg1"/>
                </a:solidFill>
                <a:effectLst/>
                <a:latin typeface="Arial" pitchFamily="34" charset="0"/>
                <a:ea typeface="Verdana" pitchFamily="34" charset="0"/>
                <a:cs typeface="Arial" pitchFamily="34" charset="0"/>
              </a:rPr>
              <a:t> (9 of 11)</a:t>
            </a:r>
            <a:endParaRPr lang="en-US" dirty="0"/>
          </a:p>
        </p:txBody>
      </p:sp>
      <p:pic>
        <p:nvPicPr>
          <p:cNvPr id="12" name="Picture Placeholder 3" descr="A graph plotting the price of gasoline per gallon on the vertical axis against quantity on the horizontal axis shows demand and supply curves. The demand curve has a negative slope, and the supply curve has a positive slope. The curves intersect each other at a point labeled Market equilibrium that corresponds to quantity Q m and price P m. A point on the supply curve, below Market equilibrium, corresponds to quantity Q S and price 1 dollar – Controlled price (ceiling). A point on the demand curve, below Market equilibrium, corresponds to quantity Q d and price 1 dollar – Controlled price (ceiling). Another point on the demand curve corresponds to quantity Q S and price 3 dollars. The distance between the points on Demand and Supply, below Market equilibrium, is labeled Shortage. The triangular area formed by the points Market equilibrium, quantity Q s price 3 dollars, and quantity Q s price P m is labeled Lost producer surplus. The triangular area formed by the points Market equilibrium, quantity Q s price P m, and quantity Q s price 1 dollar is labeled Lost consumer surplus. A callout pointing to both these areas reads, Lost gains from trade (deadweight loss) equals lost consumer surplus plus lost producer surplus. The area bound by the supply and demand curves to the left of Lost consumer and producer surpluses is labeled Total value of wasted time.">
            <a:extLst>
              <a:ext uri="{FF2B5EF4-FFF2-40B4-BE49-F238E27FC236}">
                <a16:creationId xmlns:a16="http://schemas.microsoft.com/office/drawing/2014/main" id="{22E901F3-7282-4372-926D-FFC43369C9F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343989" y="1684338"/>
            <a:ext cx="5454679" cy="4160520"/>
          </a:xfrm>
          <a:prstGeom prst="rect">
            <a:avLst/>
          </a:prstGeom>
        </p:spPr>
      </p:pic>
      <p:sp>
        <p:nvSpPr>
          <p:cNvPr id="5" name="Content Placeholder 4">
            <a:extLst>
              <a:ext uri="{FF2B5EF4-FFF2-40B4-BE49-F238E27FC236}">
                <a16:creationId xmlns:a16="http://schemas.microsoft.com/office/drawing/2014/main" id="{E97B8AFB-24C5-41F8-99F3-0ECA747D8132}"/>
              </a:ext>
            </a:extLst>
          </p:cNvPr>
          <p:cNvSpPr>
            <a:spLocks noGrp="1"/>
          </p:cNvSpPr>
          <p:nvPr>
            <p:ph sz="quarter" idx="11"/>
          </p:nvPr>
        </p:nvSpPr>
        <p:spPr>
          <a:xfrm>
            <a:off x="6165143" y="2519511"/>
            <a:ext cx="2515286" cy="1938992"/>
          </a:xfrm>
          <a:solidFill>
            <a:schemeClr val="bg1">
              <a:lumMod val="95000"/>
            </a:schemeClr>
          </a:solidFill>
          <a:ln>
            <a:solidFill>
              <a:schemeClr val="bg1">
                <a:lumMod val="75000"/>
              </a:schemeClr>
            </a:solidFill>
          </a:ln>
        </p:spPr>
        <p:txBody>
          <a:bodyPr wrap="square" rtlCol="0">
            <a:spAutoFit/>
          </a:bodyPr>
          <a:lstStyle/>
          <a:p>
            <a:pPr marL="457200" indent="-457200" fontAlgn="base">
              <a:spcBef>
                <a:spcPct val="0"/>
              </a:spcBef>
              <a:spcAft>
                <a:spcPct val="0"/>
              </a:spcAft>
              <a:buFont typeface="+mj-lt"/>
              <a:buAutoNum type="alphaUcPeriod"/>
            </a:pPr>
            <a:r>
              <a:rPr lang="en-US" sz="2000" dirty="0">
                <a:ea typeface="+mn-ea"/>
              </a:rPr>
              <a:t>Lost consumer surplus</a:t>
            </a:r>
          </a:p>
          <a:p>
            <a:pPr marL="457200" indent="-457200" fontAlgn="base">
              <a:spcBef>
                <a:spcPct val="0"/>
              </a:spcBef>
              <a:spcAft>
                <a:spcPct val="0"/>
              </a:spcAft>
              <a:buFont typeface="+mj-lt"/>
              <a:buAutoNum type="alphaUcPeriod"/>
            </a:pPr>
            <a:r>
              <a:rPr lang="en-US" sz="2000" dirty="0">
                <a:ea typeface="+mn-ea"/>
              </a:rPr>
              <a:t>Lost producer surplus</a:t>
            </a:r>
          </a:p>
          <a:p>
            <a:pPr marL="0" indent="0" fontAlgn="base">
              <a:spcBef>
                <a:spcPct val="0"/>
              </a:spcBef>
              <a:spcAft>
                <a:spcPct val="0"/>
              </a:spcAft>
              <a:buNone/>
            </a:pPr>
            <a:r>
              <a:rPr lang="en-US" sz="2000" dirty="0">
                <a:ea typeface="+mn-ea"/>
              </a:rPr>
              <a:t>A + B = Total lost gains from trade</a:t>
            </a:r>
          </a:p>
        </p:txBody>
      </p:sp>
    </p:spTree>
    <p:extLst>
      <p:ext uri="{BB962C8B-B14F-4D97-AF65-F5344CB8AC3E}">
        <p14:creationId xmlns:p14="http://schemas.microsoft.com/office/powerpoint/2010/main" val="170376037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Price Ceilings</a:t>
            </a:r>
            <a:r>
              <a:rPr lang="en-US" sz="3600" kern="1200" baseline="0" dirty="0">
                <a:solidFill>
                  <a:schemeClr val="bg1"/>
                </a:solidFill>
                <a:effectLst/>
                <a:latin typeface="Arial" pitchFamily="34" charset="0"/>
                <a:ea typeface="Verdana" pitchFamily="34" charset="0"/>
                <a:cs typeface="Arial" pitchFamily="34" charset="0"/>
              </a:rPr>
              <a:t> (10 of 11)</a:t>
            </a:r>
            <a:endParaRPr lang="en-US" dirty="0"/>
          </a:p>
        </p:txBody>
      </p:sp>
      <p:sp>
        <p:nvSpPr>
          <p:cNvPr id="5" name="Content Placeholder 4"/>
          <p:cNvSpPr>
            <a:spLocks noGrp="1"/>
          </p:cNvSpPr>
          <p:nvPr>
            <p:ph idx="1"/>
          </p:nvPr>
        </p:nvSpPr>
        <p:spPr/>
        <p:txBody>
          <a:bodyPr>
            <a:normAutofit/>
          </a:bodyPr>
          <a:lstStyle/>
          <a:p>
            <a:pPr marL="457200" indent="-457200">
              <a:spcAft>
                <a:spcPts val="1800"/>
              </a:spcAft>
              <a:buFont typeface="+mj-lt"/>
              <a:buAutoNum type="arabicPeriod" startAt="5"/>
            </a:pPr>
            <a:r>
              <a:rPr lang="en-US" b="1" dirty="0"/>
              <a:t>Misallocation of Resources</a:t>
            </a:r>
            <a:endParaRPr lang="en-US" dirty="0"/>
          </a:p>
          <a:p>
            <a:pPr>
              <a:spcAft>
                <a:spcPts val="1800"/>
              </a:spcAft>
            </a:pPr>
            <a:r>
              <a:rPr lang="en-US" dirty="0"/>
              <a:t>When prices are controlled, resources do not flow to their highest-valued uses.</a:t>
            </a:r>
          </a:p>
          <a:p>
            <a:r>
              <a:rPr lang="en-US" dirty="0"/>
              <a:t>Example: A cold winter increases the demand for heating oil.</a:t>
            </a:r>
          </a:p>
          <a:p>
            <a:pPr lvl="1"/>
            <a:r>
              <a:rPr lang="en-US" dirty="0"/>
              <a:t>The demanders of heating oil are prevented from bidding up the price of oil.</a:t>
            </a:r>
          </a:p>
          <a:p>
            <a:pPr lvl="1"/>
            <a:r>
              <a:rPr lang="en-US" dirty="0"/>
              <a:t>There is </a:t>
            </a:r>
            <a:r>
              <a:rPr lang="en-US" i="1" dirty="0"/>
              <a:t>no signal </a:t>
            </a:r>
            <a:r>
              <a:rPr lang="en-US" dirty="0"/>
              <a:t>and </a:t>
            </a:r>
            <a:r>
              <a:rPr lang="en-US" i="1" dirty="0"/>
              <a:t>no incentive </a:t>
            </a:r>
            <a:r>
              <a:rPr lang="en-US" dirty="0"/>
              <a:t>to ship oil to where it is needed most.</a:t>
            </a:r>
          </a:p>
        </p:txBody>
      </p:sp>
    </p:spTree>
    <p:extLst>
      <p:ext uri="{BB962C8B-B14F-4D97-AF65-F5344CB8AC3E}">
        <p14:creationId xmlns:p14="http://schemas.microsoft.com/office/powerpoint/2010/main" val="1703760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Ceilings (11 of 11)</a:t>
            </a:r>
          </a:p>
        </p:txBody>
      </p:sp>
      <p:pic>
        <p:nvPicPr>
          <p:cNvPr id="9" name="Picture Placeholder 3" descr="A graph plotting the Price in dollars along the vertical axis against quantity along the horizontal axis shows demand and supply curves. The demand curve has a negative slope, and the supply curve starting from the origin has a positive slope. The supply and demand curves intersect each other. A point on the supply curve corresponds to quantity Q s and controlled price (ceiling). A point on the demand curve is marked at a much greater quantity Q d and controlled price (ceiling). The distance from Qs to Q d at the controlled price is labeled Shortage. A point on the demand curve is marked at quantity Q s and price Willingness to pay for Q s. The length of the demand curve above the price willingness to pay for Q s is labeled Highest-valued uses. The distance from Q s to Q d on the demand curve is labeled lower valued uses. The distance from Q d onward on the demand curve is marked by a dashed line and is labeled least valued uses.">
            <a:extLst>
              <a:ext uri="{FF2B5EF4-FFF2-40B4-BE49-F238E27FC236}">
                <a16:creationId xmlns:a16="http://schemas.microsoft.com/office/drawing/2014/main" id="{8ED131BF-7F9A-4901-AC0A-7BC4A78E479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582437" y="1329540"/>
            <a:ext cx="5979127" cy="4732321"/>
          </a:xfrm>
          <a:prstGeom prst="rect">
            <a:avLst/>
          </a:prstGeom>
        </p:spPr>
      </p:pic>
    </p:spTree>
    <p:extLst>
      <p:ext uri="{BB962C8B-B14F-4D97-AF65-F5344CB8AC3E}">
        <p14:creationId xmlns:p14="http://schemas.microsoft.com/office/powerpoint/2010/main" val="170376037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a:t>
            </a:r>
            <a:r>
              <a:rPr lang="en-US" sz="3600" kern="1200" dirty="0">
                <a:solidFill>
                  <a:schemeClr val="bg1"/>
                </a:solidFill>
                <a:effectLst/>
                <a:latin typeface="Arial" pitchFamily="34" charset="0"/>
                <a:ea typeface="Verdana" pitchFamily="34" charset="0"/>
                <a:cs typeface="Arial" pitchFamily="34" charset="0"/>
              </a:rPr>
              <a:t> (2 of</a:t>
            </a:r>
            <a:r>
              <a:rPr lang="en-US" sz="3600" kern="1200" baseline="0" dirty="0">
                <a:solidFill>
                  <a:schemeClr val="bg1"/>
                </a:solidFill>
                <a:effectLst/>
                <a:latin typeface="Arial" pitchFamily="34" charset="0"/>
                <a:ea typeface="Verdana" pitchFamily="34" charset="0"/>
                <a:cs typeface="Arial" pitchFamily="34" charset="0"/>
              </a:rPr>
              <a:t> 5</a:t>
            </a:r>
            <a:r>
              <a:rPr lang="en-US" sz="3600" kern="1200" dirty="0">
                <a:solidFill>
                  <a:schemeClr val="bg1"/>
                </a:solidFill>
                <a:effectLst/>
                <a:latin typeface="Arial" pitchFamily="34" charset="0"/>
                <a:ea typeface="Verdana" pitchFamily="34" charset="0"/>
                <a:cs typeface="Arial" pitchFamily="34" charset="0"/>
              </a:rPr>
              <a:t>)</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Under a price ceiling, resources are misallocated because:</a:t>
            </a:r>
          </a:p>
          <a:p>
            <a:pPr marL="465138" indent="-465138">
              <a:spcAft>
                <a:spcPts val="1200"/>
              </a:spcAft>
              <a:buAutoNum type="alphaLcPeriod"/>
            </a:pPr>
            <a:r>
              <a:rPr lang="en-US" dirty="0"/>
              <a:t>price can’t signal that there is a shortage.</a:t>
            </a:r>
          </a:p>
          <a:p>
            <a:pPr marL="465138" indent="-465138">
              <a:spcAft>
                <a:spcPts val="1200"/>
              </a:spcAft>
              <a:buAutoNum type="alphaLcPeriod"/>
            </a:pPr>
            <a:r>
              <a:rPr lang="en-US" dirty="0"/>
              <a:t>quantity can’t respond to changing prices.</a:t>
            </a:r>
          </a:p>
          <a:p>
            <a:pPr marL="465138" indent="-465138">
              <a:spcAft>
                <a:spcPts val="1200"/>
              </a:spcAft>
              <a:buAutoNum type="alphaLcPeriod"/>
            </a:pPr>
            <a:r>
              <a:rPr lang="en-US" dirty="0"/>
              <a:t>neither price nor quantity can increase or decrease.</a:t>
            </a:r>
          </a:p>
        </p:txBody>
      </p:sp>
    </p:spTree>
    <p:extLst>
      <p:ext uri="{BB962C8B-B14F-4D97-AF65-F5344CB8AC3E}">
        <p14:creationId xmlns:p14="http://schemas.microsoft.com/office/powerpoint/2010/main" val="170376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normAutofit/>
          </a:bodyPr>
          <a:lstStyle/>
          <a:p>
            <a:pPr>
              <a:spcAft>
                <a:spcPts val="1800"/>
              </a:spcAft>
            </a:pPr>
            <a:r>
              <a:rPr lang="en-US" dirty="0"/>
              <a:t>Price Ceilings</a:t>
            </a:r>
          </a:p>
          <a:p>
            <a:pPr>
              <a:spcAft>
                <a:spcPts val="1800"/>
              </a:spcAft>
            </a:pPr>
            <a:r>
              <a:rPr lang="en-US" dirty="0"/>
              <a:t>Rent Controls </a:t>
            </a:r>
          </a:p>
          <a:p>
            <a:pPr>
              <a:spcAft>
                <a:spcPts val="1800"/>
              </a:spcAft>
            </a:pPr>
            <a:r>
              <a:rPr lang="en-US" dirty="0"/>
              <a:t>Arguments for Price Ceilings</a:t>
            </a:r>
          </a:p>
          <a:p>
            <a:pPr>
              <a:spcAft>
                <a:spcPts val="1800"/>
              </a:spcAft>
            </a:pPr>
            <a:r>
              <a:rPr lang="en-US" dirty="0"/>
              <a:t>Universal Price Controls</a:t>
            </a:r>
          </a:p>
          <a:p>
            <a:pPr>
              <a:spcAft>
                <a:spcPts val="1800"/>
              </a:spcAft>
            </a:pPr>
            <a:r>
              <a:rPr lang="en-US" dirty="0"/>
              <a:t>Price Floors</a:t>
            </a:r>
          </a:p>
          <a:p>
            <a:pPr>
              <a:spcAft>
                <a:spcPts val="1800"/>
              </a:spcAft>
            </a:pPr>
            <a:r>
              <a:rPr lang="en-US" dirty="0"/>
              <a:t>Takeaway</a:t>
            </a:r>
          </a:p>
        </p:txBody>
      </p:sp>
    </p:spTree>
    <p:extLst>
      <p:ext uri="{BB962C8B-B14F-4D97-AF65-F5344CB8AC3E}">
        <p14:creationId xmlns:p14="http://schemas.microsoft.com/office/powerpoint/2010/main" val="273709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a:t>
            </a:r>
            <a:r>
              <a:rPr lang="en-US" sz="3600" kern="1200" dirty="0">
                <a:solidFill>
                  <a:schemeClr val="bg1"/>
                </a:solidFill>
                <a:effectLst/>
                <a:latin typeface="Arial" pitchFamily="34" charset="0"/>
                <a:ea typeface="Verdana" pitchFamily="34" charset="0"/>
                <a:cs typeface="Arial" pitchFamily="34" charset="0"/>
              </a:rPr>
              <a:t> (2 of</a:t>
            </a:r>
            <a:r>
              <a:rPr lang="en-US" sz="3600" kern="1200" baseline="0" dirty="0">
                <a:solidFill>
                  <a:schemeClr val="bg1"/>
                </a:solidFill>
                <a:effectLst/>
                <a:latin typeface="Arial" pitchFamily="34" charset="0"/>
                <a:ea typeface="Verdana" pitchFamily="34" charset="0"/>
                <a:cs typeface="Arial" pitchFamily="34" charset="0"/>
              </a:rPr>
              <a:t> 5</a:t>
            </a:r>
            <a:r>
              <a:rPr lang="en-US" sz="3600" kern="1200" dirty="0">
                <a:solidFill>
                  <a:schemeClr val="bg1"/>
                </a:solidFill>
                <a:effectLst/>
                <a:latin typeface="Arial" pitchFamily="34" charset="0"/>
                <a:ea typeface="Verdana" pitchFamily="34" charset="0"/>
                <a:cs typeface="Arial" pitchFamily="34" charset="0"/>
              </a:rPr>
              <a:t>) (Answer)</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Under a price ceiling, resources are misallocated because:</a:t>
            </a:r>
          </a:p>
          <a:p>
            <a:pPr marL="465138" indent="-465138">
              <a:spcAft>
                <a:spcPts val="1200"/>
              </a:spcAft>
              <a:buAutoNum type="alphaLcPeriod"/>
            </a:pPr>
            <a:r>
              <a:rPr lang="en-US" dirty="0"/>
              <a:t>price can’t signal that there is a shortage.</a:t>
            </a:r>
          </a:p>
          <a:p>
            <a:pPr marL="465138" indent="-465138">
              <a:spcAft>
                <a:spcPts val="1200"/>
              </a:spcAft>
              <a:buAutoNum type="alphaLcPeriod"/>
            </a:pPr>
            <a:r>
              <a:rPr lang="en-US" dirty="0"/>
              <a:t>quantity can’t respond to changing prices.</a:t>
            </a:r>
          </a:p>
          <a:p>
            <a:pPr marL="465138" indent="-465138">
              <a:spcAft>
                <a:spcPts val="1800"/>
              </a:spcAft>
              <a:buAutoNum type="alphaLcPeriod"/>
            </a:pPr>
            <a:r>
              <a:rPr lang="en-US" dirty="0"/>
              <a:t>neither price nor quantity can increase or decrease.</a:t>
            </a:r>
            <a:endParaRPr lang="en-US" b="1" dirty="0"/>
          </a:p>
          <a:p>
            <a:pPr marL="0" indent="0">
              <a:spcAft>
                <a:spcPts val="1200"/>
              </a:spcAft>
              <a:buNone/>
            </a:pPr>
            <a:r>
              <a:rPr lang="en-US" b="1" dirty="0"/>
              <a:t>Answer: </a:t>
            </a:r>
          </a:p>
          <a:p>
            <a:pPr marL="514350" indent="-514350">
              <a:spcAft>
                <a:spcPts val="1200"/>
              </a:spcAft>
              <a:buFont typeface="+mj-lt"/>
              <a:buAutoNum type="alphaLcPeriod"/>
            </a:pPr>
            <a:r>
              <a:rPr lang="en-US" dirty="0"/>
              <a:t>The price is not allowed to increase, which would signal that there is a shortage</a:t>
            </a:r>
            <a:r>
              <a:rPr lang="en-US" i="1" dirty="0"/>
              <a:t>.</a:t>
            </a:r>
            <a:endParaRPr lang="en-US" b="1" dirty="0"/>
          </a:p>
        </p:txBody>
      </p:sp>
    </p:spTree>
    <p:extLst>
      <p:ext uri="{BB962C8B-B14F-4D97-AF65-F5344CB8AC3E}">
        <p14:creationId xmlns:p14="http://schemas.microsoft.com/office/powerpoint/2010/main" val="633287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Advanced Material: The Loss from Random Allocation (1 of 2)</a:t>
            </a:r>
          </a:p>
        </p:txBody>
      </p:sp>
      <p:sp>
        <p:nvSpPr>
          <p:cNvPr id="5" name="Content Placeholder 4"/>
          <p:cNvSpPr>
            <a:spLocks noGrp="1"/>
          </p:cNvSpPr>
          <p:nvPr>
            <p:ph idx="1"/>
          </p:nvPr>
        </p:nvSpPr>
        <p:spPr/>
        <p:txBody>
          <a:bodyPr>
            <a:normAutofit/>
          </a:bodyPr>
          <a:lstStyle/>
          <a:p>
            <a:pPr>
              <a:spcAft>
                <a:spcPts val="1800"/>
              </a:spcAft>
            </a:pPr>
            <a:r>
              <a:rPr lang="en-US" dirty="0"/>
              <a:t>Under a price control, a good is not necessarily allocated to its highest-valued uses.</a:t>
            </a:r>
          </a:p>
          <a:p>
            <a:pPr>
              <a:spcAft>
                <a:spcPts val="1800"/>
              </a:spcAft>
            </a:pPr>
            <a:r>
              <a:rPr lang="en-US" dirty="0"/>
              <a:t>Consumer surplus will be less than under market allocation.</a:t>
            </a:r>
          </a:p>
          <a:p>
            <a:pPr>
              <a:spcAft>
                <a:spcPts val="1800"/>
              </a:spcAft>
            </a:pPr>
            <a:r>
              <a:rPr lang="en-US" dirty="0"/>
              <a:t>In the worst-case scenario, all the goods are allocated to the lower-valued uses.</a:t>
            </a:r>
          </a:p>
          <a:p>
            <a:pPr>
              <a:spcAft>
                <a:spcPts val="1800"/>
              </a:spcAft>
            </a:pPr>
            <a:r>
              <a:rPr lang="en-US" dirty="0"/>
              <a:t>More likely, goods are allocated randomly so that a high-valued use is as likely as a low-valued use.</a:t>
            </a:r>
          </a:p>
        </p:txBody>
      </p:sp>
    </p:spTree>
    <p:extLst>
      <p:ext uri="{BB962C8B-B14F-4D97-AF65-F5344CB8AC3E}">
        <p14:creationId xmlns:p14="http://schemas.microsoft.com/office/powerpoint/2010/main" val="170376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Best-Case Scenario</a:t>
            </a:r>
          </a:p>
        </p:txBody>
      </p:sp>
      <p:pic>
        <p:nvPicPr>
          <p:cNvPr id="9" name="Picture Placeholder 3" descr="A graph plotting the Price in dollars along the vertical axis against quantity along the horizontal axis shows demand and supply curves. The demand curve has a negative slope, and the supply curve has a positive slope. The demand and supply curves intersect each other. A point on the supply curve, below the intersection point, is at quantity 10 Q s and controlled price (ceiling) 6 dollars. A point on the demand curve, below the intersection point, is at quantity 45 Q d and controlled price (ceiling) 6 dollars. The distance between these two points is labeled Shortage. Another point on the demand curve, above the intersection point, is approximately at quantity 10 Q s and price 26 dollars. The distance from this point to the starting point of the demand curve is labeled Highest-valued uses. The area enclosed by the Highest-valued uses portion of the demand curve and the points price 6 dollars and quantity 10 Q s price 6 dollars on the supply curve is labeled Consumer surplus.">
            <a:extLst>
              <a:ext uri="{FF2B5EF4-FFF2-40B4-BE49-F238E27FC236}">
                <a16:creationId xmlns:a16="http://schemas.microsoft.com/office/drawing/2014/main" id="{4EEF35EB-8192-4415-843F-7BAF4021C18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01434" y="1370834"/>
            <a:ext cx="5246567" cy="4745736"/>
          </a:xfrm>
          <a:prstGeom prst="rect">
            <a:avLst/>
          </a:prstGeom>
        </p:spPr>
      </p:pic>
      <p:sp>
        <p:nvSpPr>
          <p:cNvPr id="5" name="Content Placeholder 4">
            <a:extLst>
              <a:ext uri="{FF2B5EF4-FFF2-40B4-BE49-F238E27FC236}">
                <a16:creationId xmlns:a16="http://schemas.microsoft.com/office/drawing/2014/main" id="{2889CE5F-9129-412C-BF94-B2CEC129E3F3}"/>
              </a:ext>
            </a:extLst>
          </p:cNvPr>
          <p:cNvSpPr>
            <a:spLocks noGrp="1"/>
          </p:cNvSpPr>
          <p:nvPr>
            <p:ph sz="quarter" idx="11"/>
          </p:nvPr>
        </p:nvSpPr>
        <p:spPr>
          <a:xfrm>
            <a:off x="5588167" y="1586189"/>
            <a:ext cx="3194540" cy="1323439"/>
          </a:xfrm>
          <a:solidFill>
            <a:schemeClr val="bg1">
              <a:lumMod val="95000"/>
            </a:schemeClr>
          </a:solidFill>
          <a:ln>
            <a:solidFill>
              <a:schemeClr val="bg1">
                <a:lumMod val="75000"/>
              </a:schemeClr>
            </a:solidFill>
          </a:ln>
        </p:spPr>
        <p:txBody>
          <a:bodyPr wrap="square" rtlCol="0">
            <a:spAutoFit/>
          </a:bodyPr>
          <a:lstStyle/>
          <a:p>
            <a:pPr marL="0" indent="0" fontAlgn="base">
              <a:spcBef>
                <a:spcPct val="0"/>
              </a:spcBef>
              <a:spcAft>
                <a:spcPct val="0"/>
              </a:spcAft>
              <a:buNone/>
            </a:pPr>
            <a:r>
              <a:rPr lang="en-US" sz="2000" dirty="0">
                <a:solidFill>
                  <a:prstClr val="black"/>
                </a:solidFill>
                <a:ea typeface="+mn-ea"/>
              </a:rPr>
              <a:t>Best-case scenario: Goods go to the highest-valued uses; consumer surplus is the green area.</a:t>
            </a:r>
          </a:p>
        </p:txBody>
      </p:sp>
    </p:spTree>
    <p:extLst>
      <p:ext uri="{BB962C8B-B14F-4D97-AF65-F5344CB8AC3E}">
        <p14:creationId xmlns:p14="http://schemas.microsoft.com/office/powerpoint/2010/main" val="170376037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Advanced Material: The Loss from Random Allocation (2 of 2)</a:t>
            </a:r>
          </a:p>
        </p:txBody>
      </p:sp>
      <p:pic>
        <p:nvPicPr>
          <p:cNvPr id="9" name="Picture Placeholder 3" descr="A graph plotting the Price in dollars along the vertical axis against quantity along the horizontal axis shows demand and supply curves. The demand curve has a negative slope, and the supply curve has a positive slope. The demand and supply curves intersect each other. A point on the supply curve, below the intersection point, is at quantity 10 Q s and controlled price 6 dollars. A point on the demand curve, below the intersection point, is labeled Lowest value and corresponds to quantity 45 Q d and controlled price 6 dollars. The distance between the two points is labeled Shortage. Another point on the demand curve is at quantity 10 Q s and price 26 dollars. The point of 30 dollars on the demand curve is labeled Highest value. The average value is 18 dollars, and a dashed line from 18 dollars meets the demand curve. The area above Average value, enclosed by the points 30 dollars and quantity Q 10 s price 26 dollars, is labeled Loss due to random allocation. The rectangular area below the Average value, enclosed by the points 6 dollars and quantity Q 10 s price 6 dollars, is labeled Total consumer surplus under random allocation.">
            <a:extLst>
              <a:ext uri="{FF2B5EF4-FFF2-40B4-BE49-F238E27FC236}">
                <a16:creationId xmlns:a16="http://schemas.microsoft.com/office/drawing/2014/main" id="{3A73684D-7DF8-42AE-ACBB-3027F75475A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88601" y="1481458"/>
            <a:ext cx="4938227" cy="4480560"/>
          </a:xfrm>
          <a:prstGeom prst="rect">
            <a:avLst/>
          </a:prstGeom>
        </p:spPr>
      </p:pic>
      <p:sp>
        <p:nvSpPr>
          <p:cNvPr id="5" name="Content Placeholder 4">
            <a:extLst>
              <a:ext uri="{FF2B5EF4-FFF2-40B4-BE49-F238E27FC236}">
                <a16:creationId xmlns:a16="http://schemas.microsoft.com/office/drawing/2014/main" id="{348C7467-3D9D-4C94-BCFC-FF49B8B258AA}"/>
              </a:ext>
            </a:extLst>
          </p:cNvPr>
          <p:cNvSpPr>
            <a:spLocks noGrp="1"/>
          </p:cNvSpPr>
          <p:nvPr>
            <p:ph sz="quarter" idx="11"/>
          </p:nvPr>
        </p:nvSpPr>
        <p:spPr>
          <a:xfrm>
            <a:off x="5171873" y="1399725"/>
            <a:ext cx="3778740" cy="1631216"/>
          </a:xfrm>
          <a:solidFill>
            <a:schemeClr val="bg1">
              <a:lumMod val="95000"/>
            </a:schemeClr>
          </a:solidFill>
          <a:ln>
            <a:solidFill>
              <a:schemeClr val="bg1">
                <a:lumMod val="75000"/>
              </a:schemeClr>
            </a:solidFill>
          </a:ln>
        </p:spPr>
        <p:txBody>
          <a:bodyPr wrap="square" rtlCol="0">
            <a:spAutoFit/>
          </a:bodyPr>
          <a:lstStyle/>
          <a:p>
            <a:pPr marL="0" indent="0" fontAlgn="base">
              <a:spcBef>
                <a:spcPct val="0"/>
              </a:spcBef>
              <a:spcAft>
                <a:spcPct val="0"/>
              </a:spcAft>
              <a:buNone/>
            </a:pPr>
            <a:r>
              <a:rPr lang="en-US" sz="2000" dirty="0">
                <a:solidFill>
                  <a:prstClr val="black"/>
                </a:solidFill>
                <a:ea typeface="+mn-ea"/>
              </a:rPr>
              <a:t>If goods are allocated randomly, average value will be $18. </a:t>
            </a:r>
          </a:p>
          <a:p>
            <a:pPr marL="0" indent="0" fontAlgn="base">
              <a:spcBef>
                <a:spcPct val="0"/>
              </a:spcBef>
              <a:spcAft>
                <a:spcPct val="0"/>
              </a:spcAft>
              <a:buNone/>
            </a:pPr>
            <a:r>
              <a:rPr lang="en-US" sz="2000" dirty="0">
                <a:solidFill>
                  <a:prstClr val="black"/>
                </a:solidFill>
                <a:ea typeface="+mn-ea"/>
              </a:rPr>
              <a:t>Resources are misallocated, reducing consumer surplus to the green area. </a:t>
            </a:r>
          </a:p>
        </p:txBody>
      </p:sp>
    </p:spTree>
    <p:extLst>
      <p:ext uri="{BB962C8B-B14F-4D97-AF65-F5344CB8AC3E}">
        <p14:creationId xmlns:p14="http://schemas.microsoft.com/office/powerpoint/2010/main" val="170376037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Price Controls and Production</a:t>
            </a:r>
          </a:p>
        </p:txBody>
      </p:sp>
      <p:sp>
        <p:nvSpPr>
          <p:cNvPr id="5" name="Content Placeholder 4"/>
          <p:cNvSpPr>
            <a:spLocks noGrp="1"/>
          </p:cNvSpPr>
          <p:nvPr>
            <p:ph idx="1"/>
          </p:nvPr>
        </p:nvSpPr>
        <p:spPr/>
        <p:txBody>
          <a:bodyPr/>
          <a:lstStyle/>
          <a:p>
            <a:pPr>
              <a:spcAft>
                <a:spcPts val="1800"/>
              </a:spcAft>
            </a:pPr>
            <a:r>
              <a:rPr lang="en-US" dirty="0"/>
              <a:t>Shortages in one market create breakdowns and shortages in other markets.</a:t>
            </a:r>
          </a:p>
          <a:p>
            <a:pPr>
              <a:spcAft>
                <a:spcPts val="1800"/>
              </a:spcAft>
            </a:pPr>
            <a:r>
              <a:rPr lang="en-US" dirty="0"/>
              <a:t>The effects of price controls expand into markets without price controls.</a:t>
            </a:r>
          </a:p>
          <a:p>
            <a:r>
              <a:rPr lang="en-US" dirty="0"/>
              <a:t>In an economy with many price controls, shortages can appear at any time.</a:t>
            </a:r>
          </a:p>
          <a:p>
            <a:pPr lvl="1"/>
            <a:r>
              <a:rPr lang="en-US" dirty="0"/>
              <a:t>Shortages of steel drilling equipment made it difficult to expand oil production, even as the United States was undergoing the worst energy crisis in its history.</a:t>
            </a:r>
          </a:p>
        </p:txBody>
      </p:sp>
    </p:spTree>
    <p:extLst>
      <p:ext uri="{BB962C8B-B14F-4D97-AF65-F5344CB8AC3E}">
        <p14:creationId xmlns:p14="http://schemas.microsoft.com/office/powerpoint/2010/main" val="1703760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a:t>
            </a:r>
            <a:r>
              <a:rPr lang="en-US" sz="3600" kern="1200" dirty="0">
                <a:solidFill>
                  <a:schemeClr val="bg1"/>
                </a:solidFill>
                <a:effectLst/>
                <a:latin typeface="Arial" pitchFamily="34" charset="0"/>
                <a:ea typeface="Verdana" pitchFamily="34" charset="0"/>
                <a:cs typeface="Arial" pitchFamily="34" charset="0"/>
              </a:rPr>
              <a:t> (3 of</a:t>
            </a:r>
            <a:r>
              <a:rPr lang="en-US" sz="3600" kern="1200" baseline="0" dirty="0">
                <a:solidFill>
                  <a:schemeClr val="bg1"/>
                </a:solidFill>
                <a:effectLst/>
                <a:latin typeface="Arial" pitchFamily="34" charset="0"/>
                <a:ea typeface="Verdana" pitchFamily="34" charset="0"/>
                <a:cs typeface="Arial" pitchFamily="34" charset="0"/>
              </a:rPr>
              <a:t> 5</a:t>
            </a:r>
            <a:r>
              <a:rPr lang="en-US" sz="3600" kern="1200" dirty="0">
                <a:solidFill>
                  <a:schemeClr val="bg1"/>
                </a:solidFill>
                <a:effectLst/>
                <a:latin typeface="Arial" pitchFamily="34" charset="0"/>
                <a:ea typeface="Verdana" pitchFamily="34" charset="0"/>
                <a:cs typeface="Arial" pitchFamily="34" charset="0"/>
              </a:rPr>
              <a:t>)</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The effects of price controls:</a:t>
            </a:r>
          </a:p>
          <a:p>
            <a:pPr marL="457200" indent="-457200">
              <a:spcAft>
                <a:spcPts val="1200"/>
              </a:spcAft>
              <a:buAutoNum type="alphaLcPeriod"/>
            </a:pPr>
            <a:r>
              <a:rPr lang="en-US" dirty="0"/>
              <a:t>are restricted to one market.</a:t>
            </a:r>
          </a:p>
          <a:p>
            <a:pPr marL="457200" indent="-457200">
              <a:spcAft>
                <a:spcPts val="1200"/>
              </a:spcAft>
              <a:buAutoNum type="alphaLcPeriod"/>
            </a:pPr>
            <a:r>
              <a:rPr lang="en-US" dirty="0"/>
              <a:t>disappear over time.</a:t>
            </a:r>
          </a:p>
          <a:p>
            <a:pPr marL="457200" indent="-457200">
              <a:spcAft>
                <a:spcPts val="1200"/>
              </a:spcAft>
              <a:buAutoNum type="alphaLcPeriod"/>
            </a:pPr>
            <a:r>
              <a:rPr lang="en-US" dirty="0"/>
              <a:t>can spread to other markets without price controls.</a:t>
            </a:r>
          </a:p>
        </p:txBody>
      </p:sp>
    </p:spTree>
    <p:extLst>
      <p:ext uri="{BB962C8B-B14F-4D97-AF65-F5344CB8AC3E}">
        <p14:creationId xmlns:p14="http://schemas.microsoft.com/office/powerpoint/2010/main" val="170376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a:t>
            </a:r>
            <a:r>
              <a:rPr lang="en-US" sz="3600" kern="1200" dirty="0">
                <a:solidFill>
                  <a:schemeClr val="bg1"/>
                </a:solidFill>
                <a:effectLst/>
                <a:latin typeface="Arial" pitchFamily="34" charset="0"/>
                <a:ea typeface="Verdana" pitchFamily="34" charset="0"/>
                <a:cs typeface="Arial" pitchFamily="34" charset="0"/>
              </a:rPr>
              <a:t> (3 of</a:t>
            </a:r>
            <a:r>
              <a:rPr lang="en-US" sz="3600" kern="1200" baseline="0" dirty="0">
                <a:solidFill>
                  <a:schemeClr val="bg1"/>
                </a:solidFill>
                <a:effectLst/>
                <a:latin typeface="Arial" pitchFamily="34" charset="0"/>
                <a:ea typeface="Verdana" pitchFamily="34" charset="0"/>
                <a:cs typeface="Arial" pitchFamily="34" charset="0"/>
              </a:rPr>
              <a:t> 5</a:t>
            </a:r>
            <a:r>
              <a:rPr lang="en-US" sz="3600" kern="1200" dirty="0">
                <a:solidFill>
                  <a:schemeClr val="bg1"/>
                </a:solidFill>
                <a:effectLst/>
                <a:latin typeface="Arial" pitchFamily="34" charset="0"/>
                <a:ea typeface="Verdana" pitchFamily="34" charset="0"/>
                <a:cs typeface="Arial" pitchFamily="34" charset="0"/>
              </a:rPr>
              <a:t>) (Answer)</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The effects of price controls:</a:t>
            </a:r>
          </a:p>
          <a:p>
            <a:pPr marL="457200" indent="-457200">
              <a:spcAft>
                <a:spcPts val="1200"/>
              </a:spcAft>
              <a:buAutoNum type="alphaLcPeriod"/>
            </a:pPr>
            <a:r>
              <a:rPr lang="en-US" dirty="0"/>
              <a:t>are restricted to one market.</a:t>
            </a:r>
          </a:p>
          <a:p>
            <a:pPr marL="457200" indent="-457200">
              <a:spcAft>
                <a:spcPts val="1200"/>
              </a:spcAft>
              <a:buAutoNum type="alphaLcPeriod"/>
            </a:pPr>
            <a:r>
              <a:rPr lang="en-US" dirty="0"/>
              <a:t>disappear over time.</a:t>
            </a:r>
          </a:p>
          <a:p>
            <a:pPr marL="457200" indent="-457200">
              <a:spcAft>
                <a:spcPts val="1800"/>
              </a:spcAft>
              <a:buAutoNum type="alphaLcPeriod"/>
            </a:pPr>
            <a:r>
              <a:rPr lang="en-US" dirty="0"/>
              <a:t>can spread to other markets without price controls.</a:t>
            </a:r>
            <a:endParaRPr lang="en-US" b="1" dirty="0"/>
          </a:p>
          <a:p>
            <a:pPr marL="0" indent="0">
              <a:spcAft>
                <a:spcPts val="1200"/>
              </a:spcAft>
              <a:buNone/>
            </a:pPr>
            <a:r>
              <a:rPr lang="en-US" b="1" dirty="0"/>
              <a:t>Answer: </a:t>
            </a:r>
          </a:p>
          <a:p>
            <a:pPr marL="514350" indent="-514350">
              <a:spcAft>
                <a:spcPts val="1200"/>
              </a:spcAft>
              <a:buFont typeface="+mj-lt"/>
              <a:buAutoNum type="alphaLcPeriod" startAt="3"/>
            </a:pPr>
            <a:r>
              <a:rPr lang="en-US" dirty="0"/>
              <a:t>The effects of price controls can spread to markets without price controls.</a:t>
            </a:r>
            <a:endParaRPr lang="en-US" b="1" dirty="0"/>
          </a:p>
        </p:txBody>
      </p:sp>
    </p:spTree>
    <p:extLst>
      <p:ext uri="{BB962C8B-B14F-4D97-AF65-F5344CB8AC3E}">
        <p14:creationId xmlns:p14="http://schemas.microsoft.com/office/powerpoint/2010/main" val="573408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(3 of 4)</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Rent control:</a:t>
            </a:r>
          </a:p>
          <a:p>
            <a:pPr marL="0" indent="0">
              <a:buNone/>
            </a:pPr>
            <a:r>
              <a:rPr lang="en-US" i="1" dirty="0"/>
              <a:t>A price ceiling on rental housing.</a:t>
            </a:r>
          </a:p>
        </p:txBody>
      </p:sp>
    </p:spTree>
    <p:extLst>
      <p:ext uri="{BB962C8B-B14F-4D97-AF65-F5344CB8AC3E}">
        <p14:creationId xmlns:p14="http://schemas.microsoft.com/office/powerpoint/2010/main" val="1703760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Rent Controls (1 of 4)</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Rent Controls</a:t>
            </a:r>
            <a:endParaRPr lang="en-US" dirty="0"/>
          </a:p>
          <a:p>
            <a:pPr>
              <a:spcAft>
                <a:spcPts val="1800"/>
              </a:spcAft>
            </a:pPr>
            <a:r>
              <a:rPr lang="en-US" dirty="0"/>
              <a:t>Usually begin with a </a:t>
            </a:r>
            <a:r>
              <a:rPr lang="en-US" i="1" dirty="0"/>
              <a:t>rent freeze</a:t>
            </a:r>
            <a:r>
              <a:rPr lang="en-US" dirty="0"/>
              <a:t>, prohibiting landlords from raising rents</a:t>
            </a:r>
          </a:p>
          <a:p>
            <a:pPr>
              <a:spcAft>
                <a:spcPts val="1800"/>
              </a:spcAft>
            </a:pPr>
            <a:r>
              <a:rPr lang="en-US" dirty="0"/>
              <a:t>As overall rents rise, controlled rents fall below the market equilibrium rent.</a:t>
            </a:r>
          </a:p>
          <a:p>
            <a:r>
              <a:rPr lang="en-US" dirty="0"/>
              <a:t>The short-run supply curve for apartments is inelastic.</a:t>
            </a:r>
          </a:p>
          <a:p>
            <a:pPr lvl="1"/>
            <a:r>
              <a:rPr lang="en-US" dirty="0"/>
              <a:t>Landlords have few options other than to absorb the lower price.</a:t>
            </a:r>
          </a:p>
        </p:txBody>
      </p:sp>
    </p:spTree>
    <p:extLst>
      <p:ext uri="{BB962C8B-B14F-4D97-AF65-F5344CB8AC3E}">
        <p14:creationId xmlns:p14="http://schemas.microsoft.com/office/powerpoint/2010/main" val="3429220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Rent Controls (2 of 4)</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Rent Controls</a:t>
            </a:r>
            <a:endParaRPr lang="en-US" dirty="0"/>
          </a:p>
          <a:p>
            <a:pPr>
              <a:spcAft>
                <a:spcPts val="1800"/>
              </a:spcAft>
            </a:pPr>
            <a:r>
              <a:rPr lang="en-US" dirty="0"/>
              <a:t>The long-run supply curve is much more elastic than the short-run supply curve.</a:t>
            </a:r>
          </a:p>
          <a:p>
            <a:r>
              <a:rPr lang="en-US" dirty="0"/>
              <a:t>The shortage grows over time:</a:t>
            </a:r>
          </a:p>
          <a:p>
            <a:pPr lvl="1"/>
            <a:r>
              <a:rPr lang="en-US" dirty="0"/>
              <a:t>Fewer new apartment units are built.</a:t>
            </a:r>
          </a:p>
          <a:p>
            <a:pPr lvl="1"/>
            <a:r>
              <a:rPr lang="en-US" dirty="0"/>
              <a:t>Older units are turned into condominiums.</a:t>
            </a:r>
          </a:p>
          <a:p>
            <a:pPr lvl="1"/>
            <a:r>
              <a:rPr lang="en-US" dirty="0"/>
              <a:t>Units are torn down to make way for other uses.</a:t>
            </a:r>
          </a:p>
        </p:txBody>
      </p:sp>
    </p:spTree>
    <p:extLst>
      <p:ext uri="{BB962C8B-B14F-4D97-AF65-F5344CB8AC3E}">
        <p14:creationId xmlns:p14="http://schemas.microsoft.com/office/powerpoint/2010/main" val="347671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endParaRPr lang="en-US" b="1" dirty="0"/>
          </a:p>
        </p:txBody>
      </p:sp>
      <p:sp>
        <p:nvSpPr>
          <p:cNvPr id="5" name="Content Placeholder 4"/>
          <p:cNvSpPr>
            <a:spLocks noGrp="1"/>
          </p:cNvSpPr>
          <p:nvPr>
            <p:ph idx="1"/>
          </p:nvPr>
        </p:nvSpPr>
        <p:spPr/>
        <p:txBody>
          <a:bodyPr>
            <a:normAutofit/>
          </a:bodyPr>
          <a:lstStyle/>
          <a:p>
            <a:pPr marL="0" indent="0">
              <a:spcAft>
                <a:spcPts val="600"/>
              </a:spcAft>
              <a:buNone/>
            </a:pPr>
            <a:r>
              <a:rPr lang="en-US" b="1" dirty="0"/>
              <a:t>Price controls</a:t>
            </a:r>
          </a:p>
          <a:p>
            <a:pPr>
              <a:spcAft>
                <a:spcPts val="1800"/>
              </a:spcAft>
            </a:pPr>
            <a:r>
              <a:rPr lang="en-US" dirty="0"/>
              <a:t>Laws making it illegal for prices to move above a maximum price (price ceilings) or below a minimum price (price floors)</a:t>
            </a:r>
          </a:p>
          <a:p>
            <a:pPr>
              <a:spcAft>
                <a:spcPts val="1800"/>
              </a:spcAft>
            </a:pPr>
            <a:r>
              <a:rPr lang="en-US" dirty="0"/>
              <a:t>Interfere with market signals</a:t>
            </a:r>
          </a:p>
          <a:p>
            <a:pPr>
              <a:spcAft>
                <a:spcPts val="1800"/>
              </a:spcAft>
            </a:pPr>
            <a:r>
              <a:rPr lang="en-US" dirty="0"/>
              <a:t>Delink some markets and link others in ways that are counterproductive</a:t>
            </a:r>
          </a:p>
        </p:txBody>
      </p:sp>
    </p:spTree>
    <p:extLst>
      <p:ext uri="{BB962C8B-B14F-4D97-AF65-F5344CB8AC3E}">
        <p14:creationId xmlns:p14="http://schemas.microsoft.com/office/powerpoint/2010/main" val="1703760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Rent Controls (3 of 4)</a:t>
            </a:r>
          </a:p>
        </p:txBody>
      </p:sp>
      <p:pic>
        <p:nvPicPr>
          <p:cNvPr id="8" name="Picture Placeholder 3" descr="A graph plotting the quantity of rental apartments along the horizontal axis and price (rent) along the vertical axis shows two supply curves and one demand curve. The long-run supply curve and the short-run supply curve have positive slopes, while the demand curve has a negative slope. The long-run supply curve starts from a point on the vertical axis, above the origin, the short-run supply curve starts from a point just before Q s on the horizontal axis, and the demand curve starts from the upper portion of the vertical axis. All the three curves intersect at a point labeled Market equilibrium. A point on the long-run supply curve, below Market equilibrium, is at quantity Q s long run and price controlled rent. A point on the short-run supply curve is at quantity Q s short run and price controlled rent. A point on the demand curve is at quantity Q d and price controlled rent. The distance between the point on the demand curve and the short-run supply curve is labeled short-run shortage. The distance from the point on the demand curve and the long-run supply curve is labeled long-run shortage.">
            <a:extLst>
              <a:ext uri="{FF2B5EF4-FFF2-40B4-BE49-F238E27FC236}">
                <a16:creationId xmlns:a16="http://schemas.microsoft.com/office/drawing/2014/main" id="{506930D8-E334-4B03-ABF6-DB71837C98A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626033" y="1291971"/>
            <a:ext cx="5891935" cy="4636008"/>
          </a:xfrm>
          <a:prstGeom prst="rect">
            <a:avLst/>
          </a:prstGeom>
        </p:spPr>
      </p:pic>
    </p:spTree>
    <p:extLst>
      <p:ext uri="{BB962C8B-B14F-4D97-AF65-F5344CB8AC3E}">
        <p14:creationId xmlns:p14="http://schemas.microsoft.com/office/powerpoint/2010/main" val="347671430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Rent Controls (4 of 4)</a:t>
            </a:r>
          </a:p>
        </p:txBody>
      </p:sp>
      <p:sp>
        <p:nvSpPr>
          <p:cNvPr id="7" name="Content Placeholder 6"/>
          <p:cNvSpPr>
            <a:spLocks noGrp="1"/>
          </p:cNvSpPr>
          <p:nvPr>
            <p:ph sz="quarter" idx="11"/>
          </p:nvPr>
        </p:nvSpPr>
        <p:spPr>
          <a:xfrm>
            <a:off x="278272" y="1266827"/>
            <a:ext cx="8589962" cy="479425"/>
          </a:xfrm>
        </p:spPr>
        <p:txBody>
          <a:bodyPr>
            <a:normAutofit lnSpcReduction="10000"/>
          </a:bodyPr>
          <a:lstStyle/>
          <a:p>
            <a:pPr marL="0" indent="0">
              <a:buNone/>
            </a:pPr>
            <a:r>
              <a:rPr lang="en-US" dirty="0"/>
              <a:t>Rent control reduces the building of new apartments.</a:t>
            </a:r>
          </a:p>
        </p:txBody>
      </p:sp>
      <p:pic>
        <p:nvPicPr>
          <p:cNvPr id="9" name="Picture Placeholder 3" descr="A graph plotting years along the horizontal axis and number of new units built along the vertical axis shows two curves – non-rent-controlled housing and rent-controlled apartments. The number of rent-controlled apartments is less than 30,000 in 1969. The number reduces in 1970, increases above 30,000 in 1972, and again reduces to nearly 5000 in 1975. Finally, the number of rent-controlled houses gradually increases to around 10,000 in 1979. The number of non-rent-controlled housing is around 35,000 in 1969. The number dropped below 30,000 in 1970, increases to nearly 50,000 after 1973, reduces to less than 40,000 in 1974, and gradually declines to around 35,000 in 1979. A dashed line labeled 'Rent control' starts from 1975 and intersects both the curves. The region before 1975 is labeled Rent control debated.">
            <a:extLst>
              <a:ext uri="{FF2B5EF4-FFF2-40B4-BE49-F238E27FC236}">
                <a16:creationId xmlns:a16="http://schemas.microsoft.com/office/drawing/2014/main" id="{82D03932-71D6-4EF2-ABCB-1745A0B168D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579516" y="1935836"/>
            <a:ext cx="5984967" cy="4032504"/>
          </a:xfrm>
          <a:prstGeom prst="rect">
            <a:avLst/>
          </a:prstGeom>
        </p:spPr>
      </p:pic>
    </p:spTree>
    <p:extLst>
      <p:ext uri="{BB962C8B-B14F-4D97-AF65-F5344CB8AC3E}">
        <p14:creationId xmlns:p14="http://schemas.microsoft.com/office/powerpoint/2010/main" val="347671430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a:t>
            </a:r>
            <a:r>
              <a:rPr lang="en-US" sz="3600" kern="1200" dirty="0">
                <a:solidFill>
                  <a:schemeClr val="bg1"/>
                </a:solidFill>
                <a:effectLst/>
                <a:latin typeface="Arial" pitchFamily="34" charset="0"/>
                <a:ea typeface="Verdana" pitchFamily="34" charset="0"/>
                <a:cs typeface="Arial" pitchFamily="34" charset="0"/>
              </a:rPr>
              <a:t> (4 of</a:t>
            </a:r>
            <a:r>
              <a:rPr lang="en-US" sz="3600" kern="1200" baseline="0" dirty="0">
                <a:solidFill>
                  <a:schemeClr val="bg1"/>
                </a:solidFill>
                <a:effectLst/>
                <a:latin typeface="Arial" pitchFamily="34" charset="0"/>
                <a:ea typeface="Verdana" pitchFamily="34" charset="0"/>
                <a:cs typeface="Arial" pitchFamily="34" charset="0"/>
              </a:rPr>
              <a:t> 5</a:t>
            </a:r>
            <a:r>
              <a:rPr lang="en-US" sz="3600" kern="1200" dirty="0">
                <a:solidFill>
                  <a:schemeClr val="bg1"/>
                </a:solidFill>
                <a:effectLst/>
                <a:latin typeface="Arial" pitchFamily="34" charset="0"/>
                <a:ea typeface="Verdana" pitchFamily="34" charset="0"/>
                <a:cs typeface="Arial" pitchFamily="34" charset="0"/>
              </a:rPr>
              <a:t>)</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Shortages caused by rent controls:</a:t>
            </a:r>
          </a:p>
          <a:p>
            <a:pPr marL="457200" indent="-457200">
              <a:spcAft>
                <a:spcPts val="1200"/>
              </a:spcAft>
              <a:buAutoNum type="alphaLcPeriod"/>
            </a:pPr>
            <a:r>
              <a:rPr lang="en-US" dirty="0"/>
              <a:t>become more severe over time.</a:t>
            </a:r>
          </a:p>
          <a:p>
            <a:pPr marL="457200" indent="-457200">
              <a:spcAft>
                <a:spcPts val="1200"/>
              </a:spcAft>
              <a:buAutoNum type="alphaLcPeriod"/>
            </a:pPr>
            <a:r>
              <a:rPr lang="en-US" dirty="0"/>
              <a:t>become less severe over time.</a:t>
            </a:r>
          </a:p>
          <a:p>
            <a:pPr marL="457200" indent="-457200">
              <a:spcAft>
                <a:spcPts val="1200"/>
              </a:spcAft>
              <a:buAutoNum type="alphaLcPeriod"/>
            </a:pPr>
            <a:r>
              <a:rPr lang="en-US" dirty="0"/>
              <a:t>remain constant over time.</a:t>
            </a:r>
          </a:p>
        </p:txBody>
      </p:sp>
    </p:spTree>
    <p:extLst>
      <p:ext uri="{BB962C8B-B14F-4D97-AF65-F5344CB8AC3E}">
        <p14:creationId xmlns:p14="http://schemas.microsoft.com/office/powerpoint/2010/main" val="3476714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a:t>
            </a:r>
            <a:r>
              <a:rPr lang="en-US" sz="3600" kern="1200" dirty="0">
                <a:solidFill>
                  <a:schemeClr val="bg1"/>
                </a:solidFill>
                <a:effectLst/>
                <a:latin typeface="Arial" pitchFamily="34" charset="0"/>
                <a:ea typeface="Verdana" pitchFamily="34" charset="0"/>
                <a:cs typeface="Arial" pitchFamily="34" charset="0"/>
              </a:rPr>
              <a:t> (4 of</a:t>
            </a:r>
            <a:r>
              <a:rPr lang="en-US" sz="3600" kern="1200" baseline="0" dirty="0">
                <a:solidFill>
                  <a:schemeClr val="bg1"/>
                </a:solidFill>
                <a:effectLst/>
                <a:latin typeface="Arial" pitchFamily="34" charset="0"/>
                <a:ea typeface="Verdana" pitchFamily="34" charset="0"/>
                <a:cs typeface="Arial" pitchFamily="34" charset="0"/>
              </a:rPr>
              <a:t> 5</a:t>
            </a:r>
            <a:r>
              <a:rPr lang="en-US" sz="3600" kern="1200" dirty="0">
                <a:solidFill>
                  <a:schemeClr val="bg1"/>
                </a:solidFill>
                <a:effectLst/>
                <a:latin typeface="Arial" pitchFamily="34" charset="0"/>
                <a:ea typeface="Verdana" pitchFamily="34" charset="0"/>
                <a:cs typeface="Arial" pitchFamily="34" charset="0"/>
              </a:rPr>
              <a:t>) (Answer)</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Shortages caused by rent controls:</a:t>
            </a:r>
          </a:p>
          <a:p>
            <a:pPr marL="457200" indent="-457200">
              <a:spcAft>
                <a:spcPts val="1200"/>
              </a:spcAft>
              <a:buAutoNum type="alphaLcPeriod"/>
            </a:pPr>
            <a:r>
              <a:rPr lang="en-US" dirty="0"/>
              <a:t>become more severe over time.</a:t>
            </a:r>
          </a:p>
          <a:p>
            <a:pPr marL="457200" indent="-457200">
              <a:spcAft>
                <a:spcPts val="1200"/>
              </a:spcAft>
              <a:buAutoNum type="alphaLcPeriod"/>
            </a:pPr>
            <a:r>
              <a:rPr lang="en-US" dirty="0"/>
              <a:t>become less severe over time.</a:t>
            </a:r>
          </a:p>
          <a:p>
            <a:pPr marL="457200" indent="-457200">
              <a:spcAft>
                <a:spcPts val="1800"/>
              </a:spcAft>
              <a:buAutoNum type="alphaLcPeriod"/>
            </a:pPr>
            <a:r>
              <a:rPr lang="en-US" dirty="0"/>
              <a:t>remain constant over time.</a:t>
            </a:r>
          </a:p>
          <a:p>
            <a:pPr marL="0" indent="0">
              <a:spcAft>
                <a:spcPts val="1200"/>
              </a:spcAft>
              <a:buNone/>
            </a:pPr>
            <a:r>
              <a:rPr lang="en-US" b="1" dirty="0"/>
              <a:t>Answer: </a:t>
            </a:r>
          </a:p>
          <a:p>
            <a:pPr marL="514350" indent="-514350">
              <a:spcAft>
                <a:spcPts val="1200"/>
              </a:spcAft>
              <a:buFont typeface="+mj-lt"/>
              <a:buAutoNum type="alphaLcPeriod"/>
            </a:pPr>
            <a:r>
              <a:rPr lang="en-US" dirty="0"/>
              <a:t>Since long-run supply is more elastic than short-run supply, shortages caused by rent controls become more severe over time.</a:t>
            </a:r>
            <a:endParaRPr lang="en-US" b="1" dirty="0"/>
          </a:p>
        </p:txBody>
      </p:sp>
    </p:spTree>
    <p:extLst>
      <p:ext uri="{BB962C8B-B14F-4D97-AF65-F5344CB8AC3E}">
        <p14:creationId xmlns:p14="http://schemas.microsoft.com/office/powerpoint/2010/main" val="2887254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Reductions in Product Quality</a:t>
            </a:r>
          </a:p>
        </p:txBody>
      </p:sp>
      <p:sp>
        <p:nvSpPr>
          <p:cNvPr id="5" name="Content Placeholder 4"/>
          <p:cNvSpPr>
            <a:spLocks noGrp="1"/>
          </p:cNvSpPr>
          <p:nvPr>
            <p:ph idx="1"/>
          </p:nvPr>
        </p:nvSpPr>
        <p:spPr/>
        <p:txBody>
          <a:bodyPr>
            <a:normAutofit/>
          </a:bodyPr>
          <a:lstStyle/>
          <a:p>
            <a:r>
              <a:rPr lang="en-US" dirty="0"/>
              <a:t>Rent controls reduce housing quality.</a:t>
            </a:r>
          </a:p>
          <a:p>
            <a:pPr lvl="1"/>
            <a:r>
              <a:rPr lang="en-US" dirty="0"/>
              <a:t>Maintenance costs rise.</a:t>
            </a:r>
          </a:p>
          <a:p>
            <a:pPr lvl="1">
              <a:spcAft>
                <a:spcPts val="1800"/>
              </a:spcAft>
            </a:pPr>
            <a:r>
              <a:rPr lang="en-US" dirty="0"/>
              <a:t>Owners respond by cutting costs.</a:t>
            </a:r>
          </a:p>
          <a:p>
            <a:r>
              <a:rPr lang="en-US" dirty="0"/>
              <a:t>When rent controls are strong:</a:t>
            </a:r>
          </a:p>
          <a:p>
            <a:pPr lvl="1"/>
            <a:r>
              <a:rPr lang="en-US" dirty="0"/>
              <a:t>Apartment buildings </a:t>
            </a:r>
            <a:r>
              <a:rPr lang="en-US" dirty="0">
                <a:latin typeface="Arial"/>
                <a:cs typeface="Arial"/>
              </a:rPr>
              <a:t>turn into slums.</a:t>
            </a:r>
          </a:p>
          <a:p>
            <a:pPr lvl="1"/>
            <a:r>
              <a:rPr lang="en-US" dirty="0">
                <a:latin typeface="Arial"/>
                <a:cs typeface="Arial"/>
              </a:rPr>
              <a:t>Slums turn into abandoned and hollowed-out buildings.</a:t>
            </a:r>
          </a:p>
        </p:txBody>
      </p:sp>
    </p:spTree>
    <p:extLst>
      <p:ext uri="{BB962C8B-B14F-4D97-AF65-F5344CB8AC3E}">
        <p14:creationId xmlns:p14="http://schemas.microsoft.com/office/powerpoint/2010/main" val="3476714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Wasteful Lines, Search Costs, Lost Gains</a:t>
            </a:r>
          </a:p>
        </p:txBody>
      </p:sp>
      <p:sp>
        <p:nvSpPr>
          <p:cNvPr id="5" name="Text Placeholder 4">
            <a:extLst>
              <a:ext uri="{FF2B5EF4-FFF2-40B4-BE49-F238E27FC236}">
                <a16:creationId xmlns:a16="http://schemas.microsoft.com/office/drawing/2014/main" id="{E6A4E8DF-3E64-4DFB-BFD1-9FAB3BB47BD4}"/>
              </a:ext>
            </a:extLst>
          </p:cNvPr>
          <p:cNvSpPr>
            <a:spLocks noGrp="1"/>
          </p:cNvSpPr>
          <p:nvPr>
            <p:ph type="body" sz="half" idx="2"/>
          </p:nvPr>
        </p:nvSpPr>
        <p:spPr>
          <a:xfrm>
            <a:off x="233649" y="1364344"/>
            <a:ext cx="4614122" cy="4787232"/>
          </a:xfrm>
        </p:spPr>
        <p:txBody>
          <a:bodyPr>
            <a:normAutofit fontScale="85000" lnSpcReduction="10000"/>
          </a:bodyPr>
          <a:lstStyle/>
          <a:p>
            <a:pPr marL="457200" indent="-457200">
              <a:lnSpc>
                <a:spcPct val="120000"/>
              </a:lnSpc>
              <a:spcBef>
                <a:spcPts val="624"/>
              </a:spcBef>
              <a:buFont typeface="Arial" panose="020B0604020202020204" pitchFamily="34" charset="0"/>
              <a:buChar char="•"/>
            </a:pPr>
            <a:r>
              <a:rPr lang="en-US" sz="2800" dirty="0"/>
              <a:t>Finding an apartment often involves a costly search.</a:t>
            </a:r>
          </a:p>
          <a:p>
            <a:pPr marL="457200" indent="-457200">
              <a:lnSpc>
                <a:spcPct val="120000"/>
              </a:lnSpc>
              <a:spcBef>
                <a:spcPts val="624"/>
              </a:spcBef>
              <a:buFont typeface="Arial" panose="020B0604020202020204" pitchFamily="34" charset="0"/>
              <a:buChar char="•"/>
            </a:pPr>
            <a:r>
              <a:rPr lang="en-US" sz="2800" dirty="0"/>
              <a:t>At controlled prices, landlords have more renters than apartments, so they can </a:t>
            </a:r>
            <a:br>
              <a:rPr lang="en-US" sz="2800" dirty="0"/>
            </a:br>
            <a:r>
              <a:rPr lang="en-US" sz="2800" dirty="0"/>
              <a:t>discriminate.</a:t>
            </a:r>
          </a:p>
          <a:p>
            <a:pPr marL="457200" indent="-457200">
              <a:lnSpc>
                <a:spcPct val="120000"/>
              </a:lnSpc>
              <a:spcBef>
                <a:spcPts val="624"/>
              </a:spcBef>
              <a:buFont typeface="Arial" panose="020B0604020202020204" pitchFamily="34" charset="0"/>
              <a:buChar char="•"/>
            </a:pPr>
            <a:r>
              <a:rPr lang="en-US" sz="2800" dirty="0"/>
              <a:t>Bribes are illegal but can be </a:t>
            </a:r>
            <a:br>
              <a:rPr lang="en-US" sz="2800" dirty="0"/>
            </a:br>
            <a:r>
              <a:rPr lang="en-US" sz="2800" dirty="0"/>
              <a:t>disguised:</a:t>
            </a:r>
          </a:p>
          <a:p>
            <a:pPr lvl="2" indent="-457200">
              <a:lnSpc>
                <a:spcPct val="120000"/>
              </a:lnSpc>
              <a:spcBef>
                <a:spcPts val="624"/>
              </a:spcBef>
              <a:buFont typeface="Arial" pitchFamily="34" charset="0"/>
              <a:buChar char="–"/>
            </a:pPr>
            <a:r>
              <a:rPr lang="en-US" sz="2600" dirty="0"/>
              <a:t>“Key money”</a:t>
            </a:r>
          </a:p>
          <a:p>
            <a:pPr lvl="2" indent="-457200">
              <a:lnSpc>
                <a:spcPct val="120000"/>
              </a:lnSpc>
              <a:spcBef>
                <a:spcPts val="624"/>
              </a:spcBef>
              <a:buFont typeface="Arial" pitchFamily="34" charset="0"/>
              <a:buChar char="–"/>
            </a:pPr>
            <a:r>
              <a:rPr lang="en-US" sz="2600" dirty="0"/>
              <a:t>Renter charged for a </a:t>
            </a:r>
            <a:br>
              <a:rPr lang="en-US" sz="2600" dirty="0"/>
            </a:br>
            <a:r>
              <a:rPr lang="en-US" sz="2600" dirty="0"/>
              <a:t>“furnished” apartment</a:t>
            </a:r>
          </a:p>
        </p:txBody>
      </p:sp>
      <p:pic>
        <p:nvPicPr>
          <p:cNvPr id="12" name="Picture Placeholder 3" descr="A photo shows a chair in an empty room.">
            <a:extLst>
              <a:ext uri="{FF2B5EF4-FFF2-40B4-BE49-F238E27FC236}">
                <a16:creationId xmlns:a16="http://schemas.microsoft.com/office/drawing/2014/main" id="{C0CE545B-D317-4066-B418-2ED9BDB8C65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5046030" y="1364344"/>
            <a:ext cx="3819698" cy="2680855"/>
          </a:xfrm>
          <a:prstGeom prst="rect">
            <a:avLst/>
          </a:prstGeom>
        </p:spPr>
      </p:pic>
      <p:sp>
        <p:nvSpPr>
          <p:cNvPr id="9" name="Content Placeholder 8">
            <a:extLst>
              <a:ext uri="{FF2B5EF4-FFF2-40B4-BE49-F238E27FC236}">
                <a16:creationId xmlns:a16="http://schemas.microsoft.com/office/drawing/2014/main" id="{F16F9837-C03B-45D0-967B-14BD07C80F43}"/>
              </a:ext>
            </a:extLst>
          </p:cNvPr>
          <p:cNvSpPr>
            <a:spLocks noGrp="1"/>
          </p:cNvSpPr>
          <p:nvPr>
            <p:ph sz="quarter" idx="11"/>
          </p:nvPr>
        </p:nvSpPr>
        <p:spPr>
          <a:xfrm>
            <a:off x="4986912" y="4332300"/>
            <a:ext cx="3943955" cy="776729"/>
          </a:xfrm>
        </p:spPr>
        <p:txBody>
          <a:bodyPr>
            <a:noAutofit/>
          </a:bodyPr>
          <a:lstStyle/>
          <a:p>
            <a:pPr marL="0" indent="0">
              <a:buNone/>
            </a:pPr>
            <a:r>
              <a:rPr lang="en-US" sz="2000" dirty="0"/>
              <a:t>A rent-controlled apartment—supposedly furnished</a:t>
            </a:r>
          </a:p>
        </p:txBody>
      </p:sp>
    </p:spTree>
    <p:extLst>
      <p:ext uri="{BB962C8B-B14F-4D97-AF65-F5344CB8AC3E}">
        <p14:creationId xmlns:p14="http://schemas.microsoft.com/office/powerpoint/2010/main" val="347671430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Misallocation of Resources (1 of 2)</a:t>
            </a:r>
          </a:p>
        </p:txBody>
      </p:sp>
      <p:sp>
        <p:nvSpPr>
          <p:cNvPr id="5" name="Content Placeholder 4"/>
          <p:cNvSpPr>
            <a:spLocks noGrp="1"/>
          </p:cNvSpPr>
          <p:nvPr>
            <p:ph idx="1"/>
          </p:nvPr>
        </p:nvSpPr>
        <p:spPr/>
        <p:txBody>
          <a:bodyPr>
            <a:normAutofit/>
          </a:bodyPr>
          <a:lstStyle/>
          <a:p>
            <a:pPr>
              <a:spcAft>
                <a:spcPts val="1800"/>
              </a:spcAft>
            </a:pPr>
            <a:r>
              <a:rPr lang="en-US" dirty="0"/>
              <a:t>Apartments are not allocated to the renters who value them the most.</a:t>
            </a:r>
          </a:p>
          <a:p>
            <a:pPr>
              <a:spcAft>
                <a:spcPts val="1800"/>
              </a:spcAft>
            </a:pPr>
            <a:r>
              <a:rPr lang="en-US" dirty="0"/>
              <a:t>Some people with a high willingness to pay can’t buy as much housing as they want.</a:t>
            </a:r>
          </a:p>
          <a:p>
            <a:pPr>
              <a:spcAft>
                <a:spcPts val="1800"/>
              </a:spcAft>
            </a:pPr>
            <a:r>
              <a:rPr lang="en-US" dirty="0"/>
              <a:t>Others with a low willingness to pay consume more housing than they would purchase at the market rate.</a:t>
            </a:r>
          </a:p>
        </p:txBody>
      </p:sp>
    </p:spTree>
    <p:extLst>
      <p:ext uri="{BB962C8B-B14F-4D97-AF65-F5344CB8AC3E}">
        <p14:creationId xmlns:p14="http://schemas.microsoft.com/office/powerpoint/2010/main" val="3476714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Rent Regulation</a:t>
            </a:r>
          </a:p>
        </p:txBody>
      </p:sp>
      <p:sp>
        <p:nvSpPr>
          <p:cNvPr id="5" name="Content Placeholder 4"/>
          <p:cNvSpPr>
            <a:spLocks noGrp="1"/>
          </p:cNvSpPr>
          <p:nvPr>
            <p:ph idx="1"/>
          </p:nvPr>
        </p:nvSpPr>
        <p:spPr/>
        <p:txBody>
          <a:bodyPr>
            <a:normAutofit/>
          </a:bodyPr>
          <a:lstStyle/>
          <a:p>
            <a:pPr>
              <a:spcAft>
                <a:spcPts val="1800"/>
              </a:spcAft>
            </a:pPr>
            <a:r>
              <a:rPr lang="en-US" dirty="0"/>
              <a:t>In the 1990s, many American cities eliminated or eased rent controls.</a:t>
            </a:r>
          </a:p>
          <a:p>
            <a:r>
              <a:rPr lang="en-US" dirty="0"/>
              <a:t>Some changed their policies to “rent regulation.”</a:t>
            </a:r>
          </a:p>
          <a:p>
            <a:pPr lvl="1"/>
            <a:r>
              <a:rPr lang="en-US" dirty="0"/>
              <a:t>Limits are placed on the amount that rent can be increased—for example, 10% per year.</a:t>
            </a:r>
          </a:p>
          <a:p>
            <a:pPr lvl="1"/>
            <a:r>
              <a:rPr lang="en-US" dirty="0"/>
              <a:t>This usually allows landlords to pass along cost increases, so the incentive to cut back on maintenance is reduced.</a:t>
            </a:r>
          </a:p>
        </p:txBody>
      </p:sp>
    </p:spTree>
    <p:extLst>
      <p:ext uri="{BB962C8B-B14F-4D97-AF65-F5344CB8AC3E}">
        <p14:creationId xmlns:p14="http://schemas.microsoft.com/office/powerpoint/2010/main" val="3476714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Arguments for Price Controls</a:t>
            </a:r>
          </a:p>
        </p:txBody>
      </p:sp>
      <p:sp>
        <p:nvSpPr>
          <p:cNvPr id="5" name="Content Placeholder 4"/>
          <p:cNvSpPr>
            <a:spLocks noGrp="1"/>
          </p:cNvSpPr>
          <p:nvPr>
            <p:ph idx="1"/>
          </p:nvPr>
        </p:nvSpPr>
        <p:spPr/>
        <p:txBody>
          <a:bodyPr>
            <a:normAutofit/>
          </a:bodyPr>
          <a:lstStyle/>
          <a:p>
            <a:r>
              <a:rPr lang="en-US" dirty="0"/>
              <a:t>Rent controls help the poor.</a:t>
            </a:r>
          </a:p>
          <a:p>
            <a:pPr lvl="1"/>
            <a:r>
              <a:rPr lang="en-US" dirty="0"/>
              <a:t>Vouchers are a better way to help the poor:</a:t>
            </a:r>
          </a:p>
          <a:p>
            <a:pPr lvl="2"/>
            <a:r>
              <a:rPr lang="en-US" dirty="0"/>
              <a:t>Do not create a shortage</a:t>
            </a:r>
          </a:p>
          <a:p>
            <a:pPr lvl="2">
              <a:spcAft>
                <a:spcPts val="1800"/>
              </a:spcAft>
            </a:pPr>
            <a:r>
              <a:rPr lang="en-US" dirty="0"/>
              <a:t>Can be targeted to the poor</a:t>
            </a:r>
          </a:p>
          <a:p>
            <a:pPr>
              <a:spcAft>
                <a:spcPts val="1800"/>
              </a:spcAft>
            </a:pPr>
            <a:r>
              <a:rPr lang="en-US" dirty="0"/>
              <a:t>The best case for price controls is to discipline monopolies.</a:t>
            </a:r>
          </a:p>
          <a:p>
            <a:r>
              <a:rPr lang="en-US" dirty="0"/>
              <a:t>Another reason may be that the public does not connect price controls with the consequences.</a:t>
            </a:r>
          </a:p>
        </p:txBody>
      </p:sp>
    </p:spTree>
    <p:extLst>
      <p:ext uri="{BB962C8B-B14F-4D97-AF65-F5344CB8AC3E}">
        <p14:creationId xmlns:p14="http://schemas.microsoft.com/office/powerpoint/2010/main" val="3271232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(4 of 4)</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Price floor:</a:t>
            </a:r>
          </a:p>
          <a:p>
            <a:pPr marL="0" indent="0">
              <a:spcAft>
                <a:spcPts val="600"/>
              </a:spcAft>
              <a:buNone/>
            </a:pPr>
            <a:r>
              <a:rPr lang="en-US" i="1" dirty="0"/>
              <a:t>A minimum price allowed by law.</a:t>
            </a:r>
          </a:p>
        </p:txBody>
      </p:sp>
    </p:spTree>
    <p:extLst>
      <p:ext uri="{BB962C8B-B14F-4D97-AF65-F5344CB8AC3E}">
        <p14:creationId xmlns:p14="http://schemas.microsoft.com/office/powerpoint/2010/main" val="347671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(1 of 4)</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Price ceiling:</a:t>
            </a:r>
          </a:p>
          <a:p>
            <a:pPr marL="0" indent="0">
              <a:spcAft>
                <a:spcPts val="600"/>
              </a:spcAft>
              <a:buNone/>
            </a:pPr>
            <a:r>
              <a:rPr lang="en-US" i="1" dirty="0"/>
              <a:t>A maximum price allowed by law.</a:t>
            </a:r>
          </a:p>
        </p:txBody>
      </p:sp>
    </p:spTree>
    <p:extLst>
      <p:ext uri="{BB962C8B-B14F-4D97-AF65-F5344CB8AC3E}">
        <p14:creationId xmlns:p14="http://schemas.microsoft.com/office/powerpoint/2010/main" val="1703760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Price Floors</a:t>
            </a:r>
          </a:p>
        </p:txBody>
      </p:sp>
      <p:sp>
        <p:nvSpPr>
          <p:cNvPr id="5" name="Content Placeholder 4"/>
          <p:cNvSpPr>
            <a:spLocks noGrp="1"/>
          </p:cNvSpPr>
          <p:nvPr>
            <p:ph idx="1"/>
          </p:nvPr>
        </p:nvSpPr>
        <p:spPr/>
        <p:txBody>
          <a:bodyPr>
            <a:normAutofit/>
          </a:bodyPr>
          <a:lstStyle/>
          <a:p>
            <a:pPr marL="0" indent="0">
              <a:spcAft>
                <a:spcPts val="600"/>
              </a:spcAft>
              <a:buNone/>
            </a:pPr>
            <a:r>
              <a:rPr lang="en-US" dirty="0"/>
              <a:t>Price floors create:</a:t>
            </a:r>
          </a:p>
          <a:p>
            <a:pPr marL="457200" lvl="1">
              <a:spcAft>
                <a:spcPts val="1800"/>
              </a:spcAft>
              <a:buFont typeface="+mj-lt"/>
              <a:buAutoNum type="arabicPeriod"/>
            </a:pPr>
            <a:r>
              <a:rPr lang="en-US" sz="2600" dirty="0"/>
              <a:t>Surpluses</a:t>
            </a:r>
          </a:p>
          <a:p>
            <a:pPr marL="457200" lvl="1">
              <a:spcAft>
                <a:spcPts val="1800"/>
              </a:spcAft>
              <a:buFont typeface="+mj-lt"/>
              <a:buAutoNum type="arabicPeriod"/>
            </a:pPr>
            <a:r>
              <a:rPr lang="en-US" sz="2600" dirty="0"/>
              <a:t>Lost gains from trade (deadweight loss)</a:t>
            </a:r>
          </a:p>
          <a:p>
            <a:pPr marL="457200" lvl="1">
              <a:spcAft>
                <a:spcPts val="1800"/>
              </a:spcAft>
              <a:buFont typeface="+mj-lt"/>
              <a:buAutoNum type="arabicPeriod"/>
            </a:pPr>
            <a:r>
              <a:rPr lang="en-US" sz="2600" dirty="0"/>
              <a:t>Wasteful increases in quality</a:t>
            </a:r>
          </a:p>
          <a:p>
            <a:pPr marL="457200" lvl="1">
              <a:spcAft>
                <a:spcPts val="1800"/>
              </a:spcAft>
              <a:buFont typeface="+mj-lt"/>
              <a:buAutoNum type="arabicPeriod"/>
            </a:pPr>
            <a:r>
              <a:rPr lang="en-US" sz="2600" dirty="0"/>
              <a:t>A misallocation of resources</a:t>
            </a:r>
          </a:p>
        </p:txBody>
      </p:sp>
    </p:spTree>
    <p:extLst>
      <p:ext uri="{BB962C8B-B14F-4D97-AF65-F5344CB8AC3E}">
        <p14:creationId xmlns:p14="http://schemas.microsoft.com/office/powerpoint/2010/main" val="3476714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Surpluses</a:t>
            </a:r>
          </a:p>
        </p:txBody>
      </p:sp>
      <p:sp>
        <p:nvSpPr>
          <p:cNvPr id="5" name="Content Placeholder 4"/>
          <p:cNvSpPr>
            <a:spLocks noGrp="1"/>
          </p:cNvSpPr>
          <p:nvPr>
            <p:ph idx="1"/>
          </p:nvPr>
        </p:nvSpPr>
        <p:spPr/>
        <p:txBody>
          <a:bodyPr>
            <a:normAutofit/>
          </a:bodyPr>
          <a:lstStyle/>
          <a:p>
            <a:pPr>
              <a:spcAft>
                <a:spcPts val="1800"/>
              </a:spcAft>
            </a:pPr>
            <a:r>
              <a:rPr lang="en-US" dirty="0"/>
              <a:t>An example of a price floor is a minimum wage.</a:t>
            </a:r>
          </a:p>
          <a:p>
            <a:r>
              <a:rPr lang="en-US" dirty="0"/>
              <a:t>A minimum wage above the market price creates a surplus.</a:t>
            </a:r>
          </a:p>
          <a:p>
            <a:pPr lvl="1">
              <a:spcAft>
                <a:spcPts val="1800"/>
              </a:spcAft>
            </a:pPr>
            <a:r>
              <a:rPr lang="en-US" dirty="0"/>
              <a:t>The quantity of labor supplied exceeds the quantity demanded.</a:t>
            </a:r>
          </a:p>
          <a:p>
            <a:r>
              <a:rPr lang="en-US" dirty="0"/>
              <a:t>A surplus of labor is called unemployment.</a:t>
            </a:r>
          </a:p>
        </p:txBody>
      </p:sp>
    </p:spTree>
    <p:extLst>
      <p:ext uri="{BB962C8B-B14F-4D97-AF65-F5344CB8AC3E}">
        <p14:creationId xmlns:p14="http://schemas.microsoft.com/office/powerpoint/2010/main" val="3476714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Minimum Wage Creates a Surplus</a:t>
            </a:r>
          </a:p>
        </p:txBody>
      </p:sp>
      <p:pic>
        <p:nvPicPr>
          <p:cNvPr id="8" name="Picture Placeholder 5" descr="A graph plotting the quantity of labor along the horizontal axis and wages in dollars along the vertical axis shows demand and supply curves. The demand for labor curve has a negative slope, and the supply of labor curve has a positive slope. The demand and supply curves intersect each other at a point that corresponds to Market employment and Market wage. A point on the demand curve, above the intersection point, is at quantity demanded at minimum wage and minimum wage (floor). A point on the supply curve is at quantity supplied at minimum wage and minimum wage (floor). The distance between these two points gives the labor surplus (unemployment). ">
            <a:extLst>
              <a:ext uri="{FF2B5EF4-FFF2-40B4-BE49-F238E27FC236}">
                <a16:creationId xmlns:a16="http://schemas.microsoft.com/office/drawing/2014/main" id="{03030CDD-B646-4E95-8B0F-AD144C4757F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283480" y="1316038"/>
            <a:ext cx="6577040" cy="4803251"/>
          </a:xfrm>
          <a:prstGeom prst="rect">
            <a:avLst/>
          </a:prstGeom>
        </p:spPr>
      </p:pic>
    </p:spTree>
    <p:extLst>
      <p:ext uri="{BB962C8B-B14F-4D97-AF65-F5344CB8AC3E}">
        <p14:creationId xmlns:p14="http://schemas.microsoft.com/office/powerpoint/2010/main" val="3476714303"/>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(5 of</a:t>
            </a:r>
            <a:r>
              <a:rPr lang="en-US" baseline="0" dirty="0"/>
              <a:t> 5</a:t>
            </a:r>
            <a:r>
              <a:rPr lang="en-US" dirty="0"/>
              <a:t>)</a:t>
            </a:r>
          </a:p>
        </p:txBody>
      </p:sp>
      <p:sp>
        <p:nvSpPr>
          <p:cNvPr id="5" name="Content Placeholder 4"/>
          <p:cNvSpPr>
            <a:spLocks noGrp="1"/>
          </p:cNvSpPr>
          <p:nvPr>
            <p:ph idx="1"/>
          </p:nvPr>
        </p:nvSpPr>
        <p:spPr/>
        <p:txBody>
          <a:bodyPr>
            <a:normAutofit/>
          </a:bodyPr>
          <a:lstStyle/>
          <a:p>
            <a:pPr marL="457200" indent="-457200">
              <a:spcAft>
                <a:spcPts val="1200"/>
              </a:spcAft>
              <a:buNone/>
            </a:pPr>
            <a:r>
              <a:rPr lang="en-US" dirty="0"/>
              <a:t>Price floors result in:</a:t>
            </a:r>
          </a:p>
          <a:p>
            <a:pPr marL="457200" indent="-457200">
              <a:spcAft>
                <a:spcPts val="1200"/>
              </a:spcAft>
              <a:buAutoNum type="alphaLcPeriod"/>
            </a:pPr>
            <a:r>
              <a:rPr lang="en-US" dirty="0"/>
              <a:t>higher prices in future.</a:t>
            </a:r>
          </a:p>
          <a:p>
            <a:pPr marL="457200" indent="-457200">
              <a:spcAft>
                <a:spcPts val="1200"/>
              </a:spcAft>
              <a:buAutoNum type="alphaLcPeriod"/>
            </a:pPr>
            <a:r>
              <a:rPr lang="en-US" dirty="0"/>
              <a:t>a shortage.</a:t>
            </a:r>
          </a:p>
          <a:p>
            <a:pPr marL="457200" indent="-457200">
              <a:spcAft>
                <a:spcPts val="1200"/>
              </a:spcAft>
              <a:buAutoNum type="alphaLcPeriod"/>
            </a:pPr>
            <a:r>
              <a:rPr lang="en-US" dirty="0"/>
              <a:t>a surplus.</a:t>
            </a:r>
          </a:p>
        </p:txBody>
      </p:sp>
    </p:spTree>
    <p:extLst>
      <p:ext uri="{BB962C8B-B14F-4D97-AF65-F5344CB8AC3E}">
        <p14:creationId xmlns:p14="http://schemas.microsoft.com/office/powerpoint/2010/main" val="3476714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(5 of</a:t>
            </a:r>
            <a:r>
              <a:rPr lang="en-US" baseline="0" dirty="0"/>
              <a:t> 5</a:t>
            </a:r>
            <a:r>
              <a:rPr lang="en-US" dirty="0"/>
              <a:t>) (Answer)</a:t>
            </a:r>
          </a:p>
        </p:txBody>
      </p:sp>
      <p:sp>
        <p:nvSpPr>
          <p:cNvPr id="5" name="Content Placeholder 4"/>
          <p:cNvSpPr>
            <a:spLocks noGrp="1"/>
          </p:cNvSpPr>
          <p:nvPr>
            <p:ph idx="1"/>
          </p:nvPr>
        </p:nvSpPr>
        <p:spPr/>
        <p:txBody>
          <a:bodyPr>
            <a:normAutofit/>
          </a:bodyPr>
          <a:lstStyle/>
          <a:p>
            <a:pPr marL="457200" indent="-457200">
              <a:spcAft>
                <a:spcPts val="1200"/>
              </a:spcAft>
              <a:buNone/>
            </a:pPr>
            <a:r>
              <a:rPr lang="en-US" dirty="0"/>
              <a:t>Price floors result in:</a:t>
            </a:r>
          </a:p>
          <a:p>
            <a:pPr marL="457200" indent="-457200">
              <a:spcAft>
                <a:spcPts val="1200"/>
              </a:spcAft>
              <a:buAutoNum type="alphaLcPeriod"/>
            </a:pPr>
            <a:r>
              <a:rPr lang="en-US" dirty="0"/>
              <a:t>higher prices in future.</a:t>
            </a:r>
          </a:p>
          <a:p>
            <a:pPr marL="457200" indent="-457200">
              <a:spcAft>
                <a:spcPts val="1200"/>
              </a:spcAft>
              <a:buAutoNum type="alphaLcPeriod"/>
            </a:pPr>
            <a:r>
              <a:rPr lang="en-US" dirty="0"/>
              <a:t>a shortage.</a:t>
            </a:r>
          </a:p>
          <a:p>
            <a:pPr marL="457200" indent="-457200">
              <a:spcAft>
                <a:spcPts val="1800"/>
              </a:spcAft>
              <a:buAutoNum type="alphaLcPeriod"/>
            </a:pPr>
            <a:r>
              <a:rPr lang="en-US" dirty="0"/>
              <a:t>a surplus.</a:t>
            </a:r>
          </a:p>
          <a:p>
            <a:pPr marL="0" indent="0">
              <a:spcAft>
                <a:spcPts val="1200"/>
              </a:spcAft>
              <a:buNone/>
            </a:pPr>
            <a:r>
              <a:rPr lang="en-US" sz="2400" b="1" dirty="0"/>
              <a:t>Answer: </a:t>
            </a:r>
          </a:p>
          <a:p>
            <a:pPr marL="457200" indent="-457200">
              <a:spcAft>
                <a:spcPts val="1200"/>
              </a:spcAft>
              <a:buFont typeface="+mj-lt"/>
              <a:buAutoNum type="alphaLcPeriod" startAt="3"/>
            </a:pPr>
            <a:r>
              <a:rPr lang="en-US" sz="2400" dirty="0"/>
              <a:t>Price floors result in a surplus.</a:t>
            </a:r>
            <a:endParaRPr lang="en-US" sz="2400" b="1" dirty="0"/>
          </a:p>
        </p:txBody>
      </p:sp>
    </p:spTree>
    <p:extLst>
      <p:ext uri="{BB962C8B-B14F-4D97-AF65-F5344CB8AC3E}">
        <p14:creationId xmlns:p14="http://schemas.microsoft.com/office/powerpoint/2010/main" val="3065452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Gains from Trade</a:t>
            </a:r>
          </a:p>
        </p:txBody>
      </p:sp>
      <p:pic>
        <p:nvPicPr>
          <p:cNvPr id="8" name="Picture Placeholder 5" descr="A graph plotting the quantity of labor along the horizontal axis and wage in dollars along the vertical axis shows demand and supply curves. The demand curve has a negative slope, and the supply curve has a positive slope. The demand and supply curves intersect each other at a point that corresponds to Market employment and Market wage. A point on the demand curve, above the intersection point, corresponds to quantity Q d at minimum wage and minimum wage (floor). A point on the supply curve corresponds to quantity Q S at minimum wage and minimum wage (floor). The distance between these two points gives the surplus. Another point on the supply curve corresponds to quantity Q d at minimum wage and wage W 0. The triangular area above the Market wage, enclosed between the intersection point and Q d at minimum wage on the demand curve, is labeled lost consumer surplus. The area below the Market wage, enclosed between the intersection point and Q d at minimum wage and W 0 on the supply curve, is lost producer surplus. A callout pointing to these two areas reads, Lost gains from trade (deadweight loss) equals lost consumer surplus plus lost producer surplus.">
            <a:extLst>
              <a:ext uri="{FF2B5EF4-FFF2-40B4-BE49-F238E27FC236}">
                <a16:creationId xmlns:a16="http://schemas.microsoft.com/office/drawing/2014/main" id="{D5EDC45E-E98D-42B9-B14B-4ECF284FD57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656123" y="1315720"/>
            <a:ext cx="5831754" cy="4480560"/>
          </a:xfrm>
          <a:prstGeom prst="rect">
            <a:avLst/>
          </a:prstGeom>
        </p:spPr>
      </p:pic>
    </p:spTree>
    <p:extLst>
      <p:ext uri="{BB962C8B-B14F-4D97-AF65-F5344CB8AC3E}">
        <p14:creationId xmlns:p14="http://schemas.microsoft.com/office/powerpoint/2010/main" val="347671430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Wasteful Increases in Quality</a:t>
            </a:r>
          </a:p>
        </p:txBody>
      </p:sp>
      <p:sp>
        <p:nvSpPr>
          <p:cNvPr id="5" name="Content Placeholder 4"/>
          <p:cNvSpPr>
            <a:spLocks noGrp="1"/>
          </p:cNvSpPr>
          <p:nvPr>
            <p:ph idx="1"/>
          </p:nvPr>
        </p:nvSpPr>
        <p:spPr/>
        <p:txBody>
          <a:bodyPr>
            <a:normAutofit/>
          </a:bodyPr>
          <a:lstStyle/>
          <a:p>
            <a:pPr>
              <a:spcAft>
                <a:spcPts val="1800"/>
              </a:spcAft>
            </a:pPr>
            <a:r>
              <a:rPr lang="en-US" sz="2400" dirty="0"/>
              <a:t>U.S. airlines were extensively regulated from 1938 to 1978.</a:t>
            </a:r>
          </a:p>
          <a:p>
            <a:pPr>
              <a:spcAft>
                <a:spcPts val="1800"/>
              </a:spcAft>
            </a:pPr>
            <a:r>
              <a:rPr lang="en-US" sz="2400" dirty="0"/>
              <a:t>Unregulated fares were half the price of similar-length regulated flights.</a:t>
            </a:r>
          </a:p>
          <a:p>
            <a:pPr>
              <a:spcAft>
                <a:spcPts val="1800"/>
              </a:spcAft>
            </a:pPr>
            <a:r>
              <a:rPr lang="en-US" sz="2400" dirty="0"/>
              <a:t>The regulated prices were above the airlines’ willingness to sell. </a:t>
            </a:r>
          </a:p>
          <a:p>
            <a:pPr>
              <a:spcAft>
                <a:spcPts val="1800"/>
              </a:spcAft>
            </a:pPr>
            <a:r>
              <a:rPr lang="en-US" sz="2400" dirty="0"/>
              <a:t>Airlines couldn’t drop prices to compete for customers.</a:t>
            </a:r>
          </a:p>
          <a:p>
            <a:pPr>
              <a:spcAft>
                <a:spcPts val="1800"/>
              </a:spcAft>
            </a:pPr>
            <a:r>
              <a:rPr lang="en-US" sz="2400" dirty="0"/>
              <a:t>They competed by offering higher quality that buyers would otherwise not be willing to pay for.</a:t>
            </a:r>
          </a:p>
        </p:txBody>
      </p:sp>
    </p:spTree>
    <p:extLst>
      <p:ext uri="{BB962C8B-B14F-4D97-AF65-F5344CB8AC3E}">
        <p14:creationId xmlns:p14="http://schemas.microsoft.com/office/powerpoint/2010/main" val="3476714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Price Floor Creates Quality Waste</a:t>
            </a:r>
          </a:p>
        </p:txBody>
      </p:sp>
      <p:pic>
        <p:nvPicPr>
          <p:cNvPr id="8" name="Picture Placeholder 5" descr="A graph plotting the quantity of flights along the horizontal axis and Price (fare) along the vertical axis shows a demand curve and a supply curve. The demand curve has a negative slope, and the supply curve has a positive slope. The demand and supply curves intersect each other at a point labeled Market equilibrium. A point on the supply curve, below Market equilibrium, corresponds to quantity demanded and willingness to sell. A point on the demand curve, above Market equilibrium, corresponds to quantity demanded and CAB-regulated fare (floor). The rectangular area bound by the vertical axis and the two points on the demand and supply curves, to the left of Market equilibrium, is labeled ‘Quality’ waste. The triangular area between ‘Quality’ waste and Market equilibrium is labeled Lost gains from trade.">
            <a:extLst>
              <a:ext uri="{FF2B5EF4-FFF2-40B4-BE49-F238E27FC236}">
                <a16:creationId xmlns:a16="http://schemas.microsoft.com/office/drawing/2014/main" id="{43F343CD-38CD-47B5-9DC9-25220C541A2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707022" y="1326896"/>
            <a:ext cx="5729957" cy="4636008"/>
          </a:xfrm>
          <a:prstGeom prst="rect">
            <a:avLst/>
          </a:prstGeom>
        </p:spPr>
      </p:pic>
    </p:spTree>
    <p:extLst>
      <p:ext uri="{BB962C8B-B14F-4D97-AF65-F5344CB8AC3E}">
        <p14:creationId xmlns:p14="http://schemas.microsoft.com/office/powerpoint/2010/main" val="3476714303"/>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Misallocation of Resources (2 of 2)</a:t>
            </a:r>
          </a:p>
        </p:txBody>
      </p:sp>
      <p:sp>
        <p:nvSpPr>
          <p:cNvPr id="5" name="Content Placeholder 4"/>
          <p:cNvSpPr>
            <a:spLocks noGrp="1"/>
          </p:cNvSpPr>
          <p:nvPr>
            <p:ph idx="1"/>
          </p:nvPr>
        </p:nvSpPr>
        <p:spPr/>
        <p:txBody>
          <a:bodyPr>
            <a:normAutofit/>
          </a:bodyPr>
          <a:lstStyle/>
          <a:p>
            <a:pPr lvl="0" fontAlgn="base">
              <a:spcAft>
                <a:spcPts val="1800"/>
              </a:spcAft>
              <a:buSzTx/>
              <a:defRPr/>
            </a:pPr>
            <a:r>
              <a:rPr lang="en-US" dirty="0"/>
              <a:t>Entry of new firms into the airline industry was also regulated.</a:t>
            </a:r>
          </a:p>
          <a:p>
            <a:pPr lvl="0" fontAlgn="base">
              <a:spcAft>
                <a:spcPts val="1800"/>
              </a:spcAft>
              <a:buSzTx/>
              <a:defRPr/>
            </a:pPr>
            <a:r>
              <a:rPr lang="en-US" dirty="0"/>
              <a:t>Restrictions on entry misallocated resources because low-cost airlines were kept out of the industry.</a:t>
            </a:r>
          </a:p>
          <a:p>
            <a:pPr lvl="0" fontAlgn="base">
              <a:spcAft>
                <a:spcPts val="1800"/>
              </a:spcAft>
              <a:buSzTx/>
              <a:defRPr/>
            </a:pPr>
            <a:r>
              <a:rPr lang="en-US" dirty="0"/>
              <a:t>This also kept out the innovations, new ideas, and experiments that are part of the market process.</a:t>
            </a:r>
          </a:p>
        </p:txBody>
      </p:sp>
    </p:spTree>
    <p:extLst>
      <p:ext uri="{BB962C8B-B14F-4D97-AF65-F5344CB8AC3E}">
        <p14:creationId xmlns:p14="http://schemas.microsoft.com/office/powerpoint/2010/main" val="3476714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Takeaway (1 of 2)</a:t>
            </a:r>
          </a:p>
        </p:txBody>
      </p:sp>
      <p:sp>
        <p:nvSpPr>
          <p:cNvPr id="5" name="Content Placeholder 4"/>
          <p:cNvSpPr>
            <a:spLocks noGrp="1"/>
          </p:cNvSpPr>
          <p:nvPr>
            <p:ph idx="1"/>
          </p:nvPr>
        </p:nvSpPr>
        <p:spPr/>
        <p:txBody>
          <a:bodyPr>
            <a:normAutofit/>
          </a:bodyPr>
          <a:lstStyle/>
          <a:p>
            <a:pPr>
              <a:spcAft>
                <a:spcPts val="1800"/>
              </a:spcAft>
            </a:pPr>
            <a:r>
              <a:rPr lang="en-US" dirty="0"/>
              <a:t>Price ceilings create:</a:t>
            </a:r>
          </a:p>
          <a:p>
            <a:pPr lvl="1"/>
            <a:r>
              <a:rPr lang="en-US" dirty="0"/>
              <a:t>Shortages</a:t>
            </a:r>
          </a:p>
          <a:p>
            <a:pPr lvl="1"/>
            <a:r>
              <a:rPr lang="en-US" dirty="0"/>
              <a:t>Reductions in quality</a:t>
            </a:r>
          </a:p>
          <a:p>
            <a:pPr lvl="1"/>
            <a:r>
              <a:rPr lang="en-US" dirty="0"/>
              <a:t>Wasteful lines and other search costs</a:t>
            </a:r>
          </a:p>
          <a:p>
            <a:pPr lvl="1"/>
            <a:r>
              <a:rPr lang="en-US" dirty="0"/>
              <a:t>A loss of gains from trade</a:t>
            </a:r>
          </a:p>
          <a:p>
            <a:pPr lvl="1">
              <a:spcAft>
                <a:spcPts val="1800"/>
              </a:spcAft>
            </a:pPr>
            <a:r>
              <a:rPr lang="en-US" dirty="0"/>
              <a:t>A misallocation of resources</a:t>
            </a:r>
          </a:p>
          <a:p>
            <a:r>
              <a:rPr lang="en-US" dirty="0"/>
              <a:t>This affects not just the market with the price ceiling but potentially the whole economy.</a:t>
            </a:r>
          </a:p>
        </p:txBody>
      </p:sp>
    </p:spTree>
    <p:extLst>
      <p:ext uri="{BB962C8B-B14F-4D97-AF65-F5344CB8AC3E}">
        <p14:creationId xmlns:p14="http://schemas.microsoft.com/office/powerpoint/2010/main" val="347671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Price Ceilings</a:t>
            </a:r>
            <a:r>
              <a:rPr lang="en-US" baseline="0" dirty="0"/>
              <a:t> (1 of 11)</a:t>
            </a:r>
            <a:endParaRPr lang="en-US" dirty="0"/>
          </a:p>
        </p:txBody>
      </p:sp>
      <p:sp>
        <p:nvSpPr>
          <p:cNvPr id="5" name="Content Placeholder 4"/>
          <p:cNvSpPr>
            <a:spLocks noGrp="1"/>
          </p:cNvSpPr>
          <p:nvPr>
            <p:ph idx="1"/>
          </p:nvPr>
        </p:nvSpPr>
        <p:spPr/>
        <p:txBody>
          <a:bodyPr>
            <a:normAutofit/>
          </a:bodyPr>
          <a:lstStyle/>
          <a:p>
            <a:pPr marL="0" indent="0">
              <a:spcAft>
                <a:spcPts val="600"/>
              </a:spcAft>
              <a:buNone/>
            </a:pPr>
            <a:r>
              <a:rPr lang="en-US" dirty="0"/>
              <a:t>Price ceilings create five important effects:</a:t>
            </a:r>
          </a:p>
          <a:p>
            <a:pPr marL="457200" indent="-457200">
              <a:spcAft>
                <a:spcPts val="1800"/>
              </a:spcAft>
              <a:buFont typeface="+mj-lt"/>
              <a:buAutoNum type="arabicPeriod"/>
            </a:pPr>
            <a:r>
              <a:rPr lang="en-US" dirty="0"/>
              <a:t>Shortages</a:t>
            </a:r>
          </a:p>
          <a:p>
            <a:pPr marL="457200" indent="-457200">
              <a:spcAft>
                <a:spcPts val="1800"/>
              </a:spcAft>
              <a:buFont typeface="+mj-lt"/>
              <a:buAutoNum type="arabicPeriod"/>
            </a:pPr>
            <a:r>
              <a:rPr lang="en-US" dirty="0"/>
              <a:t>Reductions in product quality</a:t>
            </a:r>
          </a:p>
          <a:p>
            <a:pPr marL="457200" indent="-457200">
              <a:spcAft>
                <a:spcPts val="1800"/>
              </a:spcAft>
              <a:buFont typeface="+mj-lt"/>
              <a:buAutoNum type="arabicPeriod"/>
            </a:pPr>
            <a:r>
              <a:rPr lang="en-US" dirty="0"/>
              <a:t>Wasteful lines and other search costs</a:t>
            </a:r>
          </a:p>
          <a:p>
            <a:pPr marL="457200" indent="-457200">
              <a:spcAft>
                <a:spcPts val="1800"/>
              </a:spcAft>
              <a:buFont typeface="+mj-lt"/>
              <a:buAutoNum type="arabicPeriod"/>
            </a:pPr>
            <a:r>
              <a:rPr lang="en-US" dirty="0"/>
              <a:t>A loss of gains from trade</a:t>
            </a:r>
          </a:p>
          <a:p>
            <a:pPr marL="457200" indent="-457200">
              <a:spcAft>
                <a:spcPts val="1800"/>
              </a:spcAft>
              <a:buFont typeface="+mj-lt"/>
              <a:buAutoNum type="arabicPeriod"/>
            </a:pPr>
            <a:r>
              <a:rPr lang="en-US" dirty="0"/>
              <a:t>A misallocation of resources</a:t>
            </a:r>
          </a:p>
        </p:txBody>
      </p:sp>
    </p:spTree>
    <p:extLst>
      <p:ext uri="{BB962C8B-B14F-4D97-AF65-F5344CB8AC3E}">
        <p14:creationId xmlns:p14="http://schemas.microsoft.com/office/powerpoint/2010/main" val="1703760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Takeaway</a:t>
            </a:r>
            <a:r>
              <a:rPr lang="en-US" baseline="0" dirty="0"/>
              <a:t> (2 of 2)</a:t>
            </a:r>
            <a:endParaRPr lang="en-US" dirty="0"/>
          </a:p>
        </p:txBody>
      </p:sp>
      <p:sp>
        <p:nvSpPr>
          <p:cNvPr id="5" name="Content Placeholder 4"/>
          <p:cNvSpPr>
            <a:spLocks noGrp="1"/>
          </p:cNvSpPr>
          <p:nvPr>
            <p:ph idx="1"/>
          </p:nvPr>
        </p:nvSpPr>
        <p:spPr/>
        <p:txBody>
          <a:bodyPr>
            <a:normAutofit/>
          </a:bodyPr>
          <a:lstStyle/>
          <a:p>
            <a:pPr>
              <a:spcAft>
                <a:spcPts val="1800"/>
              </a:spcAft>
            </a:pPr>
            <a:r>
              <a:rPr lang="en-US" dirty="0"/>
              <a:t>Price floors create:</a:t>
            </a:r>
          </a:p>
          <a:p>
            <a:pPr lvl="1"/>
            <a:r>
              <a:rPr lang="en-US" dirty="0"/>
              <a:t>Surpluses</a:t>
            </a:r>
          </a:p>
          <a:p>
            <a:pPr lvl="1"/>
            <a:r>
              <a:rPr lang="en-US" dirty="0"/>
              <a:t>A loss of gains from trade</a:t>
            </a:r>
          </a:p>
          <a:p>
            <a:pPr lvl="1"/>
            <a:r>
              <a:rPr lang="en-US" dirty="0"/>
              <a:t>Wasteful increases in quality</a:t>
            </a:r>
          </a:p>
          <a:p>
            <a:pPr lvl="1"/>
            <a:r>
              <a:rPr lang="en-US" dirty="0"/>
              <a:t>A misallocation of resources</a:t>
            </a:r>
          </a:p>
        </p:txBody>
      </p:sp>
    </p:spTree>
    <p:extLst>
      <p:ext uri="{BB962C8B-B14F-4D97-AF65-F5344CB8AC3E}">
        <p14:creationId xmlns:p14="http://schemas.microsoft.com/office/powerpoint/2010/main" val="339192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Price Ceilings</a:t>
            </a:r>
            <a:r>
              <a:rPr lang="en-US" sz="3600" kern="1200" baseline="0" dirty="0">
                <a:solidFill>
                  <a:schemeClr val="bg1"/>
                </a:solidFill>
                <a:effectLst/>
                <a:latin typeface="Arial" pitchFamily="34" charset="0"/>
                <a:ea typeface="Verdana" pitchFamily="34" charset="0"/>
                <a:cs typeface="Arial" pitchFamily="34" charset="0"/>
              </a:rPr>
              <a:t> (2 of 11)</a:t>
            </a:r>
            <a:endParaRPr lang="en-US" dirty="0"/>
          </a:p>
        </p:txBody>
      </p:sp>
      <p:sp>
        <p:nvSpPr>
          <p:cNvPr id="5" name="Content Placeholder 4"/>
          <p:cNvSpPr>
            <a:spLocks noGrp="1"/>
          </p:cNvSpPr>
          <p:nvPr>
            <p:ph idx="1"/>
          </p:nvPr>
        </p:nvSpPr>
        <p:spPr/>
        <p:txBody>
          <a:bodyPr>
            <a:normAutofit/>
          </a:bodyPr>
          <a:lstStyle/>
          <a:p>
            <a:pPr marL="457200" indent="-457200">
              <a:spcAft>
                <a:spcPts val="600"/>
              </a:spcAft>
              <a:buFont typeface="+mj-lt"/>
              <a:buAutoNum type="arabicPeriod"/>
            </a:pPr>
            <a:r>
              <a:rPr lang="en-US" b="1" dirty="0"/>
              <a:t>Shortages</a:t>
            </a:r>
            <a:endParaRPr lang="en-US" dirty="0"/>
          </a:p>
          <a:p>
            <a:pPr>
              <a:spcAft>
                <a:spcPts val="1800"/>
              </a:spcAft>
            </a:pPr>
            <a:r>
              <a:rPr lang="en-US" dirty="0"/>
              <a:t>When the price ceiling is below market price, </a:t>
            </a:r>
            <a:br>
              <a:rPr lang="en-US" dirty="0"/>
            </a:br>
            <a:r>
              <a:rPr lang="en-US" i="1" dirty="0"/>
              <a:t>Q</a:t>
            </a:r>
            <a:r>
              <a:rPr lang="en-US" i="1" baseline="30000" dirty="0"/>
              <a:t>d</a:t>
            </a:r>
            <a:r>
              <a:rPr lang="en-US" dirty="0"/>
              <a:t> &gt; </a:t>
            </a:r>
            <a:r>
              <a:rPr lang="en-US" i="1" dirty="0"/>
              <a:t>Q</a:t>
            </a:r>
            <a:r>
              <a:rPr lang="en-US" i="1" baseline="30000" dirty="0"/>
              <a:t>s</a:t>
            </a:r>
            <a:r>
              <a:rPr lang="en-US" dirty="0"/>
              <a:t>, which leads to a shortage.</a:t>
            </a:r>
          </a:p>
          <a:p>
            <a:pPr>
              <a:spcAft>
                <a:spcPts val="1800"/>
              </a:spcAft>
            </a:pPr>
            <a:r>
              <a:rPr lang="en-US" dirty="0"/>
              <a:t>The shortage is measured by the difference between </a:t>
            </a:r>
            <a:r>
              <a:rPr lang="en-US" i="1" dirty="0"/>
              <a:t>Q</a:t>
            </a:r>
            <a:r>
              <a:rPr lang="en-US" i="1" baseline="30000" dirty="0"/>
              <a:t>d</a:t>
            </a:r>
            <a:r>
              <a:rPr lang="en-US" dirty="0"/>
              <a:t> and </a:t>
            </a:r>
            <a:r>
              <a:rPr lang="en-US" i="1" dirty="0"/>
              <a:t>Q</a:t>
            </a:r>
            <a:r>
              <a:rPr lang="en-US" i="1" baseline="30000" dirty="0"/>
              <a:t>s</a:t>
            </a:r>
            <a:r>
              <a:rPr lang="en-US" dirty="0"/>
              <a:t> at the controlled price.</a:t>
            </a:r>
          </a:p>
          <a:p>
            <a:pPr>
              <a:spcAft>
                <a:spcPts val="1800"/>
              </a:spcAft>
            </a:pPr>
            <a:r>
              <a:rPr lang="en-US" dirty="0"/>
              <a:t>The lower the controlled price is relative to the market equilibrium price, the larger the shortage.</a:t>
            </a:r>
          </a:p>
        </p:txBody>
      </p:sp>
    </p:spTree>
    <p:extLst>
      <p:ext uri="{BB962C8B-B14F-4D97-AF65-F5344CB8AC3E}">
        <p14:creationId xmlns:p14="http://schemas.microsoft.com/office/powerpoint/2010/main" val="170376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Ceilings</a:t>
            </a:r>
            <a:r>
              <a:rPr lang="en-US" sz="3600" kern="1200" baseline="0" dirty="0">
                <a:solidFill>
                  <a:schemeClr val="bg1"/>
                </a:solidFill>
                <a:effectLst/>
                <a:latin typeface="Arial" pitchFamily="34" charset="0"/>
                <a:ea typeface="Verdana" pitchFamily="34" charset="0"/>
                <a:cs typeface="Arial" pitchFamily="34" charset="0"/>
              </a:rPr>
              <a:t> (3 of 11)</a:t>
            </a:r>
            <a:endParaRPr lang="en-US" dirty="0"/>
          </a:p>
        </p:txBody>
      </p:sp>
      <p:pic>
        <p:nvPicPr>
          <p:cNvPr id="8" name="Picture Placeholder 4" descr="A graph plotting price in dollars along the vertical axis against quantity along the horizontal axis shows demand and supply curves. The demand curve has a negative slope, and the supply curve has a positive slope. The curves intersect each other at a point labeled Market equilibrium. A point marked on the supply curve, below Market equilibrium, corresponds to quantity supplied at the controlled price and controlled price (ceiling). Another point marked on the demand curve, below Market equilibrium, corresponds to Quantity demanded at the controlled price and controlled price (ceiling). A double-headed arrow between these points reads, Shortage. ">
            <a:extLst>
              <a:ext uri="{FF2B5EF4-FFF2-40B4-BE49-F238E27FC236}">
                <a16:creationId xmlns:a16="http://schemas.microsoft.com/office/drawing/2014/main" id="{5FB9A7C9-4AEF-4B94-8F6E-FE3D42FF638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822540" y="1207008"/>
            <a:ext cx="5498921" cy="4443984"/>
          </a:xfrm>
          <a:prstGeom prst="rect">
            <a:avLst/>
          </a:prstGeom>
        </p:spPr>
      </p:pic>
    </p:spTree>
    <p:extLst>
      <p:ext uri="{BB962C8B-B14F-4D97-AF65-F5344CB8AC3E}">
        <p14:creationId xmlns:p14="http://schemas.microsoft.com/office/powerpoint/2010/main" val="170376037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a:t>
            </a:r>
            <a:r>
              <a:rPr lang="en-US" sz="3600" kern="1200" dirty="0">
                <a:solidFill>
                  <a:schemeClr val="bg1"/>
                </a:solidFill>
                <a:effectLst/>
                <a:latin typeface="Arial" pitchFamily="34" charset="0"/>
                <a:ea typeface="Verdana" pitchFamily="34" charset="0"/>
                <a:cs typeface="Arial" pitchFamily="34" charset="0"/>
              </a:rPr>
              <a:t> (1 of</a:t>
            </a:r>
            <a:r>
              <a:rPr lang="en-US" sz="3600" kern="1200" baseline="0" dirty="0">
                <a:solidFill>
                  <a:schemeClr val="bg1"/>
                </a:solidFill>
                <a:effectLst/>
                <a:latin typeface="Arial" pitchFamily="34" charset="0"/>
                <a:ea typeface="Verdana" pitchFamily="34" charset="0"/>
                <a:cs typeface="Arial" pitchFamily="34" charset="0"/>
              </a:rPr>
              <a:t> 5</a:t>
            </a:r>
            <a:r>
              <a:rPr lang="en-US" sz="3600" kern="1200" dirty="0">
                <a:solidFill>
                  <a:schemeClr val="bg1"/>
                </a:solidFill>
                <a:effectLst/>
                <a:latin typeface="Arial" pitchFamily="34" charset="0"/>
                <a:ea typeface="Verdana" pitchFamily="34" charset="0"/>
                <a:cs typeface="Arial" pitchFamily="34" charset="0"/>
              </a:rPr>
              <a:t>)</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Price ceilings create shortages because when the controlled price is lower than market price:</a:t>
            </a:r>
          </a:p>
          <a:p>
            <a:pPr marL="514350" indent="-514350">
              <a:spcAft>
                <a:spcPts val="1200"/>
              </a:spcAft>
              <a:buFont typeface="+mj-lt"/>
              <a:buAutoNum type="alphaLcPeriod"/>
            </a:pPr>
            <a:r>
              <a:rPr lang="en-US" i="1" dirty="0"/>
              <a:t>Q</a:t>
            </a:r>
            <a:r>
              <a:rPr lang="en-US" i="1" baseline="-25000" dirty="0"/>
              <a:t>d</a:t>
            </a:r>
            <a:r>
              <a:rPr lang="en-US" dirty="0"/>
              <a:t> = </a:t>
            </a:r>
            <a:r>
              <a:rPr lang="en-US" i="1" dirty="0"/>
              <a:t>Q</a:t>
            </a:r>
            <a:r>
              <a:rPr lang="en-US" i="1" baseline="-25000" dirty="0"/>
              <a:t>s</a:t>
            </a:r>
            <a:r>
              <a:rPr lang="en-US" dirty="0"/>
              <a:t>.</a:t>
            </a:r>
          </a:p>
          <a:p>
            <a:pPr marL="514350" indent="-514350">
              <a:spcAft>
                <a:spcPts val="1200"/>
              </a:spcAft>
              <a:buFont typeface="+mj-lt"/>
              <a:buAutoNum type="alphaLcPeriod"/>
            </a:pPr>
            <a:r>
              <a:rPr lang="en-US" i="1" dirty="0"/>
              <a:t>Q</a:t>
            </a:r>
            <a:r>
              <a:rPr lang="en-US" i="1" baseline="-25000" dirty="0"/>
              <a:t>d</a:t>
            </a:r>
            <a:r>
              <a:rPr lang="en-US" dirty="0"/>
              <a:t> &lt; </a:t>
            </a:r>
            <a:r>
              <a:rPr lang="en-US" i="1" dirty="0"/>
              <a:t>Q</a:t>
            </a:r>
            <a:r>
              <a:rPr lang="en-US" i="1" baseline="-25000" dirty="0"/>
              <a:t>s</a:t>
            </a:r>
            <a:r>
              <a:rPr lang="en-US" dirty="0"/>
              <a:t>.</a:t>
            </a:r>
            <a:endParaRPr lang="en-US" i="1" dirty="0"/>
          </a:p>
          <a:p>
            <a:pPr marL="514350" indent="-514350">
              <a:spcAft>
                <a:spcPts val="1200"/>
              </a:spcAft>
              <a:buFont typeface="+mj-lt"/>
              <a:buAutoNum type="alphaLcPeriod"/>
            </a:pPr>
            <a:r>
              <a:rPr lang="en-US" i="1" dirty="0"/>
              <a:t>Q</a:t>
            </a:r>
            <a:r>
              <a:rPr lang="en-US" i="1" baseline="-25000" dirty="0"/>
              <a:t>d</a:t>
            </a:r>
            <a:r>
              <a:rPr lang="en-US" dirty="0"/>
              <a:t> &gt; </a:t>
            </a:r>
            <a:r>
              <a:rPr lang="en-US" i="1" dirty="0"/>
              <a:t>Q</a:t>
            </a:r>
            <a:r>
              <a:rPr lang="en-US" i="1" baseline="-25000" dirty="0"/>
              <a:t>s</a:t>
            </a:r>
            <a:r>
              <a:rPr lang="en-US" dirty="0"/>
              <a:t>.</a:t>
            </a:r>
          </a:p>
        </p:txBody>
      </p:sp>
    </p:spTree>
    <p:extLst>
      <p:ext uri="{BB962C8B-B14F-4D97-AF65-F5344CB8AC3E}">
        <p14:creationId xmlns:p14="http://schemas.microsoft.com/office/powerpoint/2010/main" val="170376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a:t>
            </a:r>
            <a:r>
              <a:rPr lang="en-US" sz="3600" kern="1200" dirty="0">
                <a:solidFill>
                  <a:schemeClr val="bg1"/>
                </a:solidFill>
                <a:effectLst/>
                <a:latin typeface="Arial" pitchFamily="34" charset="0"/>
                <a:ea typeface="Verdana" pitchFamily="34" charset="0"/>
                <a:cs typeface="Arial" pitchFamily="34" charset="0"/>
              </a:rPr>
              <a:t> (1 of</a:t>
            </a:r>
            <a:r>
              <a:rPr lang="en-US" sz="3600" kern="1200" baseline="0" dirty="0">
                <a:solidFill>
                  <a:schemeClr val="bg1"/>
                </a:solidFill>
                <a:effectLst/>
                <a:latin typeface="Arial" pitchFamily="34" charset="0"/>
                <a:ea typeface="Verdana" pitchFamily="34" charset="0"/>
                <a:cs typeface="Arial" pitchFamily="34" charset="0"/>
              </a:rPr>
              <a:t> 5</a:t>
            </a:r>
            <a:r>
              <a:rPr lang="en-US" sz="3600" kern="1200" dirty="0">
                <a:solidFill>
                  <a:schemeClr val="bg1"/>
                </a:solidFill>
                <a:effectLst/>
                <a:latin typeface="Arial" pitchFamily="34" charset="0"/>
                <a:ea typeface="Verdana" pitchFamily="34" charset="0"/>
                <a:cs typeface="Arial" pitchFamily="34" charset="0"/>
              </a:rPr>
              <a:t>) (Answer)</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Price ceilings create shortages because when the controlled price is lower than market price:</a:t>
            </a:r>
          </a:p>
          <a:p>
            <a:pPr marL="514350" indent="-514350">
              <a:spcAft>
                <a:spcPts val="1200"/>
              </a:spcAft>
              <a:buFont typeface="+mj-lt"/>
              <a:buAutoNum type="alphaLcPeriod"/>
            </a:pPr>
            <a:r>
              <a:rPr lang="en-US" i="1" dirty="0"/>
              <a:t>Q</a:t>
            </a:r>
            <a:r>
              <a:rPr lang="en-US" i="1" baseline="-25000" dirty="0"/>
              <a:t>d</a:t>
            </a:r>
            <a:r>
              <a:rPr lang="en-US" dirty="0"/>
              <a:t> = </a:t>
            </a:r>
            <a:r>
              <a:rPr lang="en-US" i="1" dirty="0"/>
              <a:t>Q</a:t>
            </a:r>
            <a:r>
              <a:rPr lang="en-US" i="1" baseline="-25000" dirty="0"/>
              <a:t>s</a:t>
            </a:r>
            <a:r>
              <a:rPr lang="en-US" dirty="0"/>
              <a:t>.</a:t>
            </a:r>
          </a:p>
          <a:p>
            <a:pPr marL="514350" indent="-514350">
              <a:spcAft>
                <a:spcPts val="1200"/>
              </a:spcAft>
              <a:buFont typeface="+mj-lt"/>
              <a:buAutoNum type="alphaLcPeriod"/>
            </a:pPr>
            <a:r>
              <a:rPr lang="en-US" i="1" dirty="0"/>
              <a:t>Q</a:t>
            </a:r>
            <a:r>
              <a:rPr lang="en-US" i="1" baseline="-25000" dirty="0"/>
              <a:t>d</a:t>
            </a:r>
            <a:r>
              <a:rPr lang="en-US" dirty="0"/>
              <a:t> &lt; </a:t>
            </a:r>
            <a:r>
              <a:rPr lang="en-US" i="1" dirty="0"/>
              <a:t>Q</a:t>
            </a:r>
            <a:r>
              <a:rPr lang="en-US" i="1" baseline="-25000" dirty="0"/>
              <a:t>s</a:t>
            </a:r>
            <a:r>
              <a:rPr lang="en-US" dirty="0"/>
              <a:t>.</a:t>
            </a:r>
            <a:endParaRPr lang="en-US" i="1" dirty="0"/>
          </a:p>
          <a:p>
            <a:pPr marL="514350" indent="-514350">
              <a:spcAft>
                <a:spcPts val="1800"/>
              </a:spcAft>
              <a:buFont typeface="+mj-lt"/>
              <a:buAutoNum type="alphaLcPeriod"/>
            </a:pPr>
            <a:r>
              <a:rPr lang="en-US" i="1" dirty="0"/>
              <a:t>Q</a:t>
            </a:r>
            <a:r>
              <a:rPr lang="en-US" i="1" baseline="-25000" dirty="0"/>
              <a:t>d</a:t>
            </a:r>
            <a:r>
              <a:rPr lang="en-US" dirty="0"/>
              <a:t> &gt; </a:t>
            </a:r>
            <a:r>
              <a:rPr lang="en-US" i="1" dirty="0"/>
              <a:t>Q</a:t>
            </a:r>
            <a:r>
              <a:rPr lang="en-US" i="1" baseline="-25000" dirty="0"/>
              <a:t>s</a:t>
            </a:r>
            <a:r>
              <a:rPr lang="en-US" dirty="0"/>
              <a:t>.</a:t>
            </a:r>
            <a:endParaRPr lang="en-US" b="1" dirty="0"/>
          </a:p>
          <a:p>
            <a:pPr marL="0" indent="0">
              <a:spcAft>
                <a:spcPts val="1200"/>
              </a:spcAft>
              <a:buNone/>
            </a:pPr>
            <a:r>
              <a:rPr lang="en-US" b="1" dirty="0"/>
              <a:t>Answer: </a:t>
            </a:r>
          </a:p>
          <a:p>
            <a:pPr marL="514350" indent="-514350">
              <a:spcAft>
                <a:spcPts val="1200"/>
              </a:spcAft>
              <a:buFont typeface="+mj-lt"/>
              <a:buAutoNum type="alphaLcPeriod" startAt="3"/>
            </a:pPr>
            <a:r>
              <a:rPr lang="en-US" dirty="0"/>
              <a:t>The quantity demanded is greater than the quantity supplied.</a:t>
            </a:r>
            <a:endParaRPr lang="en-US" b="1" dirty="0"/>
          </a:p>
        </p:txBody>
      </p:sp>
    </p:spTree>
    <p:extLst>
      <p:ext uri="{BB962C8B-B14F-4D97-AF65-F5344CB8AC3E}">
        <p14:creationId xmlns:p14="http://schemas.microsoft.com/office/powerpoint/2010/main" val="107832239"/>
      </p:ext>
    </p:extLst>
  </p:cSld>
  <p:clrMapOvr>
    <a:masterClrMapping/>
  </p:clrMapOvr>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w:document xmlns:w="http://schemas.openxmlformats.org/wordprocessingml/2006/main">
  <RequestId>dc5ecf01-2194-4663-bf2d-d1f56eb50d7a</RequestId>
  <RequestDate>4/12/2022 2:12:59 PM</RequestDate>
</w:document>
</file>

<file path=customXml/itemProps1.xml><?xml version="1.0" encoding="utf-8"?>
<ds:datastoreItem xmlns:ds="http://schemas.openxmlformats.org/officeDocument/2006/customXml" ds:itemID="{3A48CEC2-3CC4-4525-AA4C-1F865189D682}">
  <ds:schemaRefs>
    <ds:schemaRef ds:uri="http://schemas.openxmlformats.org/wordprocessingml/2006/main"/>
  </ds:schemaRefs>
</ds:datastoreItem>
</file>

<file path=docProps/app.xml><?xml version="1.0" encoding="utf-8"?>
<Properties xmlns="http://schemas.openxmlformats.org/officeDocument/2006/extended-properties" xmlns:vt="http://schemas.openxmlformats.org/officeDocument/2006/docPropsVTypes">
  <Template/>
  <TotalTime>0</TotalTime>
  <Words>2033</Words>
  <Application>Microsoft Office PowerPoint</Application>
  <PresentationFormat>On-screen Show (4:3)</PresentationFormat>
  <Paragraphs>259</Paragraphs>
  <Slides>50</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6" baseType="lpstr">
      <vt:lpstr>Arial</vt:lpstr>
      <vt:lpstr>Calibri</vt:lpstr>
      <vt:lpstr>Courier New</vt:lpstr>
      <vt:lpstr>Wingdings</vt:lpstr>
      <vt:lpstr>1_Sample</vt:lpstr>
      <vt:lpstr>Equation</vt:lpstr>
      <vt:lpstr>MODERN PRINCIPLES OF ECONOMICS</vt:lpstr>
      <vt:lpstr>Outline</vt:lpstr>
      <vt:lpstr>Introduction</vt:lpstr>
      <vt:lpstr>Definition (1 of 4)</vt:lpstr>
      <vt:lpstr>Price Ceilings (1 of 11)</vt:lpstr>
      <vt:lpstr>Price Ceilings (2 of 11)</vt:lpstr>
      <vt:lpstr>Price Ceilings (3 of 11)</vt:lpstr>
      <vt:lpstr>Self-Check (1 of 5)</vt:lpstr>
      <vt:lpstr>Self-Check (1 of 5) (Answer)</vt:lpstr>
      <vt:lpstr>Price Ceilings (4 of 11)</vt:lpstr>
      <vt:lpstr>Price Ceilings (5 of 11)</vt:lpstr>
      <vt:lpstr>Price Ceilings (6 of 11)</vt:lpstr>
      <vt:lpstr>Price Ceilings (7 of 11)</vt:lpstr>
      <vt:lpstr>Price Ceilings (8 of 11)</vt:lpstr>
      <vt:lpstr>Definition (2 of 4)</vt:lpstr>
      <vt:lpstr>Price Ceilings (9 of 11)</vt:lpstr>
      <vt:lpstr>Price Ceilings (10 of 11)</vt:lpstr>
      <vt:lpstr>Price Ceilings (11 of 11)</vt:lpstr>
      <vt:lpstr>Self-Check (2 of 5)</vt:lpstr>
      <vt:lpstr>Self-Check (2 of 5) (Answer)</vt:lpstr>
      <vt:lpstr>Advanced Material: The Loss from Random Allocation (1 of 2)</vt:lpstr>
      <vt:lpstr>Best-Case Scenario</vt:lpstr>
      <vt:lpstr>Advanced Material: The Loss from Random Allocation (2 of 2)</vt:lpstr>
      <vt:lpstr>Price Controls and Production</vt:lpstr>
      <vt:lpstr>Self-Check (3 of 5)</vt:lpstr>
      <vt:lpstr>Self-Check (3 of 5) (Answer)</vt:lpstr>
      <vt:lpstr>Definition (3 of 4)</vt:lpstr>
      <vt:lpstr>Rent Controls (1 of 4)</vt:lpstr>
      <vt:lpstr>Rent Controls (2 of 4)</vt:lpstr>
      <vt:lpstr>Rent Controls (3 of 4)</vt:lpstr>
      <vt:lpstr>Rent Controls (4 of 4)</vt:lpstr>
      <vt:lpstr>Self-Check (4 of 5)</vt:lpstr>
      <vt:lpstr>Self-Check (4 of 5) (Answer)</vt:lpstr>
      <vt:lpstr>Reductions in Product Quality</vt:lpstr>
      <vt:lpstr>Wasteful Lines, Search Costs, Lost Gains</vt:lpstr>
      <vt:lpstr>Misallocation of Resources (1 of 2)</vt:lpstr>
      <vt:lpstr>Rent Regulation</vt:lpstr>
      <vt:lpstr>Arguments for Price Controls</vt:lpstr>
      <vt:lpstr>Definition (4 of 4)</vt:lpstr>
      <vt:lpstr>Price Floors</vt:lpstr>
      <vt:lpstr>Surpluses</vt:lpstr>
      <vt:lpstr>A Minimum Wage Creates a Surplus</vt:lpstr>
      <vt:lpstr>Self-Check (5 of 5)</vt:lpstr>
      <vt:lpstr>Self-Check (5 of 5) (Answer)</vt:lpstr>
      <vt:lpstr>Lost Gains from Trade</vt:lpstr>
      <vt:lpstr>Wasteful Increases in Quality</vt:lpstr>
      <vt:lpstr>A Price Floor Creates Quality Waste</vt:lpstr>
      <vt:lpstr>Misallocation of Resources (2 of 2)</vt:lpstr>
      <vt:lpstr>Takeaway (1 of 2)</vt:lpstr>
      <vt:lpstr>Takeaway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Price Ceilings and Floors</dc:title>
  <dc:creator/>
  <cp:lastModifiedBy/>
  <cp:revision>1</cp:revision>
  <dcterms:created xsi:type="dcterms:W3CDTF">2015-05-25T16:19:52Z</dcterms:created>
  <dcterms:modified xsi:type="dcterms:W3CDTF">2022-06-01T04:11:19Z</dcterms:modified>
</cp:coreProperties>
</file>