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trictFirstAndLastChars="0" saveSubsetFonts="1">
  <p:sldMasterIdLst>
    <p:sldMasterId id="2147483676" r:id="rId1"/>
  </p:sldMasterIdLst>
  <p:notesMasterIdLst>
    <p:notesMasterId r:id="rId23"/>
  </p:notesMasterIdLst>
  <p:handoutMasterIdLst>
    <p:handoutMasterId r:id="rId24"/>
  </p:handoutMasterIdLst>
  <p:sldIdLst>
    <p:sldId id="486" r:id="rId2"/>
    <p:sldId id="487" r:id="rId3"/>
    <p:sldId id="488" r:id="rId4"/>
    <p:sldId id="489" r:id="rId5"/>
    <p:sldId id="490" r:id="rId6"/>
    <p:sldId id="491" r:id="rId7"/>
    <p:sldId id="507" r:id="rId8"/>
    <p:sldId id="508" r:id="rId9"/>
    <p:sldId id="494" r:id="rId10"/>
    <p:sldId id="495" r:id="rId11"/>
    <p:sldId id="505" r:id="rId12"/>
    <p:sldId id="496" r:id="rId13"/>
    <p:sldId id="497" r:id="rId14"/>
    <p:sldId id="498" r:id="rId15"/>
    <p:sldId id="499" r:id="rId16"/>
    <p:sldId id="500" r:id="rId17"/>
    <p:sldId id="501" r:id="rId18"/>
    <p:sldId id="506" r:id="rId19"/>
    <p:sldId id="502" r:id="rId20"/>
    <p:sldId id="503" r:id="rId21"/>
    <p:sldId id="504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12A23"/>
    <a:srgbClr val="24549F"/>
    <a:srgbClr val="424456"/>
    <a:srgbClr val="203B7F"/>
    <a:srgbClr val="5A6378"/>
    <a:srgbClr val="D4D4D6"/>
    <a:srgbClr val="3E7684"/>
    <a:srgbClr val="C9252C"/>
    <a:srgbClr val="0070C0"/>
    <a:srgbClr val="0073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113" autoAdjust="0"/>
    <p:restoredTop sz="87942" autoAdjust="0"/>
  </p:normalViewPr>
  <p:slideViewPr>
    <p:cSldViewPr snapToGrid="0">
      <p:cViewPr varScale="1">
        <p:scale>
          <a:sx n="93" d="100"/>
          <a:sy n="93" d="100"/>
        </p:scale>
        <p:origin x="17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4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-206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slide" Target="slides/slide12.xml" Id="rId13" /><Relationship Type="http://schemas.openxmlformats.org/officeDocument/2006/relationships/slide" Target="slides/slide17.xml" Id="rId18" /><Relationship Type="http://schemas.openxmlformats.org/officeDocument/2006/relationships/presProps" Target="presProps.xml" Id="rId26" /><Relationship Type="http://schemas.openxmlformats.org/officeDocument/2006/relationships/slide" Target="slides/slide2.xml" Id="rId3" /><Relationship Type="http://schemas.openxmlformats.org/officeDocument/2006/relationships/slide" Target="slides/slide20.xml" Id="rId21" /><Relationship Type="http://schemas.openxmlformats.org/officeDocument/2006/relationships/slide" Target="slides/slide6.xml" Id="rId7" /><Relationship Type="http://schemas.openxmlformats.org/officeDocument/2006/relationships/slide" Target="slides/slide11.xml" Id="rId12" /><Relationship Type="http://schemas.openxmlformats.org/officeDocument/2006/relationships/slide" Target="slides/slide16.xml" Id="rId17" /><Relationship Type="http://schemas.openxmlformats.org/officeDocument/2006/relationships/commentAuthors" Target="commentAuthors.xml" Id="rId25" /><Relationship Type="http://schemas.openxmlformats.org/officeDocument/2006/relationships/slide" Target="slides/slide1.xml" Id="rId2" /><Relationship Type="http://schemas.openxmlformats.org/officeDocument/2006/relationships/slide" Target="slides/slide15.xml" Id="rId16" /><Relationship Type="http://schemas.openxmlformats.org/officeDocument/2006/relationships/slide" Target="slides/slide19.xml" Id="rId20" /><Relationship Type="http://schemas.openxmlformats.org/officeDocument/2006/relationships/tableStyles" Target="tableStyles.xml" Id="rId29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slide" Target="slides/slide10.xml" Id="rId11" /><Relationship Type="http://schemas.openxmlformats.org/officeDocument/2006/relationships/handoutMaster" Target="handoutMasters/handoutMaster1.xml" Id="rId24" /><Relationship Type="http://schemas.openxmlformats.org/officeDocument/2006/relationships/slide" Target="slides/slide4.xml" Id="rId5" /><Relationship Type="http://schemas.openxmlformats.org/officeDocument/2006/relationships/slide" Target="slides/slide14.xml" Id="rId15" /><Relationship Type="http://schemas.openxmlformats.org/officeDocument/2006/relationships/notesMaster" Target="notesMasters/notesMaster1.xml" Id="rId23" /><Relationship Type="http://schemas.openxmlformats.org/officeDocument/2006/relationships/theme" Target="theme/theme1.xml" Id="rId28" /><Relationship Type="http://schemas.openxmlformats.org/officeDocument/2006/relationships/slide" Target="slides/slide9.xml" Id="rId10" /><Relationship Type="http://schemas.openxmlformats.org/officeDocument/2006/relationships/slide" Target="slides/slide18.xml" Id="rId19" /><Relationship Type="http://schemas.openxmlformats.org/officeDocument/2006/relationships/slide" Target="slides/slide3.xml" Id="rId4" /><Relationship Type="http://schemas.openxmlformats.org/officeDocument/2006/relationships/slide" Target="slides/slide8.xml" Id="rId9" /><Relationship Type="http://schemas.openxmlformats.org/officeDocument/2006/relationships/slide" Target="slides/slide13.xml" Id="rId14" /><Relationship Type="http://schemas.openxmlformats.org/officeDocument/2006/relationships/slide" Target="slides/slide21.xml" Id="rId22" /><Relationship Type="http://schemas.openxmlformats.org/officeDocument/2006/relationships/viewProps" Target="viewProps.xml" Id="rId27" /><Relationship Type="http://schemas.openxmlformats.org/officeDocument/2006/relationships/customXml" Target="/customXML/item.xml" Id="R8f449a8200e84f6f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0FC7E9-1DE5-4DAF-9DC8-2A3010BC5EA9}" type="datetimeFigureOut">
              <a:rPr lang="en-US" smtClean="0"/>
              <a:t>11/28/2020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737BBD-4FDB-4AD1-8765-A7964BE0BE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0661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512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3491" name="Rectangle 512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63492" name="Rectangle 512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Notes Placeholder 512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3494" name="Rectangle 512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5127" name="Slide Number Placeholder 512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CA16ACA-BEA9-4113-B004-2C9FC464C5F8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9348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9EAEEF-EA87-45A5-AB17-DF2F4D00AFC7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811224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A16ACA-BEA9-4113-B004-2C9FC464C5F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743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white">
          <a:xfrm>
            <a:off x="0" y="0"/>
            <a:ext cx="9144000" cy="1371600"/>
          </a:xfrm>
          <a:prstGeom prst="rect">
            <a:avLst/>
          </a:prstGeom>
          <a:solidFill>
            <a:srgbClr val="812A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rgbClr val="59305B"/>
              </a:buClr>
            </a:pPr>
            <a:endParaRPr lang="en-US" dirty="0">
              <a:solidFill>
                <a:srgbClr val="203B7F"/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22828"/>
          </a:xfrm>
          <a:solidFill>
            <a:srgbClr val="812A23"/>
          </a:solidFill>
        </p:spPr>
        <p:txBody>
          <a:bodyPr anchor="t">
            <a:noAutofit/>
          </a:bodyPr>
          <a:lstStyle>
            <a:lvl1pPr>
              <a:defRPr sz="3600">
                <a:latin typeface="Arial" pitchFamily="34" charset="0"/>
                <a:ea typeface="Verdana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16430"/>
            <a:ext cx="8229600" cy="4789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Add edition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029200" y="1600201"/>
            <a:ext cx="3657600" cy="1600199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4400" baseline="0">
                <a:latin typeface="Arial" pitchFamily="34" charset="0"/>
                <a:ea typeface="Verdana" pitchFamily="34" charset="0"/>
                <a:cs typeface="Arial" pitchFamily="34" charset="0"/>
              </a:defRPr>
            </a:lvl1pPr>
            <a:lvl2pPr marL="0" indent="0">
              <a:spcBef>
                <a:spcPts val="0"/>
              </a:spcBef>
              <a:buNone/>
              <a:defRPr sz="4400"/>
            </a:lvl2pPr>
            <a:lvl3pPr marL="0" indent="0">
              <a:spcBef>
                <a:spcPts val="0"/>
              </a:spcBef>
              <a:buNone/>
              <a:defRPr sz="4400"/>
            </a:lvl3pPr>
            <a:lvl4pPr marL="0" indent="0">
              <a:spcBef>
                <a:spcPts val="0"/>
              </a:spcBef>
              <a:buNone/>
              <a:defRPr sz="4400"/>
            </a:lvl4pPr>
            <a:lvl5pPr marL="0" indent="0">
              <a:spcBef>
                <a:spcPts val="0"/>
              </a:spcBef>
              <a:buNone/>
              <a:defRPr sz="4400"/>
            </a:lvl5pPr>
            <a:lvl6pPr marL="0" indent="0">
              <a:spcBef>
                <a:spcPts val="0"/>
              </a:spcBef>
              <a:buNone/>
              <a:defRPr sz="4400"/>
            </a:lvl6pPr>
            <a:lvl7pPr marL="0" indent="0">
              <a:spcBef>
                <a:spcPts val="0"/>
              </a:spcBef>
              <a:buNone/>
              <a:defRPr sz="4400"/>
            </a:lvl7pPr>
            <a:lvl8pPr marL="0" indent="0">
              <a:spcBef>
                <a:spcPts val="0"/>
              </a:spcBef>
              <a:buNone/>
              <a:defRPr sz="4400"/>
            </a:lvl8pPr>
            <a:lvl9pPr marL="0" indent="0">
              <a:spcBef>
                <a:spcPts val="0"/>
              </a:spcBef>
              <a:buNone/>
              <a:defRPr sz="4400"/>
            </a:lvl9pPr>
          </a:lstStyle>
          <a:p>
            <a:pPr lvl="0"/>
            <a:r>
              <a:rPr lang="en-US" dirty="0"/>
              <a:t>Chapter ##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5029200" y="3200400"/>
            <a:ext cx="3657600" cy="29257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latin typeface="Arial" pitchFamily="34" charset="0"/>
                <a:ea typeface="Verdana" pitchFamily="34" charset="0"/>
                <a:cs typeface="Arial" pitchFamily="34" charset="0"/>
              </a:defRPr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  <a:lvl6pPr marL="0" indent="0">
              <a:spcBef>
                <a:spcPts val="0"/>
              </a:spcBef>
              <a:buNone/>
              <a:defRPr/>
            </a:lvl6pPr>
            <a:lvl7pPr marL="0" indent="0">
              <a:spcBef>
                <a:spcPts val="0"/>
              </a:spcBef>
              <a:buNone/>
              <a:defRPr/>
            </a:lvl7pPr>
            <a:lvl8pPr marL="0" indent="0">
              <a:spcBef>
                <a:spcPts val="0"/>
              </a:spcBef>
              <a:buNone/>
              <a:defRPr/>
            </a:lvl8pPr>
            <a:lvl9pPr marL="0" indent="0">
              <a:spcBef>
                <a:spcPts val="0"/>
              </a:spcBef>
              <a:buNone/>
              <a:defRPr/>
            </a:lvl9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3" name="Rectangle 12"/>
          <p:cNvSpPr/>
          <p:nvPr/>
        </p:nvSpPr>
        <p:spPr bwMode="white">
          <a:xfrm>
            <a:off x="-7938" y="6248400"/>
            <a:ext cx="9161464" cy="629874"/>
          </a:xfrm>
          <a:prstGeom prst="rect">
            <a:avLst/>
          </a:prstGeom>
          <a:solidFill>
            <a:srgbClr val="812A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03B7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6" hasCustomPrompt="1"/>
          </p:nvPr>
        </p:nvSpPr>
        <p:spPr>
          <a:xfrm>
            <a:off x="1600200" y="6285230"/>
            <a:ext cx="7543800" cy="572770"/>
          </a:xfrm>
          <a:solidFill>
            <a:srgbClr val="812A23"/>
          </a:solidFill>
        </p:spPr>
        <p:txBody>
          <a:bodyPr>
            <a:noAutofit/>
          </a:bodyPr>
          <a:lstStyle>
            <a:lvl1pPr algn="ctr">
              <a:defRPr sz="11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1100">
                <a:latin typeface="Arial" pitchFamily="34" charset="0"/>
                <a:cs typeface="Arial" pitchFamily="34" charset="0"/>
              </a:defRPr>
            </a:lvl2pPr>
            <a:lvl3pPr>
              <a:defRPr sz="1100">
                <a:latin typeface="Arial" pitchFamily="34" charset="0"/>
                <a:cs typeface="Arial" pitchFamily="34" charset="0"/>
              </a:defRPr>
            </a:lvl3pPr>
            <a:lvl4pPr>
              <a:defRPr sz="1100">
                <a:latin typeface="Arial" pitchFamily="34" charset="0"/>
                <a:cs typeface="Arial" pitchFamily="34" charset="0"/>
              </a:defRPr>
            </a:lvl4pPr>
            <a:lvl5pPr>
              <a:defRPr sz="11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 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47650" y="4781550"/>
            <a:ext cx="2724150" cy="9906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609226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" y="17266"/>
            <a:ext cx="9143086" cy="1059977"/>
          </a:xfrm>
        </p:spPr>
        <p:txBody>
          <a:bodyPr>
            <a:normAutofit/>
          </a:bodyPr>
          <a:lstStyle>
            <a:lvl1pPr algn="ctr">
              <a:defRPr sz="3600">
                <a:latin typeface="Arial" pitchFamily="34" charset="0"/>
                <a:ea typeface="Verdana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550" y="1319314"/>
            <a:ext cx="8763000" cy="4782934"/>
          </a:xfrm>
        </p:spPr>
        <p:txBody>
          <a:bodyPr/>
          <a:lstStyle>
            <a:lvl1pPr marL="461963" indent="-461963">
              <a:spcBef>
                <a:spcPts val="624"/>
              </a:spcBef>
              <a:buClr>
                <a:srgbClr val="812A23"/>
              </a:buClr>
              <a:buSzPct val="100000"/>
              <a:defRPr sz="2600"/>
            </a:lvl1pPr>
            <a:lvl2pPr marL="914400" indent="-457200">
              <a:spcBef>
                <a:spcPts val="624"/>
              </a:spcBef>
              <a:buClr>
                <a:srgbClr val="812A23"/>
              </a:buClr>
              <a:defRPr/>
            </a:lvl2pPr>
            <a:lvl3pPr marL="1376363" indent="-461963">
              <a:spcBef>
                <a:spcPts val="624"/>
              </a:spcBef>
              <a:buClr>
                <a:srgbClr val="812A23"/>
              </a:buClr>
              <a:buFont typeface="Wingdings" pitchFamily="2" charset="2"/>
              <a:buChar char="§"/>
              <a:defRPr/>
            </a:lvl3pPr>
            <a:lvl4pPr marL="1828800" indent="-457200">
              <a:spcBef>
                <a:spcPts val="624"/>
              </a:spcBef>
              <a:buClr>
                <a:srgbClr val="812A23"/>
              </a:buClr>
              <a:buFont typeface="Courier New" pitchFamily="49" charset="0"/>
              <a:buChar char="o"/>
              <a:defRPr/>
            </a:lvl4pPr>
            <a:lvl5pPr marL="2286000" indent="-457200">
              <a:spcBef>
                <a:spcPts val="624"/>
              </a:spcBef>
              <a:buClr>
                <a:srgbClr val="812A23"/>
              </a:buCl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21193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gure + Caption Layout"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916189" y="2917024"/>
            <a:ext cx="2241024" cy="1754230"/>
          </a:xfrm>
        </p:spPr>
        <p:txBody>
          <a:bodyPr/>
          <a:lstStyle>
            <a:lvl1pPr>
              <a:buClr>
                <a:srgbClr val="812A23"/>
              </a:buClr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233649" y="5486400"/>
            <a:ext cx="8663606" cy="6651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278272" y="1562102"/>
            <a:ext cx="8589962" cy="479425"/>
          </a:xfrm>
        </p:spPr>
        <p:txBody>
          <a:bodyPr/>
          <a:lstStyle>
            <a:lvl1pPr>
              <a:buClr>
                <a:srgbClr val="812A23"/>
              </a:buClr>
              <a:defRPr/>
            </a:lvl1pPr>
            <a:lvl2pPr>
              <a:buClr>
                <a:srgbClr val="812A23"/>
              </a:buClr>
              <a:defRPr/>
            </a:lvl2pPr>
            <a:lvl3pPr>
              <a:buClr>
                <a:srgbClr val="812A23"/>
              </a:buClr>
              <a:defRPr/>
            </a:lvl3pPr>
            <a:lvl4pPr>
              <a:buClr>
                <a:srgbClr val="812A23"/>
              </a:buClr>
              <a:defRPr/>
            </a:lvl4pPr>
            <a:lvl5pPr>
              <a:buClr>
                <a:srgbClr val="812A23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2"/>
          </p:nvPr>
        </p:nvSpPr>
        <p:spPr>
          <a:xfrm>
            <a:off x="5292380" y="2901260"/>
            <a:ext cx="1828800" cy="1828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 userDrawn="1"/>
        </p:nvSpPr>
        <p:spPr bwMode="white">
          <a:xfrm>
            <a:off x="0" y="0"/>
            <a:ext cx="9144000" cy="1133554"/>
          </a:xfrm>
          <a:prstGeom prst="rect">
            <a:avLst/>
          </a:prstGeom>
          <a:solidFill>
            <a:srgbClr val="812A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03B7F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white">
          <a:xfrm>
            <a:off x="-7938" y="6248400"/>
            <a:ext cx="9161464" cy="629874"/>
          </a:xfrm>
          <a:prstGeom prst="rect">
            <a:avLst/>
          </a:prstGeom>
          <a:solidFill>
            <a:srgbClr val="812A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03B7F"/>
              </a:solidFill>
            </a:endParaRPr>
          </a:p>
        </p:txBody>
      </p:sp>
      <p:sp>
        <p:nvSpPr>
          <p:cNvPr id="13" name="Content Placeholder 9"/>
          <p:cNvSpPr txBox="1">
            <a:spLocks/>
          </p:cNvSpPr>
          <p:nvPr userDrawn="1"/>
        </p:nvSpPr>
        <p:spPr>
          <a:xfrm>
            <a:off x="18250" y="6276552"/>
            <a:ext cx="9127998" cy="590126"/>
          </a:xfrm>
          <a:prstGeom prst="rect">
            <a:avLst/>
          </a:prstGeom>
          <a:solidFill>
            <a:srgbClr val="812A23"/>
          </a:solidFill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24549F"/>
              </a:buClr>
              <a:buFont typeface="Arial" pitchFamily="34" charset="0"/>
              <a:buChar char="•"/>
              <a:defRPr lang="en-US" sz="2600" kern="1200" dirty="0" smtClean="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24549F"/>
              </a:buClr>
              <a:buFont typeface="Arial" pitchFamily="34" charset="0"/>
              <a:buChar char="–"/>
              <a:defRPr lang="en-US" sz="2400" kern="1200" dirty="0" smtClean="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24549F"/>
              </a:buClr>
              <a:buFont typeface="Wingdings" pitchFamily="2" charset="2"/>
              <a:buChar char="§"/>
              <a:defRPr lang="en-US" sz="2200" kern="1200" dirty="0" smtClean="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24549F"/>
              </a:buClr>
              <a:buFont typeface="Courier New" pitchFamily="49" charset="0"/>
              <a:buChar char="o"/>
              <a:defRPr lang="en-US" sz="2000" kern="1200" dirty="0" smtClean="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24549F"/>
              </a:buClr>
              <a:buFont typeface="Arial" pitchFamily="34" charset="0"/>
              <a:buChar char="»"/>
              <a:defRPr lang="en-US" sz="2000" kern="1200" dirty="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24"/>
              </a:spcBef>
              <a:buFont typeface="Arial" pitchFamily="34" charset="0"/>
              <a:buNone/>
            </a:pPr>
            <a:r>
              <a:rPr lang="en-US" sz="1200" dirty="0">
                <a:solidFill>
                  <a:schemeClr val="bg1"/>
                </a:solidFill>
              </a:rPr>
              <a:t>© 2021 Worth Publishers. All Rights Reserved.</a:t>
            </a:r>
          </a:p>
        </p:txBody>
      </p:sp>
      <p:sp>
        <p:nvSpPr>
          <p:cNvPr id="15" name="Title 7"/>
          <p:cNvSpPr>
            <a:spLocks noGrp="1"/>
          </p:cNvSpPr>
          <p:nvPr>
            <p:ph type="title"/>
          </p:nvPr>
        </p:nvSpPr>
        <p:spPr>
          <a:xfrm>
            <a:off x="457" y="17266"/>
            <a:ext cx="9143086" cy="1059977"/>
          </a:xfrm>
        </p:spPr>
        <p:txBody>
          <a:bodyPr>
            <a:normAutofit/>
          </a:bodyPr>
          <a:lstStyle>
            <a:lvl1pPr algn="ctr">
              <a:defRPr sz="3600">
                <a:latin typeface="Arial" pitchFamily="34" charset="0"/>
                <a:ea typeface="Verdana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141666"/>
      </p:ext>
    </p:extLst>
  </p:cSld>
  <p:clrMapOvr>
    <a:masterClrMapping/>
  </p:clrMapOvr>
  <p:transition spd="slow"/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Figure + Caption Layout"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916189" y="2917024"/>
            <a:ext cx="2241024" cy="1754230"/>
          </a:xfrm>
        </p:spPr>
        <p:txBody>
          <a:bodyPr/>
          <a:lstStyle>
            <a:lvl1pPr>
              <a:buClr>
                <a:srgbClr val="812A23"/>
              </a:buClr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233649" y="5486400"/>
            <a:ext cx="8663606" cy="665175"/>
          </a:xfrm>
        </p:spPr>
        <p:txBody>
          <a:bodyPr/>
          <a:lstStyle>
            <a:lvl1pPr marL="0" indent="0">
              <a:buClr>
                <a:srgbClr val="812A23"/>
              </a:buClr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278272" y="1562102"/>
            <a:ext cx="8589962" cy="479425"/>
          </a:xfrm>
        </p:spPr>
        <p:txBody>
          <a:bodyPr/>
          <a:lstStyle>
            <a:lvl1pPr>
              <a:buClr>
                <a:srgbClr val="812A23"/>
              </a:buClr>
              <a:defRPr/>
            </a:lvl1pPr>
            <a:lvl2pPr>
              <a:buClr>
                <a:srgbClr val="812A23"/>
              </a:buClr>
              <a:defRPr/>
            </a:lvl2pPr>
            <a:lvl3pPr>
              <a:buClr>
                <a:srgbClr val="812A23"/>
              </a:buClr>
              <a:defRPr/>
            </a:lvl3pPr>
            <a:lvl4pPr>
              <a:buClr>
                <a:srgbClr val="812A23"/>
              </a:buClr>
              <a:defRPr/>
            </a:lvl4pPr>
            <a:lvl5pPr>
              <a:buClr>
                <a:srgbClr val="812A23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able Placeholder 4"/>
          <p:cNvSpPr>
            <a:spLocks noGrp="1"/>
          </p:cNvSpPr>
          <p:nvPr>
            <p:ph type="tbl" sz="quarter" idx="12"/>
          </p:nvPr>
        </p:nvSpPr>
        <p:spPr>
          <a:xfrm>
            <a:off x="5292380" y="2901260"/>
            <a:ext cx="1828800" cy="1828800"/>
          </a:xfrm>
        </p:spPr>
        <p:txBody>
          <a:bodyPr/>
          <a:lstStyle>
            <a:lvl1pPr>
              <a:buClr>
                <a:srgbClr val="812A23"/>
              </a:buClr>
              <a:defRPr/>
            </a:lvl1pPr>
          </a:lstStyle>
          <a:p>
            <a:endParaRPr lang="en-US" dirty="0"/>
          </a:p>
        </p:txBody>
      </p:sp>
      <p:sp>
        <p:nvSpPr>
          <p:cNvPr id="9" name="Rectangle 8"/>
          <p:cNvSpPr/>
          <p:nvPr userDrawn="1"/>
        </p:nvSpPr>
        <p:spPr bwMode="white">
          <a:xfrm>
            <a:off x="0" y="0"/>
            <a:ext cx="9144000" cy="1133554"/>
          </a:xfrm>
          <a:prstGeom prst="rect">
            <a:avLst/>
          </a:prstGeom>
          <a:solidFill>
            <a:srgbClr val="812A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03B7F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white">
          <a:xfrm>
            <a:off x="-7938" y="6248400"/>
            <a:ext cx="9161464" cy="629874"/>
          </a:xfrm>
          <a:prstGeom prst="rect">
            <a:avLst/>
          </a:prstGeom>
          <a:solidFill>
            <a:srgbClr val="812A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03B7F"/>
              </a:solidFill>
            </a:endParaRPr>
          </a:p>
        </p:txBody>
      </p:sp>
      <p:sp>
        <p:nvSpPr>
          <p:cNvPr id="13" name="Content Placeholder 9"/>
          <p:cNvSpPr txBox="1">
            <a:spLocks/>
          </p:cNvSpPr>
          <p:nvPr userDrawn="1"/>
        </p:nvSpPr>
        <p:spPr>
          <a:xfrm>
            <a:off x="18250" y="6276552"/>
            <a:ext cx="9127998" cy="590126"/>
          </a:xfrm>
          <a:prstGeom prst="rect">
            <a:avLst/>
          </a:prstGeom>
          <a:solidFill>
            <a:srgbClr val="812A23"/>
          </a:solidFill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24549F"/>
              </a:buClr>
              <a:buFont typeface="Arial" pitchFamily="34" charset="0"/>
              <a:buChar char="•"/>
              <a:defRPr lang="en-US" sz="2600" kern="1200" dirty="0" smtClean="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24549F"/>
              </a:buClr>
              <a:buFont typeface="Arial" pitchFamily="34" charset="0"/>
              <a:buChar char="–"/>
              <a:defRPr lang="en-US" sz="2400" kern="1200" dirty="0" smtClean="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24549F"/>
              </a:buClr>
              <a:buFont typeface="Wingdings" pitchFamily="2" charset="2"/>
              <a:buChar char="§"/>
              <a:defRPr lang="en-US" sz="2200" kern="1200" dirty="0" smtClean="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24549F"/>
              </a:buClr>
              <a:buFont typeface="Courier New" pitchFamily="49" charset="0"/>
              <a:buChar char="o"/>
              <a:defRPr lang="en-US" sz="2000" kern="1200" dirty="0" smtClean="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24549F"/>
              </a:buClr>
              <a:buFont typeface="Arial" pitchFamily="34" charset="0"/>
              <a:buChar char="»"/>
              <a:defRPr lang="en-US" sz="2000" kern="1200" dirty="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24"/>
              </a:spcBef>
              <a:buFont typeface="Arial" pitchFamily="34" charset="0"/>
              <a:buNone/>
            </a:pPr>
            <a:r>
              <a:rPr lang="en-US" sz="1200" dirty="0">
                <a:solidFill>
                  <a:schemeClr val="bg1"/>
                </a:solidFill>
              </a:rPr>
              <a:t>© 2021 Worth Publishers. All Rights Reserved.</a:t>
            </a:r>
          </a:p>
        </p:txBody>
      </p:sp>
      <p:sp>
        <p:nvSpPr>
          <p:cNvPr id="15" name="Title 7"/>
          <p:cNvSpPr>
            <a:spLocks noGrp="1"/>
          </p:cNvSpPr>
          <p:nvPr>
            <p:ph type="title"/>
          </p:nvPr>
        </p:nvSpPr>
        <p:spPr>
          <a:xfrm>
            <a:off x="457" y="17266"/>
            <a:ext cx="9143086" cy="1059977"/>
          </a:xfrm>
        </p:spPr>
        <p:txBody>
          <a:bodyPr>
            <a:normAutofit/>
          </a:bodyPr>
          <a:lstStyle>
            <a:lvl1pPr algn="ctr">
              <a:defRPr sz="3600">
                <a:latin typeface="Arial" pitchFamily="34" charset="0"/>
                <a:ea typeface="Verdana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0587C62-1F73-44AA-8322-5EF50292970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33363" y="4730750"/>
            <a:ext cx="1319212" cy="565150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F3CF9F0-A727-40A7-9A4C-ABFE8553719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668463" y="4675188"/>
            <a:ext cx="1539875" cy="665162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FC4E68D-1D9D-4C70-B311-F5562F00E8F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513138" y="4730750"/>
            <a:ext cx="1363662" cy="565150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4A5C9AD6-FBC0-4A15-9BE4-84D23DF6D7F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094288" y="4730750"/>
            <a:ext cx="1363662" cy="565150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EE21B57-C5ED-403E-A00B-758AA6B78A4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62738" y="4730750"/>
            <a:ext cx="1593850" cy="565150"/>
          </a:xfrm>
        </p:spPr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45C5A1D0-D797-435D-8920-02AA113C8556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389938" y="4730750"/>
            <a:ext cx="1363662" cy="565150"/>
          </a:xfrm>
        </p:spPr>
        <p:txBody>
          <a:bodyPr/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75442134"/>
      </p:ext>
    </p:extLst>
  </p:cSld>
  <p:clrMapOvr>
    <a:masterClrMapping/>
  </p:clrMapOvr>
  <p:transition spd="slow"/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title"/>
          </p:nvPr>
        </p:nvSpPr>
        <p:spPr>
          <a:xfrm>
            <a:off x="457200" y="27709"/>
            <a:ext cx="8229600" cy="1039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228600" y="1295400"/>
            <a:ext cx="8763000" cy="4830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61963" lvl="0" indent="-461963">
              <a:buSzPct val="100000"/>
            </a:pPr>
            <a:r>
              <a:rPr lang="en-US" dirty="0"/>
              <a:t>Click to edit Master text styles</a:t>
            </a:r>
          </a:p>
          <a:p>
            <a:pPr marL="914400" lvl="1" indent="-457200"/>
            <a:r>
              <a:rPr lang="en-US" dirty="0"/>
              <a:t>Second level</a:t>
            </a:r>
          </a:p>
          <a:p>
            <a:pPr marL="1376363" lvl="2" indent="-461963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0"/>
            <a:ext cx="9144000" cy="1133554"/>
          </a:xfrm>
          <a:prstGeom prst="rect">
            <a:avLst/>
          </a:prstGeom>
          <a:solidFill>
            <a:srgbClr val="812A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03B7F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white">
          <a:xfrm>
            <a:off x="-7938" y="6248400"/>
            <a:ext cx="9161464" cy="629874"/>
          </a:xfrm>
          <a:prstGeom prst="rect">
            <a:avLst/>
          </a:prstGeom>
          <a:solidFill>
            <a:srgbClr val="812A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03B7F"/>
              </a:solidFill>
            </a:endParaRPr>
          </a:p>
        </p:txBody>
      </p:sp>
      <p:sp>
        <p:nvSpPr>
          <p:cNvPr id="6" name="Content Placeholder 9"/>
          <p:cNvSpPr txBox="1">
            <a:spLocks/>
          </p:cNvSpPr>
          <p:nvPr userDrawn="1"/>
        </p:nvSpPr>
        <p:spPr>
          <a:xfrm>
            <a:off x="18250" y="6276552"/>
            <a:ext cx="9127998" cy="590126"/>
          </a:xfrm>
          <a:prstGeom prst="rect">
            <a:avLst/>
          </a:prstGeom>
          <a:solidFill>
            <a:srgbClr val="812A23"/>
          </a:solidFill>
        </p:spPr>
        <p:txBody>
          <a:bodyPr anchor="ctr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24549F"/>
              </a:buClr>
              <a:buFont typeface="Arial" pitchFamily="34" charset="0"/>
              <a:buChar char="•"/>
              <a:defRPr lang="en-US" sz="2600" kern="1200" dirty="0" smtClean="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24549F"/>
              </a:buClr>
              <a:buFont typeface="Arial" pitchFamily="34" charset="0"/>
              <a:buChar char="–"/>
              <a:defRPr lang="en-US" sz="2400" kern="1200" dirty="0" smtClean="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24549F"/>
              </a:buClr>
              <a:buFont typeface="Wingdings" pitchFamily="2" charset="2"/>
              <a:buChar char="§"/>
              <a:defRPr lang="en-US" sz="2200" kern="1200" dirty="0" smtClean="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24549F"/>
              </a:buClr>
              <a:buFont typeface="Courier New" pitchFamily="49" charset="0"/>
              <a:buChar char="o"/>
              <a:defRPr lang="en-US" sz="2000" kern="1200" dirty="0" smtClean="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24549F"/>
              </a:buClr>
              <a:buFont typeface="Arial" pitchFamily="34" charset="0"/>
              <a:buChar char="»"/>
              <a:defRPr lang="en-US" sz="2000" kern="1200" dirty="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24"/>
              </a:spcBef>
              <a:buFont typeface="Arial" pitchFamily="34" charset="0"/>
              <a:buNone/>
            </a:pPr>
            <a:r>
              <a:rPr lang="en-US" sz="1200" dirty="0">
                <a:solidFill>
                  <a:schemeClr val="bg1"/>
                </a:solidFill>
              </a:rPr>
              <a:t>© 2021 Worth Publishers.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88811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80" r:id="rId3"/>
    <p:sldLayoutId id="2147483681" r:id="rId4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812A23"/>
        </a:buClr>
        <a:buFont typeface="Arial" pitchFamily="34" charset="0"/>
        <a:buChar char="•"/>
        <a:defRPr lang="en-US" sz="2600" kern="1200" dirty="0" smtClean="0">
          <a:solidFill>
            <a:schemeClr val="tx1"/>
          </a:solidFill>
          <a:latin typeface="Arial" pitchFamily="34" charset="0"/>
          <a:ea typeface="Verdana" pitchFamily="34" charset="0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812A23"/>
        </a:buClr>
        <a:buFont typeface="Arial" pitchFamily="34" charset="0"/>
        <a:buChar char="–"/>
        <a:defRPr lang="en-US" sz="2400" kern="1200" dirty="0" smtClean="0">
          <a:solidFill>
            <a:schemeClr val="tx1"/>
          </a:solidFill>
          <a:latin typeface="Arial" pitchFamily="34" charset="0"/>
          <a:ea typeface="Verdana" pitchFamily="34" charset="0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812A23"/>
        </a:buClr>
        <a:buFont typeface="Wingdings" pitchFamily="2" charset="2"/>
        <a:buChar char="§"/>
        <a:defRPr lang="en-US" sz="2200" kern="1200" dirty="0" smtClean="0">
          <a:solidFill>
            <a:schemeClr val="tx1"/>
          </a:solidFill>
          <a:latin typeface="Arial" pitchFamily="34" charset="0"/>
          <a:ea typeface="Verdana" pitchFamily="34" charset="0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812A23"/>
        </a:buClr>
        <a:buFont typeface="Courier New" pitchFamily="49" charset="0"/>
        <a:buChar char="o"/>
        <a:defRPr lang="en-US" sz="2000" kern="1200" dirty="0" smtClean="0">
          <a:solidFill>
            <a:schemeClr val="tx1"/>
          </a:solidFill>
          <a:latin typeface="Arial" pitchFamily="34" charset="0"/>
          <a:ea typeface="Verdana" pitchFamily="34" charset="0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812A23"/>
        </a:buClr>
        <a:buFont typeface="Arial" pitchFamily="34" charset="0"/>
        <a:buChar char="»"/>
        <a:defRPr lang="en-US" sz="2000" kern="1200" dirty="0">
          <a:solidFill>
            <a:schemeClr val="tx1"/>
          </a:solidFill>
          <a:latin typeface="Arial" pitchFamily="34" charset="0"/>
          <a:ea typeface="Verdana" pitchFamily="34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jpg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5" y="19050"/>
            <a:ext cx="9126855" cy="622828"/>
          </a:xfrm>
          <a:noFill/>
        </p:spPr>
        <p:txBody>
          <a:bodyPr anchor="ctr"/>
          <a:lstStyle/>
          <a:p>
            <a:pPr algn="l">
              <a:spcBef>
                <a:spcPts val="624"/>
              </a:spcBef>
            </a:pPr>
            <a:r>
              <a:rPr lang="en-US" dirty="0"/>
              <a:t>MODERN PRINCIPLES OF ECONOMICS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0" y="683493"/>
            <a:ext cx="8229600" cy="600564"/>
          </a:xfrm>
        </p:spPr>
        <p:txBody>
          <a:bodyPr/>
          <a:lstStyle/>
          <a:p>
            <a:r>
              <a:rPr lang="en-US" sz="3600" dirty="0"/>
              <a:t>Fifth Edition</a:t>
            </a:r>
          </a:p>
        </p:txBody>
      </p:sp>
      <p:pic>
        <p:nvPicPr>
          <p:cNvPr id="9" name="Picture Placeholder 11" descr="Book cover reads title, edition number, and name of the authors as follows: &quot;MODERN PRINCIPLES OF ECONOMICS,&quot; “Fifth Edition,&quot; and &quot;Tyler Cowen and Alex Tabarrok.&quot; An image on the front cover shows five hands holding a globe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33" y="1442241"/>
            <a:ext cx="3713482" cy="4750826"/>
          </a:xfrm>
          <a:prstGeom prst="rect">
            <a:avLst/>
          </a:prstGeom>
        </p:spPr>
      </p:pic>
      <p:sp>
        <p:nvSpPr>
          <p:cNvPr id="8" name="Sub Title 2"/>
          <p:cNvSpPr>
            <a:spLocks noGrp="1"/>
          </p:cNvSpPr>
          <p:nvPr>
            <p:ph type="body" sz="quarter" idx="14"/>
          </p:nvPr>
        </p:nvSpPr>
        <p:spPr>
          <a:xfrm>
            <a:off x="4419854" y="1827171"/>
            <a:ext cx="4228592" cy="3965658"/>
          </a:xfrm>
        </p:spPr>
        <p:txBody>
          <a:bodyPr anchor="ctr"/>
          <a:lstStyle/>
          <a:p>
            <a:pPr algn="ctr"/>
            <a:r>
              <a:rPr lang="en-US" b="1" dirty="0"/>
              <a:t>Chapter 12</a:t>
            </a:r>
            <a:br>
              <a:rPr lang="en-US" b="1" dirty="0"/>
            </a:br>
            <a:r>
              <a:rPr lang="en-US" sz="3600" dirty="0"/>
              <a:t>Competition and the Invisible Hand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/>
          </p:nvPr>
        </p:nvSpPr>
        <p:spPr>
          <a:xfrm>
            <a:off x="18250" y="6276552"/>
            <a:ext cx="9127998" cy="590126"/>
          </a:xfrm>
          <a:noFill/>
        </p:spPr>
        <p:txBody>
          <a:bodyPr anchor="ctr"/>
          <a:lstStyle/>
          <a:p>
            <a:pPr marL="0" lvl="0" indent="0">
              <a:spcBef>
                <a:spcPts val="624"/>
              </a:spcBef>
              <a:buNone/>
            </a:pPr>
            <a:r>
              <a:rPr lang="en-US" sz="1200" dirty="0"/>
              <a:t>© 2021 Worth Publishers.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70197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Self-Check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dirty="0"/>
              <a:t>In a competitive market, total industry costs are minimized because each firm produces where:</a:t>
            </a:r>
          </a:p>
          <a:p>
            <a:pPr marL="465138" indent="-465138">
              <a:spcAft>
                <a:spcPts val="1200"/>
              </a:spcAft>
              <a:buAutoNum type="alphaLcPeriod"/>
            </a:pPr>
            <a:r>
              <a:rPr lang="en-US" dirty="0"/>
              <a:t>Price = Total cost.</a:t>
            </a:r>
          </a:p>
          <a:p>
            <a:pPr marL="465138" indent="-465138">
              <a:spcAft>
                <a:spcPts val="1200"/>
              </a:spcAft>
              <a:buAutoNum type="alphaLcPeriod"/>
            </a:pPr>
            <a:r>
              <a:rPr lang="en-US" dirty="0"/>
              <a:t>Price = Marginal cost.</a:t>
            </a:r>
          </a:p>
          <a:p>
            <a:pPr marL="465138" indent="-465138">
              <a:spcAft>
                <a:spcPts val="1200"/>
              </a:spcAft>
              <a:buAutoNum type="alphaLcPeriod"/>
            </a:pPr>
            <a:r>
              <a:rPr lang="en-US" dirty="0"/>
              <a:t>Total revenue = Marginal revenue.</a:t>
            </a:r>
          </a:p>
        </p:txBody>
      </p:sp>
    </p:spTree>
    <p:extLst>
      <p:ext uri="{BB962C8B-B14F-4D97-AF65-F5344CB8AC3E}">
        <p14:creationId xmlns:p14="http://schemas.microsoft.com/office/powerpoint/2010/main" val="3845002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Self-Check (1 of 2) (Answer)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dirty="0"/>
              <a:t>In a competitive market, total industry costs are minimized because each firm produces where:</a:t>
            </a:r>
          </a:p>
          <a:p>
            <a:pPr marL="465138" indent="-465138">
              <a:spcAft>
                <a:spcPts val="1200"/>
              </a:spcAft>
              <a:buAutoNum type="alphaLcPeriod"/>
            </a:pPr>
            <a:r>
              <a:rPr lang="en-US" dirty="0"/>
              <a:t>Price = Total cost.</a:t>
            </a:r>
          </a:p>
          <a:p>
            <a:pPr marL="465138" indent="-465138">
              <a:spcAft>
                <a:spcPts val="1200"/>
              </a:spcAft>
              <a:buAutoNum type="alphaLcPeriod"/>
            </a:pPr>
            <a:r>
              <a:rPr lang="en-US" dirty="0"/>
              <a:t>Price = Marginal cost.</a:t>
            </a:r>
          </a:p>
          <a:p>
            <a:pPr marL="465138" indent="-465138">
              <a:spcAft>
                <a:spcPts val="1800"/>
              </a:spcAft>
              <a:buAutoNum type="alphaLcPeriod"/>
            </a:pPr>
            <a:r>
              <a:rPr lang="en-US" dirty="0"/>
              <a:t>Total revenue = Marginal revenue.</a:t>
            </a:r>
            <a:endParaRPr lang="en-US" b="1" dirty="0"/>
          </a:p>
          <a:p>
            <a:pPr marL="0" indent="0">
              <a:spcAft>
                <a:spcPts val="1200"/>
              </a:spcAft>
              <a:buNone/>
            </a:pPr>
            <a:r>
              <a:rPr lang="en-US" b="1" dirty="0"/>
              <a:t>Answer: </a:t>
            </a:r>
          </a:p>
          <a:p>
            <a:pPr marL="514350" indent="-514350">
              <a:spcAft>
                <a:spcPts val="1200"/>
              </a:spcAft>
              <a:buFont typeface="+mj-lt"/>
              <a:buAutoNum type="alphaLcPeriod" startAt="2"/>
            </a:pPr>
            <a:r>
              <a:rPr lang="en-US" dirty="0"/>
              <a:t>Price = Marginal cost.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22060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 of Industries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dirty="0"/>
              <a:t>Competitive markets ensure that the right amount of a good is produced.</a:t>
            </a:r>
          </a:p>
          <a:p>
            <a:pPr>
              <a:spcAft>
                <a:spcPts val="1800"/>
              </a:spcAft>
            </a:pPr>
            <a:r>
              <a:rPr lang="en-US" dirty="0"/>
              <a:t>Entrepreneurs seek profit and avoid losses.</a:t>
            </a:r>
          </a:p>
          <a:p>
            <a:pPr>
              <a:spcAft>
                <a:spcPts val="1800"/>
              </a:spcAft>
            </a:pPr>
            <a:r>
              <a:rPr lang="en-US" dirty="0"/>
              <a:t>Profit is a signal that labor and capital are being used productively in satisfying our wants.</a:t>
            </a:r>
          </a:p>
          <a:p>
            <a:pPr>
              <a:spcAft>
                <a:spcPts val="1800"/>
              </a:spcAft>
            </a:pPr>
            <a:r>
              <a:rPr lang="en-US" dirty="0"/>
              <a:t>Profit-seeking aligns with the social incentive to move labor and capital out of low-value industries and into high-value industries.</a:t>
            </a:r>
          </a:p>
        </p:txBody>
      </p:sp>
    </p:spTree>
    <p:extLst>
      <p:ext uri="{BB962C8B-B14F-4D97-AF65-F5344CB8AC3E}">
        <p14:creationId xmlns:p14="http://schemas.microsoft.com/office/powerpoint/2010/main" val="839040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 of Industries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Resources flow from low-profit industries to high-profit industries.</a:t>
            </a:r>
          </a:p>
          <a:p>
            <a:pPr lvl="1"/>
            <a:r>
              <a:rPr lang="en-US" dirty="0"/>
              <a:t>If </a:t>
            </a:r>
            <a:r>
              <a:rPr lang="en-US" i="1" dirty="0"/>
              <a:t>P &gt; AC</a:t>
            </a:r>
            <a:r>
              <a:rPr lang="en-US" dirty="0"/>
              <a:t>, profits are above normal, causing capital and labor to enter the industry.</a:t>
            </a:r>
          </a:p>
          <a:p>
            <a:pPr lvl="1"/>
            <a:r>
              <a:rPr lang="en-US" dirty="0"/>
              <a:t>As firms enter, supply ↑ price ↓ → profits ↓.</a:t>
            </a:r>
          </a:p>
          <a:p>
            <a:pPr lvl="1"/>
            <a:r>
              <a:rPr lang="en-US" dirty="0"/>
              <a:t>If </a:t>
            </a:r>
            <a:r>
              <a:rPr lang="en-US" i="1" dirty="0"/>
              <a:t>P &lt; AC</a:t>
            </a:r>
            <a:r>
              <a:rPr lang="en-US" dirty="0"/>
              <a:t>, profits are below normal, causing capital and labor to exit the industry.</a:t>
            </a:r>
          </a:p>
          <a:p>
            <a:pPr lvl="1">
              <a:spcAft>
                <a:spcPts val="1800"/>
              </a:spcAft>
            </a:pPr>
            <a:r>
              <a:rPr lang="en-US" dirty="0"/>
              <a:t>As firms exit, supply ↓ price ↑ → profits ↑.</a:t>
            </a:r>
          </a:p>
          <a:p>
            <a:r>
              <a:rPr lang="en-US" dirty="0"/>
              <a:t>The profit rate in all competitive industries tends toward the same level.</a:t>
            </a:r>
          </a:p>
        </p:txBody>
      </p:sp>
    </p:spTree>
    <p:extLst>
      <p:ext uri="{BB962C8B-B14F-4D97-AF65-F5344CB8AC3E}">
        <p14:creationId xmlns:p14="http://schemas.microsoft.com/office/powerpoint/2010/main" val="1821136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b="1" dirty="0"/>
              <a:t>Elimination principle: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i="1" dirty="0"/>
              <a:t>Above-normal profits are eliminated by entry, and below-normal profits are eliminated by exit.</a:t>
            </a:r>
          </a:p>
        </p:txBody>
      </p:sp>
    </p:spTree>
    <p:extLst>
      <p:ext uri="{BB962C8B-B14F-4D97-AF65-F5344CB8AC3E}">
        <p14:creationId xmlns:p14="http://schemas.microsoft.com/office/powerpoint/2010/main" val="1247389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Creative Destruction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US" dirty="0"/>
              <a:t>Resources move toward an increase in the value of production.</a:t>
            </a:r>
          </a:p>
          <a:p>
            <a:pPr>
              <a:spcAft>
                <a:spcPts val="1800"/>
              </a:spcAft>
            </a:pPr>
            <a:r>
              <a:rPr lang="en-US" dirty="0"/>
              <a:t>Entrepreneurs move resources from unprofitable industries to profitable industries.</a:t>
            </a:r>
          </a:p>
          <a:p>
            <a:r>
              <a:rPr lang="en-US" dirty="0"/>
              <a:t>Implication of the elimination principle:</a:t>
            </a:r>
          </a:p>
          <a:p>
            <a:pPr lvl="1"/>
            <a:r>
              <a:rPr lang="en-US" dirty="0"/>
              <a:t>Above-normal profits are temporary.</a:t>
            </a:r>
          </a:p>
          <a:p>
            <a:pPr lvl="1"/>
            <a:r>
              <a:rPr lang="en-US" dirty="0"/>
              <a:t>To earn above-normal profits, entrepreneurs must innovate.</a:t>
            </a:r>
          </a:p>
        </p:txBody>
      </p:sp>
    </p:spTree>
    <p:extLst>
      <p:ext uri="{BB962C8B-B14F-4D97-AF65-F5344CB8AC3E}">
        <p14:creationId xmlns:p14="http://schemas.microsoft.com/office/powerpoint/2010/main" val="3881549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Creative Destruction (2 of 2)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sz="half" idx="2"/>
          </p:nvPr>
        </p:nvSpPr>
        <p:spPr>
          <a:xfrm>
            <a:off x="330389" y="1613043"/>
            <a:ext cx="5104640" cy="3915266"/>
          </a:xfrm>
        </p:spPr>
        <p:txBody>
          <a:bodyPr>
            <a:noAutofit/>
          </a:bodyPr>
          <a:lstStyle/>
          <a:p>
            <a:pPr marL="461963" indent="-461963">
              <a:spcBef>
                <a:spcPts val="624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Schumpeter believed innovation was far more important than price competition.</a:t>
            </a:r>
          </a:p>
          <a:p>
            <a:pPr marL="465138" indent="-465138">
              <a:spcBef>
                <a:spcPts val="624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Innovation makes competitors obsolete.</a:t>
            </a:r>
          </a:p>
          <a:p>
            <a:pPr>
              <a:spcBef>
                <a:spcPts val="624"/>
              </a:spcBef>
            </a:pPr>
            <a:r>
              <a:rPr lang="en-US" sz="1800" dirty="0"/>
              <a:t>“</a:t>
            </a:r>
            <a:r>
              <a:rPr lang="en-US" sz="1800" i="1" dirty="0"/>
              <a:t>This process of creative destruction is the essential fact about capitalism.” </a:t>
            </a:r>
            <a:endParaRPr lang="en-US" sz="2400" dirty="0"/>
          </a:p>
        </p:txBody>
      </p:sp>
      <p:pic>
        <p:nvPicPr>
          <p:cNvPr id="9" name="Picture Placeholder 5" descr="A photo of Joseph Schumpeter.">
            <a:extLst>
              <a:ext uri="{FF2B5EF4-FFF2-40B4-BE49-F238E27FC236}">
                <a16:creationId xmlns:a16="http://schemas.microsoft.com/office/drawing/2014/main" id="{9B33C607-F37C-475E-A98E-62D6B424A29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692" y="1494077"/>
            <a:ext cx="2227811" cy="2822171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160170" y="4435132"/>
            <a:ext cx="2737026" cy="748755"/>
          </a:xfrm>
        </p:spPr>
        <p:txBody>
          <a:bodyPr>
            <a:normAutofit fontScale="92500"/>
          </a:bodyPr>
          <a:lstStyle/>
          <a:p>
            <a:pPr marL="0" indent="0" algn="ctr">
              <a:spcBef>
                <a:spcPts val="624"/>
              </a:spcBef>
              <a:buNone/>
            </a:pPr>
            <a:r>
              <a:rPr lang="en-US" sz="2200" b="1" dirty="0"/>
              <a:t>Joseph Schumpeter</a:t>
            </a:r>
            <a:r>
              <a:rPr lang="en-US" sz="2200" dirty="0"/>
              <a:t> </a:t>
            </a:r>
            <a:r>
              <a:rPr lang="en-US" sz="2200" b="1" dirty="0"/>
              <a:t>1883–1950</a:t>
            </a:r>
          </a:p>
        </p:txBody>
      </p:sp>
    </p:spTree>
    <p:extLst>
      <p:ext uri="{BB962C8B-B14F-4D97-AF65-F5344CB8AC3E}">
        <p14:creationId xmlns:p14="http://schemas.microsoft.com/office/powerpoint/2010/main" val="132126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Self-Check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dirty="0"/>
              <a:t>The idea that above-normal and below-normal profits are eliminated by firms entering and exiting an industry is called:</a:t>
            </a:r>
          </a:p>
          <a:p>
            <a:pPr marL="465138" indent="-465138">
              <a:spcAft>
                <a:spcPts val="1200"/>
              </a:spcAft>
              <a:buAutoNum type="alphaLcPeriod"/>
            </a:pPr>
            <a:r>
              <a:rPr lang="en-US" dirty="0"/>
              <a:t>the elimination principle.</a:t>
            </a:r>
          </a:p>
          <a:p>
            <a:pPr marL="465138" indent="-465138">
              <a:spcAft>
                <a:spcPts val="1200"/>
              </a:spcAft>
              <a:buAutoNum type="alphaLcPeriod"/>
            </a:pPr>
            <a:r>
              <a:rPr lang="en-US" dirty="0"/>
              <a:t>creative destruction.</a:t>
            </a:r>
          </a:p>
          <a:p>
            <a:pPr marL="465138" indent="-465138">
              <a:spcAft>
                <a:spcPts val="1200"/>
              </a:spcAft>
              <a:buAutoNum type="alphaLcPeriod"/>
            </a:pPr>
            <a:r>
              <a:rPr lang="en-US" dirty="0"/>
              <a:t>profit maximization.</a:t>
            </a:r>
          </a:p>
        </p:txBody>
      </p:sp>
    </p:spTree>
    <p:extLst>
      <p:ext uri="{BB962C8B-B14F-4D97-AF65-F5344CB8AC3E}">
        <p14:creationId xmlns:p14="http://schemas.microsoft.com/office/powerpoint/2010/main" val="2240388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Self-Check (2 of 2) (Answer)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dirty="0"/>
              <a:t>The idea that above-normal and below-normal profits are eliminated by firms entering and exiting an industry is called:</a:t>
            </a:r>
          </a:p>
          <a:p>
            <a:pPr marL="465138" indent="-465138">
              <a:spcAft>
                <a:spcPts val="1200"/>
              </a:spcAft>
              <a:buAutoNum type="alphaLcPeriod"/>
            </a:pPr>
            <a:r>
              <a:rPr lang="en-US" dirty="0"/>
              <a:t>the elimination principle.</a:t>
            </a:r>
          </a:p>
          <a:p>
            <a:pPr marL="465138" indent="-465138">
              <a:spcAft>
                <a:spcPts val="1200"/>
              </a:spcAft>
              <a:buAutoNum type="alphaLcPeriod"/>
            </a:pPr>
            <a:r>
              <a:rPr lang="en-US" dirty="0"/>
              <a:t>creative destruction.</a:t>
            </a:r>
          </a:p>
          <a:p>
            <a:pPr marL="465138" indent="-465138">
              <a:spcAft>
                <a:spcPts val="1200"/>
              </a:spcAft>
              <a:buAutoNum type="alphaLcPeriod"/>
            </a:pPr>
            <a:r>
              <a:rPr lang="en-US" dirty="0"/>
              <a:t>profit maximization</a:t>
            </a:r>
            <a:endParaRPr lang="en-US" b="1" dirty="0"/>
          </a:p>
          <a:p>
            <a:pPr marL="0" indent="0">
              <a:spcAft>
                <a:spcPts val="1200"/>
              </a:spcAft>
              <a:buNone/>
            </a:pPr>
            <a:r>
              <a:rPr lang="en-US" b="1" dirty="0"/>
              <a:t>Answer: </a:t>
            </a:r>
          </a:p>
          <a:p>
            <a:pPr marL="514350" indent="-514350">
              <a:spcAft>
                <a:spcPts val="1200"/>
              </a:spcAft>
              <a:buFont typeface="+mj-lt"/>
              <a:buAutoNum type="alphaLcPeriod"/>
            </a:pPr>
            <a:r>
              <a:rPr lang="en-US" dirty="0"/>
              <a:t>The elimination principle states that above- and below-normal profits are eliminated through entry and exit.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02541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Invisible Hand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invisible hand will </a:t>
            </a:r>
            <a:r>
              <a:rPr lang="en-US" i="1" dirty="0"/>
              <a:t>not</a:t>
            </a:r>
            <a:r>
              <a:rPr lang="en-US" dirty="0"/>
              <a:t> work if:</a:t>
            </a:r>
          </a:p>
          <a:p>
            <a:r>
              <a:rPr lang="en-US" dirty="0"/>
              <a:t>Prices do not accurately signal costs and benefits.</a:t>
            </a:r>
          </a:p>
          <a:p>
            <a:pPr lvl="1">
              <a:spcAft>
                <a:spcPts val="1800"/>
              </a:spcAft>
            </a:pPr>
            <a:r>
              <a:rPr lang="en-US" dirty="0"/>
              <a:t>There is no optimal balance between industries.</a:t>
            </a:r>
          </a:p>
          <a:p>
            <a:r>
              <a:rPr lang="en-US" dirty="0"/>
              <a:t>Markets are not competitive.</a:t>
            </a:r>
          </a:p>
          <a:p>
            <a:pPr lvl="1"/>
            <a:r>
              <a:rPr lang="en-US" dirty="0"/>
              <a:t>Monopolists and oligopolists produce less than the ideal amount.</a:t>
            </a:r>
          </a:p>
          <a:p>
            <a:pPr lvl="1">
              <a:spcAft>
                <a:spcPts val="1800"/>
              </a:spcAft>
            </a:pPr>
            <a:r>
              <a:rPr lang="en-US" dirty="0"/>
              <a:t>Firms make above-normal profits, and entry is limited.</a:t>
            </a:r>
          </a:p>
          <a:p>
            <a:r>
              <a:rPr lang="en-US" dirty="0"/>
              <a:t>Commodities are public goods.</a:t>
            </a:r>
          </a:p>
          <a:p>
            <a:pPr lvl="1"/>
            <a:r>
              <a:rPr lang="en-US" dirty="0"/>
              <a:t>Self-interest does not align with social interest.</a:t>
            </a:r>
          </a:p>
        </p:txBody>
      </p:sp>
    </p:spTree>
    <p:extLst>
      <p:ext uri="{BB962C8B-B14F-4D97-AF65-F5344CB8AC3E}">
        <p14:creationId xmlns:p14="http://schemas.microsoft.com/office/powerpoint/2010/main" val="1169755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dirty="0"/>
              <a:t>Invisible Hand Property 1: The Minimization of Total Industry Costs of Production</a:t>
            </a:r>
          </a:p>
          <a:p>
            <a:pPr>
              <a:spcAft>
                <a:spcPts val="1800"/>
              </a:spcAft>
            </a:pPr>
            <a:r>
              <a:rPr lang="en-US" dirty="0"/>
              <a:t>Invisible Hand Property 2: The Balance of Industries</a:t>
            </a:r>
          </a:p>
          <a:p>
            <a:pPr>
              <a:spcAft>
                <a:spcPts val="1800"/>
              </a:spcAft>
            </a:pPr>
            <a:r>
              <a:rPr lang="en-US" dirty="0"/>
              <a:t>Creative Destruction</a:t>
            </a:r>
          </a:p>
          <a:p>
            <a:pPr>
              <a:spcAft>
                <a:spcPts val="1800"/>
              </a:spcAft>
            </a:pPr>
            <a:r>
              <a:rPr lang="en-US" dirty="0"/>
              <a:t>The Invisible Hand Works with Competitive Markets</a:t>
            </a:r>
          </a:p>
          <a:p>
            <a:pPr>
              <a:spcAft>
                <a:spcPts val="1800"/>
              </a:spcAft>
            </a:pPr>
            <a:r>
              <a:rPr lang="en-US" dirty="0"/>
              <a:t>Takeaway</a:t>
            </a:r>
          </a:p>
        </p:txBody>
      </p:sp>
    </p:spTree>
    <p:extLst>
      <p:ext uri="{BB962C8B-B14F-4D97-AF65-F5344CB8AC3E}">
        <p14:creationId xmlns:p14="http://schemas.microsoft.com/office/powerpoint/2010/main" val="27370971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 (1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Invisible Hand Property 1:</a:t>
            </a:r>
          </a:p>
          <a:p>
            <a:pPr lvl="1">
              <a:spcAft>
                <a:spcPts val="1800"/>
              </a:spcAft>
            </a:pPr>
            <a:r>
              <a:rPr lang="en-US" dirty="0"/>
              <a:t>By producing where </a:t>
            </a:r>
            <a:r>
              <a:rPr lang="en-US" i="1" dirty="0"/>
              <a:t>P </a:t>
            </a:r>
            <a:r>
              <a:rPr lang="en-US" dirty="0"/>
              <a:t>= </a:t>
            </a:r>
            <a:r>
              <a:rPr lang="en-US" i="1" dirty="0"/>
              <a:t>MC</a:t>
            </a:r>
            <a:r>
              <a:rPr lang="en-US" dirty="0"/>
              <a:t>, the profit-seeking behavior of entrepreneurs minimizes the total industry costs of production.</a:t>
            </a:r>
          </a:p>
          <a:p>
            <a:r>
              <a:rPr lang="en-US" dirty="0"/>
              <a:t>Invisible Hand Property 2:</a:t>
            </a:r>
          </a:p>
          <a:p>
            <a:pPr lvl="1"/>
            <a:r>
              <a:rPr lang="en-US" dirty="0"/>
              <a:t>Entry and exit decisions eliminate profits.</a:t>
            </a:r>
          </a:p>
          <a:p>
            <a:pPr lvl="1"/>
            <a:r>
              <a:rPr lang="en-US" dirty="0"/>
              <a:t>Entry and exit also ensure that labor and capital move across industries to optimally balance production, so that the greatest use is made of limited resources.</a:t>
            </a:r>
          </a:p>
        </p:txBody>
      </p:sp>
    </p:spTree>
    <p:extLst>
      <p:ext uri="{BB962C8B-B14F-4D97-AF65-F5344CB8AC3E}">
        <p14:creationId xmlns:p14="http://schemas.microsoft.com/office/powerpoint/2010/main" val="724192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 (2 of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elimination principle says that:</a:t>
            </a:r>
          </a:p>
          <a:p>
            <a:pPr lvl="1"/>
            <a:r>
              <a:rPr lang="en-US" dirty="0"/>
              <a:t>Above-normal profits are eliminated by entry and below-normal profits are eliminated by exit.</a:t>
            </a:r>
          </a:p>
          <a:p>
            <a:pPr lvl="1">
              <a:spcAft>
                <a:spcPts val="1800"/>
              </a:spcAft>
            </a:pPr>
            <a:r>
              <a:rPr lang="en-US" dirty="0"/>
              <a:t>To earn above-normal profits, a firm must innovate.</a:t>
            </a:r>
          </a:p>
          <a:p>
            <a:pPr>
              <a:spcAft>
                <a:spcPts val="1800"/>
              </a:spcAft>
            </a:pPr>
            <a:r>
              <a:rPr lang="en-US" dirty="0"/>
              <a:t>Competitive markets align self-interest with the social interest.</a:t>
            </a:r>
          </a:p>
          <a:p>
            <a:pPr>
              <a:spcAft>
                <a:spcPts val="1800"/>
              </a:spcAft>
            </a:pPr>
            <a:r>
              <a:rPr lang="en-US" dirty="0"/>
              <a:t>Not all markets are competitive.</a:t>
            </a:r>
          </a:p>
        </p:txBody>
      </p:sp>
    </p:spTree>
    <p:extLst>
      <p:ext uri="{BB962C8B-B14F-4D97-AF65-F5344CB8AC3E}">
        <p14:creationId xmlns:p14="http://schemas.microsoft.com/office/powerpoint/2010/main" val="2286258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US" dirty="0"/>
              <a:t>The conditions for profit maximization under competition lead entrepreneurs to produce outcomes that have desirable properties.</a:t>
            </a:r>
          </a:p>
          <a:p>
            <a:pPr lvl="1"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i="1" dirty="0"/>
              <a:t>P </a:t>
            </a:r>
            <a:r>
              <a:rPr lang="en-US" dirty="0"/>
              <a:t>= </a:t>
            </a:r>
            <a:r>
              <a:rPr lang="en-US" i="1" dirty="0"/>
              <a:t>MC </a:t>
            </a:r>
            <a:r>
              <a:rPr lang="en-US" dirty="0"/>
              <a:t>condition balances production across firms in a way that minimizes total industry costs of production.</a:t>
            </a:r>
          </a:p>
          <a:p>
            <a:pPr lvl="1">
              <a:spcAft>
                <a:spcPts val="1800"/>
              </a:spcAft>
              <a:buFont typeface="+mj-lt"/>
              <a:buAutoNum type="arabicPeriod"/>
            </a:pPr>
            <a:r>
              <a:rPr lang="en-US" dirty="0"/>
              <a:t>Entry and exit signals balance production across different industries in a way that maximizes the total value of production.</a:t>
            </a:r>
          </a:p>
        </p:txBody>
      </p:sp>
    </p:spTree>
    <p:extLst>
      <p:ext uri="{BB962C8B-B14F-4D97-AF65-F5344CB8AC3E}">
        <p14:creationId xmlns:p14="http://schemas.microsoft.com/office/powerpoint/2010/main" val="1666004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Minimization of Total Industry Costs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550" y="1319314"/>
            <a:ext cx="8409794" cy="4782934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dirty="0"/>
              <a:t>All firms in a perfectly competitive industry face the same market price.</a:t>
            </a:r>
          </a:p>
          <a:p>
            <a:pPr>
              <a:spcAft>
                <a:spcPts val="1800"/>
              </a:spcAft>
            </a:pPr>
            <a:r>
              <a:rPr lang="en-US" dirty="0"/>
              <a:t>To maximize profits each firm adjusts its output until </a:t>
            </a:r>
            <a:r>
              <a:rPr lang="en-US" i="1" dirty="0"/>
              <a:t>P = MC</a:t>
            </a:r>
            <a:r>
              <a:rPr lang="en-US" dirty="0"/>
              <a:t>.</a:t>
            </a:r>
          </a:p>
          <a:p>
            <a:r>
              <a:rPr lang="en-US" dirty="0"/>
              <a:t>Thus, in a competitive market with </a:t>
            </a:r>
            <a:r>
              <a:rPr lang="en-US" i="1" dirty="0"/>
              <a:t>N </a:t>
            </a:r>
            <a:r>
              <a:rPr lang="en-US" dirty="0"/>
              <a:t>firms:</a:t>
            </a:r>
          </a:p>
          <a:p>
            <a:pPr marL="1712913" indent="0">
              <a:spcAft>
                <a:spcPts val="1800"/>
              </a:spcAft>
              <a:buNone/>
            </a:pPr>
            <a:r>
              <a:rPr lang="en-US" i="1" dirty="0"/>
              <a:t>P = MC</a:t>
            </a:r>
            <a:r>
              <a:rPr lang="en-US" baseline="-25000" dirty="0"/>
              <a:t>1</a:t>
            </a:r>
            <a:r>
              <a:rPr lang="en-US" i="1" dirty="0"/>
              <a:t> = MC</a:t>
            </a:r>
            <a:r>
              <a:rPr lang="en-US" baseline="-25000" dirty="0"/>
              <a:t>2</a:t>
            </a:r>
            <a:r>
              <a:rPr lang="en-US" i="1" dirty="0"/>
              <a:t> = … = MC</a:t>
            </a:r>
            <a:r>
              <a:rPr lang="en-US" baseline="-25000" dirty="0"/>
              <a:t>N</a:t>
            </a:r>
            <a:endParaRPr lang="en-US" dirty="0"/>
          </a:p>
          <a:p>
            <a:r>
              <a:rPr lang="en-US" dirty="0"/>
              <a:t>This results in minimizing total costs for the industry.</a:t>
            </a:r>
          </a:p>
        </p:txBody>
      </p:sp>
    </p:spTree>
    <p:extLst>
      <p:ext uri="{BB962C8B-B14F-4D97-AF65-F5344CB8AC3E}">
        <p14:creationId xmlns:p14="http://schemas.microsoft.com/office/powerpoint/2010/main" val="2331164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Minimization of Total Industry Costs of Production (1 of 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sz="2800" dirty="0"/>
              <a:t>Example:</a:t>
            </a:r>
            <a:endParaRPr lang="en-US" sz="1200" dirty="0"/>
          </a:p>
          <a:p>
            <a:pPr lvl="1"/>
            <a:r>
              <a:rPr lang="en-US" dirty="0"/>
              <a:t>Assume you own two farms.</a:t>
            </a:r>
          </a:p>
          <a:p>
            <a:pPr lvl="1"/>
            <a:r>
              <a:rPr lang="en-US" dirty="0"/>
              <a:t>Each has a different </a:t>
            </a:r>
            <a:r>
              <a:rPr lang="en-US" i="1" dirty="0"/>
              <a:t>MC</a:t>
            </a:r>
            <a:r>
              <a:rPr lang="en-US" dirty="0"/>
              <a:t> curve.</a:t>
            </a:r>
          </a:p>
          <a:p>
            <a:pPr lvl="1"/>
            <a:r>
              <a:rPr lang="en-US" dirty="0"/>
              <a:t>You wish to produce a total of 200 bushels of wheat.</a:t>
            </a:r>
          </a:p>
          <a:p>
            <a:pPr lvl="1"/>
            <a:r>
              <a:rPr lang="en-US" dirty="0"/>
              <a:t>Do you choose to use one or both farms?</a:t>
            </a:r>
          </a:p>
        </p:txBody>
      </p:sp>
    </p:spTree>
    <p:extLst>
      <p:ext uri="{BB962C8B-B14F-4D97-AF65-F5344CB8AC3E}">
        <p14:creationId xmlns:p14="http://schemas.microsoft.com/office/powerpoint/2010/main" val="1521327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38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Minimization of Total Industry Costs of Production (2 of 5)</a:t>
            </a:r>
          </a:p>
        </p:txBody>
      </p:sp>
      <p:pic>
        <p:nvPicPr>
          <p:cNvPr id="9" name="Picture Placeholder 4" descr="Two graphs depict the marginal costs of producing 200 bushels of corn in Farm 1 and Farm 2. The graphs have the bushels of corn along the horizontal axes and the price in dollars along the vertical axes. &#10;The marginal cost line of Farm 1 has a greater positive slope. The marginal cost line of Farm 2 has a lesser positive slope and originates from the same point on the vertical axis. The two lines have a point marked on them, which is denoted by a dashed line that corresponds to a particular cost and a quantity 200. The marginal cost incurred in Farm 1 is higher than the cost incurred in Farm 2.">
            <a:extLst>
              <a:ext uri="{FF2B5EF4-FFF2-40B4-BE49-F238E27FC236}">
                <a16:creationId xmlns:a16="http://schemas.microsoft.com/office/drawing/2014/main" id="{4D235E3A-DCD1-4717-AAA4-8D21A3D3D8B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621" y="1804550"/>
            <a:ext cx="6686759" cy="3248899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327A64-E78C-405C-AFC4-68A650D5F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3649" y="5424756"/>
            <a:ext cx="8663606" cy="726820"/>
          </a:xfrm>
        </p:spPr>
        <p:txBody>
          <a:bodyPr>
            <a:noAutofit/>
          </a:bodyPr>
          <a:lstStyle/>
          <a:p>
            <a:r>
              <a:rPr lang="en-US" sz="2400" i="1" dirty="0"/>
              <a:t>It might seem as if the lowest-cost way is to produce all 200 bushels on farm 2. </a:t>
            </a:r>
          </a:p>
        </p:txBody>
      </p:sp>
    </p:spTree>
    <p:extLst>
      <p:ext uri="{BB962C8B-B14F-4D97-AF65-F5344CB8AC3E}">
        <p14:creationId xmlns:p14="http://schemas.microsoft.com/office/powerpoint/2010/main" val="93659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Minimization of Total Industry Costs of Production (3 of 5)</a:t>
            </a:r>
          </a:p>
        </p:txBody>
      </p:sp>
      <p:pic>
        <p:nvPicPr>
          <p:cNvPr id="2054" name="Picture Placeholder 2053" descr="Two graphs depict the marginal costs of producing 200 bushels in Farm 1 and Farm 2. The graphs have the bushels along the horizontal axes and the price in dollars along the vertical axes. &#10;The marginal cost line (M C 1) of Farm 1 has a greater positive slope. The marginal cost line (M C 2) of Farm 2 has a lesser positive slope and originates from the same point on the vertical axis. The two lines have a point marked on them, which is denoted by a dashed line that corresponds to a particular cost and a quantity of 200. ">
            <a:extLst>
              <a:ext uri="{FF2B5EF4-FFF2-40B4-BE49-F238E27FC236}">
                <a16:creationId xmlns:a16="http://schemas.microsoft.com/office/drawing/2014/main" id="{71970E5E-0F8C-4CD1-AD66-376EB55DFF1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57" y="1440625"/>
            <a:ext cx="7373886" cy="3694129"/>
          </a:xfrm>
        </p:spPr>
      </p:pic>
      <p:pic>
        <p:nvPicPr>
          <p:cNvPr id="2056" name="Picture Placeholder 2055" descr="Two graphs depict the marginal costs of producing 200 bushels in Farm 1 and Farm 2. The graphs have the bushels along the horizontal axes and the price in dollars along the vertical axes. &#10;The marginal cost line (M C 1) of Farm 1 has a greater positive slope. The marginal cost line (M C 2) of Farm 2 has a lesser positive slope and originates from the same point on the vertical axis. The two lines have a point marked on them, which is denoted by a dashed line that corresponds to a particular cost and a quantity of 200. In Farm 2, the region just before the marked point on M C 2, bound by the dashed line from 200, the horizontal axis and the M C 2 curve is shaded and labeled A. Text accompanying the graph for Farm 2 reads, If you produce a few bushels less on farm 2, costs decrease by area A. ">
            <a:extLst>
              <a:ext uri="{FF2B5EF4-FFF2-40B4-BE49-F238E27FC236}">
                <a16:creationId xmlns:a16="http://schemas.microsoft.com/office/drawing/2014/main" id="{A2AE2A1A-A4CA-42F8-909F-4B83B9DE97A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68" y="1444752"/>
            <a:ext cx="7373978" cy="3694176"/>
          </a:xfrm>
        </p:spPr>
      </p:pic>
      <p:pic>
        <p:nvPicPr>
          <p:cNvPr id="2058" name="Picture Placeholder 2057" descr="Two graphs depict the marginal costs of producing 200 bushels in Farm 1 and Farm 2. The graphs have the bushels along the horizontal axes and the price in dollars along the vertical axes. &#10;The marginal cost line (M C 1) of Farm 1 has a greater positive slope. The marginal cost line (M C 2) of Farm 2 has a lesser positive slope and originates from the same point on the vertical axis. The two lines have a point marked on them, which is denoted by a dashed line that corresponds to a particular cost and a quantity of 200. In Farm 1, the region below the M C 1 curve close to its origin is shaded and labeled B. A rightward arrow is along the horizontal axis, below B. In Farm 2, the region just before the marked point on M C 2, bound by the dashed line from 200, the horizontal axis and the M C 2 curve is shaded and labeled A. Text accompanying the graphs reads, If you produce a few bushels more on farm 1, costs increase by area B. If you produce a few bushels less on farm 2, costs decrease by area A. ">
            <a:extLst>
              <a:ext uri="{FF2B5EF4-FFF2-40B4-BE49-F238E27FC236}">
                <a16:creationId xmlns:a16="http://schemas.microsoft.com/office/drawing/2014/main" id="{C880C39B-CB13-40C9-BCAF-41EA2CBBC56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68" y="1444752"/>
            <a:ext cx="7373978" cy="3694176"/>
          </a:xfrm>
        </p:spPr>
      </p:pic>
      <p:pic>
        <p:nvPicPr>
          <p:cNvPr id="2060" name="Picture Placeholder 2059" descr="Two graphs depict the marginal costs of producing 200 bushels in Farm 1 and Farm 2. The graphs have the bushels along the horizontal axes and the price in dollars along the vertical axes. &#10;The marginal cost line (M C 1) of Farm 1 has a greater positive slope. The marginal cost line (M C 2) of Farm 2 has a lesser positive slope and originates from the same point on the vertical axis. The two lines have a point marked on them, which is denoted by a dashed line that corresponds to a particular cost and a quantity of 200. In Farm 1, the region below the M C 1 curve close to its origin is shaded and labeled B. A rightward arrow is along the horizontal axis, below B. In Farm 2, the region just before the marked point on M C 2, bound by the dashed line from 200, the horizontal axis and the M C 2 curve is shaded and labeled A. Text accompanying the graphs reads, The net result is total costs decrease.">
            <a:extLst>
              <a:ext uri="{FF2B5EF4-FFF2-40B4-BE49-F238E27FC236}">
                <a16:creationId xmlns:a16="http://schemas.microsoft.com/office/drawing/2014/main" id="{4E5F1DC2-34DD-45D5-B2D2-B73B412DB31E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68" y="1444752"/>
            <a:ext cx="7373978" cy="3694176"/>
          </a:xfr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B809FF-8ADD-4782-B054-8801FEF749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3649" y="5276850"/>
            <a:ext cx="8663606" cy="874725"/>
          </a:xfrm>
        </p:spPr>
        <p:txBody>
          <a:bodyPr>
            <a:noAutofit/>
          </a:bodyPr>
          <a:lstStyle/>
          <a:p>
            <a:r>
              <a:rPr lang="en-US" sz="2200" i="1" dirty="0"/>
              <a:t>You can decrease overall costs by shifting some production from farm 2 to farm 1.</a:t>
            </a:r>
          </a:p>
        </p:txBody>
      </p:sp>
    </p:spTree>
    <p:extLst>
      <p:ext uri="{BB962C8B-B14F-4D97-AF65-F5344CB8AC3E}">
        <p14:creationId xmlns:p14="http://schemas.microsoft.com/office/powerpoint/2010/main" val="2074309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Minimization of Total Industry Costs of Production (4 of 5)</a:t>
            </a:r>
          </a:p>
        </p:txBody>
      </p:sp>
      <p:pic>
        <p:nvPicPr>
          <p:cNvPr id="46" name="Picture Placeholder 45" descr="Two graphs depict the marginal costs of producing 200 bushels in Farm 1 and Farm 2. The graphs have the bushels along the horizontal axes and the price in dollars along the vertical axes. &#10;The marginal cost line (M C 1) of Farm 1 has a greater positive slope. The marginal cost line (M C 2) of Farm 2 has a lesser positive slope and originates from the same point on the vertical axis. The two lines have a point marked on them, which is denoted by a dashed line that corresponds to a quantity of 200. ">
            <a:extLst>
              <a:ext uri="{FF2B5EF4-FFF2-40B4-BE49-F238E27FC236}">
                <a16:creationId xmlns:a16="http://schemas.microsoft.com/office/drawing/2014/main" id="{F313F81D-F461-4CDC-8107-3D52CCA996C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68" y="1444752"/>
            <a:ext cx="7532094" cy="3694176"/>
          </a:xfrm>
        </p:spPr>
      </p:pic>
      <p:pic>
        <p:nvPicPr>
          <p:cNvPr id="48" name="Picture Placeholder 47" descr="Two graphs depict the marginal costs of producing 200 bushels in Farm 1 and Farm 2. The graphs have the bushels along the horizontal axes and the price in dollars along the vertical axes. &#10;The marginal cost line (M C 1) of Farm 1 has a greater positive slope. The marginal cost line (M C 2) of Farm 2 has a lesser positive slope and originates from the same point on the vertical axis. The two lines have a point marked on them, which is denoted by a dashed line that corresponds to a quantity of 200. In Farm 2, a dashed vertical line drawn from 125 bushels meets M C 2. A leftward arrow labeled Less points from the dashed line from quantity 200 to the dashed line from quantity 125.">
            <a:extLst>
              <a:ext uri="{FF2B5EF4-FFF2-40B4-BE49-F238E27FC236}">
                <a16:creationId xmlns:a16="http://schemas.microsoft.com/office/drawing/2014/main" id="{5104529A-BC4C-4784-94A9-B937278BB03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68" y="1444752"/>
            <a:ext cx="7532094" cy="3694176"/>
          </a:xfrm>
        </p:spPr>
      </p:pic>
      <p:pic>
        <p:nvPicPr>
          <p:cNvPr id="50" name="Picture Placeholder 49" descr="Two graphs depict the marginal costs of producing 200 bushels in Farm 1 and Farm 2. The graphs have the bushels along the horizontal axes and the price in dollars along the vertical axes. &#10;The marginal cost line (M C 1) of Farm 1 has a greater positive slope. The marginal cost line (M C 2) of Farm 2 has a lesser positive slope and originates from the same point on the vertical axis. The two lines have a point marked on them, which is denoted by a dashed line that corresponds to a quantity of 200. In Farm 1, a vertical dashed line drawn from 75 bushels meets M C 1. A rightward arrow labeled More points from the origin of M C 1 to the dashed line from quantity 75. In Farm 2, a dashed vertical line drawn from 125 bushels meets M C 2. A leftward arrow labeled Less points from the dashed line from quantity 200 to the dashed line from quantity 125. ">
            <a:extLst>
              <a:ext uri="{FF2B5EF4-FFF2-40B4-BE49-F238E27FC236}">
                <a16:creationId xmlns:a16="http://schemas.microsoft.com/office/drawing/2014/main" id="{DA19DA2A-4EEA-4F33-8ABB-198ADE5F7EC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68" y="1444752"/>
            <a:ext cx="7532094" cy="3694176"/>
          </a:xfrm>
        </p:spPr>
      </p:pic>
      <p:pic>
        <p:nvPicPr>
          <p:cNvPr id="44" name="Picture Placeholder 43" descr="Two graphs depict the marginal costs of producing 200 bushels in Farm 1 and Farm 2. The graphs have the bushels along the horizontal axes and the price in dollars along the vertical axes. &#10;The marginal cost line (M C 1) of Farm 1 has a greater positive slope. The marginal cost line (M C 2) of Farm 2 has a lesser positive slope and originates from the same point on the vertical axis. The two lines have a point marked on them, which is denoted by a dashed line that corresponds to a quantity of 200. In Farm 1, a vertical dashed line drawn from 75 bushels meets M C 1. A rightward arrow labeled More points from the origin of M C 1 to the dashed line from quantity 75. In Farm 2, a dashed vertical line drawn from 125 bushels meets M C 2. A leftward arrow labeled Less points from the dashed line from quantity 200 to the dashed line from quantity 125. In both the graphs, a horizontal dotted line starts from point M C on the vertical axes. In Farm 1, the line from M C intersects M C 1 curve at a point corresponding to 75 bushels. In Farm 2, the line from M C intersects M C 2 curve at a point corresponding to 125 bushels. Text accompanying the graphs reads, Costs are minimized when M C 1 equals M C 2.">
            <a:extLst>
              <a:ext uri="{FF2B5EF4-FFF2-40B4-BE49-F238E27FC236}">
                <a16:creationId xmlns:a16="http://schemas.microsoft.com/office/drawing/2014/main" id="{D9CA0236-FC1E-4EB2-B623-792FA71FCE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968" y="1444752"/>
            <a:ext cx="7532094" cy="3694176"/>
          </a:xfr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F5230F-28B2-4897-A122-D17968B53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3649" y="5399846"/>
            <a:ext cx="8663606" cy="751729"/>
          </a:xfrm>
        </p:spPr>
        <p:txBody>
          <a:bodyPr>
            <a:noAutofit/>
          </a:bodyPr>
          <a:lstStyle/>
          <a:p>
            <a:r>
              <a:rPr lang="en-US" sz="2200" i="1" dirty="0"/>
              <a:t>To minimize total production costs, set output on the two farms so that marginal costs are equal.</a:t>
            </a:r>
          </a:p>
        </p:txBody>
      </p:sp>
    </p:spTree>
    <p:extLst>
      <p:ext uri="{BB962C8B-B14F-4D97-AF65-F5344CB8AC3E}">
        <p14:creationId xmlns:p14="http://schemas.microsoft.com/office/powerpoint/2010/main" val="128719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Minimization of Total Industry Costs of Production (5 of 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Market price allocates production across firms so that </a:t>
            </a:r>
            <a:r>
              <a:rPr lang="en-US" i="1" dirty="0"/>
              <a:t>MC</a:t>
            </a:r>
            <a:r>
              <a:rPr lang="en-US" baseline="-25000" dirty="0"/>
              <a:t>1</a:t>
            </a:r>
            <a:r>
              <a:rPr lang="en-US" dirty="0"/>
              <a:t> = </a:t>
            </a:r>
            <a:r>
              <a:rPr lang="en-US" i="1" dirty="0"/>
              <a:t>MC</a:t>
            </a:r>
            <a:r>
              <a:rPr lang="en-US" baseline="-25000" dirty="0"/>
              <a:t>2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Each firm faces the same market price.</a:t>
            </a:r>
          </a:p>
          <a:p>
            <a:pPr lvl="1"/>
            <a:r>
              <a:rPr lang="en-US" dirty="0"/>
              <a:t>Each firm maximizes profits by producing where </a:t>
            </a:r>
            <a:r>
              <a:rPr lang="en-US" i="1" dirty="0"/>
              <a:t>P = MC.</a:t>
            </a:r>
          </a:p>
          <a:p>
            <a:pPr lvl="1"/>
            <a:r>
              <a:rPr lang="en-US" dirty="0"/>
              <a:t>Therefore, </a:t>
            </a:r>
            <a:r>
              <a:rPr lang="en-US" i="1" dirty="0"/>
              <a:t>P = MC</a:t>
            </a:r>
            <a:r>
              <a:rPr lang="en-US" baseline="-25000" dirty="0"/>
              <a:t>1</a:t>
            </a:r>
            <a:r>
              <a:rPr lang="en-US" dirty="0"/>
              <a:t> = </a:t>
            </a:r>
            <a:r>
              <a:rPr lang="en-US" i="1" dirty="0"/>
              <a:t>MC</a:t>
            </a:r>
            <a:r>
              <a:rPr lang="en-US" baseline="-25000" dirty="0"/>
              <a:t>2</a:t>
            </a:r>
            <a:r>
              <a:rPr lang="en-US" dirty="0"/>
              <a:t> … = </a:t>
            </a:r>
            <a:r>
              <a:rPr lang="en-US" i="1" dirty="0"/>
              <a:t>MC</a:t>
            </a:r>
            <a:r>
              <a:rPr lang="en-US" i="1" baseline="-25000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576741137"/>
      </p:ext>
    </p:extLst>
  </p:cSld>
  <p:clrMapOvr>
    <a:masterClrMapping/>
  </p:clrMapOvr>
</p:sld>
</file>

<file path=ppt/theme/theme1.xml><?xml version="1.0" encoding="utf-8"?>
<a:theme xmlns:a="http://schemas.openxmlformats.org/drawingml/2006/main" name="1_Samp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item.xml><?xml version="1.0" encoding="utf-8"?>
<w:document xmlns:w="http://schemas.openxmlformats.org/wordprocessingml/2006/main">
  <RequestId>dc5ecf01-2194-4663-bf2d-d1f56eb50d7a</RequestId>
  <RequestDate>4/12/2022 2:12:59 PM</RequestDate>
</w:documen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994</Words>
  <Application>Microsoft Office PowerPoint</Application>
  <PresentationFormat>On-screen Show (4:3)</PresentationFormat>
  <Paragraphs>110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Courier New</vt:lpstr>
      <vt:lpstr>Wingdings</vt:lpstr>
      <vt:lpstr>1_Sample</vt:lpstr>
      <vt:lpstr>MODERN PRINCIPLES OF ECONOMICS</vt:lpstr>
      <vt:lpstr>Outline</vt:lpstr>
      <vt:lpstr>Introduction</vt:lpstr>
      <vt:lpstr>Minimization of Total Industry Costs</vt:lpstr>
      <vt:lpstr>Minimization of Total Industry Costs of Production (1 of 5)</vt:lpstr>
      <vt:lpstr>Minimization of Total Industry Costs of Production (2 of 5)</vt:lpstr>
      <vt:lpstr>Minimization of Total Industry Costs of Production (3 of 5)</vt:lpstr>
      <vt:lpstr>Minimization of Total Industry Costs of Production (4 of 5)</vt:lpstr>
      <vt:lpstr>Minimization of Total Industry Costs of Production (5 of 5)</vt:lpstr>
      <vt:lpstr>Self-Check (1 of 2)</vt:lpstr>
      <vt:lpstr>Self-Check (1 of 2) (Answer)</vt:lpstr>
      <vt:lpstr>Balance of Industries (1 of 2)</vt:lpstr>
      <vt:lpstr>Balance of Industries (2 of 2)</vt:lpstr>
      <vt:lpstr>Definition</vt:lpstr>
      <vt:lpstr>Creative Destruction (1 of 2)</vt:lpstr>
      <vt:lpstr>Creative Destruction (2 of 2)</vt:lpstr>
      <vt:lpstr>Self-Check (2 of 2)</vt:lpstr>
      <vt:lpstr>Self-Check (2 of 2) (Answer)</vt:lpstr>
      <vt:lpstr>The Invisible Hand</vt:lpstr>
      <vt:lpstr>Takeaway (1 of 2)</vt:lpstr>
      <vt:lpstr>Takeaway (2 of 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12 Competition and the Invisible Hand</dc:title>
  <dc:creator/>
  <cp:lastModifiedBy/>
  <cp:revision>1</cp:revision>
  <dcterms:created xsi:type="dcterms:W3CDTF">2015-05-25T16:19:52Z</dcterms:created>
  <dcterms:modified xsi:type="dcterms:W3CDTF">2020-11-28T15:46:21Z</dcterms:modified>
</cp:coreProperties>
</file>