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76" r:id="rId1"/>
  </p:sldMasterIdLst>
  <p:notesMasterIdLst>
    <p:notesMasterId r:id="rId46"/>
  </p:notesMasterIdLst>
  <p:handoutMasterIdLst>
    <p:handoutMasterId r:id="rId47"/>
  </p:handoutMasterIdLst>
  <p:sldIdLst>
    <p:sldId id="486" r:id="rId2"/>
    <p:sldId id="487" r:id="rId3"/>
    <p:sldId id="488" r:id="rId4"/>
    <p:sldId id="489" r:id="rId5"/>
    <p:sldId id="490" r:id="rId6"/>
    <p:sldId id="491" r:id="rId7"/>
    <p:sldId id="526" r:id="rId8"/>
    <p:sldId id="492" r:id="rId9"/>
    <p:sldId id="493" r:id="rId10"/>
    <p:sldId id="494" r:id="rId11"/>
    <p:sldId id="495" r:id="rId12"/>
    <p:sldId id="496" r:id="rId13"/>
    <p:sldId id="497" r:id="rId14"/>
    <p:sldId id="527" r:id="rId15"/>
    <p:sldId id="498" r:id="rId16"/>
    <p:sldId id="499" r:id="rId17"/>
    <p:sldId id="500" r:id="rId18"/>
    <p:sldId id="501" r:id="rId19"/>
    <p:sldId id="502" r:id="rId20"/>
    <p:sldId id="503" r:id="rId21"/>
    <p:sldId id="528" r:id="rId22"/>
    <p:sldId id="504" r:id="rId23"/>
    <p:sldId id="505" r:id="rId24"/>
    <p:sldId id="506" r:id="rId25"/>
    <p:sldId id="507" r:id="rId26"/>
    <p:sldId id="508" r:id="rId27"/>
    <p:sldId id="509" r:id="rId28"/>
    <p:sldId id="510" r:id="rId29"/>
    <p:sldId id="511" r:id="rId30"/>
    <p:sldId id="512" r:id="rId31"/>
    <p:sldId id="529" r:id="rId32"/>
    <p:sldId id="513" r:id="rId33"/>
    <p:sldId id="514" r:id="rId34"/>
    <p:sldId id="515" r:id="rId35"/>
    <p:sldId id="516" r:id="rId36"/>
    <p:sldId id="517" r:id="rId37"/>
    <p:sldId id="518" r:id="rId38"/>
    <p:sldId id="519" r:id="rId39"/>
    <p:sldId id="520" r:id="rId40"/>
    <p:sldId id="521" r:id="rId41"/>
    <p:sldId id="522" r:id="rId42"/>
    <p:sldId id="523" r:id="rId43"/>
    <p:sldId id="524" r:id="rId44"/>
    <p:sldId id="525"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2A23"/>
    <a:srgbClr val="24549F"/>
    <a:srgbClr val="424456"/>
    <a:srgbClr val="203B7F"/>
    <a:srgbClr val="5A6378"/>
    <a:srgbClr val="D4D4D6"/>
    <a:srgbClr val="3E7684"/>
    <a:srgbClr val="C9252C"/>
    <a:srgbClr val="0070C0"/>
    <a:srgbClr val="007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8" autoAdjust="0"/>
    <p:restoredTop sz="87781" autoAdjust="0"/>
  </p:normalViewPr>
  <p:slideViewPr>
    <p:cSldViewPr snapToGrid="0">
      <p:cViewPr varScale="1">
        <p:scale>
          <a:sx n="93" d="100"/>
          <a:sy n="93" d="100"/>
        </p:scale>
        <p:origin x="4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064"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38.xml" Id="rId39"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33.xml" Id="rId34" /><Relationship Type="http://schemas.openxmlformats.org/officeDocument/2006/relationships/slide" Target="slides/slide41.xml" Id="rId42" /><Relationship Type="http://schemas.openxmlformats.org/officeDocument/2006/relationships/handoutMaster" Target="handoutMasters/handoutMaster1.xml" Id="rId47" /><Relationship Type="http://schemas.openxmlformats.org/officeDocument/2006/relationships/viewProps" Target="viewProps.xml" Id="rId50"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32.xml" Id="rId33" /><Relationship Type="http://schemas.openxmlformats.org/officeDocument/2006/relationships/slide" Target="slides/slide37.xml" Id="rId38" /><Relationship Type="http://schemas.openxmlformats.org/officeDocument/2006/relationships/notesMaster" Target="notesMasters/notesMaster1.xml" Id="rId46"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slide" Target="slides/slide40.xml" Id="rId41"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31.xml" Id="rId32" /><Relationship Type="http://schemas.openxmlformats.org/officeDocument/2006/relationships/slide" Target="slides/slide36.xml" Id="rId37" /><Relationship Type="http://schemas.openxmlformats.org/officeDocument/2006/relationships/slide" Target="slides/slide39.xml" Id="rId40" /><Relationship Type="http://schemas.openxmlformats.org/officeDocument/2006/relationships/slide" Target="slides/slide44.xml" Id="rId45"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35.xml" Id="rId36" /><Relationship Type="http://schemas.openxmlformats.org/officeDocument/2006/relationships/presProps" Target="presProps.xml" Id="rId49"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43.xml" Id="rId44" /><Relationship Type="http://schemas.openxmlformats.org/officeDocument/2006/relationships/tableStyles" Target="tableStyles.xml" Id="rId52"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slide" Target="slides/slide34.xml" Id="rId35" /><Relationship Type="http://schemas.openxmlformats.org/officeDocument/2006/relationships/slide" Target="slides/slide42.xml" Id="rId43" /><Relationship Type="http://schemas.openxmlformats.org/officeDocument/2006/relationships/commentAuthors" Target="commentAuthors.xml" Id="rId48" /><Relationship Type="http://schemas.openxmlformats.org/officeDocument/2006/relationships/slide" Target="slides/slide7.xml" Id="rId8" /><Relationship Type="http://schemas.openxmlformats.org/officeDocument/2006/relationships/theme" Target="theme/theme1.xml" Id="rId51" /><Relationship Type="http://schemas.openxmlformats.org/officeDocument/2006/relationships/customXml" Target="/customXML/item.xml" Id="R2f456a59fe23441d"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0FC7E9-1DE5-4DAF-9DC8-2A3010BC5EA9}" type="datetimeFigureOut">
              <a:rPr lang="en-US" smtClean="0"/>
              <a:t>11/28/2020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737BBD-4FDB-4AD1-8765-A7964BE0BEE8}" type="slidenum">
              <a:rPr lang="en-US" smtClean="0"/>
              <a:t>‹#›</a:t>
            </a:fld>
            <a:endParaRPr lang="en-US" dirty="0"/>
          </a:p>
        </p:txBody>
      </p:sp>
    </p:spTree>
    <p:extLst>
      <p:ext uri="{BB962C8B-B14F-4D97-AF65-F5344CB8AC3E}">
        <p14:creationId xmlns:p14="http://schemas.microsoft.com/office/powerpoint/2010/main" val="3444066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63491"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63492"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FCA16ACA-BEA9-4113-B004-2C9FC464C5F8}" type="slidenum">
              <a:rPr lang="en-US"/>
              <a:pPr/>
              <a:t>‹#›</a:t>
            </a:fld>
            <a:endParaRPr lang="en-US" dirty="0"/>
          </a:p>
        </p:txBody>
      </p:sp>
    </p:spTree>
    <p:extLst>
      <p:ext uri="{BB962C8B-B14F-4D97-AF65-F5344CB8AC3E}">
        <p14:creationId xmlns:p14="http://schemas.microsoft.com/office/powerpoint/2010/main" val="157493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incremental measures were described in Chapter 11.</a:t>
            </a:r>
          </a:p>
        </p:txBody>
      </p:sp>
      <p:sp>
        <p:nvSpPr>
          <p:cNvPr id="4" name="Slide Number Placeholder 3"/>
          <p:cNvSpPr>
            <a:spLocks noGrp="1"/>
          </p:cNvSpPr>
          <p:nvPr>
            <p:ph type="sldNum" sz="quarter" idx="5"/>
          </p:nvPr>
        </p:nvSpPr>
        <p:spPr/>
        <p:txBody>
          <a:bodyPr/>
          <a:lstStyle/>
          <a:p>
            <a:fld id="{FCA16ACA-BEA9-4113-B004-2C9FC464C5F8}" type="slidenum">
              <a:rPr lang="en-US" smtClean="0"/>
              <a:pPr/>
              <a:t>8</a:t>
            </a:fld>
            <a:endParaRPr lang="en-US" dirty="0"/>
          </a:p>
        </p:txBody>
      </p:sp>
    </p:spTree>
    <p:extLst>
      <p:ext uri="{BB962C8B-B14F-4D97-AF65-F5344CB8AC3E}">
        <p14:creationId xmlns:p14="http://schemas.microsoft.com/office/powerpoint/2010/main" val="201523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a:t>
            </a:r>
            <a:r>
              <a:rPr lang="en-US" dirty="0"/>
              <a:t> and </a:t>
            </a:r>
            <a:r>
              <a:rPr lang="en-US" i="1" dirty="0"/>
              <a:t>MR</a:t>
            </a:r>
            <a:r>
              <a:rPr lang="en-US" dirty="0"/>
              <a:t> differ because when the price is lowered to sell an additional unit, the price must be lowered to all buyers, including those who had purchased the good at the previous, higher price.</a:t>
            </a:r>
          </a:p>
        </p:txBody>
      </p:sp>
      <p:sp>
        <p:nvSpPr>
          <p:cNvPr id="4" name="Slide Number Placeholder 3"/>
          <p:cNvSpPr>
            <a:spLocks noGrp="1"/>
          </p:cNvSpPr>
          <p:nvPr>
            <p:ph type="sldNum" sz="quarter" idx="5"/>
          </p:nvPr>
        </p:nvSpPr>
        <p:spPr/>
        <p:txBody>
          <a:bodyPr/>
          <a:lstStyle/>
          <a:p>
            <a:fld id="{FCA16ACA-BEA9-4113-B004-2C9FC464C5F8}" type="slidenum">
              <a:rPr lang="en-US" smtClean="0"/>
              <a:pPr/>
              <a:t>9</a:t>
            </a:fld>
            <a:endParaRPr lang="en-US" dirty="0"/>
          </a:p>
        </p:txBody>
      </p:sp>
    </p:spTree>
    <p:extLst>
      <p:ext uri="{BB962C8B-B14F-4D97-AF65-F5344CB8AC3E}">
        <p14:creationId xmlns:p14="http://schemas.microsoft.com/office/powerpoint/2010/main" val="57526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Figure 13-1: </a:t>
            </a:r>
            <a:r>
              <a:rPr lang="en-US" dirty="0"/>
              <a:t>Marginal Revenue</a:t>
            </a:r>
          </a:p>
        </p:txBody>
      </p:sp>
      <p:sp>
        <p:nvSpPr>
          <p:cNvPr id="4" name="Slide Number Placeholder 3"/>
          <p:cNvSpPr>
            <a:spLocks noGrp="1"/>
          </p:cNvSpPr>
          <p:nvPr>
            <p:ph type="sldNum" sz="quarter" idx="10"/>
          </p:nvPr>
        </p:nvSpPr>
        <p:spPr/>
        <p:txBody>
          <a:bodyPr/>
          <a:lstStyle/>
          <a:p>
            <a:fld id="{FCA16ACA-BEA9-4113-B004-2C9FC464C5F8}" type="slidenum">
              <a:rPr lang="en-US" smtClean="0"/>
              <a:pPr/>
              <a:t>10</a:t>
            </a:fld>
            <a:endParaRPr lang="en-US" dirty="0"/>
          </a:p>
        </p:txBody>
      </p:sp>
    </p:spTree>
    <p:extLst>
      <p:ext uri="{BB962C8B-B14F-4D97-AF65-F5344CB8AC3E}">
        <p14:creationId xmlns:p14="http://schemas.microsoft.com/office/powerpoint/2010/main" val="537109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Figure 13-1</a:t>
            </a:r>
            <a:r>
              <a:rPr lang="en-US" b="1" baseline="0" dirty="0"/>
              <a:t> (13-1): </a:t>
            </a:r>
            <a:r>
              <a:rPr lang="en-US" b="0" baseline="0" dirty="0"/>
              <a:t>Marginal Revenue.</a:t>
            </a:r>
            <a:endParaRPr lang="en-US" b="1"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11</a:t>
            </a:fld>
            <a:endParaRPr lang="en-US" dirty="0"/>
          </a:p>
        </p:txBody>
      </p:sp>
    </p:spTree>
    <p:extLst>
      <p:ext uri="{BB962C8B-B14F-4D97-AF65-F5344CB8AC3E}">
        <p14:creationId xmlns:p14="http://schemas.microsoft.com/office/powerpoint/2010/main" val="794063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a:t>
            </a:r>
            <a:r>
              <a:rPr lang="en-US" b="1" baseline="0" dirty="0"/>
              <a:t> 13-2:</a:t>
            </a:r>
            <a:r>
              <a:rPr lang="en-US" b="0" baseline="0" dirty="0"/>
              <a:t> The </a:t>
            </a:r>
            <a:r>
              <a:rPr lang="en-US" b="0" i="1" baseline="0" dirty="0"/>
              <a:t>MR</a:t>
            </a:r>
            <a:r>
              <a:rPr lang="en-US" b="0" i="0" baseline="0" dirty="0"/>
              <a:t> Shortcut</a:t>
            </a:r>
            <a:endParaRPr lang="en-US" b="1"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12</a:t>
            </a:fld>
            <a:endParaRPr lang="en-US" dirty="0"/>
          </a:p>
        </p:txBody>
      </p:sp>
    </p:spTree>
    <p:extLst>
      <p:ext uri="{BB962C8B-B14F-4D97-AF65-F5344CB8AC3E}">
        <p14:creationId xmlns:p14="http://schemas.microsoft.com/office/powerpoint/2010/main" val="342966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Figure 13-3</a:t>
            </a:r>
            <a:r>
              <a:rPr lang="en-US" b="1" baseline="0" dirty="0"/>
              <a:t> (13-3): </a:t>
            </a:r>
            <a:r>
              <a:rPr lang="en-US" b="0" baseline="0" dirty="0"/>
              <a:t>How a Monopolist Maximizes Profit.</a:t>
            </a:r>
            <a:endParaRPr lang="en-US" b="1"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15</a:t>
            </a:fld>
            <a:endParaRPr lang="en-US" dirty="0"/>
          </a:p>
        </p:txBody>
      </p:sp>
    </p:spTree>
    <p:extLst>
      <p:ext uri="{BB962C8B-B14F-4D97-AF65-F5344CB8AC3E}">
        <p14:creationId xmlns:p14="http://schemas.microsoft.com/office/powerpoint/2010/main" val="337235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Table 13-1: </a:t>
            </a:r>
            <a:r>
              <a:rPr lang="en-US" dirty="0"/>
              <a:t>Some Sources of Market Power</a:t>
            </a:r>
          </a:p>
        </p:txBody>
      </p:sp>
      <p:sp>
        <p:nvSpPr>
          <p:cNvPr id="4" name="Slide Number Placeholder 3"/>
          <p:cNvSpPr>
            <a:spLocks noGrp="1"/>
          </p:cNvSpPr>
          <p:nvPr>
            <p:ph type="sldNum" sz="quarter" idx="10"/>
          </p:nvPr>
        </p:nvSpPr>
        <p:spPr/>
        <p:txBody>
          <a:bodyPr/>
          <a:lstStyle/>
          <a:p>
            <a:fld id="{FCA16ACA-BEA9-4113-B004-2C9FC464C5F8}" type="slidenum">
              <a:rPr lang="en-US" smtClean="0"/>
              <a:pPr/>
              <a:t>36</a:t>
            </a:fld>
            <a:endParaRPr lang="en-US" dirty="0"/>
          </a:p>
        </p:txBody>
      </p:sp>
    </p:spTree>
    <p:extLst>
      <p:ext uri="{BB962C8B-B14F-4D97-AF65-F5344CB8AC3E}">
        <p14:creationId xmlns:p14="http://schemas.microsoft.com/office/powerpoint/2010/main" val="406927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42</a:t>
            </a:fld>
            <a:endParaRPr lang="en-US" dirty="0"/>
          </a:p>
        </p:txBody>
      </p:sp>
    </p:spTree>
    <p:extLst>
      <p:ext uri="{BB962C8B-B14F-4D97-AF65-F5344CB8AC3E}">
        <p14:creationId xmlns:p14="http://schemas.microsoft.com/office/powerpoint/2010/main" val="312713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59305B"/>
              </a:buClr>
            </a:pPr>
            <a:endParaRPr lang="en-US" dirty="0">
              <a:solidFill>
                <a:srgbClr val="203B7F"/>
              </a:solidFill>
            </a:endParaRPr>
          </a:p>
        </p:txBody>
      </p:sp>
      <p:sp>
        <p:nvSpPr>
          <p:cNvPr id="11" name="Title 10"/>
          <p:cNvSpPr>
            <a:spLocks noGrp="1"/>
          </p:cNvSpPr>
          <p:nvPr>
            <p:ph type="title"/>
          </p:nvPr>
        </p:nvSpPr>
        <p:spPr>
          <a:xfrm>
            <a:off x="457200" y="228600"/>
            <a:ext cx="8229600" cy="622828"/>
          </a:xfrm>
          <a:solidFill>
            <a:srgbClr val="812A23"/>
          </a:solidFill>
        </p:spPr>
        <p:txBody>
          <a:bodyPr anchor="t">
            <a:noAutofit/>
          </a:bodyPr>
          <a:lstStyle>
            <a:lvl1pPr>
              <a:defRPr sz="3600">
                <a:latin typeface="Arial" pitchFamily="34" charset="0"/>
                <a:ea typeface="Verdana" pitchFamily="34" charset="0"/>
                <a:cs typeface="Arial" pitchFamily="34" charset="0"/>
              </a:defRPr>
            </a:lvl1pPr>
          </a:lstStyle>
          <a:p>
            <a:r>
              <a:rPr lang="en-US" dirty="0"/>
              <a:t>Click to edit Master title style</a:t>
            </a:r>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3" name="Rectangle 12"/>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5" name="Content Placeholder 4"/>
          <p:cNvSpPr>
            <a:spLocks noGrp="1"/>
          </p:cNvSpPr>
          <p:nvPr>
            <p:ph sz="quarter" idx="16" hasCustomPrompt="1"/>
          </p:nvPr>
        </p:nvSpPr>
        <p:spPr>
          <a:xfrm>
            <a:off x="1600200" y="6285230"/>
            <a:ext cx="7543800" cy="572770"/>
          </a:xfrm>
          <a:solidFill>
            <a:srgbClr val="812A23"/>
          </a:solidFill>
        </p:spPr>
        <p:txBody>
          <a:bodyPr>
            <a:noAutofit/>
          </a:bodyPr>
          <a:lstStyle>
            <a:lvl1pPr algn="ctr">
              <a:defRPr sz="1100">
                <a:solidFill>
                  <a:schemeClr val="bg1"/>
                </a:solidFill>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dirty="0"/>
              <a:t> Click to edit Master text styles</a:t>
            </a:r>
          </a:p>
        </p:txBody>
      </p:sp>
      <p:sp>
        <p:nvSpPr>
          <p:cNvPr id="3" name="Picture Placeholder 2"/>
          <p:cNvSpPr>
            <a:spLocks noGrp="1"/>
          </p:cNvSpPr>
          <p:nvPr>
            <p:ph type="pic" sz="quarter" idx="17"/>
          </p:nvPr>
        </p:nvSpPr>
        <p:spPr>
          <a:xfrm>
            <a:off x="247650" y="4781550"/>
            <a:ext cx="2724150" cy="990600"/>
          </a:xfrm>
        </p:spPr>
        <p:txBody>
          <a:bodyPr/>
          <a:lstStyle/>
          <a:p>
            <a:endParaRPr lang="en-US" dirty="0"/>
          </a:p>
        </p:txBody>
      </p:sp>
    </p:spTree>
    <p:extLst>
      <p:ext uri="{BB962C8B-B14F-4D97-AF65-F5344CB8AC3E}">
        <p14:creationId xmlns:p14="http://schemas.microsoft.com/office/powerpoint/2010/main" val="411060922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209550" y="1319314"/>
            <a:ext cx="8763000" cy="4782934"/>
          </a:xfrm>
        </p:spPr>
        <p:txBody>
          <a:bodyPr/>
          <a:lstStyle>
            <a:lvl1pPr marL="461963" indent="-461963">
              <a:spcBef>
                <a:spcPts val="624"/>
              </a:spcBef>
              <a:buClr>
                <a:srgbClr val="812A23"/>
              </a:buClr>
              <a:buSzPct val="100000"/>
              <a:defRPr sz="2600"/>
            </a:lvl1pPr>
            <a:lvl2pPr marL="914400" indent="-457200">
              <a:spcBef>
                <a:spcPts val="624"/>
              </a:spcBef>
              <a:buClr>
                <a:srgbClr val="812A23"/>
              </a:buClr>
              <a:defRPr/>
            </a:lvl2pPr>
            <a:lvl3pPr marL="1376363" indent="-461963">
              <a:spcBef>
                <a:spcPts val="624"/>
              </a:spcBef>
              <a:buClr>
                <a:srgbClr val="812A23"/>
              </a:buClr>
              <a:buFont typeface="Wingdings" pitchFamily="2" charset="2"/>
              <a:buChar char="§"/>
              <a:defRPr/>
            </a:lvl3pPr>
            <a:lvl4pPr marL="1828800" indent="-457200">
              <a:spcBef>
                <a:spcPts val="624"/>
              </a:spcBef>
              <a:buClr>
                <a:srgbClr val="812A23"/>
              </a:buClr>
              <a:buFont typeface="Courier New" pitchFamily="49" charset="0"/>
              <a:buChar char="o"/>
              <a:defRPr/>
            </a:lvl4pPr>
            <a:lvl5pPr marL="2286000" indent="-457200">
              <a:spcBef>
                <a:spcPts val="624"/>
              </a:spcBef>
              <a:buClr>
                <a:srgbClr val="812A23"/>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119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gure + Caption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16189" y="2917024"/>
            <a:ext cx="2241024" cy="1754230"/>
          </a:xfrm>
        </p:spPr>
        <p:txBody>
          <a:bodyPr/>
          <a:lstStyle>
            <a:lvl1pPr>
              <a:buClr>
                <a:srgbClr val="812A23"/>
              </a:buClr>
              <a:defRPr/>
            </a:lvl1pPr>
          </a:lstStyle>
          <a:p>
            <a:r>
              <a:rPr lang="en-US" dirty="0"/>
              <a:t>Click icon to add picture</a:t>
            </a:r>
          </a:p>
        </p:txBody>
      </p:sp>
      <p:sp>
        <p:nvSpPr>
          <p:cNvPr id="11" name="Text Placeholder 3"/>
          <p:cNvSpPr>
            <a:spLocks noGrp="1"/>
          </p:cNvSpPr>
          <p:nvPr>
            <p:ph type="body" sz="half" idx="2"/>
          </p:nvPr>
        </p:nvSpPr>
        <p:spPr>
          <a:xfrm>
            <a:off x="233649" y="5486400"/>
            <a:ext cx="8663606"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Content Placeholder 3"/>
          <p:cNvSpPr>
            <a:spLocks noGrp="1"/>
          </p:cNvSpPr>
          <p:nvPr>
            <p:ph sz="quarter" idx="11"/>
          </p:nvPr>
        </p:nvSpPr>
        <p:spPr>
          <a:xfrm>
            <a:off x="278272" y="1562102"/>
            <a:ext cx="8589962" cy="479425"/>
          </a:xfrm>
        </p:spPr>
        <p:txBody>
          <a:bodyPr/>
          <a:lstStyle>
            <a:lvl1pPr>
              <a:buClr>
                <a:srgbClr val="812A23"/>
              </a:buClr>
              <a:defRPr/>
            </a:lvl1pPr>
            <a:lvl2pPr>
              <a:buClr>
                <a:srgbClr val="812A23"/>
              </a:buClr>
              <a:defRPr/>
            </a:lvl2pPr>
            <a:lvl3pPr>
              <a:buClr>
                <a:srgbClr val="812A23"/>
              </a:buClr>
              <a:defRPr/>
            </a:lvl3pPr>
            <a:lvl4pPr>
              <a:buClr>
                <a:srgbClr val="812A23"/>
              </a:buClr>
              <a:defRPr/>
            </a:lvl4pPr>
            <a:lvl5pPr>
              <a:buClr>
                <a:srgbClr val="812A2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p:cNvSpPr>
            <a:spLocks noGrp="1"/>
          </p:cNvSpPr>
          <p:nvPr>
            <p:ph type="tbl" sz="quarter" idx="12"/>
          </p:nvPr>
        </p:nvSpPr>
        <p:spPr>
          <a:xfrm>
            <a:off x="5292380" y="2901260"/>
            <a:ext cx="1828800" cy="1828800"/>
          </a:xfrm>
        </p:spPr>
        <p:txBody>
          <a:bodyPr/>
          <a:lstStyle>
            <a:lvl1pPr>
              <a:buClr>
                <a:srgbClr val="812A23"/>
              </a:buClr>
              <a:defRPr/>
            </a:lvl1pPr>
          </a:lstStyle>
          <a:p>
            <a:endParaRPr lang="en-US" dirty="0"/>
          </a:p>
        </p:txBody>
      </p:sp>
      <p:sp>
        <p:nvSpPr>
          <p:cNvPr id="9" name="Rectangle 8"/>
          <p:cNvSpPr/>
          <p:nvPr userDrawn="1"/>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2" name="Rectangle 11"/>
          <p:cNvSpPr/>
          <p:nvPr userDrawn="1"/>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3"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
        <p:nvSpPr>
          <p:cNvPr id="15"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1141666"/>
      </p:ext>
    </p:extLst>
  </p:cSld>
  <p:clrMapOvr>
    <a:masterClrMapping/>
  </p:clrMapOvr>
  <p:transition spd="slow"/>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a:t>Click to edit Master text styles</a:t>
            </a:r>
          </a:p>
          <a:p>
            <a:pPr marL="914400" lvl="1" indent="-457200"/>
            <a:r>
              <a:rPr lang="en-US" dirty="0"/>
              <a:t>Second level</a:t>
            </a:r>
          </a:p>
          <a:p>
            <a:pPr marL="1376363" lvl="2" indent="-461963"/>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4" name="Rectangle 13"/>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6"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Tree>
    <p:extLst>
      <p:ext uri="{BB962C8B-B14F-4D97-AF65-F5344CB8AC3E}">
        <p14:creationId xmlns:p14="http://schemas.microsoft.com/office/powerpoint/2010/main" val="8888113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Lst>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12A23"/>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12A23"/>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12A23"/>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12A23"/>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12A23"/>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 y="19050"/>
            <a:ext cx="9126855" cy="622828"/>
          </a:xfrm>
          <a:noFill/>
        </p:spPr>
        <p:txBody>
          <a:bodyPr anchor="ctr"/>
          <a:lstStyle/>
          <a:p>
            <a:pPr algn="l">
              <a:spcBef>
                <a:spcPts val="624"/>
              </a:spcBef>
            </a:pPr>
            <a:r>
              <a:rPr lang="en-US" dirty="0"/>
              <a:t>MODERN PRINCIPLES OF ECONOMICS</a:t>
            </a:r>
          </a:p>
        </p:txBody>
      </p:sp>
      <p:sp>
        <p:nvSpPr>
          <p:cNvPr id="7" name="Text Placeholder 6"/>
          <p:cNvSpPr>
            <a:spLocks noGrp="1"/>
          </p:cNvSpPr>
          <p:nvPr>
            <p:ph type="body" sz="quarter" idx="13"/>
          </p:nvPr>
        </p:nvSpPr>
        <p:spPr>
          <a:xfrm>
            <a:off x="0" y="683493"/>
            <a:ext cx="8229600" cy="600564"/>
          </a:xfrm>
        </p:spPr>
        <p:txBody>
          <a:bodyPr/>
          <a:lstStyle/>
          <a:p>
            <a:r>
              <a:rPr lang="en-US" sz="3600" dirty="0"/>
              <a:t>Fifth Edition</a:t>
            </a:r>
          </a:p>
        </p:txBody>
      </p:sp>
      <p:pic>
        <p:nvPicPr>
          <p:cNvPr id="9" name="Picture Placeholder 11" descr="Book cover reads title, edition number, and name of the authors as follows: &quot;MODERN PRINCIPLES OF ECONOMICS,&quot; “Fifth Edition,&quot; and &quot;Tyler Cowen and Alex Tabarrok.&quot; An image on the front cover shows five hands holding a 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33" y="1442241"/>
            <a:ext cx="3713482" cy="4750826"/>
          </a:xfrm>
          <a:prstGeom prst="rect">
            <a:avLst/>
          </a:prstGeom>
        </p:spPr>
      </p:pic>
      <p:sp>
        <p:nvSpPr>
          <p:cNvPr id="8" name="Sub Title 2"/>
          <p:cNvSpPr>
            <a:spLocks noGrp="1"/>
          </p:cNvSpPr>
          <p:nvPr>
            <p:ph type="body" sz="quarter" idx="14"/>
          </p:nvPr>
        </p:nvSpPr>
        <p:spPr>
          <a:xfrm>
            <a:off x="4419854" y="1827171"/>
            <a:ext cx="4228592" cy="3965658"/>
          </a:xfrm>
        </p:spPr>
        <p:txBody>
          <a:bodyPr anchor="ctr"/>
          <a:lstStyle/>
          <a:p>
            <a:pPr algn="ctr"/>
            <a:r>
              <a:rPr lang="en-US" b="1"/>
              <a:t>Chapter 13</a:t>
            </a:r>
            <a:br>
              <a:rPr lang="en-US" b="1" dirty="0"/>
            </a:br>
            <a:r>
              <a:rPr lang="en-US" sz="3600" dirty="0"/>
              <a:t>Monopoly</a:t>
            </a:r>
          </a:p>
        </p:txBody>
      </p:sp>
      <p:sp>
        <p:nvSpPr>
          <p:cNvPr id="10" name="Content Placeholder 9"/>
          <p:cNvSpPr>
            <a:spLocks noGrp="1"/>
          </p:cNvSpPr>
          <p:nvPr>
            <p:ph sz="quarter" idx="16"/>
          </p:nvPr>
        </p:nvSpPr>
        <p:spPr>
          <a:xfrm>
            <a:off x="18250" y="6276552"/>
            <a:ext cx="9127998" cy="590126"/>
          </a:xfrm>
          <a:noFill/>
        </p:spPr>
        <p:txBody>
          <a:bodyPr anchor="ctr"/>
          <a:lstStyle/>
          <a:p>
            <a:pPr marL="0" lvl="0" indent="0">
              <a:spcBef>
                <a:spcPts val="624"/>
              </a:spcBef>
              <a:buNone/>
            </a:pPr>
            <a:r>
              <a:rPr lang="en-US" sz="1200" dirty="0"/>
              <a:t>© 2021 Worth Publishers. All Rights Reserved.</a:t>
            </a:r>
          </a:p>
        </p:txBody>
      </p:sp>
    </p:spTree>
    <p:extLst>
      <p:ext uri="{BB962C8B-B14F-4D97-AF65-F5344CB8AC3E}">
        <p14:creationId xmlns:p14="http://schemas.microsoft.com/office/powerpoint/2010/main" val="317019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Marginal Revenue (1 of 2)</a:t>
            </a:r>
          </a:p>
        </p:txBody>
      </p:sp>
      <p:sp>
        <p:nvSpPr>
          <p:cNvPr id="7" name="Content Placeholder 6"/>
          <p:cNvSpPr>
            <a:spLocks noGrp="1"/>
          </p:cNvSpPr>
          <p:nvPr>
            <p:ph sz="quarter" idx="11"/>
          </p:nvPr>
        </p:nvSpPr>
        <p:spPr>
          <a:xfrm>
            <a:off x="278272" y="1562102"/>
            <a:ext cx="4293728" cy="4540747"/>
          </a:xfrm>
        </p:spPr>
        <p:txBody>
          <a:bodyPr>
            <a:normAutofit/>
          </a:bodyPr>
          <a:lstStyle/>
          <a:p>
            <a:pPr>
              <a:spcAft>
                <a:spcPts val="1800"/>
              </a:spcAft>
            </a:pPr>
            <a:r>
              <a:rPr lang="en-US" dirty="0"/>
              <a:t>When price ↓ from $16 to $14, quantity ↑ from 2 to 3 units.</a:t>
            </a:r>
          </a:p>
          <a:p>
            <a:pPr>
              <a:spcAft>
                <a:spcPts val="1800"/>
              </a:spcAft>
            </a:pPr>
            <a:r>
              <a:rPr lang="en-US" dirty="0"/>
              <a:t>Total revenue ↑ from $32 to $42.</a:t>
            </a:r>
          </a:p>
          <a:p>
            <a:pPr>
              <a:spcAft>
                <a:spcPts val="1800"/>
              </a:spcAft>
            </a:pPr>
            <a:r>
              <a:rPr lang="en-US" i="1" dirty="0"/>
              <a:t>MR</a:t>
            </a:r>
            <a:r>
              <a:rPr lang="en-US" dirty="0"/>
              <a:t>, or the change in total revenue, is $10.</a:t>
            </a:r>
          </a:p>
        </p:txBody>
      </p:sp>
      <p:graphicFrame>
        <p:nvGraphicFramePr>
          <p:cNvPr id="8" name="Table Placeholder 7">
            <a:extLst>
              <a:ext uri="{FF2B5EF4-FFF2-40B4-BE49-F238E27FC236}">
                <a16:creationId xmlns:a16="http://schemas.microsoft.com/office/drawing/2014/main" id="{6B0D45E2-C3AF-4DCC-8F97-458395D460F1}"/>
              </a:ext>
            </a:extLst>
          </p:cNvPr>
          <p:cNvGraphicFramePr>
            <a:graphicFrameLocks noGrp="1"/>
          </p:cNvGraphicFramePr>
          <p:nvPr>
            <p:ph type="tbl" sz="quarter" idx="12"/>
            <p:extLst>
              <p:ext uri="{D42A27DB-BD31-4B8C-83A1-F6EECF244321}">
                <p14:modId xmlns:p14="http://schemas.microsoft.com/office/powerpoint/2010/main" val="1456150613"/>
              </p:ext>
            </p:extLst>
          </p:nvPr>
        </p:nvGraphicFramePr>
        <p:xfrm>
          <a:off x="5029222" y="1591070"/>
          <a:ext cx="3836506" cy="3863022"/>
        </p:xfrm>
        <a:graphic>
          <a:graphicData uri="http://schemas.openxmlformats.org/drawingml/2006/table">
            <a:tbl>
              <a:tblPr firstRow="1" bandRow="1">
                <a:tableStyleId>{F5AB1C69-6EDB-4FF4-983F-18BD219EF322}</a:tableStyleId>
              </a:tblPr>
              <a:tblGrid>
                <a:gridCol w="541093">
                  <a:extLst>
                    <a:ext uri="{9D8B030D-6E8A-4147-A177-3AD203B41FA5}">
                      <a16:colId xmlns:a16="http://schemas.microsoft.com/office/drawing/2014/main" val="20000"/>
                    </a:ext>
                  </a:extLst>
                </a:gridCol>
                <a:gridCol w="541093">
                  <a:extLst>
                    <a:ext uri="{9D8B030D-6E8A-4147-A177-3AD203B41FA5}">
                      <a16:colId xmlns:a16="http://schemas.microsoft.com/office/drawing/2014/main" val="20001"/>
                    </a:ext>
                  </a:extLst>
                </a:gridCol>
                <a:gridCol w="1142999">
                  <a:extLst>
                    <a:ext uri="{9D8B030D-6E8A-4147-A177-3AD203B41FA5}">
                      <a16:colId xmlns:a16="http://schemas.microsoft.com/office/drawing/2014/main" val="20002"/>
                    </a:ext>
                  </a:extLst>
                </a:gridCol>
                <a:gridCol w="1611321">
                  <a:extLst>
                    <a:ext uri="{9D8B030D-6E8A-4147-A177-3AD203B41FA5}">
                      <a16:colId xmlns:a16="http://schemas.microsoft.com/office/drawing/2014/main" val="20003"/>
                    </a:ext>
                  </a:extLst>
                </a:gridCol>
              </a:tblGrid>
              <a:tr h="537157">
                <a:tc>
                  <a:txBody>
                    <a:bodyPr/>
                    <a:lstStyle/>
                    <a:p>
                      <a:pPr algn="ctr"/>
                      <a:r>
                        <a:rPr lang="en-US" dirty="0"/>
                        <a:t>P</a:t>
                      </a:r>
                      <a:endParaRPr lang="en-US" i="1" dirty="0"/>
                    </a:p>
                  </a:txBody>
                  <a:tcPr>
                    <a:solidFill>
                      <a:schemeClr val="accent1"/>
                    </a:solidFill>
                  </a:tcPr>
                </a:tc>
                <a:tc>
                  <a:txBody>
                    <a:bodyPr/>
                    <a:lstStyle/>
                    <a:p>
                      <a:pPr algn="ctr"/>
                      <a:r>
                        <a:rPr lang="en-US" dirty="0"/>
                        <a:t>Q</a:t>
                      </a:r>
                      <a:endParaRPr lang="en-US" i="1" dirty="0"/>
                    </a:p>
                  </a:txBody>
                  <a:tcPr>
                    <a:solidFill>
                      <a:schemeClr val="accent1"/>
                    </a:solidFill>
                  </a:tcPr>
                </a:tc>
                <a:tc>
                  <a:txBody>
                    <a:bodyPr/>
                    <a:lstStyle/>
                    <a:p>
                      <a:pPr algn="ctr"/>
                      <a:r>
                        <a:rPr lang="en-US" dirty="0"/>
                        <a:t>TR</a:t>
                      </a:r>
                    </a:p>
                    <a:p>
                      <a:pPr algn="ctr"/>
                      <a:r>
                        <a:rPr lang="en-US" dirty="0"/>
                        <a:t>(P × Q)</a:t>
                      </a:r>
                    </a:p>
                  </a:txBody>
                  <a:tcPr>
                    <a:solidFill>
                      <a:schemeClr val="accent1"/>
                    </a:solidFill>
                  </a:tcPr>
                </a:tc>
                <a:tc>
                  <a:txBody>
                    <a:bodyPr/>
                    <a:lstStyle/>
                    <a:p>
                      <a:pPr algn="ctr"/>
                      <a:r>
                        <a:rPr lang="en-US" dirty="0"/>
                        <a:t>MR</a:t>
                      </a:r>
                    </a:p>
                    <a:p>
                      <a:pPr algn="ctr"/>
                      <a:r>
                        <a:rPr lang="en-US" dirty="0"/>
                        <a:t>(Change in TR)</a:t>
                      </a:r>
                    </a:p>
                  </a:txBody>
                  <a:tcPr>
                    <a:solidFill>
                      <a:schemeClr val="accent1"/>
                    </a:solidFill>
                  </a:tcPr>
                </a:tc>
                <a:extLst>
                  <a:ext uri="{0D108BD9-81ED-4DB2-BD59-A6C34878D82A}">
                    <a16:rowId xmlns:a16="http://schemas.microsoft.com/office/drawing/2014/main" val="10000"/>
                  </a:ext>
                </a:extLst>
              </a:tr>
              <a:tr h="537157">
                <a:tc>
                  <a:txBody>
                    <a:bodyPr/>
                    <a:lstStyle/>
                    <a:p>
                      <a:pPr algn="ctr"/>
                      <a:r>
                        <a:rPr lang="en-US" dirty="0"/>
                        <a:t>18</a:t>
                      </a:r>
                    </a:p>
                  </a:txBody>
                  <a:tcPr/>
                </a:tc>
                <a:tc>
                  <a:txBody>
                    <a:bodyPr/>
                    <a:lstStyle/>
                    <a:p>
                      <a:pPr algn="ctr"/>
                      <a:r>
                        <a:rPr lang="en-US" dirty="0"/>
                        <a:t>1</a:t>
                      </a:r>
                    </a:p>
                  </a:txBody>
                  <a:tcPr/>
                </a:tc>
                <a:tc>
                  <a:txBody>
                    <a:bodyPr/>
                    <a:lstStyle/>
                    <a:p>
                      <a:pPr algn="ctr"/>
                      <a:r>
                        <a:rPr lang="en-US" dirty="0"/>
                        <a:t>18</a:t>
                      </a:r>
                    </a:p>
                  </a:txBody>
                  <a:tcPr/>
                </a:tc>
                <a:tc>
                  <a:txBody>
                    <a:bodyPr/>
                    <a:lstStyle/>
                    <a:p>
                      <a:pPr algn="ctr"/>
                      <a:endParaRPr lang="en-US" dirty="0"/>
                    </a:p>
                  </a:txBody>
                  <a:tcPr/>
                </a:tc>
                <a:extLst>
                  <a:ext uri="{0D108BD9-81ED-4DB2-BD59-A6C34878D82A}">
                    <a16:rowId xmlns:a16="http://schemas.microsoft.com/office/drawing/2014/main" val="10001"/>
                  </a:ext>
                </a:extLst>
              </a:tr>
              <a:tr h="537157">
                <a:tc>
                  <a:txBody>
                    <a:bodyPr/>
                    <a:lstStyle/>
                    <a:p>
                      <a:pPr algn="ctr"/>
                      <a:r>
                        <a:rPr lang="en-US" dirty="0"/>
                        <a:t>16</a:t>
                      </a:r>
                    </a:p>
                  </a:txBody>
                  <a:tcPr>
                    <a:solidFill>
                      <a:srgbClr val="FF0000"/>
                    </a:solidFill>
                  </a:tcPr>
                </a:tc>
                <a:tc>
                  <a:txBody>
                    <a:bodyPr/>
                    <a:lstStyle/>
                    <a:p>
                      <a:pPr algn="ctr"/>
                      <a:r>
                        <a:rPr lang="en-US" dirty="0"/>
                        <a:t>2</a:t>
                      </a:r>
                    </a:p>
                  </a:txBody>
                  <a:tcPr>
                    <a:solidFill>
                      <a:srgbClr val="FF0000"/>
                    </a:solidFill>
                  </a:tcPr>
                </a:tc>
                <a:tc>
                  <a:txBody>
                    <a:bodyPr/>
                    <a:lstStyle/>
                    <a:p>
                      <a:pPr algn="ctr"/>
                      <a:r>
                        <a:rPr lang="en-US" dirty="0"/>
                        <a:t>32</a:t>
                      </a:r>
                    </a:p>
                  </a:txBody>
                  <a:tcPr>
                    <a:solidFill>
                      <a:srgbClr val="FF0000"/>
                    </a:solidFill>
                  </a:tcPr>
                </a:tc>
                <a:tc>
                  <a:txBody>
                    <a:bodyPr/>
                    <a:lstStyle/>
                    <a:p>
                      <a:pPr algn="ctr"/>
                      <a:r>
                        <a:rPr lang="en-US" dirty="0"/>
                        <a:t>14</a:t>
                      </a:r>
                    </a:p>
                  </a:txBody>
                  <a:tcPr/>
                </a:tc>
                <a:extLst>
                  <a:ext uri="{0D108BD9-81ED-4DB2-BD59-A6C34878D82A}">
                    <a16:rowId xmlns:a16="http://schemas.microsoft.com/office/drawing/2014/main" val="10002"/>
                  </a:ext>
                </a:extLst>
              </a:tr>
              <a:tr h="537157">
                <a:tc>
                  <a:txBody>
                    <a:bodyPr/>
                    <a:lstStyle/>
                    <a:p>
                      <a:pPr algn="ctr"/>
                      <a:r>
                        <a:rPr lang="en-US" dirty="0"/>
                        <a:t>14</a:t>
                      </a:r>
                    </a:p>
                  </a:txBody>
                  <a:tcPr>
                    <a:solidFill>
                      <a:schemeClr val="accent3"/>
                    </a:solidFill>
                  </a:tcPr>
                </a:tc>
                <a:tc>
                  <a:txBody>
                    <a:bodyPr/>
                    <a:lstStyle/>
                    <a:p>
                      <a:pPr algn="ctr"/>
                      <a:r>
                        <a:rPr lang="en-US" dirty="0"/>
                        <a:t>3</a:t>
                      </a:r>
                    </a:p>
                  </a:txBody>
                  <a:tcPr>
                    <a:solidFill>
                      <a:schemeClr val="accent3"/>
                    </a:solidFill>
                  </a:tcPr>
                </a:tc>
                <a:tc>
                  <a:txBody>
                    <a:bodyPr/>
                    <a:lstStyle/>
                    <a:p>
                      <a:pPr algn="ctr"/>
                      <a:r>
                        <a:rPr lang="en-US" dirty="0"/>
                        <a:t>42</a:t>
                      </a:r>
                    </a:p>
                  </a:txBody>
                  <a:tcPr>
                    <a:solidFill>
                      <a:schemeClr val="accent3"/>
                    </a:solidFill>
                  </a:tcPr>
                </a:tc>
                <a:tc>
                  <a:txBody>
                    <a:bodyPr/>
                    <a:lstStyle/>
                    <a:p>
                      <a:pPr algn="ctr"/>
                      <a:r>
                        <a:rPr lang="en-US" dirty="0"/>
                        <a:t>10</a:t>
                      </a:r>
                    </a:p>
                  </a:txBody>
                  <a:tcPr/>
                </a:tc>
                <a:extLst>
                  <a:ext uri="{0D108BD9-81ED-4DB2-BD59-A6C34878D82A}">
                    <a16:rowId xmlns:a16="http://schemas.microsoft.com/office/drawing/2014/main" val="10003"/>
                  </a:ext>
                </a:extLst>
              </a:tr>
              <a:tr h="537157">
                <a:tc>
                  <a:txBody>
                    <a:bodyPr/>
                    <a:lstStyle/>
                    <a:p>
                      <a:pPr algn="ctr"/>
                      <a:r>
                        <a:rPr lang="en-US" dirty="0"/>
                        <a:t>12</a:t>
                      </a:r>
                    </a:p>
                  </a:txBody>
                  <a:tcPr/>
                </a:tc>
                <a:tc>
                  <a:txBody>
                    <a:bodyPr/>
                    <a:lstStyle/>
                    <a:p>
                      <a:pPr algn="ctr"/>
                      <a:r>
                        <a:rPr lang="en-US" dirty="0"/>
                        <a:t>4</a:t>
                      </a:r>
                    </a:p>
                  </a:txBody>
                  <a:tcPr/>
                </a:tc>
                <a:tc>
                  <a:txBody>
                    <a:bodyPr/>
                    <a:lstStyle/>
                    <a:p>
                      <a:pPr algn="ctr"/>
                      <a:r>
                        <a:rPr lang="en-US" dirty="0"/>
                        <a:t>48</a:t>
                      </a:r>
                    </a:p>
                  </a:txBody>
                  <a:tcPr/>
                </a:tc>
                <a:tc>
                  <a:txBody>
                    <a:bodyPr/>
                    <a:lstStyle/>
                    <a:p>
                      <a:pPr algn="ctr"/>
                      <a:r>
                        <a:rPr lang="en-US" dirty="0"/>
                        <a:t>6</a:t>
                      </a:r>
                    </a:p>
                  </a:txBody>
                  <a:tcPr/>
                </a:tc>
                <a:extLst>
                  <a:ext uri="{0D108BD9-81ED-4DB2-BD59-A6C34878D82A}">
                    <a16:rowId xmlns:a16="http://schemas.microsoft.com/office/drawing/2014/main" val="10004"/>
                  </a:ext>
                </a:extLst>
              </a:tr>
              <a:tr h="537157">
                <a:tc>
                  <a:txBody>
                    <a:bodyPr/>
                    <a:lstStyle/>
                    <a:p>
                      <a:pPr algn="ctr"/>
                      <a:r>
                        <a:rPr lang="en-US" dirty="0"/>
                        <a:t>10</a:t>
                      </a:r>
                    </a:p>
                  </a:txBody>
                  <a:tcPr/>
                </a:tc>
                <a:tc>
                  <a:txBody>
                    <a:bodyPr/>
                    <a:lstStyle/>
                    <a:p>
                      <a:pPr algn="ctr"/>
                      <a:r>
                        <a:rPr lang="en-US" dirty="0"/>
                        <a:t>5</a:t>
                      </a:r>
                    </a:p>
                  </a:txBody>
                  <a:tcPr/>
                </a:tc>
                <a:tc>
                  <a:txBody>
                    <a:bodyPr/>
                    <a:lstStyle/>
                    <a:p>
                      <a:pPr algn="ctr"/>
                      <a:r>
                        <a:rPr lang="en-US" dirty="0"/>
                        <a:t>50</a:t>
                      </a:r>
                    </a:p>
                  </a:txBody>
                  <a:tcPr/>
                </a:tc>
                <a:tc>
                  <a:txBody>
                    <a:bodyPr/>
                    <a:lstStyle/>
                    <a:p>
                      <a:pPr algn="ctr"/>
                      <a:r>
                        <a:rPr lang="en-US" dirty="0"/>
                        <a:t>2</a:t>
                      </a:r>
                    </a:p>
                  </a:txBody>
                  <a:tcPr/>
                </a:tc>
                <a:extLst>
                  <a:ext uri="{0D108BD9-81ED-4DB2-BD59-A6C34878D82A}">
                    <a16:rowId xmlns:a16="http://schemas.microsoft.com/office/drawing/2014/main" val="10005"/>
                  </a:ext>
                </a:extLst>
              </a:tr>
              <a:tr h="537157">
                <a:tc>
                  <a:txBody>
                    <a:bodyPr/>
                    <a:lstStyle/>
                    <a:p>
                      <a:pPr algn="ctr"/>
                      <a:r>
                        <a:rPr lang="en-US" dirty="0"/>
                        <a:t>8</a:t>
                      </a:r>
                    </a:p>
                  </a:txBody>
                  <a:tcPr/>
                </a:tc>
                <a:tc>
                  <a:txBody>
                    <a:bodyPr/>
                    <a:lstStyle/>
                    <a:p>
                      <a:pPr algn="ctr"/>
                      <a:r>
                        <a:rPr lang="en-US" dirty="0"/>
                        <a:t>6</a:t>
                      </a:r>
                    </a:p>
                  </a:txBody>
                  <a:tcPr/>
                </a:tc>
                <a:tc>
                  <a:txBody>
                    <a:bodyPr/>
                    <a:lstStyle/>
                    <a:p>
                      <a:pPr algn="ctr"/>
                      <a:r>
                        <a:rPr lang="en-US" dirty="0"/>
                        <a:t>48</a:t>
                      </a:r>
                    </a:p>
                  </a:txBody>
                  <a:tcPr/>
                </a:tc>
                <a:tc>
                  <a:txBody>
                    <a:bodyPr/>
                    <a:lstStyle/>
                    <a:p>
                      <a:pPr algn="ctr"/>
                      <a:r>
                        <a:rPr lang="en-US" dirty="0"/>
                        <a:t>-2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7169145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Marginal Revenue (2 of 2)</a:t>
            </a:r>
          </a:p>
        </p:txBody>
      </p:sp>
      <p:pic>
        <p:nvPicPr>
          <p:cNvPr id="10" name="Picture Placeholder 9" descr="A graph shows marginal revenue and demand curves with quantity along the horizontal axis and price in dollars along the vertical axis. The two curves originate from a point that corresponds to 20 dollars on the vertical axis. The marginal revenue line has a greater negative slope than the demand curve, and six points on it are denoted by dots. A horizontal rectangular section between 14 and 16 dollars and quantity 1 and 2 is labeled revenue loss, which equals 4 dollars. A vertical rectangular section corresponding to 14 dollars and quantity 2 to 3 is labeled revenue gain, which equals 14 dollars. A part of the vertical rectangular section below 10 dollars is labeled marginal revenue, which is 14 dollars minus 4 dollars equals 10 dollars.&#10;A table accompanying the graph has price P, quantity Q, Total revenue (T R; P times Q), and Marginal revenue (Change in T R) combinations for the six points marked on the Marginal revenue line. The data, respectively, are as follows. &#10;Price, 18 dollars; quantity, 1; Total revenue, 18. &#10;Price, 16 dollars; Quantity, 2; Total revenue, 32 dollars; and Marginal revenue, 14 dollars. &#10;Price, 14 dollars; Quantity, 3; Total revenue, 42 dollars; and Marginal revenue, 10 dollars. &#10;Price, 12 dollars; Quantity, 4; Total revenue, 48 dollars; and Marginal revenue, 6 dollars. &#10;Price, 10 dollars; Quantity, 5; Total revenue, 50 dollars; and Marginal revenue, 2 dollars. &#10;Price, 8 dollars; Quantity, 6; Total revenue, 48 dollars; and Marginal revenue, negative 2 dollars. &#10;The data in the second row is shaded, corresponding to the Revenue loss section in the graph. The data in the third row is shaded, corresponding to the revenue gained section in the graph.">
            <a:extLst>
              <a:ext uri="{FF2B5EF4-FFF2-40B4-BE49-F238E27FC236}">
                <a16:creationId xmlns:a16="http://schemas.microsoft.com/office/drawing/2014/main" id="{20662E56-B059-4ACC-9802-16A52CB3E1F9}"/>
              </a:ext>
            </a:extLst>
          </p:cNvPr>
          <p:cNvPicPr>
            <a:picLocks noGrp="1" noChangeAspect="1"/>
          </p:cNvPicPr>
          <p:nvPr>
            <p:ph type="pic" sz="quarter" idx="10"/>
          </p:nvPr>
        </p:nvPicPr>
        <p:blipFill>
          <a:blip r:embed="rId3"/>
          <a:stretch>
            <a:fillRect/>
          </a:stretch>
        </p:blipFill>
        <p:spPr>
          <a:xfrm>
            <a:off x="2065020" y="1341251"/>
            <a:ext cx="5013960" cy="4572000"/>
          </a:xfrm>
          <a:prstGeom prst="rect">
            <a:avLst/>
          </a:prstGeom>
        </p:spPr>
      </p:pic>
    </p:spTree>
    <p:extLst>
      <p:ext uri="{BB962C8B-B14F-4D97-AF65-F5344CB8AC3E}">
        <p14:creationId xmlns:p14="http://schemas.microsoft.com/office/powerpoint/2010/main" val="321991096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Shortcut for Finding </a:t>
            </a:r>
            <a:r>
              <a:rPr lang="en-US" i="1" dirty="0"/>
              <a:t>MR</a:t>
            </a:r>
          </a:p>
        </p:txBody>
      </p:sp>
      <p:sp>
        <p:nvSpPr>
          <p:cNvPr id="6" name="Content Placeholder 5"/>
          <p:cNvSpPr>
            <a:spLocks noGrp="1"/>
          </p:cNvSpPr>
          <p:nvPr>
            <p:ph sz="quarter" idx="11"/>
          </p:nvPr>
        </p:nvSpPr>
        <p:spPr>
          <a:xfrm>
            <a:off x="278272" y="1356622"/>
            <a:ext cx="8589962" cy="1059977"/>
          </a:xfrm>
        </p:spPr>
        <p:txBody>
          <a:bodyPr>
            <a:noAutofit/>
          </a:bodyPr>
          <a:lstStyle/>
          <a:p>
            <a:pPr marL="465138" indent="-465138">
              <a:spcBef>
                <a:spcPts val="624"/>
              </a:spcBef>
            </a:pPr>
            <a:r>
              <a:rPr lang="en-US" sz="2400" i="1" dirty="0"/>
              <a:t>MR</a:t>
            </a:r>
            <a:r>
              <a:rPr lang="en-US" sz="2400" dirty="0"/>
              <a:t> begins at same point on the vertical axis as demand.</a:t>
            </a:r>
          </a:p>
          <a:p>
            <a:pPr marL="465138" indent="-465138">
              <a:spcBef>
                <a:spcPts val="624"/>
              </a:spcBef>
            </a:pPr>
            <a:r>
              <a:rPr lang="en-US" sz="2400" i="1" dirty="0"/>
              <a:t>MR</a:t>
            </a:r>
            <a:r>
              <a:rPr lang="en-US" sz="2400" dirty="0"/>
              <a:t> has twice the slope.</a:t>
            </a:r>
          </a:p>
        </p:txBody>
      </p:sp>
      <p:pic>
        <p:nvPicPr>
          <p:cNvPr id="10" name="Picture Placeholder 9" descr="Three graphs show demand and marginal revenue curves with quantity along the horizontal axes and price along the vertical axes.  The Marginal revenue curve has a greater negative slope than the demand curve in the three graphs. The Marginal revenue curve and the demand curve of the first graph originate from point a on the vertical axis and meet the horizontal axis at quantity 250 and 500, respectively. The Marginal revenue curve and the demand curve of the second graph originate from point a on the vertical axis and meet the horizontal axis at quantity 4 and 8, respectively. The Marginal revenue curve and the demand curve of the third graph originate from point a on the vertical axis and meet the horizontal axis at quantity a over 2 b and a over b, respectively. A right triangle along the marginal revenue curve has sides 2 b and 1, while the hypotenuse is the slope of the marginal revenue curve. An accompanying equation reads, Marginal revenue equals a minus 2 b times Q. Another right triangle along the demand curve has sides b and 1, while the hypotenuse is the slope of the demand curve. An accompanying equation reads, P equals a minus b times Q.">
            <a:extLst>
              <a:ext uri="{FF2B5EF4-FFF2-40B4-BE49-F238E27FC236}">
                <a16:creationId xmlns:a16="http://schemas.microsoft.com/office/drawing/2014/main" id="{CA880AA1-D556-425A-BD4A-74771E2E483E}"/>
              </a:ext>
            </a:extLst>
          </p:cNvPr>
          <p:cNvPicPr>
            <a:picLocks noGrp="1" noChangeAspect="1"/>
          </p:cNvPicPr>
          <p:nvPr>
            <p:ph type="pic" sz="quarter" idx="10"/>
          </p:nvPr>
        </p:nvPicPr>
        <p:blipFill>
          <a:blip r:embed="rId3"/>
          <a:stretch>
            <a:fillRect/>
          </a:stretch>
        </p:blipFill>
        <p:spPr>
          <a:xfrm>
            <a:off x="2526030" y="2416599"/>
            <a:ext cx="4091940" cy="3429000"/>
          </a:xfrm>
          <a:prstGeom prst="rect">
            <a:avLst/>
          </a:prstGeom>
        </p:spPr>
      </p:pic>
    </p:spTree>
    <p:extLst>
      <p:ext uri="{BB962C8B-B14F-4D97-AF65-F5344CB8AC3E}">
        <p14:creationId xmlns:p14="http://schemas.microsoft.com/office/powerpoint/2010/main" val="15605199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(2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For a firm with market power, marginal revenue is:</a:t>
            </a:r>
          </a:p>
          <a:p>
            <a:pPr marL="465138" indent="-465138">
              <a:spcAft>
                <a:spcPts val="1200"/>
              </a:spcAft>
              <a:buAutoNum type="alphaLcPeriod"/>
            </a:pPr>
            <a:r>
              <a:rPr lang="en-US" dirty="0"/>
              <a:t>higher than price.</a:t>
            </a:r>
          </a:p>
          <a:p>
            <a:pPr marL="465138" indent="-465138">
              <a:spcAft>
                <a:spcPts val="1200"/>
              </a:spcAft>
              <a:buAutoNum type="alphaLcPeriod"/>
            </a:pPr>
            <a:r>
              <a:rPr lang="en-US" dirty="0"/>
              <a:t>equal to price.</a:t>
            </a:r>
          </a:p>
          <a:p>
            <a:pPr marL="465138" indent="-465138">
              <a:spcAft>
                <a:spcPts val="1200"/>
              </a:spcAft>
              <a:buAutoNum type="alphaLcPeriod"/>
            </a:pPr>
            <a:r>
              <a:rPr lang="en-US" dirty="0"/>
              <a:t>lower than price.</a:t>
            </a:r>
          </a:p>
        </p:txBody>
      </p:sp>
    </p:spTree>
    <p:extLst>
      <p:ext uri="{BB962C8B-B14F-4D97-AF65-F5344CB8AC3E}">
        <p14:creationId xmlns:p14="http://schemas.microsoft.com/office/powerpoint/2010/main" val="372233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(2 of 4)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For a firm with market power, marginal revenue is:</a:t>
            </a:r>
          </a:p>
          <a:p>
            <a:pPr marL="465138" indent="-465138">
              <a:spcAft>
                <a:spcPts val="1200"/>
              </a:spcAft>
              <a:buAutoNum type="alphaLcPeriod"/>
            </a:pPr>
            <a:r>
              <a:rPr lang="en-US" dirty="0"/>
              <a:t>higher than price.</a:t>
            </a:r>
          </a:p>
          <a:p>
            <a:pPr marL="465138" indent="-465138">
              <a:spcAft>
                <a:spcPts val="1200"/>
              </a:spcAft>
              <a:buAutoNum type="alphaLcPeriod"/>
            </a:pPr>
            <a:r>
              <a:rPr lang="en-US" dirty="0"/>
              <a:t>equal to price.</a:t>
            </a:r>
          </a:p>
          <a:p>
            <a:pPr marL="465138" indent="-465138">
              <a:spcAft>
                <a:spcPts val="1800"/>
              </a:spcAft>
              <a:buAutoNum type="alphaLcPeriod"/>
            </a:pPr>
            <a:r>
              <a:rPr lang="en-US" dirty="0"/>
              <a:t>lower than price.</a:t>
            </a:r>
            <a:endParaRPr lang="en-US" b="1" dirty="0"/>
          </a:p>
          <a:p>
            <a:pPr marL="0" indent="0">
              <a:spcAft>
                <a:spcPts val="1200"/>
              </a:spcAft>
              <a:buNone/>
            </a:pPr>
            <a:r>
              <a:rPr lang="en-US" b="1" dirty="0"/>
              <a:t>Answer: </a:t>
            </a:r>
          </a:p>
          <a:p>
            <a:pPr marL="514350" indent="-514350">
              <a:spcAft>
                <a:spcPts val="1200"/>
              </a:spcAft>
              <a:buFont typeface="+mj-lt"/>
              <a:buAutoNum type="alphaLcPeriod" startAt="3"/>
            </a:pPr>
            <a:r>
              <a:rPr lang="en-US" dirty="0"/>
              <a:t>A firm with market power must drop its price to sell more units, so the marginal (additional) revenue is lower than price.</a:t>
            </a:r>
            <a:endParaRPr lang="en-US" b="1" dirty="0"/>
          </a:p>
        </p:txBody>
      </p:sp>
    </p:spTree>
    <p:extLst>
      <p:ext uri="{BB962C8B-B14F-4D97-AF65-F5344CB8AC3E}">
        <p14:creationId xmlns:p14="http://schemas.microsoft.com/office/powerpoint/2010/main" val="9785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 Monopolist Maximizes Profit</a:t>
            </a:r>
          </a:p>
        </p:txBody>
      </p:sp>
      <p:pic>
        <p:nvPicPr>
          <p:cNvPr id="9" name="Picture Placeholder 4" descr="A graph shows a demand curve, marginal revenue curve, marginal cost line, and average cost curve with quantity in millions of pills along the horizontal axis and price per pill along the vertical axis. The demand curve and the marginal revenue curve originate from the same point on the vertical axis, have negative slopes, and meet the horizontal axis at different points. The average cost curve has a negative slope that levels out going to the right. The horizontal marginal cost line is at 50 cents. A dashed line connecting point a on the marginal cost curve, b on the demand curve, and c on the average cost curve, corresponds to the profit-maximizing price of 12.50 dollars and the profit-maximizing quantity of 80. The points form a rectangular section adjacent to the vertical axis. A part of the rectangular section above 2.50 dollars is labeled profit.">
            <a:extLst>
              <a:ext uri="{FF2B5EF4-FFF2-40B4-BE49-F238E27FC236}">
                <a16:creationId xmlns:a16="http://schemas.microsoft.com/office/drawing/2014/main" id="{AA2958AB-3F37-48AD-96BF-3156EC711F1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0" y="1446039"/>
            <a:ext cx="4468486" cy="4306824"/>
          </a:xfrm>
          <a:prstGeom prst="rect">
            <a:avLst/>
          </a:prstGeom>
        </p:spPr>
      </p:pic>
      <p:sp>
        <p:nvSpPr>
          <p:cNvPr id="5" name="Content Placeholder 4">
            <a:extLst>
              <a:ext uri="{FF2B5EF4-FFF2-40B4-BE49-F238E27FC236}">
                <a16:creationId xmlns:a16="http://schemas.microsoft.com/office/drawing/2014/main" id="{C56FCBE9-E916-4688-B9DC-BDE3EA92D956}"/>
              </a:ext>
            </a:extLst>
          </p:cNvPr>
          <p:cNvSpPr>
            <a:spLocks noGrp="1"/>
          </p:cNvSpPr>
          <p:nvPr>
            <p:ph sz="quarter" idx="11"/>
          </p:nvPr>
        </p:nvSpPr>
        <p:spPr>
          <a:xfrm>
            <a:off x="4693003" y="1255077"/>
            <a:ext cx="4408008" cy="1631216"/>
          </a:xfrm>
          <a:solidFill>
            <a:schemeClr val="bg1">
              <a:lumMod val="95000"/>
            </a:schemeClr>
          </a:solidFill>
          <a:ln>
            <a:solidFill>
              <a:schemeClr val="bg1">
                <a:lumMod val="75000"/>
              </a:schemeClr>
            </a:solidFill>
          </a:ln>
        </p:spPr>
        <p:txBody>
          <a:bodyPr wrap="square" rtlCol="0">
            <a:spAutoFit/>
          </a:bodyPr>
          <a:lstStyle/>
          <a:p>
            <a:pPr marL="0" indent="0" fontAlgn="base">
              <a:spcBef>
                <a:spcPct val="0"/>
              </a:spcBef>
              <a:spcAft>
                <a:spcPct val="0"/>
              </a:spcAft>
              <a:buNone/>
            </a:pPr>
            <a:r>
              <a:rPr lang="en-US" sz="2000" dirty="0">
                <a:ea typeface="+mn-ea"/>
              </a:rPr>
              <a:t>Profit-maximizing output: </a:t>
            </a:r>
            <a:br>
              <a:rPr lang="en-US" sz="2000" dirty="0">
                <a:ea typeface="+mn-ea"/>
              </a:rPr>
            </a:br>
            <a:r>
              <a:rPr lang="en-US" sz="2000" i="1" dirty="0">
                <a:ea typeface="+mn-ea"/>
              </a:rPr>
              <a:t>MR = MC </a:t>
            </a:r>
            <a:r>
              <a:rPr lang="en-US" sz="2000" dirty="0">
                <a:ea typeface="+mn-ea"/>
              </a:rPr>
              <a:t>at 80 million pills</a:t>
            </a:r>
          </a:p>
          <a:p>
            <a:pPr marL="0" indent="0" fontAlgn="base">
              <a:spcBef>
                <a:spcPct val="0"/>
              </a:spcBef>
              <a:spcAft>
                <a:spcPct val="0"/>
              </a:spcAft>
              <a:buNone/>
            </a:pPr>
            <a:r>
              <a:rPr lang="en-US" sz="2000" dirty="0">
                <a:ea typeface="+mn-ea"/>
              </a:rPr>
              <a:t>Profit-maximizing price = $12.50</a:t>
            </a:r>
          </a:p>
          <a:p>
            <a:pPr marL="0" indent="0" fontAlgn="base">
              <a:spcBef>
                <a:spcPct val="0"/>
              </a:spcBef>
              <a:spcAft>
                <a:spcPct val="0"/>
              </a:spcAft>
              <a:buNone/>
            </a:pPr>
            <a:r>
              <a:rPr lang="en-US" sz="2000" dirty="0">
                <a:ea typeface="+mn-ea"/>
              </a:rPr>
              <a:t>Profit per pill = $10.00</a:t>
            </a:r>
          </a:p>
          <a:p>
            <a:pPr marL="0" indent="0" fontAlgn="base">
              <a:spcBef>
                <a:spcPct val="0"/>
              </a:spcBef>
              <a:spcAft>
                <a:spcPct val="0"/>
              </a:spcAft>
              <a:buNone/>
            </a:pPr>
            <a:r>
              <a:rPr lang="en-US" sz="2000" dirty="0">
                <a:ea typeface="+mn-ea"/>
              </a:rPr>
              <a:t>Total profit = $10 × 80 = $800 million</a:t>
            </a:r>
          </a:p>
        </p:txBody>
      </p:sp>
    </p:spTree>
    <p:extLst>
      <p:ext uri="{BB962C8B-B14F-4D97-AF65-F5344CB8AC3E}">
        <p14:creationId xmlns:p14="http://schemas.microsoft.com/office/powerpoint/2010/main" val="219118806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of Demand and Monopoly Markup</a:t>
            </a:r>
          </a:p>
        </p:txBody>
      </p:sp>
      <p:sp>
        <p:nvSpPr>
          <p:cNvPr id="3" name="Content Placeholder 2"/>
          <p:cNvSpPr>
            <a:spLocks noGrp="1"/>
          </p:cNvSpPr>
          <p:nvPr>
            <p:ph idx="1"/>
          </p:nvPr>
        </p:nvSpPr>
        <p:spPr/>
        <p:txBody>
          <a:bodyPr/>
          <a:lstStyle/>
          <a:p>
            <a:r>
              <a:rPr lang="en-US" dirty="0"/>
              <a:t>Two effects make demand for pharmaceuticals inelastic:</a:t>
            </a:r>
          </a:p>
          <a:p>
            <a:pPr lvl="1"/>
            <a:r>
              <a:rPr lang="en-US" dirty="0"/>
              <a:t>The “you can’t take it with you” effect:</a:t>
            </a:r>
          </a:p>
          <a:p>
            <a:pPr lvl="2"/>
            <a:r>
              <a:rPr lang="en-US" b="1" dirty="0"/>
              <a:t>People with serious illnesses are relatively insensitive to the price of life-saving drugs.</a:t>
            </a:r>
          </a:p>
          <a:p>
            <a:pPr lvl="1"/>
            <a:r>
              <a:rPr lang="en-US" dirty="0"/>
              <a:t>The “other people’s money” effect:</a:t>
            </a:r>
          </a:p>
          <a:p>
            <a:pPr lvl="2">
              <a:spcAft>
                <a:spcPts val="1800"/>
              </a:spcAft>
            </a:pPr>
            <a:r>
              <a:rPr lang="en-US" dirty="0"/>
              <a:t>If third parties are paying for the medicine, people are less sensitive to price.</a:t>
            </a:r>
          </a:p>
          <a:p>
            <a:r>
              <a:rPr lang="en-US" dirty="0"/>
              <a:t>The more inelastic the demand curve, the more a monopolist will raise price above </a:t>
            </a:r>
            <a:r>
              <a:rPr lang="en-US" i="1" dirty="0"/>
              <a:t>MC</a:t>
            </a:r>
            <a:r>
              <a:rPr lang="en-US" dirty="0"/>
              <a:t>.</a:t>
            </a:r>
          </a:p>
        </p:txBody>
      </p:sp>
    </p:spTree>
    <p:extLst>
      <p:ext uri="{BB962C8B-B14F-4D97-AF65-F5344CB8AC3E}">
        <p14:creationId xmlns:p14="http://schemas.microsoft.com/office/powerpoint/2010/main" val="194943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of Demand and Markup</a:t>
            </a:r>
          </a:p>
        </p:txBody>
      </p:sp>
      <p:pic>
        <p:nvPicPr>
          <p:cNvPr id="8" name="Picture Placeholder 5" descr="Two graphs show demand and price curves for relatively elastic demand, small markup, and relatively inelastic demand, big markup. The graphs have Quantity along the horizontal axes and Price along the vertical axes. The marginal revenue line has a greater negative slope than the demand curve in both graphs. The horizontal marginal cost line represents the original cost. The demand and the marginal revenue lines in both graphs originate from the same point on the vertical axis and meet the horizontal axis at two different points. The first graph is titled Relatively Elastic Demand, Small Markup. A dashed line connects the intersection point of the marginal cost line and marginal revenue curve to price P knot on the vertical axis and quantity Q knot on the horizontal axis. A double-headed arrow line marks the distance between the point P knot and the point where the marginal cost line originates from the vertical axis as small mark up. The second graph is titled Relatively Inelastic Demand, Big Markup. A dashed line connects the intersection point of the marginal cost line and marginal revenue curve to price P I on the vertical axis and quantity Q I on the horizontal axis. A double-headed arrow line marks the distance between point P I and the point where the marginal cost line originates from the vertical axis as big mark up.">
            <a:extLst>
              <a:ext uri="{FF2B5EF4-FFF2-40B4-BE49-F238E27FC236}">
                <a16:creationId xmlns:a16="http://schemas.microsoft.com/office/drawing/2014/main" id="{10F9A33E-99B6-4566-92F6-FA518D580EE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63647" y="1567730"/>
            <a:ext cx="8098353" cy="4410580"/>
          </a:xfrm>
          <a:prstGeom prst="rect">
            <a:avLst/>
          </a:prstGeom>
        </p:spPr>
      </p:pic>
    </p:spTree>
    <p:extLst>
      <p:ext uri="{BB962C8B-B14F-4D97-AF65-F5344CB8AC3E}">
        <p14:creationId xmlns:p14="http://schemas.microsoft.com/office/powerpoint/2010/main" val="350854549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18" y="17266"/>
            <a:ext cx="8195165" cy="1059977"/>
          </a:xfrm>
        </p:spPr>
        <p:txBody>
          <a:bodyPr>
            <a:noAutofit/>
          </a:bodyPr>
          <a:lstStyle/>
          <a:p>
            <a:r>
              <a:rPr lang="en-US" dirty="0"/>
              <a:t>Costs of Monopoly: Deadweight Loss (1 of 2)</a:t>
            </a:r>
          </a:p>
        </p:txBody>
      </p:sp>
      <p:sp>
        <p:nvSpPr>
          <p:cNvPr id="3" name="Content Placeholder 2"/>
          <p:cNvSpPr>
            <a:spLocks noGrp="1"/>
          </p:cNvSpPr>
          <p:nvPr>
            <p:ph idx="1"/>
          </p:nvPr>
        </p:nvSpPr>
        <p:spPr/>
        <p:txBody>
          <a:bodyPr>
            <a:normAutofit/>
          </a:bodyPr>
          <a:lstStyle/>
          <a:p>
            <a:pPr>
              <a:spcAft>
                <a:spcPts val="1800"/>
              </a:spcAft>
            </a:pPr>
            <a:r>
              <a:rPr lang="en-US" dirty="0"/>
              <a:t>Monopolies charge a higher price and produce less than competitive firms.</a:t>
            </a:r>
          </a:p>
          <a:p>
            <a:pPr>
              <a:spcAft>
                <a:spcPts val="1800"/>
              </a:spcAft>
            </a:pPr>
            <a:r>
              <a:rPr lang="en-US" dirty="0"/>
              <a:t>Monopolies reduce total surplus (consumer surplus + producer surplus).</a:t>
            </a:r>
          </a:p>
          <a:p>
            <a:pPr>
              <a:spcAft>
                <a:spcPts val="1800"/>
              </a:spcAft>
            </a:pPr>
            <a:r>
              <a:rPr lang="en-US" dirty="0"/>
              <a:t>This implies a deadweight loss: sales that do not occur because the monopoly price is above the competitive price.</a:t>
            </a:r>
          </a:p>
        </p:txBody>
      </p:sp>
    </p:spTree>
    <p:extLst>
      <p:ext uri="{BB962C8B-B14F-4D97-AF65-F5344CB8AC3E}">
        <p14:creationId xmlns:p14="http://schemas.microsoft.com/office/powerpoint/2010/main" val="297630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4988" y="17266"/>
            <a:ext cx="8114025" cy="1059977"/>
          </a:xfrm>
        </p:spPr>
        <p:txBody>
          <a:bodyPr>
            <a:noAutofit/>
          </a:bodyPr>
          <a:lstStyle/>
          <a:p>
            <a:r>
              <a:rPr lang="en-US" dirty="0"/>
              <a:t>Costs of Monopoly: Deadweight Loss (2 of 2)</a:t>
            </a:r>
          </a:p>
        </p:txBody>
      </p:sp>
      <p:pic>
        <p:nvPicPr>
          <p:cNvPr id="8" name="Picture Placeholder 5" descr="Two graphs represent competition and monopoly with quantity along the horizontal axes and price along the vertical axes. The competition graph shows a demand curve with a negative slope that originates from a point on the vertical axis and meets the horizontal axis at a point. The supply curve originates from point P c on the vertical axis and is parallel to the horizontal axis. A dashed line connects the intersection point of the demand and supply curves to point Q c representing optimal quantity on the horizontal axis. The triangular portion above the supply curve, underneath the demand curve, is labeled Consumer surplus. A callout pointing to Consumer surplus reads, Consumers get this.&#10;The Monopoly graph shows a demand curve and a marginal revenue curve originating from the same point on the vertical axis and meeting the horizontal axis at two different points. The marginal cost is equal to the average cost, represented by a line parallel to the horizontal axis, originating from point P c on the vertical axis. A point on the demand curve corresponds to price P m quantity Q m, and another point is at price P c quantity Q c. The triangular portion above the dashed line that connects point P m to the second point on the demand curve is labeled consumer surplus, and a callout reads, Consumers get this. The square formed by the dashed line connecting the four coordinates, P m, P c, the second point on the demand curve, and the point of intersection of the marginal revenue curve and the marginal cost line, is labeled Profit. A callout pointing to Profit reads, The monopolist gets this. The triangle formed by the three coordinates, the first and the second points on the demand curve and the point of intersection of the marginal revenue curve and the marginal cost line, is labeled D W L. A callout pointing to D W L reads, No one gets this (deadweight loss).">
            <a:extLst>
              <a:ext uri="{FF2B5EF4-FFF2-40B4-BE49-F238E27FC236}">
                <a16:creationId xmlns:a16="http://schemas.microsoft.com/office/drawing/2014/main" id="{BAA5B163-84C3-4A00-883E-D02D04DB5C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92623" y="1508679"/>
            <a:ext cx="6558754" cy="4205892"/>
          </a:xfrm>
          <a:prstGeom prst="rect">
            <a:avLst/>
          </a:prstGeom>
        </p:spPr>
      </p:pic>
    </p:spTree>
    <p:extLst>
      <p:ext uri="{BB962C8B-B14F-4D97-AF65-F5344CB8AC3E}">
        <p14:creationId xmlns:p14="http://schemas.microsoft.com/office/powerpoint/2010/main" val="184973546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normAutofit/>
          </a:bodyPr>
          <a:lstStyle/>
          <a:p>
            <a:pPr>
              <a:spcAft>
                <a:spcPts val="1800"/>
              </a:spcAft>
            </a:pPr>
            <a:r>
              <a:rPr lang="en-US" sz="2000" dirty="0"/>
              <a:t>Market Power</a:t>
            </a:r>
          </a:p>
          <a:p>
            <a:pPr>
              <a:spcAft>
                <a:spcPts val="1800"/>
              </a:spcAft>
            </a:pPr>
            <a:r>
              <a:rPr lang="en-US" sz="2000" dirty="0"/>
              <a:t>How a Firm Uses Market Power to Maximize Profit</a:t>
            </a:r>
          </a:p>
          <a:p>
            <a:pPr>
              <a:spcAft>
                <a:spcPts val="1800"/>
              </a:spcAft>
            </a:pPr>
            <a:r>
              <a:rPr lang="en-US" sz="2000" dirty="0"/>
              <a:t>The Costs of Monopoly: Deadweight Loss</a:t>
            </a:r>
          </a:p>
          <a:p>
            <a:pPr>
              <a:spcAft>
                <a:spcPts val="1800"/>
              </a:spcAft>
            </a:pPr>
            <a:r>
              <a:rPr lang="en-US" sz="2000" dirty="0"/>
              <a:t>The Costs of Monopoly: Corruption and Inefficiency</a:t>
            </a:r>
          </a:p>
          <a:p>
            <a:pPr>
              <a:spcAft>
                <a:spcPts val="1800"/>
              </a:spcAft>
            </a:pPr>
            <a:r>
              <a:rPr lang="en-US" sz="2000" dirty="0"/>
              <a:t>The Benefits of Monopoly: Incentives for Research and Development</a:t>
            </a:r>
          </a:p>
          <a:p>
            <a:pPr>
              <a:spcAft>
                <a:spcPts val="1800"/>
              </a:spcAft>
            </a:pPr>
            <a:r>
              <a:rPr lang="en-US" sz="2000" dirty="0"/>
              <a:t>Sources of Market Power</a:t>
            </a:r>
          </a:p>
          <a:p>
            <a:pPr>
              <a:spcAft>
                <a:spcPts val="1800"/>
              </a:spcAft>
            </a:pPr>
            <a:r>
              <a:rPr lang="en-US" sz="2000" dirty="0"/>
              <a:t>Regulating Monopoly</a:t>
            </a:r>
          </a:p>
          <a:p>
            <a:pPr>
              <a:spcAft>
                <a:spcPts val="1800"/>
              </a:spcAft>
            </a:pPr>
            <a:r>
              <a:rPr lang="en-US" sz="2000" dirty="0"/>
              <a:t>Takeaway</a:t>
            </a:r>
          </a:p>
        </p:txBody>
      </p:sp>
    </p:spTree>
    <p:extLst>
      <p:ext uri="{BB962C8B-B14F-4D97-AF65-F5344CB8AC3E}">
        <p14:creationId xmlns:p14="http://schemas.microsoft.com/office/powerpoint/2010/main" val="273709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(3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A monopolist’s price is:</a:t>
            </a:r>
          </a:p>
          <a:p>
            <a:pPr marL="465138" indent="-465138">
              <a:spcAft>
                <a:spcPts val="1200"/>
              </a:spcAft>
              <a:buAutoNum type="alphaLcPeriod"/>
            </a:pPr>
            <a:r>
              <a:rPr lang="en-US" dirty="0"/>
              <a:t>lower than a competitive firm’s.</a:t>
            </a:r>
          </a:p>
          <a:p>
            <a:pPr marL="465138" indent="-465138">
              <a:spcAft>
                <a:spcPts val="1200"/>
              </a:spcAft>
              <a:buAutoNum type="alphaLcPeriod"/>
            </a:pPr>
            <a:r>
              <a:rPr lang="en-US" dirty="0"/>
              <a:t>higher than a competitive firm’s.</a:t>
            </a:r>
          </a:p>
          <a:p>
            <a:pPr marL="465138" indent="-465138">
              <a:spcAft>
                <a:spcPts val="1200"/>
              </a:spcAft>
              <a:buAutoNum type="alphaLcPeriod"/>
            </a:pPr>
            <a:r>
              <a:rPr lang="en-US" dirty="0"/>
              <a:t>the same as a competitive firm’s.</a:t>
            </a:r>
          </a:p>
        </p:txBody>
      </p:sp>
    </p:spTree>
    <p:extLst>
      <p:ext uri="{BB962C8B-B14F-4D97-AF65-F5344CB8AC3E}">
        <p14:creationId xmlns:p14="http://schemas.microsoft.com/office/powerpoint/2010/main" val="208492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(3 of 4)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A monopolist’s price is:</a:t>
            </a:r>
          </a:p>
          <a:p>
            <a:pPr marL="465138" indent="-465138">
              <a:spcAft>
                <a:spcPts val="1200"/>
              </a:spcAft>
              <a:buAutoNum type="alphaLcPeriod"/>
            </a:pPr>
            <a:r>
              <a:rPr lang="en-US" dirty="0"/>
              <a:t>lower than a competitive firm’s.</a:t>
            </a:r>
          </a:p>
          <a:p>
            <a:pPr marL="465138" indent="-465138">
              <a:spcAft>
                <a:spcPts val="1200"/>
              </a:spcAft>
              <a:buAutoNum type="alphaLcPeriod"/>
            </a:pPr>
            <a:r>
              <a:rPr lang="en-US" dirty="0"/>
              <a:t>higher than a competitive firm’s.</a:t>
            </a:r>
          </a:p>
          <a:p>
            <a:pPr marL="465138" indent="-465138">
              <a:spcAft>
                <a:spcPts val="1800"/>
              </a:spcAft>
              <a:buAutoNum type="alphaLcPeriod"/>
            </a:pPr>
            <a:r>
              <a:rPr lang="en-US" dirty="0"/>
              <a:t>the same as a competitive firm’s.</a:t>
            </a:r>
            <a:endParaRPr lang="en-US" b="1" dirty="0"/>
          </a:p>
          <a:p>
            <a:pPr marL="0" indent="0">
              <a:spcAft>
                <a:spcPts val="1200"/>
              </a:spcAft>
              <a:buNone/>
            </a:pPr>
            <a:r>
              <a:rPr lang="en-US" b="1" dirty="0"/>
              <a:t>Answer: </a:t>
            </a:r>
          </a:p>
          <a:p>
            <a:pPr marL="514350" indent="-514350">
              <a:spcAft>
                <a:spcPts val="1200"/>
              </a:spcAft>
              <a:buFont typeface="+mj-lt"/>
              <a:buAutoNum type="alphaLcPeriod" startAt="2"/>
            </a:pPr>
            <a:r>
              <a:rPr lang="en-US" dirty="0"/>
              <a:t>A monopolist’s price is higher than a competitive firm’s</a:t>
            </a:r>
            <a:r>
              <a:rPr lang="en-US" i="1" dirty="0"/>
              <a:t>.</a:t>
            </a:r>
            <a:endParaRPr lang="en-US" b="1" dirty="0"/>
          </a:p>
        </p:txBody>
      </p:sp>
    </p:spTree>
    <p:extLst>
      <p:ext uri="{BB962C8B-B14F-4D97-AF65-F5344CB8AC3E}">
        <p14:creationId xmlns:p14="http://schemas.microsoft.com/office/powerpoint/2010/main" val="252239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Costs of Monopoly: Corruption and Inefficiency (1 of 2)</a:t>
            </a:r>
          </a:p>
        </p:txBody>
      </p:sp>
      <p:sp>
        <p:nvSpPr>
          <p:cNvPr id="7" name="Content Placeholder 6"/>
          <p:cNvSpPr>
            <a:spLocks noGrp="1"/>
          </p:cNvSpPr>
          <p:nvPr>
            <p:ph sz="quarter" idx="11"/>
          </p:nvPr>
        </p:nvSpPr>
        <p:spPr>
          <a:xfrm>
            <a:off x="278272" y="1386684"/>
            <a:ext cx="4509485" cy="4808634"/>
          </a:xfrm>
        </p:spPr>
        <p:txBody>
          <a:bodyPr>
            <a:normAutofit/>
          </a:bodyPr>
          <a:lstStyle/>
          <a:p>
            <a:pPr marL="465138" indent="-465138">
              <a:spcAft>
                <a:spcPts val="1800"/>
              </a:spcAft>
            </a:pPr>
            <a:r>
              <a:rPr lang="en-US" dirty="0"/>
              <a:t>Many monopolies are the result of government corruption.</a:t>
            </a:r>
          </a:p>
          <a:p>
            <a:pPr marL="465138" indent="-465138"/>
            <a:r>
              <a:rPr lang="en-US" dirty="0"/>
              <a:t>Tommy Suharto, the Indonesian president’s son, was given the clove monopoly.</a:t>
            </a:r>
          </a:p>
          <a:p>
            <a:pPr marL="914400" lvl="1" indent="-449263"/>
            <a:r>
              <a:rPr lang="en-US" dirty="0"/>
              <a:t>He bought the Lamborghini company with the monopoly profits.</a:t>
            </a:r>
          </a:p>
        </p:txBody>
      </p:sp>
      <p:pic>
        <p:nvPicPr>
          <p:cNvPr id="8" name="Picture Placeholder 5" descr="A photo shows a Lamborghini sports car.">
            <a:extLst>
              <a:ext uri="{FF2B5EF4-FFF2-40B4-BE49-F238E27FC236}">
                <a16:creationId xmlns:a16="http://schemas.microsoft.com/office/drawing/2014/main" id="{420DBEF3-FB44-4942-AFC9-E8768F4CFE7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977800" y="1546274"/>
            <a:ext cx="4006404" cy="3191824"/>
          </a:xfrm>
          <a:prstGeom prst="rect">
            <a:avLst/>
          </a:prstGeom>
        </p:spPr>
      </p:pic>
    </p:spTree>
    <p:extLst>
      <p:ext uri="{BB962C8B-B14F-4D97-AF65-F5344CB8AC3E}">
        <p14:creationId xmlns:p14="http://schemas.microsoft.com/office/powerpoint/2010/main" val="100348060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Costs of Monopoly: Corruption and Inefficiency (2 of 2)</a:t>
            </a:r>
          </a:p>
        </p:txBody>
      </p:sp>
      <p:sp>
        <p:nvSpPr>
          <p:cNvPr id="3" name="Content Placeholder 2"/>
          <p:cNvSpPr>
            <a:spLocks noGrp="1"/>
          </p:cNvSpPr>
          <p:nvPr>
            <p:ph idx="1"/>
          </p:nvPr>
        </p:nvSpPr>
        <p:spPr/>
        <p:txBody>
          <a:bodyPr>
            <a:normAutofit/>
          </a:bodyPr>
          <a:lstStyle/>
          <a:p>
            <a:pPr>
              <a:spcAft>
                <a:spcPts val="1800"/>
              </a:spcAft>
            </a:pPr>
            <a:r>
              <a:rPr lang="en-US" dirty="0"/>
              <a:t>Monopolies are especially harmful if they control a good that is used to produce other goods.</a:t>
            </a:r>
          </a:p>
          <a:p>
            <a:r>
              <a:rPr lang="en-US" dirty="0"/>
              <a:t>In Algeria, a dozen or so army generals each control a key good.</a:t>
            </a:r>
          </a:p>
          <a:p>
            <a:pPr lvl="1"/>
            <a:r>
              <a:rPr lang="en-US" dirty="0"/>
              <a:t>People refer to these men as General Wheat, General Tire, ….</a:t>
            </a:r>
          </a:p>
          <a:p>
            <a:pPr lvl="1">
              <a:spcAft>
                <a:spcPts val="1800"/>
              </a:spcAft>
            </a:pPr>
            <a:r>
              <a:rPr lang="en-US" dirty="0"/>
              <a:t>Each general tries to get a larger share of the economic pie.</a:t>
            </a:r>
          </a:p>
          <a:p>
            <a:r>
              <a:rPr lang="en-US" dirty="0"/>
              <a:t>The result is greater deadweight loss, and the “pie” shrinks.</a:t>
            </a:r>
          </a:p>
        </p:txBody>
      </p:sp>
    </p:spTree>
    <p:extLst>
      <p:ext uri="{BB962C8B-B14F-4D97-AF65-F5344CB8AC3E}">
        <p14:creationId xmlns:p14="http://schemas.microsoft.com/office/powerpoint/2010/main" val="406553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35" y="17266"/>
            <a:ext cx="8962931" cy="1059977"/>
          </a:xfrm>
        </p:spPr>
        <p:txBody>
          <a:bodyPr>
            <a:noAutofit/>
          </a:bodyPr>
          <a:lstStyle/>
          <a:p>
            <a:r>
              <a:rPr lang="en-US" dirty="0"/>
              <a:t>Benefits of Monopoly: Incentives for R&amp;D (1 of 2)</a:t>
            </a:r>
          </a:p>
        </p:txBody>
      </p:sp>
      <p:sp>
        <p:nvSpPr>
          <p:cNvPr id="3" name="Content Placeholder 2"/>
          <p:cNvSpPr>
            <a:spLocks noGrp="1"/>
          </p:cNvSpPr>
          <p:nvPr>
            <p:ph idx="1"/>
          </p:nvPr>
        </p:nvSpPr>
        <p:spPr/>
        <p:txBody>
          <a:bodyPr>
            <a:normAutofit/>
          </a:bodyPr>
          <a:lstStyle/>
          <a:p>
            <a:r>
              <a:rPr lang="en-US" dirty="0"/>
              <a:t>Drug prices are lower in India and Canada.</a:t>
            </a:r>
          </a:p>
          <a:p>
            <a:pPr lvl="1"/>
            <a:r>
              <a:rPr lang="en-US" dirty="0"/>
              <a:t>India does not offer strong patent protection.</a:t>
            </a:r>
          </a:p>
          <a:p>
            <a:pPr lvl="1">
              <a:spcAft>
                <a:spcPts val="1800"/>
              </a:spcAft>
            </a:pPr>
            <a:r>
              <a:rPr lang="en-US" dirty="0"/>
              <a:t>Canada’s government controls drug prices.</a:t>
            </a:r>
          </a:p>
          <a:p>
            <a:pPr>
              <a:spcAft>
                <a:spcPts val="1800"/>
              </a:spcAft>
            </a:pPr>
            <a:r>
              <a:rPr lang="en-US" dirty="0"/>
              <a:t>It costs $1 billion to develop a new drug.</a:t>
            </a:r>
          </a:p>
          <a:p>
            <a:pPr>
              <a:spcAft>
                <a:spcPts val="1800"/>
              </a:spcAft>
            </a:pPr>
            <a:r>
              <a:rPr lang="en-US" dirty="0"/>
              <a:t>Patents are one way of rewarding research and development (R&amp;D).</a:t>
            </a:r>
          </a:p>
          <a:p>
            <a:pPr>
              <a:spcAft>
                <a:spcPts val="1800"/>
              </a:spcAft>
            </a:pPr>
            <a:r>
              <a:rPr lang="en-US" dirty="0"/>
              <a:t>Without patents, firms would not spend on R&amp;D, and fewer new drugs would be developed.</a:t>
            </a:r>
          </a:p>
        </p:txBody>
      </p:sp>
    </p:spTree>
    <p:extLst>
      <p:ext uri="{BB962C8B-B14F-4D97-AF65-F5344CB8AC3E}">
        <p14:creationId xmlns:p14="http://schemas.microsoft.com/office/powerpoint/2010/main" val="247704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35" y="17266"/>
            <a:ext cx="8962931" cy="1059977"/>
          </a:xfrm>
        </p:spPr>
        <p:txBody>
          <a:bodyPr>
            <a:noAutofit/>
          </a:bodyPr>
          <a:lstStyle/>
          <a:p>
            <a:r>
              <a:rPr lang="en-US" dirty="0"/>
              <a:t>Benefits of Monopoly: Incentives for R&amp;D (2 of 2)</a:t>
            </a:r>
          </a:p>
        </p:txBody>
      </p:sp>
      <p:sp>
        <p:nvSpPr>
          <p:cNvPr id="3" name="Content Placeholder 2"/>
          <p:cNvSpPr>
            <a:spLocks noGrp="1"/>
          </p:cNvSpPr>
          <p:nvPr>
            <p:ph idx="1"/>
          </p:nvPr>
        </p:nvSpPr>
        <p:spPr/>
        <p:txBody>
          <a:bodyPr/>
          <a:lstStyle/>
          <a:p>
            <a:pPr>
              <a:spcAft>
                <a:spcPts val="1800"/>
              </a:spcAft>
            </a:pPr>
            <a:r>
              <a:rPr lang="en-US" dirty="0"/>
              <a:t>Prizes can reward R&amp;D without creating monopolies.</a:t>
            </a:r>
          </a:p>
          <a:p>
            <a:r>
              <a:rPr lang="en-US" dirty="0"/>
              <a:t>Patent buyouts are another alternative.</a:t>
            </a:r>
          </a:p>
          <a:p>
            <a:pPr lvl="1"/>
            <a:r>
              <a:rPr lang="en-US" dirty="0"/>
              <a:t>Buyouts reduce price without reducing R&amp;D.</a:t>
            </a:r>
          </a:p>
          <a:p>
            <a:pPr lvl="1"/>
            <a:r>
              <a:rPr lang="en-US" dirty="0"/>
              <a:t>Government must raise taxes to pay for the patent.</a:t>
            </a:r>
          </a:p>
          <a:p>
            <a:pPr lvl="1"/>
            <a:r>
              <a:rPr lang="en-US" dirty="0"/>
              <a:t>It may be difficult to determine a price.</a:t>
            </a:r>
          </a:p>
        </p:txBody>
      </p:sp>
    </p:spTree>
    <p:extLst>
      <p:ext uri="{BB962C8B-B14F-4D97-AF65-F5344CB8AC3E}">
        <p14:creationId xmlns:p14="http://schemas.microsoft.com/office/powerpoint/2010/main" val="395251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Monopoly Power (1 of 2)</a:t>
            </a:r>
          </a:p>
        </p:txBody>
      </p:sp>
      <p:sp>
        <p:nvSpPr>
          <p:cNvPr id="3" name="Content Placeholder 2"/>
          <p:cNvSpPr>
            <a:spLocks noGrp="1"/>
          </p:cNvSpPr>
          <p:nvPr>
            <p:ph idx="1"/>
          </p:nvPr>
        </p:nvSpPr>
        <p:spPr/>
        <p:txBody>
          <a:bodyPr>
            <a:normAutofit/>
          </a:bodyPr>
          <a:lstStyle/>
          <a:p>
            <a:pPr marL="465138" lvl="2" indent="-465138">
              <a:spcAft>
                <a:spcPts val="1800"/>
              </a:spcAft>
              <a:buFont typeface="+mj-lt"/>
              <a:buAutoNum type="arabicPeriod"/>
              <a:tabLst>
                <a:tab pos="465138" algn="l"/>
              </a:tabLst>
            </a:pPr>
            <a:r>
              <a:rPr lang="en-US" sz="2600" dirty="0"/>
              <a:t>Economies of scale</a:t>
            </a:r>
          </a:p>
          <a:p>
            <a:pPr marL="465138" lvl="2" indent="-465138">
              <a:spcAft>
                <a:spcPts val="1800"/>
              </a:spcAft>
              <a:buFont typeface="+mj-lt"/>
              <a:buAutoNum type="arabicPeriod"/>
              <a:tabLst>
                <a:tab pos="465138" algn="l"/>
              </a:tabLst>
            </a:pPr>
            <a:r>
              <a:rPr lang="en-US" sz="2600" dirty="0"/>
              <a:t>Barriers to entry</a:t>
            </a:r>
          </a:p>
          <a:p>
            <a:pPr marL="465138" lvl="2" indent="-465138">
              <a:spcAft>
                <a:spcPts val="1800"/>
              </a:spcAft>
              <a:buFont typeface="+mj-lt"/>
              <a:buAutoNum type="arabicPeriod"/>
              <a:tabLst>
                <a:tab pos="465138" algn="l"/>
              </a:tabLst>
            </a:pPr>
            <a:r>
              <a:rPr lang="en-US" sz="2600" dirty="0"/>
              <a:t>Network effects</a:t>
            </a:r>
          </a:p>
          <a:p>
            <a:pPr marL="465138" lvl="2" indent="-465138">
              <a:spcAft>
                <a:spcPts val="1800"/>
              </a:spcAft>
              <a:buFont typeface="+mj-lt"/>
              <a:buAutoNum type="arabicPeriod"/>
              <a:tabLst>
                <a:tab pos="465138" algn="l"/>
              </a:tabLst>
            </a:pPr>
            <a:r>
              <a:rPr lang="en-US" sz="2600" dirty="0"/>
              <a:t>Innovation</a:t>
            </a:r>
          </a:p>
        </p:txBody>
      </p:sp>
    </p:spTree>
    <p:extLst>
      <p:ext uri="{BB962C8B-B14F-4D97-AF65-F5344CB8AC3E}">
        <p14:creationId xmlns:p14="http://schemas.microsoft.com/office/powerpoint/2010/main" val="210631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(3 of 4)</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Economies of scale:</a:t>
            </a:r>
            <a:endParaRPr lang="en-US" i="1" dirty="0"/>
          </a:p>
          <a:p>
            <a:pPr marL="0" indent="0">
              <a:spcAft>
                <a:spcPts val="1800"/>
              </a:spcAft>
              <a:buNone/>
            </a:pPr>
            <a:r>
              <a:rPr lang="en-US" i="1" dirty="0"/>
              <a:t>The advantages of large-scale production that reduce average cost as quantity increases.</a:t>
            </a:r>
            <a:endParaRPr lang="en-US" b="1" dirty="0"/>
          </a:p>
          <a:p>
            <a:pPr marL="0" indent="0">
              <a:spcAft>
                <a:spcPts val="600"/>
              </a:spcAft>
              <a:buFont typeface="Wingdings" pitchFamily="2" charset="2"/>
              <a:buNone/>
            </a:pPr>
            <a:r>
              <a:rPr lang="en-US" b="1" dirty="0"/>
              <a:t>Natural monopoly:</a:t>
            </a:r>
          </a:p>
          <a:p>
            <a:pPr marL="0" indent="0">
              <a:buNone/>
            </a:pPr>
            <a:r>
              <a:rPr lang="en-US" i="1" dirty="0"/>
              <a:t>When a single firm can supply the entire market at a lower cost than two or more firms can</a:t>
            </a:r>
            <a:r>
              <a:rPr lang="en-US" dirty="0"/>
              <a:t>.</a:t>
            </a:r>
            <a:endParaRPr lang="en-US" i="1" dirty="0"/>
          </a:p>
        </p:txBody>
      </p:sp>
    </p:spTree>
    <p:extLst>
      <p:ext uri="{BB962C8B-B14F-4D97-AF65-F5344CB8AC3E}">
        <p14:creationId xmlns:p14="http://schemas.microsoft.com/office/powerpoint/2010/main" val="4202652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Monopoly (1 of 2)</a:t>
            </a:r>
          </a:p>
        </p:txBody>
      </p:sp>
      <p:sp>
        <p:nvSpPr>
          <p:cNvPr id="3" name="Content Placeholder 2"/>
          <p:cNvSpPr>
            <a:spLocks noGrp="1"/>
          </p:cNvSpPr>
          <p:nvPr>
            <p:ph idx="1"/>
          </p:nvPr>
        </p:nvSpPr>
        <p:spPr/>
        <p:txBody>
          <a:bodyPr>
            <a:normAutofit/>
          </a:bodyPr>
          <a:lstStyle/>
          <a:p>
            <a:pPr>
              <a:spcAft>
                <a:spcPts val="1800"/>
              </a:spcAft>
            </a:pPr>
            <a:r>
              <a:rPr lang="en-US" dirty="0"/>
              <a:t>Monopolies can arise naturally when </a:t>
            </a:r>
            <a:r>
              <a:rPr lang="en-US" i="1" dirty="0"/>
              <a:t>economies of scale</a:t>
            </a:r>
            <a:r>
              <a:rPr lang="en-US" dirty="0"/>
              <a:t> allow a single firm to produce at a lower cost than can many small firms.</a:t>
            </a:r>
          </a:p>
          <a:p>
            <a:pPr>
              <a:spcAft>
                <a:spcPts val="1800"/>
              </a:spcAft>
            </a:pPr>
            <a:r>
              <a:rPr lang="en-US" dirty="0"/>
              <a:t>Utilities such as water, natural gas, and cable television are often natural monopolies.</a:t>
            </a:r>
          </a:p>
          <a:p>
            <a:pPr>
              <a:spcAft>
                <a:spcPts val="1800"/>
              </a:spcAft>
            </a:pPr>
            <a:r>
              <a:rPr lang="en-US" dirty="0"/>
              <a:t>If economies of scale are large enough, price can be lower under a natural monopoly than under competition.</a:t>
            </a:r>
          </a:p>
        </p:txBody>
      </p:sp>
    </p:spTree>
    <p:extLst>
      <p:ext uri="{BB962C8B-B14F-4D97-AF65-F5344CB8AC3E}">
        <p14:creationId xmlns:p14="http://schemas.microsoft.com/office/powerpoint/2010/main" val="2867497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Natural Monopoly (2 of 2)</a:t>
            </a:r>
          </a:p>
        </p:txBody>
      </p:sp>
      <p:pic>
        <p:nvPicPr>
          <p:cNvPr id="8" name="Picture Placeholder 5" descr="A graph shows a demand curve, marginal revenue curve, average cost of monopoly curve, and a marginal cost of monopoly line with quantity along the horizontal axis and price along the vertical axis. The demand curve has a negative slope, originates from a point on the vertical axis, and meets the horizontal axis at a point. The average cost of monopoly curve has a negative slope that levels off going to the right. The marginal revenue curve has a relatively greater negative slope than the demand curve. Two points on the demand curve contains are denoted with dashed lines at each price and quantity demanded combination. The first point corresponds to competitive price on the vertical axis and competitive quantity on the horizontal axis. The second point corresponds to monopoly price on the vertical axis and monopoly quantity on the horizontal axis. The demand curve intersects the marginal cost of monopoly line at a point corresponding to optimal quantity on the horizontal axis. The average costs for small firms are represented by three small arcs touching the competitive price line.">
            <a:extLst>
              <a:ext uri="{FF2B5EF4-FFF2-40B4-BE49-F238E27FC236}">
                <a16:creationId xmlns:a16="http://schemas.microsoft.com/office/drawing/2014/main" id="{126AF826-CA87-431B-B4B2-9D581D26542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89575" y="1426486"/>
            <a:ext cx="6564849" cy="4602099"/>
          </a:xfrm>
          <a:prstGeom prst="rect">
            <a:avLst/>
          </a:prstGeom>
        </p:spPr>
      </p:pic>
    </p:spTree>
    <p:extLst>
      <p:ext uri="{BB962C8B-B14F-4D97-AF65-F5344CB8AC3E}">
        <p14:creationId xmlns:p14="http://schemas.microsoft.com/office/powerpoint/2010/main" val="347012530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6" name="Content Placeholder 5"/>
          <p:cNvSpPr>
            <a:spLocks noGrp="1"/>
          </p:cNvSpPr>
          <p:nvPr>
            <p:ph sz="quarter" idx="11"/>
          </p:nvPr>
        </p:nvSpPr>
        <p:spPr>
          <a:xfrm>
            <a:off x="278272" y="1562102"/>
            <a:ext cx="5186863" cy="4647312"/>
          </a:xfrm>
        </p:spPr>
        <p:txBody>
          <a:bodyPr>
            <a:noAutofit/>
          </a:bodyPr>
          <a:lstStyle/>
          <a:p>
            <a:pPr marL="465138" indent="-465138">
              <a:spcAft>
                <a:spcPts val="1200"/>
              </a:spcAft>
            </a:pPr>
            <a:r>
              <a:rPr lang="en-US" dirty="0"/>
              <a:t>Since 1981, AIDS has killed more than 36 million people.</a:t>
            </a:r>
          </a:p>
          <a:p>
            <a:pPr marL="465138" indent="-465138">
              <a:spcAft>
                <a:spcPts val="1200"/>
              </a:spcAft>
            </a:pPr>
            <a:r>
              <a:rPr lang="en-US" dirty="0"/>
              <a:t>In the United States, deaths from AIDS dropped 50% due to drugs like </a:t>
            </a:r>
            <a:r>
              <a:rPr lang="en-US" dirty="0" err="1"/>
              <a:t>Combivir</a:t>
            </a:r>
            <a:r>
              <a:rPr lang="en-US" dirty="0"/>
              <a:t>.</a:t>
            </a:r>
          </a:p>
          <a:p>
            <a:pPr marL="465138" indent="-465138"/>
            <a:r>
              <a:rPr lang="en-US" dirty="0"/>
              <a:t>A Combivir pill costs $0.50 to produce, but sells for 25 times higher: $12.50.</a:t>
            </a:r>
          </a:p>
        </p:txBody>
      </p:sp>
      <p:pic>
        <p:nvPicPr>
          <p:cNvPr id="8" name="Picture Placeholder 4" descr="A microscopic image shows a virus particle that causes AIDS.">
            <a:extLst>
              <a:ext uri="{FF2B5EF4-FFF2-40B4-BE49-F238E27FC236}">
                <a16:creationId xmlns:a16="http://schemas.microsoft.com/office/drawing/2014/main" id="{A0E78D59-E4E1-4D9E-A60B-5502C1469F5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760918" y="1389888"/>
            <a:ext cx="3245433" cy="4078224"/>
          </a:xfrm>
          <a:prstGeom prst="rect">
            <a:avLst/>
          </a:prstGeom>
        </p:spPr>
      </p:pic>
    </p:spTree>
    <p:extLst>
      <p:ext uri="{BB962C8B-B14F-4D97-AF65-F5344CB8AC3E}">
        <p14:creationId xmlns:p14="http://schemas.microsoft.com/office/powerpoint/2010/main" val="124513340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(4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Which of the following is most likely to be a natural monopoly?</a:t>
            </a:r>
          </a:p>
          <a:p>
            <a:pPr marL="465138" indent="-465138">
              <a:spcAft>
                <a:spcPts val="1200"/>
              </a:spcAft>
              <a:buAutoNum type="alphaLcPeriod"/>
            </a:pPr>
            <a:r>
              <a:rPr lang="en-US" dirty="0"/>
              <a:t>a home builder</a:t>
            </a:r>
          </a:p>
          <a:p>
            <a:pPr marL="465138" indent="-465138">
              <a:spcAft>
                <a:spcPts val="1200"/>
              </a:spcAft>
              <a:buAutoNum type="alphaLcPeriod"/>
            </a:pPr>
            <a:r>
              <a:rPr lang="en-US" dirty="0"/>
              <a:t>a restaurant</a:t>
            </a:r>
          </a:p>
          <a:p>
            <a:pPr marL="465138" indent="-465138">
              <a:spcAft>
                <a:spcPts val="1200"/>
              </a:spcAft>
              <a:buAutoNum type="alphaLcPeriod"/>
            </a:pPr>
            <a:r>
              <a:rPr lang="en-US" dirty="0"/>
              <a:t>a railroad company</a:t>
            </a:r>
          </a:p>
        </p:txBody>
      </p:sp>
    </p:spTree>
    <p:extLst>
      <p:ext uri="{BB962C8B-B14F-4D97-AF65-F5344CB8AC3E}">
        <p14:creationId xmlns:p14="http://schemas.microsoft.com/office/powerpoint/2010/main" val="2036779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(4 of 4) (Answer)</a:t>
            </a:r>
          </a:p>
        </p:txBody>
      </p:sp>
      <p:sp>
        <p:nvSpPr>
          <p:cNvPr id="3" name="Content Placeholder 2"/>
          <p:cNvSpPr>
            <a:spLocks noGrp="1"/>
          </p:cNvSpPr>
          <p:nvPr>
            <p:ph idx="1"/>
          </p:nvPr>
        </p:nvSpPr>
        <p:spPr/>
        <p:txBody>
          <a:bodyPr>
            <a:normAutofit lnSpcReduction="10000"/>
          </a:bodyPr>
          <a:lstStyle/>
          <a:p>
            <a:pPr marL="0" indent="0">
              <a:spcAft>
                <a:spcPts val="1200"/>
              </a:spcAft>
              <a:buNone/>
            </a:pPr>
            <a:r>
              <a:rPr lang="en-US" dirty="0"/>
              <a:t>Which of the following is most likely to be a natural monopoly?</a:t>
            </a:r>
          </a:p>
          <a:p>
            <a:pPr marL="465138" indent="-465138">
              <a:spcAft>
                <a:spcPts val="1200"/>
              </a:spcAft>
              <a:buAutoNum type="alphaLcPeriod"/>
            </a:pPr>
            <a:r>
              <a:rPr lang="en-US" dirty="0"/>
              <a:t>a home builder</a:t>
            </a:r>
          </a:p>
          <a:p>
            <a:pPr marL="465138" indent="-465138">
              <a:spcAft>
                <a:spcPts val="1200"/>
              </a:spcAft>
              <a:buAutoNum type="alphaLcPeriod"/>
            </a:pPr>
            <a:r>
              <a:rPr lang="en-US" dirty="0"/>
              <a:t>a restaurant</a:t>
            </a:r>
          </a:p>
          <a:p>
            <a:pPr marL="465138" indent="-465138">
              <a:spcAft>
                <a:spcPts val="1800"/>
              </a:spcAft>
              <a:buAutoNum type="alphaLcPeriod"/>
            </a:pPr>
            <a:r>
              <a:rPr lang="en-US" dirty="0"/>
              <a:t>a railroad company</a:t>
            </a:r>
            <a:endParaRPr lang="en-US" b="1" dirty="0"/>
          </a:p>
          <a:p>
            <a:pPr marL="0" indent="0">
              <a:spcAft>
                <a:spcPts val="1200"/>
              </a:spcAft>
              <a:buNone/>
            </a:pPr>
            <a:r>
              <a:rPr lang="en-US" b="1" dirty="0"/>
              <a:t>Answer: </a:t>
            </a:r>
          </a:p>
          <a:p>
            <a:pPr marL="514350" indent="-514350">
              <a:spcAft>
                <a:spcPts val="1200"/>
              </a:spcAft>
              <a:buFont typeface="+mj-lt"/>
              <a:buAutoNum type="alphaLcPeriod" startAt="3"/>
            </a:pPr>
            <a:r>
              <a:rPr lang="en-US" dirty="0"/>
              <a:t>A railroad company is most likely to be a natural monopoly, due to economies of scale and the high cost of duplicating tracks.</a:t>
            </a:r>
            <a:endParaRPr lang="en-US" b="1" dirty="0"/>
          </a:p>
        </p:txBody>
      </p:sp>
    </p:spTree>
    <p:extLst>
      <p:ext uri="{BB962C8B-B14F-4D97-AF65-F5344CB8AC3E}">
        <p14:creationId xmlns:p14="http://schemas.microsoft.com/office/powerpoint/2010/main" val="295601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(4 of 4)</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Barriers to entry:</a:t>
            </a:r>
          </a:p>
          <a:p>
            <a:pPr marL="0" indent="0">
              <a:spcAft>
                <a:spcPts val="600"/>
              </a:spcAft>
              <a:buNone/>
            </a:pPr>
            <a:r>
              <a:rPr lang="en-US" i="1" dirty="0"/>
              <a:t>Factors that increase the cost to new firms of entering an industry.</a:t>
            </a:r>
          </a:p>
        </p:txBody>
      </p:sp>
    </p:spTree>
    <p:extLst>
      <p:ext uri="{BB962C8B-B14F-4D97-AF65-F5344CB8AC3E}">
        <p14:creationId xmlns:p14="http://schemas.microsoft.com/office/powerpoint/2010/main" val="335904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Barriers to Entry</a:t>
            </a:r>
          </a:p>
        </p:txBody>
      </p:sp>
      <p:sp>
        <p:nvSpPr>
          <p:cNvPr id="7" name="Content Placeholder 6"/>
          <p:cNvSpPr>
            <a:spLocks noGrp="1"/>
          </p:cNvSpPr>
          <p:nvPr>
            <p:ph sz="quarter" idx="11"/>
          </p:nvPr>
        </p:nvSpPr>
        <p:spPr>
          <a:xfrm>
            <a:off x="278272" y="1562102"/>
            <a:ext cx="5393063" cy="4607272"/>
          </a:xfrm>
        </p:spPr>
        <p:txBody>
          <a:bodyPr>
            <a:normAutofit/>
          </a:bodyPr>
          <a:lstStyle/>
          <a:p>
            <a:pPr marL="0" indent="0">
              <a:spcAft>
                <a:spcPts val="1800"/>
              </a:spcAft>
              <a:buNone/>
            </a:pPr>
            <a:r>
              <a:rPr lang="en-US" dirty="0"/>
              <a:t>Potential barriers to entry:</a:t>
            </a:r>
          </a:p>
          <a:p>
            <a:pPr marL="465138" indent="-465138">
              <a:spcAft>
                <a:spcPts val="1800"/>
              </a:spcAft>
            </a:pPr>
            <a:r>
              <a:rPr lang="en-US" dirty="0"/>
              <a:t>Ownership of an input that is difficult to duplicate</a:t>
            </a:r>
          </a:p>
          <a:p>
            <a:pPr marL="465138" indent="-465138">
              <a:spcAft>
                <a:spcPts val="1800"/>
              </a:spcAft>
            </a:pPr>
            <a:r>
              <a:rPr lang="en-US" dirty="0"/>
              <a:t>Brands and trademarks</a:t>
            </a:r>
          </a:p>
          <a:p>
            <a:pPr marL="465138" indent="-465138">
              <a:spcAft>
                <a:spcPts val="1800"/>
              </a:spcAft>
            </a:pPr>
            <a:r>
              <a:rPr lang="en-US" dirty="0"/>
              <a:t>Development of a relationship</a:t>
            </a:r>
            <a:br>
              <a:rPr lang="en-US" dirty="0"/>
            </a:br>
            <a:r>
              <a:rPr lang="en-US" dirty="0"/>
              <a:t>with the market (for example, </a:t>
            </a:r>
            <a:br>
              <a:rPr lang="en-US" dirty="0"/>
            </a:br>
            <a:r>
              <a:rPr lang="en-US" dirty="0"/>
              <a:t>the TI-84 graphing calculator)</a:t>
            </a:r>
          </a:p>
        </p:txBody>
      </p:sp>
      <p:pic>
        <p:nvPicPr>
          <p:cNvPr id="11" name="Picture Placeholder 5" descr="A photo shows a Texas Instruments scientific calculator.">
            <a:extLst>
              <a:ext uri="{FF2B5EF4-FFF2-40B4-BE49-F238E27FC236}">
                <a16:creationId xmlns:a16="http://schemas.microsoft.com/office/drawing/2014/main" id="{2D10801A-F127-4144-9C7A-D1791BD18A4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5982546" y="1562102"/>
            <a:ext cx="2347122" cy="4631771"/>
          </a:xfrm>
          <a:prstGeom prst="rect">
            <a:avLst/>
          </a:prstGeom>
        </p:spPr>
      </p:pic>
    </p:spTree>
    <p:extLst>
      <p:ext uri="{BB962C8B-B14F-4D97-AF65-F5344CB8AC3E}">
        <p14:creationId xmlns:p14="http://schemas.microsoft.com/office/powerpoint/2010/main" val="92692636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Effects</a:t>
            </a:r>
          </a:p>
        </p:txBody>
      </p:sp>
      <p:sp>
        <p:nvSpPr>
          <p:cNvPr id="3" name="Content Placeholder 2"/>
          <p:cNvSpPr>
            <a:spLocks noGrp="1"/>
          </p:cNvSpPr>
          <p:nvPr>
            <p:ph idx="1"/>
          </p:nvPr>
        </p:nvSpPr>
        <p:spPr/>
        <p:txBody>
          <a:bodyPr/>
          <a:lstStyle/>
          <a:p>
            <a:pPr>
              <a:spcAft>
                <a:spcPts val="1800"/>
              </a:spcAft>
            </a:pPr>
            <a:r>
              <a:rPr lang="en-US" dirty="0"/>
              <a:t>Network effects make a product or service more valuable as the number of users increases.</a:t>
            </a:r>
          </a:p>
          <a:p>
            <a:pPr>
              <a:spcAft>
                <a:spcPts val="1800"/>
              </a:spcAft>
            </a:pPr>
            <a:r>
              <a:rPr lang="en-US" dirty="0"/>
              <a:t>Facebook has few competitors because everybody wants to use the same site that their friends use.</a:t>
            </a:r>
          </a:p>
          <a:p>
            <a:r>
              <a:rPr lang="en-US" dirty="0"/>
              <a:t>There are only a few credit card companies.</a:t>
            </a:r>
          </a:p>
          <a:p>
            <a:pPr lvl="1"/>
            <a:r>
              <a:rPr lang="en-US" dirty="0"/>
              <a:t>Customers want cards that are widely accepted.</a:t>
            </a:r>
          </a:p>
          <a:p>
            <a:pPr lvl="1"/>
            <a:r>
              <a:rPr lang="en-US" dirty="0"/>
              <a:t>Firms want to accept cards that are widely used.</a:t>
            </a:r>
            <a:endParaRPr lang="en-US" sz="3200" dirty="0"/>
          </a:p>
        </p:txBody>
      </p:sp>
    </p:spTree>
    <p:extLst>
      <p:ext uri="{BB962C8B-B14F-4D97-AF65-F5344CB8AC3E}">
        <p14:creationId xmlns:p14="http://schemas.microsoft.com/office/powerpoint/2010/main" val="270667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a:t>
            </a:r>
          </a:p>
        </p:txBody>
      </p:sp>
      <p:sp>
        <p:nvSpPr>
          <p:cNvPr id="3" name="Content Placeholder 2"/>
          <p:cNvSpPr>
            <a:spLocks noGrp="1"/>
          </p:cNvSpPr>
          <p:nvPr>
            <p:ph idx="1"/>
          </p:nvPr>
        </p:nvSpPr>
        <p:spPr/>
        <p:txBody>
          <a:bodyPr/>
          <a:lstStyle/>
          <a:p>
            <a:pPr>
              <a:spcAft>
                <a:spcPts val="1800"/>
              </a:spcAft>
            </a:pPr>
            <a:r>
              <a:rPr lang="en-US" dirty="0"/>
              <a:t>Innovation can lead to products that other firms can’t immediately duplicate.</a:t>
            </a:r>
          </a:p>
          <a:p>
            <a:r>
              <a:rPr lang="en-US" dirty="0"/>
              <a:t>It involves a trade-off:</a:t>
            </a:r>
          </a:p>
          <a:p>
            <a:pPr lvl="1"/>
            <a:r>
              <a:rPr lang="en-US" dirty="0"/>
              <a:t>iPhones are priced higher than if there were stronger competitors.</a:t>
            </a:r>
          </a:p>
          <a:p>
            <a:pPr lvl="1"/>
            <a:r>
              <a:rPr lang="en-US" dirty="0"/>
              <a:t>But Apple would have less incentive to innovate if it didn’t expect monopoly profits.</a:t>
            </a:r>
          </a:p>
        </p:txBody>
      </p:sp>
    </p:spTree>
    <p:extLst>
      <p:ext uri="{BB962C8B-B14F-4D97-AF65-F5344CB8AC3E}">
        <p14:creationId xmlns:p14="http://schemas.microsoft.com/office/powerpoint/2010/main" val="3355405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Sources of Monopoly Power (2 of 2)</a:t>
            </a:r>
          </a:p>
        </p:txBody>
      </p:sp>
      <p:sp>
        <p:nvSpPr>
          <p:cNvPr id="7" name="Content Placeholder 6"/>
          <p:cNvSpPr>
            <a:spLocks noGrp="1"/>
          </p:cNvSpPr>
          <p:nvPr>
            <p:ph sz="quarter" idx="11"/>
          </p:nvPr>
        </p:nvSpPr>
        <p:spPr/>
        <p:txBody>
          <a:bodyPr>
            <a:normAutofit lnSpcReduction="10000"/>
          </a:bodyPr>
          <a:lstStyle/>
          <a:p>
            <a:pPr marL="0" indent="0">
              <a:buNone/>
            </a:pPr>
            <a:r>
              <a:rPr lang="en-US" dirty="0"/>
              <a:t>Some Sources of Market Power</a:t>
            </a:r>
          </a:p>
        </p:txBody>
      </p:sp>
      <p:graphicFrame>
        <p:nvGraphicFramePr>
          <p:cNvPr id="9" name="Table Placeholder 8"/>
          <p:cNvGraphicFramePr>
            <a:graphicFrameLocks noGrp="1"/>
          </p:cNvGraphicFramePr>
          <p:nvPr>
            <p:ph type="tbl" sz="quarter" idx="12"/>
            <p:extLst>
              <p:ext uri="{D42A27DB-BD31-4B8C-83A1-F6EECF244321}">
                <p14:modId xmlns:p14="http://schemas.microsoft.com/office/powerpoint/2010/main" val="3569264758"/>
              </p:ext>
            </p:extLst>
          </p:nvPr>
        </p:nvGraphicFramePr>
        <p:xfrm>
          <a:off x="699422" y="2555953"/>
          <a:ext cx="7745156" cy="2651760"/>
        </p:xfrm>
        <a:graphic>
          <a:graphicData uri="http://schemas.openxmlformats.org/drawingml/2006/table">
            <a:tbl>
              <a:tblPr firstRow="1">
                <a:tableStyleId>{18603FDC-E32A-4AB5-989C-0864C3EAD2B8}</a:tableStyleId>
              </a:tblPr>
              <a:tblGrid>
                <a:gridCol w="2211705">
                  <a:extLst>
                    <a:ext uri="{9D8B030D-6E8A-4147-A177-3AD203B41FA5}">
                      <a16:colId xmlns:a16="http://schemas.microsoft.com/office/drawing/2014/main" val="20000"/>
                    </a:ext>
                  </a:extLst>
                </a:gridCol>
                <a:gridCol w="5533451">
                  <a:extLst>
                    <a:ext uri="{9D8B030D-6E8A-4147-A177-3AD203B41FA5}">
                      <a16:colId xmlns:a16="http://schemas.microsoft.com/office/drawing/2014/main" val="20001"/>
                    </a:ext>
                  </a:extLst>
                </a:gridCol>
              </a:tblGrid>
              <a:tr h="182603">
                <a:tc>
                  <a:txBody>
                    <a:bodyPr/>
                    <a:lstStyle/>
                    <a:p>
                      <a:pPr algn="ctr" fontAlgn="b"/>
                      <a:r>
                        <a:rPr lang="en-US" sz="1400" u="none" strike="noStrike" kern="1200" baseline="0" dirty="0"/>
                        <a:t>Sources of Market Power</a:t>
                      </a:r>
                      <a:endParaRPr lang="en-US" sz="1400" b="1" i="0" u="none" strike="noStrike" dirty="0">
                        <a:solidFill>
                          <a:srgbClr val="000000"/>
                        </a:solidFill>
                        <a:effectLst/>
                        <a:latin typeface="Arial" pitchFamily="34" charset="0"/>
                        <a:cs typeface="Arial" pitchFamily="34" charset="0"/>
                      </a:endParaRPr>
                    </a:p>
                  </a:txBody>
                  <a:tcPr anchor="ctr"/>
                </a:tc>
                <a:tc>
                  <a:txBody>
                    <a:bodyPr/>
                    <a:lstStyle/>
                    <a:p>
                      <a:pPr algn="ctr" fontAlgn="b"/>
                      <a:r>
                        <a:rPr lang="en-US" sz="1400" u="none" strike="noStrike" kern="1200" baseline="0" dirty="0"/>
                        <a:t>Example</a:t>
                      </a:r>
                      <a:endParaRPr lang="en-US" sz="1400" b="1" i="0" u="none" strike="noStrike" dirty="0">
                        <a:solidFill>
                          <a:srgbClr val="000000"/>
                        </a:solidFill>
                        <a:effectLst/>
                        <a:latin typeface="Arial" pitchFamily="34" charset="0"/>
                        <a:cs typeface="Arial" pitchFamily="34" charset="0"/>
                      </a:endParaRPr>
                    </a:p>
                  </a:txBody>
                  <a:tcPr anchor="ctr"/>
                </a:tc>
                <a:extLst>
                  <a:ext uri="{0D108BD9-81ED-4DB2-BD59-A6C34878D82A}">
                    <a16:rowId xmlns:a16="http://schemas.microsoft.com/office/drawing/2014/main" val="10000"/>
                  </a:ext>
                </a:extLst>
              </a:tr>
              <a:tr h="0">
                <a:tc>
                  <a:txBody>
                    <a:bodyPr/>
                    <a:lstStyle/>
                    <a:p>
                      <a:pPr algn="l" fontAlgn="b"/>
                      <a:r>
                        <a:rPr lang="en-US" sz="1400" u="none" strike="noStrike" dirty="0">
                          <a:effectLst/>
                        </a:rPr>
                        <a:t>Patents</a:t>
                      </a:r>
                      <a:endParaRPr lang="en-US" sz="1400" b="0" i="0" u="none" strike="noStrike" dirty="0">
                        <a:solidFill>
                          <a:srgbClr val="000000"/>
                        </a:solidFill>
                        <a:effectLst/>
                        <a:latin typeface="Arial" pitchFamily="34" charset="0"/>
                        <a:cs typeface="Arial" pitchFamily="34" charset="0"/>
                      </a:endParaRPr>
                    </a:p>
                  </a:txBody>
                  <a:tcPr/>
                </a:tc>
                <a:tc>
                  <a:txBody>
                    <a:bodyPr/>
                    <a:lstStyle/>
                    <a:p>
                      <a:pPr algn="l" fontAlgn="b"/>
                      <a:r>
                        <a:rPr lang="en-US" sz="1400" u="none" strike="noStrike" dirty="0">
                          <a:effectLst/>
                        </a:rPr>
                        <a:t>GSK’s patent on Combivir</a:t>
                      </a:r>
                      <a:endParaRPr lang="en-US" sz="1400" b="0" i="0" u="none" strike="noStrike" dirty="0">
                        <a:solidFill>
                          <a:srgbClr val="000000"/>
                        </a:solidFill>
                        <a:effectLst/>
                        <a:latin typeface="Arial" pitchFamily="34" charset="0"/>
                        <a:cs typeface="Arial" pitchFamily="34" charset="0"/>
                      </a:endParaRPr>
                    </a:p>
                  </a:txBody>
                  <a:tcPr/>
                </a:tc>
                <a:extLst>
                  <a:ext uri="{0D108BD9-81ED-4DB2-BD59-A6C34878D82A}">
                    <a16:rowId xmlns:a16="http://schemas.microsoft.com/office/drawing/2014/main" val="10001"/>
                  </a:ext>
                </a:extLst>
              </a:tr>
              <a:tr h="0">
                <a:tc>
                  <a:txBody>
                    <a:bodyPr/>
                    <a:lstStyle/>
                    <a:p>
                      <a:pPr algn="l" fontAlgn="b"/>
                      <a:r>
                        <a:rPr lang="en-US" sz="1400" u="none" strike="noStrike" dirty="0">
                          <a:effectLst/>
                        </a:rPr>
                        <a:t>Laws preventing entry of</a:t>
                      </a:r>
                    </a:p>
                    <a:p>
                      <a:pPr marL="0" marR="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competitors</a:t>
                      </a:r>
                      <a:endParaRPr lang="en-US" sz="1400" b="0" i="0" u="none" strike="noStrike" dirty="0">
                        <a:solidFill>
                          <a:srgbClr val="000000"/>
                        </a:solidFill>
                        <a:effectLst/>
                        <a:latin typeface="Arial" pitchFamily="34" charset="0"/>
                        <a:cs typeface="Arial" pitchFamily="34" charset="0"/>
                      </a:endParaRPr>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Indonesian clove monopoly, Algerian wheat monopoly, U.S. Postal Service</a:t>
                      </a:r>
                      <a:endParaRPr lang="en-US" sz="1400" b="0" i="0" u="none" strike="noStrike" dirty="0">
                        <a:solidFill>
                          <a:srgbClr val="000000"/>
                        </a:solidFill>
                        <a:effectLst/>
                        <a:latin typeface="Arial" pitchFamily="34" charset="0"/>
                        <a:cs typeface="Arial" pitchFamily="34" charset="0"/>
                      </a:endParaRPr>
                    </a:p>
                  </a:txBody>
                  <a:tcPr/>
                </a:tc>
                <a:extLst>
                  <a:ext uri="{0D108BD9-81ED-4DB2-BD59-A6C34878D82A}">
                    <a16:rowId xmlns:a16="http://schemas.microsoft.com/office/drawing/2014/main" val="10002"/>
                  </a:ext>
                </a:extLst>
              </a:tr>
              <a:tr h="0">
                <a:tc>
                  <a:txBody>
                    <a:bodyPr/>
                    <a:lstStyle/>
                    <a:p>
                      <a:pPr algn="l" fontAlgn="b"/>
                      <a:r>
                        <a:rPr lang="en-US" sz="1400" u="none" strike="noStrike" dirty="0">
                          <a:effectLst/>
                        </a:rPr>
                        <a:t>Economies of scale</a:t>
                      </a:r>
                      <a:endParaRPr lang="en-US" sz="1400" b="0" i="0" u="none" strike="noStrike" dirty="0">
                        <a:solidFill>
                          <a:srgbClr val="000000"/>
                        </a:solidFill>
                        <a:effectLst/>
                        <a:latin typeface="Arial" pitchFamily="34" charset="0"/>
                        <a:cs typeface="Arial" pitchFamily="34" charset="0"/>
                      </a:endParaRPr>
                    </a:p>
                  </a:txBody>
                  <a:tcPr/>
                </a:tc>
                <a:tc>
                  <a:txBody>
                    <a:bodyPr/>
                    <a:lstStyle/>
                    <a:p>
                      <a:pPr algn="l" fontAlgn="b"/>
                      <a:r>
                        <a:rPr lang="en-US" sz="1400" u="none" strike="noStrike" dirty="0">
                          <a:effectLst/>
                        </a:rPr>
                        <a:t>Subways, cable TV, electricity transmission, major highways</a:t>
                      </a:r>
                      <a:endParaRPr lang="en-US" sz="1400" b="0" i="0" u="none" strike="noStrike" dirty="0">
                        <a:solidFill>
                          <a:srgbClr val="000000"/>
                        </a:solidFill>
                        <a:effectLst/>
                        <a:latin typeface="Arial" pitchFamily="34" charset="0"/>
                        <a:cs typeface="Arial" pitchFamily="34" charset="0"/>
                      </a:endParaRPr>
                    </a:p>
                  </a:txBody>
                  <a:tcPr/>
                </a:tc>
                <a:extLst>
                  <a:ext uri="{0D108BD9-81ED-4DB2-BD59-A6C34878D82A}">
                    <a16:rowId xmlns:a16="http://schemas.microsoft.com/office/drawing/2014/main" val="10003"/>
                  </a:ext>
                </a:extLst>
              </a:tr>
              <a:tr h="0">
                <a:tc>
                  <a:txBody>
                    <a:bodyPr/>
                    <a:lstStyle/>
                    <a:p>
                      <a:pPr algn="l" fontAlgn="b"/>
                      <a:r>
                        <a:rPr lang="en-US" sz="1400" u="none" strike="noStrike" dirty="0">
                          <a:effectLst/>
                        </a:rPr>
                        <a:t>Hard-to-duplicate inputs</a:t>
                      </a:r>
                      <a:endParaRPr lang="en-US" sz="1400" b="0" i="0" u="none" strike="noStrike" dirty="0">
                        <a:solidFill>
                          <a:srgbClr val="000000"/>
                        </a:solidFill>
                        <a:effectLst/>
                        <a:latin typeface="Arial" pitchFamily="34" charset="0"/>
                        <a:cs typeface="Arial" pitchFamily="34" charset="0"/>
                      </a:endParaRPr>
                    </a:p>
                  </a:txBody>
                  <a:tcPr/>
                </a:tc>
                <a:tc>
                  <a:txBody>
                    <a:bodyPr/>
                    <a:lstStyle/>
                    <a:p>
                      <a:pPr algn="l" fontAlgn="b"/>
                      <a:r>
                        <a:rPr lang="en-US" sz="1400" u="none" strike="noStrike" dirty="0">
                          <a:effectLst/>
                        </a:rPr>
                        <a:t>Oil, diamonds, Rolex watches</a:t>
                      </a:r>
                      <a:endParaRPr lang="en-US" sz="1400" b="0" i="0" u="none" strike="noStrike" dirty="0">
                        <a:solidFill>
                          <a:srgbClr val="000000"/>
                        </a:solidFill>
                        <a:effectLst/>
                        <a:latin typeface="Arial" pitchFamily="34" charset="0"/>
                        <a:cs typeface="Arial" pitchFamily="34" charset="0"/>
                      </a:endParaRPr>
                    </a:p>
                  </a:txBody>
                  <a:tcPr/>
                </a:tc>
                <a:extLst>
                  <a:ext uri="{0D108BD9-81ED-4DB2-BD59-A6C34878D82A}">
                    <a16:rowId xmlns:a16="http://schemas.microsoft.com/office/drawing/2014/main" val="10004"/>
                  </a:ext>
                </a:extLst>
              </a:tr>
              <a:tr h="0">
                <a:tc>
                  <a:txBody>
                    <a:bodyPr/>
                    <a:lstStyle/>
                    <a:p>
                      <a:pPr algn="l" fontAlgn="b"/>
                      <a:r>
                        <a:rPr lang="en-US" sz="1400" u="none" strike="noStrike" dirty="0">
                          <a:effectLst/>
                        </a:rPr>
                        <a:t>Innovation</a:t>
                      </a:r>
                      <a:endParaRPr lang="en-US" sz="1400" b="0" i="0" u="none" strike="noStrike" dirty="0">
                        <a:solidFill>
                          <a:srgbClr val="000000"/>
                        </a:solidFill>
                        <a:effectLst/>
                        <a:latin typeface="Arial" pitchFamily="34" charset="0"/>
                        <a:cs typeface="Arial" pitchFamily="34" charset="0"/>
                      </a:endParaRPr>
                    </a:p>
                  </a:txBody>
                  <a:tcPr/>
                </a:tc>
                <a:tc>
                  <a:txBody>
                    <a:bodyPr/>
                    <a:lstStyle/>
                    <a:p>
                      <a:pPr algn="l" fontAlgn="b"/>
                      <a:r>
                        <a:rPr lang="en-US" sz="1400" u="none" strike="noStrike" dirty="0">
                          <a:effectLst/>
                        </a:rPr>
                        <a:t>Apple’s iPhone, Wolfram’s Mathematica</a:t>
                      </a:r>
                      <a:r>
                        <a:rPr lang="en-US" sz="1400" u="none" strike="noStrike" baseline="0" dirty="0">
                          <a:effectLst/>
                        </a:rPr>
                        <a:t> </a:t>
                      </a:r>
                      <a:r>
                        <a:rPr lang="en-US" sz="1400" u="none" strike="noStrike" dirty="0">
                          <a:effectLst/>
                        </a:rPr>
                        <a:t>software, eBay</a:t>
                      </a:r>
                      <a:endParaRPr lang="en-US" sz="1400" b="0" i="0" u="none" strike="noStrike" dirty="0">
                        <a:solidFill>
                          <a:srgbClr val="000000"/>
                        </a:solidFill>
                        <a:effectLst/>
                        <a:latin typeface="Arial" pitchFamily="34" charset="0"/>
                        <a:cs typeface="Arial" pitchFamily="34" charset="0"/>
                      </a:endParaRPr>
                    </a:p>
                  </a:txBody>
                  <a:tcPr/>
                </a:tc>
                <a:extLst>
                  <a:ext uri="{0D108BD9-81ED-4DB2-BD59-A6C34878D82A}">
                    <a16:rowId xmlns:a16="http://schemas.microsoft.com/office/drawing/2014/main" val="10005"/>
                  </a:ext>
                </a:extLst>
              </a:tr>
              <a:tr h="0">
                <a:tc>
                  <a:txBody>
                    <a:bodyPr/>
                    <a:lstStyle/>
                    <a:p>
                      <a:pPr algn="l" fontAlgn="b"/>
                      <a:r>
                        <a:rPr lang="en-US" sz="1400" u="none" strike="noStrike" dirty="0">
                          <a:effectLst/>
                        </a:rPr>
                        <a:t>Copyright</a:t>
                      </a:r>
                      <a:endParaRPr lang="en-US" sz="1400" b="0" i="0" u="none" strike="noStrike" dirty="0">
                        <a:solidFill>
                          <a:srgbClr val="000000"/>
                        </a:solidFill>
                        <a:effectLst/>
                        <a:latin typeface="Arial" pitchFamily="34" charset="0"/>
                        <a:cs typeface="Arial" pitchFamily="34" charset="0"/>
                      </a:endParaRPr>
                    </a:p>
                  </a:txBody>
                  <a:tcPr/>
                </a:tc>
                <a:tc>
                  <a:txBody>
                    <a:bodyPr/>
                    <a:lstStyle/>
                    <a:p>
                      <a:pPr algn="l" fontAlgn="b"/>
                      <a:r>
                        <a:rPr lang="en-US" sz="1400" u="none" strike="noStrike" dirty="0">
                          <a:effectLst/>
                        </a:rPr>
                        <a:t>Novels, movies, musical compositions, computer software</a:t>
                      </a:r>
                      <a:endParaRPr lang="en-US" sz="1400" b="0" i="0" u="none" strike="noStrike" dirty="0">
                        <a:solidFill>
                          <a:srgbClr val="000000"/>
                        </a:solidFill>
                        <a:effectLst/>
                        <a:latin typeface="Arial" pitchFamily="34" charset="0"/>
                        <a:cs typeface="Arial" pitchFamily="34" charset="0"/>
                      </a:endParaRPr>
                    </a:p>
                  </a:txBody>
                  <a:tcPr/>
                </a:tc>
                <a:extLst>
                  <a:ext uri="{0D108BD9-81ED-4DB2-BD59-A6C34878D82A}">
                    <a16:rowId xmlns:a16="http://schemas.microsoft.com/office/drawing/2014/main" val="10006"/>
                  </a:ext>
                </a:extLst>
              </a:tr>
              <a:tr h="0">
                <a:tc>
                  <a:txBody>
                    <a:bodyPr/>
                    <a:lstStyle/>
                    <a:p>
                      <a:pPr algn="l" fontAlgn="b"/>
                      <a:r>
                        <a:rPr lang="en-US" sz="1400" u="none" strike="noStrike" dirty="0">
                          <a:effectLst/>
                        </a:rPr>
                        <a:t>Network effects</a:t>
                      </a:r>
                      <a:endParaRPr lang="en-US" sz="1400" b="0" i="0" u="none" strike="noStrike" dirty="0">
                        <a:solidFill>
                          <a:srgbClr val="000000"/>
                        </a:solidFill>
                        <a:effectLst/>
                        <a:latin typeface="Arial" pitchFamily="34" charset="0"/>
                        <a:cs typeface="Arial" pitchFamily="34" charset="0"/>
                      </a:endParaRPr>
                    </a:p>
                  </a:txBody>
                  <a:tcPr/>
                </a:tc>
                <a:tc>
                  <a:txBody>
                    <a:bodyPr/>
                    <a:lstStyle/>
                    <a:p>
                      <a:pPr algn="l" fontAlgn="b"/>
                      <a:r>
                        <a:rPr lang="en-US" sz="1400" u="none" strike="noStrike" dirty="0">
                          <a:effectLst/>
                        </a:rPr>
                        <a:t>Facebook, eBay, credit cards</a:t>
                      </a:r>
                      <a:endParaRPr lang="en-US" sz="1400" b="0" i="0" u="none" strike="noStrike" dirty="0">
                        <a:solidFill>
                          <a:srgbClr val="000000"/>
                        </a:solidFill>
                        <a:effectLst/>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1871968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Regulating Monopoly</a:t>
            </a:r>
          </a:p>
        </p:txBody>
      </p:sp>
      <p:sp>
        <p:nvSpPr>
          <p:cNvPr id="3" name="Content Placeholder 2"/>
          <p:cNvSpPr>
            <a:spLocks noGrp="1"/>
          </p:cNvSpPr>
          <p:nvPr>
            <p:ph idx="1"/>
          </p:nvPr>
        </p:nvSpPr>
        <p:spPr/>
        <p:txBody>
          <a:bodyPr/>
          <a:lstStyle/>
          <a:p>
            <a:r>
              <a:rPr lang="en-US" dirty="0"/>
              <a:t>The government has many tools to regulate monopolies:</a:t>
            </a:r>
          </a:p>
          <a:p>
            <a:pPr lvl="1"/>
            <a:r>
              <a:rPr lang="en-US" dirty="0"/>
              <a:t>Price controls</a:t>
            </a:r>
          </a:p>
          <a:p>
            <a:pPr lvl="1"/>
            <a:r>
              <a:rPr lang="en-US" dirty="0"/>
              <a:t>Government ownership</a:t>
            </a:r>
          </a:p>
          <a:p>
            <a:pPr lvl="1"/>
            <a:r>
              <a:rPr lang="en-US" dirty="0"/>
              <a:t>Antitrust law</a:t>
            </a:r>
          </a:p>
        </p:txBody>
      </p:sp>
    </p:spTree>
    <p:extLst>
      <p:ext uri="{BB962C8B-B14F-4D97-AF65-F5344CB8AC3E}">
        <p14:creationId xmlns:p14="http://schemas.microsoft.com/office/powerpoint/2010/main" val="2102378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Controls (1 of 2)</a:t>
            </a:r>
          </a:p>
        </p:txBody>
      </p:sp>
      <p:sp>
        <p:nvSpPr>
          <p:cNvPr id="6" name="Content Placeholder 5"/>
          <p:cNvSpPr>
            <a:spLocks noGrp="1"/>
          </p:cNvSpPr>
          <p:nvPr>
            <p:ph sz="quarter" idx="11"/>
          </p:nvPr>
        </p:nvSpPr>
        <p:spPr>
          <a:xfrm>
            <a:off x="278272" y="1562102"/>
            <a:ext cx="3793575" cy="2773592"/>
          </a:xfrm>
        </p:spPr>
        <p:txBody>
          <a:bodyPr>
            <a:normAutofit/>
          </a:bodyPr>
          <a:lstStyle/>
          <a:p>
            <a:r>
              <a:rPr lang="en-US" dirty="0"/>
              <a:t>A price control on a monopoly can increase output.</a:t>
            </a:r>
          </a:p>
        </p:txBody>
      </p:sp>
      <p:pic>
        <p:nvPicPr>
          <p:cNvPr id="8" name="Picture Placeholder 5" descr="A graph shows a demand curve, old marginal revenue curve, marginal cost line, and an average cost curve with quantity along the horizontal axis and price along the vertical axis. The demand curve and the old marginal revenue curve have negative slopes, originating from the same point on the vertical axis and meeting the horizontal axis at two different points. The average cost curve originates from a point on the vertical axis and has a negative slope that levels off going to the right. The marginal cost line originates from a point M C on the vertical axis and is parallel to the horizontal axis. Two points on the demand curve contains are denoted with dashed lines at each price and quantity demanded combination. The first point corresponds to price P m quantity Q m. The second point corresponds to price P R quantity Q R. A double-headed arrow that marks the portion underneath the demand curve, between points P m and P R reads, lower price. Another double-headed arrow line marking the distance between points Q m and Q R reads, leads to higher output.">
            <a:extLst>
              <a:ext uri="{FF2B5EF4-FFF2-40B4-BE49-F238E27FC236}">
                <a16:creationId xmlns:a16="http://schemas.microsoft.com/office/drawing/2014/main" id="{6F96918F-B8CA-452E-BA85-87612CBB600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071847" y="1670938"/>
            <a:ext cx="4626041" cy="3145536"/>
          </a:xfrm>
          <a:prstGeom prst="rect">
            <a:avLst/>
          </a:prstGeom>
        </p:spPr>
      </p:pic>
    </p:spTree>
    <p:extLst>
      <p:ext uri="{BB962C8B-B14F-4D97-AF65-F5344CB8AC3E}">
        <p14:creationId xmlns:p14="http://schemas.microsoft.com/office/powerpoint/2010/main" val="55050190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Controls (2 of 2)</a:t>
            </a:r>
          </a:p>
        </p:txBody>
      </p:sp>
      <p:sp>
        <p:nvSpPr>
          <p:cNvPr id="3" name="Content Placeholder 2"/>
          <p:cNvSpPr>
            <a:spLocks noGrp="1"/>
          </p:cNvSpPr>
          <p:nvPr>
            <p:ph idx="1"/>
          </p:nvPr>
        </p:nvSpPr>
        <p:spPr/>
        <p:txBody>
          <a:bodyPr/>
          <a:lstStyle/>
          <a:p>
            <a:r>
              <a:rPr lang="en-US" dirty="0"/>
              <a:t>Reducing monopoly prices:</a:t>
            </a:r>
          </a:p>
          <a:p>
            <a:pPr lvl="1"/>
            <a:r>
              <a:rPr lang="en-US" dirty="0"/>
              <a:t>Increases output and consumer surplus</a:t>
            </a:r>
          </a:p>
          <a:p>
            <a:pPr lvl="1"/>
            <a:r>
              <a:rPr lang="en-US" dirty="0"/>
              <a:t>Decreases the incentive to innovate</a:t>
            </a:r>
          </a:p>
        </p:txBody>
      </p:sp>
    </p:spTree>
    <p:extLst>
      <p:ext uri="{BB962C8B-B14F-4D97-AF65-F5344CB8AC3E}">
        <p14:creationId xmlns:p14="http://schemas.microsoft.com/office/powerpoint/2010/main" val="2527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(1 of 4)</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Market power:</a:t>
            </a:r>
            <a:endParaRPr lang="en-US" i="1" dirty="0"/>
          </a:p>
          <a:p>
            <a:pPr marL="0" indent="0">
              <a:spcAft>
                <a:spcPts val="1800"/>
              </a:spcAft>
              <a:buNone/>
            </a:pPr>
            <a:r>
              <a:rPr lang="en-US" i="1" dirty="0"/>
              <a:t>The power to raise price above marginal cost without fear that other firms will enter the market.</a:t>
            </a:r>
            <a:endParaRPr lang="en-US" b="1" dirty="0"/>
          </a:p>
          <a:p>
            <a:pPr marL="0" indent="0">
              <a:spcAft>
                <a:spcPts val="600"/>
              </a:spcAft>
              <a:buNone/>
            </a:pPr>
            <a:r>
              <a:rPr lang="en-US" b="1" dirty="0"/>
              <a:t>Monopoly:</a:t>
            </a:r>
            <a:endParaRPr lang="en-US" i="1" dirty="0"/>
          </a:p>
          <a:p>
            <a:pPr marL="0" indent="0">
              <a:buNone/>
            </a:pPr>
            <a:r>
              <a:rPr lang="en-US" i="1" dirty="0"/>
              <a:t>A firm with market power</a:t>
            </a:r>
            <a:r>
              <a:rPr lang="en-US" dirty="0"/>
              <a:t>.</a:t>
            </a:r>
            <a:endParaRPr lang="en-US" i="1" dirty="0"/>
          </a:p>
        </p:txBody>
      </p:sp>
    </p:spTree>
    <p:extLst>
      <p:ext uri="{BB962C8B-B14F-4D97-AF65-F5344CB8AC3E}">
        <p14:creationId xmlns:p14="http://schemas.microsoft.com/office/powerpoint/2010/main" val="1664224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 Ownership</a:t>
            </a:r>
          </a:p>
        </p:txBody>
      </p:sp>
      <p:sp>
        <p:nvSpPr>
          <p:cNvPr id="3" name="Content Placeholder 2"/>
          <p:cNvSpPr>
            <a:spLocks noGrp="1"/>
          </p:cNvSpPr>
          <p:nvPr>
            <p:ph idx="1"/>
          </p:nvPr>
        </p:nvSpPr>
        <p:spPr/>
        <p:txBody>
          <a:bodyPr>
            <a:normAutofit/>
          </a:bodyPr>
          <a:lstStyle/>
          <a:p>
            <a:r>
              <a:rPr lang="en-US" dirty="0"/>
              <a:t>Government ownership and regulation of electricity provided the United States with cheap power for decades.</a:t>
            </a:r>
          </a:p>
          <a:p>
            <a:pPr lvl="1">
              <a:spcAft>
                <a:spcPts val="1800"/>
              </a:spcAft>
            </a:pPr>
            <a:r>
              <a:rPr lang="en-US" dirty="0"/>
              <a:t>There are some 3,000 electric utilities, two-thirds of which are government-owned (the remainder are heavily regulated).</a:t>
            </a:r>
          </a:p>
          <a:p>
            <a:pPr>
              <a:spcAft>
                <a:spcPts val="1800"/>
              </a:spcAft>
            </a:pPr>
            <a:r>
              <a:rPr lang="en-US" dirty="0"/>
              <a:t>Without competition or a profit motive, there is a tendency to become inefficient.</a:t>
            </a:r>
          </a:p>
          <a:p>
            <a:pPr>
              <a:spcAft>
                <a:spcPts val="1800"/>
              </a:spcAft>
            </a:pPr>
            <a:r>
              <a:rPr lang="en-US" dirty="0"/>
              <a:t>Without regulation, providers can exploit market power, as occurred in California in 2000.</a:t>
            </a:r>
          </a:p>
        </p:txBody>
      </p:sp>
    </p:spTree>
    <p:extLst>
      <p:ext uri="{BB962C8B-B14F-4D97-AF65-F5344CB8AC3E}">
        <p14:creationId xmlns:p14="http://schemas.microsoft.com/office/powerpoint/2010/main" val="600584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Antitrust Law (1 of 2)</a:t>
            </a:r>
          </a:p>
        </p:txBody>
      </p:sp>
      <p:sp>
        <p:nvSpPr>
          <p:cNvPr id="3" name="Content Placeholder 2"/>
          <p:cNvSpPr>
            <a:spLocks noGrp="1"/>
          </p:cNvSpPr>
          <p:nvPr>
            <p:ph idx="1"/>
          </p:nvPr>
        </p:nvSpPr>
        <p:spPr/>
        <p:txBody>
          <a:bodyPr/>
          <a:lstStyle/>
          <a:p>
            <a:pPr>
              <a:spcAft>
                <a:spcPts val="1800"/>
              </a:spcAft>
            </a:pPr>
            <a:r>
              <a:rPr lang="en-US" dirty="0"/>
              <a:t>Antitrust laws are antimonopoly laws.</a:t>
            </a:r>
          </a:p>
          <a:p>
            <a:pPr>
              <a:spcAft>
                <a:spcPts val="1800"/>
              </a:spcAft>
            </a:pPr>
            <a:r>
              <a:rPr lang="en-US" dirty="0"/>
              <a:t>Two important U.S. antitrust laws are the Sherman Act (1890) and the Clayton Act (1914).</a:t>
            </a:r>
          </a:p>
          <a:p>
            <a:r>
              <a:rPr lang="en-US" dirty="0"/>
              <a:t>The laws give the federal government legal authority to prosecute monopolies or firms’ attempts to monopolize.</a:t>
            </a:r>
          </a:p>
          <a:p>
            <a:pPr lvl="1"/>
            <a:r>
              <a:rPr lang="en-US" dirty="0"/>
              <a:t>Can break up a monopoly</a:t>
            </a:r>
          </a:p>
          <a:p>
            <a:pPr lvl="1"/>
            <a:r>
              <a:rPr lang="en-US" dirty="0"/>
              <a:t>Can prohibit a merger</a:t>
            </a:r>
          </a:p>
          <a:p>
            <a:pPr lvl="1"/>
            <a:r>
              <a:rPr lang="en-US" dirty="0"/>
              <a:t>Can prevent acts that reduce competition</a:t>
            </a:r>
          </a:p>
        </p:txBody>
      </p:sp>
    </p:spTree>
    <p:extLst>
      <p:ext uri="{BB962C8B-B14F-4D97-AF65-F5344CB8AC3E}">
        <p14:creationId xmlns:p14="http://schemas.microsoft.com/office/powerpoint/2010/main" val="1967566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Antitrust Law (2 of 2)</a:t>
            </a:r>
          </a:p>
        </p:txBody>
      </p:sp>
      <p:sp>
        <p:nvSpPr>
          <p:cNvPr id="3" name="Content Placeholder 2"/>
          <p:cNvSpPr>
            <a:spLocks noGrp="1"/>
          </p:cNvSpPr>
          <p:nvPr>
            <p:ph idx="1"/>
          </p:nvPr>
        </p:nvSpPr>
        <p:spPr/>
        <p:txBody>
          <a:bodyPr>
            <a:normAutofit/>
          </a:bodyPr>
          <a:lstStyle/>
          <a:p>
            <a:pPr marL="0" indent="0">
              <a:buNone/>
            </a:pPr>
            <a:r>
              <a:rPr lang="en-US" b="1" dirty="0"/>
              <a:t>Mergers</a:t>
            </a:r>
            <a:endParaRPr lang="en-US" dirty="0"/>
          </a:p>
          <a:p>
            <a:pPr>
              <a:spcAft>
                <a:spcPts val="1800"/>
              </a:spcAft>
            </a:pPr>
            <a:r>
              <a:rPr lang="en-US" dirty="0"/>
              <a:t>Prices, technology, and market conditions are constantly changing.</a:t>
            </a:r>
          </a:p>
          <a:p>
            <a:pPr>
              <a:spcAft>
                <a:spcPts val="1800"/>
              </a:spcAft>
            </a:pPr>
            <a:r>
              <a:rPr lang="en-US" dirty="0"/>
              <a:t>Firms grow, shrink, split, and merge.</a:t>
            </a:r>
          </a:p>
          <a:p>
            <a:pPr>
              <a:spcAft>
                <a:spcPts val="1800"/>
              </a:spcAft>
            </a:pPr>
            <a:r>
              <a:rPr lang="en-US" dirty="0"/>
              <a:t>Mergers lead to efficiencies of scale but more market power.</a:t>
            </a:r>
          </a:p>
          <a:p>
            <a:pPr>
              <a:spcAft>
                <a:spcPts val="1800"/>
              </a:spcAft>
            </a:pPr>
            <a:r>
              <a:rPr lang="en-US" dirty="0"/>
              <a:t>Authorities must try to balance lower costs with higher prices.</a:t>
            </a:r>
          </a:p>
        </p:txBody>
      </p:sp>
    </p:spTree>
    <p:extLst>
      <p:ext uri="{BB962C8B-B14F-4D97-AF65-F5344CB8AC3E}">
        <p14:creationId xmlns:p14="http://schemas.microsoft.com/office/powerpoint/2010/main" val="3456498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 (1 of 2)</a:t>
            </a:r>
          </a:p>
        </p:txBody>
      </p:sp>
      <p:sp>
        <p:nvSpPr>
          <p:cNvPr id="3" name="Content Placeholder 2"/>
          <p:cNvSpPr>
            <a:spLocks noGrp="1"/>
          </p:cNvSpPr>
          <p:nvPr>
            <p:ph idx="1"/>
          </p:nvPr>
        </p:nvSpPr>
        <p:spPr/>
        <p:txBody>
          <a:bodyPr>
            <a:normAutofit/>
          </a:bodyPr>
          <a:lstStyle/>
          <a:p>
            <a:pPr>
              <a:spcAft>
                <a:spcPts val="1800"/>
              </a:spcAft>
            </a:pPr>
            <a:r>
              <a:rPr lang="en-US" dirty="0"/>
              <a:t>For a monopolist, marginal revenue is less than market price (</a:t>
            </a:r>
            <a:r>
              <a:rPr lang="en-US" i="1" dirty="0"/>
              <a:t>MR </a:t>
            </a:r>
            <a:r>
              <a:rPr lang="en-US" dirty="0"/>
              <a:t>&lt;</a:t>
            </a:r>
            <a:r>
              <a:rPr lang="en-US" i="1" dirty="0"/>
              <a:t> P</a:t>
            </a:r>
            <a:r>
              <a:rPr lang="en-US" dirty="0"/>
              <a:t>).</a:t>
            </a:r>
          </a:p>
          <a:p>
            <a:r>
              <a:rPr lang="en-US" dirty="0"/>
              <a:t>Monopolies:</a:t>
            </a:r>
          </a:p>
          <a:p>
            <a:pPr lvl="1"/>
            <a:r>
              <a:rPr lang="en-US" dirty="0"/>
              <a:t>Charge a higher price than competitive firms</a:t>
            </a:r>
          </a:p>
          <a:p>
            <a:pPr lvl="1"/>
            <a:r>
              <a:rPr lang="en-US" dirty="0"/>
              <a:t>Reduce total surplus</a:t>
            </a:r>
          </a:p>
          <a:p>
            <a:pPr lvl="1"/>
            <a:r>
              <a:rPr lang="en-US" dirty="0"/>
              <a:t>Create a deadweight loss</a:t>
            </a:r>
          </a:p>
          <a:p>
            <a:pPr lvl="1">
              <a:spcAft>
                <a:spcPts val="1800"/>
              </a:spcAft>
            </a:pPr>
            <a:r>
              <a:rPr lang="en-US" dirty="0"/>
              <a:t>Use market power to earn above-normal profits</a:t>
            </a:r>
          </a:p>
          <a:p>
            <a:r>
              <a:rPr lang="en-US" dirty="0"/>
              <a:t>The more inelastic the demand, the larger markup of price over marginal cost.</a:t>
            </a:r>
          </a:p>
        </p:txBody>
      </p:sp>
    </p:spTree>
    <p:extLst>
      <p:ext uri="{BB962C8B-B14F-4D97-AF65-F5344CB8AC3E}">
        <p14:creationId xmlns:p14="http://schemas.microsoft.com/office/powerpoint/2010/main" val="1462805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 (2 of 2)</a:t>
            </a:r>
          </a:p>
        </p:txBody>
      </p:sp>
      <p:sp>
        <p:nvSpPr>
          <p:cNvPr id="3" name="Content Placeholder 2"/>
          <p:cNvSpPr>
            <a:spLocks noGrp="1"/>
          </p:cNvSpPr>
          <p:nvPr>
            <p:ph idx="1"/>
          </p:nvPr>
        </p:nvSpPr>
        <p:spPr/>
        <p:txBody>
          <a:bodyPr>
            <a:normAutofit/>
          </a:bodyPr>
          <a:lstStyle/>
          <a:p>
            <a:pPr>
              <a:spcAft>
                <a:spcPts val="1800"/>
              </a:spcAft>
            </a:pPr>
            <a:r>
              <a:rPr lang="en-US" sz="2200" dirty="0"/>
              <a:t>Patent monopolies involve a trade-off between deadweight loss and innovation.</a:t>
            </a:r>
          </a:p>
          <a:p>
            <a:pPr>
              <a:spcAft>
                <a:spcPts val="1800"/>
              </a:spcAft>
            </a:pPr>
            <a:r>
              <a:rPr lang="en-US" sz="2200" dirty="0"/>
              <a:t>Natural monopolies involve a trade-off between deadweight loss and economies of scale.</a:t>
            </a:r>
          </a:p>
          <a:p>
            <a:pPr>
              <a:spcAft>
                <a:spcPts val="1800"/>
              </a:spcAft>
            </a:pPr>
            <a:r>
              <a:rPr lang="en-US" sz="2200" dirty="0"/>
              <a:t>The practice of regulation is much more complicated than the theory.</a:t>
            </a:r>
          </a:p>
          <a:p>
            <a:pPr>
              <a:spcAft>
                <a:spcPts val="1800"/>
              </a:spcAft>
            </a:pPr>
            <a:r>
              <a:rPr lang="en-US" sz="2200" dirty="0"/>
              <a:t>Antitrust laws give the government authority to prosecute monopolies or attempts to monopolize.</a:t>
            </a:r>
          </a:p>
          <a:p>
            <a:pPr>
              <a:spcAft>
                <a:spcPts val="1800"/>
              </a:spcAft>
            </a:pPr>
            <a:r>
              <a:rPr lang="en-US" sz="2200" dirty="0"/>
              <a:t>Many monopolies are created to transfer wealth to politically powerful elites.</a:t>
            </a:r>
          </a:p>
        </p:txBody>
      </p:sp>
    </p:spTree>
    <p:extLst>
      <p:ext uri="{BB962C8B-B14F-4D97-AF65-F5344CB8AC3E}">
        <p14:creationId xmlns:p14="http://schemas.microsoft.com/office/powerpoint/2010/main" val="189149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Power (1 of 2)</a:t>
            </a:r>
          </a:p>
        </p:txBody>
      </p:sp>
      <p:sp>
        <p:nvSpPr>
          <p:cNvPr id="3" name="Content Placeholder 2"/>
          <p:cNvSpPr>
            <a:spLocks noGrp="1"/>
          </p:cNvSpPr>
          <p:nvPr>
            <p:ph idx="1"/>
          </p:nvPr>
        </p:nvSpPr>
        <p:spPr/>
        <p:txBody>
          <a:bodyPr>
            <a:normAutofit/>
          </a:bodyPr>
          <a:lstStyle/>
          <a:p>
            <a:pPr>
              <a:spcAft>
                <a:spcPts val="1800"/>
              </a:spcAft>
            </a:pPr>
            <a:r>
              <a:rPr lang="en-US" sz="2400" dirty="0"/>
              <a:t>GlaxoSmithKline owns the patent on </a:t>
            </a:r>
            <a:r>
              <a:rPr lang="en-US" sz="2400" dirty="0" err="1"/>
              <a:t>Combivir</a:t>
            </a:r>
            <a:r>
              <a:rPr lang="en-US" sz="2400" dirty="0"/>
              <a:t>.</a:t>
            </a:r>
          </a:p>
          <a:p>
            <a:pPr>
              <a:spcAft>
                <a:spcPts val="1800"/>
              </a:spcAft>
            </a:pPr>
            <a:r>
              <a:rPr lang="en-US" sz="2400" dirty="0"/>
              <a:t>A patent gives exclusive rights to make, use, or sell the product.</a:t>
            </a:r>
          </a:p>
          <a:p>
            <a:pPr>
              <a:spcAft>
                <a:spcPts val="1800"/>
              </a:spcAft>
            </a:pPr>
            <a:r>
              <a:rPr lang="en-US" sz="2400" dirty="0"/>
              <a:t>GSK’s patent prevents competition.</a:t>
            </a:r>
          </a:p>
          <a:p>
            <a:pPr>
              <a:spcAft>
                <a:spcPts val="1800"/>
              </a:spcAft>
            </a:pPr>
            <a:r>
              <a:rPr lang="en-US" sz="2400" dirty="0"/>
              <a:t>This gives GSK market power.</a:t>
            </a:r>
          </a:p>
          <a:p>
            <a:pPr>
              <a:spcAft>
                <a:spcPts val="1800"/>
              </a:spcAft>
            </a:pPr>
            <a:r>
              <a:rPr lang="en-US" sz="2400" dirty="0"/>
              <a:t>India does not recognize the Combivir patent.</a:t>
            </a:r>
          </a:p>
          <a:p>
            <a:pPr>
              <a:spcAft>
                <a:spcPts val="1800"/>
              </a:spcAft>
            </a:pPr>
            <a:r>
              <a:rPr lang="en-US" sz="2400" dirty="0"/>
              <a:t>In India, an equivalent drug sells for $0.50, or the marginal cost.</a:t>
            </a:r>
          </a:p>
        </p:txBody>
      </p:sp>
    </p:spTree>
    <p:extLst>
      <p:ext uri="{BB962C8B-B14F-4D97-AF65-F5344CB8AC3E}">
        <p14:creationId xmlns:p14="http://schemas.microsoft.com/office/powerpoint/2010/main" val="43740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4)</a:t>
            </a:r>
          </a:p>
        </p:txBody>
      </p:sp>
      <p:sp>
        <p:nvSpPr>
          <p:cNvPr id="3" name="Content Placeholder 2"/>
          <p:cNvSpPr>
            <a:spLocks noGrp="1"/>
          </p:cNvSpPr>
          <p:nvPr>
            <p:ph idx="1"/>
          </p:nvPr>
        </p:nvSpPr>
        <p:spPr/>
        <p:txBody>
          <a:bodyPr>
            <a:normAutofit/>
          </a:bodyPr>
          <a:lstStyle/>
          <a:p>
            <a:pPr marL="0" indent="0">
              <a:spcAft>
                <a:spcPts val="1200"/>
              </a:spcAft>
              <a:buNone/>
            </a:pPr>
            <a:r>
              <a:rPr lang="en-US" dirty="0"/>
              <a:t>Market power allows a firm to raise price:</a:t>
            </a:r>
          </a:p>
          <a:p>
            <a:pPr marL="465138" indent="-465138">
              <a:spcAft>
                <a:spcPts val="1200"/>
              </a:spcAft>
              <a:buAutoNum type="alphaLcPeriod"/>
            </a:pPr>
            <a:r>
              <a:rPr lang="en-US" dirty="0"/>
              <a:t>above average cost.</a:t>
            </a:r>
          </a:p>
          <a:p>
            <a:pPr marL="465138" indent="-465138">
              <a:spcAft>
                <a:spcPts val="1200"/>
              </a:spcAft>
              <a:buAutoNum type="alphaLcPeriod"/>
            </a:pPr>
            <a:r>
              <a:rPr lang="en-US" dirty="0"/>
              <a:t>above marginal cost.</a:t>
            </a:r>
          </a:p>
          <a:p>
            <a:pPr marL="465138" indent="-465138">
              <a:spcAft>
                <a:spcPts val="1200"/>
              </a:spcAft>
              <a:buAutoNum type="alphaLcPeriod"/>
            </a:pPr>
            <a:r>
              <a:rPr lang="en-US" dirty="0"/>
              <a:t>above marginal revenue.</a:t>
            </a:r>
          </a:p>
        </p:txBody>
      </p:sp>
    </p:spTree>
    <p:extLst>
      <p:ext uri="{BB962C8B-B14F-4D97-AF65-F5344CB8AC3E}">
        <p14:creationId xmlns:p14="http://schemas.microsoft.com/office/powerpoint/2010/main" val="226377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4)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Market power allows a firm to raise price:</a:t>
            </a:r>
          </a:p>
          <a:p>
            <a:pPr marL="465138" indent="-465138">
              <a:spcAft>
                <a:spcPts val="1200"/>
              </a:spcAft>
              <a:buAutoNum type="alphaLcPeriod"/>
            </a:pPr>
            <a:r>
              <a:rPr lang="en-US" dirty="0"/>
              <a:t>above average cost.</a:t>
            </a:r>
          </a:p>
          <a:p>
            <a:pPr marL="465138" indent="-465138">
              <a:spcAft>
                <a:spcPts val="1200"/>
              </a:spcAft>
              <a:buAutoNum type="alphaLcPeriod"/>
            </a:pPr>
            <a:r>
              <a:rPr lang="en-US" dirty="0"/>
              <a:t>above marginal cost.</a:t>
            </a:r>
          </a:p>
          <a:p>
            <a:pPr marL="465138" indent="-465138">
              <a:spcAft>
                <a:spcPts val="1800"/>
              </a:spcAft>
              <a:buAutoNum type="alphaLcPeriod"/>
            </a:pPr>
            <a:r>
              <a:rPr lang="en-US" dirty="0"/>
              <a:t>above marginal revenue.</a:t>
            </a:r>
            <a:endParaRPr lang="en-US" b="1" dirty="0"/>
          </a:p>
          <a:p>
            <a:pPr marL="0" indent="0">
              <a:spcAft>
                <a:spcPts val="1200"/>
              </a:spcAft>
              <a:buNone/>
            </a:pPr>
            <a:r>
              <a:rPr lang="en-US" b="1" dirty="0"/>
              <a:t>Answer: </a:t>
            </a:r>
          </a:p>
          <a:p>
            <a:pPr marL="514350" indent="-514350">
              <a:spcAft>
                <a:spcPts val="1200"/>
              </a:spcAft>
              <a:buFont typeface="+mj-lt"/>
              <a:buAutoNum type="alphaLcPeriod" startAt="2"/>
            </a:pPr>
            <a:r>
              <a:rPr lang="en-US" dirty="0"/>
              <a:t>Market power allows a firm to raise price above marginal cost without fear that other firms will enter the market.</a:t>
            </a:r>
            <a:endParaRPr lang="en-US" b="1" dirty="0"/>
          </a:p>
        </p:txBody>
      </p:sp>
    </p:spTree>
    <p:extLst>
      <p:ext uri="{BB962C8B-B14F-4D97-AF65-F5344CB8AC3E}">
        <p14:creationId xmlns:p14="http://schemas.microsoft.com/office/powerpoint/2010/main" val="428960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(2 of 4)</a:t>
            </a:r>
          </a:p>
        </p:txBody>
      </p:sp>
      <p:sp>
        <p:nvSpPr>
          <p:cNvPr id="3" name="Content Placeholder 2"/>
          <p:cNvSpPr>
            <a:spLocks noGrp="1"/>
          </p:cNvSpPr>
          <p:nvPr>
            <p:ph idx="1"/>
          </p:nvPr>
        </p:nvSpPr>
        <p:spPr/>
        <p:txBody>
          <a:bodyPr>
            <a:normAutofit/>
          </a:bodyPr>
          <a:lstStyle/>
          <a:p>
            <a:pPr marL="0" indent="0">
              <a:spcAft>
                <a:spcPts val="600"/>
              </a:spcAft>
              <a:buNone/>
            </a:pPr>
            <a:r>
              <a:rPr lang="en-US" b="1" dirty="0"/>
              <a:t>Marginal revenue (</a:t>
            </a:r>
            <a:r>
              <a:rPr lang="en-US" b="1" i="1" dirty="0"/>
              <a:t>MR</a:t>
            </a:r>
            <a:r>
              <a:rPr lang="en-US" b="1" dirty="0"/>
              <a:t>):</a:t>
            </a:r>
            <a:endParaRPr lang="en-US" i="1" dirty="0"/>
          </a:p>
          <a:p>
            <a:pPr marL="0" indent="0">
              <a:spcAft>
                <a:spcPts val="1800"/>
              </a:spcAft>
              <a:buNone/>
            </a:pPr>
            <a:r>
              <a:rPr lang="en-US" i="1" dirty="0"/>
              <a:t>The change in total revenue from selling an additional unit.</a:t>
            </a:r>
            <a:endParaRPr lang="en-US" b="1" dirty="0"/>
          </a:p>
          <a:p>
            <a:pPr marL="0" indent="0">
              <a:spcAft>
                <a:spcPts val="600"/>
              </a:spcAft>
              <a:buFont typeface="Wingdings" pitchFamily="2" charset="2"/>
              <a:buNone/>
            </a:pPr>
            <a:r>
              <a:rPr lang="en-US" b="1" dirty="0"/>
              <a:t>Marginal cost (</a:t>
            </a:r>
            <a:r>
              <a:rPr lang="en-US" b="1" i="1" dirty="0"/>
              <a:t>MC</a:t>
            </a:r>
            <a:r>
              <a:rPr lang="en-US" b="1" dirty="0"/>
              <a:t>):</a:t>
            </a:r>
            <a:endParaRPr lang="en-US" i="1" dirty="0"/>
          </a:p>
          <a:p>
            <a:pPr marL="0" indent="0">
              <a:buFont typeface="Wingdings" pitchFamily="2" charset="2"/>
              <a:buNone/>
            </a:pPr>
            <a:r>
              <a:rPr lang="en-US" i="1" dirty="0"/>
              <a:t>The change in total cost from selling an additional unit.</a:t>
            </a:r>
          </a:p>
        </p:txBody>
      </p:sp>
    </p:spTree>
    <p:extLst>
      <p:ext uri="{BB962C8B-B14F-4D97-AF65-F5344CB8AC3E}">
        <p14:creationId xmlns:p14="http://schemas.microsoft.com/office/powerpoint/2010/main" val="96067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Power (2 of 2)</a:t>
            </a:r>
          </a:p>
        </p:txBody>
      </p:sp>
      <p:sp>
        <p:nvSpPr>
          <p:cNvPr id="3" name="Content Placeholder 2"/>
          <p:cNvSpPr>
            <a:spLocks noGrp="1"/>
          </p:cNvSpPr>
          <p:nvPr>
            <p:ph idx="1"/>
          </p:nvPr>
        </p:nvSpPr>
        <p:spPr/>
        <p:txBody>
          <a:bodyPr>
            <a:normAutofit/>
          </a:bodyPr>
          <a:lstStyle/>
          <a:p>
            <a:pPr>
              <a:lnSpc>
                <a:spcPct val="110000"/>
              </a:lnSpc>
            </a:pPr>
            <a:r>
              <a:rPr lang="en-US" dirty="0"/>
              <a:t>To maximize profit, firms produce at the level of output where:</a:t>
            </a:r>
          </a:p>
          <a:p>
            <a:pPr marL="457200" indent="0">
              <a:lnSpc>
                <a:spcPct val="110000"/>
              </a:lnSpc>
              <a:spcAft>
                <a:spcPts val="1800"/>
              </a:spcAft>
              <a:buNone/>
            </a:pPr>
            <a:r>
              <a:rPr lang="en-US" b="1" i="1" dirty="0"/>
              <a:t>MC</a:t>
            </a:r>
            <a:r>
              <a:rPr lang="en-US" b="1" dirty="0"/>
              <a:t> = </a:t>
            </a:r>
            <a:r>
              <a:rPr lang="en-US" b="1" i="1" dirty="0"/>
              <a:t>MR</a:t>
            </a:r>
            <a:endParaRPr lang="en-US" dirty="0"/>
          </a:p>
          <a:p>
            <a:pPr>
              <a:lnSpc>
                <a:spcPct val="110000"/>
              </a:lnSpc>
              <a:spcAft>
                <a:spcPts val="1800"/>
              </a:spcAft>
            </a:pPr>
            <a:r>
              <a:rPr lang="en-US" dirty="0"/>
              <a:t>A firm with market power must lower its price to sell an additional unit.</a:t>
            </a:r>
          </a:p>
          <a:p>
            <a:pPr>
              <a:lnSpc>
                <a:spcPct val="110000"/>
              </a:lnSpc>
              <a:spcAft>
                <a:spcPts val="1800"/>
              </a:spcAft>
            </a:pPr>
            <a:r>
              <a:rPr lang="en-US" dirty="0"/>
              <a:t>It faces a downward-sloping demand curve.</a:t>
            </a:r>
          </a:p>
          <a:p>
            <a:pPr>
              <a:lnSpc>
                <a:spcPct val="110000"/>
              </a:lnSpc>
            </a:pPr>
            <a:r>
              <a:rPr lang="en-US" dirty="0"/>
              <a:t>The additional revenue per unit &lt; current price, or:</a:t>
            </a:r>
          </a:p>
          <a:p>
            <a:pPr marL="457200" indent="0">
              <a:lnSpc>
                <a:spcPct val="110000"/>
              </a:lnSpc>
              <a:spcAft>
                <a:spcPts val="1800"/>
              </a:spcAft>
              <a:buNone/>
            </a:pPr>
            <a:r>
              <a:rPr lang="en-US" b="1" i="1" dirty="0"/>
              <a:t>MR</a:t>
            </a:r>
            <a:r>
              <a:rPr lang="en-US" b="1" dirty="0"/>
              <a:t> &lt; </a:t>
            </a:r>
            <a:r>
              <a:rPr lang="en-US" b="1" i="1" dirty="0"/>
              <a:t>P</a:t>
            </a:r>
          </a:p>
        </p:txBody>
      </p:sp>
    </p:spTree>
    <p:extLst>
      <p:ext uri="{BB962C8B-B14F-4D97-AF65-F5344CB8AC3E}">
        <p14:creationId xmlns:p14="http://schemas.microsoft.com/office/powerpoint/2010/main" val="3293121523"/>
      </p:ext>
    </p:extLst>
  </p:cSld>
  <p:clrMapOvr>
    <a:masterClrMapping/>
  </p:clrMapOvr>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item.xml><?xml version="1.0" encoding="utf-8"?>
<w:document xmlns:w="http://schemas.openxmlformats.org/wordprocessingml/2006/main">
  <RequestId>dc5ecf01-2194-4663-bf2d-d1f56eb50d7a</RequestId>
  <RequestDate>4/12/2022 2:12:59 PM</RequestDate>
</w:document>
</file>

<file path=docProps/app.xml><?xml version="1.0" encoding="utf-8"?>
<Properties xmlns="http://schemas.openxmlformats.org/officeDocument/2006/extended-properties" xmlns:vt="http://schemas.openxmlformats.org/officeDocument/2006/docPropsVTypes">
  <Template/>
  <TotalTime>0</TotalTime>
  <Words>2070</Words>
  <Application>Microsoft Office PowerPoint</Application>
  <PresentationFormat>On-screen Show (4:3)</PresentationFormat>
  <Paragraphs>279</Paragraphs>
  <Slides>44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Courier New</vt:lpstr>
      <vt:lpstr>Wingdings</vt:lpstr>
      <vt:lpstr>1_Sample</vt:lpstr>
      <vt:lpstr>MODERN PRINCIPLES OF ECONOMICS</vt:lpstr>
      <vt:lpstr>Outline</vt:lpstr>
      <vt:lpstr>Introduction</vt:lpstr>
      <vt:lpstr>Definition (1 of 4)</vt:lpstr>
      <vt:lpstr>Market Power (1 of 2)</vt:lpstr>
      <vt:lpstr>Self-Check (1 of 4)</vt:lpstr>
      <vt:lpstr>Self-Check (1 of 4) (Answer)</vt:lpstr>
      <vt:lpstr>Definition (2 of 4)</vt:lpstr>
      <vt:lpstr>Market Power (2 of 2)</vt:lpstr>
      <vt:lpstr>Marginal Revenue (1 of 2)</vt:lpstr>
      <vt:lpstr>Marginal Revenue (2 of 2)</vt:lpstr>
      <vt:lpstr>Shortcut for Finding MR</vt:lpstr>
      <vt:lpstr>Self-Check (2 of 4)</vt:lpstr>
      <vt:lpstr>Self-Check (2 of 4) (Answer)</vt:lpstr>
      <vt:lpstr>How a Monopolist Maximizes Profit</vt:lpstr>
      <vt:lpstr>Elasticity of Demand and Monopoly Markup</vt:lpstr>
      <vt:lpstr>Elasticity of Demand and Markup</vt:lpstr>
      <vt:lpstr>Costs of Monopoly: Deadweight Loss (1 of 2)</vt:lpstr>
      <vt:lpstr>Costs of Monopoly: Deadweight Loss (2 of 2)</vt:lpstr>
      <vt:lpstr>Self-Check (3 of 4)</vt:lpstr>
      <vt:lpstr>Self-Check (3 of 4) (Answer)</vt:lpstr>
      <vt:lpstr>Costs of Monopoly: Corruption and Inefficiency (1 of 2)</vt:lpstr>
      <vt:lpstr>Costs of Monopoly: Corruption and Inefficiency (2 of 2)</vt:lpstr>
      <vt:lpstr>Benefits of Monopoly: Incentives for R&amp;D (1 of 2)</vt:lpstr>
      <vt:lpstr>Benefits of Monopoly: Incentives for R&amp;D (2 of 2)</vt:lpstr>
      <vt:lpstr>Sources of Monopoly Power (1 of 2)</vt:lpstr>
      <vt:lpstr>Definition (3 of 4)</vt:lpstr>
      <vt:lpstr>Natural Monopoly (1 of 2)</vt:lpstr>
      <vt:lpstr>Natural Monopoly (2 of 2)</vt:lpstr>
      <vt:lpstr>Self-Check (4 of 4)</vt:lpstr>
      <vt:lpstr>Self-Check (4 of 4) (Answer)</vt:lpstr>
      <vt:lpstr>Definition (4 of 4)</vt:lpstr>
      <vt:lpstr>Barriers to Entry</vt:lpstr>
      <vt:lpstr>Network Effects</vt:lpstr>
      <vt:lpstr>Innovation</vt:lpstr>
      <vt:lpstr>Sources of Monopoly Power (2 of 2)</vt:lpstr>
      <vt:lpstr>Regulating Monopoly</vt:lpstr>
      <vt:lpstr>Price Controls (1 of 2)</vt:lpstr>
      <vt:lpstr>Price Controls (2 of 2)</vt:lpstr>
      <vt:lpstr>Government Ownership</vt:lpstr>
      <vt:lpstr>Antitrust Law (1 of 2)</vt:lpstr>
      <vt:lpstr>Antitrust Law (2 of 2)</vt:lpstr>
      <vt:lpstr>Takeaway (1 of 2)</vt:lpstr>
      <vt:lpstr>Takeaway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Monopoly</dc:title>
  <dc:creator/>
  <cp:lastModifiedBy/>
  <cp:revision>1</cp:revision>
  <dcterms:created xsi:type="dcterms:W3CDTF">2015-05-25T16:19:52Z</dcterms:created>
  <dcterms:modified xsi:type="dcterms:W3CDTF">2020-11-28T15:45:25Z</dcterms:modified>
</cp:coreProperties>
</file>