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76" r:id="rId1"/>
  </p:sldMasterIdLst>
  <p:notesMasterIdLst>
    <p:notesMasterId r:id="rId33"/>
  </p:notesMasterIdLst>
  <p:handoutMasterIdLst>
    <p:handoutMasterId r:id="rId34"/>
  </p:handoutMasterIdLst>
  <p:sldIdLst>
    <p:sldId id="486" r:id="rId2"/>
    <p:sldId id="487" r:id="rId3"/>
    <p:sldId id="488" r:id="rId4"/>
    <p:sldId id="489" r:id="rId5"/>
    <p:sldId id="490" r:id="rId6"/>
    <p:sldId id="491" r:id="rId7"/>
    <p:sldId id="513" r:id="rId8"/>
    <p:sldId id="492" r:id="rId9"/>
    <p:sldId id="493" r:id="rId10"/>
    <p:sldId id="494" r:id="rId11"/>
    <p:sldId id="495" r:id="rId12"/>
    <p:sldId id="496" r:id="rId13"/>
    <p:sldId id="497" r:id="rId14"/>
    <p:sldId id="498" r:id="rId15"/>
    <p:sldId id="499" r:id="rId16"/>
    <p:sldId id="500" r:id="rId17"/>
    <p:sldId id="514" r:id="rId18"/>
    <p:sldId id="501" r:id="rId19"/>
    <p:sldId id="502" r:id="rId20"/>
    <p:sldId id="512" r:id="rId21"/>
    <p:sldId id="515" r:id="rId22"/>
    <p:sldId id="503" r:id="rId23"/>
    <p:sldId id="504" r:id="rId24"/>
    <p:sldId id="505" r:id="rId25"/>
    <p:sldId id="506" r:id="rId26"/>
    <p:sldId id="507" r:id="rId27"/>
    <p:sldId id="508" r:id="rId28"/>
    <p:sldId id="509" r:id="rId29"/>
    <p:sldId id="516" r:id="rId30"/>
    <p:sldId id="510" r:id="rId31"/>
    <p:sldId id="511"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2A23"/>
    <a:srgbClr val="24549F"/>
    <a:srgbClr val="424456"/>
    <a:srgbClr val="203B7F"/>
    <a:srgbClr val="5A6378"/>
    <a:srgbClr val="D4D4D6"/>
    <a:srgbClr val="3E7684"/>
    <a:srgbClr val="C9252C"/>
    <a:srgbClr val="0070C0"/>
    <a:srgbClr val="007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5" autoAdjust="0"/>
    <p:restoredTop sz="87454" autoAdjust="0"/>
  </p:normalViewPr>
  <p:slideViewPr>
    <p:cSldViewPr snapToGrid="0">
      <p:cViewPr>
        <p:scale>
          <a:sx n="75" d="100"/>
          <a:sy n="75" d="100"/>
        </p:scale>
        <p:origin x="2286" y="534"/>
      </p:cViewPr>
      <p:guideLst>
        <p:guide orient="horz" pos="2160"/>
        <p:guide pos="2880"/>
      </p:guideLst>
    </p:cSldViewPr>
  </p:slideViewPr>
  <p:outlineViewPr>
    <p:cViewPr>
      <p:scale>
        <a:sx n="33" d="100"/>
        <a:sy n="33" d="100"/>
      </p:scale>
      <p:origin x="0" y="-1593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2064" y="-90"/>
      </p:cViewPr>
      <p:guideLst>
        <p:guide orient="horz" pos="2880"/>
        <p:guide pos="2160"/>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slide" Target="slides/slide25.xml" Id="rId26" /><Relationship Type="http://schemas.openxmlformats.org/officeDocument/2006/relationships/tableStyles" Target="tableStyles.xml" Id="rId39" /><Relationship Type="http://schemas.openxmlformats.org/officeDocument/2006/relationships/slide" Target="slides/slide2.xml" Id="rId3" /><Relationship Type="http://schemas.openxmlformats.org/officeDocument/2006/relationships/slide" Target="slides/slide20.xml" Id="rId21" /><Relationship Type="http://schemas.openxmlformats.org/officeDocument/2006/relationships/handoutMaster" Target="handoutMasters/handoutMaster1.xml" Id="rId34"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slide" Target="slides/slide24.xml" Id="rId25" /><Relationship Type="http://schemas.openxmlformats.org/officeDocument/2006/relationships/notesMaster" Target="notesMasters/notesMaster1.xml" Id="rId33" /><Relationship Type="http://schemas.openxmlformats.org/officeDocument/2006/relationships/theme" Target="theme/theme1.xml" Id="rId38"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slide" Target="slides/slide19.xml" Id="rId20" /><Relationship Type="http://schemas.openxmlformats.org/officeDocument/2006/relationships/slide" Target="slides/slide28.xml" Id="rId29"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23.xml" Id="rId24" /><Relationship Type="http://schemas.openxmlformats.org/officeDocument/2006/relationships/slide" Target="slides/slide31.xml" Id="rId32" /><Relationship Type="http://schemas.openxmlformats.org/officeDocument/2006/relationships/viewProps" Target="viewProps.xml" Id="rId37"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22.xml" Id="rId23" /><Relationship Type="http://schemas.openxmlformats.org/officeDocument/2006/relationships/slide" Target="slides/slide27.xml" Id="rId28" /><Relationship Type="http://schemas.openxmlformats.org/officeDocument/2006/relationships/presProps" Target="presProps.xml" Id="rId36" /><Relationship Type="http://schemas.openxmlformats.org/officeDocument/2006/relationships/slide" Target="slides/slide9.xml" Id="rId10" /><Relationship Type="http://schemas.openxmlformats.org/officeDocument/2006/relationships/slide" Target="slides/slide18.xml" Id="rId19" /><Relationship Type="http://schemas.openxmlformats.org/officeDocument/2006/relationships/slide" Target="slides/slide30.xml" Id="rId31"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slide" Target="slides/slide21.xml" Id="rId22" /><Relationship Type="http://schemas.openxmlformats.org/officeDocument/2006/relationships/slide" Target="slides/slide26.xml" Id="rId27" /><Relationship Type="http://schemas.openxmlformats.org/officeDocument/2006/relationships/slide" Target="slides/slide29.xml" Id="rId30" /><Relationship Type="http://schemas.openxmlformats.org/officeDocument/2006/relationships/commentAuthors" Target="commentAuthors.xml" Id="rId35" /><Relationship Type="http://schemas.openxmlformats.org/officeDocument/2006/relationships/customXml" Target="/customXML/item.xml" Id="R684d32a827e84744"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0FC7E9-1DE5-4DAF-9DC8-2A3010BC5EA9}" type="datetimeFigureOut">
              <a:rPr lang="en-US" smtClean="0"/>
              <a:t>11/20/2020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737BBD-4FDB-4AD1-8765-A7964BE0BEE8}" type="slidenum">
              <a:rPr lang="en-US" smtClean="0"/>
              <a:t>‹#›</a:t>
            </a:fld>
            <a:endParaRPr lang="en-US" dirty="0"/>
          </a:p>
        </p:txBody>
      </p:sp>
    </p:spTree>
    <p:extLst>
      <p:ext uri="{BB962C8B-B14F-4D97-AF65-F5344CB8AC3E}">
        <p14:creationId xmlns:p14="http://schemas.microsoft.com/office/powerpoint/2010/main" val="34440661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512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63491" name="Rectangle 512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63492" name="Rectangle 5123"/>
          <p:cNvSpPr>
            <a:spLocks noGrp="1" noRot="1" noChangeAspect="1" noChangeArrowheads="1" noTextEdit="1"/>
          </p:cNvSpPr>
          <p:nvPr>
            <p:ph type="sldImg" idx="2"/>
          </p:nvPr>
        </p:nvSpPr>
        <p:spPr bwMode="auto">
          <a:xfrm>
            <a:off x="1143000" y="685800"/>
            <a:ext cx="4572000" cy="3429000"/>
          </a:xfrm>
          <a:prstGeom prst="rect">
            <a:avLst/>
          </a:prstGeom>
          <a:noFill/>
          <a:ln w="9525" algn="ctr">
            <a:solidFill>
              <a:srgbClr val="000000"/>
            </a:solidFill>
            <a:miter lim="800000"/>
            <a:headEnd/>
            <a:tailEnd/>
          </a:ln>
        </p:spPr>
      </p:sp>
      <p:sp>
        <p:nvSpPr>
          <p:cNvPr id="5125" name="Notes Placeholder 5124"/>
          <p:cNvSpPr>
            <a:spLocks noGrp="1" noChangeArrowheads="1"/>
          </p:cNvSpPr>
          <p:nvPr>
            <p:ph type="body" sz="quarter" idx="3"/>
          </p:nvPr>
        </p:nvSpPr>
        <p:spPr bwMode="auto">
          <a:xfrm>
            <a:off x="685800" y="4343400"/>
            <a:ext cx="5486400" cy="411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3494" name="Rectangle 512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5127" name="Slide Number Placeholder 5126"/>
          <p:cNvSpPr>
            <a:spLocks noGrp="1" noChangeArrowheads="1"/>
          </p:cNvSpPr>
          <p:nvPr>
            <p:ph type="sldNum" sz="quarter" idx="5"/>
          </p:nvPr>
        </p:nvSpPr>
        <p:spPr bwMode="auto">
          <a:xfrm>
            <a:off x="3884613" y="8685213"/>
            <a:ext cx="2971800" cy="457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b" anchorCtr="0" compatLnSpc="1">
            <a:prstTxWarp prst="textNoShape">
              <a:avLst/>
            </a:prstTxWarp>
          </a:bodyPr>
          <a:lstStyle>
            <a:lvl1pPr algn="r">
              <a:defRPr sz="1200"/>
            </a:lvl1pPr>
          </a:lstStyle>
          <a:p>
            <a:fld id="{FCA16ACA-BEA9-4113-B004-2C9FC464C5F8}" type="slidenum">
              <a:rPr lang="en-US"/>
              <a:pPr/>
              <a:t>‹#›</a:t>
            </a:fld>
            <a:endParaRPr lang="en-US" dirty="0"/>
          </a:p>
        </p:txBody>
      </p:sp>
    </p:spTree>
    <p:extLst>
      <p:ext uri="{BB962C8B-B14F-4D97-AF65-F5344CB8AC3E}">
        <p14:creationId xmlns:p14="http://schemas.microsoft.com/office/powerpoint/2010/main" val="15749348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9EAEEF-EA87-45A5-AB17-DF2F4D00AFC7}" type="slidenum">
              <a:rPr lang="en-US" altLang="en-US" smtClean="0"/>
              <a:pPr/>
              <a:t>1</a:t>
            </a:fld>
            <a:endParaRPr lang="en-US" altLang="en-US" dirty="0"/>
          </a:p>
        </p:txBody>
      </p:sp>
    </p:spTree>
    <p:extLst>
      <p:ext uri="{BB962C8B-B14F-4D97-AF65-F5344CB8AC3E}">
        <p14:creationId xmlns:p14="http://schemas.microsoft.com/office/powerpoint/2010/main" val="1681122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16ACA-BEA9-4113-B004-2C9FC464C5F8}" type="slidenum">
              <a:rPr lang="en-US" smtClean="0"/>
              <a:pPr/>
              <a:t>4</a:t>
            </a:fld>
            <a:endParaRPr lang="en-US" dirty="0"/>
          </a:p>
        </p:txBody>
      </p:sp>
    </p:spTree>
    <p:extLst>
      <p:ext uri="{BB962C8B-B14F-4D97-AF65-F5344CB8AC3E}">
        <p14:creationId xmlns:p14="http://schemas.microsoft.com/office/powerpoint/2010/main" val="65274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16ACA-BEA9-4113-B004-2C9FC464C5F8}" type="slidenum">
              <a:rPr lang="en-US" smtClean="0"/>
              <a:pPr/>
              <a:t>8</a:t>
            </a:fld>
            <a:endParaRPr lang="en-US" dirty="0"/>
          </a:p>
        </p:txBody>
      </p:sp>
    </p:spTree>
    <p:extLst>
      <p:ext uri="{BB962C8B-B14F-4D97-AF65-F5344CB8AC3E}">
        <p14:creationId xmlns:p14="http://schemas.microsoft.com/office/powerpoint/2010/main" val="3938908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Figure 14-3: </a:t>
            </a:r>
            <a:r>
              <a:rPr lang="en-US" dirty="0"/>
              <a:t>Different Prices for the Same Flight</a:t>
            </a:r>
          </a:p>
        </p:txBody>
      </p:sp>
      <p:sp>
        <p:nvSpPr>
          <p:cNvPr id="4" name="Slide Number Placeholder 3"/>
          <p:cNvSpPr>
            <a:spLocks noGrp="1"/>
          </p:cNvSpPr>
          <p:nvPr>
            <p:ph type="sldNum" sz="quarter" idx="10"/>
          </p:nvPr>
        </p:nvSpPr>
        <p:spPr/>
        <p:txBody>
          <a:bodyPr/>
          <a:lstStyle/>
          <a:p>
            <a:fld id="{FCA16ACA-BEA9-4113-B004-2C9FC464C5F8}" type="slidenum">
              <a:rPr lang="en-US" smtClean="0"/>
              <a:pPr/>
              <a:t>11</a:t>
            </a:fld>
            <a:endParaRPr lang="en-US" dirty="0"/>
          </a:p>
        </p:txBody>
      </p:sp>
    </p:spTree>
    <p:extLst>
      <p:ext uri="{BB962C8B-B14F-4D97-AF65-F5344CB8AC3E}">
        <p14:creationId xmlns:p14="http://schemas.microsoft.com/office/powerpoint/2010/main" val="695525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ea typeface="ＭＳ Ｐゴシック" pitchFamily="34" charset="-128"/>
              </a:rPr>
              <a:t>Table 14-1 (14-1): </a:t>
            </a:r>
            <a:r>
              <a:rPr lang="en-US" dirty="0">
                <a:ea typeface="ＭＳ Ｐゴシック" pitchFamily="34" charset="-128"/>
              </a:rPr>
              <a:t>Price Discrimination at Williams College, 2001–2002</a:t>
            </a:r>
          </a:p>
        </p:txBody>
      </p:sp>
      <p:sp>
        <p:nvSpPr>
          <p:cNvPr id="4" name="Slide Number Placeholder 3"/>
          <p:cNvSpPr>
            <a:spLocks noGrp="1"/>
          </p:cNvSpPr>
          <p:nvPr>
            <p:ph type="sldNum" sz="quarter" idx="10"/>
          </p:nvPr>
        </p:nvSpPr>
        <p:spPr/>
        <p:txBody>
          <a:bodyPr/>
          <a:lstStyle/>
          <a:p>
            <a:fld id="{FCA16ACA-BEA9-4113-B004-2C9FC464C5F8}" type="slidenum">
              <a:rPr lang="en-US" smtClean="0"/>
              <a:pPr/>
              <a:t>13</a:t>
            </a:fld>
            <a:endParaRPr lang="en-US" dirty="0"/>
          </a:p>
        </p:txBody>
      </p:sp>
    </p:spTree>
    <p:extLst>
      <p:ext uri="{BB962C8B-B14F-4D97-AF65-F5344CB8AC3E}">
        <p14:creationId xmlns:p14="http://schemas.microsoft.com/office/powerpoint/2010/main" val="1779341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16ACA-BEA9-4113-B004-2C9FC464C5F8}" type="slidenum">
              <a:rPr lang="en-US" smtClean="0"/>
              <a:pPr/>
              <a:t>19</a:t>
            </a:fld>
            <a:endParaRPr lang="en-US" dirty="0"/>
          </a:p>
        </p:txBody>
      </p:sp>
    </p:spTree>
    <p:extLst>
      <p:ext uri="{BB962C8B-B14F-4D97-AF65-F5344CB8AC3E}">
        <p14:creationId xmlns:p14="http://schemas.microsoft.com/office/powerpoint/2010/main" val="245085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16ACA-BEA9-4113-B004-2C9FC464C5F8}" type="slidenum">
              <a:rPr lang="en-US" smtClean="0"/>
              <a:pPr/>
              <a:t>23</a:t>
            </a:fld>
            <a:endParaRPr lang="en-US" dirty="0"/>
          </a:p>
        </p:txBody>
      </p:sp>
    </p:spTree>
    <p:extLst>
      <p:ext uri="{BB962C8B-B14F-4D97-AF65-F5344CB8AC3E}">
        <p14:creationId xmlns:p14="http://schemas.microsoft.com/office/powerpoint/2010/main" val="1907763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Table 14-2: </a:t>
            </a:r>
            <a:r>
              <a:rPr lang="en-US" dirty="0"/>
              <a:t>Maximum Willingness to Pay for Word and Excel</a:t>
            </a:r>
          </a:p>
        </p:txBody>
      </p:sp>
      <p:sp>
        <p:nvSpPr>
          <p:cNvPr id="4" name="Slide Number Placeholder 3"/>
          <p:cNvSpPr>
            <a:spLocks noGrp="1"/>
          </p:cNvSpPr>
          <p:nvPr>
            <p:ph type="sldNum" sz="quarter" idx="10"/>
          </p:nvPr>
        </p:nvSpPr>
        <p:spPr/>
        <p:txBody>
          <a:bodyPr/>
          <a:lstStyle/>
          <a:p>
            <a:fld id="{FCA16ACA-BEA9-4113-B004-2C9FC464C5F8}" type="slidenum">
              <a:rPr lang="en-US" smtClean="0"/>
              <a:pPr/>
              <a:t>26</a:t>
            </a:fld>
            <a:endParaRPr lang="en-US" dirty="0"/>
          </a:p>
        </p:txBody>
      </p:sp>
    </p:spTree>
    <p:extLst>
      <p:ext uri="{BB962C8B-B14F-4D97-AF65-F5344CB8AC3E}">
        <p14:creationId xmlns:p14="http://schemas.microsoft.com/office/powerpoint/2010/main" val="2306153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Table 14-3: </a:t>
            </a:r>
            <a:r>
              <a:rPr lang="en-US" dirty="0"/>
              <a:t>Maximum Willingness to Pay for Office</a:t>
            </a:r>
          </a:p>
        </p:txBody>
      </p:sp>
      <p:sp>
        <p:nvSpPr>
          <p:cNvPr id="4" name="Slide Number Placeholder 3"/>
          <p:cNvSpPr>
            <a:spLocks noGrp="1"/>
          </p:cNvSpPr>
          <p:nvPr>
            <p:ph type="sldNum" sz="quarter" idx="10"/>
          </p:nvPr>
        </p:nvSpPr>
        <p:spPr/>
        <p:txBody>
          <a:bodyPr/>
          <a:lstStyle/>
          <a:p>
            <a:fld id="{FCA16ACA-BEA9-4113-B004-2C9FC464C5F8}" type="slidenum">
              <a:rPr lang="en-US" smtClean="0"/>
              <a:pPr/>
              <a:t>27</a:t>
            </a:fld>
            <a:endParaRPr lang="en-US" dirty="0"/>
          </a:p>
        </p:txBody>
      </p:sp>
    </p:spTree>
    <p:extLst>
      <p:ext uri="{BB962C8B-B14F-4D97-AF65-F5344CB8AC3E}">
        <p14:creationId xmlns:p14="http://schemas.microsoft.com/office/powerpoint/2010/main" val="230615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812A23"/>
          </a:solidFill>
          <a:ln>
            <a:solidFill>
              <a:srgbClr val="812A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59305B"/>
              </a:buClr>
            </a:pPr>
            <a:endParaRPr lang="en-US" dirty="0">
              <a:solidFill>
                <a:srgbClr val="203B7F"/>
              </a:solidFill>
            </a:endParaRPr>
          </a:p>
        </p:txBody>
      </p:sp>
      <p:sp>
        <p:nvSpPr>
          <p:cNvPr id="11" name="Title 10"/>
          <p:cNvSpPr>
            <a:spLocks noGrp="1"/>
          </p:cNvSpPr>
          <p:nvPr>
            <p:ph type="title"/>
          </p:nvPr>
        </p:nvSpPr>
        <p:spPr>
          <a:xfrm>
            <a:off x="457200" y="228600"/>
            <a:ext cx="8229600" cy="622828"/>
          </a:xfrm>
          <a:solidFill>
            <a:srgbClr val="812A23"/>
          </a:solidFill>
        </p:spPr>
        <p:txBody>
          <a:bodyPr anchor="t">
            <a:noAutofit/>
          </a:bodyPr>
          <a:lstStyle>
            <a:lvl1pPr>
              <a:defRPr sz="3600">
                <a:latin typeface="Arial" pitchFamily="34" charset="0"/>
                <a:ea typeface="Verdana" pitchFamily="34" charset="0"/>
                <a:cs typeface="Arial" pitchFamily="34" charset="0"/>
              </a:defRPr>
            </a:lvl1pPr>
          </a:lstStyle>
          <a:p>
            <a:r>
              <a:rPr lang="en-US" dirty="0"/>
              <a:t>Click to edit Master title style</a:t>
            </a:r>
          </a:p>
        </p:txBody>
      </p:sp>
      <p:sp>
        <p:nvSpPr>
          <p:cNvPr id="7" name="Conten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3" name="Rectangle 12"/>
          <p:cNvSpPr/>
          <p:nvPr/>
        </p:nvSpPr>
        <p:spPr bwMode="white">
          <a:xfrm>
            <a:off x="-7938" y="6248400"/>
            <a:ext cx="9161464" cy="629874"/>
          </a:xfrm>
          <a:prstGeom prst="rect">
            <a:avLst/>
          </a:prstGeom>
          <a:solidFill>
            <a:srgbClr val="812A23"/>
          </a:solidFill>
          <a:ln>
            <a:solidFill>
              <a:srgbClr val="812A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5" name="Content Placeholder 4"/>
          <p:cNvSpPr>
            <a:spLocks noGrp="1"/>
          </p:cNvSpPr>
          <p:nvPr>
            <p:ph sz="quarter" idx="16" hasCustomPrompt="1"/>
          </p:nvPr>
        </p:nvSpPr>
        <p:spPr>
          <a:xfrm>
            <a:off x="1600200" y="6285230"/>
            <a:ext cx="7543800" cy="572770"/>
          </a:xfrm>
          <a:solidFill>
            <a:srgbClr val="812A23"/>
          </a:solidFill>
          <a:ln>
            <a:solidFill>
              <a:srgbClr val="812A23"/>
            </a:solidFill>
          </a:ln>
        </p:spPr>
        <p:txBody>
          <a:bodyPr>
            <a:noAutofit/>
          </a:bodyPr>
          <a:lstStyle>
            <a:lvl1pPr algn="ctr">
              <a:defRPr sz="1100">
                <a:solidFill>
                  <a:schemeClr val="bg1"/>
                </a:solidFill>
                <a:latin typeface="Arial" pitchFamily="34" charset="0"/>
                <a:cs typeface="Arial" pitchFamily="34" charset="0"/>
              </a:defRPr>
            </a:lvl1pPr>
            <a:lvl2pPr>
              <a:defRPr sz="1100">
                <a:latin typeface="Arial" pitchFamily="34" charset="0"/>
                <a:cs typeface="Arial" pitchFamily="34" charset="0"/>
              </a:defRPr>
            </a:lvl2pPr>
            <a:lvl3pPr>
              <a:defRPr sz="1100">
                <a:latin typeface="Arial" pitchFamily="34" charset="0"/>
                <a:cs typeface="Arial" pitchFamily="34" charset="0"/>
              </a:defRPr>
            </a:lvl3pPr>
            <a:lvl4pPr>
              <a:defRPr sz="1100">
                <a:latin typeface="Arial" pitchFamily="34" charset="0"/>
                <a:cs typeface="Arial" pitchFamily="34" charset="0"/>
              </a:defRPr>
            </a:lvl4pPr>
            <a:lvl5pPr>
              <a:defRPr sz="1100">
                <a:latin typeface="Arial" pitchFamily="34" charset="0"/>
                <a:cs typeface="Arial" pitchFamily="34" charset="0"/>
              </a:defRPr>
            </a:lvl5pPr>
          </a:lstStyle>
          <a:p>
            <a:pPr lvl="0"/>
            <a:r>
              <a:rPr lang="en-US" dirty="0"/>
              <a:t> Click to edit Master text styles</a:t>
            </a:r>
          </a:p>
        </p:txBody>
      </p:sp>
      <p:sp>
        <p:nvSpPr>
          <p:cNvPr id="3" name="Picture Placeholder 2"/>
          <p:cNvSpPr>
            <a:spLocks noGrp="1"/>
          </p:cNvSpPr>
          <p:nvPr>
            <p:ph type="pic" sz="quarter" idx="17"/>
          </p:nvPr>
        </p:nvSpPr>
        <p:spPr>
          <a:xfrm>
            <a:off x="247650" y="4781550"/>
            <a:ext cx="2724150" cy="990600"/>
          </a:xfrm>
        </p:spPr>
        <p:txBody>
          <a:bodyPr/>
          <a:lstStyle/>
          <a:p>
            <a:endParaRPr lang="en-US" dirty="0"/>
          </a:p>
        </p:txBody>
      </p:sp>
    </p:spTree>
    <p:extLst>
      <p:ext uri="{BB962C8B-B14F-4D97-AF65-F5344CB8AC3E}">
        <p14:creationId xmlns:p14="http://schemas.microsoft.com/office/powerpoint/2010/main" val="4110609226"/>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 y="17266"/>
            <a:ext cx="9143086" cy="1059977"/>
          </a:xfrm>
        </p:spPr>
        <p:txBody>
          <a:bodyPr>
            <a:normAutofit/>
          </a:bodyPr>
          <a:lstStyle>
            <a:lvl1pPr algn="ctr">
              <a:buClr>
                <a:srgbClr val="812A23"/>
              </a:buClr>
              <a:defRPr sz="3600">
                <a:latin typeface="Arial" pitchFamily="34" charset="0"/>
                <a:ea typeface="Verdana"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209550" y="1319314"/>
            <a:ext cx="8763000" cy="4782934"/>
          </a:xfrm>
        </p:spPr>
        <p:txBody>
          <a:bodyPr/>
          <a:lstStyle>
            <a:lvl1pPr marL="461963" indent="-461963">
              <a:spcBef>
                <a:spcPts val="624"/>
              </a:spcBef>
              <a:buClr>
                <a:srgbClr val="812A23"/>
              </a:buClr>
              <a:buSzPct val="100000"/>
              <a:defRPr sz="2600"/>
            </a:lvl1pPr>
            <a:lvl2pPr marL="914400" indent="-457200">
              <a:spcBef>
                <a:spcPts val="624"/>
              </a:spcBef>
              <a:buClr>
                <a:srgbClr val="812A23"/>
              </a:buClr>
              <a:defRPr/>
            </a:lvl2pPr>
            <a:lvl3pPr marL="1376363" indent="-461963">
              <a:spcBef>
                <a:spcPts val="624"/>
              </a:spcBef>
              <a:buClr>
                <a:srgbClr val="812A23"/>
              </a:buClr>
              <a:buFont typeface="Wingdings" pitchFamily="2" charset="2"/>
              <a:buChar char="§"/>
              <a:defRPr/>
            </a:lvl3pPr>
            <a:lvl4pPr marL="1828800" indent="-457200">
              <a:spcBef>
                <a:spcPts val="624"/>
              </a:spcBef>
              <a:buClr>
                <a:srgbClr val="812A23"/>
              </a:buClr>
              <a:buFont typeface="Courier New" pitchFamily="49" charset="0"/>
              <a:buChar char="o"/>
              <a:defRPr/>
            </a:lvl4pPr>
            <a:lvl5pPr marL="2286000" indent="-457200">
              <a:spcBef>
                <a:spcPts val="624"/>
              </a:spcBef>
              <a:buClr>
                <a:srgbClr val="812A23"/>
              </a:buClr>
              <a:defRPr sz="1800"/>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119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916189" y="2917024"/>
            <a:ext cx="2241024" cy="1754230"/>
          </a:xfrm>
        </p:spPr>
        <p:txBody>
          <a:bodyPr/>
          <a:lstStyle>
            <a:lvl1pPr>
              <a:buClr>
                <a:srgbClr val="812A23"/>
              </a:buClr>
              <a:defRPr/>
            </a:lvl1pPr>
          </a:lstStyle>
          <a:p>
            <a:r>
              <a:rPr lang="en-US" dirty="0"/>
              <a:t>Click icon to add picture</a:t>
            </a:r>
          </a:p>
        </p:txBody>
      </p:sp>
      <p:sp>
        <p:nvSpPr>
          <p:cNvPr id="4" name="Content Placeholder 3"/>
          <p:cNvSpPr>
            <a:spLocks noGrp="1"/>
          </p:cNvSpPr>
          <p:nvPr>
            <p:ph sz="quarter" idx="11"/>
          </p:nvPr>
        </p:nvSpPr>
        <p:spPr>
          <a:xfrm>
            <a:off x="278272" y="1562102"/>
            <a:ext cx="8589962" cy="479425"/>
          </a:xfrm>
        </p:spPr>
        <p:txBody>
          <a:bodyPr/>
          <a:lstStyle>
            <a:lvl1pPr>
              <a:buClr>
                <a:srgbClr val="812A23"/>
              </a:buClr>
              <a:defRPr/>
            </a:lvl1pPr>
            <a:lvl2pPr>
              <a:buClr>
                <a:srgbClr val="812A23"/>
              </a:buClr>
              <a:defRPr/>
            </a:lvl2pPr>
            <a:lvl3pPr>
              <a:buClr>
                <a:srgbClr val="812A23"/>
              </a:buClr>
              <a:defRPr/>
            </a:lvl3pPr>
            <a:lvl4pPr>
              <a:buClr>
                <a:srgbClr val="812A23"/>
              </a:buClr>
              <a:defRPr/>
            </a:lvl4pPr>
            <a:lvl5pPr>
              <a:buClr>
                <a:srgbClr val="812A2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3"/>
          <p:cNvSpPr>
            <a:spLocks noGrp="1"/>
          </p:cNvSpPr>
          <p:nvPr>
            <p:ph type="body" sz="half" idx="2"/>
          </p:nvPr>
        </p:nvSpPr>
        <p:spPr>
          <a:xfrm>
            <a:off x="233649" y="5486400"/>
            <a:ext cx="8663606" cy="665175"/>
          </a:xfrm>
        </p:spPr>
        <p:txBody>
          <a:bodyPr/>
          <a:lstStyle>
            <a:lvl1pPr marL="0" indent="0">
              <a:spcBef>
                <a:spcPts val="624"/>
              </a:spcBef>
              <a:buClr>
                <a:srgbClr val="812A23"/>
              </a:buCl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able Placeholder 4"/>
          <p:cNvSpPr>
            <a:spLocks noGrp="1"/>
          </p:cNvSpPr>
          <p:nvPr>
            <p:ph type="tbl" sz="quarter" idx="12"/>
          </p:nvPr>
        </p:nvSpPr>
        <p:spPr>
          <a:xfrm>
            <a:off x="5292380" y="2901260"/>
            <a:ext cx="1828800" cy="1828800"/>
          </a:xfrm>
        </p:spPr>
        <p:txBody>
          <a:bodyPr/>
          <a:lstStyle>
            <a:lvl1pPr>
              <a:buClr>
                <a:srgbClr val="812A23"/>
              </a:buClr>
              <a:defRPr/>
            </a:lvl1pPr>
          </a:lstStyle>
          <a:p>
            <a:endParaRPr lang="en-US" dirty="0"/>
          </a:p>
        </p:txBody>
      </p:sp>
      <p:sp>
        <p:nvSpPr>
          <p:cNvPr id="9" name="Rectangle 8"/>
          <p:cNvSpPr/>
          <p:nvPr userDrawn="1"/>
        </p:nvSpPr>
        <p:spPr bwMode="white">
          <a:xfrm>
            <a:off x="0" y="0"/>
            <a:ext cx="9144000" cy="113355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812A23"/>
              </a:buClr>
            </a:pPr>
            <a:endParaRPr lang="en-US" dirty="0">
              <a:solidFill>
                <a:srgbClr val="203B7F"/>
              </a:solidFill>
            </a:endParaRPr>
          </a:p>
        </p:txBody>
      </p:sp>
      <p:sp>
        <p:nvSpPr>
          <p:cNvPr id="12" name="Rectangle 11"/>
          <p:cNvSpPr/>
          <p:nvPr userDrawn="1"/>
        </p:nvSpPr>
        <p:spPr bwMode="white">
          <a:xfrm>
            <a:off x="-7938" y="6248400"/>
            <a:ext cx="9161464" cy="629874"/>
          </a:xfrm>
          <a:prstGeom prst="rect">
            <a:avLst/>
          </a:prstGeom>
          <a:solidFill>
            <a:srgbClr val="812A23"/>
          </a:solidFill>
          <a:ln>
            <a:solidFill>
              <a:srgbClr val="812A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13" name="Content Placeholder 9"/>
          <p:cNvSpPr txBox="1">
            <a:spLocks/>
          </p:cNvSpPr>
          <p:nvPr userDrawn="1"/>
        </p:nvSpPr>
        <p:spPr>
          <a:xfrm>
            <a:off x="18250" y="6276552"/>
            <a:ext cx="9127998" cy="590126"/>
          </a:xfrm>
          <a:prstGeom prst="rect">
            <a:avLst/>
          </a:prstGeom>
          <a:solidFill>
            <a:srgbClr val="812A23"/>
          </a:solidFill>
          <a:ln>
            <a:solidFill>
              <a:srgbClr val="812A23"/>
            </a:solidFill>
          </a:ln>
        </p:spPr>
        <p:txBody>
          <a:bodyPr anchor="ctr"/>
          <a:lstStyle>
            <a:lvl1pPr marL="342900" indent="-342900" algn="l" defTabSz="914400" rtl="0" eaLnBrk="1" latinLnBrk="0" hangingPunct="1">
              <a:spcBef>
                <a:spcPct val="20000"/>
              </a:spcBef>
              <a:buClr>
                <a:srgbClr val="24549F"/>
              </a:buClr>
              <a:buFont typeface="Arial" pitchFamily="34" charset="0"/>
              <a:buChar char="•"/>
              <a:defRPr lang="en-US" sz="26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24549F"/>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24549F"/>
              </a:buClr>
              <a:buFont typeface="Wingdings" pitchFamily="2" charset="2"/>
              <a:buChar char="§"/>
              <a:defRPr lang="en-US" sz="22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24549F"/>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24549F"/>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624"/>
              </a:spcBef>
              <a:buFont typeface="Arial" pitchFamily="34" charset="0"/>
              <a:buNone/>
            </a:pPr>
            <a:r>
              <a:rPr lang="en-US" sz="1200" dirty="0">
                <a:solidFill>
                  <a:schemeClr val="bg1"/>
                </a:solidFill>
              </a:rPr>
              <a:t>© 2021 Worth Publishers. All Rights Reserved.</a:t>
            </a:r>
          </a:p>
        </p:txBody>
      </p:sp>
      <p:sp>
        <p:nvSpPr>
          <p:cNvPr id="15" name="Title 7"/>
          <p:cNvSpPr>
            <a:spLocks noGrp="1"/>
          </p:cNvSpPr>
          <p:nvPr>
            <p:ph type="title"/>
          </p:nvPr>
        </p:nvSpPr>
        <p:spPr>
          <a:xfrm>
            <a:off x="457" y="17266"/>
            <a:ext cx="9143086" cy="1059977"/>
          </a:xfrm>
        </p:spPr>
        <p:txBody>
          <a:bodyPr>
            <a:normAutofit/>
          </a:bodyPr>
          <a:lstStyle>
            <a:lvl1pPr algn="ctr">
              <a:defRPr sz="3600">
                <a:latin typeface="Arial" pitchFamily="34" charset="0"/>
                <a:ea typeface="Verdana" pitchFamily="34" charset="0"/>
                <a:cs typeface="Arial"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1141666"/>
      </p:ext>
    </p:extLst>
  </p:cSld>
  <p:clrMapOvr>
    <a:masterClrMapping/>
  </p:clrMapOvr>
  <p:transition spd="slow"/>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 y="17266"/>
            <a:ext cx="9143086" cy="1059977"/>
          </a:xfrm>
        </p:spPr>
        <p:txBody>
          <a:bodyPr>
            <a:normAutofit/>
          </a:bodyPr>
          <a:lstStyle>
            <a:lvl1pPr algn="ctr">
              <a:defRPr sz="3600">
                <a:latin typeface="Arial" pitchFamily="34" charset="0"/>
                <a:ea typeface="Verdana"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209550" y="1319314"/>
            <a:ext cx="8763000" cy="4782934"/>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10"/>
          </p:nvPr>
        </p:nvSpPr>
        <p:spPr>
          <a:xfrm>
            <a:off x="411163" y="4703763"/>
            <a:ext cx="8428037" cy="1114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598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type="title"/>
          </p:nvPr>
        </p:nvSpPr>
        <p:spPr>
          <a:xfrm>
            <a:off x="457200" y="27709"/>
            <a:ext cx="8229600" cy="1039091"/>
          </a:xfrm>
          <a:prstGeom prst="rect">
            <a:avLst/>
          </a:prstGeom>
        </p:spPr>
        <p:txBody>
          <a:bodyPr vert="horz" lIns="91440" tIns="45720" rIns="91440" bIns="45720" rtlCol="0" anchor="ctr">
            <a:normAutofit/>
          </a:bodyPr>
          <a:lstStyle/>
          <a:p>
            <a:r>
              <a:rPr lang="en-US"/>
              <a:t>Click to edit Master title style</a:t>
            </a:r>
          </a:p>
        </p:txBody>
      </p:sp>
      <p:sp>
        <p:nvSpPr>
          <p:cNvPr id="3" name="Content Placeholder 2"/>
          <p:cNvSpPr>
            <a:spLocks noGrp="1"/>
          </p:cNvSpPr>
          <p:nvPr>
            <p:ph type="body" idx="1"/>
          </p:nvPr>
        </p:nvSpPr>
        <p:spPr>
          <a:xfrm>
            <a:off x="228600" y="1295400"/>
            <a:ext cx="8763000" cy="4830763"/>
          </a:xfrm>
          <a:prstGeom prst="rect">
            <a:avLst/>
          </a:prstGeom>
        </p:spPr>
        <p:txBody>
          <a:bodyPr vert="horz" lIns="91440" tIns="45720" rIns="91440" bIns="45720" rtlCol="0">
            <a:normAutofit/>
          </a:bodyPr>
          <a:lstStyle/>
          <a:p>
            <a:pPr marL="461963" lvl="0" indent="-461963">
              <a:buSzPct val="100000"/>
            </a:pPr>
            <a:r>
              <a:rPr lang="en-US" dirty="0"/>
              <a:t>Click to edit Master text styles</a:t>
            </a:r>
          </a:p>
          <a:p>
            <a:pPr marL="914400" lvl="1" indent="-457200"/>
            <a:r>
              <a:rPr lang="en-US" dirty="0"/>
              <a:t>Second level</a:t>
            </a:r>
          </a:p>
          <a:p>
            <a:pPr marL="1376363" lvl="2" indent="-461963"/>
            <a:r>
              <a:rPr lang="en-US" dirty="0"/>
              <a:t>Third level</a:t>
            </a:r>
          </a:p>
          <a:p>
            <a:pPr lvl="3"/>
            <a:r>
              <a:rPr lang="en-US" dirty="0"/>
              <a:t>Fourth level</a:t>
            </a:r>
          </a:p>
          <a:p>
            <a:pPr lvl="4"/>
            <a:r>
              <a:rPr lang="en-US" dirty="0"/>
              <a:t>Fifth level</a:t>
            </a:r>
          </a:p>
        </p:txBody>
      </p:sp>
      <p:sp>
        <p:nvSpPr>
          <p:cNvPr id="7" name="Rectangle 6"/>
          <p:cNvSpPr/>
          <p:nvPr/>
        </p:nvSpPr>
        <p:spPr bwMode="white">
          <a:xfrm>
            <a:off x="0" y="0"/>
            <a:ext cx="9144000" cy="113355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14" name="Rectangle 13"/>
          <p:cNvSpPr/>
          <p:nvPr/>
        </p:nvSpPr>
        <p:spPr bwMode="white">
          <a:xfrm>
            <a:off x="-7938" y="6248400"/>
            <a:ext cx="9161464" cy="629874"/>
          </a:xfrm>
          <a:prstGeom prst="rect">
            <a:avLst/>
          </a:prstGeom>
          <a:solidFill>
            <a:srgbClr val="812A23"/>
          </a:solidFill>
          <a:ln>
            <a:solidFill>
              <a:srgbClr val="812A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6" name="Content Placeholder 9"/>
          <p:cNvSpPr txBox="1">
            <a:spLocks/>
          </p:cNvSpPr>
          <p:nvPr userDrawn="1"/>
        </p:nvSpPr>
        <p:spPr>
          <a:xfrm>
            <a:off x="18250" y="6276552"/>
            <a:ext cx="9127998" cy="590126"/>
          </a:xfrm>
          <a:prstGeom prst="rect">
            <a:avLst/>
          </a:prstGeom>
          <a:solidFill>
            <a:srgbClr val="812A23"/>
          </a:solidFill>
          <a:ln>
            <a:solidFill>
              <a:srgbClr val="812A23"/>
            </a:solidFill>
          </a:ln>
        </p:spPr>
        <p:txBody>
          <a:bodyPr anchor="ctr"/>
          <a:lstStyle>
            <a:lvl1pPr marL="342900" indent="-342900" algn="l" defTabSz="914400" rtl="0" eaLnBrk="1" latinLnBrk="0" hangingPunct="1">
              <a:spcBef>
                <a:spcPct val="20000"/>
              </a:spcBef>
              <a:buClr>
                <a:srgbClr val="24549F"/>
              </a:buClr>
              <a:buFont typeface="Arial" pitchFamily="34" charset="0"/>
              <a:buChar char="•"/>
              <a:defRPr lang="en-US" sz="26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24549F"/>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24549F"/>
              </a:buClr>
              <a:buFont typeface="Wingdings" pitchFamily="2" charset="2"/>
              <a:buChar char="§"/>
              <a:defRPr lang="en-US" sz="22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24549F"/>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24549F"/>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624"/>
              </a:spcBef>
              <a:buFont typeface="Arial" pitchFamily="34" charset="0"/>
              <a:buNone/>
            </a:pPr>
            <a:r>
              <a:rPr lang="en-US" sz="1200" dirty="0">
                <a:solidFill>
                  <a:schemeClr val="bg1"/>
                </a:solidFill>
              </a:rPr>
              <a:t>© 2021 Worth Publishers. All Rights Reserved.</a:t>
            </a:r>
          </a:p>
        </p:txBody>
      </p:sp>
    </p:spTree>
    <p:extLst>
      <p:ext uri="{BB962C8B-B14F-4D97-AF65-F5344CB8AC3E}">
        <p14:creationId xmlns:p14="http://schemas.microsoft.com/office/powerpoint/2010/main" val="88881133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80" r:id="rId3"/>
    <p:sldLayoutId id="2147483681" r:id="rId4"/>
  </p:sldLayoutIdLst>
  <p:hf sldNum="0" hdr="0" dt="0"/>
  <p:txStyles>
    <p:titleStyle>
      <a:lvl1pPr algn="ctr" defTabSz="914400" rtl="0" eaLnBrk="1" latinLnBrk="0" hangingPunct="1">
        <a:spcBef>
          <a:spcPct val="0"/>
        </a:spcBef>
        <a:buNone/>
        <a:defRPr sz="36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812A23"/>
        </a:buClr>
        <a:buFont typeface="Arial" pitchFamily="34" charset="0"/>
        <a:buChar char="•"/>
        <a:defRPr lang="en-US" sz="26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812A23"/>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812A23"/>
        </a:buClr>
        <a:buFont typeface="Wingdings" pitchFamily="2" charset="2"/>
        <a:buChar char="§"/>
        <a:defRPr lang="en-US" sz="22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812A23"/>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812A23"/>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 y="19050"/>
            <a:ext cx="9126855" cy="622828"/>
          </a:xfrm>
          <a:noFill/>
        </p:spPr>
        <p:txBody>
          <a:bodyPr anchor="ctr"/>
          <a:lstStyle/>
          <a:p>
            <a:pPr algn="l">
              <a:spcBef>
                <a:spcPts val="624"/>
              </a:spcBef>
            </a:pPr>
            <a:r>
              <a:rPr lang="en-US" dirty="0"/>
              <a:t>MODERN PRINCIPLES OF ECONOMICS</a:t>
            </a:r>
          </a:p>
        </p:txBody>
      </p:sp>
      <p:sp>
        <p:nvSpPr>
          <p:cNvPr id="7" name="Text Placeholder 6"/>
          <p:cNvSpPr>
            <a:spLocks noGrp="1"/>
          </p:cNvSpPr>
          <p:nvPr>
            <p:ph type="body" sz="quarter" idx="13"/>
          </p:nvPr>
        </p:nvSpPr>
        <p:spPr>
          <a:xfrm>
            <a:off x="0" y="683493"/>
            <a:ext cx="8229600" cy="600564"/>
          </a:xfrm>
        </p:spPr>
        <p:txBody>
          <a:bodyPr/>
          <a:lstStyle/>
          <a:p>
            <a:r>
              <a:rPr lang="en-US" sz="3600" dirty="0"/>
              <a:t>Fifth Edition</a:t>
            </a:r>
          </a:p>
        </p:txBody>
      </p:sp>
      <p:pic>
        <p:nvPicPr>
          <p:cNvPr id="9" name="Picture Placeholder 11" descr="Book cover reads title, edition number, and name of the authors as follows: &quot;MODERN PRINCIPLES OF ECONOMICS,&quot; “Fifth Edition,&quot; and &quot;Tyler Cowen and Alex Tabarrok.&quot; An image on the front cover shows five hands holding a glob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33" y="1442241"/>
            <a:ext cx="3713482" cy="4750826"/>
          </a:xfrm>
          <a:prstGeom prst="rect">
            <a:avLst/>
          </a:prstGeom>
        </p:spPr>
      </p:pic>
      <p:sp>
        <p:nvSpPr>
          <p:cNvPr id="8" name="Sub Title 2"/>
          <p:cNvSpPr>
            <a:spLocks noGrp="1"/>
          </p:cNvSpPr>
          <p:nvPr>
            <p:ph type="body" sz="quarter" idx="14"/>
          </p:nvPr>
        </p:nvSpPr>
        <p:spPr>
          <a:xfrm>
            <a:off x="4208424" y="2171298"/>
            <a:ext cx="4651452" cy="3277404"/>
          </a:xfrm>
        </p:spPr>
        <p:txBody>
          <a:bodyPr anchor="ctr"/>
          <a:lstStyle/>
          <a:p>
            <a:pPr algn="ctr"/>
            <a:r>
              <a:rPr lang="en-US" b="1" dirty="0"/>
              <a:t>Chapter 14</a:t>
            </a:r>
            <a:br>
              <a:rPr lang="en-US" b="1" dirty="0"/>
            </a:br>
            <a:r>
              <a:rPr lang="en-US" sz="3600" dirty="0"/>
              <a:t>Price Discrimination and Pricing Strategy</a:t>
            </a:r>
            <a:endParaRPr lang="en-US" sz="4000" dirty="0">
              <a:solidFill>
                <a:schemeClr val="bg1"/>
              </a:solidFill>
              <a:effectLst>
                <a:outerShdw blurRad="38100" dist="38100" dir="2700000" algn="tl">
                  <a:srgbClr val="000000">
                    <a:alpha val="43137"/>
                  </a:srgbClr>
                </a:outerShdw>
              </a:effectLst>
            </a:endParaRPr>
          </a:p>
        </p:txBody>
      </p:sp>
      <p:sp>
        <p:nvSpPr>
          <p:cNvPr id="10" name="Content Placeholder 9"/>
          <p:cNvSpPr>
            <a:spLocks noGrp="1"/>
          </p:cNvSpPr>
          <p:nvPr>
            <p:ph sz="quarter" idx="16"/>
          </p:nvPr>
        </p:nvSpPr>
        <p:spPr>
          <a:xfrm>
            <a:off x="18250" y="6276552"/>
            <a:ext cx="9127998" cy="590126"/>
          </a:xfrm>
          <a:noFill/>
        </p:spPr>
        <p:txBody>
          <a:bodyPr anchor="ctr"/>
          <a:lstStyle/>
          <a:p>
            <a:pPr marL="0" lvl="0" indent="0">
              <a:spcBef>
                <a:spcPts val="624"/>
              </a:spcBef>
              <a:buNone/>
            </a:pPr>
            <a:r>
              <a:rPr lang="en-US" sz="1200" dirty="0"/>
              <a:t>© 2021 Worth Publishers. All Rights Reserved.</a:t>
            </a:r>
          </a:p>
        </p:txBody>
      </p:sp>
    </p:spTree>
    <p:extLst>
      <p:ext uri="{BB962C8B-B14F-4D97-AF65-F5344CB8AC3E}">
        <p14:creationId xmlns:p14="http://schemas.microsoft.com/office/powerpoint/2010/main" val="317019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Arbitrage</a:t>
            </a:r>
          </a:p>
        </p:txBody>
      </p:sp>
      <p:sp>
        <p:nvSpPr>
          <p:cNvPr id="3" name="Content Placeholder 2"/>
          <p:cNvSpPr>
            <a:spLocks noGrp="1"/>
          </p:cNvSpPr>
          <p:nvPr>
            <p:ph idx="1"/>
          </p:nvPr>
        </p:nvSpPr>
        <p:spPr/>
        <p:txBody>
          <a:bodyPr/>
          <a:lstStyle/>
          <a:p>
            <a:pPr>
              <a:spcAft>
                <a:spcPts val="1800"/>
              </a:spcAft>
            </a:pPr>
            <a:r>
              <a:rPr lang="en-US" dirty="0"/>
              <a:t>Rohm and Haas produced a plastic (MM) used in industry and in dentistry. </a:t>
            </a:r>
          </a:p>
          <a:p>
            <a:pPr>
              <a:spcAft>
                <a:spcPts val="1800"/>
              </a:spcAft>
            </a:pPr>
            <a:r>
              <a:rPr lang="en-US" dirty="0"/>
              <a:t>MM for industrial uses sold at $0.85 per pound; a slightly different version for dentures sold at $22 per pound.</a:t>
            </a:r>
          </a:p>
          <a:p>
            <a:pPr>
              <a:spcAft>
                <a:spcPts val="1800"/>
              </a:spcAft>
            </a:pPr>
            <a:r>
              <a:rPr lang="en-US" dirty="0"/>
              <a:t>To reduce arbitrage, Rohm and Haas spread a rumor that industrial MM was laced with arsenic.</a:t>
            </a:r>
          </a:p>
        </p:txBody>
      </p:sp>
    </p:spTree>
    <p:extLst>
      <p:ext uri="{BB962C8B-B14F-4D97-AF65-F5344CB8AC3E}">
        <p14:creationId xmlns:p14="http://schemas.microsoft.com/office/powerpoint/2010/main" val="633461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Discrimination Is Common</a:t>
            </a:r>
          </a:p>
        </p:txBody>
      </p:sp>
      <p:sp>
        <p:nvSpPr>
          <p:cNvPr id="3" name="Content Placeholder 2"/>
          <p:cNvSpPr>
            <a:spLocks noGrp="1"/>
          </p:cNvSpPr>
          <p:nvPr>
            <p:ph sz="quarter" idx="11"/>
          </p:nvPr>
        </p:nvSpPr>
        <p:spPr>
          <a:xfrm>
            <a:off x="141891" y="1245476"/>
            <a:ext cx="5391806" cy="4840014"/>
          </a:xfrm>
        </p:spPr>
        <p:txBody>
          <a:bodyPr>
            <a:normAutofit/>
          </a:bodyPr>
          <a:lstStyle/>
          <a:p>
            <a:pPr>
              <a:spcAft>
                <a:spcPts val="1800"/>
              </a:spcAft>
            </a:pPr>
            <a:r>
              <a:rPr lang="en-US" dirty="0"/>
              <a:t>Movie theaters often charge seniors less.</a:t>
            </a:r>
          </a:p>
          <a:p>
            <a:pPr>
              <a:spcAft>
                <a:spcPts val="1800"/>
              </a:spcAft>
            </a:pPr>
            <a:r>
              <a:rPr lang="en-US" dirty="0"/>
              <a:t>Businesses often pay more for software than students do.</a:t>
            </a:r>
          </a:p>
          <a:p>
            <a:pPr>
              <a:spcAft>
                <a:spcPts val="1800"/>
              </a:spcAft>
            </a:pPr>
            <a:r>
              <a:rPr lang="en-US" dirty="0"/>
              <a:t>Airlines set different prices according to characteristics that are correlated with willingness to pay.</a:t>
            </a:r>
          </a:p>
        </p:txBody>
      </p:sp>
      <p:pic>
        <p:nvPicPr>
          <p:cNvPr id="6" name="Picture Placeholder 3" descr="An illustration shows the seating arrangement on a passenger plane with different pricing for different classes and the number of days to the departure. The first-class front window seats on the same day cost 1348.50 dollars and till 12 days cost 756.89 dollars. The middle row window seats up to 7 days cost 443.21 dollars. The third row inside seat up to 30 days cost 982.64 dollars, and up to 90 days cost 256.78 dollars. In the economy class, seats in the first three rows up to 90 days cost 100 dollars, and up to 16 days cost 435 dollars. The wing seats up to 60 days cost 124.50 dollars, up to 7 days cost 156.89 dollars, and up to 5 days cost 234.56 dollars. The rear seats till 21 days cost 546.79 dollars and on the same day cost 97.89 dollars.">
            <a:extLst>
              <a:ext uri="{FF2B5EF4-FFF2-40B4-BE49-F238E27FC236}">
                <a16:creationId xmlns:a16="http://schemas.microsoft.com/office/drawing/2014/main" id="{371E2AD5-9F34-4A29-B34C-0953D0E83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1331" y="1245476"/>
            <a:ext cx="3220778" cy="4840015"/>
          </a:xfrm>
          <a:prstGeom prst="rect">
            <a:avLst/>
          </a:prstGeom>
        </p:spPr>
      </p:pic>
    </p:spTree>
    <p:extLst>
      <p:ext uri="{BB962C8B-B14F-4D97-AF65-F5344CB8AC3E}">
        <p14:creationId xmlns:p14="http://schemas.microsoft.com/office/powerpoint/2010/main" val="412389312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(4 of 5)</a:t>
            </a:r>
          </a:p>
        </p:txBody>
      </p:sp>
      <p:sp>
        <p:nvSpPr>
          <p:cNvPr id="3" name="Content Placeholder 2"/>
          <p:cNvSpPr>
            <a:spLocks noGrp="1"/>
          </p:cNvSpPr>
          <p:nvPr>
            <p:ph idx="1"/>
          </p:nvPr>
        </p:nvSpPr>
        <p:spPr/>
        <p:txBody>
          <a:bodyPr>
            <a:normAutofit/>
          </a:bodyPr>
          <a:lstStyle/>
          <a:p>
            <a:pPr marL="0" indent="0">
              <a:spcAft>
                <a:spcPts val="600"/>
              </a:spcAft>
              <a:buNone/>
            </a:pPr>
            <a:r>
              <a:rPr lang="en-US" b="1" dirty="0"/>
              <a:t>Perfect price discrimination:</a:t>
            </a:r>
          </a:p>
          <a:p>
            <a:pPr marL="0" indent="0">
              <a:spcAft>
                <a:spcPts val="600"/>
              </a:spcAft>
              <a:buNone/>
            </a:pPr>
            <a:r>
              <a:rPr lang="en-US" i="1" dirty="0"/>
              <a:t>Each customer is charged his or her maximum willingness to pay.</a:t>
            </a:r>
          </a:p>
        </p:txBody>
      </p:sp>
    </p:spTree>
    <p:extLst>
      <p:ext uri="{BB962C8B-B14F-4D97-AF65-F5344CB8AC3E}">
        <p14:creationId xmlns:p14="http://schemas.microsoft.com/office/powerpoint/2010/main" val="514205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Perfect Price Discrimination (1 of 3)</a:t>
            </a:r>
          </a:p>
        </p:txBody>
      </p:sp>
      <p:sp>
        <p:nvSpPr>
          <p:cNvPr id="2" name="Text Placeholder 1">
            <a:extLst>
              <a:ext uri="{FF2B5EF4-FFF2-40B4-BE49-F238E27FC236}">
                <a16:creationId xmlns:a16="http://schemas.microsoft.com/office/drawing/2014/main" id="{A9AAE0F3-19BF-4696-AAFC-5E13E59396D4}"/>
              </a:ext>
            </a:extLst>
          </p:cNvPr>
          <p:cNvSpPr>
            <a:spLocks noGrp="1"/>
          </p:cNvSpPr>
          <p:nvPr>
            <p:ph type="body" sz="half" idx="2"/>
          </p:nvPr>
        </p:nvSpPr>
        <p:spPr>
          <a:xfrm>
            <a:off x="275766" y="1562102"/>
            <a:ext cx="8663606" cy="665175"/>
          </a:xfrm>
        </p:spPr>
        <p:txBody>
          <a:bodyPr>
            <a:normAutofit/>
          </a:bodyPr>
          <a:lstStyle/>
          <a:p>
            <a:r>
              <a:rPr lang="en-US" sz="2600" dirty="0"/>
              <a:t>Price Discrimination at Williams College, 2016</a:t>
            </a:r>
          </a:p>
        </p:txBody>
      </p:sp>
      <p:graphicFrame>
        <p:nvGraphicFramePr>
          <p:cNvPr id="9" name="Table Placeholder 8"/>
          <p:cNvGraphicFramePr>
            <a:graphicFrameLocks noGrp="1"/>
          </p:cNvGraphicFramePr>
          <p:nvPr>
            <p:ph type="tbl" sz="quarter" idx="12"/>
            <p:extLst>
              <p:ext uri="{D42A27DB-BD31-4B8C-83A1-F6EECF244321}">
                <p14:modId xmlns:p14="http://schemas.microsoft.com/office/powerpoint/2010/main" val="2886192113"/>
              </p:ext>
            </p:extLst>
          </p:nvPr>
        </p:nvGraphicFramePr>
        <p:xfrm>
          <a:off x="2084197" y="2322338"/>
          <a:ext cx="4975606" cy="1828800"/>
        </p:xfrm>
        <a:graphic>
          <a:graphicData uri="http://schemas.openxmlformats.org/drawingml/2006/table">
            <a:tbl>
              <a:tblPr firstRow="1">
                <a:tableStyleId>{18603FDC-E32A-4AB5-989C-0864C3EAD2B8}</a:tableStyleId>
              </a:tblPr>
              <a:tblGrid>
                <a:gridCol w="1513205">
                  <a:extLst>
                    <a:ext uri="{9D8B030D-6E8A-4147-A177-3AD203B41FA5}">
                      <a16:colId xmlns:a16="http://schemas.microsoft.com/office/drawing/2014/main" val="20000"/>
                    </a:ext>
                  </a:extLst>
                </a:gridCol>
                <a:gridCol w="1744472">
                  <a:extLst>
                    <a:ext uri="{9D8B030D-6E8A-4147-A177-3AD203B41FA5}">
                      <a16:colId xmlns:a16="http://schemas.microsoft.com/office/drawing/2014/main" val="20001"/>
                    </a:ext>
                  </a:extLst>
                </a:gridCol>
                <a:gridCol w="1717929">
                  <a:extLst>
                    <a:ext uri="{9D8B030D-6E8A-4147-A177-3AD203B41FA5}">
                      <a16:colId xmlns:a16="http://schemas.microsoft.com/office/drawing/2014/main" val="20002"/>
                    </a:ext>
                  </a:extLst>
                </a:gridCol>
              </a:tblGrid>
              <a:tr h="0">
                <a:tc>
                  <a:txBody>
                    <a:bodyPr/>
                    <a:lstStyle/>
                    <a:p>
                      <a:pPr algn="ctr" fontAlgn="b"/>
                      <a:r>
                        <a:rPr lang="en-US" sz="1400" u="none" strike="noStrike" dirty="0">
                          <a:effectLst/>
                        </a:rPr>
                        <a:t>Income Quintile </a:t>
                      </a:r>
                      <a:endParaRPr lang="en-US" sz="1400" b="1" i="0" u="none" strike="noStrike" dirty="0">
                        <a:solidFill>
                          <a:srgbClr val="000000"/>
                        </a:solidFill>
                        <a:effectLst/>
                        <a:latin typeface="Arial" pitchFamily="34" charset="0"/>
                        <a:cs typeface="Arial" pitchFamily="34" charset="0"/>
                      </a:endParaRPr>
                    </a:p>
                  </a:txBody>
                  <a:tcPr anchor="b"/>
                </a:tc>
                <a:tc>
                  <a:txBody>
                    <a:bodyPr/>
                    <a:lstStyle/>
                    <a:p>
                      <a:pPr algn="ctr" fontAlgn="b"/>
                      <a:r>
                        <a:rPr lang="en-US" sz="1400" u="none" strike="noStrike" dirty="0">
                          <a:effectLst/>
                        </a:rPr>
                        <a:t>Family Income </a:t>
                      </a:r>
                      <a:endParaRPr lang="en-US" sz="1400" b="1" i="0" u="none" strike="noStrike" dirty="0">
                        <a:solidFill>
                          <a:srgbClr val="000000"/>
                        </a:solidFill>
                        <a:effectLst/>
                        <a:latin typeface="Arial" pitchFamily="34" charset="0"/>
                        <a:cs typeface="Arial" pitchFamily="34" charset="0"/>
                      </a:endParaRPr>
                    </a:p>
                  </a:txBody>
                  <a:tcPr anchor="b"/>
                </a:tc>
                <a:tc>
                  <a:txBody>
                    <a:bodyPr/>
                    <a:lstStyle/>
                    <a:p>
                      <a:pPr algn="ctr" fontAlgn="b"/>
                      <a:r>
                        <a:rPr lang="en-US" sz="1400" u="none" strike="noStrike" dirty="0">
                          <a:effectLst/>
                        </a:rPr>
                        <a:t>Average Net Price </a:t>
                      </a:r>
                      <a:endParaRPr lang="en-US" sz="1400" b="1" i="0" u="none" strike="noStrike" dirty="0">
                        <a:solidFill>
                          <a:srgbClr val="000000"/>
                        </a:solidFill>
                        <a:effectLst/>
                        <a:latin typeface="Arial" pitchFamily="34" charset="0"/>
                        <a:cs typeface="Arial" pitchFamily="34" charset="0"/>
                      </a:endParaRPr>
                    </a:p>
                  </a:txBody>
                  <a:tcPr anchor="b"/>
                </a:tc>
                <a:extLst>
                  <a:ext uri="{0D108BD9-81ED-4DB2-BD59-A6C34878D82A}">
                    <a16:rowId xmlns:a16="http://schemas.microsoft.com/office/drawing/2014/main" val="10000"/>
                  </a:ext>
                </a:extLst>
              </a:tr>
              <a:tr h="0">
                <a:tc>
                  <a:txBody>
                    <a:bodyPr/>
                    <a:lstStyle/>
                    <a:p>
                      <a:pPr algn="l" fontAlgn="b"/>
                      <a:r>
                        <a:rPr lang="en-US" sz="1400" u="none" strike="noStrike" dirty="0">
                          <a:effectLst/>
                        </a:rPr>
                        <a:t>Low </a:t>
                      </a:r>
                      <a:endParaRPr lang="en-US" sz="1400" b="0" i="0" u="none" strike="noStrike" dirty="0">
                        <a:solidFill>
                          <a:srgbClr val="000000"/>
                        </a:solidFill>
                        <a:effectLst/>
                        <a:latin typeface="Arial" pitchFamily="34" charset="0"/>
                        <a:cs typeface="Arial" pitchFamily="34" charset="0"/>
                      </a:endParaRPr>
                    </a:p>
                  </a:txBody>
                  <a:tcPr anchor="b"/>
                </a:tc>
                <a:tc>
                  <a:txBody>
                    <a:bodyPr/>
                    <a:lstStyle/>
                    <a:p>
                      <a:pPr algn="r" fontAlgn="b"/>
                      <a:r>
                        <a:rPr lang="en-US" sz="1400" u="none" strike="noStrike" dirty="0">
                          <a:effectLst/>
                        </a:rPr>
                        <a:t>$0–$30,000 </a:t>
                      </a:r>
                      <a:endParaRPr lang="en-US" sz="1400" b="0" i="0" u="none" strike="noStrike" dirty="0">
                        <a:solidFill>
                          <a:srgbClr val="000000"/>
                        </a:solidFill>
                        <a:effectLst/>
                        <a:latin typeface="Arial" pitchFamily="34" charset="0"/>
                        <a:cs typeface="Arial" pitchFamily="34" charset="0"/>
                      </a:endParaRPr>
                    </a:p>
                  </a:txBody>
                  <a:tcPr anchor="b"/>
                </a:tc>
                <a:tc>
                  <a:txBody>
                    <a:bodyPr/>
                    <a:lstStyle/>
                    <a:p>
                      <a:pPr algn="r" fontAlgn="b"/>
                      <a:r>
                        <a:rPr lang="en-US" sz="1400" u="none" strike="noStrike" dirty="0">
                          <a:effectLst/>
                        </a:rPr>
                        <a:t>$3,127 </a:t>
                      </a:r>
                      <a:endParaRPr lang="en-US" sz="1400" b="0" i="0" u="none" strike="noStrike" dirty="0">
                        <a:solidFill>
                          <a:srgbClr val="000000"/>
                        </a:solidFill>
                        <a:effectLst/>
                        <a:latin typeface="Arial" pitchFamily="34" charset="0"/>
                        <a:cs typeface="Arial" pitchFamily="34" charset="0"/>
                      </a:endParaRPr>
                    </a:p>
                  </a:txBody>
                  <a:tcPr anchor="b"/>
                </a:tc>
                <a:extLst>
                  <a:ext uri="{0D108BD9-81ED-4DB2-BD59-A6C34878D82A}">
                    <a16:rowId xmlns:a16="http://schemas.microsoft.com/office/drawing/2014/main" val="10001"/>
                  </a:ext>
                </a:extLst>
              </a:tr>
              <a:tr h="0">
                <a:tc>
                  <a:txBody>
                    <a:bodyPr/>
                    <a:lstStyle/>
                    <a:p>
                      <a:pPr algn="l" fontAlgn="b"/>
                      <a:r>
                        <a:rPr lang="en-US" sz="1400" u="none" strike="noStrike" dirty="0">
                          <a:effectLst/>
                        </a:rPr>
                        <a:t>Lower Middle </a:t>
                      </a:r>
                      <a:endParaRPr lang="en-US" sz="1400" b="0" i="0" u="none" strike="noStrike" dirty="0">
                        <a:solidFill>
                          <a:srgbClr val="000000"/>
                        </a:solidFill>
                        <a:effectLst/>
                        <a:latin typeface="Arial" pitchFamily="34" charset="0"/>
                        <a:cs typeface="Arial" pitchFamily="34" charset="0"/>
                      </a:endParaRPr>
                    </a:p>
                  </a:txBody>
                  <a:tcPr anchor="b"/>
                </a:tc>
                <a:tc>
                  <a:txBody>
                    <a:bodyPr/>
                    <a:lstStyle/>
                    <a:p>
                      <a:pPr algn="r" fontAlgn="b"/>
                      <a:r>
                        <a:rPr lang="en-US" sz="1400" u="none" strike="noStrike" dirty="0">
                          <a:effectLst/>
                        </a:rPr>
                        <a:t>$30,001–$48,000 </a:t>
                      </a:r>
                      <a:endParaRPr lang="en-US" sz="1400" b="0" i="0" u="none" strike="noStrike" dirty="0">
                        <a:solidFill>
                          <a:srgbClr val="000000"/>
                        </a:solidFill>
                        <a:effectLst/>
                        <a:latin typeface="Arial" pitchFamily="34" charset="0"/>
                        <a:cs typeface="Arial" pitchFamily="34" charset="0"/>
                      </a:endParaRPr>
                    </a:p>
                  </a:txBody>
                  <a:tcPr anchor="b"/>
                </a:tc>
                <a:tc>
                  <a:txBody>
                    <a:bodyPr/>
                    <a:lstStyle/>
                    <a:p>
                      <a:pPr algn="r" fontAlgn="b"/>
                      <a:r>
                        <a:rPr lang="en-US" sz="1400" u="none" strike="noStrike" dirty="0">
                          <a:effectLst/>
                        </a:rPr>
                        <a:t>$4,971 </a:t>
                      </a:r>
                      <a:endParaRPr lang="en-US" sz="1400" b="0" i="0" u="none" strike="noStrike" dirty="0">
                        <a:solidFill>
                          <a:srgbClr val="000000"/>
                        </a:solidFill>
                        <a:effectLst/>
                        <a:latin typeface="Arial" pitchFamily="34" charset="0"/>
                        <a:cs typeface="Arial" pitchFamily="34" charset="0"/>
                      </a:endParaRPr>
                    </a:p>
                  </a:txBody>
                  <a:tcPr anchor="b"/>
                </a:tc>
                <a:extLst>
                  <a:ext uri="{0D108BD9-81ED-4DB2-BD59-A6C34878D82A}">
                    <a16:rowId xmlns:a16="http://schemas.microsoft.com/office/drawing/2014/main" val="10002"/>
                  </a:ext>
                </a:extLst>
              </a:tr>
              <a:tr h="0">
                <a:tc>
                  <a:txBody>
                    <a:bodyPr/>
                    <a:lstStyle/>
                    <a:p>
                      <a:pPr algn="l" fontAlgn="b"/>
                      <a:r>
                        <a:rPr lang="en-US" sz="1400" u="none" strike="noStrike" dirty="0">
                          <a:effectLst/>
                        </a:rPr>
                        <a:t>Middle </a:t>
                      </a:r>
                      <a:endParaRPr lang="en-US" sz="1400" b="0" i="0" u="none" strike="noStrike" dirty="0">
                        <a:solidFill>
                          <a:srgbClr val="000000"/>
                        </a:solidFill>
                        <a:effectLst/>
                        <a:latin typeface="Arial" pitchFamily="34" charset="0"/>
                        <a:cs typeface="Arial" pitchFamily="34" charset="0"/>
                      </a:endParaRPr>
                    </a:p>
                  </a:txBody>
                  <a:tcPr anchor="b"/>
                </a:tc>
                <a:tc>
                  <a:txBody>
                    <a:bodyPr/>
                    <a:lstStyle/>
                    <a:p>
                      <a:pPr algn="r" fontAlgn="b"/>
                      <a:r>
                        <a:rPr lang="en-US" sz="1400" u="none" strike="noStrike" dirty="0">
                          <a:effectLst/>
                        </a:rPr>
                        <a:t>$48,001–$75,000 </a:t>
                      </a:r>
                      <a:endParaRPr lang="en-US" sz="1400" b="0" i="0" u="none" strike="noStrike" dirty="0">
                        <a:solidFill>
                          <a:srgbClr val="000000"/>
                        </a:solidFill>
                        <a:effectLst/>
                        <a:latin typeface="Arial" pitchFamily="34" charset="0"/>
                        <a:cs typeface="Arial" pitchFamily="34" charset="0"/>
                      </a:endParaRPr>
                    </a:p>
                  </a:txBody>
                  <a:tcPr anchor="b"/>
                </a:tc>
                <a:tc>
                  <a:txBody>
                    <a:bodyPr/>
                    <a:lstStyle/>
                    <a:p>
                      <a:pPr algn="r" fontAlgn="b"/>
                      <a:r>
                        <a:rPr lang="en-US" sz="1400" u="none" strike="noStrike" dirty="0">
                          <a:effectLst/>
                        </a:rPr>
                        <a:t>$7,419 </a:t>
                      </a:r>
                      <a:endParaRPr lang="en-US" sz="1400" b="0" i="0" u="none" strike="noStrike" dirty="0">
                        <a:solidFill>
                          <a:srgbClr val="000000"/>
                        </a:solidFill>
                        <a:effectLst/>
                        <a:latin typeface="Arial" pitchFamily="34" charset="0"/>
                        <a:cs typeface="Arial" pitchFamily="34" charset="0"/>
                      </a:endParaRPr>
                    </a:p>
                  </a:txBody>
                  <a:tcPr anchor="b"/>
                </a:tc>
                <a:extLst>
                  <a:ext uri="{0D108BD9-81ED-4DB2-BD59-A6C34878D82A}">
                    <a16:rowId xmlns:a16="http://schemas.microsoft.com/office/drawing/2014/main" val="10003"/>
                  </a:ext>
                </a:extLst>
              </a:tr>
              <a:tr h="0">
                <a:tc>
                  <a:txBody>
                    <a:bodyPr/>
                    <a:lstStyle/>
                    <a:p>
                      <a:pPr algn="l" fontAlgn="b"/>
                      <a:r>
                        <a:rPr lang="en-US" sz="1400" u="none" strike="noStrike" dirty="0">
                          <a:effectLst/>
                        </a:rPr>
                        <a:t>Upper Middle </a:t>
                      </a:r>
                      <a:endParaRPr lang="en-US" sz="1400" b="0" i="0" u="none" strike="noStrike" dirty="0">
                        <a:solidFill>
                          <a:srgbClr val="000000"/>
                        </a:solidFill>
                        <a:effectLst/>
                        <a:latin typeface="Arial" pitchFamily="34" charset="0"/>
                        <a:cs typeface="Arial" pitchFamily="34" charset="0"/>
                      </a:endParaRPr>
                    </a:p>
                  </a:txBody>
                  <a:tcPr anchor="b"/>
                </a:tc>
                <a:tc>
                  <a:txBody>
                    <a:bodyPr/>
                    <a:lstStyle/>
                    <a:p>
                      <a:pPr algn="r" fontAlgn="b"/>
                      <a:r>
                        <a:rPr lang="en-US" sz="1400" u="none" strike="noStrike" dirty="0">
                          <a:effectLst/>
                        </a:rPr>
                        <a:t>$75,001–$110,000 </a:t>
                      </a:r>
                      <a:endParaRPr lang="en-US" sz="1400" b="0" i="0" u="none" strike="noStrike" dirty="0">
                        <a:solidFill>
                          <a:srgbClr val="000000"/>
                        </a:solidFill>
                        <a:effectLst/>
                        <a:latin typeface="Arial" pitchFamily="34" charset="0"/>
                        <a:cs typeface="Arial" pitchFamily="34" charset="0"/>
                      </a:endParaRPr>
                    </a:p>
                  </a:txBody>
                  <a:tcPr anchor="b"/>
                </a:tc>
                <a:tc>
                  <a:txBody>
                    <a:bodyPr/>
                    <a:lstStyle/>
                    <a:p>
                      <a:pPr algn="r" fontAlgn="b"/>
                      <a:r>
                        <a:rPr lang="en-US" sz="1400" u="none" strike="noStrike" dirty="0">
                          <a:effectLst/>
                        </a:rPr>
                        <a:t>$16,899 </a:t>
                      </a:r>
                      <a:endParaRPr lang="en-US" sz="1400" b="0" i="0" u="none" strike="noStrike" dirty="0">
                        <a:solidFill>
                          <a:srgbClr val="000000"/>
                        </a:solidFill>
                        <a:effectLst/>
                        <a:latin typeface="Arial" pitchFamily="34" charset="0"/>
                        <a:cs typeface="Arial" pitchFamily="34" charset="0"/>
                      </a:endParaRPr>
                    </a:p>
                  </a:txBody>
                  <a:tcPr anchor="b"/>
                </a:tc>
                <a:extLst>
                  <a:ext uri="{0D108BD9-81ED-4DB2-BD59-A6C34878D82A}">
                    <a16:rowId xmlns:a16="http://schemas.microsoft.com/office/drawing/2014/main" val="10004"/>
                  </a:ext>
                </a:extLst>
              </a:tr>
              <a:tr h="0">
                <a:tc>
                  <a:txBody>
                    <a:bodyPr/>
                    <a:lstStyle/>
                    <a:p>
                      <a:pPr algn="l" fontAlgn="b"/>
                      <a:r>
                        <a:rPr lang="en-US" sz="1400" u="none" strike="noStrike" dirty="0">
                          <a:effectLst/>
                        </a:rPr>
                        <a:t>High </a:t>
                      </a:r>
                      <a:endParaRPr lang="en-US" sz="1400" b="0" i="0" u="none" strike="noStrike" dirty="0">
                        <a:solidFill>
                          <a:srgbClr val="000000"/>
                        </a:solidFill>
                        <a:effectLst/>
                        <a:latin typeface="Arial" pitchFamily="34" charset="0"/>
                        <a:cs typeface="Arial" pitchFamily="34" charset="0"/>
                      </a:endParaRPr>
                    </a:p>
                  </a:txBody>
                  <a:tcPr anchor="b"/>
                </a:tc>
                <a:tc>
                  <a:txBody>
                    <a:bodyPr/>
                    <a:lstStyle/>
                    <a:p>
                      <a:pPr algn="r" fontAlgn="b"/>
                      <a:r>
                        <a:rPr lang="en-US" sz="1400" u="none" strike="noStrike" dirty="0">
                          <a:effectLst/>
                        </a:rPr>
                        <a:t>$1,100,011 </a:t>
                      </a:r>
                      <a:endParaRPr lang="en-US" sz="1400" b="0" i="0" u="none" strike="noStrike" dirty="0">
                        <a:solidFill>
                          <a:srgbClr val="000000"/>
                        </a:solidFill>
                        <a:effectLst/>
                        <a:latin typeface="Arial" pitchFamily="34" charset="0"/>
                        <a:cs typeface="Arial" pitchFamily="34" charset="0"/>
                      </a:endParaRPr>
                    </a:p>
                  </a:txBody>
                  <a:tcPr anchor="b"/>
                </a:tc>
                <a:tc>
                  <a:txBody>
                    <a:bodyPr/>
                    <a:lstStyle/>
                    <a:p>
                      <a:pPr algn="r" fontAlgn="b"/>
                      <a:r>
                        <a:rPr lang="en-US" sz="1400" u="none" strike="noStrike" dirty="0">
                          <a:effectLst/>
                        </a:rPr>
                        <a:t>$38,936 </a:t>
                      </a:r>
                      <a:endParaRPr lang="en-US" sz="1400" b="0" i="0" u="none" strike="noStrike" dirty="0">
                        <a:solidFill>
                          <a:srgbClr val="000000"/>
                        </a:solidFill>
                        <a:effectLst/>
                        <a:latin typeface="Arial" pitchFamily="34" charset="0"/>
                        <a:cs typeface="Arial" pitchFamily="34" charset="0"/>
                      </a:endParaRPr>
                    </a:p>
                  </a:txBody>
                  <a:tcPr anchor="b"/>
                </a:tc>
                <a:extLst>
                  <a:ext uri="{0D108BD9-81ED-4DB2-BD59-A6C34878D82A}">
                    <a16:rowId xmlns:a16="http://schemas.microsoft.com/office/drawing/2014/main" val="10005"/>
                  </a:ext>
                </a:extLst>
              </a:tr>
            </a:tbl>
          </a:graphicData>
        </a:graphic>
      </p:graphicFrame>
      <p:sp>
        <p:nvSpPr>
          <p:cNvPr id="3" name="Content Placeholder 2">
            <a:extLst>
              <a:ext uri="{FF2B5EF4-FFF2-40B4-BE49-F238E27FC236}">
                <a16:creationId xmlns:a16="http://schemas.microsoft.com/office/drawing/2014/main" id="{C60038AA-23B8-40CE-B176-BB8566272549}"/>
              </a:ext>
            </a:extLst>
          </p:cNvPr>
          <p:cNvSpPr>
            <a:spLocks noGrp="1"/>
          </p:cNvSpPr>
          <p:nvPr>
            <p:ph sz="quarter" idx="11"/>
          </p:nvPr>
        </p:nvSpPr>
        <p:spPr>
          <a:xfrm>
            <a:off x="278272" y="4379735"/>
            <a:ext cx="8589962" cy="1828800"/>
          </a:xfrm>
        </p:spPr>
        <p:txBody>
          <a:bodyPr>
            <a:normAutofit/>
          </a:bodyPr>
          <a:lstStyle/>
          <a:p>
            <a:pPr marL="0" indent="0">
              <a:lnSpc>
                <a:spcPct val="110000"/>
              </a:lnSpc>
              <a:spcBef>
                <a:spcPts val="624"/>
              </a:spcBef>
              <a:buNone/>
            </a:pPr>
            <a:r>
              <a:rPr lang="en-US" sz="1800" i="1" dirty="0"/>
              <a:t>Note: </a:t>
            </a:r>
            <a:r>
              <a:rPr lang="en-US" sz="1800" dirty="0"/>
              <a:t>Students who did not apply for financial aid—about half the student body—paid $64,090.</a:t>
            </a:r>
          </a:p>
          <a:p>
            <a:pPr marL="0" indent="0">
              <a:lnSpc>
                <a:spcPct val="110000"/>
              </a:lnSpc>
              <a:spcBef>
                <a:spcPts val="624"/>
              </a:spcBef>
              <a:buNone/>
            </a:pPr>
            <a:r>
              <a:rPr lang="en-US" sz="1800" i="1" dirty="0"/>
              <a:t>Data from: </a:t>
            </a:r>
            <a:r>
              <a:rPr lang="en-US" sz="1800" dirty="0"/>
              <a:t>CollegeCalc.org, using data from the U.S. Department of Education.</a:t>
            </a:r>
          </a:p>
          <a:p>
            <a:pPr marL="0" indent="0">
              <a:lnSpc>
                <a:spcPct val="110000"/>
              </a:lnSpc>
              <a:spcBef>
                <a:spcPts val="624"/>
              </a:spcBef>
              <a:buNone/>
            </a:pPr>
            <a:r>
              <a:rPr lang="en-US" sz="1800" dirty="0"/>
              <a:t>Williams College uses detailed information about its customers to set many different prices.</a:t>
            </a:r>
          </a:p>
        </p:txBody>
      </p:sp>
    </p:spTree>
    <p:extLst>
      <p:ext uri="{BB962C8B-B14F-4D97-AF65-F5344CB8AC3E}">
        <p14:creationId xmlns:p14="http://schemas.microsoft.com/office/powerpoint/2010/main" val="416848284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Perfect Price Discrimination (2 of 3)</a:t>
            </a:r>
          </a:p>
        </p:txBody>
      </p:sp>
      <p:sp>
        <p:nvSpPr>
          <p:cNvPr id="3" name="Content Placeholder 2"/>
          <p:cNvSpPr>
            <a:spLocks noGrp="1"/>
          </p:cNvSpPr>
          <p:nvPr>
            <p:ph idx="1"/>
          </p:nvPr>
        </p:nvSpPr>
        <p:spPr/>
        <p:txBody>
          <a:bodyPr>
            <a:normAutofit/>
          </a:bodyPr>
          <a:lstStyle/>
          <a:p>
            <a:pPr>
              <a:spcAft>
                <a:spcPts val="1800"/>
              </a:spcAft>
            </a:pPr>
            <a:r>
              <a:rPr lang="en-US" dirty="0"/>
              <a:t>A perfectly price-discriminating (PPD) monopolist charges each consumer his or her maximum willingness to pay.</a:t>
            </a:r>
          </a:p>
          <a:p>
            <a:pPr>
              <a:spcAft>
                <a:spcPts val="1800"/>
              </a:spcAft>
            </a:pPr>
            <a:r>
              <a:rPr lang="en-US" dirty="0"/>
              <a:t>Consumers end up with zero consumer surplus.</a:t>
            </a:r>
          </a:p>
          <a:p>
            <a:pPr>
              <a:spcAft>
                <a:spcPts val="1800"/>
              </a:spcAft>
            </a:pPr>
            <a:r>
              <a:rPr lang="en-US" dirty="0"/>
              <a:t>All of the gains from trade go to the monopolist.</a:t>
            </a:r>
          </a:p>
          <a:p>
            <a:pPr>
              <a:spcAft>
                <a:spcPts val="1800"/>
              </a:spcAft>
            </a:pPr>
            <a:r>
              <a:rPr lang="en-US" dirty="0"/>
              <a:t>The PPD monopolist has an incentive to maximize the gains from trade, which means no deadweight loss.</a:t>
            </a:r>
          </a:p>
        </p:txBody>
      </p:sp>
    </p:spTree>
    <p:extLst>
      <p:ext uri="{BB962C8B-B14F-4D97-AF65-F5344CB8AC3E}">
        <p14:creationId xmlns:p14="http://schemas.microsoft.com/office/powerpoint/2010/main" val="918840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Perfect Price Discrimination (3 of 3)</a:t>
            </a:r>
          </a:p>
        </p:txBody>
      </p:sp>
      <p:pic>
        <p:nvPicPr>
          <p:cNvPr id="5" name="Picture Placeholder 3" descr="Two graphs plot demand curves for demands under monopolist charges with quantity along the horizontal axis and price along the vertical axis. The two graphs together are titled A perfect price discriminator marches down the demand curve, charging each customer their maximum willingness to pay. Graph (a) has a demand curve with a negative slope and a marginal revenue curve with a steeper negative slope. Both curves originate from a common point on the vertical axis and end at different points on the horizontal axis. A horizontal line M C representing marginal cost starts from the vertical axis and intersects the marginal revenue curve at quantity Q m. M C also intersects the demand curve. A point on the demand curve corresponds to price P m quantity Q m. The rectangular area formed by M C, P m, the vertical axis, and point price P m quantity Q m represents Profit. The triangular area formed above Profit and beneath the demand curve represents Consumer Surplus while the triangular area formed beside the rectangular area and above M C represents the Deadweight Loss. &#10;Graph (b) has a demand curve with a negative slope. A horizontal line M C representing marginal cost starts from the vertical axis and intersects the demand curve at quantity Q dash. A callout pointing to the triangular area enclosed within the demand curve, the vertical axis and the line M C read, The P P D monopolist takes all the consumer surplus and deadweight loss as profit. The intersection point of the demand curve and M C represents Bryan’s willingness to pay. The upper end of the demand curve where it meets the vertical axis represents The List Price, Alex’s willingness to pay, Tyler’s willingness to pay, and Robin’s willingness to pay.">
            <a:extLst>
              <a:ext uri="{FF2B5EF4-FFF2-40B4-BE49-F238E27FC236}">
                <a16:creationId xmlns:a16="http://schemas.microsoft.com/office/drawing/2014/main" id="{4610C423-8E86-4652-828B-10E0145E1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585" y="1328032"/>
            <a:ext cx="7736829" cy="4558417"/>
          </a:xfrm>
          <a:prstGeom prst="rect">
            <a:avLst/>
          </a:prstGeom>
        </p:spPr>
      </p:pic>
    </p:spTree>
    <p:extLst>
      <p:ext uri="{BB962C8B-B14F-4D97-AF65-F5344CB8AC3E}">
        <p14:creationId xmlns:p14="http://schemas.microsoft.com/office/powerpoint/2010/main" val="339161958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(2 of 4)</a:t>
            </a:r>
          </a:p>
        </p:txBody>
      </p:sp>
      <p:sp>
        <p:nvSpPr>
          <p:cNvPr id="3" name="Content Placeholder 2"/>
          <p:cNvSpPr>
            <a:spLocks noGrp="1"/>
          </p:cNvSpPr>
          <p:nvPr>
            <p:ph idx="1"/>
          </p:nvPr>
        </p:nvSpPr>
        <p:spPr/>
        <p:txBody>
          <a:bodyPr>
            <a:normAutofit/>
          </a:bodyPr>
          <a:lstStyle/>
          <a:p>
            <a:pPr marL="0" indent="0">
              <a:spcAft>
                <a:spcPts val="1200"/>
              </a:spcAft>
              <a:buNone/>
            </a:pPr>
            <a:r>
              <a:rPr lang="en-US" dirty="0"/>
              <a:t>Perfect price discrimination means charging each customer: </a:t>
            </a:r>
          </a:p>
          <a:p>
            <a:pPr marL="457200" indent="-457200">
              <a:spcAft>
                <a:spcPts val="1200"/>
              </a:spcAft>
              <a:buAutoNum type="alphaLcPeriod"/>
            </a:pPr>
            <a:r>
              <a:rPr lang="en-US" dirty="0"/>
              <a:t>the same amount.</a:t>
            </a:r>
          </a:p>
          <a:p>
            <a:pPr marL="457200" indent="-457200">
              <a:spcAft>
                <a:spcPts val="1200"/>
              </a:spcAft>
              <a:buAutoNum type="alphaLcPeriod"/>
            </a:pPr>
            <a:r>
              <a:rPr lang="en-US" dirty="0"/>
              <a:t>their maximum willingness to pay.</a:t>
            </a:r>
          </a:p>
          <a:p>
            <a:pPr marL="457200" indent="-457200">
              <a:spcAft>
                <a:spcPts val="1200"/>
              </a:spcAft>
              <a:buFont typeface="Wingdings" pitchFamily="2" charset="2"/>
              <a:buAutoNum type="alphaLcPeriod"/>
            </a:pPr>
            <a:r>
              <a:rPr lang="en-US" dirty="0"/>
              <a:t>their maximum ability to pay.</a:t>
            </a:r>
          </a:p>
        </p:txBody>
      </p:sp>
    </p:spTree>
    <p:extLst>
      <p:ext uri="{BB962C8B-B14F-4D97-AF65-F5344CB8AC3E}">
        <p14:creationId xmlns:p14="http://schemas.microsoft.com/office/powerpoint/2010/main" val="251469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(2 of 4) (Answer)</a:t>
            </a:r>
          </a:p>
        </p:txBody>
      </p:sp>
      <p:sp>
        <p:nvSpPr>
          <p:cNvPr id="3" name="Content Placeholder 2"/>
          <p:cNvSpPr>
            <a:spLocks noGrp="1"/>
          </p:cNvSpPr>
          <p:nvPr>
            <p:ph idx="1"/>
          </p:nvPr>
        </p:nvSpPr>
        <p:spPr/>
        <p:txBody>
          <a:bodyPr>
            <a:normAutofit/>
          </a:bodyPr>
          <a:lstStyle/>
          <a:p>
            <a:pPr marL="0" indent="0">
              <a:spcAft>
                <a:spcPts val="1200"/>
              </a:spcAft>
              <a:buNone/>
            </a:pPr>
            <a:r>
              <a:rPr lang="en-US" dirty="0"/>
              <a:t>Perfect price discrimination means charging each customer: </a:t>
            </a:r>
          </a:p>
          <a:p>
            <a:pPr marL="457200" indent="-457200">
              <a:spcAft>
                <a:spcPts val="1200"/>
              </a:spcAft>
              <a:buFont typeface="Wingdings" pitchFamily="2" charset="2"/>
              <a:buAutoNum type="alphaLcPeriod"/>
            </a:pPr>
            <a:r>
              <a:rPr lang="en-US" dirty="0"/>
              <a:t>the same amount.</a:t>
            </a:r>
          </a:p>
          <a:p>
            <a:pPr marL="457200" indent="-457200">
              <a:spcAft>
                <a:spcPts val="1200"/>
              </a:spcAft>
              <a:buFont typeface="Wingdings" pitchFamily="2" charset="2"/>
              <a:buAutoNum type="alphaLcPeriod"/>
            </a:pPr>
            <a:r>
              <a:rPr lang="en-US" dirty="0"/>
              <a:t>their maximum willingness to pay.</a:t>
            </a:r>
          </a:p>
          <a:p>
            <a:pPr marL="457200" indent="-457200">
              <a:spcAft>
                <a:spcPts val="1800"/>
              </a:spcAft>
              <a:buFont typeface="Wingdings" pitchFamily="2" charset="2"/>
              <a:buAutoNum type="alphaLcPeriod"/>
            </a:pPr>
            <a:r>
              <a:rPr lang="en-US" dirty="0"/>
              <a:t>their maximum ability to pay.</a:t>
            </a:r>
            <a:endParaRPr lang="en-US" b="1" dirty="0"/>
          </a:p>
          <a:p>
            <a:pPr marL="0" indent="0">
              <a:spcAft>
                <a:spcPts val="1200"/>
              </a:spcAft>
              <a:buNone/>
            </a:pPr>
            <a:r>
              <a:rPr lang="en-US" b="1" dirty="0"/>
              <a:t>Answer: </a:t>
            </a:r>
          </a:p>
          <a:p>
            <a:pPr marL="514350" indent="-514350">
              <a:spcAft>
                <a:spcPts val="1200"/>
              </a:spcAft>
              <a:buFont typeface="+mj-lt"/>
              <a:buAutoNum type="alphaLcPeriod" startAt="2"/>
            </a:pPr>
            <a:r>
              <a:rPr lang="en-US" dirty="0"/>
              <a:t>Perfect price discrimination means charging each customer their maximum willingness to pay.</a:t>
            </a:r>
          </a:p>
        </p:txBody>
      </p:sp>
    </p:spTree>
    <p:extLst>
      <p:ext uri="{BB962C8B-B14F-4D97-AF65-F5344CB8AC3E}">
        <p14:creationId xmlns:p14="http://schemas.microsoft.com/office/powerpoint/2010/main" val="2401999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Price Discrimination Bad? (1 of 2)</a:t>
            </a:r>
          </a:p>
        </p:txBody>
      </p:sp>
      <p:sp>
        <p:nvSpPr>
          <p:cNvPr id="3" name="Content Placeholder 2"/>
          <p:cNvSpPr>
            <a:spLocks noGrp="1"/>
          </p:cNvSpPr>
          <p:nvPr>
            <p:ph idx="1"/>
          </p:nvPr>
        </p:nvSpPr>
        <p:spPr/>
        <p:txBody>
          <a:bodyPr>
            <a:normAutofit/>
          </a:bodyPr>
          <a:lstStyle/>
          <a:p>
            <a:pPr marL="457200" indent="-457200">
              <a:spcAft>
                <a:spcPts val="1800"/>
              </a:spcAft>
            </a:pPr>
            <a:r>
              <a:rPr lang="en-US" dirty="0"/>
              <a:t>Price discrimination could be better or worse than single pricing.</a:t>
            </a:r>
          </a:p>
          <a:p>
            <a:pPr marL="457200" indent="-457200">
              <a:spcAft>
                <a:spcPts val="1800"/>
              </a:spcAft>
            </a:pPr>
            <a:r>
              <a:rPr lang="en-US" dirty="0"/>
              <a:t>It is bad if the total output with price discrimination falls or stays the same.</a:t>
            </a:r>
          </a:p>
          <a:p>
            <a:pPr marL="457200" indent="-457200">
              <a:spcAft>
                <a:spcPts val="1800"/>
              </a:spcAft>
            </a:pPr>
            <a:r>
              <a:rPr lang="en-US" dirty="0"/>
              <a:t>If output increases under price discrimination, then total surplus will usually increase.</a:t>
            </a:r>
          </a:p>
        </p:txBody>
      </p:sp>
    </p:spTree>
    <p:extLst>
      <p:ext uri="{BB962C8B-B14F-4D97-AF65-F5344CB8AC3E}">
        <p14:creationId xmlns:p14="http://schemas.microsoft.com/office/powerpoint/2010/main" val="723382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Price Discrimination Bad? (2 of 2)</a:t>
            </a:r>
          </a:p>
        </p:txBody>
      </p:sp>
      <p:sp>
        <p:nvSpPr>
          <p:cNvPr id="3" name="Content Placeholder 2"/>
          <p:cNvSpPr>
            <a:spLocks noGrp="1"/>
          </p:cNvSpPr>
          <p:nvPr>
            <p:ph idx="1"/>
          </p:nvPr>
        </p:nvSpPr>
        <p:spPr/>
        <p:txBody>
          <a:bodyPr>
            <a:normAutofit/>
          </a:bodyPr>
          <a:lstStyle/>
          <a:p>
            <a:pPr marL="457200" indent="-457200">
              <a:spcAft>
                <a:spcPts val="1800"/>
              </a:spcAft>
            </a:pPr>
            <a:r>
              <a:rPr lang="en-US" dirty="0"/>
              <a:t>Price discrimination helps cover fixed costs.</a:t>
            </a:r>
          </a:p>
          <a:p>
            <a:pPr marL="457200" indent="-457200">
              <a:spcAft>
                <a:spcPts val="1800"/>
              </a:spcAft>
            </a:pPr>
            <a:r>
              <a:rPr lang="en-US" dirty="0"/>
              <a:t>Fixed costs remain the same, while profits increase with market size.</a:t>
            </a:r>
          </a:p>
          <a:p>
            <a:pPr marL="457200" indent="-457200">
              <a:spcAft>
                <a:spcPts val="1800"/>
              </a:spcAft>
            </a:pPr>
            <a:r>
              <a:rPr lang="en-US" dirty="0"/>
              <a:t>More profit encourages more research and development.</a:t>
            </a:r>
          </a:p>
          <a:p>
            <a:pPr marL="457200" indent="-457200">
              <a:spcAft>
                <a:spcPts val="1800"/>
              </a:spcAft>
            </a:pPr>
            <a:r>
              <a:rPr lang="en-US" dirty="0"/>
              <a:t>This creates incentives to increase output.</a:t>
            </a:r>
          </a:p>
        </p:txBody>
      </p:sp>
    </p:spTree>
    <p:extLst>
      <p:ext uri="{BB962C8B-B14F-4D97-AF65-F5344CB8AC3E}">
        <p14:creationId xmlns:p14="http://schemas.microsoft.com/office/powerpoint/2010/main" val="4246320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Outline (1 of 2)</a:t>
            </a:r>
          </a:p>
        </p:txBody>
      </p:sp>
      <p:sp>
        <p:nvSpPr>
          <p:cNvPr id="5" name="Content Placeholder 4"/>
          <p:cNvSpPr>
            <a:spLocks noGrp="1"/>
          </p:cNvSpPr>
          <p:nvPr>
            <p:ph idx="1"/>
          </p:nvPr>
        </p:nvSpPr>
        <p:spPr/>
        <p:txBody>
          <a:bodyPr>
            <a:normAutofit/>
          </a:bodyPr>
          <a:lstStyle/>
          <a:p>
            <a:pPr>
              <a:spcAft>
                <a:spcPts val="1800"/>
              </a:spcAft>
            </a:pPr>
            <a:r>
              <a:rPr lang="en-US" dirty="0"/>
              <a:t>Price Discrimination</a:t>
            </a:r>
          </a:p>
          <a:p>
            <a:pPr>
              <a:spcAft>
                <a:spcPts val="1800"/>
              </a:spcAft>
            </a:pPr>
            <a:r>
              <a:rPr lang="en-US" dirty="0"/>
              <a:t>Price Discrimination Is Common</a:t>
            </a:r>
          </a:p>
          <a:p>
            <a:pPr>
              <a:spcAft>
                <a:spcPts val="1800"/>
              </a:spcAft>
            </a:pPr>
            <a:r>
              <a:rPr lang="en-US" dirty="0"/>
              <a:t>Is Price Discrimination Bad?</a:t>
            </a:r>
          </a:p>
          <a:p>
            <a:pPr>
              <a:spcAft>
                <a:spcPts val="1800"/>
              </a:spcAft>
            </a:pPr>
            <a:r>
              <a:rPr lang="en-US" dirty="0"/>
              <a:t>Tying and Bundling</a:t>
            </a:r>
          </a:p>
          <a:p>
            <a:pPr>
              <a:spcAft>
                <a:spcPts val="1800"/>
              </a:spcAft>
            </a:pPr>
            <a:r>
              <a:rPr lang="en-US" dirty="0"/>
              <a:t>Takeaway</a:t>
            </a:r>
          </a:p>
        </p:txBody>
      </p:sp>
    </p:spTree>
    <p:extLst>
      <p:ext uri="{BB962C8B-B14F-4D97-AF65-F5344CB8AC3E}">
        <p14:creationId xmlns:p14="http://schemas.microsoft.com/office/powerpoint/2010/main" val="2737097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(3 of 4)</a:t>
            </a:r>
          </a:p>
        </p:txBody>
      </p:sp>
      <p:sp>
        <p:nvSpPr>
          <p:cNvPr id="3" name="Content Placeholder 2"/>
          <p:cNvSpPr>
            <a:spLocks noGrp="1"/>
          </p:cNvSpPr>
          <p:nvPr>
            <p:ph idx="1"/>
          </p:nvPr>
        </p:nvSpPr>
        <p:spPr/>
        <p:txBody>
          <a:bodyPr>
            <a:normAutofit/>
          </a:bodyPr>
          <a:lstStyle/>
          <a:p>
            <a:pPr marL="0" indent="0">
              <a:spcAft>
                <a:spcPts val="1200"/>
              </a:spcAft>
              <a:buNone/>
            </a:pPr>
            <a:r>
              <a:rPr lang="en-US" dirty="0"/>
              <a:t>Price discrimination is better than single pricing if: </a:t>
            </a:r>
          </a:p>
          <a:p>
            <a:pPr marL="457200" indent="-457200">
              <a:spcAft>
                <a:spcPts val="1200"/>
              </a:spcAft>
              <a:buFont typeface="Wingdings" pitchFamily="2" charset="2"/>
              <a:buAutoNum type="alphaLcPeriod"/>
            </a:pPr>
            <a:r>
              <a:rPr lang="en-US" dirty="0"/>
              <a:t>total surplus increases.</a:t>
            </a:r>
          </a:p>
          <a:p>
            <a:pPr marL="457200" indent="-457200">
              <a:spcAft>
                <a:spcPts val="1200"/>
              </a:spcAft>
              <a:buFont typeface="Wingdings" pitchFamily="2" charset="2"/>
              <a:buAutoNum type="alphaLcPeriod"/>
            </a:pPr>
            <a:r>
              <a:rPr lang="en-US" dirty="0"/>
              <a:t>total surplus decreases.</a:t>
            </a:r>
          </a:p>
          <a:p>
            <a:pPr marL="457200" indent="-457200">
              <a:spcAft>
                <a:spcPts val="1200"/>
              </a:spcAft>
              <a:buFont typeface="Wingdings" pitchFamily="2" charset="2"/>
              <a:buAutoNum type="alphaLcPeriod"/>
            </a:pPr>
            <a:r>
              <a:rPr lang="en-US" dirty="0"/>
              <a:t>output remains the same.</a:t>
            </a:r>
          </a:p>
        </p:txBody>
      </p:sp>
    </p:spTree>
    <p:extLst>
      <p:ext uri="{BB962C8B-B14F-4D97-AF65-F5344CB8AC3E}">
        <p14:creationId xmlns:p14="http://schemas.microsoft.com/office/powerpoint/2010/main" val="4129720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(3 of 4) (Answer)</a:t>
            </a:r>
          </a:p>
        </p:txBody>
      </p:sp>
      <p:sp>
        <p:nvSpPr>
          <p:cNvPr id="3" name="Content Placeholder 2"/>
          <p:cNvSpPr>
            <a:spLocks noGrp="1"/>
          </p:cNvSpPr>
          <p:nvPr>
            <p:ph idx="1"/>
          </p:nvPr>
        </p:nvSpPr>
        <p:spPr/>
        <p:txBody>
          <a:bodyPr>
            <a:normAutofit/>
          </a:bodyPr>
          <a:lstStyle/>
          <a:p>
            <a:pPr marL="0" indent="0">
              <a:spcAft>
                <a:spcPts val="1200"/>
              </a:spcAft>
              <a:buNone/>
            </a:pPr>
            <a:r>
              <a:rPr lang="en-US" dirty="0"/>
              <a:t>Price discrimination is better than single pricing if: </a:t>
            </a:r>
          </a:p>
          <a:p>
            <a:pPr marL="457200" indent="-457200">
              <a:spcAft>
                <a:spcPts val="1200"/>
              </a:spcAft>
              <a:buFont typeface="Wingdings" pitchFamily="2" charset="2"/>
              <a:buAutoNum type="alphaLcPeriod"/>
            </a:pPr>
            <a:r>
              <a:rPr lang="en-US" dirty="0"/>
              <a:t>total surplus increases.</a:t>
            </a:r>
          </a:p>
          <a:p>
            <a:pPr marL="457200" indent="-457200">
              <a:spcAft>
                <a:spcPts val="1200"/>
              </a:spcAft>
              <a:buFont typeface="Wingdings" pitchFamily="2" charset="2"/>
              <a:buAutoNum type="alphaLcPeriod"/>
            </a:pPr>
            <a:r>
              <a:rPr lang="en-US" dirty="0"/>
              <a:t>total surplus decreases.</a:t>
            </a:r>
          </a:p>
          <a:p>
            <a:pPr marL="457200" indent="-457200">
              <a:spcAft>
                <a:spcPts val="1800"/>
              </a:spcAft>
              <a:buFont typeface="Wingdings" pitchFamily="2" charset="2"/>
              <a:buAutoNum type="alphaLcPeriod"/>
            </a:pPr>
            <a:r>
              <a:rPr lang="en-US" dirty="0"/>
              <a:t>output remains the same.</a:t>
            </a:r>
            <a:endParaRPr lang="en-US" b="1" dirty="0"/>
          </a:p>
          <a:p>
            <a:pPr marL="0" indent="0">
              <a:spcAft>
                <a:spcPts val="1200"/>
              </a:spcAft>
              <a:buNone/>
            </a:pPr>
            <a:r>
              <a:rPr lang="en-US" b="1" dirty="0"/>
              <a:t>Answer: </a:t>
            </a:r>
          </a:p>
          <a:p>
            <a:pPr marL="514350" indent="-514350">
              <a:spcAft>
                <a:spcPts val="1200"/>
              </a:spcAft>
              <a:buFont typeface="+mj-lt"/>
              <a:buAutoNum type="alphaLcPeriod"/>
            </a:pPr>
            <a:r>
              <a:rPr lang="en-US" dirty="0"/>
              <a:t>Price discrimination is better if it increases total surplus.</a:t>
            </a:r>
          </a:p>
        </p:txBody>
      </p:sp>
    </p:spTree>
    <p:extLst>
      <p:ext uri="{BB962C8B-B14F-4D97-AF65-F5344CB8AC3E}">
        <p14:creationId xmlns:p14="http://schemas.microsoft.com/office/powerpoint/2010/main" val="580742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(5 of 5)</a:t>
            </a:r>
          </a:p>
        </p:txBody>
      </p:sp>
      <p:sp>
        <p:nvSpPr>
          <p:cNvPr id="3" name="Content Placeholder 2"/>
          <p:cNvSpPr>
            <a:spLocks noGrp="1"/>
          </p:cNvSpPr>
          <p:nvPr>
            <p:ph idx="1"/>
          </p:nvPr>
        </p:nvSpPr>
        <p:spPr/>
        <p:txBody>
          <a:bodyPr>
            <a:normAutofit/>
          </a:bodyPr>
          <a:lstStyle/>
          <a:p>
            <a:pPr marL="0" indent="0">
              <a:spcAft>
                <a:spcPts val="600"/>
              </a:spcAft>
              <a:buNone/>
            </a:pPr>
            <a:r>
              <a:rPr lang="en-US" b="1" dirty="0"/>
              <a:t>Tying:</a:t>
            </a:r>
          </a:p>
          <a:p>
            <a:pPr marL="0" indent="0">
              <a:spcAft>
                <a:spcPts val="1800"/>
              </a:spcAft>
              <a:buNone/>
            </a:pPr>
            <a:r>
              <a:rPr lang="en-US" i="1" dirty="0"/>
              <a:t>To use one good, a consumer must use a second good that is sold only by the same firm.</a:t>
            </a:r>
            <a:endParaRPr lang="en-US" b="1" dirty="0"/>
          </a:p>
          <a:p>
            <a:pPr marL="0" indent="0">
              <a:spcAft>
                <a:spcPts val="600"/>
              </a:spcAft>
              <a:buNone/>
            </a:pPr>
            <a:r>
              <a:rPr lang="en-US" b="1" dirty="0"/>
              <a:t>Bundling:	</a:t>
            </a:r>
          </a:p>
          <a:p>
            <a:pPr marL="0" indent="0">
              <a:spcAft>
                <a:spcPts val="600"/>
              </a:spcAft>
              <a:buNone/>
            </a:pPr>
            <a:r>
              <a:rPr lang="en-US" i="1" dirty="0"/>
              <a:t>Requiring that products be bought together in a bundle or package.</a:t>
            </a:r>
          </a:p>
        </p:txBody>
      </p:sp>
    </p:spTree>
    <p:extLst>
      <p:ext uri="{BB962C8B-B14F-4D97-AF65-F5344CB8AC3E}">
        <p14:creationId xmlns:p14="http://schemas.microsoft.com/office/powerpoint/2010/main" val="2282945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Tying (1 of 2)</a:t>
            </a:r>
          </a:p>
        </p:txBody>
      </p:sp>
      <p:sp>
        <p:nvSpPr>
          <p:cNvPr id="3" name="Content Placeholder 2"/>
          <p:cNvSpPr>
            <a:spLocks noGrp="1"/>
          </p:cNvSpPr>
          <p:nvPr>
            <p:ph idx="1"/>
          </p:nvPr>
        </p:nvSpPr>
        <p:spPr/>
        <p:txBody>
          <a:bodyPr>
            <a:normAutofit/>
          </a:bodyPr>
          <a:lstStyle/>
          <a:p>
            <a:pPr marL="457200" indent="-457200">
              <a:spcAft>
                <a:spcPts val="1800"/>
              </a:spcAft>
            </a:pPr>
            <a:r>
              <a:rPr lang="en-US" dirty="0"/>
              <a:t>Hewlett-Packard sells printers below cost and ink far above cost.</a:t>
            </a:r>
          </a:p>
          <a:p>
            <a:pPr marL="457200" indent="-457200">
              <a:spcAft>
                <a:spcPts val="1800"/>
              </a:spcAft>
            </a:pPr>
            <a:r>
              <a:rPr lang="en-US" dirty="0"/>
              <a:t>The printer will only work with HP ink cartridges.</a:t>
            </a:r>
          </a:p>
          <a:p>
            <a:pPr marL="457200" indent="-457200">
              <a:spcAft>
                <a:spcPts val="1800"/>
              </a:spcAft>
            </a:pPr>
            <a:r>
              <a:rPr lang="en-US" dirty="0"/>
              <a:t>Those with a high willingness to pay probably want to print a lot of photos.</a:t>
            </a:r>
          </a:p>
          <a:p>
            <a:pPr marL="457200" indent="-457200">
              <a:spcAft>
                <a:spcPts val="1800"/>
              </a:spcAft>
            </a:pPr>
            <a:r>
              <a:rPr lang="en-US" dirty="0"/>
              <a:t>Tying causes high-volume users to pay more per photo than low-volume users.</a:t>
            </a:r>
          </a:p>
        </p:txBody>
      </p:sp>
    </p:spTree>
    <p:extLst>
      <p:ext uri="{BB962C8B-B14F-4D97-AF65-F5344CB8AC3E}">
        <p14:creationId xmlns:p14="http://schemas.microsoft.com/office/powerpoint/2010/main" val="2470734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Tying (2 of 2)</a:t>
            </a:r>
          </a:p>
        </p:txBody>
      </p:sp>
      <p:sp>
        <p:nvSpPr>
          <p:cNvPr id="3" name="Content Placeholder 2"/>
          <p:cNvSpPr>
            <a:spLocks noGrp="1"/>
          </p:cNvSpPr>
          <p:nvPr>
            <p:ph idx="1"/>
          </p:nvPr>
        </p:nvSpPr>
        <p:spPr/>
        <p:txBody>
          <a:bodyPr>
            <a:normAutofit/>
          </a:bodyPr>
          <a:lstStyle/>
          <a:p>
            <a:pPr marL="457200" indent="-457200"/>
            <a:r>
              <a:rPr lang="en-US" dirty="0"/>
              <a:t>Tying illustrates the benefits and costs of price discrimination.</a:t>
            </a:r>
          </a:p>
          <a:p>
            <a:pPr marL="914400" lvl="1" indent="-457200"/>
            <a:r>
              <a:rPr lang="en-US" dirty="0"/>
              <a:t>May increase output by lowering price for low-volume users</a:t>
            </a:r>
          </a:p>
          <a:p>
            <a:pPr marL="914400" lvl="1" indent="-457200"/>
            <a:r>
              <a:rPr lang="en-US" dirty="0"/>
              <a:t>Spreads the fixed cost of R&amp;D over more users, encouraging innovation</a:t>
            </a:r>
          </a:p>
          <a:p>
            <a:pPr marL="914400" lvl="1" indent="-457200"/>
            <a:r>
              <a:rPr lang="en-US" dirty="0"/>
              <a:t>Extra money is spent to keep competitors out of the ink business</a:t>
            </a:r>
          </a:p>
        </p:txBody>
      </p:sp>
    </p:spTree>
    <p:extLst>
      <p:ext uri="{BB962C8B-B14F-4D97-AF65-F5344CB8AC3E}">
        <p14:creationId xmlns:p14="http://schemas.microsoft.com/office/powerpoint/2010/main" val="3248867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Bundling (1 of 3)</a:t>
            </a:r>
          </a:p>
        </p:txBody>
      </p:sp>
      <p:sp>
        <p:nvSpPr>
          <p:cNvPr id="3" name="Content Placeholder 2"/>
          <p:cNvSpPr>
            <a:spLocks noGrp="1"/>
          </p:cNvSpPr>
          <p:nvPr>
            <p:ph idx="1"/>
          </p:nvPr>
        </p:nvSpPr>
        <p:spPr/>
        <p:txBody>
          <a:bodyPr>
            <a:normAutofit/>
          </a:bodyPr>
          <a:lstStyle/>
          <a:p>
            <a:pPr marL="457200" indent="-457200"/>
            <a:r>
              <a:rPr lang="en-US" dirty="0"/>
              <a:t>Many goods must be bought as a package.</a:t>
            </a:r>
          </a:p>
          <a:p>
            <a:pPr marL="914400" lvl="1" indent="-457200"/>
            <a:r>
              <a:rPr lang="en-US" dirty="0"/>
              <a:t>Toyota doesn’t sell engines, steering columns, and wheels; it sells a bundle called a car.</a:t>
            </a:r>
          </a:p>
          <a:p>
            <a:pPr marL="914400" lvl="1" indent="-457200">
              <a:spcAft>
                <a:spcPts val="1800"/>
              </a:spcAft>
            </a:pPr>
            <a:r>
              <a:rPr lang="en-US" dirty="0"/>
              <a:t>It would be difficult for most consumers to assemble the parts themselves.</a:t>
            </a:r>
            <a:endParaRPr lang="en-US" sz="2600" dirty="0"/>
          </a:p>
          <a:p>
            <a:pPr marL="461963" lvl="1" indent="-461963">
              <a:buSzPct val="100000"/>
              <a:buFont typeface="Arial" pitchFamily="34" charset="0"/>
              <a:buChar char="•"/>
            </a:pPr>
            <a:r>
              <a:rPr lang="en-US" sz="2600" dirty="0"/>
              <a:t>Microsoft bundles Word, Excel, Outlook, Access, and PowerPoint into Microsoft Office.</a:t>
            </a:r>
          </a:p>
          <a:p>
            <a:pPr marL="914400" lvl="1" indent="-457200"/>
            <a:r>
              <a:rPr lang="en-US" dirty="0"/>
              <a:t>It would not be difficult for consumers to buy the products individually and assemble them.</a:t>
            </a:r>
          </a:p>
        </p:txBody>
      </p:sp>
    </p:spTree>
    <p:extLst>
      <p:ext uri="{BB962C8B-B14F-4D97-AF65-F5344CB8AC3E}">
        <p14:creationId xmlns:p14="http://schemas.microsoft.com/office/powerpoint/2010/main" val="1954888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Bundling (2 of 3)</a:t>
            </a:r>
          </a:p>
        </p:txBody>
      </p:sp>
      <p:sp>
        <p:nvSpPr>
          <p:cNvPr id="6" name="Content Placeholder 5"/>
          <p:cNvSpPr>
            <a:spLocks noGrp="1"/>
          </p:cNvSpPr>
          <p:nvPr>
            <p:ph type="body" sz="half" idx="2"/>
          </p:nvPr>
        </p:nvSpPr>
        <p:spPr>
          <a:xfrm>
            <a:off x="284130" y="1559352"/>
            <a:ext cx="8719455" cy="545886"/>
          </a:xfrm>
        </p:spPr>
        <p:txBody>
          <a:bodyPr>
            <a:noAutofit/>
          </a:bodyPr>
          <a:lstStyle/>
          <a:p>
            <a:r>
              <a:rPr lang="en-US" sz="2600" dirty="0"/>
              <a:t>Maximum Willingness to Pay for Word and Excel</a:t>
            </a:r>
          </a:p>
        </p:txBody>
      </p:sp>
      <p:graphicFrame>
        <p:nvGraphicFramePr>
          <p:cNvPr id="10" name="Table Placeholder 9"/>
          <p:cNvGraphicFramePr>
            <a:graphicFrameLocks noGrp="1"/>
          </p:cNvGraphicFramePr>
          <p:nvPr>
            <p:ph type="tbl" sz="quarter" idx="12"/>
            <p:extLst>
              <p:ext uri="{D42A27DB-BD31-4B8C-83A1-F6EECF244321}">
                <p14:modId xmlns:p14="http://schemas.microsoft.com/office/powerpoint/2010/main" val="4058962688"/>
              </p:ext>
            </p:extLst>
          </p:nvPr>
        </p:nvGraphicFramePr>
        <p:xfrm>
          <a:off x="2656248" y="2842260"/>
          <a:ext cx="3831504" cy="1097280"/>
        </p:xfrm>
        <a:graphic>
          <a:graphicData uri="http://schemas.openxmlformats.org/drawingml/2006/table">
            <a:tbl>
              <a:tblPr firstRow="1">
                <a:tableStyleId>{18603FDC-E32A-4AB5-989C-0864C3EAD2B8}</a:tableStyleId>
              </a:tblPr>
              <a:tblGrid>
                <a:gridCol w="1433744">
                  <a:extLst>
                    <a:ext uri="{9D8B030D-6E8A-4147-A177-3AD203B41FA5}">
                      <a16:colId xmlns:a16="http://schemas.microsoft.com/office/drawing/2014/main" val="20000"/>
                    </a:ext>
                  </a:extLst>
                </a:gridCol>
                <a:gridCol w="1262380">
                  <a:extLst>
                    <a:ext uri="{9D8B030D-6E8A-4147-A177-3AD203B41FA5}">
                      <a16:colId xmlns:a16="http://schemas.microsoft.com/office/drawing/2014/main" val="20001"/>
                    </a:ext>
                  </a:extLst>
                </a:gridCol>
                <a:gridCol w="1135380">
                  <a:extLst>
                    <a:ext uri="{9D8B030D-6E8A-4147-A177-3AD203B41FA5}">
                      <a16:colId xmlns:a16="http://schemas.microsoft.com/office/drawing/2014/main" val="20002"/>
                    </a:ext>
                  </a:extLst>
                </a:gridCol>
              </a:tblGrid>
              <a:tr h="0">
                <a:tc>
                  <a:txBody>
                    <a:bodyPr/>
                    <a:lstStyle/>
                    <a:p>
                      <a:pPr algn="l" fontAlgn="b"/>
                      <a:endParaRPr lang="en-US" sz="1800" b="0" i="0" u="none" strike="noStrike" dirty="0">
                        <a:solidFill>
                          <a:srgbClr val="000000"/>
                        </a:solidFill>
                        <a:effectLst/>
                        <a:latin typeface="Arial" pitchFamily="34" charset="0"/>
                        <a:cs typeface="Arial" pitchFamily="34" charset="0"/>
                      </a:endParaRPr>
                    </a:p>
                  </a:txBody>
                  <a:tcPr anchor="b"/>
                </a:tc>
                <a:tc>
                  <a:txBody>
                    <a:bodyPr/>
                    <a:lstStyle/>
                    <a:p>
                      <a:pPr algn="l" fontAlgn="b"/>
                      <a:r>
                        <a:rPr lang="en-US" sz="1800" u="none" strike="noStrike" dirty="0">
                          <a:effectLst/>
                        </a:rPr>
                        <a:t>Amanda </a:t>
                      </a:r>
                      <a:endParaRPr lang="en-US" sz="1800" b="0" i="0" u="none" strike="noStrike" dirty="0">
                        <a:solidFill>
                          <a:srgbClr val="000000"/>
                        </a:solidFill>
                        <a:effectLst/>
                        <a:latin typeface="Arial" pitchFamily="34" charset="0"/>
                        <a:cs typeface="Arial" pitchFamily="34" charset="0"/>
                      </a:endParaRPr>
                    </a:p>
                  </a:txBody>
                  <a:tcPr anchor="b"/>
                </a:tc>
                <a:tc>
                  <a:txBody>
                    <a:bodyPr/>
                    <a:lstStyle/>
                    <a:p>
                      <a:pPr algn="l" fontAlgn="b"/>
                      <a:r>
                        <a:rPr lang="en-US" sz="1800" u="none" strike="noStrike" dirty="0">
                          <a:effectLst/>
                        </a:rPr>
                        <a:t>Yvonne </a:t>
                      </a:r>
                      <a:endParaRPr lang="en-US" sz="1800" b="0" i="0" u="none" strike="noStrike" dirty="0">
                        <a:solidFill>
                          <a:srgbClr val="000000"/>
                        </a:solidFill>
                        <a:effectLst/>
                        <a:latin typeface="Arial" pitchFamily="34" charset="0"/>
                        <a:cs typeface="Arial" pitchFamily="34" charset="0"/>
                      </a:endParaRPr>
                    </a:p>
                  </a:txBody>
                  <a:tcPr anchor="b"/>
                </a:tc>
                <a:extLst>
                  <a:ext uri="{0D108BD9-81ED-4DB2-BD59-A6C34878D82A}">
                    <a16:rowId xmlns:a16="http://schemas.microsoft.com/office/drawing/2014/main" val="10000"/>
                  </a:ext>
                </a:extLst>
              </a:tr>
              <a:tr h="0">
                <a:tc>
                  <a:txBody>
                    <a:bodyPr/>
                    <a:lstStyle/>
                    <a:p>
                      <a:pPr algn="l" fontAlgn="b"/>
                      <a:r>
                        <a:rPr lang="en-US" sz="1800" u="none" strike="noStrike" dirty="0">
                          <a:effectLst/>
                        </a:rPr>
                        <a:t>Word</a:t>
                      </a:r>
                      <a:endParaRPr lang="en-US" sz="1800" b="0" i="0" u="none" strike="noStrike" dirty="0">
                        <a:solidFill>
                          <a:srgbClr val="000000"/>
                        </a:solidFill>
                        <a:effectLst/>
                        <a:latin typeface="Arial" pitchFamily="34" charset="0"/>
                        <a:cs typeface="Arial" pitchFamily="34" charset="0"/>
                      </a:endParaRPr>
                    </a:p>
                  </a:txBody>
                  <a:tcPr anchor="b"/>
                </a:tc>
                <a:tc>
                  <a:txBody>
                    <a:bodyPr/>
                    <a:lstStyle/>
                    <a:p>
                      <a:pPr algn="l" fontAlgn="b"/>
                      <a:r>
                        <a:rPr lang="en-US" sz="1800" u="none" strike="noStrike" dirty="0">
                          <a:effectLst/>
                        </a:rPr>
                        <a:t>$100</a:t>
                      </a:r>
                      <a:endParaRPr lang="en-US" sz="1800" b="0" i="0" u="none" strike="noStrike" dirty="0">
                        <a:solidFill>
                          <a:srgbClr val="000000"/>
                        </a:solidFill>
                        <a:effectLst/>
                        <a:latin typeface="Arial" pitchFamily="34" charset="0"/>
                        <a:cs typeface="Arial" pitchFamily="34" charset="0"/>
                      </a:endParaRPr>
                    </a:p>
                  </a:txBody>
                  <a:tcPr anchor="b"/>
                </a:tc>
                <a:tc>
                  <a:txBody>
                    <a:bodyPr/>
                    <a:lstStyle/>
                    <a:p>
                      <a:pPr algn="l" fontAlgn="b"/>
                      <a:r>
                        <a:rPr lang="en-US" sz="1800" u="none" strike="noStrike" dirty="0">
                          <a:effectLst/>
                        </a:rPr>
                        <a:t>$40</a:t>
                      </a:r>
                      <a:endParaRPr lang="en-US" sz="1800" b="0" i="0" u="none" strike="noStrike" dirty="0">
                        <a:solidFill>
                          <a:srgbClr val="000000"/>
                        </a:solidFill>
                        <a:effectLst/>
                        <a:latin typeface="Arial" pitchFamily="34" charset="0"/>
                        <a:cs typeface="Arial" pitchFamily="34" charset="0"/>
                      </a:endParaRPr>
                    </a:p>
                  </a:txBody>
                  <a:tcPr anchor="b"/>
                </a:tc>
                <a:extLst>
                  <a:ext uri="{0D108BD9-81ED-4DB2-BD59-A6C34878D82A}">
                    <a16:rowId xmlns:a16="http://schemas.microsoft.com/office/drawing/2014/main" val="10001"/>
                  </a:ext>
                </a:extLst>
              </a:tr>
              <a:tr h="0">
                <a:tc>
                  <a:txBody>
                    <a:bodyPr/>
                    <a:lstStyle/>
                    <a:p>
                      <a:pPr algn="l" fontAlgn="b"/>
                      <a:r>
                        <a:rPr lang="en-US" sz="1800" u="none" strike="noStrike" dirty="0">
                          <a:effectLst/>
                        </a:rPr>
                        <a:t>Excel</a:t>
                      </a:r>
                      <a:endParaRPr lang="en-US" sz="1800" b="0" i="0" u="none" strike="noStrike" dirty="0">
                        <a:solidFill>
                          <a:srgbClr val="000000"/>
                        </a:solidFill>
                        <a:effectLst/>
                        <a:latin typeface="Arial" pitchFamily="34" charset="0"/>
                        <a:cs typeface="Arial" pitchFamily="34" charset="0"/>
                      </a:endParaRPr>
                    </a:p>
                  </a:txBody>
                  <a:tcPr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u="none" strike="noStrike" dirty="0">
                          <a:effectLst/>
                        </a:rPr>
                        <a:t>$20 </a:t>
                      </a:r>
                      <a:endParaRPr lang="en-US" sz="1800" b="0" i="0" u="none" strike="noStrike" dirty="0">
                        <a:solidFill>
                          <a:srgbClr val="000000"/>
                        </a:solidFill>
                        <a:effectLst/>
                        <a:latin typeface="Arial" pitchFamily="34" charset="0"/>
                        <a:cs typeface="Arial" pitchFamily="34" charset="0"/>
                      </a:endParaRPr>
                    </a:p>
                  </a:txBody>
                  <a:tcPr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u="none" strike="noStrike" dirty="0">
                          <a:effectLst/>
                        </a:rPr>
                        <a:t>$90</a:t>
                      </a:r>
                      <a:endParaRPr lang="en-US" sz="1800" b="0" i="0" u="none" strike="noStrike" dirty="0">
                        <a:solidFill>
                          <a:srgbClr val="000000"/>
                        </a:solidFill>
                        <a:effectLst/>
                        <a:latin typeface="Arial" pitchFamily="34" charset="0"/>
                        <a:cs typeface="Arial" pitchFamily="34" charset="0"/>
                      </a:endParaRPr>
                    </a:p>
                  </a:txBody>
                  <a:tcPr anchor="b"/>
                </a:tc>
                <a:extLst>
                  <a:ext uri="{0D108BD9-81ED-4DB2-BD59-A6C34878D82A}">
                    <a16:rowId xmlns:a16="http://schemas.microsoft.com/office/drawing/2014/main" val="10002"/>
                  </a:ext>
                </a:extLst>
              </a:tr>
            </a:tbl>
          </a:graphicData>
        </a:graphic>
      </p:graphicFrame>
      <p:sp>
        <p:nvSpPr>
          <p:cNvPr id="8" name="Content Placeholder 7"/>
          <p:cNvSpPr>
            <a:spLocks noGrp="1"/>
          </p:cNvSpPr>
          <p:nvPr>
            <p:ph sz="quarter" idx="11"/>
          </p:nvPr>
        </p:nvSpPr>
        <p:spPr>
          <a:xfrm>
            <a:off x="299544" y="4347840"/>
            <a:ext cx="8568689" cy="1819044"/>
          </a:xfrm>
        </p:spPr>
        <p:txBody>
          <a:bodyPr>
            <a:noAutofit/>
          </a:bodyPr>
          <a:lstStyle/>
          <a:p>
            <a:pPr marL="457200" indent="-457200"/>
            <a:r>
              <a:rPr lang="en-US" sz="2400" dirty="0"/>
              <a:t>Consumers have very different values for the separate items but similar values for the package.</a:t>
            </a:r>
          </a:p>
          <a:p>
            <a:pPr marL="457200" indent="-457200"/>
            <a:r>
              <a:rPr lang="en-US" sz="2400" dirty="0"/>
              <a:t>This enables price discrimination.</a:t>
            </a:r>
          </a:p>
        </p:txBody>
      </p:sp>
    </p:spTree>
    <p:extLst>
      <p:ext uri="{BB962C8B-B14F-4D97-AF65-F5344CB8AC3E}">
        <p14:creationId xmlns:p14="http://schemas.microsoft.com/office/powerpoint/2010/main" val="650783046"/>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Bundling (3 of 3)</a:t>
            </a:r>
          </a:p>
        </p:txBody>
      </p:sp>
      <p:sp>
        <p:nvSpPr>
          <p:cNvPr id="6" name="Content Placeholder 5"/>
          <p:cNvSpPr>
            <a:spLocks noGrp="1"/>
          </p:cNvSpPr>
          <p:nvPr>
            <p:ph type="body" sz="half" idx="2"/>
          </p:nvPr>
        </p:nvSpPr>
        <p:spPr>
          <a:xfrm>
            <a:off x="243682" y="1559618"/>
            <a:ext cx="8645007" cy="632454"/>
          </a:xfrm>
        </p:spPr>
        <p:txBody>
          <a:bodyPr>
            <a:noAutofit/>
          </a:bodyPr>
          <a:lstStyle/>
          <a:p>
            <a:r>
              <a:rPr lang="en-US" sz="2600" dirty="0"/>
              <a:t>Maximum Willingness to Pay for Office</a:t>
            </a:r>
          </a:p>
        </p:txBody>
      </p:sp>
      <p:graphicFrame>
        <p:nvGraphicFramePr>
          <p:cNvPr id="10" name="Table Placeholder 9"/>
          <p:cNvGraphicFramePr>
            <a:graphicFrameLocks noGrp="1"/>
          </p:cNvGraphicFramePr>
          <p:nvPr>
            <p:ph type="tbl" sz="quarter" idx="12"/>
            <p:extLst>
              <p:ext uri="{D42A27DB-BD31-4B8C-83A1-F6EECF244321}">
                <p14:modId xmlns:p14="http://schemas.microsoft.com/office/powerpoint/2010/main" val="1593760244"/>
              </p:ext>
            </p:extLst>
          </p:nvPr>
        </p:nvGraphicFramePr>
        <p:xfrm>
          <a:off x="2257108" y="2697480"/>
          <a:ext cx="4629785" cy="1463040"/>
        </p:xfrm>
        <a:graphic>
          <a:graphicData uri="http://schemas.openxmlformats.org/drawingml/2006/table">
            <a:tbl>
              <a:tblPr firstRow="1">
                <a:tableStyleId>{18603FDC-E32A-4AB5-989C-0864C3EAD2B8}</a:tableStyleId>
              </a:tblPr>
              <a:tblGrid>
                <a:gridCol w="2333625">
                  <a:extLst>
                    <a:ext uri="{9D8B030D-6E8A-4147-A177-3AD203B41FA5}">
                      <a16:colId xmlns:a16="http://schemas.microsoft.com/office/drawing/2014/main" val="20000"/>
                    </a:ext>
                  </a:extLst>
                </a:gridCol>
                <a:gridCol w="1160780">
                  <a:extLst>
                    <a:ext uri="{9D8B030D-6E8A-4147-A177-3AD203B41FA5}">
                      <a16:colId xmlns:a16="http://schemas.microsoft.com/office/drawing/2014/main" val="20001"/>
                    </a:ext>
                  </a:extLst>
                </a:gridCol>
                <a:gridCol w="1135380">
                  <a:extLst>
                    <a:ext uri="{9D8B030D-6E8A-4147-A177-3AD203B41FA5}">
                      <a16:colId xmlns:a16="http://schemas.microsoft.com/office/drawing/2014/main" val="20002"/>
                    </a:ext>
                  </a:extLst>
                </a:gridCol>
              </a:tblGrid>
              <a:tr h="0">
                <a:tc>
                  <a:txBody>
                    <a:bodyPr/>
                    <a:lstStyle/>
                    <a:p>
                      <a:pPr algn="l" fontAlgn="b"/>
                      <a:endParaRPr lang="en-US" sz="1800" b="0" i="0" u="none" strike="noStrike" dirty="0">
                        <a:solidFill>
                          <a:srgbClr val="000000"/>
                        </a:solidFill>
                        <a:effectLst/>
                        <a:latin typeface="Arial" pitchFamily="34" charset="0"/>
                        <a:cs typeface="Arial" pitchFamily="34" charset="0"/>
                      </a:endParaRPr>
                    </a:p>
                  </a:txBody>
                  <a:tcPr anchor="b"/>
                </a:tc>
                <a:tc>
                  <a:txBody>
                    <a:bodyPr/>
                    <a:lstStyle/>
                    <a:p>
                      <a:pPr algn="l" fontAlgn="b"/>
                      <a:r>
                        <a:rPr lang="en-US" sz="1800" u="none" strike="noStrike" dirty="0">
                          <a:effectLst/>
                        </a:rPr>
                        <a:t>Amanda </a:t>
                      </a:r>
                      <a:endParaRPr lang="en-US" sz="1800" b="0" i="0" u="none" strike="noStrike" dirty="0">
                        <a:solidFill>
                          <a:srgbClr val="000000"/>
                        </a:solidFill>
                        <a:effectLst/>
                        <a:latin typeface="Arial" pitchFamily="34" charset="0"/>
                        <a:cs typeface="Arial" pitchFamily="34" charset="0"/>
                      </a:endParaRPr>
                    </a:p>
                  </a:txBody>
                  <a:tcPr anchor="b"/>
                </a:tc>
                <a:tc>
                  <a:txBody>
                    <a:bodyPr/>
                    <a:lstStyle/>
                    <a:p>
                      <a:pPr algn="l" fontAlgn="b"/>
                      <a:r>
                        <a:rPr lang="en-US" sz="1800" u="none" strike="noStrike" dirty="0">
                          <a:effectLst/>
                        </a:rPr>
                        <a:t>Yvonne </a:t>
                      </a:r>
                      <a:endParaRPr lang="en-US" sz="1800" b="0" i="0" u="none" strike="noStrike" dirty="0">
                        <a:solidFill>
                          <a:srgbClr val="000000"/>
                        </a:solidFill>
                        <a:effectLst/>
                        <a:latin typeface="Arial" pitchFamily="34" charset="0"/>
                        <a:cs typeface="Arial" pitchFamily="34" charset="0"/>
                      </a:endParaRPr>
                    </a:p>
                  </a:txBody>
                  <a:tcPr anchor="b"/>
                </a:tc>
                <a:extLst>
                  <a:ext uri="{0D108BD9-81ED-4DB2-BD59-A6C34878D82A}">
                    <a16:rowId xmlns:a16="http://schemas.microsoft.com/office/drawing/2014/main" val="10000"/>
                  </a:ext>
                </a:extLst>
              </a:tr>
              <a:tr h="0">
                <a:tc>
                  <a:txBody>
                    <a:bodyPr/>
                    <a:lstStyle/>
                    <a:p>
                      <a:pPr algn="l" fontAlgn="b"/>
                      <a:r>
                        <a:rPr lang="en-US" sz="1800" u="none" strike="noStrike" dirty="0">
                          <a:effectLst/>
                        </a:rPr>
                        <a:t>Word</a:t>
                      </a:r>
                      <a:endParaRPr lang="en-US" sz="1800" b="0" i="0" u="none" strike="noStrike" dirty="0">
                        <a:solidFill>
                          <a:srgbClr val="000000"/>
                        </a:solidFill>
                        <a:effectLst/>
                        <a:latin typeface="Arial" pitchFamily="34" charset="0"/>
                        <a:cs typeface="Arial" pitchFamily="34" charset="0"/>
                      </a:endParaRPr>
                    </a:p>
                  </a:txBody>
                  <a:tcPr anchor="b"/>
                </a:tc>
                <a:tc>
                  <a:txBody>
                    <a:bodyPr/>
                    <a:lstStyle/>
                    <a:p>
                      <a:pPr algn="l" fontAlgn="b"/>
                      <a:r>
                        <a:rPr lang="en-US" sz="1800" u="none" strike="noStrike" dirty="0">
                          <a:effectLst/>
                        </a:rPr>
                        <a:t>$100</a:t>
                      </a:r>
                      <a:endParaRPr lang="en-US" sz="1800" b="0" i="0" u="none" strike="noStrike" dirty="0">
                        <a:solidFill>
                          <a:srgbClr val="000000"/>
                        </a:solidFill>
                        <a:effectLst/>
                        <a:latin typeface="Arial" pitchFamily="34" charset="0"/>
                        <a:cs typeface="Arial" pitchFamily="34" charset="0"/>
                      </a:endParaRPr>
                    </a:p>
                  </a:txBody>
                  <a:tcPr anchor="b"/>
                </a:tc>
                <a:tc>
                  <a:txBody>
                    <a:bodyPr/>
                    <a:lstStyle/>
                    <a:p>
                      <a:pPr algn="l" fontAlgn="b"/>
                      <a:r>
                        <a:rPr lang="en-US" sz="1800" u="none" strike="noStrike" dirty="0">
                          <a:effectLst/>
                        </a:rPr>
                        <a:t>$40</a:t>
                      </a:r>
                      <a:endParaRPr lang="en-US" sz="1800" b="0" i="0" u="none" strike="noStrike" dirty="0">
                        <a:solidFill>
                          <a:srgbClr val="000000"/>
                        </a:solidFill>
                        <a:effectLst/>
                        <a:latin typeface="Arial" pitchFamily="34" charset="0"/>
                        <a:cs typeface="Arial" pitchFamily="34" charset="0"/>
                      </a:endParaRPr>
                    </a:p>
                  </a:txBody>
                  <a:tcPr anchor="b"/>
                </a:tc>
                <a:extLst>
                  <a:ext uri="{0D108BD9-81ED-4DB2-BD59-A6C34878D82A}">
                    <a16:rowId xmlns:a16="http://schemas.microsoft.com/office/drawing/2014/main" val="10001"/>
                  </a:ext>
                </a:extLst>
              </a:tr>
              <a:tr h="0">
                <a:tc>
                  <a:txBody>
                    <a:bodyPr/>
                    <a:lstStyle/>
                    <a:p>
                      <a:pPr algn="l" fontAlgn="b"/>
                      <a:r>
                        <a:rPr lang="en-US" sz="1800" u="none" strike="noStrike" dirty="0">
                          <a:effectLst/>
                        </a:rPr>
                        <a:t>Excel</a:t>
                      </a:r>
                      <a:endParaRPr lang="en-US" sz="1800" b="0" i="0" u="none" strike="noStrike" dirty="0">
                        <a:solidFill>
                          <a:srgbClr val="000000"/>
                        </a:solidFill>
                        <a:effectLst/>
                        <a:latin typeface="Arial" pitchFamily="34" charset="0"/>
                        <a:cs typeface="Arial" pitchFamily="34" charset="0"/>
                      </a:endParaRPr>
                    </a:p>
                  </a:txBody>
                  <a:tcPr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u="none" strike="noStrike" dirty="0">
                          <a:effectLst/>
                        </a:rPr>
                        <a:t>$20 </a:t>
                      </a:r>
                      <a:endParaRPr lang="en-US" sz="1800" b="0" i="0" u="none" strike="noStrike" dirty="0">
                        <a:solidFill>
                          <a:srgbClr val="000000"/>
                        </a:solidFill>
                        <a:effectLst/>
                        <a:latin typeface="Arial" pitchFamily="34" charset="0"/>
                        <a:cs typeface="Arial" pitchFamily="34" charset="0"/>
                      </a:endParaRPr>
                    </a:p>
                  </a:txBody>
                  <a:tcPr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u="none" strike="noStrike" dirty="0">
                          <a:effectLst/>
                        </a:rPr>
                        <a:t>$90</a:t>
                      </a:r>
                      <a:endParaRPr lang="en-US" sz="1800" b="0" i="0" u="none" strike="noStrike" dirty="0">
                        <a:solidFill>
                          <a:srgbClr val="000000"/>
                        </a:solidFill>
                        <a:effectLst/>
                        <a:latin typeface="Arial" pitchFamily="34" charset="0"/>
                        <a:cs typeface="Arial" pitchFamily="34" charset="0"/>
                      </a:endParaRPr>
                    </a:p>
                  </a:txBody>
                  <a:tcPr anchor="b"/>
                </a:tc>
                <a:extLst>
                  <a:ext uri="{0D108BD9-81ED-4DB2-BD59-A6C34878D82A}">
                    <a16:rowId xmlns:a16="http://schemas.microsoft.com/office/drawing/2014/main" val="10002"/>
                  </a:ext>
                </a:extLst>
              </a:tr>
              <a:tr h="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u="none" strike="noStrike" kern="1200" dirty="0">
                          <a:effectLst/>
                        </a:rPr>
                        <a:t>Office=Word + Excel</a:t>
                      </a:r>
                      <a:endParaRPr lang="en-US" sz="1800" u="none" strike="noStrike" kern="1200" dirty="0">
                        <a:solidFill>
                          <a:schemeClr val="tx1"/>
                        </a:solidFill>
                        <a:effectLst/>
                        <a:latin typeface="Arial" pitchFamily="34" charset="0"/>
                        <a:ea typeface="+mn-ea"/>
                        <a:cs typeface="Arial" pitchFamily="34" charset="0"/>
                      </a:endParaRPr>
                    </a:p>
                  </a:txBody>
                  <a:tcPr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u="none" strike="noStrike" kern="1200" dirty="0">
                          <a:effectLst/>
                        </a:rPr>
                        <a:t>$120 </a:t>
                      </a:r>
                      <a:endParaRPr lang="en-US" sz="1800" u="none" strike="noStrike" kern="1200" dirty="0">
                        <a:solidFill>
                          <a:schemeClr val="tx1"/>
                        </a:solidFill>
                        <a:effectLst/>
                        <a:latin typeface="Arial" pitchFamily="34" charset="0"/>
                        <a:ea typeface="+mn-ea"/>
                        <a:cs typeface="Arial" pitchFamily="34" charset="0"/>
                      </a:endParaRPr>
                    </a:p>
                  </a:txBody>
                  <a:tcPr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u="none" strike="noStrike" kern="1200" dirty="0">
                          <a:effectLst/>
                        </a:rPr>
                        <a:t>$130</a:t>
                      </a:r>
                      <a:endParaRPr lang="en-US" sz="1800" u="none" strike="noStrike" kern="1200" dirty="0">
                        <a:solidFill>
                          <a:schemeClr val="tx1"/>
                        </a:solidFill>
                        <a:effectLst/>
                        <a:latin typeface="Arial" pitchFamily="34" charset="0"/>
                        <a:ea typeface="+mn-ea"/>
                        <a:cs typeface="Arial" pitchFamily="34" charset="0"/>
                      </a:endParaRPr>
                    </a:p>
                  </a:txBody>
                  <a:tcPr anchor="b"/>
                </a:tc>
                <a:extLst>
                  <a:ext uri="{0D108BD9-81ED-4DB2-BD59-A6C34878D82A}">
                    <a16:rowId xmlns:a16="http://schemas.microsoft.com/office/drawing/2014/main" val="10003"/>
                  </a:ext>
                </a:extLst>
              </a:tr>
            </a:tbl>
          </a:graphicData>
        </a:graphic>
      </p:graphicFrame>
      <p:sp>
        <p:nvSpPr>
          <p:cNvPr id="8" name="Content Placeholder 7"/>
          <p:cNvSpPr>
            <a:spLocks noGrp="1"/>
          </p:cNvSpPr>
          <p:nvPr>
            <p:ph sz="quarter" idx="11"/>
          </p:nvPr>
        </p:nvSpPr>
        <p:spPr>
          <a:xfrm>
            <a:off x="236484" y="4368522"/>
            <a:ext cx="8631750" cy="1745199"/>
          </a:xfrm>
        </p:spPr>
        <p:txBody>
          <a:bodyPr>
            <a:noAutofit/>
          </a:bodyPr>
          <a:lstStyle/>
          <a:p>
            <a:pPr marL="457200" indent="-457200"/>
            <a:r>
              <a:rPr lang="en-US" dirty="0"/>
              <a:t>Suppose Microsoft charges $120 for Office.</a:t>
            </a:r>
          </a:p>
          <a:p>
            <a:pPr marL="457200" indent="-457200"/>
            <a:r>
              <a:rPr lang="en-US" dirty="0"/>
              <a:t>Amanda pays $100 for Word and $20 for Excel.</a:t>
            </a:r>
          </a:p>
          <a:p>
            <a:pPr marL="457200" indent="-457200"/>
            <a:r>
              <a:rPr lang="en-US" dirty="0"/>
              <a:t>Yvonne pays $40 for Word and $80 for Excel.</a:t>
            </a:r>
          </a:p>
        </p:txBody>
      </p:sp>
    </p:spTree>
    <p:extLst>
      <p:ext uri="{BB962C8B-B14F-4D97-AF65-F5344CB8AC3E}">
        <p14:creationId xmlns:p14="http://schemas.microsoft.com/office/powerpoint/2010/main" val="259287023"/>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(4 of 4)</a:t>
            </a:r>
          </a:p>
        </p:txBody>
      </p:sp>
      <p:sp>
        <p:nvSpPr>
          <p:cNvPr id="3" name="Content Placeholder 2"/>
          <p:cNvSpPr>
            <a:spLocks noGrp="1"/>
          </p:cNvSpPr>
          <p:nvPr>
            <p:ph idx="1"/>
          </p:nvPr>
        </p:nvSpPr>
        <p:spPr/>
        <p:txBody>
          <a:bodyPr>
            <a:normAutofit/>
          </a:bodyPr>
          <a:lstStyle/>
          <a:p>
            <a:pPr marL="0" indent="0">
              <a:spcAft>
                <a:spcPts val="1200"/>
              </a:spcAft>
              <a:buNone/>
            </a:pPr>
            <a:r>
              <a:rPr lang="en-US" dirty="0"/>
              <a:t>Requiring goods to be bought together in a single package is called:</a:t>
            </a:r>
          </a:p>
          <a:p>
            <a:pPr marL="457200" indent="-457200">
              <a:spcAft>
                <a:spcPts val="1200"/>
              </a:spcAft>
              <a:buFont typeface="Wingdings" pitchFamily="2" charset="2"/>
              <a:buAutoNum type="alphaLcPeriod"/>
            </a:pPr>
            <a:r>
              <a:rPr lang="en-US" dirty="0"/>
              <a:t>tying.</a:t>
            </a:r>
          </a:p>
          <a:p>
            <a:pPr marL="457200" indent="-457200">
              <a:spcAft>
                <a:spcPts val="1200"/>
              </a:spcAft>
              <a:buFont typeface="Wingdings" pitchFamily="2" charset="2"/>
              <a:buAutoNum type="alphaLcPeriod"/>
            </a:pPr>
            <a:r>
              <a:rPr lang="en-US" dirty="0"/>
              <a:t>bundling.</a:t>
            </a:r>
          </a:p>
          <a:p>
            <a:pPr marL="457200" indent="-457200">
              <a:spcAft>
                <a:spcPts val="1200"/>
              </a:spcAft>
              <a:buFont typeface="Wingdings" pitchFamily="2" charset="2"/>
              <a:buAutoNum type="alphaLcPeriod"/>
            </a:pPr>
            <a:r>
              <a:rPr lang="en-US" dirty="0"/>
              <a:t>single-package pricing.</a:t>
            </a:r>
          </a:p>
        </p:txBody>
      </p:sp>
    </p:spTree>
    <p:extLst>
      <p:ext uri="{BB962C8B-B14F-4D97-AF65-F5344CB8AC3E}">
        <p14:creationId xmlns:p14="http://schemas.microsoft.com/office/powerpoint/2010/main" val="3827899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(4 of 4) (Answer)</a:t>
            </a:r>
          </a:p>
        </p:txBody>
      </p:sp>
      <p:sp>
        <p:nvSpPr>
          <p:cNvPr id="3" name="Content Placeholder 2"/>
          <p:cNvSpPr>
            <a:spLocks noGrp="1"/>
          </p:cNvSpPr>
          <p:nvPr>
            <p:ph idx="1"/>
          </p:nvPr>
        </p:nvSpPr>
        <p:spPr/>
        <p:txBody>
          <a:bodyPr>
            <a:normAutofit/>
          </a:bodyPr>
          <a:lstStyle/>
          <a:p>
            <a:pPr marL="0" indent="0">
              <a:spcAft>
                <a:spcPts val="1200"/>
              </a:spcAft>
              <a:buNone/>
            </a:pPr>
            <a:r>
              <a:rPr lang="en-US" dirty="0"/>
              <a:t>Requiring goods to be bought together in a single package is called:</a:t>
            </a:r>
          </a:p>
          <a:p>
            <a:pPr marL="457200" indent="-457200">
              <a:spcAft>
                <a:spcPts val="1200"/>
              </a:spcAft>
              <a:buFont typeface="Wingdings" pitchFamily="2" charset="2"/>
              <a:buAutoNum type="alphaLcPeriod"/>
            </a:pPr>
            <a:r>
              <a:rPr lang="en-US" dirty="0"/>
              <a:t>tying.</a:t>
            </a:r>
          </a:p>
          <a:p>
            <a:pPr marL="457200" indent="-457200">
              <a:spcAft>
                <a:spcPts val="1200"/>
              </a:spcAft>
              <a:buFont typeface="Wingdings" pitchFamily="2" charset="2"/>
              <a:buAutoNum type="alphaLcPeriod"/>
            </a:pPr>
            <a:r>
              <a:rPr lang="en-US" dirty="0"/>
              <a:t>bundling.</a:t>
            </a:r>
          </a:p>
          <a:p>
            <a:pPr marL="457200" indent="-457200">
              <a:spcAft>
                <a:spcPts val="1800"/>
              </a:spcAft>
              <a:buFont typeface="Wingdings" pitchFamily="2" charset="2"/>
              <a:buAutoNum type="alphaLcPeriod"/>
            </a:pPr>
            <a:r>
              <a:rPr lang="en-US" dirty="0"/>
              <a:t>single-package pricing.</a:t>
            </a:r>
            <a:endParaRPr lang="en-US" b="1" dirty="0"/>
          </a:p>
          <a:p>
            <a:pPr marL="0" indent="0">
              <a:spcAft>
                <a:spcPts val="1200"/>
              </a:spcAft>
              <a:buNone/>
            </a:pPr>
            <a:r>
              <a:rPr lang="en-US" b="1" dirty="0"/>
              <a:t>Answer: </a:t>
            </a:r>
          </a:p>
          <a:p>
            <a:pPr marL="514350" indent="-514350">
              <a:spcAft>
                <a:spcPts val="1200"/>
              </a:spcAft>
              <a:buFont typeface="+mj-lt"/>
              <a:buAutoNum type="alphaLcPeriod" startAt="2"/>
            </a:pPr>
            <a:r>
              <a:rPr lang="en-US" dirty="0"/>
              <a:t>Requiring goods to be bought together is called bundling.</a:t>
            </a:r>
          </a:p>
        </p:txBody>
      </p:sp>
    </p:spTree>
    <p:extLst>
      <p:ext uri="{BB962C8B-B14F-4D97-AF65-F5344CB8AC3E}">
        <p14:creationId xmlns:p14="http://schemas.microsoft.com/office/powerpoint/2010/main" val="314745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(2 of 2)</a:t>
            </a:r>
          </a:p>
        </p:txBody>
      </p:sp>
      <p:sp>
        <p:nvSpPr>
          <p:cNvPr id="3" name="Content Placeholder 2"/>
          <p:cNvSpPr>
            <a:spLocks noGrp="1"/>
          </p:cNvSpPr>
          <p:nvPr>
            <p:ph idx="1"/>
          </p:nvPr>
        </p:nvSpPr>
        <p:spPr/>
        <p:txBody>
          <a:bodyPr>
            <a:normAutofit/>
          </a:bodyPr>
          <a:lstStyle/>
          <a:p>
            <a:pPr>
              <a:spcAft>
                <a:spcPts val="1800"/>
              </a:spcAft>
            </a:pPr>
            <a:r>
              <a:rPr lang="en-US" dirty="0"/>
              <a:t>The anti-AIDS drug Combivir sells for $0.50/pill in Africa and $12.50/pill in Europe. </a:t>
            </a:r>
          </a:p>
          <a:p>
            <a:pPr>
              <a:spcAft>
                <a:spcPts val="1800"/>
              </a:spcAft>
            </a:pPr>
            <a:r>
              <a:rPr lang="en-US" dirty="0"/>
              <a:t>Demand in Africa is lower and more elastic because people, on average, are poorer. </a:t>
            </a:r>
          </a:p>
          <a:p>
            <a:pPr>
              <a:spcAft>
                <a:spcPts val="1800"/>
              </a:spcAft>
            </a:pPr>
            <a:r>
              <a:rPr lang="en-US" dirty="0"/>
              <a:t>GlaxoSmithKline can increase its profit by selling the same product at different prices to different customers.</a:t>
            </a:r>
          </a:p>
        </p:txBody>
      </p:sp>
    </p:spTree>
    <p:extLst>
      <p:ext uri="{BB962C8B-B14F-4D97-AF65-F5344CB8AC3E}">
        <p14:creationId xmlns:p14="http://schemas.microsoft.com/office/powerpoint/2010/main" val="3954247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Takeaway (1 of 2)</a:t>
            </a:r>
          </a:p>
        </p:txBody>
      </p:sp>
      <p:sp>
        <p:nvSpPr>
          <p:cNvPr id="6" name="Content Placeholder 5"/>
          <p:cNvSpPr>
            <a:spLocks noGrp="1"/>
          </p:cNvSpPr>
          <p:nvPr>
            <p:ph idx="1"/>
          </p:nvPr>
        </p:nvSpPr>
        <p:spPr/>
        <p:txBody>
          <a:bodyPr/>
          <a:lstStyle/>
          <a:p>
            <a:pPr>
              <a:spcAft>
                <a:spcPts val="1800"/>
              </a:spcAft>
            </a:pPr>
            <a:r>
              <a:rPr lang="en-US" dirty="0"/>
              <a:t>Price discrimination is common.</a:t>
            </a:r>
          </a:p>
          <a:p>
            <a:r>
              <a:rPr lang="en-US" dirty="0"/>
              <a:t>Firms often price goods based on characteristics correlated with willingness to pay.</a:t>
            </a:r>
          </a:p>
          <a:p>
            <a:pPr lvl="1"/>
            <a:r>
              <a:rPr lang="en-US" dirty="0"/>
              <a:t>Student and senior discounts</a:t>
            </a:r>
          </a:p>
          <a:p>
            <a:pPr lvl="1">
              <a:spcAft>
                <a:spcPts val="1800"/>
              </a:spcAft>
            </a:pPr>
            <a:r>
              <a:rPr lang="en-US" dirty="0"/>
              <a:t>Setting prices depending on how far in advance a flight is booked</a:t>
            </a:r>
          </a:p>
          <a:p>
            <a:r>
              <a:rPr lang="en-US" dirty="0"/>
              <a:t>Firms must prevent arbitrage to successfully price discriminate.</a:t>
            </a:r>
          </a:p>
        </p:txBody>
      </p:sp>
    </p:spTree>
    <p:extLst>
      <p:ext uri="{BB962C8B-B14F-4D97-AF65-F5344CB8AC3E}">
        <p14:creationId xmlns:p14="http://schemas.microsoft.com/office/powerpoint/2010/main" val="1488983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Takeaway (2 of 2)</a:t>
            </a:r>
          </a:p>
        </p:txBody>
      </p:sp>
      <p:sp>
        <p:nvSpPr>
          <p:cNvPr id="6" name="Content Placeholder 5"/>
          <p:cNvSpPr>
            <a:spLocks noGrp="1"/>
          </p:cNvSpPr>
          <p:nvPr>
            <p:ph idx="1"/>
          </p:nvPr>
        </p:nvSpPr>
        <p:spPr/>
        <p:txBody>
          <a:bodyPr>
            <a:normAutofit/>
          </a:bodyPr>
          <a:lstStyle/>
          <a:p>
            <a:pPr>
              <a:spcAft>
                <a:spcPts val="1800"/>
              </a:spcAft>
            </a:pPr>
            <a:r>
              <a:rPr lang="en-US" dirty="0"/>
              <a:t>The more a firm knows about its customers, the better it can price discriminate.</a:t>
            </a:r>
          </a:p>
          <a:p>
            <a:pPr>
              <a:spcAft>
                <a:spcPts val="1800"/>
              </a:spcAft>
            </a:pPr>
            <a:r>
              <a:rPr lang="en-US" dirty="0"/>
              <a:t>Perfect price discrimination means charging each customer their maximum willingness to pay.</a:t>
            </a:r>
          </a:p>
          <a:p>
            <a:pPr>
              <a:spcAft>
                <a:spcPts val="1800"/>
              </a:spcAft>
            </a:pPr>
            <a:r>
              <a:rPr lang="en-US" dirty="0"/>
              <a:t>Tying and bundling are different forms of price discrimination.</a:t>
            </a:r>
          </a:p>
          <a:p>
            <a:pPr>
              <a:spcAft>
                <a:spcPts val="1800"/>
              </a:spcAft>
            </a:pPr>
            <a:r>
              <a:rPr lang="en-US" dirty="0"/>
              <a:t>By increasing profits, price discrimination increases the incentive to engage in R&amp;D.</a:t>
            </a:r>
          </a:p>
        </p:txBody>
      </p:sp>
    </p:spTree>
    <p:extLst>
      <p:ext uri="{BB962C8B-B14F-4D97-AF65-F5344CB8AC3E}">
        <p14:creationId xmlns:p14="http://schemas.microsoft.com/office/powerpoint/2010/main" val="379712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(1 of 5)</a:t>
            </a:r>
          </a:p>
        </p:txBody>
      </p:sp>
      <p:sp>
        <p:nvSpPr>
          <p:cNvPr id="3" name="Content Placeholder 2"/>
          <p:cNvSpPr>
            <a:spLocks noGrp="1"/>
          </p:cNvSpPr>
          <p:nvPr>
            <p:ph idx="1"/>
          </p:nvPr>
        </p:nvSpPr>
        <p:spPr/>
        <p:txBody>
          <a:bodyPr>
            <a:normAutofit/>
          </a:bodyPr>
          <a:lstStyle/>
          <a:p>
            <a:pPr marL="0" indent="0">
              <a:spcAft>
                <a:spcPts val="600"/>
              </a:spcAft>
              <a:buNone/>
            </a:pPr>
            <a:r>
              <a:rPr lang="en-US" b="1" dirty="0"/>
              <a:t>Price discrimination:</a:t>
            </a:r>
          </a:p>
          <a:p>
            <a:pPr marL="0" indent="0">
              <a:spcAft>
                <a:spcPts val="600"/>
              </a:spcAft>
              <a:buNone/>
            </a:pPr>
            <a:r>
              <a:rPr lang="en-US" i="1" dirty="0"/>
              <a:t>Selling the same product at different prices to different customers.</a:t>
            </a:r>
          </a:p>
        </p:txBody>
      </p:sp>
    </p:spTree>
    <p:extLst>
      <p:ext uri="{BB962C8B-B14F-4D97-AF65-F5344CB8AC3E}">
        <p14:creationId xmlns:p14="http://schemas.microsoft.com/office/powerpoint/2010/main" val="246560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Price Discrimination</a:t>
            </a:r>
          </a:p>
        </p:txBody>
      </p:sp>
      <p:pic>
        <p:nvPicPr>
          <p:cNvPr id="12" name="Picture Placeholder 11" descr="Two graphs plot demand curves for European and African markets with quantity along the horizontal axes and price along the vertical axes. The graph representing Europe has a demand curve D with a steep negative slope. The marginal revenue curve M R has an even steeper negative slope. Both curves originate from a common point on the vertical axis and end at different points on the horizontal axis. A horizontal line M C equals A C starts from the vertical axis and intersects M R at the point corresponding to quantity Q Europe. A point on the demand curve corresponds to price P Europe quantity Q Europe, denoted with dashed lines at each price and quantity demanded combination. A dashed horizontal line P World is approximately midway between P Europe and M C equals A C. The rectangular area between M C and price P Europe quantity Q Europe is labeled Profit Europe.&#10;The graph representing Africa has a demand curve D with a negative slope. The marginal revenue curve M R has a steeper negative slope. Both curves originate from a common point on the vertical axis and end at different points on the horizontal axis. A horizontal line M C equals A C starts from the vertical axis and intersects M R at the point corresponding to quantity Q Africa. A point on the demand curve corresponds to price P Africa quantity Q Africa, denoted with dashed lines at each price and quantity demanded combination. A dashed horizontal line P World is close to the starting point of the two curves. The rectangular area between M C and price P Africa quantity Q Africa is labeled Profit Africa.">
            <a:extLst>
              <a:ext uri="{FF2B5EF4-FFF2-40B4-BE49-F238E27FC236}">
                <a16:creationId xmlns:a16="http://schemas.microsoft.com/office/drawing/2014/main" id="{24193E4A-8755-43F8-B230-1565A2256ACC}"/>
              </a:ext>
            </a:extLst>
          </p:cNvPr>
          <p:cNvPicPr>
            <a:picLocks noGrp="1" noChangeAspect="1"/>
          </p:cNvPicPr>
          <p:nvPr>
            <p:ph type="pic" sz="quarter" idx="10"/>
          </p:nvPr>
        </p:nvPicPr>
        <p:blipFill>
          <a:blip r:embed="rId2"/>
          <a:stretch>
            <a:fillRect/>
          </a:stretch>
        </p:blipFill>
        <p:spPr>
          <a:xfrm>
            <a:off x="1729740" y="1253316"/>
            <a:ext cx="5684520" cy="4808220"/>
          </a:xfrm>
          <a:prstGeom prst="rect">
            <a:avLst/>
          </a:prstGeom>
        </p:spPr>
      </p:pic>
    </p:spTree>
    <p:extLst>
      <p:ext uri="{BB962C8B-B14F-4D97-AF65-F5344CB8AC3E}">
        <p14:creationId xmlns:p14="http://schemas.microsoft.com/office/powerpoint/2010/main" val="43942561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(1 of 4)</a:t>
            </a:r>
          </a:p>
        </p:txBody>
      </p:sp>
      <p:sp>
        <p:nvSpPr>
          <p:cNvPr id="3" name="Content Placeholder 2"/>
          <p:cNvSpPr>
            <a:spLocks noGrp="1"/>
          </p:cNvSpPr>
          <p:nvPr>
            <p:ph idx="1"/>
          </p:nvPr>
        </p:nvSpPr>
        <p:spPr/>
        <p:txBody>
          <a:bodyPr>
            <a:normAutofit/>
          </a:bodyPr>
          <a:lstStyle/>
          <a:p>
            <a:pPr marL="0" indent="0">
              <a:spcAft>
                <a:spcPts val="1200"/>
              </a:spcAft>
              <a:buNone/>
            </a:pPr>
            <a:r>
              <a:rPr lang="en-US" dirty="0"/>
              <a:t>A firm with market power can use price discrimination to:</a:t>
            </a:r>
          </a:p>
          <a:p>
            <a:pPr marL="457200" indent="-457200">
              <a:spcAft>
                <a:spcPts val="1200"/>
              </a:spcAft>
              <a:buFont typeface="Wingdings" pitchFamily="2" charset="2"/>
              <a:buAutoNum type="alphaLcPeriod"/>
            </a:pPr>
            <a:r>
              <a:rPr lang="en-US" dirty="0"/>
              <a:t>decrease costs.</a:t>
            </a:r>
          </a:p>
          <a:p>
            <a:pPr marL="457200" indent="-457200">
              <a:spcAft>
                <a:spcPts val="1200"/>
              </a:spcAft>
              <a:buFont typeface="Wingdings" pitchFamily="2" charset="2"/>
              <a:buAutoNum type="alphaLcPeriod"/>
            </a:pPr>
            <a:r>
              <a:rPr lang="en-US" dirty="0"/>
              <a:t>decrease output.</a:t>
            </a:r>
          </a:p>
          <a:p>
            <a:pPr marL="457200" indent="-457200">
              <a:spcAft>
                <a:spcPts val="1200"/>
              </a:spcAft>
              <a:buFont typeface="Wingdings" pitchFamily="2" charset="2"/>
              <a:buAutoNum type="alphaLcPeriod"/>
            </a:pPr>
            <a:r>
              <a:rPr lang="en-US" dirty="0"/>
              <a:t>increase profits.</a:t>
            </a:r>
          </a:p>
        </p:txBody>
      </p:sp>
    </p:spTree>
    <p:extLst>
      <p:ext uri="{BB962C8B-B14F-4D97-AF65-F5344CB8AC3E}">
        <p14:creationId xmlns:p14="http://schemas.microsoft.com/office/powerpoint/2010/main" val="218898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(1 of 4) (Answer)</a:t>
            </a:r>
          </a:p>
        </p:txBody>
      </p:sp>
      <p:sp>
        <p:nvSpPr>
          <p:cNvPr id="3" name="Content Placeholder 2"/>
          <p:cNvSpPr>
            <a:spLocks noGrp="1"/>
          </p:cNvSpPr>
          <p:nvPr>
            <p:ph idx="1"/>
          </p:nvPr>
        </p:nvSpPr>
        <p:spPr/>
        <p:txBody>
          <a:bodyPr>
            <a:normAutofit/>
          </a:bodyPr>
          <a:lstStyle/>
          <a:p>
            <a:pPr marL="0" indent="0">
              <a:spcAft>
                <a:spcPts val="1200"/>
              </a:spcAft>
              <a:buNone/>
            </a:pPr>
            <a:r>
              <a:rPr lang="en-US" dirty="0"/>
              <a:t>A firm with market power can use price discrimination to:</a:t>
            </a:r>
          </a:p>
          <a:p>
            <a:pPr marL="457200" indent="-457200">
              <a:spcAft>
                <a:spcPts val="1200"/>
              </a:spcAft>
              <a:buFont typeface="Wingdings" pitchFamily="2" charset="2"/>
              <a:buAutoNum type="alphaLcPeriod"/>
            </a:pPr>
            <a:r>
              <a:rPr lang="en-US" dirty="0"/>
              <a:t>decrease costs.</a:t>
            </a:r>
          </a:p>
          <a:p>
            <a:pPr marL="457200" indent="-457200">
              <a:spcAft>
                <a:spcPts val="1200"/>
              </a:spcAft>
              <a:buFont typeface="Wingdings" pitchFamily="2" charset="2"/>
              <a:buAutoNum type="alphaLcPeriod"/>
            </a:pPr>
            <a:r>
              <a:rPr lang="en-US" dirty="0"/>
              <a:t>decrease output.</a:t>
            </a:r>
          </a:p>
          <a:p>
            <a:pPr marL="457200" indent="-457200">
              <a:spcAft>
                <a:spcPts val="1800"/>
              </a:spcAft>
              <a:buFont typeface="Wingdings" pitchFamily="2" charset="2"/>
              <a:buAutoNum type="alphaLcPeriod"/>
            </a:pPr>
            <a:r>
              <a:rPr lang="en-US" dirty="0"/>
              <a:t>increase profits.</a:t>
            </a:r>
            <a:endParaRPr lang="en-US" b="1" dirty="0"/>
          </a:p>
          <a:p>
            <a:pPr marL="0" indent="0">
              <a:spcAft>
                <a:spcPts val="1200"/>
              </a:spcAft>
              <a:buNone/>
            </a:pPr>
            <a:r>
              <a:rPr lang="en-US" b="1" dirty="0"/>
              <a:t>Answer: </a:t>
            </a:r>
          </a:p>
          <a:p>
            <a:pPr marL="514350" indent="-514350">
              <a:spcAft>
                <a:spcPts val="1200"/>
              </a:spcAft>
              <a:buFont typeface="+mj-lt"/>
              <a:buAutoNum type="alphaLcPeriod" startAt="3"/>
            </a:pPr>
            <a:r>
              <a:rPr lang="en-US" dirty="0"/>
              <a:t>A firm with market power can use price discrimination to increase profits.</a:t>
            </a:r>
          </a:p>
        </p:txBody>
      </p:sp>
    </p:spTree>
    <p:extLst>
      <p:ext uri="{BB962C8B-B14F-4D97-AF65-F5344CB8AC3E}">
        <p14:creationId xmlns:p14="http://schemas.microsoft.com/office/powerpoint/2010/main" val="2146378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(2 of 5)</a:t>
            </a:r>
          </a:p>
        </p:txBody>
      </p:sp>
      <p:sp>
        <p:nvSpPr>
          <p:cNvPr id="3" name="Content Placeholder 2"/>
          <p:cNvSpPr>
            <a:spLocks noGrp="1"/>
          </p:cNvSpPr>
          <p:nvPr>
            <p:ph idx="1"/>
          </p:nvPr>
        </p:nvSpPr>
        <p:spPr/>
        <p:txBody>
          <a:bodyPr>
            <a:normAutofit/>
          </a:bodyPr>
          <a:lstStyle/>
          <a:p>
            <a:pPr marL="0" indent="0">
              <a:spcAft>
                <a:spcPts val="600"/>
              </a:spcAft>
              <a:buNone/>
            </a:pPr>
            <a:r>
              <a:rPr lang="en-US" b="1" dirty="0"/>
              <a:t>The principles of price discrimination:</a:t>
            </a:r>
          </a:p>
          <a:p>
            <a:pPr marL="0" indent="0">
              <a:spcAft>
                <a:spcPts val="600"/>
              </a:spcAft>
              <a:buNone/>
            </a:pPr>
            <a:r>
              <a:rPr lang="en-US" b="1" i="1" dirty="0"/>
              <a:t>1a. </a:t>
            </a:r>
            <a:r>
              <a:rPr lang="en-US" i="1" dirty="0"/>
              <a:t>If the demand curves are different, it is more profitable to set different prices in different markets than a single price that covers all markets.</a:t>
            </a:r>
          </a:p>
          <a:p>
            <a:pPr marL="0" indent="0">
              <a:spcAft>
                <a:spcPts val="600"/>
              </a:spcAft>
              <a:buNone/>
            </a:pPr>
            <a:r>
              <a:rPr lang="en-US" b="1" i="1" dirty="0"/>
              <a:t>1b. </a:t>
            </a:r>
            <a:r>
              <a:rPr lang="en-US" i="1" dirty="0"/>
              <a:t>To maximize profit, the firm should set a higher price in markets with more inelastic demand.</a:t>
            </a:r>
          </a:p>
          <a:p>
            <a:pPr marL="0" indent="0">
              <a:spcAft>
                <a:spcPts val="600"/>
              </a:spcAft>
              <a:buNone/>
            </a:pPr>
            <a:r>
              <a:rPr lang="en-US" b="1" i="1" dirty="0"/>
              <a:t>2. </a:t>
            </a:r>
            <a:r>
              <a:rPr lang="en-US" i="1" dirty="0"/>
              <a:t>Arbitrage makes it difficult for a firm to set different prices in different markets.</a:t>
            </a:r>
          </a:p>
        </p:txBody>
      </p:sp>
    </p:spTree>
    <p:extLst>
      <p:ext uri="{BB962C8B-B14F-4D97-AF65-F5344CB8AC3E}">
        <p14:creationId xmlns:p14="http://schemas.microsoft.com/office/powerpoint/2010/main" val="394081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(3 of 5)</a:t>
            </a:r>
          </a:p>
        </p:txBody>
      </p:sp>
      <p:sp>
        <p:nvSpPr>
          <p:cNvPr id="3" name="Content Placeholder 2"/>
          <p:cNvSpPr>
            <a:spLocks noGrp="1"/>
          </p:cNvSpPr>
          <p:nvPr>
            <p:ph idx="1"/>
          </p:nvPr>
        </p:nvSpPr>
        <p:spPr/>
        <p:txBody>
          <a:bodyPr>
            <a:normAutofit/>
          </a:bodyPr>
          <a:lstStyle/>
          <a:p>
            <a:pPr marL="0" indent="0">
              <a:spcAft>
                <a:spcPts val="1200"/>
              </a:spcAft>
              <a:buNone/>
            </a:pPr>
            <a:r>
              <a:rPr lang="en-US" b="1" dirty="0"/>
              <a:t>Arbitrage:</a:t>
            </a:r>
          </a:p>
          <a:p>
            <a:pPr marL="0" indent="0">
              <a:spcAft>
                <a:spcPts val="600"/>
              </a:spcAft>
              <a:buNone/>
            </a:pPr>
            <a:r>
              <a:rPr lang="en-US" i="1" dirty="0"/>
              <a:t>Taking advantage of price differences for the same good in different markets by buying low in one market and selling high in another market.</a:t>
            </a:r>
          </a:p>
        </p:txBody>
      </p:sp>
    </p:spTree>
    <p:extLst>
      <p:ext uri="{BB962C8B-B14F-4D97-AF65-F5344CB8AC3E}">
        <p14:creationId xmlns:p14="http://schemas.microsoft.com/office/powerpoint/2010/main" val="1421949801"/>
      </p:ext>
    </p:extLst>
  </p:cSld>
  <p:clrMapOvr>
    <a:masterClrMapping/>
  </p:clrMapOvr>
</p:sld>
</file>

<file path=ppt/theme/theme1.xml><?xml version="1.0" encoding="utf-8"?>
<a:theme xmlns:a="http://schemas.openxmlformats.org/drawingml/2006/main" name="1_S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item.xml><?xml version="1.0" encoding="utf-8"?>
<w:document xmlns:w="http://schemas.openxmlformats.org/wordprocessingml/2006/main">
  <RequestId>dc5ecf01-2194-4663-bf2d-d1f56eb50d7a</RequestId>
  <RequestDate>4/12/2022 2:12:59 PM</RequestDate>
</w:document>
</file>

<file path=docProps/app.xml><?xml version="1.0" encoding="utf-8"?>
<Properties xmlns="http://schemas.openxmlformats.org/officeDocument/2006/extended-properties" xmlns:vt="http://schemas.openxmlformats.org/officeDocument/2006/docPropsVTypes">
  <Template/>
  <TotalTime>0</TotalTime>
  <Words>1422</Words>
  <Application>Microsoft Office PowerPoint</Application>
  <PresentationFormat>On-screen Show (4:3)</PresentationFormat>
  <Paragraphs>196</Paragraphs>
  <Slides>31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Courier New</vt:lpstr>
      <vt:lpstr>Wingdings</vt:lpstr>
      <vt:lpstr>1_Sample</vt:lpstr>
      <vt:lpstr>MODERN PRINCIPLES OF ECONOMICS</vt:lpstr>
      <vt:lpstr>Outline (1 of 2)</vt:lpstr>
      <vt:lpstr>Outline (2 of 2)</vt:lpstr>
      <vt:lpstr>Definition (1 of 5)</vt:lpstr>
      <vt:lpstr>Price Discrimination</vt:lpstr>
      <vt:lpstr>Self-Check (1 of 4)</vt:lpstr>
      <vt:lpstr>Self-Check (1 of 4) (Answer)</vt:lpstr>
      <vt:lpstr>Definition (2 of 5)</vt:lpstr>
      <vt:lpstr>Definition (3 of 5)</vt:lpstr>
      <vt:lpstr>Preventing Arbitrage</vt:lpstr>
      <vt:lpstr>Price Discrimination Is Common</vt:lpstr>
      <vt:lpstr>Definition (4 of 5)</vt:lpstr>
      <vt:lpstr>Perfect Price Discrimination (1 of 3)</vt:lpstr>
      <vt:lpstr>Perfect Price Discrimination (2 of 3)</vt:lpstr>
      <vt:lpstr>Perfect Price Discrimination (3 of 3)</vt:lpstr>
      <vt:lpstr>Self-Check (2 of 4)</vt:lpstr>
      <vt:lpstr>Self-Check (2 of 4) (Answer)</vt:lpstr>
      <vt:lpstr>Is Price Discrimination Bad? (1 of 2)</vt:lpstr>
      <vt:lpstr>Is Price Discrimination Bad? (2 of 2)</vt:lpstr>
      <vt:lpstr>Self-Check (3 of 4)</vt:lpstr>
      <vt:lpstr>Self-Check (3 of 4) (Answer)</vt:lpstr>
      <vt:lpstr>Definition (5 of 5)</vt:lpstr>
      <vt:lpstr>Tying (1 of 2)</vt:lpstr>
      <vt:lpstr>Tying (2 of 2)</vt:lpstr>
      <vt:lpstr>Bundling (1 of 3)</vt:lpstr>
      <vt:lpstr>Bundling (2 of 3)</vt:lpstr>
      <vt:lpstr>Bundling (3 of 3)</vt:lpstr>
      <vt:lpstr>Self-Check (4 of 4)</vt:lpstr>
      <vt:lpstr>Self-Check (4 of 4) (Answer)</vt:lpstr>
      <vt:lpstr>Takeaway (1 of 2)</vt:lpstr>
      <vt:lpstr>Takeaway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Price Discrimination and Pricing Strategy</dc:title>
  <dc:creator/>
  <cp:lastModifiedBy/>
  <cp:revision>1</cp:revision>
  <dcterms:created xsi:type="dcterms:W3CDTF">2015-05-25T16:19:52Z</dcterms:created>
  <dcterms:modified xsi:type="dcterms:W3CDTF">2020-11-20T10:29:36Z</dcterms:modified>
</cp:coreProperties>
</file>