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1"/>
  </p:sldMasterIdLst>
  <p:notesMasterIdLst>
    <p:notesMasterId r:id="rId45"/>
  </p:notesMasterIdLst>
  <p:handoutMasterIdLst>
    <p:handoutMasterId r:id="rId46"/>
  </p:handoutMasterIdLst>
  <p:sldIdLst>
    <p:sldId id="486" r:id="rId2"/>
    <p:sldId id="487" r:id="rId3"/>
    <p:sldId id="488" r:id="rId4"/>
    <p:sldId id="489" r:id="rId5"/>
    <p:sldId id="490" r:id="rId6"/>
    <p:sldId id="491" r:id="rId7"/>
    <p:sldId id="492" r:id="rId8"/>
    <p:sldId id="493" r:id="rId9"/>
    <p:sldId id="528" r:id="rId10"/>
    <p:sldId id="494" r:id="rId11"/>
    <p:sldId id="495" r:id="rId12"/>
    <p:sldId id="496" r:id="rId13"/>
    <p:sldId id="499" r:id="rId14"/>
    <p:sldId id="500" r:id="rId15"/>
    <p:sldId id="501" r:id="rId16"/>
    <p:sldId id="502" r:id="rId17"/>
    <p:sldId id="503" r:id="rId18"/>
    <p:sldId id="529" r:id="rId19"/>
    <p:sldId id="504" r:id="rId20"/>
    <p:sldId id="505" r:id="rId21"/>
    <p:sldId id="506" r:id="rId22"/>
    <p:sldId id="507" r:id="rId23"/>
    <p:sldId id="508" r:id="rId24"/>
    <p:sldId id="509" r:id="rId25"/>
    <p:sldId id="510" r:id="rId26"/>
    <p:sldId id="530" r:id="rId27"/>
    <p:sldId id="511" r:id="rId28"/>
    <p:sldId id="512" r:id="rId29"/>
    <p:sldId id="513" r:id="rId30"/>
    <p:sldId id="514" r:id="rId31"/>
    <p:sldId id="515" r:id="rId32"/>
    <p:sldId id="516" r:id="rId33"/>
    <p:sldId id="517" r:id="rId34"/>
    <p:sldId id="531" r:id="rId35"/>
    <p:sldId id="518" r:id="rId36"/>
    <p:sldId id="521" r:id="rId37"/>
    <p:sldId id="522" r:id="rId38"/>
    <p:sldId id="532" r:id="rId39"/>
    <p:sldId id="523" r:id="rId40"/>
    <p:sldId id="524" r:id="rId41"/>
    <p:sldId id="525" r:id="rId42"/>
    <p:sldId id="526" r:id="rId43"/>
    <p:sldId id="527"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4" autoAdjust="0"/>
    <p:restoredTop sz="92814" autoAdjust="0"/>
  </p:normalViewPr>
  <p:slideViewPr>
    <p:cSldViewPr snapToGrid="0">
      <p:cViewPr varScale="1">
        <p:scale>
          <a:sx n="98" d="100"/>
          <a:sy n="98" d="100"/>
        </p:scale>
        <p:origin x="306" y="96"/>
      </p:cViewPr>
      <p:guideLst>
        <p:guide orient="horz" pos="2160"/>
        <p:guide pos="2880"/>
      </p:guideLst>
    </p:cSldViewPr>
  </p:slideViewPr>
  <p:outlineViewPr>
    <p:cViewPr>
      <p:scale>
        <a:sx n="33" d="100"/>
        <a:sy n="33" d="100"/>
      </p:scale>
      <p:origin x="0" y="-1976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38.xml" Id="rId39"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33.xml" Id="rId34" /><Relationship Type="http://schemas.openxmlformats.org/officeDocument/2006/relationships/slide" Target="slides/slide41.xml" Id="rId42" /><Relationship Type="http://schemas.openxmlformats.org/officeDocument/2006/relationships/commentAuthors" Target="commentAuthors.xml" Id="rId47" /><Relationship Type="http://schemas.openxmlformats.org/officeDocument/2006/relationships/theme" Target="theme/theme1.xml" Id="rId50"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slide" Target="slides/slide37.xml" Id="rId38" /><Relationship Type="http://schemas.openxmlformats.org/officeDocument/2006/relationships/handoutMaster" Target="handoutMasters/handoutMaster1.xml" Id="rId46"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 Target="slides/slide40.xml" Id="rId41"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slide" Target="slides/slide36.xml" Id="rId37" /><Relationship Type="http://schemas.openxmlformats.org/officeDocument/2006/relationships/slide" Target="slides/slide39.xml" Id="rId40" /><Relationship Type="http://schemas.openxmlformats.org/officeDocument/2006/relationships/notesMaster" Target="notesMasters/notesMaster1.xml" Id="rId45"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35.xml" Id="rId36" /><Relationship Type="http://schemas.openxmlformats.org/officeDocument/2006/relationships/viewProps" Target="viewProps.xml" Id="rId49"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43.xml" Id="rId44"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slide" Target="slides/slide34.xml" Id="rId35" /><Relationship Type="http://schemas.openxmlformats.org/officeDocument/2006/relationships/slide" Target="slides/slide42.xml" Id="rId43" /><Relationship Type="http://schemas.openxmlformats.org/officeDocument/2006/relationships/presProps" Target="presProps.xml" Id="rId48" /><Relationship Type="http://schemas.openxmlformats.org/officeDocument/2006/relationships/slide" Target="slides/slide7.xml" Id="rId8" /><Relationship Type="http://schemas.openxmlformats.org/officeDocument/2006/relationships/tableStyles" Target="tableStyles.xml" Id="rId51" /><Relationship Type="http://schemas.openxmlformats.org/officeDocument/2006/relationships/customXml" Target="/customXML/item.xml" Id="Ree0f6d9a3c1448eb"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0FC7E9-1DE5-4DAF-9DC8-2A3010BC5EA9}" type="datetimeFigureOut">
              <a:rPr lang="en-US" smtClean="0"/>
              <a:t>11/28/2020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13</a:t>
            </a:fld>
            <a:endParaRPr lang="en-US" dirty="0"/>
          </a:p>
        </p:txBody>
      </p:sp>
    </p:spTree>
    <p:extLst>
      <p:ext uri="{BB962C8B-B14F-4D97-AF65-F5344CB8AC3E}">
        <p14:creationId xmlns:p14="http://schemas.microsoft.com/office/powerpoint/2010/main" val="265197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19</a:t>
            </a:fld>
            <a:endParaRPr lang="en-US" dirty="0"/>
          </a:p>
        </p:txBody>
      </p:sp>
    </p:spTree>
    <p:extLst>
      <p:ext uri="{BB962C8B-B14F-4D97-AF65-F5344CB8AC3E}">
        <p14:creationId xmlns:p14="http://schemas.microsoft.com/office/powerpoint/2010/main" val="27027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32</a:t>
            </a:fld>
            <a:endParaRPr lang="en-US" dirty="0"/>
          </a:p>
        </p:txBody>
      </p:sp>
    </p:spTree>
    <p:extLst>
      <p:ext uri="{BB962C8B-B14F-4D97-AF65-F5344CB8AC3E}">
        <p14:creationId xmlns:p14="http://schemas.microsoft.com/office/powerpoint/2010/main" val="364183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10-4: </a:t>
            </a:r>
            <a:r>
              <a:rPr lang="en-US" dirty="0"/>
              <a:t>Since the 1990 Clean Air Act Was Enacted, Electricity Generation Has Increased and Sulfur Dioxide Emissions Have Decreased.</a:t>
            </a:r>
          </a:p>
        </p:txBody>
      </p:sp>
      <p:sp>
        <p:nvSpPr>
          <p:cNvPr id="4" name="Slide Number Placeholder 3"/>
          <p:cNvSpPr>
            <a:spLocks noGrp="1"/>
          </p:cNvSpPr>
          <p:nvPr>
            <p:ph type="sldNum" sz="quarter" idx="10"/>
          </p:nvPr>
        </p:nvSpPr>
        <p:spPr/>
        <p:txBody>
          <a:bodyPr/>
          <a:lstStyle/>
          <a:p>
            <a:fld id="{FCA16ACA-BEA9-4113-B004-2C9FC464C5F8}" type="slidenum">
              <a:rPr lang="en-US" smtClean="0"/>
              <a:pPr/>
              <a:t>36</a:t>
            </a:fld>
            <a:endParaRPr lang="en-US" dirty="0"/>
          </a:p>
        </p:txBody>
      </p:sp>
    </p:spTree>
    <p:extLst>
      <p:ext uri="{BB962C8B-B14F-4D97-AF65-F5344CB8AC3E}">
        <p14:creationId xmlns:p14="http://schemas.microsoft.com/office/powerpoint/2010/main" val="183237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10-5: </a:t>
            </a:r>
            <a:r>
              <a:rPr lang="en-US" dirty="0"/>
              <a:t>Comparing Tradable Allowances and Pigouvian Taxes</a:t>
            </a:r>
          </a:p>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40</a:t>
            </a:fld>
            <a:endParaRPr lang="en-US" dirty="0"/>
          </a:p>
        </p:txBody>
      </p:sp>
    </p:spTree>
    <p:extLst>
      <p:ext uri="{BB962C8B-B14F-4D97-AF65-F5344CB8AC3E}">
        <p14:creationId xmlns:p14="http://schemas.microsoft.com/office/powerpoint/2010/main" val="15766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828800" indent="-457200">
              <a:spcBef>
                <a:spcPts val="624"/>
              </a:spcBef>
              <a:buClr>
                <a:srgbClr val="812A23"/>
              </a:buClr>
              <a:buFont typeface="Courier New" pitchFamily="49" charset="0"/>
              <a:buChar char="o"/>
              <a:defRPr/>
            </a:lvl4pPr>
            <a:lvl5pPr marL="2286000" indent="-457200">
              <a:spcBef>
                <a:spcPts val="624"/>
              </a:spcBef>
              <a:buClr>
                <a:srgbClr val="812A23"/>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p:nvPr>
        </p:nvSpPr>
        <p:spPr>
          <a:xfrm>
            <a:off x="411163" y="4703763"/>
            <a:ext cx="8428037" cy="111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203B7F"/>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a:solidFill>
            <a:srgbClr val="812A23"/>
          </a:solidFill>
        </p:spPr>
        <p:txBody>
          <a:bodyPr>
            <a:normAutofit/>
          </a:bodyPr>
          <a:lstStyle>
            <a:lvl1pPr algn="ctr">
              <a:defRPr sz="3600">
                <a:latin typeface="Arial" pitchFamily="34" charset="0"/>
                <a:ea typeface="Verdana"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Book cover reads title, edition number, and name of the authors as follows: &quot;MODERN PRINCIPLES OF ECONOMICS,&quot; “Fifth Edition,&quot; and &quot;Tyler Cowen and Alex Tabarrok.&quot; An image on the front cover shows five hands holding a 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33" y="1442241"/>
            <a:ext cx="3713482" cy="4750826"/>
          </a:xfrm>
          <a:prstGeom prst="rect">
            <a:avLst/>
          </a:prstGeom>
        </p:spPr>
      </p:pic>
      <p:sp>
        <p:nvSpPr>
          <p:cNvPr id="8" name="Sub Title 2"/>
          <p:cNvSpPr>
            <a:spLocks noGrp="1"/>
          </p:cNvSpPr>
          <p:nvPr>
            <p:ph type="body" sz="quarter" idx="14"/>
          </p:nvPr>
        </p:nvSpPr>
        <p:spPr>
          <a:xfrm>
            <a:off x="4419854" y="1827171"/>
            <a:ext cx="4228592" cy="3965658"/>
          </a:xfrm>
        </p:spPr>
        <p:txBody>
          <a:bodyPr anchor="ctr"/>
          <a:lstStyle/>
          <a:p>
            <a:pPr algn="ctr"/>
            <a:r>
              <a:rPr lang="en-US" b="1" dirty="0"/>
              <a:t>Chapter 10</a:t>
            </a:r>
            <a:br>
              <a:rPr lang="en-US" b="1" dirty="0"/>
            </a:br>
            <a:r>
              <a:rPr lang="en-US" sz="3600" dirty="0"/>
              <a:t>Externalities: When the Price Is Not Right</a:t>
            </a:r>
            <a:endParaRPr lang="en-US" sz="4000" dirty="0">
              <a:effectLst>
                <a:outerShdw blurRad="38100" dist="38100" dir="2700000" algn="tl">
                  <a:srgbClr val="000000">
                    <a:alpha val="43137"/>
                  </a:srgbClr>
                </a:outerShdw>
              </a:effectLst>
            </a:endParaRP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(3 of 11)</a:t>
            </a:r>
          </a:p>
        </p:txBody>
      </p:sp>
      <p:sp>
        <p:nvSpPr>
          <p:cNvPr id="5" name="Content Placeholder 4"/>
          <p:cNvSpPr>
            <a:spLocks noGrp="1"/>
          </p:cNvSpPr>
          <p:nvPr>
            <p:ph idx="1"/>
          </p:nvPr>
        </p:nvSpPr>
        <p:spPr/>
        <p:txBody>
          <a:bodyPr>
            <a:normAutofit/>
          </a:bodyPr>
          <a:lstStyle/>
          <a:p>
            <a:pPr marL="0" indent="0">
              <a:spcAft>
                <a:spcPts val="600"/>
              </a:spcAft>
              <a:buFont typeface="Wingdings" pitchFamily="2" charset="2"/>
              <a:buNone/>
            </a:pPr>
            <a:r>
              <a:rPr lang="en-US" b="1" dirty="0"/>
              <a:t>Social surplus:</a:t>
            </a:r>
          </a:p>
          <a:p>
            <a:pPr marL="0" indent="0">
              <a:buFont typeface="Wingdings" pitchFamily="2" charset="2"/>
              <a:buNone/>
            </a:pPr>
            <a:r>
              <a:rPr lang="en-US" i="1" dirty="0"/>
              <a:t>Consumer surplus plus producer surplus plus everyone else’s surplus.</a:t>
            </a:r>
          </a:p>
        </p:txBody>
      </p:sp>
    </p:spTree>
    <p:extLst>
      <p:ext uri="{BB962C8B-B14F-4D97-AF65-F5344CB8AC3E}">
        <p14:creationId xmlns:p14="http://schemas.microsoft.com/office/powerpoint/2010/main" val="81708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Externalities and Efficiency (2 of 2)</a:t>
            </a:r>
          </a:p>
        </p:txBody>
      </p:sp>
      <p:sp>
        <p:nvSpPr>
          <p:cNvPr id="5" name="Content Placeholder 4"/>
          <p:cNvSpPr>
            <a:spLocks noGrp="1"/>
          </p:cNvSpPr>
          <p:nvPr>
            <p:ph idx="1"/>
          </p:nvPr>
        </p:nvSpPr>
        <p:spPr/>
        <p:txBody>
          <a:bodyPr>
            <a:normAutofit/>
          </a:bodyPr>
          <a:lstStyle/>
          <a:p>
            <a:pPr>
              <a:spcAft>
                <a:spcPts val="1800"/>
              </a:spcAft>
            </a:pPr>
            <a:r>
              <a:rPr lang="en-US" dirty="0"/>
              <a:t>A market equilibrium maximizes consumer surplus plus producer surplus (gains from trade).</a:t>
            </a:r>
          </a:p>
          <a:p>
            <a:pPr>
              <a:spcAft>
                <a:spcPts val="1800"/>
              </a:spcAft>
            </a:pPr>
            <a:r>
              <a:rPr lang="en-US" dirty="0"/>
              <a:t>A market with externalities does not maximize social surplus (consumer + producer + everybody else’s surplus).</a:t>
            </a:r>
          </a:p>
          <a:p>
            <a:pPr>
              <a:spcAft>
                <a:spcPts val="1800"/>
              </a:spcAft>
            </a:pPr>
            <a:r>
              <a:rPr lang="en-US" dirty="0"/>
              <a:t>A market with externalities is therefore inefficient.</a:t>
            </a:r>
          </a:p>
        </p:txBody>
      </p:sp>
    </p:spTree>
    <p:extLst>
      <p:ext uri="{BB962C8B-B14F-4D97-AF65-F5344CB8AC3E}">
        <p14:creationId xmlns:p14="http://schemas.microsoft.com/office/powerpoint/2010/main" val="81708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(4 of 11)</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Efficient equilibrium:</a:t>
            </a:r>
          </a:p>
          <a:p>
            <a:pPr marL="0" indent="0">
              <a:buNone/>
            </a:pPr>
            <a:r>
              <a:rPr lang="en-US" i="1" dirty="0"/>
              <a:t>The price and quantity that maximize social surplus.</a:t>
            </a:r>
          </a:p>
        </p:txBody>
      </p:sp>
    </p:spTree>
    <p:extLst>
      <p:ext uri="{BB962C8B-B14F-4D97-AF65-F5344CB8AC3E}">
        <p14:creationId xmlns:p14="http://schemas.microsoft.com/office/powerpoint/2010/main" val="81708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Costs (1 of 2)</a:t>
            </a:r>
          </a:p>
        </p:txBody>
      </p:sp>
      <p:pic>
        <p:nvPicPr>
          <p:cNvPr id="10" name="Picture Placeholder 9" descr="Two graphs display market equilibrium and efficient equilibrium, considering external costs. Graph of panel A shows market equilibrium. The demand curve has a negative slope, and the supply has a positive slope. Market equilibrium is the intersection point of supply and demand and corresponds to market quantity and a market price of 5 dollars. Graph of Panel B shows market equilibrium and efficient equilibrium. The demand curve, supply curve, and market equilibrium are plotted. The social cost curve is parallel to and above the supply curve. Efficient equilibrium is plotted at the intersection of the demand curve and social cost curve, at efficient quantity and efficient price – 11 dollars. The social cost at market quantity is 12 dollars. The social cost includes the private value demand (the supply cost) and the external cost due to increased antibiotic resistance (excess over supply cost). The area lying between the demand curve, social cost line, and market quantity line is labeled deadweight loss. The difference between efficient quantity and the market quantity indicates overuse.">
            <a:extLst>
              <a:ext uri="{FF2B5EF4-FFF2-40B4-BE49-F238E27FC236}">
                <a16:creationId xmlns:a16="http://schemas.microsoft.com/office/drawing/2014/main" id="{6ACAEBDA-61AD-474D-AA8A-8F42FC3942CB}"/>
              </a:ext>
            </a:extLst>
          </p:cNvPr>
          <p:cNvPicPr>
            <a:picLocks noGrp="1" noChangeAspect="1"/>
          </p:cNvPicPr>
          <p:nvPr>
            <p:ph type="pic" sz="quarter" idx="10"/>
          </p:nvPr>
        </p:nvPicPr>
        <p:blipFill>
          <a:blip r:embed="rId3"/>
          <a:stretch>
            <a:fillRect/>
          </a:stretch>
        </p:blipFill>
        <p:spPr>
          <a:xfrm>
            <a:off x="2118360" y="1583482"/>
            <a:ext cx="4907280" cy="4328160"/>
          </a:xfrm>
          <a:prstGeom prst="rect">
            <a:avLst/>
          </a:prstGeom>
        </p:spPr>
      </p:pic>
    </p:spTree>
    <p:extLst>
      <p:ext uri="{BB962C8B-B14F-4D97-AF65-F5344CB8AC3E}">
        <p14:creationId xmlns:p14="http://schemas.microsoft.com/office/powerpoint/2010/main" val="81708309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(5 of 11)</a:t>
            </a:r>
          </a:p>
        </p:txBody>
      </p:sp>
      <p:sp>
        <p:nvSpPr>
          <p:cNvPr id="5" name="Content Placeholder 4"/>
          <p:cNvSpPr>
            <a:spLocks noGrp="1"/>
          </p:cNvSpPr>
          <p:nvPr>
            <p:ph idx="1"/>
          </p:nvPr>
        </p:nvSpPr>
        <p:spPr/>
        <p:txBody>
          <a:bodyPr>
            <a:normAutofit/>
          </a:bodyPr>
          <a:lstStyle/>
          <a:p>
            <a:pPr marL="0" indent="0">
              <a:spcAft>
                <a:spcPts val="600"/>
              </a:spcAft>
              <a:buFont typeface="Wingdings" pitchFamily="2" charset="2"/>
              <a:buNone/>
            </a:pPr>
            <a:r>
              <a:rPr lang="en-US" b="1" dirty="0"/>
              <a:t>Efficient quantity:</a:t>
            </a:r>
          </a:p>
          <a:p>
            <a:pPr marL="0" indent="0">
              <a:buFont typeface="Wingdings" pitchFamily="2" charset="2"/>
              <a:buNone/>
            </a:pPr>
            <a:r>
              <a:rPr lang="en-US" i="1" dirty="0"/>
              <a:t>The quantity that maximizes social surplus. Who bears the cost is irrelevant for efficient quantity.</a:t>
            </a:r>
          </a:p>
        </p:txBody>
      </p:sp>
    </p:spTree>
    <p:extLst>
      <p:ext uri="{BB962C8B-B14F-4D97-AF65-F5344CB8AC3E}">
        <p14:creationId xmlns:p14="http://schemas.microsoft.com/office/powerpoint/2010/main" val="81708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Costs (2 of 2)</a:t>
            </a:r>
          </a:p>
        </p:txBody>
      </p:sp>
      <p:sp>
        <p:nvSpPr>
          <p:cNvPr id="5" name="Content Placeholder 4"/>
          <p:cNvSpPr>
            <a:spLocks noGrp="1"/>
          </p:cNvSpPr>
          <p:nvPr>
            <p:ph idx="1"/>
          </p:nvPr>
        </p:nvSpPr>
        <p:spPr/>
        <p:txBody>
          <a:bodyPr>
            <a:normAutofit/>
          </a:bodyPr>
          <a:lstStyle/>
          <a:p>
            <a:pPr>
              <a:spcAft>
                <a:spcPts val="1800"/>
              </a:spcAft>
            </a:pPr>
            <a:r>
              <a:rPr lang="en-US" dirty="0"/>
              <a:t>A tax on an ordinary good increases deadweight loss.</a:t>
            </a:r>
          </a:p>
          <a:p>
            <a:pPr>
              <a:spcAft>
                <a:spcPts val="1800"/>
              </a:spcAft>
            </a:pPr>
            <a:r>
              <a:rPr lang="en-US" dirty="0"/>
              <a:t>A tax on a good with an external cost reduces deadweight loss and raises revenue.</a:t>
            </a:r>
          </a:p>
          <a:p>
            <a:pPr>
              <a:spcAft>
                <a:spcPts val="1800"/>
              </a:spcAft>
            </a:pPr>
            <a:r>
              <a:rPr lang="en-US" dirty="0"/>
              <a:t>Economist Arthur C. Pigou first focused attention on externalities and how they might be corrected with taxes.</a:t>
            </a:r>
          </a:p>
        </p:txBody>
      </p:sp>
    </p:spTree>
    <p:extLst>
      <p:ext uri="{BB962C8B-B14F-4D97-AF65-F5344CB8AC3E}">
        <p14:creationId xmlns:p14="http://schemas.microsoft.com/office/powerpoint/2010/main" val="8170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(6 of 11)</a:t>
            </a:r>
          </a:p>
        </p:txBody>
      </p:sp>
      <p:sp>
        <p:nvSpPr>
          <p:cNvPr id="5" name="Content Placeholder 4"/>
          <p:cNvSpPr>
            <a:spLocks noGrp="1"/>
          </p:cNvSpPr>
          <p:nvPr>
            <p:ph idx="1"/>
          </p:nvPr>
        </p:nvSpPr>
        <p:spPr/>
        <p:txBody>
          <a:bodyPr>
            <a:normAutofit/>
          </a:bodyPr>
          <a:lstStyle/>
          <a:p>
            <a:pPr marL="0" indent="0">
              <a:spcAft>
                <a:spcPts val="600"/>
              </a:spcAft>
              <a:buFont typeface="Wingdings" pitchFamily="2" charset="2"/>
              <a:buNone/>
            </a:pPr>
            <a:r>
              <a:rPr lang="en-US" b="1" dirty="0"/>
              <a:t>Pigouvian tax:</a:t>
            </a:r>
          </a:p>
          <a:p>
            <a:pPr marL="0" indent="0">
              <a:buFont typeface="Wingdings" pitchFamily="2" charset="2"/>
              <a:buNone/>
            </a:pPr>
            <a:r>
              <a:rPr lang="en-US" i="1" dirty="0"/>
              <a:t>A tax on a good with external costs.</a:t>
            </a:r>
          </a:p>
        </p:txBody>
      </p:sp>
    </p:spTree>
    <p:extLst>
      <p:ext uri="{BB962C8B-B14F-4D97-AF65-F5344CB8AC3E}">
        <p14:creationId xmlns:p14="http://schemas.microsoft.com/office/powerpoint/2010/main" val="81708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(2 of</a:t>
            </a:r>
            <a:r>
              <a:rPr lang="en-US" baseline="0" dirty="0"/>
              <a:t> 5)</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When a tax is imposed on a good with significant external costs, deadweight loss is:</a:t>
            </a:r>
          </a:p>
          <a:p>
            <a:pPr marL="465138" indent="-465138">
              <a:spcAft>
                <a:spcPts val="1200"/>
              </a:spcAft>
              <a:buAutoNum type="alphaLcPeriod"/>
            </a:pPr>
            <a:r>
              <a:rPr lang="en-US" dirty="0"/>
              <a:t>increased.</a:t>
            </a:r>
          </a:p>
          <a:p>
            <a:pPr marL="465138" indent="-465138">
              <a:spcAft>
                <a:spcPts val="1200"/>
              </a:spcAft>
              <a:buAutoNum type="alphaLcPeriod"/>
            </a:pPr>
            <a:r>
              <a:rPr lang="en-US" dirty="0"/>
              <a:t>reduced.</a:t>
            </a:r>
          </a:p>
          <a:p>
            <a:pPr marL="465138" indent="-465138">
              <a:spcAft>
                <a:spcPts val="1200"/>
              </a:spcAft>
              <a:buAutoNum type="alphaLcPeriod"/>
            </a:pPr>
            <a:r>
              <a:rPr lang="en-US" dirty="0"/>
              <a:t>unchanged.</a:t>
            </a:r>
          </a:p>
        </p:txBody>
      </p:sp>
    </p:spTree>
    <p:extLst>
      <p:ext uri="{BB962C8B-B14F-4D97-AF65-F5344CB8AC3E}">
        <p14:creationId xmlns:p14="http://schemas.microsoft.com/office/powerpoint/2010/main" val="81708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(2 of</a:t>
            </a:r>
            <a:r>
              <a:rPr lang="en-US" baseline="0" dirty="0"/>
              <a:t> 5)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When a tax is imposed on a good with significant external costs, deadweight loss is:</a:t>
            </a:r>
          </a:p>
          <a:p>
            <a:pPr marL="465138" indent="-465138">
              <a:spcAft>
                <a:spcPts val="1200"/>
              </a:spcAft>
              <a:buAutoNum type="alphaLcPeriod"/>
            </a:pPr>
            <a:r>
              <a:rPr lang="en-US" dirty="0"/>
              <a:t>increased.</a:t>
            </a:r>
          </a:p>
          <a:p>
            <a:pPr marL="465138" indent="-465138">
              <a:spcAft>
                <a:spcPts val="1200"/>
              </a:spcAft>
              <a:buAutoNum type="alphaLcPeriod"/>
            </a:pPr>
            <a:r>
              <a:rPr lang="en-US" dirty="0"/>
              <a:t>reduced.</a:t>
            </a:r>
          </a:p>
          <a:p>
            <a:pPr marL="465138" indent="-465138">
              <a:spcAft>
                <a:spcPts val="1800"/>
              </a:spcAft>
              <a:buAutoNum type="alphaLcPeriod"/>
            </a:pPr>
            <a:r>
              <a:rPr lang="en-US" dirty="0"/>
              <a:t>unchanged.</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A</a:t>
            </a:r>
            <a:r>
              <a:rPr lang="en-US" i="1" dirty="0"/>
              <a:t> </a:t>
            </a:r>
            <a:r>
              <a:rPr lang="en-US" dirty="0"/>
              <a:t>tax on a good with an external cost reduces deadweight loss.</a:t>
            </a:r>
            <a:endParaRPr lang="en-US" b="1" dirty="0"/>
          </a:p>
        </p:txBody>
      </p:sp>
    </p:spTree>
    <p:extLst>
      <p:ext uri="{BB962C8B-B14F-4D97-AF65-F5344CB8AC3E}">
        <p14:creationId xmlns:p14="http://schemas.microsoft.com/office/powerpoint/2010/main" val="37332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(7 of 11)</a:t>
            </a:r>
          </a:p>
        </p:txBody>
      </p:sp>
      <p:sp>
        <p:nvSpPr>
          <p:cNvPr id="5" name="Content Placeholder 4"/>
          <p:cNvSpPr>
            <a:spLocks noGrp="1"/>
          </p:cNvSpPr>
          <p:nvPr>
            <p:ph idx="1"/>
          </p:nvPr>
        </p:nvSpPr>
        <p:spPr/>
        <p:txBody>
          <a:bodyPr>
            <a:normAutofit/>
          </a:bodyPr>
          <a:lstStyle/>
          <a:p>
            <a:pPr marL="0" indent="0">
              <a:spcAft>
                <a:spcPts val="600"/>
              </a:spcAft>
              <a:buFont typeface="Wingdings" pitchFamily="2" charset="2"/>
              <a:buNone/>
            </a:pPr>
            <a:r>
              <a:rPr lang="en-US" b="1" dirty="0"/>
              <a:t>External benefit:</a:t>
            </a:r>
          </a:p>
          <a:p>
            <a:pPr marL="0" indent="0">
              <a:buFont typeface="Wingdings" pitchFamily="2" charset="2"/>
              <a:buNone/>
            </a:pPr>
            <a:r>
              <a:rPr lang="en-US" i="1" dirty="0"/>
              <a:t>A benefit received by people other than the consumers or producers trading in the market.</a:t>
            </a:r>
          </a:p>
        </p:txBody>
      </p:sp>
    </p:spTree>
    <p:extLst>
      <p:ext uri="{BB962C8B-B14F-4D97-AF65-F5344CB8AC3E}">
        <p14:creationId xmlns:p14="http://schemas.microsoft.com/office/powerpoint/2010/main" val="81708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normAutofit/>
          </a:bodyPr>
          <a:lstStyle/>
          <a:p>
            <a:pPr>
              <a:spcAft>
                <a:spcPts val="1800"/>
              </a:spcAft>
            </a:pPr>
            <a:r>
              <a:rPr lang="en-US" dirty="0"/>
              <a:t>External costs, external benefits, and efficiency</a:t>
            </a:r>
          </a:p>
          <a:p>
            <a:pPr>
              <a:spcAft>
                <a:spcPts val="1800"/>
              </a:spcAft>
            </a:pPr>
            <a:r>
              <a:rPr lang="en-US" dirty="0"/>
              <a:t>Private solutions to externality problems</a:t>
            </a:r>
          </a:p>
          <a:p>
            <a:pPr>
              <a:spcAft>
                <a:spcPts val="1800"/>
              </a:spcAft>
            </a:pPr>
            <a:r>
              <a:rPr lang="en-US" dirty="0"/>
              <a:t>Government solutions to externality problems</a:t>
            </a:r>
          </a:p>
          <a:p>
            <a:pPr>
              <a:spcAft>
                <a:spcPts val="1800"/>
              </a:spcAft>
            </a:pPr>
            <a:r>
              <a:rPr lang="en-US" dirty="0"/>
              <a:t>Takeaway</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Benefits (1 of 4)</a:t>
            </a:r>
          </a:p>
        </p:txBody>
      </p:sp>
      <p:sp>
        <p:nvSpPr>
          <p:cNvPr id="5" name="Content Placeholder 4"/>
          <p:cNvSpPr>
            <a:spLocks noGrp="1"/>
          </p:cNvSpPr>
          <p:nvPr>
            <p:ph idx="1"/>
          </p:nvPr>
        </p:nvSpPr>
        <p:spPr/>
        <p:txBody>
          <a:bodyPr>
            <a:normAutofit/>
          </a:bodyPr>
          <a:lstStyle/>
          <a:p>
            <a:pPr>
              <a:spcAft>
                <a:spcPts val="1800"/>
              </a:spcAft>
            </a:pPr>
            <a:r>
              <a:rPr lang="en-US" sz="2400" dirty="0"/>
              <a:t>Vaccines benefit the person who is vaccinated, but they </a:t>
            </a:r>
            <a:r>
              <a:rPr lang="en-US" sz="2400"/>
              <a:t>also create </a:t>
            </a:r>
            <a:r>
              <a:rPr lang="en-US" sz="2400" dirty="0"/>
              <a:t>an </a:t>
            </a:r>
            <a:r>
              <a:rPr lang="en-US" sz="2400" i="1" dirty="0"/>
              <a:t>external benefit</a:t>
            </a:r>
            <a:r>
              <a:rPr lang="en-US" sz="2400" dirty="0"/>
              <a:t>.</a:t>
            </a:r>
          </a:p>
          <a:p>
            <a:pPr>
              <a:spcAft>
                <a:spcPts val="1800"/>
              </a:spcAft>
            </a:pPr>
            <a:r>
              <a:rPr lang="en-US" sz="2400" dirty="0"/>
              <a:t>People who have been vaccinated are less likely to spread the disease.</a:t>
            </a:r>
          </a:p>
          <a:p>
            <a:pPr>
              <a:spcAft>
                <a:spcPts val="1800"/>
              </a:spcAft>
            </a:pPr>
            <a:r>
              <a:rPr lang="en-US" sz="2400" dirty="0"/>
              <a:t>The person getting the shot bears all the costs: time, money, fever, and aches.</a:t>
            </a:r>
          </a:p>
          <a:p>
            <a:pPr>
              <a:spcAft>
                <a:spcPts val="1800"/>
              </a:spcAft>
            </a:pPr>
            <a:r>
              <a:rPr lang="en-US" sz="2400" dirty="0"/>
              <a:t>But the person being vaccinated doesn’t receive all the benefits.</a:t>
            </a:r>
          </a:p>
          <a:p>
            <a:pPr>
              <a:spcAft>
                <a:spcPts val="1800"/>
              </a:spcAft>
            </a:pPr>
            <a:r>
              <a:rPr lang="en-US" sz="2400" dirty="0"/>
              <a:t>As a result, fewer people get flu shots than is efficient.</a:t>
            </a:r>
          </a:p>
        </p:txBody>
      </p:sp>
    </p:spTree>
    <p:extLst>
      <p:ext uri="{BB962C8B-B14F-4D97-AF65-F5344CB8AC3E}">
        <p14:creationId xmlns:p14="http://schemas.microsoft.com/office/powerpoint/2010/main" val="81708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Benefits (2 of 4)</a:t>
            </a:r>
          </a:p>
        </p:txBody>
      </p:sp>
      <p:pic>
        <p:nvPicPr>
          <p:cNvPr id="27" name="Picture Placeholder 26" descr="A graph shows a demand curve, a supply curve, and a social value curve. The vertical axis represents Price/costs and marks P Market just below its center. The horizontal axis represents Quantity and marks Q Market just after its center. The demand (private value) curve has a negative slope, starts from the upper half of the vertical axis and ends at a point beyond Q Market. The supply (private costs) curve has a positive slope and starts from a point below P Market on the vertical axis. The social value curve is above and to the right of the demand (private value) curve and has a negative slope. The demand (private value) curve and the supply (private costs) curve intersect at (Q Market, P Market) as denoted by dashed lines. This point is labeled Market equilibrium. The social value curve intersects the demand (private value) curve at a point beyond Market equilibrium. A double-headed arrow between the demand (private value) and social value curves represent external benefit.">
            <a:extLst>
              <a:ext uri="{FF2B5EF4-FFF2-40B4-BE49-F238E27FC236}">
                <a16:creationId xmlns:a16="http://schemas.microsoft.com/office/drawing/2014/main" id="{A8F7B7C0-D12A-411B-8DD9-99E85615600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25864" y="1482358"/>
            <a:ext cx="7692273" cy="4221661"/>
          </a:xfrm>
        </p:spPr>
      </p:pic>
    </p:spTree>
    <p:extLst>
      <p:ext uri="{BB962C8B-B14F-4D97-AF65-F5344CB8AC3E}">
        <p14:creationId xmlns:p14="http://schemas.microsoft.com/office/powerpoint/2010/main" val="8170830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Benefits (3 of 4)</a:t>
            </a:r>
          </a:p>
        </p:txBody>
      </p:sp>
      <p:pic>
        <p:nvPicPr>
          <p:cNvPr id="8" name="Picture Placeholder 5" descr="A graph shows market equilibrium and efficient equilibrium. The demand curve has a negative slope, and the supply has a positive slope. Market equilibrium is the intersection point of the supply and demand curves and corresponds to market quantity and a market price of 20 dollars. The social value line is parallel to and above the demand curve. Efficient equilibrium is the intersection point of the supply curve and social value curve, at efficient quantity and efficient price, 26 dollars. The social value at market quantity is 40 dollars. The social value includes the private cost (the supply cost) and the external benefits (excess over supply cost). The area lying between the supply curve, social value curve, and market quantity line is labeled deadweight loss. The difference between efficient quantity and the market quantity indicates underuse.">
            <a:extLst>
              <a:ext uri="{FF2B5EF4-FFF2-40B4-BE49-F238E27FC236}">
                <a16:creationId xmlns:a16="http://schemas.microsoft.com/office/drawing/2014/main" id="{318BCCB1-3DA3-41A8-BE5F-01F20670B6B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19257" y="1293916"/>
            <a:ext cx="6534372" cy="4876397"/>
          </a:xfrm>
          <a:prstGeom prst="rect">
            <a:avLst/>
          </a:prstGeom>
        </p:spPr>
      </p:pic>
    </p:spTree>
    <p:extLst>
      <p:ext uri="{BB962C8B-B14F-4D97-AF65-F5344CB8AC3E}">
        <p14:creationId xmlns:p14="http://schemas.microsoft.com/office/powerpoint/2010/main" val="81708309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Benefits (4 of 4)</a:t>
            </a:r>
          </a:p>
        </p:txBody>
      </p:sp>
      <p:sp>
        <p:nvSpPr>
          <p:cNvPr id="5" name="Content Placeholder 4"/>
          <p:cNvSpPr>
            <a:spLocks noGrp="1"/>
          </p:cNvSpPr>
          <p:nvPr>
            <p:ph idx="1"/>
          </p:nvPr>
        </p:nvSpPr>
        <p:spPr/>
        <p:txBody>
          <a:bodyPr/>
          <a:lstStyle/>
          <a:p>
            <a:pPr>
              <a:spcAft>
                <a:spcPts val="1800"/>
              </a:spcAft>
            </a:pPr>
            <a:r>
              <a:rPr lang="en-US" dirty="0"/>
              <a:t>When there are external benefits, market output is too low.</a:t>
            </a:r>
          </a:p>
          <a:p>
            <a:r>
              <a:rPr lang="en-US" dirty="0"/>
              <a:t>A subsidy equal to the external benefit:</a:t>
            </a:r>
          </a:p>
          <a:p>
            <a:pPr lvl="1"/>
            <a:r>
              <a:rPr lang="en-US" dirty="0"/>
              <a:t>Shifts the demand curve up</a:t>
            </a:r>
          </a:p>
          <a:p>
            <a:pPr lvl="1">
              <a:spcAft>
                <a:spcPts val="1800"/>
              </a:spcAft>
            </a:pPr>
            <a:r>
              <a:rPr lang="en-US" dirty="0"/>
              <a:t>Makes market equilibrium = efficient equilibrium</a:t>
            </a:r>
          </a:p>
          <a:p>
            <a:r>
              <a:rPr lang="en-US" dirty="0"/>
              <a:t>A Pigouvian subsidy therefore:</a:t>
            </a:r>
          </a:p>
          <a:p>
            <a:pPr lvl="1"/>
            <a:r>
              <a:rPr lang="en-US" dirty="0"/>
              <a:t>Reduces deadweight loss</a:t>
            </a:r>
          </a:p>
          <a:p>
            <a:pPr lvl="1"/>
            <a:r>
              <a:rPr lang="en-US" dirty="0"/>
              <a:t>Increases social surplus</a:t>
            </a:r>
          </a:p>
        </p:txBody>
      </p:sp>
    </p:spTree>
    <p:extLst>
      <p:ext uri="{BB962C8B-B14F-4D97-AF65-F5344CB8AC3E}">
        <p14:creationId xmlns:p14="http://schemas.microsoft.com/office/powerpoint/2010/main" val="81708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(8 of 11)</a:t>
            </a:r>
          </a:p>
        </p:txBody>
      </p:sp>
      <p:sp>
        <p:nvSpPr>
          <p:cNvPr id="5" name="Content Placeholder 4"/>
          <p:cNvSpPr>
            <a:spLocks noGrp="1"/>
          </p:cNvSpPr>
          <p:nvPr>
            <p:ph idx="1"/>
          </p:nvPr>
        </p:nvSpPr>
        <p:spPr/>
        <p:txBody>
          <a:bodyPr>
            <a:normAutofit/>
          </a:bodyPr>
          <a:lstStyle/>
          <a:p>
            <a:pPr marL="0" indent="0">
              <a:spcAft>
                <a:spcPts val="600"/>
              </a:spcAft>
              <a:buFont typeface="Wingdings" pitchFamily="2" charset="2"/>
              <a:buNone/>
            </a:pPr>
            <a:r>
              <a:rPr lang="en-US" b="1" dirty="0"/>
              <a:t>Pigouvian subsidy:</a:t>
            </a:r>
          </a:p>
          <a:p>
            <a:pPr marL="0" indent="0">
              <a:spcAft>
                <a:spcPts val="600"/>
              </a:spcAft>
              <a:buFont typeface="Wingdings" pitchFamily="2" charset="2"/>
              <a:buNone/>
            </a:pPr>
            <a:r>
              <a:rPr lang="en-US" i="1" dirty="0"/>
              <a:t>A subsidy on a good with external benefits.</a:t>
            </a:r>
          </a:p>
        </p:txBody>
      </p:sp>
    </p:spTree>
    <p:extLst>
      <p:ext uri="{BB962C8B-B14F-4D97-AF65-F5344CB8AC3E}">
        <p14:creationId xmlns:p14="http://schemas.microsoft.com/office/powerpoint/2010/main" val="81708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(3 of 5)</a:t>
            </a:r>
          </a:p>
        </p:txBody>
      </p:sp>
      <p:sp>
        <p:nvSpPr>
          <p:cNvPr id="5" name="Content Placeholder 4"/>
          <p:cNvSpPr>
            <a:spLocks noGrp="1"/>
          </p:cNvSpPr>
          <p:nvPr>
            <p:ph idx="1"/>
          </p:nvPr>
        </p:nvSpPr>
        <p:spPr/>
        <p:txBody>
          <a:bodyPr>
            <a:normAutofit/>
          </a:bodyPr>
          <a:lstStyle/>
          <a:p>
            <a:pPr marL="0" indent="0">
              <a:spcAft>
                <a:spcPts val="1200"/>
              </a:spcAft>
              <a:buNone/>
            </a:pPr>
            <a:r>
              <a:rPr lang="en-US" dirty="0"/>
              <a:t>When there are external benefits, market output is:</a:t>
            </a:r>
          </a:p>
          <a:p>
            <a:pPr marL="465138" indent="-465138">
              <a:spcAft>
                <a:spcPts val="1200"/>
              </a:spcAft>
              <a:buAutoNum type="alphaLcPeriod"/>
            </a:pPr>
            <a:r>
              <a:rPr lang="en-US" dirty="0"/>
              <a:t>too low.</a:t>
            </a:r>
          </a:p>
          <a:p>
            <a:pPr marL="465138" indent="-465138">
              <a:spcAft>
                <a:spcPts val="1200"/>
              </a:spcAft>
              <a:buAutoNum type="alphaLcPeriod"/>
            </a:pPr>
            <a:r>
              <a:rPr lang="en-US" dirty="0"/>
              <a:t>too high.</a:t>
            </a:r>
          </a:p>
          <a:p>
            <a:pPr marL="465138" indent="-465138">
              <a:spcAft>
                <a:spcPts val="1200"/>
              </a:spcAft>
              <a:buAutoNum type="alphaLcPeriod"/>
            </a:pPr>
            <a:r>
              <a:rPr lang="en-US" dirty="0"/>
              <a:t>socially efficient.</a:t>
            </a:r>
          </a:p>
        </p:txBody>
      </p:sp>
    </p:spTree>
    <p:extLst>
      <p:ext uri="{BB962C8B-B14F-4D97-AF65-F5344CB8AC3E}">
        <p14:creationId xmlns:p14="http://schemas.microsoft.com/office/powerpoint/2010/main" val="81708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(3 of 5) (Answer)</a:t>
            </a:r>
          </a:p>
        </p:txBody>
      </p:sp>
      <p:sp>
        <p:nvSpPr>
          <p:cNvPr id="5" name="Content Placeholder 4"/>
          <p:cNvSpPr>
            <a:spLocks noGrp="1"/>
          </p:cNvSpPr>
          <p:nvPr>
            <p:ph idx="1"/>
          </p:nvPr>
        </p:nvSpPr>
        <p:spPr/>
        <p:txBody>
          <a:bodyPr>
            <a:normAutofit/>
          </a:bodyPr>
          <a:lstStyle/>
          <a:p>
            <a:pPr marL="0" indent="0">
              <a:spcAft>
                <a:spcPts val="1200"/>
              </a:spcAft>
              <a:buNone/>
            </a:pPr>
            <a:r>
              <a:rPr lang="en-US" dirty="0"/>
              <a:t>When there are external benefits, market output is:</a:t>
            </a:r>
          </a:p>
          <a:p>
            <a:pPr marL="465138" indent="-465138">
              <a:spcAft>
                <a:spcPts val="1200"/>
              </a:spcAft>
              <a:buAutoNum type="alphaLcPeriod"/>
            </a:pPr>
            <a:r>
              <a:rPr lang="en-US" dirty="0"/>
              <a:t>too low.</a:t>
            </a:r>
          </a:p>
          <a:p>
            <a:pPr marL="465138" indent="-465138">
              <a:spcAft>
                <a:spcPts val="1200"/>
              </a:spcAft>
              <a:buAutoNum type="alphaLcPeriod"/>
            </a:pPr>
            <a:r>
              <a:rPr lang="en-US" dirty="0"/>
              <a:t>too high.</a:t>
            </a:r>
          </a:p>
          <a:p>
            <a:pPr marL="465138" indent="-465138">
              <a:spcAft>
                <a:spcPts val="1800"/>
              </a:spcAft>
              <a:buAutoNum type="alphaLcPeriod"/>
            </a:pPr>
            <a:r>
              <a:rPr lang="en-US" dirty="0"/>
              <a:t>socially efficient.</a:t>
            </a:r>
            <a:endParaRPr lang="en-US" b="1" dirty="0"/>
          </a:p>
          <a:p>
            <a:pPr marL="0" indent="0">
              <a:spcAft>
                <a:spcPts val="1200"/>
              </a:spcAft>
              <a:buNone/>
            </a:pPr>
            <a:r>
              <a:rPr lang="en-US" b="1" dirty="0"/>
              <a:t>Answer: </a:t>
            </a:r>
          </a:p>
          <a:p>
            <a:pPr marL="514350" indent="-514350">
              <a:spcAft>
                <a:spcPts val="1200"/>
              </a:spcAft>
              <a:buFont typeface="+mj-lt"/>
              <a:buAutoNum type="alphaLcPeriod"/>
            </a:pPr>
            <a:r>
              <a:rPr lang="en-US" dirty="0"/>
              <a:t>In a market with external benefits, output is too low.</a:t>
            </a:r>
            <a:endParaRPr lang="en-US" b="1" dirty="0"/>
          </a:p>
        </p:txBody>
      </p:sp>
    </p:spTree>
    <p:extLst>
      <p:ext uri="{BB962C8B-B14F-4D97-AF65-F5344CB8AC3E}">
        <p14:creationId xmlns:p14="http://schemas.microsoft.com/office/powerpoint/2010/main" val="844361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(9</a:t>
            </a:r>
            <a:r>
              <a:rPr lang="en-US" baseline="0" dirty="0"/>
              <a:t> of 11)</a:t>
            </a:r>
            <a:endParaRPr lang="en-US" dirty="0"/>
          </a:p>
        </p:txBody>
      </p:sp>
      <p:sp>
        <p:nvSpPr>
          <p:cNvPr id="5" name="Content Placeholder 4"/>
          <p:cNvSpPr>
            <a:spLocks noGrp="1"/>
          </p:cNvSpPr>
          <p:nvPr>
            <p:ph idx="1"/>
          </p:nvPr>
        </p:nvSpPr>
        <p:spPr/>
        <p:txBody>
          <a:bodyPr>
            <a:normAutofit/>
          </a:bodyPr>
          <a:lstStyle/>
          <a:p>
            <a:pPr marL="0" indent="0">
              <a:spcAft>
                <a:spcPts val="600"/>
              </a:spcAft>
              <a:buNone/>
            </a:pPr>
            <a:r>
              <a:rPr lang="en-US" b="1" dirty="0"/>
              <a:t>Internalizing an externality:</a:t>
            </a:r>
          </a:p>
          <a:p>
            <a:pPr marL="0" indent="0">
              <a:buNone/>
            </a:pPr>
            <a:r>
              <a:rPr lang="en-US" i="1" dirty="0"/>
              <a:t>Adjusting incentives so that decision makers take into account all the costs and benefits of their actions, both private and social.</a:t>
            </a:r>
          </a:p>
        </p:txBody>
      </p:sp>
    </p:spTree>
    <p:extLst>
      <p:ext uri="{BB962C8B-B14F-4D97-AF65-F5344CB8AC3E}">
        <p14:creationId xmlns:p14="http://schemas.microsoft.com/office/powerpoint/2010/main" val="81708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35" y="17266"/>
            <a:ext cx="8962931" cy="1059977"/>
          </a:xfrm>
        </p:spPr>
        <p:txBody>
          <a:bodyPr>
            <a:noAutofit/>
          </a:bodyPr>
          <a:lstStyle/>
          <a:p>
            <a:r>
              <a:rPr lang="en-US" dirty="0"/>
              <a:t>Private Solutions to Externality Problems (1 of 2)</a:t>
            </a:r>
          </a:p>
        </p:txBody>
      </p:sp>
      <p:sp>
        <p:nvSpPr>
          <p:cNvPr id="5" name="Content Placeholder 4"/>
          <p:cNvSpPr>
            <a:spLocks noGrp="1"/>
          </p:cNvSpPr>
          <p:nvPr>
            <p:ph idx="1"/>
          </p:nvPr>
        </p:nvSpPr>
        <p:spPr/>
        <p:txBody>
          <a:bodyPr>
            <a:normAutofit/>
          </a:bodyPr>
          <a:lstStyle/>
          <a:p>
            <a:pPr>
              <a:spcAft>
                <a:spcPts val="1800"/>
              </a:spcAft>
            </a:pPr>
            <a:r>
              <a:rPr lang="en-US" dirty="0"/>
              <a:t>Market equilibrium can be efficient even when there are externalities </a:t>
            </a:r>
            <a:r>
              <a:rPr lang="en-US" i="1" dirty="0"/>
              <a:t>if </a:t>
            </a:r>
            <a:r>
              <a:rPr lang="en-US" dirty="0"/>
              <a:t>there is systematic trading in those externalities.</a:t>
            </a:r>
          </a:p>
          <a:p>
            <a:r>
              <a:rPr lang="en-US" dirty="0"/>
              <a:t>The market can handle externalities when:</a:t>
            </a:r>
          </a:p>
          <a:p>
            <a:pPr lvl="1"/>
            <a:r>
              <a:rPr lang="en-US" dirty="0"/>
              <a:t>Transaction costs are low.</a:t>
            </a:r>
          </a:p>
          <a:p>
            <a:pPr lvl="1">
              <a:spcAft>
                <a:spcPts val="1800"/>
              </a:spcAft>
            </a:pPr>
            <a:r>
              <a:rPr lang="en-US" dirty="0"/>
              <a:t>Property rights are clearly defined.</a:t>
            </a:r>
          </a:p>
          <a:p>
            <a:pPr>
              <a:spcAft>
                <a:spcPts val="1800"/>
              </a:spcAft>
            </a:pPr>
            <a:r>
              <a:rPr lang="en-US" dirty="0"/>
              <a:t>These conditions are often not met.</a:t>
            </a:r>
          </a:p>
          <a:p>
            <a:r>
              <a:rPr lang="en-US" dirty="0"/>
              <a:t>Markets alone will not solve all externality problems.</a:t>
            </a:r>
          </a:p>
        </p:txBody>
      </p:sp>
    </p:spTree>
    <p:extLst>
      <p:ext uri="{BB962C8B-B14F-4D97-AF65-F5344CB8AC3E}">
        <p14:creationId xmlns:p14="http://schemas.microsoft.com/office/powerpoint/2010/main" val="81708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(10 of 11)</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Transaction costs:</a:t>
            </a:r>
          </a:p>
          <a:p>
            <a:pPr marL="0" indent="0">
              <a:spcAft>
                <a:spcPts val="600"/>
              </a:spcAft>
              <a:buNone/>
            </a:pPr>
            <a:r>
              <a:rPr lang="en-US" i="1" dirty="0"/>
              <a:t>All the costs necessary to reach an agreement. The costs of identifying and bringing buyers and sellers together, the bargaining, and the drawing up of a contract are all transaction costs.</a:t>
            </a:r>
          </a:p>
        </p:txBody>
      </p:sp>
    </p:spTree>
    <p:extLst>
      <p:ext uri="{BB962C8B-B14F-4D97-AF65-F5344CB8AC3E}">
        <p14:creationId xmlns:p14="http://schemas.microsoft.com/office/powerpoint/2010/main" val="81708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(1 of 2)</a:t>
            </a:r>
          </a:p>
        </p:txBody>
      </p:sp>
      <p:sp>
        <p:nvSpPr>
          <p:cNvPr id="5" name="Content Placeholder 4"/>
          <p:cNvSpPr>
            <a:spLocks noGrp="1"/>
          </p:cNvSpPr>
          <p:nvPr>
            <p:ph idx="1"/>
          </p:nvPr>
        </p:nvSpPr>
        <p:spPr/>
        <p:txBody>
          <a:bodyPr>
            <a:normAutofit/>
          </a:bodyPr>
          <a:lstStyle/>
          <a:p>
            <a:pPr>
              <a:spcAft>
                <a:spcPts val="1800"/>
              </a:spcAft>
            </a:pPr>
            <a:r>
              <a:rPr lang="en-US" dirty="0"/>
              <a:t>Antibiotics are overused.</a:t>
            </a:r>
          </a:p>
          <a:p>
            <a:pPr>
              <a:spcAft>
                <a:spcPts val="1800"/>
              </a:spcAft>
            </a:pPr>
            <a:r>
              <a:rPr lang="en-US" dirty="0"/>
              <a:t>Users get all the benefits but do not bear all of the costs.</a:t>
            </a:r>
          </a:p>
          <a:p>
            <a:r>
              <a:rPr lang="en-US" dirty="0"/>
              <a:t>Each use of an antibiotic</a:t>
            </a:r>
          </a:p>
          <a:p>
            <a:pPr lvl="1"/>
            <a:r>
              <a:rPr lang="en-US" dirty="0"/>
              <a:t>Creates an increase in bacterial resistance</a:t>
            </a:r>
          </a:p>
          <a:p>
            <a:pPr lvl="1">
              <a:spcAft>
                <a:spcPts val="1800"/>
              </a:spcAft>
            </a:pPr>
            <a:r>
              <a:rPr lang="en-US" dirty="0"/>
              <a:t>Pollutes the environment with more resistant and stronger bacteria</a:t>
            </a:r>
          </a:p>
          <a:p>
            <a:r>
              <a:rPr lang="en-US" dirty="0"/>
              <a:t>Non-users pay these external costs.</a:t>
            </a:r>
          </a:p>
        </p:txBody>
      </p:sp>
    </p:spTree>
    <p:extLst>
      <p:ext uri="{BB962C8B-B14F-4D97-AF65-F5344CB8AC3E}">
        <p14:creationId xmlns:p14="http://schemas.microsoft.com/office/powerpoint/2010/main" val="817083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(11 of 11)</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Coase theorem:</a:t>
            </a:r>
          </a:p>
          <a:p>
            <a:pPr marL="0" indent="0">
              <a:buNone/>
            </a:pPr>
            <a:r>
              <a:rPr lang="en-US" i="1" dirty="0"/>
              <a:t>If transaction costs are low and property rights are clearly defined, private bargains will ensure that the market equilibrium is efficient even when there are externalities.</a:t>
            </a:r>
          </a:p>
        </p:txBody>
      </p:sp>
    </p:spTree>
    <p:extLst>
      <p:ext uri="{BB962C8B-B14F-4D97-AF65-F5344CB8AC3E}">
        <p14:creationId xmlns:p14="http://schemas.microsoft.com/office/powerpoint/2010/main" val="81708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35" y="17266"/>
            <a:ext cx="8962931" cy="1059977"/>
          </a:xfrm>
        </p:spPr>
        <p:txBody>
          <a:bodyPr>
            <a:noAutofit/>
          </a:bodyPr>
          <a:lstStyle/>
          <a:p>
            <a:r>
              <a:rPr lang="en-US" dirty="0"/>
              <a:t>Private Solutions to Externality Problems (2 of 2)</a:t>
            </a:r>
          </a:p>
        </p:txBody>
      </p:sp>
      <p:sp>
        <p:nvSpPr>
          <p:cNvPr id="5" name="Content Placeholder 4"/>
          <p:cNvSpPr>
            <a:spLocks noGrp="1"/>
          </p:cNvSpPr>
          <p:nvPr>
            <p:ph idx="1"/>
          </p:nvPr>
        </p:nvSpPr>
        <p:spPr/>
        <p:txBody>
          <a:bodyPr/>
          <a:lstStyle/>
          <a:p>
            <a:r>
              <a:rPr lang="en-US" dirty="0"/>
              <a:t>Conditions of the Coase theorem are often unlikely</a:t>
            </a:r>
            <a:r>
              <a:rPr lang="en-US" i="1" dirty="0"/>
              <a:t> </a:t>
            </a:r>
            <a:r>
              <a:rPr lang="en-US" dirty="0"/>
              <a:t>to be met.</a:t>
            </a:r>
          </a:p>
          <a:p>
            <a:pPr lvl="1"/>
            <a:r>
              <a:rPr lang="en-US" dirty="0"/>
              <a:t>Transaction costs for many externalities are high.</a:t>
            </a:r>
          </a:p>
          <a:p>
            <a:pPr lvl="1">
              <a:spcAft>
                <a:spcPts val="1800"/>
              </a:spcAft>
            </a:pPr>
            <a:r>
              <a:rPr lang="en-US" dirty="0"/>
              <a:t>Property rights are often not clearly defined.</a:t>
            </a:r>
          </a:p>
          <a:p>
            <a:r>
              <a:rPr lang="en-US" dirty="0"/>
              <a:t>If property rights can be clearly defined and transaction costs reduced, then a new market for externalities might develop.</a:t>
            </a:r>
          </a:p>
        </p:txBody>
      </p:sp>
    </p:spTree>
    <p:extLst>
      <p:ext uri="{BB962C8B-B14F-4D97-AF65-F5344CB8AC3E}">
        <p14:creationId xmlns:p14="http://schemas.microsoft.com/office/powerpoint/2010/main" val="81708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Government Solutions to Externality Problems (1 of 3)</a:t>
            </a:r>
          </a:p>
        </p:txBody>
      </p:sp>
      <p:sp>
        <p:nvSpPr>
          <p:cNvPr id="5" name="Content Placeholder 4"/>
          <p:cNvSpPr>
            <a:spLocks noGrp="1"/>
          </p:cNvSpPr>
          <p:nvPr>
            <p:ph idx="1"/>
          </p:nvPr>
        </p:nvSpPr>
        <p:spPr/>
        <p:txBody>
          <a:bodyPr>
            <a:normAutofit/>
          </a:bodyPr>
          <a:lstStyle/>
          <a:p>
            <a:pPr marL="0" indent="0">
              <a:spcAft>
                <a:spcPts val="600"/>
              </a:spcAft>
              <a:buNone/>
            </a:pPr>
            <a:r>
              <a:rPr lang="en-US" sz="2400" b="1" dirty="0"/>
              <a:t>Command and control</a:t>
            </a:r>
          </a:p>
          <a:p>
            <a:pPr>
              <a:spcAft>
                <a:spcPts val="1800"/>
              </a:spcAft>
            </a:pPr>
            <a:r>
              <a:rPr lang="en-US" sz="2400" dirty="0"/>
              <a:t>When external costs are significant, </a:t>
            </a:r>
            <a:r>
              <a:rPr lang="en-US" sz="2400" i="1" dirty="0"/>
              <a:t>Q</a:t>
            </a:r>
            <a:r>
              <a:rPr lang="en-US" sz="2400" baseline="-25000" dirty="0"/>
              <a:t>Market</a:t>
            </a:r>
            <a:r>
              <a:rPr lang="en-US" sz="2400" dirty="0"/>
              <a:t> &gt; </a:t>
            </a:r>
            <a:r>
              <a:rPr lang="en-US" sz="2400" i="1" dirty="0" err="1"/>
              <a:t>Q</a:t>
            </a:r>
            <a:r>
              <a:rPr lang="en-US" sz="2400" baseline="-25000" dirty="0" err="1"/>
              <a:t>Efficient</a:t>
            </a:r>
            <a:r>
              <a:rPr lang="en-US" sz="2400" dirty="0"/>
              <a:t>.</a:t>
            </a:r>
          </a:p>
          <a:p>
            <a:pPr>
              <a:spcAft>
                <a:spcPts val="1800"/>
              </a:spcAft>
            </a:pPr>
            <a:r>
              <a:rPr lang="en-US" sz="2400" dirty="0"/>
              <a:t>One method to reduce external costs is for the government to order firms to use (or make) less.</a:t>
            </a:r>
          </a:p>
          <a:p>
            <a:pPr lvl="1">
              <a:spcAft>
                <a:spcPts val="1800"/>
              </a:spcAft>
            </a:pPr>
            <a:r>
              <a:rPr lang="en-US" sz="2200" dirty="0"/>
              <a:t>Used to eliminate smallpox and to address the COVID-19 pandemic</a:t>
            </a:r>
          </a:p>
          <a:p>
            <a:pPr>
              <a:spcAft>
                <a:spcPts val="1800"/>
              </a:spcAft>
            </a:pPr>
            <a:r>
              <a:rPr lang="en-US" sz="2400" dirty="0"/>
              <a:t>The government may not have enough information to choose the least costly method of achieving the goal.</a:t>
            </a:r>
          </a:p>
          <a:p>
            <a:pPr>
              <a:spcAft>
                <a:spcPts val="1800"/>
              </a:spcAft>
            </a:pPr>
            <a:r>
              <a:rPr lang="en-US" sz="2400" dirty="0"/>
              <a:t>Taxes and subsidies are more flexible.</a:t>
            </a:r>
          </a:p>
        </p:txBody>
      </p:sp>
    </p:spTree>
    <p:extLst>
      <p:ext uri="{BB962C8B-B14F-4D97-AF65-F5344CB8AC3E}">
        <p14:creationId xmlns:p14="http://schemas.microsoft.com/office/powerpoint/2010/main" val="81708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(4 of 5)</a:t>
            </a:r>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the command and control method, the government:</a:t>
            </a:r>
          </a:p>
          <a:p>
            <a:pPr marL="465138" indent="-465138">
              <a:spcAft>
                <a:spcPts val="1200"/>
              </a:spcAft>
              <a:buAutoNum type="alphaLcPeriod"/>
            </a:pPr>
            <a:r>
              <a:rPr lang="en-US" dirty="0"/>
              <a:t>pays firms to produce less.</a:t>
            </a:r>
          </a:p>
          <a:p>
            <a:pPr marL="465138" indent="-465138">
              <a:spcAft>
                <a:spcPts val="1200"/>
              </a:spcAft>
              <a:buAutoNum type="alphaLcPeriod"/>
            </a:pPr>
            <a:r>
              <a:rPr lang="en-US" dirty="0"/>
              <a:t>orders firms to produce less.</a:t>
            </a:r>
          </a:p>
          <a:p>
            <a:pPr marL="465138" indent="-465138">
              <a:spcAft>
                <a:spcPts val="1200"/>
              </a:spcAft>
              <a:buAutoNum type="alphaLcPeriod"/>
            </a:pPr>
            <a:r>
              <a:rPr lang="en-US" dirty="0"/>
              <a:t>lets the market force firms to produce less.</a:t>
            </a:r>
          </a:p>
        </p:txBody>
      </p:sp>
    </p:spTree>
    <p:extLst>
      <p:ext uri="{BB962C8B-B14F-4D97-AF65-F5344CB8AC3E}">
        <p14:creationId xmlns:p14="http://schemas.microsoft.com/office/powerpoint/2010/main" val="817083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(4 of 5) (Answer)</a:t>
            </a:r>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the command and control method, the government:</a:t>
            </a:r>
          </a:p>
          <a:p>
            <a:pPr marL="465138" indent="-465138">
              <a:spcAft>
                <a:spcPts val="1200"/>
              </a:spcAft>
              <a:buAutoNum type="alphaLcPeriod"/>
            </a:pPr>
            <a:r>
              <a:rPr lang="en-US" dirty="0"/>
              <a:t>pays firms to produce less.</a:t>
            </a:r>
          </a:p>
          <a:p>
            <a:pPr marL="465138" indent="-465138">
              <a:spcAft>
                <a:spcPts val="1200"/>
              </a:spcAft>
              <a:buAutoNum type="alphaLcPeriod"/>
            </a:pPr>
            <a:r>
              <a:rPr lang="en-US" dirty="0"/>
              <a:t>orders firms to produce less.</a:t>
            </a:r>
          </a:p>
          <a:p>
            <a:pPr marL="465138" indent="-465138">
              <a:spcAft>
                <a:spcPts val="1800"/>
              </a:spcAft>
              <a:buAutoNum type="alphaLcPeriod"/>
            </a:pPr>
            <a:r>
              <a:rPr lang="en-US" dirty="0"/>
              <a:t>lets the market force firms to produce less.</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Under command and control, the government orders firms to use (or make) less</a:t>
            </a:r>
            <a:r>
              <a:rPr lang="en-US" i="1" dirty="0"/>
              <a:t>.</a:t>
            </a:r>
            <a:endParaRPr lang="en-US" b="1" dirty="0"/>
          </a:p>
        </p:txBody>
      </p:sp>
    </p:spTree>
    <p:extLst>
      <p:ext uri="{BB962C8B-B14F-4D97-AF65-F5344CB8AC3E}">
        <p14:creationId xmlns:p14="http://schemas.microsoft.com/office/powerpoint/2010/main" val="1507873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Government Solutions to Externality Problems (2 of 3)</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Tradable allowances</a:t>
            </a:r>
          </a:p>
          <a:p>
            <a:pPr>
              <a:spcAft>
                <a:spcPts val="1800"/>
              </a:spcAft>
            </a:pPr>
            <a:r>
              <a:rPr lang="en-US" dirty="0"/>
              <a:t>Under the Clean Air Act of 1990, the EPA distributes pollution allowances to generators of electricity.</a:t>
            </a:r>
          </a:p>
          <a:p>
            <a:pPr>
              <a:spcAft>
                <a:spcPts val="1800"/>
              </a:spcAft>
            </a:pPr>
            <a:r>
              <a:rPr lang="en-US" dirty="0"/>
              <a:t>Congress sets the total amount of allowances.</a:t>
            </a:r>
          </a:p>
          <a:p>
            <a:pPr>
              <a:spcAft>
                <a:spcPts val="1800"/>
              </a:spcAft>
            </a:pPr>
            <a:r>
              <a:rPr lang="en-US" dirty="0"/>
              <a:t>The EPA monitors emissions so firms can’t pollute beyond their allowances.</a:t>
            </a:r>
          </a:p>
          <a:p>
            <a:pPr>
              <a:spcAft>
                <a:spcPts val="1800"/>
              </a:spcAft>
            </a:pPr>
            <a:r>
              <a:rPr lang="en-US" dirty="0"/>
              <a:t>Firms can trade or bank allowances for future use.</a:t>
            </a:r>
          </a:p>
        </p:txBody>
      </p:sp>
    </p:spTree>
    <p:extLst>
      <p:ext uri="{BB962C8B-B14F-4D97-AF65-F5344CB8AC3E}">
        <p14:creationId xmlns:p14="http://schemas.microsoft.com/office/powerpoint/2010/main" val="817083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Government Solutions to Externality Problems (3 of 3)</a:t>
            </a:r>
          </a:p>
        </p:txBody>
      </p:sp>
      <p:sp>
        <p:nvSpPr>
          <p:cNvPr id="6" name="Content Placeholder 5"/>
          <p:cNvSpPr>
            <a:spLocks noGrp="1"/>
          </p:cNvSpPr>
          <p:nvPr>
            <p:ph sz="quarter" idx="11"/>
          </p:nvPr>
        </p:nvSpPr>
        <p:spPr>
          <a:xfrm>
            <a:off x="278272" y="1337187"/>
            <a:ext cx="4106915" cy="4837471"/>
          </a:xfrm>
        </p:spPr>
        <p:txBody>
          <a:bodyPr>
            <a:normAutofit lnSpcReduction="10000"/>
          </a:bodyPr>
          <a:lstStyle/>
          <a:p>
            <a:pPr marL="0" indent="0">
              <a:lnSpc>
                <a:spcPct val="110000"/>
              </a:lnSpc>
              <a:spcAft>
                <a:spcPts val="600"/>
              </a:spcAft>
              <a:buNone/>
            </a:pPr>
            <a:r>
              <a:rPr lang="en-US" b="1" dirty="0"/>
              <a:t>Tradable allowances</a:t>
            </a:r>
            <a:endParaRPr lang="en-US" dirty="0"/>
          </a:p>
          <a:p>
            <a:pPr marL="465138" indent="-465138">
              <a:lnSpc>
                <a:spcPct val="110000"/>
              </a:lnSpc>
            </a:pPr>
            <a:r>
              <a:rPr lang="en-US" dirty="0"/>
              <a:t>The program has been very successful:</a:t>
            </a:r>
          </a:p>
          <a:p>
            <a:pPr marL="914400" lvl="1" indent="-457200">
              <a:lnSpc>
                <a:spcPct val="110000"/>
              </a:lnSpc>
            </a:pPr>
            <a:r>
              <a:rPr lang="en-US" dirty="0"/>
              <a:t>Emissions have been reduced.</a:t>
            </a:r>
          </a:p>
          <a:p>
            <a:pPr marL="914400" lvl="1" indent="-457200">
              <a:lnSpc>
                <a:spcPct val="110000"/>
              </a:lnSpc>
            </a:pPr>
            <a:r>
              <a:rPr lang="en-US" dirty="0"/>
              <a:t>Air quality has improved.</a:t>
            </a:r>
          </a:p>
          <a:p>
            <a:pPr marL="914400" lvl="1" indent="-457200">
              <a:lnSpc>
                <a:spcPct val="110000"/>
              </a:lnSpc>
            </a:pPr>
            <a:r>
              <a:rPr lang="en-US" dirty="0"/>
              <a:t>Illness has been reduced.</a:t>
            </a:r>
          </a:p>
          <a:p>
            <a:pPr marL="914400" lvl="1" indent="-457200">
              <a:lnSpc>
                <a:spcPct val="110000"/>
              </a:lnSpc>
            </a:pPr>
            <a:r>
              <a:rPr lang="en-US" dirty="0"/>
              <a:t>Electricity generation has increased.</a:t>
            </a:r>
          </a:p>
        </p:txBody>
      </p:sp>
      <p:pic>
        <p:nvPicPr>
          <p:cNvPr id="8" name="Picture Placeholder 4" descr="A graph compares the change in electricity generation and sulfur dioxide emissions compared to the 1990 levels. The levels are both 100 percent in 1990. The curve representing electricity generation (M W H) has an overall steady increasing trend to about 130 percent in 2005. The curve representing sulfur dioxide has an overall decreasing trend to about 65 percent of the 1990 level in 2005.">
            <a:extLst>
              <a:ext uri="{FF2B5EF4-FFF2-40B4-BE49-F238E27FC236}">
                <a16:creationId xmlns:a16="http://schemas.microsoft.com/office/drawing/2014/main" id="{196BC210-3CF6-4A5A-872E-B56F5455C37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4476036" y="2086487"/>
            <a:ext cx="4535049" cy="2602777"/>
          </a:xfrm>
          <a:prstGeom prst="rect">
            <a:avLst/>
          </a:prstGeom>
        </p:spPr>
      </p:pic>
    </p:spTree>
    <p:extLst>
      <p:ext uri="{BB962C8B-B14F-4D97-AF65-F5344CB8AC3E}">
        <p14:creationId xmlns:p14="http://schemas.microsoft.com/office/powerpoint/2010/main" val="817083095"/>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(5 of</a:t>
            </a:r>
            <a:r>
              <a:rPr lang="en-US" baseline="0" dirty="0"/>
              <a:t> 5)</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tradable allowances, producers of electricity have:</a:t>
            </a:r>
          </a:p>
          <a:p>
            <a:pPr marL="465138" indent="-465138">
              <a:spcAft>
                <a:spcPts val="1200"/>
              </a:spcAft>
              <a:buAutoNum type="alphaLcPeriod"/>
            </a:pPr>
            <a:r>
              <a:rPr lang="en-US" dirty="0"/>
              <a:t>reduced both output and emissions.</a:t>
            </a:r>
          </a:p>
          <a:p>
            <a:pPr marL="465138" indent="-465138">
              <a:spcAft>
                <a:spcPts val="1200"/>
              </a:spcAft>
              <a:buAutoNum type="alphaLcPeriod"/>
            </a:pPr>
            <a:r>
              <a:rPr lang="en-US" dirty="0"/>
              <a:t>increased both output and emissions.</a:t>
            </a:r>
          </a:p>
          <a:p>
            <a:pPr marL="465138" indent="-465138">
              <a:spcAft>
                <a:spcPts val="1200"/>
              </a:spcAft>
              <a:buAutoNum type="alphaLcPeriod"/>
            </a:pPr>
            <a:r>
              <a:rPr lang="en-US" dirty="0"/>
              <a:t>reduced emissions and increased output.</a:t>
            </a:r>
          </a:p>
        </p:txBody>
      </p:sp>
    </p:spTree>
    <p:extLst>
      <p:ext uri="{BB962C8B-B14F-4D97-AF65-F5344CB8AC3E}">
        <p14:creationId xmlns:p14="http://schemas.microsoft.com/office/powerpoint/2010/main" val="81708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(5 of</a:t>
            </a:r>
            <a:r>
              <a:rPr lang="en-US" baseline="0" dirty="0"/>
              <a:t> 5) (Answer)</a:t>
            </a:r>
            <a:endParaRPr lang="en-US" dirty="0"/>
          </a:p>
        </p:txBody>
      </p:sp>
      <p:sp>
        <p:nvSpPr>
          <p:cNvPr id="5" name="Content Placeholder 4"/>
          <p:cNvSpPr>
            <a:spLocks noGrp="1"/>
          </p:cNvSpPr>
          <p:nvPr>
            <p:ph idx="1"/>
          </p:nvPr>
        </p:nvSpPr>
        <p:spPr/>
        <p:txBody>
          <a:bodyPr>
            <a:normAutofit/>
          </a:bodyPr>
          <a:lstStyle/>
          <a:p>
            <a:pPr marL="0" indent="0">
              <a:spcAft>
                <a:spcPts val="1200"/>
              </a:spcAft>
              <a:buNone/>
            </a:pPr>
            <a:r>
              <a:rPr lang="en-US" dirty="0"/>
              <a:t>Under tradable allowances, producers of electricity have:</a:t>
            </a:r>
          </a:p>
          <a:p>
            <a:pPr marL="465138" indent="-465138">
              <a:spcAft>
                <a:spcPts val="1200"/>
              </a:spcAft>
              <a:buAutoNum type="alphaLcPeriod"/>
            </a:pPr>
            <a:r>
              <a:rPr lang="en-US" dirty="0"/>
              <a:t>reduced both output and emissions.</a:t>
            </a:r>
          </a:p>
          <a:p>
            <a:pPr marL="465138" indent="-465138">
              <a:spcAft>
                <a:spcPts val="1200"/>
              </a:spcAft>
              <a:buAutoNum type="alphaLcPeriod"/>
            </a:pPr>
            <a:r>
              <a:rPr lang="en-US" dirty="0"/>
              <a:t>increased both output and emissions.</a:t>
            </a:r>
          </a:p>
          <a:p>
            <a:pPr marL="465138" indent="-465138">
              <a:spcAft>
                <a:spcPts val="1800"/>
              </a:spcAft>
              <a:buAutoNum type="alphaLcPeriod"/>
            </a:pPr>
            <a:r>
              <a:rPr lang="en-US" dirty="0"/>
              <a:t>reduced emissions and increased output.</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Reduced emissions and increased output.</a:t>
            </a:r>
            <a:endParaRPr lang="en-US" b="1" i="1" dirty="0"/>
          </a:p>
        </p:txBody>
      </p:sp>
    </p:spTree>
    <p:extLst>
      <p:ext uri="{BB962C8B-B14F-4D97-AF65-F5344CB8AC3E}">
        <p14:creationId xmlns:p14="http://schemas.microsoft.com/office/powerpoint/2010/main" val="1246010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Comparing Carbon Taxes and Tradable Allowances (1 of 3)</a:t>
            </a:r>
          </a:p>
        </p:txBody>
      </p:sp>
      <p:sp>
        <p:nvSpPr>
          <p:cNvPr id="5" name="Content Placeholder 4"/>
          <p:cNvSpPr>
            <a:spLocks noGrp="1"/>
          </p:cNvSpPr>
          <p:nvPr>
            <p:ph idx="1"/>
          </p:nvPr>
        </p:nvSpPr>
        <p:spPr/>
        <p:txBody>
          <a:bodyPr/>
          <a:lstStyle/>
          <a:p>
            <a:r>
              <a:rPr lang="en-US" dirty="0"/>
              <a:t>Carbon taxes and trading allowances are equivalent if:</a:t>
            </a:r>
          </a:p>
          <a:p>
            <a:pPr lvl="1"/>
            <a:r>
              <a:rPr lang="en-US" dirty="0"/>
              <a:t>The tax = the level of the external cost</a:t>
            </a:r>
          </a:p>
          <a:p>
            <a:pPr lvl="1">
              <a:spcAft>
                <a:spcPts val="1800"/>
              </a:spcAft>
            </a:pPr>
            <a:r>
              <a:rPr lang="en-US" dirty="0"/>
              <a:t>The number of allowances = the efficient quantity</a:t>
            </a:r>
          </a:p>
          <a:p>
            <a:r>
              <a:rPr lang="en-US" dirty="0"/>
              <a:t>Carbon taxes and trading allowances are different if:</a:t>
            </a:r>
          </a:p>
          <a:p>
            <a:pPr lvl="1"/>
            <a:r>
              <a:rPr lang="en-US" dirty="0"/>
              <a:t>There is uncertainty.</a:t>
            </a:r>
          </a:p>
          <a:p>
            <a:pPr lvl="1"/>
            <a:r>
              <a:rPr lang="en-US" dirty="0"/>
              <a:t>There are political preferences for one or the other.</a:t>
            </a:r>
          </a:p>
        </p:txBody>
      </p:sp>
    </p:spTree>
    <p:extLst>
      <p:ext uri="{BB962C8B-B14F-4D97-AF65-F5344CB8AC3E}">
        <p14:creationId xmlns:p14="http://schemas.microsoft.com/office/powerpoint/2010/main" val="81708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(2 of 2)</a:t>
            </a:r>
          </a:p>
        </p:txBody>
      </p:sp>
      <p:sp>
        <p:nvSpPr>
          <p:cNvPr id="5" name="Content Placeholder 4"/>
          <p:cNvSpPr>
            <a:spLocks noGrp="1"/>
          </p:cNvSpPr>
          <p:nvPr>
            <p:ph idx="1"/>
          </p:nvPr>
        </p:nvSpPr>
        <p:spPr/>
        <p:txBody>
          <a:bodyPr>
            <a:normAutofit/>
          </a:bodyPr>
          <a:lstStyle/>
          <a:p>
            <a:pPr>
              <a:spcAft>
                <a:spcPts val="1800"/>
              </a:spcAft>
            </a:pPr>
            <a:r>
              <a:rPr lang="en-US" dirty="0"/>
              <a:t>Since the price of antibiotics does not include </a:t>
            </a:r>
            <a:r>
              <a:rPr lang="en-US" i="1" dirty="0"/>
              <a:t>all </a:t>
            </a:r>
            <a:r>
              <a:rPr lang="en-US" dirty="0"/>
              <a:t>the costs, the price signal is imperfect.</a:t>
            </a:r>
          </a:p>
          <a:p>
            <a:r>
              <a:rPr lang="en-US" dirty="0"/>
              <a:t>The price is too low, and antibiotics are overused.</a:t>
            </a:r>
          </a:p>
        </p:txBody>
      </p:sp>
    </p:spTree>
    <p:extLst>
      <p:ext uri="{BB962C8B-B14F-4D97-AF65-F5344CB8AC3E}">
        <p14:creationId xmlns:p14="http://schemas.microsoft.com/office/powerpoint/2010/main" val="817083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Comparing Carbon Taxes and Tradable Allowances (2 of 3)</a:t>
            </a:r>
          </a:p>
        </p:txBody>
      </p:sp>
      <p:pic>
        <p:nvPicPr>
          <p:cNvPr id="8" name="Picture Placeholder 4" descr="A supply and demand graph shows efficient equilibrium with Pigouvian taxes. The demand curve has a negative slope, and the supply curve has a positive slope. The social cost curve is parallel to and above the supply curve. Efficient equilibrium is at the intersection of the demand curve and social cost curve and corresponds to efficient quantity and efficient price. The external cost, in this case, is the tax.">
            <a:extLst>
              <a:ext uri="{FF2B5EF4-FFF2-40B4-BE49-F238E27FC236}">
                <a16:creationId xmlns:a16="http://schemas.microsoft.com/office/drawing/2014/main" id="{F54456AB-8479-4174-BA52-5DC0145AF6C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2350514" y="1219073"/>
            <a:ext cx="4442972" cy="3273552"/>
          </a:xfrm>
          <a:prstGeom prst="rect">
            <a:avLst/>
          </a:prstGeom>
        </p:spPr>
      </p:pic>
      <p:sp>
        <p:nvSpPr>
          <p:cNvPr id="14" name="Content Placeholder 13"/>
          <p:cNvSpPr>
            <a:spLocks noGrp="1"/>
          </p:cNvSpPr>
          <p:nvPr>
            <p:ph sz="quarter" idx="11"/>
          </p:nvPr>
        </p:nvSpPr>
        <p:spPr>
          <a:xfrm>
            <a:off x="278272" y="4560949"/>
            <a:ext cx="8589962" cy="1633382"/>
          </a:xfrm>
        </p:spPr>
        <p:txBody>
          <a:bodyPr>
            <a:noAutofit/>
          </a:bodyPr>
          <a:lstStyle/>
          <a:p>
            <a:pPr marL="0" indent="0">
              <a:spcBef>
                <a:spcPts val="624"/>
              </a:spcBef>
              <a:buNone/>
            </a:pPr>
            <a:r>
              <a:rPr lang="en-US" sz="2200" dirty="0"/>
              <a:t>If we knew the exact positions of the supply and demand curves, then we could always use tradable allowances to hit the efficient quantity or a tax to hit the efficient price and the equilibrium would be identical.</a:t>
            </a:r>
          </a:p>
        </p:txBody>
      </p:sp>
    </p:spTree>
    <p:extLst>
      <p:ext uri="{BB962C8B-B14F-4D97-AF65-F5344CB8AC3E}">
        <p14:creationId xmlns:p14="http://schemas.microsoft.com/office/powerpoint/2010/main" val="81708309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Comparing Carbon Taxes and Tradable Allowances (3 of 3)</a:t>
            </a:r>
          </a:p>
        </p:txBody>
      </p:sp>
      <p:sp>
        <p:nvSpPr>
          <p:cNvPr id="5" name="Content Placeholder 4"/>
          <p:cNvSpPr>
            <a:spLocks noGrp="1"/>
          </p:cNvSpPr>
          <p:nvPr>
            <p:ph idx="1"/>
          </p:nvPr>
        </p:nvSpPr>
        <p:spPr/>
        <p:txBody>
          <a:bodyPr>
            <a:normAutofit/>
          </a:bodyPr>
          <a:lstStyle/>
          <a:p>
            <a:pPr>
              <a:spcAft>
                <a:spcPts val="1800"/>
              </a:spcAft>
            </a:pPr>
            <a:r>
              <a:rPr lang="en-US" dirty="0"/>
              <a:t>Firms that are given tradable allowances get a big benefit compared with having to pay taxes.</a:t>
            </a:r>
          </a:p>
          <a:p>
            <a:pPr>
              <a:spcAft>
                <a:spcPts val="1800"/>
              </a:spcAft>
            </a:pPr>
            <a:r>
              <a:rPr lang="en-US" dirty="0"/>
              <a:t>Critics say that pollution allowances equal corrective taxes plus corporate welfare.</a:t>
            </a:r>
          </a:p>
          <a:p>
            <a:pPr>
              <a:spcAft>
                <a:spcPts val="1800"/>
              </a:spcAft>
            </a:pPr>
            <a:r>
              <a:rPr lang="en-US" dirty="0"/>
              <a:t>Allowances can be auctioned off, generating government revenue.</a:t>
            </a:r>
          </a:p>
          <a:p>
            <a:pPr>
              <a:spcAft>
                <a:spcPts val="1800"/>
              </a:spcAft>
            </a:pPr>
            <a:r>
              <a:rPr lang="en-US" dirty="0"/>
              <a:t>The use of allowances is more likely to gain cooperation from large firms than taxes.</a:t>
            </a:r>
          </a:p>
        </p:txBody>
      </p:sp>
    </p:spTree>
    <p:extLst>
      <p:ext uri="{BB962C8B-B14F-4D97-AF65-F5344CB8AC3E}">
        <p14:creationId xmlns:p14="http://schemas.microsoft.com/office/powerpoint/2010/main" val="817083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 (1 of 2)</a:t>
            </a:r>
          </a:p>
        </p:txBody>
      </p:sp>
      <p:sp>
        <p:nvSpPr>
          <p:cNvPr id="5" name="Content Placeholder 4"/>
          <p:cNvSpPr>
            <a:spLocks noGrp="1"/>
          </p:cNvSpPr>
          <p:nvPr>
            <p:ph idx="1"/>
          </p:nvPr>
        </p:nvSpPr>
        <p:spPr/>
        <p:txBody>
          <a:bodyPr>
            <a:normAutofit/>
          </a:bodyPr>
          <a:lstStyle/>
          <a:p>
            <a:pPr>
              <a:spcAft>
                <a:spcPts val="1800"/>
              </a:spcAft>
            </a:pPr>
            <a:r>
              <a:rPr lang="en-US" dirty="0"/>
              <a:t>In a free market equilibrium, quantity maximizes consumer surplus + producer surplus.</a:t>
            </a:r>
          </a:p>
          <a:p>
            <a:pPr>
              <a:spcAft>
                <a:spcPts val="1800"/>
              </a:spcAft>
            </a:pPr>
            <a:r>
              <a:rPr lang="en-US" dirty="0"/>
              <a:t>With externalities, the market quantity is not the efficient quantity.</a:t>
            </a:r>
          </a:p>
          <a:p>
            <a:r>
              <a:rPr lang="en-US" dirty="0"/>
              <a:t>There are three types of government solutions to externality problems:</a:t>
            </a:r>
          </a:p>
          <a:p>
            <a:pPr lvl="1"/>
            <a:r>
              <a:rPr lang="en-US" dirty="0"/>
              <a:t>Taxes and subsidies</a:t>
            </a:r>
          </a:p>
          <a:p>
            <a:pPr lvl="1"/>
            <a:r>
              <a:rPr lang="en-US" dirty="0"/>
              <a:t>Command and control</a:t>
            </a:r>
          </a:p>
          <a:p>
            <a:pPr lvl="1"/>
            <a:r>
              <a:rPr lang="en-US" dirty="0"/>
              <a:t>Tradable allowances</a:t>
            </a:r>
          </a:p>
        </p:txBody>
      </p:sp>
    </p:spTree>
    <p:extLst>
      <p:ext uri="{BB962C8B-B14F-4D97-AF65-F5344CB8AC3E}">
        <p14:creationId xmlns:p14="http://schemas.microsoft.com/office/powerpoint/2010/main" val="81708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 (2 of 2)</a:t>
            </a:r>
          </a:p>
        </p:txBody>
      </p:sp>
      <p:sp>
        <p:nvSpPr>
          <p:cNvPr id="5" name="Content Placeholder 4"/>
          <p:cNvSpPr>
            <a:spLocks noGrp="1"/>
          </p:cNvSpPr>
          <p:nvPr>
            <p:ph idx="1"/>
          </p:nvPr>
        </p:nvSpPr>
        <p:spPr/>
        <p:txBody>
          <a:bodyPr>
            <a:normAutofit/>
          </a:bodyPr>
          <a:lstStyle/>
          <a:p>
            <a:pPr>
              <a:spcAft>
                <a:spcPts val="1800"/>
              </a:spcAft>
            </a:pPr>
            <a:r>
              <a:rPr lang="en-US" dirty="0"/>
              <a:t>Market prices do not correctly signal true costs and benefits when there are externalities.</a:t>
            </a:r>
          </a:p>
          <a:p>
            <a:pPr>
              <a:spcAft>
                <a:spcPts val="1800"/>
              </a:spcAft>
            </a:pPr>
            <a:r>
              <a:rPr lang="en-US" dirty="0"/>
              <a:t>Taxes and subsidies can adjust prices so that they do send the correct signals.</a:t>
            </a:r>
          </a:p>
          <a:p>
            <a:pPr>
              <a:spcAft>
                <a:spcPts val="1800"/>
              </a:spcAft>
            </a:pPr>
            <a:r>
              <a:rPr lang="en-US" dirty="0"/>
              <a:t>Command and control solutions can work but often carry a high cost and are inflexible.</a:t>
            </a:r>
          </a:p>
          <a:p>
            <a:pPr>
              <a:spcAft>
                <a:spcPts val="1800"/>
              </a:spcAft>
            </a:pPr>
            <a:r>
              <a:rPr lang="en-US" dirty="0"/>
              <a:t>If property rights are clearly defined and transaction costs are low, then markets in the externality will solve the problem.</a:t>
            </a:r>
          </a:p>
        </p:txBody>
      </p:sp>
    </p:spTree>
    <p:extLst>
      <p:ext uri="{BB962C8B-B14F-4D97-AF65-F5344CB8AC3E}">
        <p14:creationId xmlns:p14="http://schemas.microsoft.com/office/powerpoint/2010/main" val="81708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Externalities and Efficiency (1 of 2)</a:t>
            </a:r>
          </a:p>
        </p:txBody>
      </p:sp>
      <p:sp>
        <p:nvSpPr>
          <p:cNvPr id="5" name="Content Placeholder 4"/>
          <p:cNvSpPr>
            <a:spLocks noGrp="1"/>
          </p:cNvSpPr>
          <p:nvPr>
            <p:ph idx="1"/>
          </p:nvPr>
        </p:nvSpPr>
        <p:spPr/>
        <p:txBody>
          <a:bodyPr>
            <a:normAutofit/>
          </a:bodyPr>
          <a:lstStyle/>
          <a:p>
            <a:pPr>
              <a:spcAft>
                <a:spcPts val="1800"/>
              </a:spcAft>
            </a:pPr>
            <a:r>
              <a:rPr lang="en-US" dirty="0"/>
              <a:t>For some products, some of the costs or benefits fall on bystanders.</a:t>
            </a:r>
          </a:p>
          <a:p>
            <a:pPr>
              <a:spcAft>
                <a:spcPts val="1800"/>
              </a:spcAft>
            </a:pPr>
            <a:r>
              <a:rPr lang="en-US" i="1" dirty="0"/>
              <a:t>External costs</a:t>
            </a:r>
            <a:r>
              <a:rPr lang="en-US" dirty="0"/>
              <a:t> are called negative externalities.</a:t>
            </a:r>
            <a:endParaRPr lang="en-US" i="1" dirty="0"/>
          </a:p>
          <a:p>
            <a:pPr>
              <a:spcAft>
                <a:spcPts val="1800"/>
              </a:spcAft>
            </a:pPr>
            <a:r>
              <a:rPr lang="en-US" i="1" dirty="0"/>
              <a:t>External</a:t>
            </a:r>
            <a:r>
              <a:rPr lang="en-US" dirty="0"/>
              <a:t> </a:t>
            </a:r>
            <a:r>
              <a:rPr lang="en-US" i="1" dirty="0"/>
              <a:t>benefits</a:t>
            </a:r>
            <a:r>
              <a:rPr lang="en-US" dirty="0"/>
              <a:t> are called positive externalities.</a:t>
            </a:r>
          </a:p>
          <a:p>
            <a:pPr>
              <a:spcAft>
                <a:spcPts val="1800"/>
              </a:spcAft>
            </a:pPr>
            <a:r>
              <a:rPr lang="en-US" dirty="0"/>
              <a:t>When we evaluate markets with externalities, we look at social surplus.</a:t>
            </a:r>
          </a:p>
        </p:txBody>
      </p:sp>
    </p:spTree>
    <p:extLst>
      <p:ext uri="{BB962C8B-B14F-4D97-AF65-F5344CB8AC3E}">
        <p14:creationId xmlns:p14="http://schemas.microsoft.com/office/powerpoint/2010/main" val="81708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(1</a:t>
            </a:r>
            <a:r>
              <a:rPr lang="en-US" baseline="0" dirty="0"/>
              <a:t> of 11)</a:t>
            </a:r>
            <a:endParaRPr lang="en-US" dirty="0"/>
          </a:p>
        </p:txBody>
      </p:sp>
      <p:sp>
        <p:nvSpPr>
          <p:cNvPr id="5" name="Content Placeholder 4"/>
          <p:cNvSpPr>
            <a:spLocks noGrp="1"/>
          </p:cNvSpPr>
          <p:nvPr>
            <p:ph idx="1"/>
          </p:nvPr>
        </p:nvSpPr>
        <p:spPr/>
        <p:txBody>
          <a:bodyPr>
            <a:normAutofit/>
          </a:bodyPr>
          <a:lstStyle/>
          <a:p>
            <a:pPr marL="0" indent="0">
              <a:spcAft>
                <a:spcPts val="600"/>
              </a:spcAft>
              <a:buNone/>
            </a:pPr>
            <a:r>
              <a:rPr lang="en-US" b="1" dirty="0"/>
              <a:t>Externalities:</a:t>
            </a:r>
          </a:p>
          <a:p>
            <a:pPr marL="0" indent="0">
              <a:spcAft>
                <a:spcPts val="1800"/>
              </a:spcAft>
              <a:buNone/>
            </a:pPr>
            <a:r>
              <a:rPr lang="en-US" i="1" dirty="0"/>
              <a:t>External costs or benefits that fall on bystanders.</a:t>
            </a:r>
            <a:endParaRPr lang="en-US" b="1" dirty="0"/>
          </a:p>
          <a:p>
            <a:pPr marL="0" indent="0">
              <a:spcAft>
                <a:spcPts val="600"/>
              </a:spcAft>
              <a:buFont typeface="Wingdings" pitchFamily="2" charset="2"/>
              <a:buNone/>
            </a:pPr>
            <a:r>
              <a:rPr lang="en-US" b="1" dirty="0"/>
              <a:t>External cost:</a:t>
            </a:r>
          </a:p>
          <a:p>
            <a:pPr marL="0" indent="0">
              <a:spcAft>
                <a:spcPts val="600"/>
              </a:spcAft>
              <a:buFont typeface="Wingdings" pitchFamily="2" charset="2"/>
              <a:buNone/>
            </a:pPr>
            <a:r>
              <a:rPr lang="en-US" i="1" dirty="0"/>
              <a:t>A cost paid by people other than the consumer or the producer.</a:t>
            </a:r>
          </a:p>
        </p:txBody>
      </p:sp>
    </p:spTree>
    <p:extLst>
      <p:ext uri="{BB962C8B-B14F-4D97-AF65-F5344CB8AC3E}">
        <p14:creationId xmlns:p14="http://schemas.microsoft.com/office/powerpoint/2010/main" val="81708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 (2 of 11)</a:t>
            </a:r>
          </a:p>
        </p:txBody>
      </p:sp>
      <p:sp>
        <p:nvSpPr>
          <p:cNvPr id="5" name="Content Placeholder 4"/>
          <p:cNvSpPr>
            <a:spLocks noGrp="1"/>
          </p:cNvSpPr>
          <p:nvPr>
            <p:ph idx="1"/>
          </p:nvPr>
        </p:nvSpPr>
        <p:spPr/>
        <p:txBody>
          <a:bodyPr>
            <a:normAutofit/>
          </a:bodyPr>
          <a:lstStyle/>
          <a:p>
            <a:pPr marL="0" indent="0">
              <a:spcAft>
                <a:spcPts val="600"/>
              </a:spcAft>
              <a:buNone/>
            </a:pPr>
            <a:r>
              <a:rPr lang="en-US" b="1" dirty="0"/>
              <a:t>Private cost:</a:t>
            </a:r>
          </a:p>
          <a:p>
            <a:pPr marL="0" indent="0">
              <a:spcAft>
                <a:spcPts val="1800"/>
              </a:spcAft>
              <a:buNone/>
            </a:pPr>
            <a:r>
              <a:rPr lang="en-US" i="1" dirty="0"/>
              <a:t>A cost paid by the consumer or the producer.</a:t>
            </a:r>
            <a:endParaRPr lang="en-US" b="1" dirty="0"/>
          </a:p>
          <a:p>
            <a:pPr marL="0" indent="0">
              <a:spcAft>
                <a:spcPts val="600"/>
              </a:spcAft>
              <a:buFont typeface="Wingdings" pitchFamily="2" charset="2"/>
              <a:buNone/>
            </a:pPr>
            <a:r>
              <a:rPr lang="en-US" b="1" dirty="0"/>
              <a:t>Social cost:</a:t>
            </a:r>
          </a:p>
          <a:p>
            <a:pPr marL="0" indent="0">
              <a:buFont typeface="Wingdings" pitchFamily="2" charset="2"/>
              <a:buNone/>
            </a:pPr>
            <a:r>
              <a:rPr lang="en-US" i="1" dirty="0"/>
              <a:t>The cost to everyone; private cost plus external cost.</a:t>
            </a:r>
          </a:p>
        </p:txBody>
      </p:sp>
    </p:spTree>
    <p:extLst>
      <p:ext uri="{BB962C8B-B14F-4D97-AF65-F5344CB8AC3E}">
        <p14:creationId xmlns:p14="http://schemas.microsoft.com/office/powerpoint/2010/main" val="81708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(1 of 5)</a:t>
            </a:r>
          </a:p>
        </p:txBody>
      </p:sp>
      <p:sp>
        <p:nvSpPr>
          <p:cNvPr id="5" name="Content Placeholder 4"/>
          <p:cNvSpPr>
            <a:spLocks noGrp="1"/>
          </p:cNvSpPr>
          <p:nvPr>
            <p:ph idx="1"/>
          </p:nvPr>
        </p:nvSpPr>
        <p:spPr/>
        <p:txBody>
          <a:bodyPr>
            <a:normAutofit/>
          </a:bodyPr>
          <a:lstStyle/>
          <a:p>
            <a:pPr marL="0" indent="0">
              <a:spcAft>
                <a:spcPts val="1200"/>
              </a:spcAft>
              <a:buNone/>
            </a:pPr>
            <a:r>
              <a:rPr lang="en-US" dirty="0"/>
              <a:t>You pay $50 for a new jacket. This is an example of a(n):</a:t>
            </a:r>
          </a:p>
          <a:p>
            <a:pPr marL="465138" indent="-465138">
              <a:spcAft>
                <a:spcPts val="1200"/>
              </a:spcAft>
              <a:buAutoNum type="alphaLcPeriod"/>
            </a:pPr>
            <a:r>
              <a:rPr lang="en-US" dirty="0"/>
              <a:t>external cost.</a:t>
            </a:r>
          </a:p>
          <a:p>
            <a:pPr marL="465138" indent="-465138">
              <a:spcAft>
                <a:spcPts val="1200"/>
              </a:spcAft>
              <a:buAutoNum type="alphaLcPeriod"/>
            </a:pPr>
            <a:r>
              <a:rPr lang="en-US" dirty="0"/>
              <a:t>social cost.</a:t>
            </a:r>
          </a:p>
          <a:p>
            <a:pPr marL="465138" indent="-465138">
              <a:spcAft>
                <a:spcPts val="1200"/>
              </a:spcAft>
              <a:buAutoNum type="alphaLcPeriod"/>
            </a:pPr>
            <a:r>
              <a:rPr lang="en-US" dirty="0"/>
              <a:t>private cost.</a:t>
            </a:r>
          </a:p>
        </p:txBody>
      </p:sp>
    </p:spTree>
    <p:extLst>
      <p:ext uri="{BB962C8B-B14F-4D97-AF65-F5344CB8AC3E}">
        <p14:creationId xmlns:p14="http://schemas.microsoft.com/office/powerpoint/2010/main" val="8170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Self-Check (1 of 5) (Answer)</a:t>
            </a:r>
          </a:p>
        </p:txBody>
      </p:sp>
      <p:sp>
        <p:nvSpPr>
          <p:cNvPr id="5" name="Content Placeholder 4"/>
          <p:cNvSpPr>
            <a:spLocks noGrp="1"/>
          </p:cNvSpPr>
          <p:nvPr>
            <p:ph idx="1"/>
          </p:nvPr>
        </p:nvSpPr>
        <p:spPr/>
        <p:txBody>
          <a:bodyPr>
            <a:normAutofit/>
          </a:bodyPr>
          <a:lstStyle/>
          <a:p>
            <a:pPr marL="0" indent="0">
              <a:spcAft>
                <a:spcPts val="1200"/>
              </a:spcAft>
              <a:buNone/>
            </a:pPr>
            <a:r>
              <a:rPr lang="en-US" dirty="0"/>
              <a:t>You pay $50 for a new jacket. This is an example of a(n):</a:t>
            </a:r>
          </a:p>
          <a:p>
            <a:pPr marL="465138" indent="-465138">
              <a:spcAft>
                <a:spcPts val="1200"/>
              </a:spcAft>
              <a:buAutoNum type="alphaLcPeriod"/>
            </a:pPr>
            <a:r>
              <a:rPr lang="en-US" dirty="0"/>
              <a:t>external cost.</a:t>
            </a:r>
          </a:p>
          <a:p>
            <a:pPr marL="465138" indent="-465138">
              <a:spcAft>
                <a:spcPts val="1200"/>
              </a:spcAft>
              <a:buAutoNum type="alphaLcPeriod"/>
            </a:pPr>
            <a:r>
              <a:rPr lang="en-US" dirty="0"/>
              <a:t>social cost.</a:t>
            </a:r>
          </a:p>
          <a:p>
            <a:pPr marL="465138" indent="-465138">
              <a:spcAft>
                <a:spcPts val="1800"/>
              </a:spcAft>
              <a:buAutoNum type="alphaLcPeriod"/>
            </a:pPr>
            <a:r>
              <a:rPr lang="en-US" dirty="0"/>
              <a:t>private cost.</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This is a private cost because it is paid by you, the consumer.</a:t>
            </a:r>
            <a:endParaRPr lang="en-US" b="1" dirty="0"/>
          </a:p>
        </p:txBody>
      </p:sp>
    </p:spTree>
    <p:extLst>
      <p:ext uri="{BB962C8B-B14F-4D97-AF65-F5344CB8AC3E}">
        <p14:creationId xmlns:p14="http://schemas.microsoft.com/office/powerpoint/2010/main" val="326090665"/>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item.xml><?xml version="1.0" encoding="utf-8"?>
<w:document xmlns:w="http://schemas.openxmlformats.org/wordprocessingml/2006/main">
  <RequestId>dc5ecf01-2194-4663-bf2d-d1f56eb50d7a</RequestId>
  <RequestDate>4/12/2022 2:12:59 PM</RequestDate>
</w:document>
</file>

<file path=docProps/app.xml><?xml version="1.0" encoding="utf-8"?>
<Properties xmlns="http://schemas.openxmlformats.org/officeDocument/2006/extended-properties" xmlns:vt="http://schemas.openxmlformats.org/officeDocument/2006/docPropsVTypes">
  <Template/>
  <TotalTime>0</TotalTime>
  <Words>1775</Words>
  <Application>Microsoft Office PowerPoint</Application>
  <PresentationFormat>On-screen Show (4:3)</PresentationFormat>
  <Paragraphs>212</Paragraphs>
  <Slides>43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Wingdings</vt:lpstr>
      <vt:lpstr>1_Sample</vt:lpstr>
      <vt:lpstr>MODERN PRINCIPLES OF ECONOMICS</vt:lpstr>
      <vt:lpstr>Outline</vt:lpstr>
      <vt:lpstr>Introduction (1 of 2)</vt:lpstr>
      <vt:lpstr>Introduction (2 of 2)</vt:lpstr>
      <vt:lpstr>Externalities and Efficiency (1 of 2)</vt:lpstr>
      <vt:lpstr>Definition (1 of 11)</vt:lpstr>
      <vt:lpstr>Definition (2 of 11)</vt:lpstr>
      <vt:lpstr>Self-Check (1 of 5)</vt:lpstr>
      <vt:lpstr>Self-Check (1 of 5) (Answer)</vt:lpstr>
      <vt:lpstr>Definition (3 of 11)</vt:lpstr>
      <vt:lpstr>Externalities and Efficiency (2 of 2)</vt:lpstr>
      <vt:lpstr>Definition (4 of 11)</vt:lpstr>
      <vt:lpstr>External Costs (1 of 2)</vt:lpstr>
      <vt:lpstr>Definition (5 of 11)</vt:lpstr>
      <vt:lpstr>External Costs (2 of 2)</vt:lpstr>
      <vt:lpstr>Definition (6 of 11)</vt:lpstr>
      <vt:lpstr>Self-Check (2 of 5)</vt:lpstr>
      <vt:lpstr>Self-Check (2 of 5) (Answer)</vt:lpstr>
      <vt:lpstr>Definition (7 of 11)</vt:lpstr>
      <vt:lpstr>External Benefits (1 of 4)</vt:lpstr>
      <vt:lpstr>External Benefits (2 of 4)</vt:lpstr>
      <vt:lpstr>External Benefits (3 of 4)</vt:lpstr>
      <vt:lpstr>External Benefits (4 of 4)</vt:lpstr>
      <vt:lpstr>Definition (8 of 11)</vt:lpstr>
      <vt:lpstr>Self-Check (3 of 5)</vt:lpstr>
      <vt:lpstr>Self-Check (3 of 5) (Answer)</vt:lpstr>
      <vt:lpstr>Definition (9 of 11)</vt:lpstr>
      <vt:lpstr>Private Solutions to Externality Problems (1 of 2)</vt:lpstr>
      <vt:lpstr>Definition (10 of 11)</vt:lpstr>
      <vt:lpstr>Definition (11 of 11)</vt:lpstr>
      <vt:lpstr>Private Solutions to Externality Problems (2 of 2)</vt:lpstr>
      <vt:lpstr>Government Solutions to Externality Problems (1 of 3)</vt:lpstr>
      <vt:lpstr>Self-Check (4 of 5)</vt:lpstr>
      <vt:lpstr>Self-Check (4 of 5) (Answer)</vt:lpstr>
      <vt:lpstr>Government Solutions to Externality Problems (2 of 3)</vt:lpstr>
      <vt:lpstr>Government Solutions to Externality Problems (3 of 3)</vt:lpstr>
      <vt:lpstr>Self-Check (5 of 5)</vt:lpstr>
      <vt:lpstr>Self-Check (5 of 5) (Answer)</vt:lpstr>
      <vt:lpstr>Comparing Carbon Taxes and Tradable Allowances (1 of 3)</vt:lpstr>
      <vt:lpstr>Comparing Carbon Taxes and Tradable Allowances (2 of 3)</vt:lpstr>
      <vt:lpstr>Comparing Carbon Taxes and Tradable Allowances (3 of 3)</vt:lpstr>
      <vt:lpstr>Takeaway (1 of 2)</vt:lpstr>
      <vt:lpstr>Takeaway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Externalities: When the Price Is Not Right</dc:title>
  <dc:creator/>
  <cp:lastModifiedBy/>
  <cp:revision>1</cp:revision>
  <dcterms:created xsi:type="dcterms:W3CDTF">2015-05-25T16:19:52Z</dcterms:created>
  <dcterms:modified xsi:type="dcterms:W3CDTF">2020-11-28T15:33:54Z</dcterms:modified>
</cp:coreProperties>
</file>