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486" r:id="rId2"/>
    <p:sldId id="487" r:id="rId3"/>
    <p:sldId id="488" r:id="rId4"/>
    <p:sldId id="515" r:id="rId5"/>
    <p:sldId id="490" r:id="rId6"/>
    <p:sldId id="516" r:id="rId7"/>
    <p:sldId id="517" r:id="rId8"/>
    <p:sldId id="530" r:id="rId9"/>
    <p:sldId id="518" r:id="rId10"/>
    <p:sldId id="493" r:id="rId11"/>
    <p:sldId id="494" r:id="rId12"/>
    <p:sldId id="495" r:id="rId13"/>
    <p:sldId id="519" r:id="rId14"/>
    <p:sldId id="520" r:id="rId15"/>
    <p:sldId id="521" r:id="rId16"/>
    <p:sldId id="522" r:id="rId17"/>
    <p:sldId id="523" r:id="rId18"/>
    <p:sldId id="531" r:id="rId19"/>
    <p:sldId id="497" r:id="rId20"/>
    <p:sldId id="524" r:id="rId21"/>
    <p:sldId id="528" r:id="rId22"/>
    <p:sldId id="499" r:id="rId23"/>
    <p:sldId id="525" r:id="rId24"/>
    <p:sldId id="500" r:id="rId25"/>
    <p:sldId id="534" r:id="rId26"/>
    <p:sldId id="526" r:id="rId27"/>
    <p:sldId id="532" r:id="rId28"/>
    <p:sldId id="527" r:id="rId29"/>
    <p:sldId id="501" r:id="rId30"/>
    <p:sldId id="502" r:id="rId31"/>
    <p:sldId id="503" r:id="rId32"/>
    <p:sldId id="504" r:id="rId33"/>
    <p:sldId id="529" r:id="rId34"/>
    <p:sldId id="533" r:id="rId35"/>
    <p:sldId id="505" r:id="rId36"/>
    <p:sldId id="50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2A23"/>
    <a:srgbClr val="24549F"/>
    <a:srgbClr val="424456"/>
    <a:srgbClr val="203B7F"/>
    <a:srgbClr val="5A6378"/>
    <a:srgbClr val="D4D4D6"/>
    <a:srgbClr val="3E7684"/>
    <a:srgbClr val="C9252C"/>
    <a:srgbClr val="0070C0"/>
    <a:srgbClr val="007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2570" autoAdjust="0"/>
  </p:normalViewPr>
  <p:slideViewPr>
    <p:cSldViewPr snapToGrid="0">
      <p:cViewPr>
        <p:scale>
          <a:sx n="75" d="100"/>
          <a:sy n="75" d="100"/>
        </p:scale>
        <p:origin x="1884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slide" Target="slides/slide25.xml" Id="rId26" /><Relationship Type="http://schemas.openxmlformats.org/officeDocument/2006/relationships/handoutMaster" Target="handoutMasters/handoutMaster1.xml" Id="rId39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33.xml" Id="rId34" /><Relationship Type="http://schemas.openxmlformats.org/officeDocument/2006/relationships/viewProps" Target="viewProps.xml" Id="rId42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24.xml" Id="rId25" /><Relationship Type="http://schemas.openxmlformats.org/officeDocument/2006/relationships/slide" Target="slides/slide32.xml" Id="rId33" /><Relationship Type="http://schemas.openxmlformats.org/officeDocument/2006/relationships/notesMaster" Target="notesMasters/notesMaster1.xml" Id="rId38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" Target="slides/slide28.xml" Id="rId29" /><Relationship Type="http://schemas.openxmlformats.org/officeDocument/2006/relationships/presProps" Target="presProps.xml" Id="rId41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23.xml" Id="rId24" /><Relationship Type="http://schemas.openxmlformats.org/officeDocument/2006/relationships/slide" Target="slides/slide31.xml" Id="rId32" /><Relationship Type="http://schemas.openxmlformats.org/officeDocument/2006/relationships/slide" Target="slides/slide36.xml" Id="rId37" /><Relationship Type="http://schemas.openxmlformats.org/officeDocument/2006/relationships/commentAuthors" Target="commentAuthors.xml" Id="rId40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22.xml" Id="rId23" /><Relationship Type="http://schemas.openxmlformats.org/officeDocument/2006/relationships/slide" Target="slides/slide27.xml" Id="rId28" /><Relationship Type="http://schemas.openxmlformats.org/officeDocument/2006/relationships/slide" Target="slides/slide35.xml" Id="rId36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0.xml" Id="rId31" /><Relationship Type="http://schemas.openxmlformats.org/officeDocument/2006/relationships/tableStyles" Target="tableStyles.xml" Id="rId44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slide" Target="slides/slide26.xml" Id="rId27" /><Relationship Type="http://schemas.openxmlformats.org/officeDocument/2006/relationships/slide" Target="slides/slide29.xml" Id="rId30" /><Relationship Type="http://schemas.openxmlformats.org/officeDocument/2006/relationships/slide" Target="slides/slide34.xml" Id="rId35" /><Relationship Type="http://schemas.openxmlformats.org/officeDocument/2006/relationships/theme" Target="theme/theme1.xml" Id="rId43" /><Relationship Type="http://schemas.openxmlformats.org/officeDocument/2006/relationships/customXml" Target="/customXML/item.xml" Id="Red497d40abd742b0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C7E9-1DE5-4DAF-9DC8-2A3010BC5EA9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7BBD-4FDB-4AD1-8765-A7964BE0BE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12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3491" name="Rectangle 512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3492" name="Rectangle 512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Notes Placeholder 512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512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127" name="Slide Number Placeholder 512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A16ACA-BEA9-4113-B004-2C9FC464C5F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3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EAEEF-EA87-45A5-AB17-DF2F4D00AFC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12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16ACA-BEA9-4113-B004-2C9FC464C5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9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16ACA-BEA9-4113-B004-2C9FC464C5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1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59305B"/>
              </a:buClr>
            </a:pPr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2828"/>
          </a:xfrm>
          <a:solidFill>
            <a:srgbClr val="812A23"/>
          </a:solidFill>
        </p:spPr>
        <p:txBody>
          <a:bodyPr anchor="t">
            <a:noAutofit/>
          </a:bodyPr>
          <a:lstStyle>
            <a:lvl1pPr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1600200" y="6285230"/>
            <a:ext cx="7543800" cy="572770"/>
          </a:xfrm>
          <a:solidFill>
            <a:srgbClr val="812A23"/>
          </a:solidFill>
        </p:spPr>
        <p:txBody>
          <a:bodyPr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100">
                <a:latin typeface="Arial" pitchFamily="34" charset="0"/>
                <a:cs typeface="Arial" pitchFamily="34" charset="0"/>
              </a:defRPr>
            </a:lvl3pPr>
            <a:lvl4pPr>
              <a:defRPr sz="1100">
                <a:latin typeface="Arial" pitchFamily="34" charset="0"/>
                <a:cs typeface="Arial" pitchFamily="34" charset="0"/>
              </a:defRPr>
            </a:lvl4pPr>
            <a:lvl5pPr>
              <a:defRPr sz="11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650" y="4781550"/>
            <a:ext cx="2724150" cy="990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092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319314"/>
            <a:ext cx="8763000" cy="4782934"/>
          </a:xfrm>
        </p:spPr>
        <p:txBody>
          <a:bodyPr/>
          <a:lstStyle>
            <a:lvl1pPr marL="461963" indent="-461963">
              <a:spcBef>
                <a:spcPts val="624"/>
              </a:spcBef>
              <a:buClr>
                <a:srgbClr val="812A23"/>
              </a:buClr>
              <a:buSzPct val="100000"/>
              <a:defRPr sz="2600"/>
            </a:lvl1pPr>
            <a:lvl2pPr marL="914400" indent="-457200">
              <a:spcBef>
                <a:spcPts val="624"/>
              </a:spcBef>
              <a:buClr>
                <a:srgbClr val="812A23"/>
              </a:buClr>
              <a:defRPr/>
            </a:lvl2pPr>
            <a:lvl3pPr marL="1376363" indent="-461963">
              <a:spcBef>
                <a:spcPts val="624"/>
              </a:spcBef>
              <a:buClr>
                <a:srgbClr val="812A23"/>
              </a:buClr>
              <a:buFont typeface="Wingdings" pitchFamily="2" charset="2"/>
              <a:buChar char="§"/>
              <a:defRPr/>
            </a:lvl3pPr>
            <a:lvl4pPr marL="1828800" indent="-457200">
              <a:spcBef>
                <a:spcPts val="624"/>
              </a:spcBef>
              <a:buClr>
                <a:srgbClr val="812A23"/>
              </a:buClr>
              <a:buFont typeface="Courier New" pitchFamily="49" charset="0"/>
              <a:buChar char="o"/>
              <a:defRPr/>
            </a:lvl4pPr>
            <a:lvl5pPr marL="2286000" indent="-457200">
              <a:spcBef>
                <a:spcPts val="624"/>
              </a:spcBef>
              <a:buClr>
                <a:srgbClr val="812A23"/>
              </a:buClr>
              <a:defRPr sz="18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 Layout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16189" y="2917024"/>
            <a:ext cx="2241024" cy="175423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49" y="5486400"/>
            <a:ext cx="8663606" cy="665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8272" y="1562102"/>
            <a:ext cx="8589962" cy="479425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  <a:lvl2pPr>
              <a:buClr>
                <a:srgbClr val="812A23"/>
              </a:buClr>
              <a:defRPr/>
            </a:lvl2pPr>
            <a:lvl3pPr>
              <a:buClr>
                <a:srgbClr val="812A23"/>
              </a:buClr>
              <a:defRPr/>
            </a:lvl3pPr>
            <a:lvl4pPr>
              <a:buClr>
                <a:srgbClr val="812A23"/>
              </a:buClr>
              <a:defRPr/>
            </a:lvl4pPr>
            <a:lvl5pPr>
              <a:buClr>
                <a:srgbClr val="812A2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5292380" y="2901260"/>
            <a:ext cx="1828800" cy="182880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2017 Worth Publishers. All Rights Reserved.</a:t>
            </a:r>
          </a:p>
        </p:txBody>
      </p: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7515225" y="3257550"/>
            <a:ext cx="1257300" cy="14287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1666"/>
      </p:ext>
    </p:extLst>
  </p:cSld>
  <p:clrMapOvr>
    <a:masterClrMapping/>
  </p:clrMapOvr>
  <p:transition spd="slow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gure + Caption Layout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16189" y="2917024"/>
            <a:ext cx="2241024" cy="175423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49" y="5486400"/>
            <a:ext cx="8663606" cy="665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8272" y="1562102"/>
            <a:ext cx="8589962" cy="479425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  <a:lvl2pPr>
              <a:buClr>
                <a:srgbClr val="812A23"/>
              </a:buClr>
              <a:defRPr/>
            </a:lvl2pPr>
            <a:lvl3pPr>
              <a:buClr>
                <a:srgbClr val="812A23"/>
              </a:buClr>
              <a:defRPr/>
            </a:lvl3pPr>
            <a:lvl4pPr>
              <a:buClr>
                <a:srgbClr val="812A23"/>
              </a:buClr>
              <a:defRPr/>
            </a:lvl4pPr>
            <a:lvl5pPr>
              <a:buClr>
                <a:srgbClr val="812A2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5292380" y="2901260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2017 Worth Publishers. All Rights Reserved.</a:t>
            </a:r>
          </a:p>
        </p:txBody>
      </p: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02143"/>
      </p:ext>
    </p:extLst>
  </p:cSld>
  <p:clrMapOvr>
    <a:masterClrMapping/>
  </p:clrMapOvr>
  <p:transition spd="slow"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1963" lvl="0" indent="-461963">
              <a:buSzPct val="100000"/>
            </a:pPr>
            <a:r>
              <a:rPr lang="en-US" dirty="0"/>
              <a:t>Click to edit Master text styles</a:t>
            </a:r>
          </a:p>
          <a:p>
            <a:pPr marL="914400" lvl="1" indent="-457200"/>
            <a:r>
              <a:rPr lang="en-US" dirty="0"/>
              <a:t>Second level</a:t>
            </a:r>
          </a:p>
          <a:p>
            <a:pPr marL="1376363" lvl="2" indent="-461963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6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2021 Worth Publishers.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81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1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•"/>
        <a:defRPr lang="en-US" sz="26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–"/>
        <a:defRPr lang="en-US" sz="24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12A23"/>
        </a:buClr>
        <a:buFont typeface="Wingdings" pitchFamily="2" charset="2"/>
        <a:buChar char="§"/>
        <a:defRPr lang="en-US" sz="22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12A23"/>
        </a:buClr>
        <a:buFont typeface="Courier New" pitchFamily="49" charset="0"/>
        <a:buChar char="o"/>
        <a:defRPr lang="en-US" sz="20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»"/>
        <a:defRPr lang="en-US" sz="2000" kern="1200" dirty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" y="19050"/>
            <a:ext cx="9126855" cy="622828"/>
          </a:xfrm>
          <a:noFill/>
        </p:spPr>
        <p:txBody>
          <a:bodyPr anchor="ctr"/>
          <a:lstStyle/>
          <a:p>
            <a:pPr algn="l">
              <a:spcBef>
                <a:spcPts val="624"/>
              </a:spcBef>
            </a:pPr>
            <a:r>
              <a:rPr lang="en-US" dirty="0"/>
              <a:t>MODERN PRINCIPLES OF ECONOMICS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683493"/>
            <a:ext cx="8229600" cy="600564"/>
          </a:xfrm>
        </p:spPr>
        <p:txBody>
          <a:bodyPr/>
          <a:lstStyle/>
          <a:p>
            <a:r>
              <a:rPr lang="en-US" sz="3600" dirty="0"/>
              <a:t>Fourth Edition</a:t>
            </a:r>
          </a:p>
        </p:txBody>
      </p:sp>
      <p:pic>
        <p:nvPicPr>
          <p:cNvPr id="9" name="Picture Placeholder 11" descr="Book cover reads title, edition number, and name of the authors as follows: &quot;MODERN PRINCIPLES OF ECONOMICS,&quot; “Fifth Edition,&quot; and &quot;Tyler Cowen and Alex Tabarrok.&quot; An image on the front cover shows five hands holding a glob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" y="1442241"/>
            <a:ext cx="3713482" cy="4750826"/>
          </a:xfrm>
          <a:prstGeom prst="rect">
            <a:avLst/>
          </a:prstGeom>
        </p:spPr>
      </p:pic>
      <p:sp>
        <p:nvSpPr>
          <p:cNvPr id="8" name="Sub Title 2"/>
          <p:cNvSpPr>
            <a:spLocks noGrp="1"/>
          </p:cNvSpPr>
          <p:nvPr>
            <p:ph type="body" sz="quarter" idx="14"/>
          </p:nvPr>
        </p:nvSpPr>
        <p:spPr>
          <a:xfrm>
            <a:off x="4193435" y="2171298"/>
            <a:ext cx="4651451" cy="3277404"/>
          </a:xfrm>
        </p:spPr>
        <p:txBody>
          <a:bodyPr anchor="ctr"/>
          <a:lstStyle/>
          <a:p>
            <a:pPr algn="ctr"/>
            <a:r>
              <a:rPr lang="en-US" b="1" dirty="0"/>
              <a:t>Chapter 24</a:t>
            </a:r>
            <a:br>
              <a:rPr lang="en-US" b="1" dirty="0"/>
            </a:br>
            <a:r>
              <a:rPr lang="en-US" sz="3600" dirty="0"/>
              <a:t>Asymmetric Information: Moral Hazard and Adverse Selection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8250" y="6276552"/>
            <a:ext cx="9127998" cy="590126"/>
          </a:xfrm>
          <a:noFill/>
        </p:spPr>
        <p:txBody>
          <a:bodyPr anchor="ctr"/>
          <a:lstStyle/>
          <a:p>
            <a:pPr marL="0" lvl="0" indent="0">
              <a:spcBef>
                <a:spcPts val="624"/>
              </a:spcBef>
              <a:buNone/>
            </a:pPr>
            <a:r>
              <a:rPr lang="en-US" sz="1200" dirty="0"/>
              <a:t>© 2021 Worth Publishers.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019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Hazard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moral hazard runs deeper than a transfer of wealth from buyer to seller.</a:t>
            </a:r>
          </a:p>
          <a:p>
            <a:pPr lvl="1"/>
            <a:r>
              <a:rPr lang="en-US" dirty="0"/>
              <a:t>Unnecessary work is a waste of time and resources.</a:t>
            </a:r>
          </a:p>
          <a:p>
            <a:pPr lvl="1"/>
            <a:r>
              <a:rPr lang="en-US" dirty="0"/>
              <a:t>Buyers who are aware of the moral hazard may decide not to buy.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The possibility of mutual gain is lost.</a:t>
            </a:r>
          </a:p>
          <a:p>
            <a:r>
              <a:rPr lang="en-US" dirty="0"/>
              <a:t>The problem is more serious when decisions are more expensive, longer-lasting, and difficult to reverse.</a:t>
            </a:r>
          </a:p>
        </p:txBody>
      </p:sp>
    </p:spTree>
    <p:extLst>
      <p:ext uri="{BB962C8B-B14F-4D97-AF65-F5344CB8AC3E}">
        <p14:creationId xmlns:p14="http://schemas.microsoft.com/office/powerpoint/2010/main" val="358848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Moral Hazard (1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Providing more information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The Internet has made it easier for buyers to pool their knowledge.</a:t>
            </a:r>
          </a:p>
          <a:p>
            <a:r>
              <a:rPr lang="en-US" dirty="0"/>
              <a:t>Reviews:</a:t>
            </a:r>
          </a:p>
          <a:p>
            <a:pPr lvl="1"/>
            <a:r>
              <a:rPr lang="en-US" dirty="0"/>
              <a:t>Make it easier to avoid shady businesses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Raise the cost of exploiting an information advantage</a:t>
            </a:r>
          </a:p>
          <a:p>
            <a:r>
              <a:rPr lang="en-US" dirty="0"/>
              <a:t>The Internet has increased the value of having a good reputation.</a:t>
            </a:r>
          </a:p>
        </p:txBody>
      </p:sp>
    </p:spTree>
    <p:extLst>
      <p:ext uri="{BB962C8B-B14F-4D97-AF65-F5344CB8AC3E}">
        <p14:creationId xmlns:p14="http://schemas.microsoft.com/office/powerpoint/2010/main" val="206364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Moral Hazard (2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b="1" dirty="0"/>
              <a:t>Providing more information</a:t>
            </a:r>
            <a:endParaRPr lang="en-US" sz="2400" dirty="0"/>
          </a:p>
          <a:p>
            <a:pPr>
              <a:spcAft>
                <a:spcPts val="1800"/>
              </a:spcAft>
            </a:pPr>
            <a:r>
              <a:rPr lang="en-US" sz="2400" dirty="0"/>
              <a:t>The more important a rating is, the greater the incentive to fake or manipulate it is.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Third-party organizations can sometimes be trusted to provide independent advice.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Many forms of information are a </a:t>
            </a:r>
            <a:r>
              <a:rPr lang="en-US" sz="2400" i="1" dirty="0"/>
              <a:t>public good</a:t>
            </a:r>
            <a:r>
              <a:rPr lang="en-US" sz="2400" dirty="0"/>
              <a:t>, meaning it is difficult to exclude nonpayers from obtaining the information.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This makes it hard to sell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62079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(4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Free rider: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/>
              <a:t>One who consumes but does not pay.</a:t>
            </a:r>
          </a:p>
        </p:txBody>
      </p:sp>
    </p:spTree>
    <p:extLst>
      <p:ext uri="{BB962C8B-B14F-4D97-AF65-F5344CB8AC3E}">
        <p14:creationId xmlns:p14="http://schemas.microsoft.com/office/powerpoint/2010/main" val="260415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Moral Hazard (3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Creating better incentives</a:t>
            </a:r>
          </a:p>
          <a:p>
            <a:r>
              <a:rPr lang="en-US" dirty="0"/>
              <a:t>Splitting the selling of a service from the diagnosis of how much service is needed can help reduce moral hazard.</a:t>
            </a:r>
          </a:p>
          <a:p>
            <a:pPr lvl="1"/>
            <a:r>
              <a:rPr lang="en-US" dirty="0"/>
              <a:t>Most house buyers will hire a house inspector.</a:t>
            </a:r>
          </a:p>
          <a:p>
            <a:pPr lvl="1"/>
            <a:r>
              <a:rPr lang="en-US" dirty="0"/>
              <a:t>The inspector has no incentive to under-report bad news.</a:t>
            </a:r>
          </a:p>
          <a:p>
            <a:pPr lvl="1"/>
            <a:r>
              <a:rPr lang="en-US" dirty="0"/>
              <a:t>It’s illegal for house inspectors to profit from the repairs, so there is no incentive to over-report bad news.</a:t>
            </a:r>
          </a:p>
        </p:txBody>
      </p:sp>
    </p:spTree>
    <p:extLst>
      <p:ext uri="{BB962C8B-B14F-4D97-AF65-F5344CB8AC3E}">
        <p14:creationId xmlns:p14="http://schemas.microsoft.com/office/powerpoint/2010/main" val="15520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Moral Hazard (4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Creating better incentives</a:t>
            </a:r>
          </a:p>
          <a:p>
            <a:r>
              <a:rPr lang="en-US" dirty="0"/>
              <a:t>Another method is to better align the buyer’s and the seller’s incentives.</a:t>
            </a:r>
          </a:p>
          <a:p>
            <a:pPr lvl="1"/>
            <a:r>
              <a:rPr lang="en-US" dirty="0"/>
              <a:t>Plaintiffs often pay their lawyers with a contingent fee—the lawyer is paid only if the case is won.</a:t>
            </a:r>
          </a:p>
          <a:p>
            <a:pPr lvl="1"/>
            <a:r>
              <a:rPr lang="en-US" dirty="0"/>
              <a:t>Real estate agents are paid only if the house sells.</a:t>
            </a:r>
          </a:p>
        </p:txBody>
      </p:sp>
    </p:spTree>
    <p:extLst>
      <p:ext uri="{BB962C8B-B14F-4D97-AF65-F5344CB8AC3E}">
        <p14:creationId xmlns:p14="http://schemas.microsoft.com/office/powerpoint/2010/main" val="4106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Moral Hazard (5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b="1" dirty="0"/>
              <a:t>Creating better incentives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/>
              <a:t>Moral hazard is not limited to markets. </a:t>
            </a:r>
          </a:p>
          <a:p>
            <a:pPr>
              <a:spcAft>
                <a:spcPts val="1800"/>
              </a:spcAft>
            </a:pPr>
            <a:r>
              <a:rPr lang="en-US" dirty="0"/>
              <a:t>Politicians and bureaucrats typically have more information than voters do. </a:t>
            </a:r>
          </a:p>
          <a:p>
            <a:pPr>
              <a:spcAft>
                <a:spcPts val="1800"/>
              </a:spcAft>
            </a:pPr>
            <a:r>
              <a:rPr lang="en-US" dirty="0"/>
              <a:t>Competitive elections, checks and balances, and a free and independent press all limit moral hazard in politics.</a:t>
            </a:r>
          </a:p>
        </p:txBody>
      </p:sp>
    </p:spTree>
    <p:extLst>
      <p:ext uri="{BB962C8B-B14F-4D97-AF65-F5344CB8AC3E}">
        <p14:creationId xmlns:p14="http://schemas.microsoft.com/office/powerpoint/2010/main" val="56283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(2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Which of the following illustrates moral hazard?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 clerk who steals office supplies for home use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An auto mechanic who recommends unnecessary work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 boss who micromanages her employees</a:t>
            </a:r>
          </a:p>
        </p:txBody>
      </p:sp>
    </p:spTree>
    <p:extLst>
      <p:ext uri="{BB962C8B-B14F-4D97-AF65-F5344CB8AC3E}">
        <p14:creationId xmlns:p14="http://schemas.microsoft.com/office/powerpoint/2010/main" val="13429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(2 of 4) (Answer)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Which of the following illustrates moral hazard?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 clerk who steals office supplies for home use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An auto mechanic who recommends unnecessary work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LcPeriod"/>
            </a:pPr>
            <a:r>
              <a:rPr lang="en-US" dirty="0"/>
              <a:t>A boss who micromanages her employees</a:t>
            </a:r>
            <a:endParaRPr lang="en-US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 startAt="2"/>
            </a:pPr>
            <a:r>
              <a:rPr lang="en-US" dirty="0"/>
              <a:t>The auto mechanic is exploiting an information advantage; this is an example of moral hazard.</a:t>
            </a:r>
          </a:p>
        </p:txBody>
      </p:sp>
    </p:spTree>
    <p:extLst>
      <p:ext uri="{BB962C8B-B14F-4D97-AF65-F5344CB8AC3E}">
        <p14:creationId xmlns:p14="http://schemas.microsoft.com/office/powerpoint/2010/main" val="236238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(1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Sick people are more likely to want health insurance than those who are well. </a:t>
            </a:r>
          </a:p>
          <a:p>
            <a:r>
              <a:rPr lang="en-US" dirty="0"/>
              <a:t>The offer to buy health insurance implies that the buyer is likely to have above-average health care costs.</a:t>
            </a:r>
          </a:p>
        </p:txBody>
      </p:sp>
    </p:spTree>
    <p:extLst>
      <p:ext uri="{BB962C8B-B14F-4D97-AF65-F5344CB8AC3E}">
        <p14:creationId xmlns:p14="http://schemas.microsoft.com/office/powerpoint/2010/main" val="218594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Moral Hazard</a:t>
            </a:r>
          </a:p>
          <a:p>
            <a:pPr>
              <a:spcAft>
                <a:spcPts val="1800"/>
              </a:spcAft>
            </a:pPr>
            <a:r>
              <a:rPr lang="en-US" dirty="0"/>
              <a:t>Adverse Selection</a:t>
            </a:r>
          </a:p>
          <a:p>
            <a:pPr>
              <a:spcAft>
                <a:spcPts val="1800"/>
              </a:spcAft>
            </a:pPr>
            <a:r>
              <a:rPr lang="en-US" dirty="0"/>
              <a:t>Signaling as a Response to Asymmetric Information</a:t>
            </a:r>
          </a:p>
          <a:p>
            <a:pPr>
              <a:spcAft>
                <a:spcPts val="1800"/>
              </a:spcAft>
            </a:pPr>
            <a:r>
              <a:rPr lang="en-US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273709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(5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Adverse selection:</a:t>
            </a:r>
          </a:p>
          <a:p>
            <a:pPr marL="0" indent="0">
              <a:buNone/>
            </a:pPr>
            <a:r>
              <a:rPr lang="en-US" i="1" dirty="0"/>
              <a:t>Occurs when an offer contains negative information about the product being offered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3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(6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Credible promise:</a:t>
            </a:r>
          </a:p>
          <a:p>
            <a:pPr marL="0" indent="0">
              <a:buNone/>
            </a:pPr>
            <a:r>
              <a:rPr lang="en-US" i="1" dirty="0"/>
              <a:t>A promise that the promisor has an incentive to keep.</a:t>
            </a:r>
          </a:p>
        </p:txBody>
      </p:sp>
    </p:spTree>
    <p:extLst>
      <p:ext uri="{BB962C8B-B14F-4D97-AF65-F5344CB8AC3E}">
        <p14:creationId xmlns:p14="http://schemas.microsoft.com/office/powerpoint/2010/main" val="111215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(2 of</a:t>
            </a:r>
            <a:r>
              <a:rPr lang="en-US" baseline="0" dirty="0"/>
              <a:t> 5</a:t>
            </a:r>
            <a:r>
              <a:rPr lang="en-US" dirty="0"/>
              <a:t>)</a:t>
            </a:r>
          </a:p>
        </p:txBody>
      </p:sp>
      <p:graphicFrame>
        <p:nvGraphicFramePr>
          <p:cNvPr id="9" name="Table Placeholder 8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397708356"/>
              </p:ext>
            </p:extLst>
          </p:nvPr>
        </p:nvGraphicFramePr>
        <p:xfrm>
          <a:off x="1372457" y="1692365"/>
          <a:ext cx="6399086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44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 of car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Lemons</a:t>
                      </a:r>
                      <a:r>
                        <a:rPr lang="en-US" baseline="0" dirty="0"/>
                        <a:t> (low quality)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Plums (high quality)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6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233649" y="2818315"/>
            <a:ext cx="8663606" cy="3012117"/>
          </a:xfrm>
        </p:spPr>
        <p:txBody>
          <a:bodyPr>
            <a:noAutofit/>
          </a:bodyPr>
          <a:lstStyle/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key assumption is that only sellers know the true quality of the product.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If there are equal numbers of lemons and plums, the probability is ½ for each.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Buyers would be willing to pay the expected or average value: (½ × $8,000) + (½ × $12,000) = $10,000.</a:t>
            </a:r>
          </a:p>
        </p:txBody>
      </p:sp>
    </p:spTree>
    <p:extLst>
      <p:ext uri="{BB962C8B-B14F-4D97-AF65-F5344CB8AC3E}">
        <p14:creationId xmlns:p14="http://schemas.microsoft.com/office/powerpoint/2010/main" val="223873846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(3 of 5)</a:t>
            </a:r>
          </a:p>
        </p:txBody>
      </p:sp>
      <p:graphicFrame>
        <p:nvGraphicFramePr>
          <p:cNvPr id="9" name="Table Placeholder 8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348797112"/>
              </p:ext>
            </p:extLst>
          </p:nvPr>
        </p:nvGraphicFramePr>
        <p:xfrm>
          <a:off x="1372457" y="1692365"/>
          <a:ext cx="6399086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44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 of car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Lemons</a:t>
                      </a:r>
                      <a:r>
                        <a:rPr lang="en-US" baseline="0" dirty="0"/>
                        <a:t> (low quality)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Plums (high quality)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115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type="body" sz="half" idx="2"/>
          </p:nvPr>
        </p:nvSpPr>
        <p:spPr>
          <a:xfrm>
            <a:off x="233649" y="2588965"/>
            <a:ext cx="8663606" cy="3286734"/>
          </a:xfrm>
        </p:spPr>
        <p:txBody>
          <a:bodyPr>
            <a:normAutofit lnSpcReduction="10000"/>
          </a:bodyPr>
          <a:lstStyle/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Buyers are willing to pay only $10,000.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 seller with a high-quality car worth $12,000 is not willing to sell at that price.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If a car is offered for sale, it’s probably a lemon.</a:t>
            </a:r>
          </a:p>
          <a:p>
            <a:pPr marL="461963" indent="-461963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High-quality used cars don’t trade, leading to market failure.</a:t>
            </a:r>
          </a:p>
        </p:txBody>
      </p:sp>
    </p:spTree>
    <p:extLst>
      <p:ext uri="{BB962C8B-B14F-4D97-AF65-F5344CB8AC3E}">
        <p14:creationId xmlns:p14="http://schemas.microsoft.com/office/powerpoint/2010/main" val="1639134926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(4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Adverse selection also occurs in health insurance.</a:t>
            </a:r>
          </a:p>
          <a:p>
            <a:pPr lvl="1"/>
            <a:r>
              <a:rPr lang="en-US" dirty="0"/>
              <a:t>Without preventive measures in place, sicker people would be attracted to health insurance in greater numbers than are healthy people.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If this happens, insurance companies would not be able to stay in business without huge increases insurance premiums.</a:t>
            </a:r>
          </a:p>
          <a:p>
            <a:r>
              <a:rPr lang="en-US" dirty="0"/>
              <a:t>Some market features can be used to address the problem:</a:t>
            </a:r>
          </a:p>
          <a:p>
            <a:pPr lvl="1"/>
            <a:r>
              <a:rPr lang="en-US" dirty="0"/>
              <a:t>Inspections and checkups: Gather information for the insurance company.</a:t>
            </a:r>
          </a:p>
          <a:p>
            <a:pPr lvl="1"/>
            <a:r>
              <a:rPr lang="en-US" dirty="0"/>
              <a:t>Group rates: Reduce chances of only unhealthy people signing up for insurance.</a:t>
            </a:r>
          </a:p>
          <a:p>
            <a:pPr lvl="1"/>
            <a:r>
              <a:rPr lang="en-US" dirty="0"/>
              <a:t>Conscientiousness: Some value health insurance more than others, potentially leading to propitious selection.</a:t>
            </a:r>
          </a:p>
        </p:txBody>
      </p:sp>
    </p:spTree>
    <p:extLst>
      <p:ext uri="{BB962C8B-B14F-4D97-AF65-F5344CB8AC3E}">
        <p14:creationId xmlns:p14="http://schemas.microsoft.com/office/powerpoint/2010/main" val="23206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Adverse Selection (5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Market institutions, laws, and regulations have evolved to deal with adverse selection.</a:t>
            </a:r>
          </a:p>
          <a:p>
            <a:pPr>
              <a:spcAft>
                <a:spcPts val="1800"/>
              </a:spcAft>
            </a:pPr>
            <a:r>
              <a:rPr lang="en-US" dirty="0"/>
              <a:t>Techniques such as car or home inspections help overcome information asymmetry and increase trade.</a:t>
            </a:r>
          </a:p>
          <a:p>
            <a:pPr>
              <a:spcAft>
                <a:spcPts val="1800"/>
              </a:spcAft>
            </a:pPr>
            <a:r>
              <a:rPr lang="en-US" dirty="0"/>
              <a:t>Warranties reduce consumer fears about getting an inferior product.</a:t>
            </a:r>
          </a:p>
          <a:p>
            <a:pPr>
              <a:spcAft>
                <a:spcPts val="1800"/>
              </a:spcAft>
            </a:pPr>
            <a:r>
              <a:rPr lang="en-US" dirty="0"/>
              <a:t>Some sellers will sell regardless of price; this keeps the price high enough for sellers to be willing to sell high-quality products.</a:t>
            </a:r>
          </a:p>
        </p:txBody>
      </p:sp>
    </p:spTree>
    <p:extLst>
      <p:ext uri="{BB962C8B-B14F-4D97-AF65-F5344CB8AC3E}">
        <p14:creationId xmlns:p14="http://schemas.microsoft.com/office/powerpoint/2010/main" val="1166978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(3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fear of getting an inferior product can be reduced through: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warranties.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markets.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adverse selection.</a:t>
            </a:r>
          </a:p>
        </p:txBody>
      </p:sp>
    </p:spTree>
    <p:extLst>
      <p:ext uri="{BB962C8B-B14F-4D97-AF65-F5344CB8AC3E}">
        <p14:creationId xmlns:p14="http://schemas.microsoft.com/office/powerpoint/2010/main" val="1689880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(3 of 4) (Answer)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fear of getting an inferior product can be reduced through: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warranties.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markets.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LcPeriod"/>
            </a:pPr>
            <a:r>
              <a:rPr lang="en-US" dirty="0"/>
              <a:t>adverse selection.</a:t>
            </a:r>
            <a:endParaRPr lang="en-US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Warranties are one way to reduce the fear of getting an inferior product.</a:t>
            </a:r>
          </a:p>
        </p:txBody>
      </p:sp>
    </p:spTree>
    <p:extLst>
      <p:ext uri="{BB962C8B-B14F-4D97-AF65-F5344CB8AC3E}">
        <p14:creationId xmlns:p14="http://schemas.microsoft.com/office/powerpoint/2010/main" val="31732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(7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Signal: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/>
              <a:t>An expensive action that is taken to reveal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631875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(1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When Hyundai entered the U.S. market, its cars were seen as low quality and as having a poor repair record.</a:t>
            </a:r>
          </a:p>
          <a:p>
            <a:pPr>
              <a:spcAft>
                <a:spcPts val="1800"/>
              </a:spcAft>
            </a:pPr>
            <a:r>
              <a:rPr lang="en-US" dirty="0"/>
              <a:t>Hyundai invested in new, advanced factories, worker training, and quality control.</a:t>
            </a:r>
          </a:p>
          <a:p>
            <a:pPr>
              <a:spcAft>
                <a:spcPts val="1800"/>
              </a:spcAft>
            </a:pPr>
            <a:r>
              <a:rPr lang="en-US" dirty="0"/>
              <a:t>It also introduced “America’s Best Warranty”: 10 years/100,000 miles on the powertrain and 5 years/60,000 miles on everything else.</a:t>
            </a:r>
          </a:p>
          <a:p>
            <a:pPr>
              <a:spcAft>
                <a:spcPts val="1800"/>
              </a:spcAft>
            </a:pPr>
            <a:r>
              <a:rPr lang="en-US" dirty="0"/>
              <a:t>Over the next year, sales jumped 82%.</a:t>
            </a:r>
          </a:p>
        </p:txBody>
      </p:sp>
    </p:spTree>
    <p:extLst>
      <p:ext uri="{BB962C8B-B14F-4D97-AF65-F5344CB8AC3E}">
        <p14:creationId xmlns:p14="http://schemas.microsoft.com/office/powerpoint/2010/main" val="206224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(1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study tracked cab rides from an airport to a hotel.</a:t>
            </a:r>
          </a:p>
          <a:p>
            <a:pPr lvl="1"/>
            <a:r>
              <a:rPr lang="en-US" dirty="0"/>
              <a:t>Half the passengers were taken on detours that lengthened the ride by about 10%.</a:t>
            </a:r>
          </a:p>
          <a:p>
            <a:pPr lvl="1"/>
            <a:r>
              <a:rPr lang="en-US" dirty="0"/>
              <a:t>Detouring was not random: Passengers who appeared to be from out of town were detoured more often.</a:t>
            </a:r>
          </a:p>
          <a:p>
            <a:pPr lvl="1"/>
            <a:r>
              <a:rPr lang="en-US" dirty="0"/>
              <a:t>Taxi drivers took the longest detours when their information advantage appeared to be the greatest.</a:t>
            </a:r>
          </a:p>
        </p:txBody>
      </p:sp>
    </p:spTree>
    <p:extLst>
      <p:ext uri="{BB962C8B-B14F-4D97-AF65-F5344CB8AC3E}">
        <p14:creationId xmlns:p14="http://schemas.microsoft.com/office/powerpoint/2010/main" val="1163237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(2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Hyundai’s warranty served two purposes: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something does go wrong, the warranty has value as insurance.</a:t>
            </a:r>
          </a:p>
          <a:p>
            <a:pPr marL="971550" lvl="1" indent="-51435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warranty signaled</a:t>
            </a:r>
            <a:r>
              <a:rPr lang="en-US" b="1" dirty="0"/>
              <a:t> </a:t>
            </a:r>
            <a:r>
              <a:rPr lang="en-US" dirty="0"/>
              <a:t>that Hyundai was serious about quality.</a:t>
            </a:r>
          </a:p>
          <a:p>
            <a:r>
              <a:rPr lang="en-US" dirty="0"/>
              <a:t>The signal was credible because the only way it would be profitable for the company was if its cars did not break down.</a:t>
            </a:r>
          </a:p>
        </p:txBody>
      </p:sp>
    </p:spTree>
    <p:extLst>
      <p:ext uri="{BB962C8B-B14F-4D97-AF65-F5344CB8AC3E}">
        <p14:creationId xmlns:p14="http://schemas.microsoft.com/office/powerpoint/2010/main" val="352952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(3</a:t>
            </a:r>
            <a:r>
              <a:rPr lang="en-US" baseline="0" dirty="0"/>
              <a:t> of 4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32BB16-7C8A-443D-B047-BAE00849B2D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8272" y="1303506"/>
            <a:ext cx="5334588" cy="4902741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</a:pPr>
            <a:r>
              <a:rPr lang="en-US" dirty="0"/>
              <a:t>Where else may we observe signaling?</a:t>
            </a:r>
          </a:p>
          <a:p>
            <a:pPr marL="914400" lvl="1" indent="-457200" fontAlgn="auto">
              <a:spcAft>
                <a:spcPts val="0"/>
              </a:spcAft>
            </a:pPr>
            <a:r>
              <a:rPr lang="en-US" dirty="0"/>
              <a:t>In the job market, offering to work for low pay sends a signal that you might be a low-quality worker.</a:t>
            </a:r>
          </a:p>
          <a:p>
            <a:pPr marL="914400" lvl="1" indent="-457200" fontAlgn="auto">
              <a:spcAft>
                <a:spcPts val="0"/>
              </a:spcAft>
            </a:pPr>
            <a:r>
              <a:rPr lang="en-US" dirty="0"/>
              <a:t>In the animal kingdom, the peacock’s spread tail signals to peahens that the peacock is healthy, has good genes, and would make a good partner for procreation.</a:t>
            </a:r>
          </a:p>
        </p:txBody>
      </p:sp>
      <p:pic>
        <p:nvPicPr>
          <p:cNvPr id="15" name="Picture Placeholder 9" descr="A photo shows a peacock displaying its tail feathers.">
            <a:extLst>
              <a:ext uri="{FF2B5EF4-FFF2-40B4-BE49-F238E27FC236}">
                <a16:creationId xmlns:a16="http://schemas.microsoft.com/office/drawing/2014/main" id="{7E9561CC-32B5-4D1F-848D-CE68C0EFFC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756575" y="2518315"/>
            <a:ext cx="3213804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718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 (4 of</a:t>
            </a:r>
            <a:r>
              <a:rPr lang="en-US" baseline="0" dirty="0"/>
              <a:t> 4</a:t>
            </a:r>
            <a:r>
              <a:rPr lang="en-US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9550" y="1319314"/>
            <a:ext cx="8763000" cy="4809112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sz="2400" dirty="0"/>
              <a:t>Signaling pervades our lives.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 university degree signals to employers that you are likely to have the kinds of qualities they want.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An expensive engagement ring is a signal because expensive rings are cheaper in the long run if you truly expect to remain married.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However, there is some inefficiency in most signaling models.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Signaling eases some problems of asymmetric information but may create others.</a:t>
            </a:r>
          </a:p>
        </p:txBody>
      </p:sp>
    </p:spTree>
    <p:extLst>
      <p:ext uri="{BB962C8B-B14F-4D97-AF65-F5344CB8AC3E}">
        <p14:creationId xmlns:p14="http://schemas.microsoft.com/office/powerpoint/2010/main" val="323088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(4 of 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An expensive action taken to reveal information is called: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adverse selection.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signaling.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 credible promise.</a:t>
            </a:r>
          </a:p>
        </p:txBody>
      </p:sp>
    </p:spTree>
    <p:extLst>
      <p:ext uri="{BB962C8B-B14F-4D97-AF65-F5344CB8AC3E}">
        <p14:creationId xmlns:p14="http://schemas.microsoft.com/office/powerpoint/2010/main" val="3070309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(4 of 4) (Answer)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An expensive action taken to reveal information is called: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adverse selection.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signaling.</a:t>
            </a:r>
          </a:p>
          <a:p>
            <a:pPr marL="514350" indent="-514350">
              <a:spcAft>
                <a:spcPts val="1800"/>
              </a:spcAft>
              <a:buFont typeface="+mj-lt"/>
              <a:buAutoNum type="alphaLcPeriod"/>
            </a:pPr>
            <a:r>
              <a:rPr lang="en-US" dirty="0"/>
              <a:t>a credible promise.</a:t>
            </a:r>
            <a:endParaRPr lang="en-US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 startAt="2"/>
            </a:pPr>
            <a:r>
              <a:rPr lang="en-US" dirty="0"/>
              <a:t>An action taken to reveal information is called signaling.</a:t>
            </a:r>
          </a:p>
        </p:txBody>
      </p:sp>
    </p:spTree>
    <p:extLst>
      <p:ext uri="{BB962C8B-B14F-4D97-AF65-F5344CB8AC3E}">
        <p14:creationId xmlns:p14="http://schemas.microsoft.com/office/powerpoint/2010/main" val="396054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(1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When one party to an exchange has more or better information than the other party, we get problems of asymmetric information.</a:t>
            </a:r>
          </a:p>
          <a:p>
            <a:pPr>
              <a:spcAft>
                <a:spcPts val="1800"/>
              </a:spcAft>
            </a:pPr>
            <a:r>
              <a:rPr lang="en-US" dirty="0"/>
              <a:t>Moral hazard occurs when an agent tries to exploit an information advantage in a dishonest or undesirable way.</a:t>
            </a:r>
          </a:p>
          <a:p>
            <a:pPr>
              <a:spcAft>
                <a:spcPts val="1800"/>
              </a:spcAft>
            </a:pPr>
            <a:r>
              <a:rPr lang="en-US" dirty="0"/>
              <a:t>Adverse selection occurs when an offer conveys negative information about the product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81616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(2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Market institutions, laws, and regulations have evolved to deal with these problems.</a:t>
            </a:r>
          </a:p>
          <a:p>
            <a:pPr>
              <a:spcAft>
                <a:spcPts val="1800"/>
              </a:spcAft>
            </a:pPr>
            <a:r>
              <a:rPr lang="en-US" dirty="0"/>
              <a:t>Ratings, reviews, and inspections generate information and reduce asymmetry.</a:t>
            </a:r>
          </a:p>
          <a:p>
            <a:pPr>
              <a:spcAft>
                <a:spcPts val="1800"/>
              </a:spcAft>
            </a:pPr>
            <a:r>
              <a:rPr lang="en-US" dirty="0"/>
              <a:t>Reputation and certification, second opinions, and contingent fees align buyers’ and sellers’ interests.</a:t>
            </a:r>
          </a:p>
          <a:p>
            <a:pPr>
              <a:spcAft>
                <a:spcPts val="1800"/>
              </a:spcAft>
            </a:pPr>
            <a:r>
              <a:rPr lang="en-US" dirty="0"/>
              <a:t>Information can be signaled by an investment in something else.</a:t>
            </a:r>
          </a:p>
        </p:txBody>
      </p:sp>
    </p:spTree>
    <p:extLst>
      <p:ext uri="{BB962C8B-B14F-4D97-AF65-F5344CB8AC3E}">
        <p14:creationId xmlns:p14="http://schemas.microsoft.com/office/powerpoint/2010/main" val="390865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(1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Asymmetric information: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i="1" dirty="0"/>
              <a:t>When one party to an exchange has more or better information than the other party.</a:t>
            </a:r>
          </a:p>
        </p:txBody>
      </p:sp>
    </p:spTree>
    <p:extLst>
      <p:ext uri="{BB962C8B-B14F-4D97-AF65-F5344CB8AC3E}">
        <p14:creationId xmlns:p14="http://schemas.microsoft.com/office/powerpoint/2010/main" val="41185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(2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Markets work best when traders know exactly what is being traded. </a:t>
            </a:r>
          </a:p>
          <a:p>
            <a:pPr>
              <a:spcAft>
                <a:spcPts val="1800"/>
              </a:spcAft>
            </a:pPr>
            <a:r>
              <a:rPr lang="en-US" dirty="0"/>
              <a:t>When one party has more or better information, the less-informed party may withdraw because trade is too risky. </a:t>
            </a:r>
          </a:p>
          <a:p>
            <a:pPr>
              <a:spcAft>
                <a:spcPts val="1800"/>
              </a:spcAft>
            </a:pPr>
            <a:r>
              <a:rPr lang="en-US" dirty="0"/>
              <a:t>Market institutions and regulations have evolved to deal with problems of asymmetric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272173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(2</a:t>
            </a:r>
            <a:r>
              <a:rPr lang="en-US" baseline="0" dirty="0"/>
              <a:t> of 7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Principal–agent problem: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/>
              <a:t>How can a principal incentivize an agent to work in the principal’s interest even when the agent has information that the principal does not?</a:t>
            </a:r>
          </a:p>
        </p:txBody>
      </p:sp>
    </p:spTree>
    <p:extLst>
      <p:ext uri="{BB962C8B-B14F-4D97-AF65-F5344CB8AC3E}">
        <p14:creationId xmlns:p14="http://schemas.microsoft.com/office/powerpoint/2010/main" val="248496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(1 of</a:t>
            </a:r>
            <a:r>
              <a:rPr lang="en-US" baseline="0" dirty="0"/>
              <a:t> 4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dirty="0"/>
              <a:t>When one party to a transaction has more information than the other party, it is called:</a:t>
            </a:r>
          </a:p>
          <a:p>
            <a:pPr marL="457200" indent="-457200">
              <a:spcBef>
                <a:spcPts val="624"/>
              </a:spcBef>
              <a:spcAft>
                <a:spcPts val="1200"/>
              </a:spcAft>
              <a:buAutoNum type="alphaLcPeriod"/>
            </a:pPr>
            <a:r>
              <a:rPr lang="en-US" dirty="0"/>
              <a:t>incentives.</a:t>
            </a:r>
          </a:p>
          <a:p>
            <a:pPr marL="457200" indent="-457200">
              <a:spcBef>
                <a:spcPts val="624"/>
              </a:spcBef>
              <a:spcAft>
                <a:spcPts val="1200"/>
              </a:spcAft>
              <a:buAutoNum type="alphaLcPeriod"/>
            </a:pPr>
            <a:r>
              <a:rPr lang="en-US" dirty="0"/>
              <a:t>a principal–agent problem.</a:t>
            </a:r>
          </a:p>
          <a:p>
            <a:pPr marL="457200" indent="-457200">
              <a:spcBef>
                <a:spcPts val="624"/>
              </a:spcBef>
              <a:spcAft>
                <a:spcPts val="1200"/>
              </a:spcAft>
              <a:buAutoNum type="alphaLcPeriod"/>
            </a:pPr>
            <a:r>
              <a:rPr lang="en-US" dirty="0"/>
              <a:t>asymmetric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1738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(1 of</a:t>
            </a:r>
            <a:r>
              <a:rPr lang="en-US" baseline="0" dirty="0"/>
              <a:t> 4</a:t>
            </a:r>
            <a:r>
              <a:rPr lang="en-US" dirty="0"/>
              <a:t>) (Answer)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dirty="0"/>
              <a:t>When one party to a transaction has more information than the other party, it is called:</a:t>
            </a:r>
          </a:p>
          <a:p>
            <a:pPr marL="457200" indent="-457200">
              <a:spcBef>
                <a:spcPts val="624"/>
              </a:spcBef>
              <a:spcAft>
                <a:spcPts val="1200"/>
              </a:spcAft>
              <a:buAutoNum type="alphaLcPeriod"/>
            </a:pPr>
            <a:r>
              <a:rPr lang="en-US" dirty="0"/>
              <a:t>incentives.</a:t>
            </a:r>
          </a:p>
          <a:p>
            <a:pPr marL="457200" indent="-457200">
              <a:spcBef>
                <a:spcPts val="624"/>
              </a:spcBef>
              <a:spcAft>
                <a:spcPts val="1200"/>
              </a:spcAft>
              <a:buAutoNum type="alphaLcPeriod"/>
            </a:pPr>
            <a:r>
              <a:rPr lang="en-US" dirty="0"/>
              <a:t>a principal–agent problem.</a:t>
            </a:r>
          </a:p>
          <a:p>
            <a:pPr marL="457200" indent="-457200">
              <a:spcBef>
                <a:spcPts val="624"/>
              </a:spcBef>
              <a:spcAft>
                <a:spcPts val="1800"/>
              </a:spcAft>
              <a:buAutoNum type="alphaLcPeriod"/>
            </a:pPr>
            <a:r>
              <a:rPr lang="en-US" dirty="0"/>
              <a:t>asymmetric information.</a:t>
            </a:r>
            <a:endParaRPr lang="en-US" b="1" dirty="0"/>
          </a:p>
          <a:p>
            <a:pPr marL="0" indent="0">
              <a:spcBef>
                <a:spcPts val="624"/>
              </a:spcBef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Bef>
                <a:spcPts val="624"/>
              </a:spcBef>
              <a:spcAft>
                <a:spcPts val="1200"/>
              </a:spcAft>
              <a:buFont typeface="+mj-lt"/>
              <a:buAutoNum type="alphaLcPeriod" startAt="3"/>
            </a:pPr>
            <a:r>
              <a:rPr lang="en-US" dirty="0"/>
              <a:t>asymmetric information. For example, the seller of a used bike has more information about its quality compared to the potential buyer of the bike.</a:t>
            </a:r>
          </a:p>
        </p:txBody>
      </p:sp>
    </p:spTree>
    <p:extLst>
      <p:ext uri="{BB962C8B-B14F-4D97-AF65-F5344CB8AC3E}">
        <p14:creationId xmlns:p14="http://schemas.microsoft.com/office/powerpoint/2010/main" val="346664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(3 of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Moral hazard: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/>
              <a:t>When an agent tries to exploit an information advantage in a dishonest or undesirable way.</a:t>
            </a:r>
          </a:p>
        </p:txBody>
      </p:sp>
    </p:spTree>
    <p:extLst>
      <p:ext uri="{BB962C8B-B14F-4D97-AF65-F5344CB8AC3E}">
        <p14:creationId xmlns:p14="http://schemas.microsoft.com/office/powerpoint/2010/main" val="3008846782"/>
      </p:ext>
    </p:extLst>
  </p:cSld>
  <p:clrMapOvr>
    <a:masterClrMapping/>
  </p:clrMapOvr>
</p:sld>
</file>

<file path=ppt/theme/theme1.xml><?xml version="1.0" encoding="utf-8"?>
<a:theme xmlns:a="http://schemas.openxmlformats.org/drawingml/2006/main" name="1_S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item.xml><?xml version="1.0" encoding="utf-8"?>
<w:document xmlns:w="http://schemas.openxmlformats.org/wordprocessingml/2006/main">
  <RequestId>dc5ecf01-2194-4663-bf2d-d1f56eb50d7a</RequestId>
  <RequestDate>4/12/2022 2:12:59 PM</RequestDate>
</w:documen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1814</Words>
  <Application>Microsoft Office PowerPoint</Application>
  <PresentationFormat>On-screen Show (4:3)</PresentationFormat>
  <Paragraphs>191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1_Sample</vt:lpstr>
      <vt:lpstr>MODERN PRINCIPLES OF ECONOMICS</vt:lpstr>
      <vt:lpstr>Outline</vt:lpstr>
      <vt:lpstr>Introduction (1 of 2)</vt:lpstr>
      <vt:lpstr>Definition (1 of 7)</vt:lpstr>
      <vt:lpstr>Introduction (2 of 2)</vt:lpstr>
      <vt:lpstr>Definition (2 of 7)</vt:lpstr>
      <vt:lpstr>Self-Check (1 of 4)</vt:lpstr>
      <vt:lpstr>Self-Check (1 of 4) (Answer)</vt:lpstr>
      <vt:lpstr>Definition (3 of 7)</vt:lpstr>
      <vt:lpstr>Moral Hazard</vt:lpstr>
      <vt:lpstr>Overcoming Moral Hazard (1 of 5)</vt:lpstr>
      <vt:lpstr>Overcoming Moral Hazard (2 of 5)</vt:lpstr>
      <vt:lpstr>Definition (4 of 7)</vt:lpstr>
      <vt:lpstr>Overcoming Moral Hazard (3 of 5)</vt:lpstr>
      <vt:lpstr>Overcoming Moral Hazard (4 of 5)</vt:lpstr>
      <vt:lpstr>Overcoming Moral Hazard (5 of 5)</vt:lpstr>
      <vt:lpstr>Self-Check (2 of 4)</vt:lpstr>
      <vt:lpstr>Self-Check (2 of 4) (Answer)</vt:lpstr>
      <vt:lpstr>Adverse Selection (1 of 5)</vt:lpstr>
      <vt:lpstr>Definition (5 of 7)</vt:lpstr>
      <vt:lpstr>Definition (6 of 7)</vt:lpstr>
      <vt:lpstr>Adverse Selection (2 of 5)</vt:lpstr>
      <vt:lpstr>Adverse Selection (3 of 5)</vt:lpstr>
      <vt:lpstr>Adverse Selection (4 of 5)</vt:lpstr>
      <vt:lpstr>Adverse Selection (5 of 5)</vt:lpstr>
      <vt:lpstr>Self-Check (3 of 4)</vt:lpstr>
      <vt:lpstr>Self-Check (3 of 4) (Answer)</vt:lpstr>
      <vt:lpstr>Definition (7 of 7)</vt:lpstr>
      <vt:lpstr>Signaling (1 of 4)</vt:lpstr>
      <vt:lpstr>Signaling (2 of 4)</vt:lpstr>
      <vt:lpstr>Signaling (3 of 4)</vt:lpstr>
      <vt:lpstr>Signaling (4 of 4)</vt:lpstr>
      <vt:lpstr>Self-Check (4 of 4)</vt:lpstr>
      <vt:lpstr>Self-Check (4 of 4) (Answer)</vt:lpstr>
      <vt:lpstr>Takeaway (1 of 2)</vt:lpstr>
      <vt:lpstr>Takeaway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24 Asymmetric Information: Moral Hazard and Adverse Selection</dc:title>
  <dc:creator/>
  <cp:lastModifiedBy/>
  <cp:revision>1</cp:revision>
  <dcterms:created xsi:type="dcterms:W3CDTF">2015-05-25T16:19:52Z</dcterms:created>
  <dcterms:modified xsi:type="dcterms:W3CDTF">2020-11-28T09:02:55Z</dcterms:modified>
</cp:coreProperties>
</file>