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75" r:id="rId7"/>
    <p:sldId id="269" r:id="rId8"/>
    <p:sldId id="271" r:id="rId9"/>
    <p:sldId id="270" r:id="rId10"/>
    <p:sldId id="272" r:id="rId11"/>
    <p:sldId id="263" r:id="rId12"/>
    <p:sldId id="264" r:id="rId13"/>
    <p:sldId id="265" r:id="rId14"/>
    <p:sldId id="273" r:id="rId15"/>
    <p:sldId id="274" r:id="rId16"/>
    <p:sldId id="26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794"/>
    <a:srgbClr val="37BD95"/>
    <a:srgbClr val="39CB96"/>
    <a:srgbClr val="309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696161" y="4376752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Christian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Raphael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2536554" y="437742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Gustavo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Henrique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4376947" y="4376751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Giselle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Araújo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6225257" y="437675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Santos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807356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latin typeface="Bariol Bold" panose="02000506040000020003" pitchFamily="2" charset="0"/>
              </a:rPr>
              <a:t>Adaías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Santos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992187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De Sá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23" y="2444911"/>
            <a:ext cx="1517226" cy="1517226"/>
          </a:xfrm>
          <a:prstGeom prst="ellipse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88" y="2442937"/>
            <a:ext cx="1519200" cy="1519200"/>
          </a:xfrm>
          <a:prstGeom prst="ellipse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98" y="2442937"/>
            <a:ext cx="1519200" cy="1526192"/>
          </a:xfrm>
          <a:prstGeom prst="ellipse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06" y="2472771"/>
            <a:ext cx="1519200" cy="1493880"/>
          </a:xfrm>
          <a:prstGeom prst="ellipse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916" y="2442937"/>
            <a:ext cx="1519200" cy="1519200"/>
          </a:xfrm>
          <a:prstGeom prst="ellipse">
            <a:avLst/>
          </a:prstGeom>
        </p:spPr>
      </p:pic>
      <p:pic>
        <p:nvPicPr>
          <p:cNvPr id="5" name="Imagem 4" descr="Homem com óculos de grau e camisa preta&#10;&#10;Descrição gerada automaticamente">
            <a:extLst>
              <a:ext uri="{FF2B5EF4-FFF2-40B4-BE49-F238E27FC236}">
                <a16:creationId xmlns:a16="http://schemas.microsoft.com/office/drawing/2014/main" id="{D815F394-F527-4EF6-8095-041600C68E3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13646" r="585" b="13646"/>
          <a:stretch/>
        </p:blipFill>
        <p:spPr>
          <a:xfrm>
            <a:off x="732784" y="2467343"/>
            <a:ext cx="1519200" cy="1494794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1604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25488" y="567403"/>
            <a:ext cx="7045102" cy="17997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30" y="928753"/>
            <a:ext cx="1077075" cy="10770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21" y="986658"/>
            <a:ext cx="990295" cy="99029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827726" y="1312528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BD SQL Server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650575" y="1051791"/>
            <a:ext cx="259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Servidor da Aplicação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HTML / CSS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Node JS /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888177" y="142395"/>
            <a:ext cx="231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ariol Bold"/>
                <a:cs typeface="Arial" panose="020B0604020202020204" pitchFamily="34" charset="0"/>
              </a:rPr>
              <a:t>Microsoft </a:t>
            </a:r>
            <a:r>
              <a:rPr lang="pt-BR" b="1" dirty="0" err="1">
                <a:latin typeface="Bariol Bold"/>
                <a:cs typeface="Arial" panose="020B0604020202020204" pitchFamily="34" charset="0"/>
              </a:rPr>
              <a:t>Azure</a:t>
            </a:r>
            <a:endParaRPr lang="pt-BR" b="1" dirty="0">
              <a:latin typeface="Bariol Bold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458251" y="2367175"/>
            <a:ext cx="1183059" cy="592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74" y="1976953"/>
            <a:ext cx="1186543" cy="118654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5121959" y="2930988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67293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265747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441233" y="2775495"/>
            <a:ext cx="1967445" cy="64953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 flipV="1">
            <a:off x="6701728" y="2751605"/>
            <a:ext cx="1989628" cy="6734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67293" y="3163687"/>
            <a:ext cx="259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ariol Bold"/>
                <a:cs typeface="Arial" panose="020B0604020202020204" pitchFamily="34" charset="0"/>
              </a:rPr>
              <a:t>Capitação de dados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8171544" y="3216477"/>
            <a:ext cx="351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latin typeface="Bariol Bold"/>
                <a:cs typeface="Arial" panose="020B0604020202020204" pitchFamily="34" charset="0"/>
              </a:rPr>
              <a:t>Uso das informações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37" y="3025592"/>
            <a:ext cx="308124" cy="308124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328" y="3025592"/>
            <a:ext cx="308124" cy="308124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1924" y="4536174"/>
            <a:ext cx="2088399" cy="1026729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76780" y="5950587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Protoboard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76779" y="3858949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1436909" y="5656217"/>
            <a:ext cx="1060008" cy="2183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031680" y="5701719"/>
            <a:ext cx="2165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Sensor de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Temperatura e umidade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DHTT11</a:t>
            </a: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54" y="4326932"/>
            <a:ext cx="1300566" cy="130056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24" y="4714104"/>
            <a:ext cx="516793" cy="516793"/>
          </a:xfrm>
          <a:prstGeom prst="rect">
            <a:avLst/>
          </a:prstGeom>
        </p:spPr>
      </p:pic>
      <p:cxnSp>
        <p:nvCxnSpPr>
          <p:cNvPr id="31" name="Conector de Seta Reta 30"/>
          <p:cNvCxnSpPr>
            <a:stCxn id="30" idx="3"/>
            <a:endCxn id="29" idx="1"/>
          </p:cNvCxnSpPr>
          <p:nvPr/>
        </p:nvCxnSpPr>
        <p:spPr>
          <a:xfrm>
            <a:off x="2496917" y="4972501"/>
            <a:ext cx="19793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H="1">
            <a:off x="1766667" y="4972501"/>
            <a:ext cx="20428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926552" y="4170611"/>
            <a:ext cx="62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Cabo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358454" y="3679794"/>
            <a:ext cx="614584" cy="53309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2181" y="3683885"/>
            <a:ext cx="634385" cy="533097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3550474" y="3677178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6553617" y="3674122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692987" y="4432221"/>
            <a:ext cx="21656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Node JS e IDE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59" y="6025584"/>
            <a:ext cx="695366" cy="42533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31" y="6040020"/>
            <a:ext cx="575968" cy="420817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7746" y="4432156"/>
            <a:ext cx="1858405" cy="1530324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96" y="4547035"/>
            <a:ext cx="1300566" cy="1300566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9571320" y="4703435"/>
            <a:ext cx="2165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Chrome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ou Firefox</a:t>
            </a: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81" y="5858470"/>
            <a:ext cx="384241" cy="384241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717" y="5874598"/>
            <a:ext cx="367512" cy="34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(Backlog)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67" y="3802671"/>
            <a:ext cx="4458351" cy="30553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 DHT11 (Temperatura e Umidade)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Site Institucional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integrado ao Site</a:t>
            </a:r>
          </a:p>
        </p:txBody>
      </p:sp>
    </p:spTree>
    <p:extLst>
      <p:ext uri="{BB962C8B-B14F-4D97-AF65-F5344CB8AC3E}">
        <p14:creationId xmlns:p14="http://schemas.microsoft.com/office/powerpoint/2010/main" val="184201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3807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/ Simulador Financeiro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57" y="2759370"/>
            <a:ext cx="6756485" cy="39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2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69" y="2650489"/>
            <a:ext cx="5838260" cy="42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0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849"/>
            <a:ext cx="12192000" cy="54102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4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5497"/>
            <a:ext cx="121920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2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Repositório no GitHub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89" y="2488578"/>
            <a:ext cx="7048498" cy="395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8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57"/>
          <a:stretch/>
        </p:blipFill>
        <p:spPr>
          <a:xfrm>
            <a:off x="-1" y="4061188"/>
            <a:ext cx="12192000" cy="199861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46" y="1079048"/>
            <a:ext cx="2871107" cy="28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45078 -0.2842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9" y="-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3" y="39201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991" y="3657600"/>
            <a:ext cx="3873304" cy="3200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92% dos estudantes universitários preferem livros físicos.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76 % dos leitores, acreditam ser mais vantajoso comprar livros usados ou pegar emprestado em bibliotecas.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Atualmente estão cadastradas 7,7 mil bibliotecas públicas no sistema do Ministério da Cultura</a:t>
            </a:r>
          </a:p>
        </p:txBody>
      </p:sp>
    </p:spTree>
    <p:extLst>
      <p:ext uri="{BB962C8B-B14F-4D97-AF65-F5344CB8AC3E}">
        <p14:creationId xmlns:p14="http://schemas.microsoft.com/office/powerpoint/2010/main" val="39343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172" y="3846172"/>
            <a:ext cx="4244942" cy="30118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Bariol Bold" panose="02000506040000020003" pitchFamily="2" charset="0"/>
              </a:rPr>
              <a:t>Oscilação </a:t>
            </a:r>
            <a:r>
              <a:rPr lang="pt-BR" sz="2400" dirty="0">
                <a:latin typeface="Bariol Bold" panose="02000506040000020003" pitchFamily="2" charset="0"/>
              </a:rPr>
              <a:t>da temperatura e umidade relativa do </a:t>
            </a:r>
            <a:r>
              <a:rPr lang="pt-BR" sz="2400" dirty="0" smtClean="0">
                <a:latin typeface="Bariol Bold" panose="02000506040000020003" pitchFamily="2" charset="0"/>
              </a:rPr>
              <a:t>ar.</a:t>
            </a: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 smtClean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 </a:t>
            </a:r>
            <a:r>
              <a:rPr lang="pt-BR" sz="2400" dirty="0" smtClean="0">
                <a:latin typeface="Bariol Bold" panose="02000506040000020003" pitchFamily="2" charset="0"/>
              </a:rPr>
              <a:t>Fungos </a:t>
            </a:r>
            <a:r>
              <a:rPr lang="pt-BR" sz="2400" dirty="0">
                <a:latin typeface="Bariol Bold" panose="02000506040000020003" pitchFamily="2" charset="0"/>
              </a:rPr>
              <a:t>e </a:t>
            </a:r>
            <a:r>
              <a:rPr lang="pt-BR" sz="2400" dirty="0" smtClean="0">
                <a:latin typeface="Bariol Bold" panose="02000506040000020003" pitchFamily="2" charset="0"/>
              </a:rPr>
              <a:t>bactérias </a:t>
            </a:r>
            <a:r>
              <a:rPr lang="pt-BR" sz="2400" dirty="0">
                <a:latin typeface="Bariol Bold" panose="02000506040000020003" pitchFamily="2" charset="0"/>
              </a:rPr>
              <a:t>causam </a:t>
            </a:r>
            <a:r>
              <a:rPr lang="pt-BR" sz="2400" dirty="0" smtClean="0">
                <a:latin typeface="Bariol Bold" panose="02000506040000020003" pitchFamily="2" charset="0"/>
              </a:rPr>
              <a:t>variáveis </a:t>
            </a:r>
            <a:r>
              <a:rPr lang="pt-BR" sz="2400" dirty="0">
                <a:latin typeface="Bariol Bold" panose="02000506040000020003" pitchFamily="2" charset="0"/>
              </a:rPr>
              <a:t>doenças</a:t>
            </a:r>
            <a:r>
              <a:rPr lang="pt-BR" sz="2400" dirty="0" smtClean="0">
                <a:latin typeface="Bariol Bold" panose="02000506040000020003" pitchFamily="2" charset="0"/>
              </a:rPr>
              <a:t>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Bariol Bold" panose="02000506040000020003" pitchFamily="2" charset="0"/>
              </a:rPr>
              <a:t>Mofo pode </a:t>
            </a:r>
            <a:r>
              <a:rPr lang="pt-BR" sz="2400" dirty="0">
                <a:latin typeface="Bariol Bold" panose="02000506040000020003" pitchFamily="2" charset="0"/>
              </a:rPr>
              <a:t>causar uma variedade de doenças respiratórias nos seres </a:t>
            </a:r>
            <a:r>
              <a:rPr lang="pt-BR" sz="2400" dirty="0">
                <a:latin typeface="Bariol Bold" panose="02000506040000020003" pitchFamily="2" charset="0"/>
              </a:rPr>
              <a:t>humanos</a:t>
            </a:r>
            <a:r>
              <a:rPr lang="pt-BR" sz="2400" dirty="0">
                <a:latin typeface="Bariol Bold" panose="02000506040000020003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078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28" y="3802671"/>
            <a:ext cx="4493830" cy="305532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1A9BA09-BC8C-4B52-AE69-EBE2FD7DC39C}"/>
              </a:ext>
            </a:extLst>
          </p:cNvPr>
          <p:cNvSpPr txBox="1"/>
          <p:nvPr/>
        </p:nvSpPr>
        <p:spPr>
          <a:xfrm>
            <a:off x="838200" y="2274838"/>
            <a:ext cx="5995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Sensores de Temperatura e Umidade que disponibilizam informações sobre os locais em que foram instalados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Web Responsivo com uma Dashboard que apresenta as informações dadas pelo sensor</a:t>
            </a:r>
          </a:p>
        </p:txBody>
      </p:sp>
    </p:spTree>
    <p:extLst>
      <p:ext uri="{BB962C8B-B14F-4D97-AF65-F5344CB8AC3E}">
        <p14:creationId xmlns:p14="http://schemas.microsoft.com/office/powerpoint/2010/main" val="351122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07416" y="2181655"/>
            <a:ext cx="3516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O sistema determina com esses dados o nível de temperatura do local.</a:t>
            </a:r>
          </a:p>
        </p:txBody>
      </p:sp>
      <p:cxnSp>
        <p:nvCxnSpPr>
          <p:cNvPr id="10" name="Conector de Seta Reta 9"/>
          <p:cNvCxnSpPr/>
          <p:nvPr/>
        </p:nvCxnSpPr>
        <p:spPr>
          <a:xfrm>
            <a:off x="5813550" y="1268518"/>
            <a:ext cx="801702" cy="3725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CB59938E-1EC6-4FDA-9A22-DB6A7DC30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662" y="203253"/>
            <a:ext cx="2894315" cy="2017898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1930404" y="5868762"/>
            <a:ext cx="374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O responsável pelo ambiente pode controlar a temperatura ambiente de acordo com os dados fornecidos pelo sistema.</a:t>
            </a:r>
          </a:p>
        </p:txBody>
      </p:sp>
      <p:pic>
        <p:nvPicPr>
          <p:cNvPr id="11" name="Imagem 10" descr="Uma imagem contendo lego&#10;&#10;Descrição gerada automaticamente">
            <a:extLst>
              <a:ext uri="{FF2B5EF4-FFF2-40B4-BE49-F238E27FC236}">
                <a16:creationId xmlns:a16="http://schemas.microsoft.com/office/drawing/2014/main" id="{75CCF98C-9716-4BFB-817E-3CAB031EC6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13" y="3889515"/>
            <a:ext cx="2477136" cy="1908356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6580784" y="5881825"/>
            <a:ext cx="374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Essas informações serão disponibilizadas em um </a:t>
            </a:r>
            <a:r>
              <a:rPr lang="pt-BR" sz="1600" dirty="0" err="1">
                <a:latin typeface="Bariol Bold" panose="02000506040000020003"/>
                <a:cs typeface="Arial" panose="020B0604020202020204" pitchFamily="34" charset="0"/>
              </a:rPr>
              <a:t>dashboard</a:t>
            </a:r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 através de um website.</a:t>
            </a:r>
          </a:p>
        </p:txBody>
      </p:sp>
      <p:pic>
        <p:nvPicPr>
          <p:cNvPr id="8" name="Imagem 7" descr="Uma imagem contendo relógio, mesa, computador, tela&#10;&#10;Descrição gerada automaticamente">
            <a:extLst>
              <a:ext uri="{FF2B5EF4-FFF2-40B4-BE49-F238E27FC236}">
                <a16:creationId xmlns:a16="http://schemas.microsoft.com/office/drawing/2014/main" id="{CA5FBE93-39D7-43EB-BC2F-F7757B0AEB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03" y="3640906"/>
            <a:ext cx="3034762" cy="2242989"/>
          </a:xfrm>
          <a:prstGeom prst="rect">
            <a:avLst/>
          </a:prstGeom>
        </p:spPr>
      </p:pic>
      <p:cxnSp>
        <p:nvCxnSpPr>
          <p:cNvPr id="32" name="Conector de Seta Reta 31"/>
          <p:cNvCxnSpPr/>
          <p:nvPr/>
        </p:nvCxnSpPr>
        <p:spPr>
          <a:xfrm flipH="1">
            <a:off x="5813550" y="4843693"/>
            <a:ext cx="801702" cy="3725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97EDB81F-85CF-4096-BBCE-16F66B5912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88" y="190003"/>
            <a:ext cx="3271119" cy="2122747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2373480" y="2181655"/>
            <a:ext cx="3139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Coleta de dados através do sensor de temperatura e umidade.</a:t>
            </a:r>
          </a:p>
          <a:p>
            <a:endParaRPr lang="pt-BR" sz="1600" dirty="0">
              <a:latin typeface="Bariol Bold" panose="02000506040000020003"/>
            </a:endParaRP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8660042" y="2941407"/>
            <a:ext cx="3573" cy="635627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23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HLD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85" y="2759370"/>
            <a:ext cx="5691427" cy="38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00892" y="287383"/>
            <a:ext cx="4885508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FAD4E8-4127-4FD5-A86F-7066B520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36" y="1516516"/>
            <a:ext cx="599531" cy="756598"/>
          </a:xfrm>
          <a:prstGeom prst="rect">
            <a:avLst/>
          </a:prstGeom>
        </p:spPr>
      </p:pic>
      <p:pic>
        <p:nvPicPr>
          <p:cNvPr id="9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17E598-BC0F-433A-AACD-E985418FF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00000">
            <a:off x="2039211" y="1520952"/>
            <a:ext cx="737731" cy="747726"/>
          </a:xfrm>
          <a:prstGeom prst="rect">
            <a:avLst/>
          </a:prstGeom>
        </p:spPr>
      </p:pic>
      <p:pic>
        <p:nvPicPr>
          <p:cNvPr id="10" name="Picture 8" descr="A circuit board&#10;&#10;Description generated with very high confidence">
            <a:extLst>
              <a:ext uri="{FF2B5EF4-FFF2-40B4-BE49-F238E27FC236}">
                <a16:creationId xmlns:a16="http://schemas.microsoft.com/office/drawing/2014/main" id="{8631CDC9-C9ED-40D8-9718-9030D394E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100" y="2104557"/>
            <a:ext cx="687748" cy="707741"/>
          </a:xfrm>
          <a:prstGeom prst="rect">
            <a:avLst/>
          </a:prstGeom>
        </p:spPr>
      </p:pic>
      <p:pic>
        <p:nvPicPr>
          <p:cNvPr id="11" name="Graphic 48" descr="Chevron arrows">
            <a:extLst>
              <a:ext uri="{FF2B5EF4-FFF2-40B4-BE49-F238E27FC236}">
                <a16:creationId xmlns:a16="http://schemas.microsoft.com/office/drawing/2014/main" id="{9C83C282-EC67-4BF5-988C-C6151F03E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75957" y="1589400"/>
            <a:ext cx="515811" cy="505815"/>
          </a:xfrm>
          <a:prstGeom prst="rect">
            <a:avLst/>
          </a:prstGeom>
        </p:spPr>
      </p:pic>
      <p:pic>
        <p:nvPicPr>
          <p:cNvPr id="12" name="Graphic 50" descr="Chevron arrows">
            <a:extLst>
              <a:ext uri="{FF2B5EF4-FFF2-40B4-BE49-F238E27FC236}">
                <a16:creationId xmlns:a16="http://schemas.microsoft.com/office/drawing/2014/main" id="{F8ADD165-FA14-4184-A53E-48188D71E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0800000">
            <a:off x="3145969" y="2095215"/>
            <a:ext cx="545799" cy="515810"/>
          </a:xfrm>
          <a:prstGeom prst="rect">
            <a:avLst/>
          </a:prstGeom>
        </p:spPr>
      </p:pic>
      <p:pic>
        <p:nvPicPr>
          <p:cNvPr id="13" name="Picture 52" descr="A close up of a logo&#10;&#10;Description generated with high confidence">
            <a:extLst>
              <a:ext uri="{FF2B5EF4-FFF2-40B4-BE49-F238E27FC236}">
                <a16:creationId xmlns:a16="http://schemas.microsoft.com/office/drawing/2014/main" id="{09477861-B8F4-44DE-814A-58410BB781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2044" y="1263001"/>
            <a:ext cx="907666" cy="877677"/>
          </a:xfrm>
          <a:prstGeom prst="rect">
            <a:avLst/>
          </a:prstGeom>
        </p:spPr>
      </p:pic>
      <p:pic>
        <p:nvPicPr>
          <p:cNvPr id="14" name="Picture 55" descr="A close up of a clock&#10;&#10;Description generated with high confidence">
            <a:extLst>
              <a:ext uri="{FF2B5EF4-FFF2-40B4-BE49-F238E27FC236}">
                <a16:creationId xmlns:a16="http://schemas.microsoft.com/office/drawing/2014/main" id="{5C726E55-A6D4-4B74-8915-31B0312BC1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2451" y="2081491"/>
            <a:ext cx="687748" cy="647762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8180067" y="287383"/>
            <a:ext cx="3472002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 rot="16200000" flipV="1">
            <a:off x="6795668" y="1470877"/>
            <a:ext cx="0" cy="144731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rot="16200000">
            <a:off x="6846526" y="1745403"/>
            <a:ext cx="0" cy="144731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7" descr="A picture containing computer, table&#10;&#10;Description generated with very high confidence">
            <a:extLst>
              <a:ext uri="{FF2B5EF4-FFF2-40B4-BE49-F238E27FC236}">
                <a16:creationId xmlns:a16="http://schemas.microsoft.com/office/drawing/2014/main" id="{62574C71-6DE6-4BEE-A15F-55F806CE58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9941" y="1238521"/>
            <a:ext cx="1672254" cy="1711204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653143" y="424784"/>
            <a:ext cx="47810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sensores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ambiente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detectar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se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próprio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é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propício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armazenamento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adequado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livros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183313" y="457202"/>
            <a:ext cx="34720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enviados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empresa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gerencimento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1" name="Picture 30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64311C35-AE07-45F0-9E8D-286483932D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6001" y="819390"/>
            <a:ext cx="1061049" cy="1075425"/>
          </a:xfrm>
          <a:prstGeom prst="rect">
            <a:avLst/>
          </a:prstGeom>
        </p:spPr>
      </p:pic>
      <p:sp>
        <p:nvSpPr>
          <p:cNvPr id="22" name="TextBox 33">
            <a:extLst>
              <a:ext uri="{FF2B5EF4-FFF2-40B4-BE49-F238E27FC236}">
                <a16:creationId xmlns:a16="http://schemas.microsoft.com/office/drawing/2014/main" id="{46EBE350-3D70-431B-BFCA-8FAC071B45DB}"/>
              </a:ext>
            </a:extLst>
          </p:cNvPr>
          <p:cNvSpPr txBox="1"/>
          <p:nvPr/>
        </p:nvSpPr>
        <p:spPr>
          <a:xfrm>
            <a:off x="5904131" y="472028"/>
            <a:ext cx="191677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Roteador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Wirelles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4769849" y="3937760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Picture 13" descr="A picture containing comb&#10;&#10;Description generated with very high confidence">
            <a:extLst>
              <a:ext uri="{FF2B5EF4-FFF2-40B4-BE49-F238E27FC236}">
                <a16:creationId xmlns:a16="http://schemas.microsoft.com/office/drawing/2014/main" id="{96E322C2-909A-46BB-B588-211766AB85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3964" y="4650330"/>
            <a:ext cx="1707612" cy="1648627"/>
          </a:xfrm>
          <a:prstGeom prst="rect">
            <a:avLst/>
          </a:prstGeom>
        </p:spPr>
      </p:pic>
      <p:sp>
        <p:nvSpPr>
          <p:cNvPr id="25" name="TextBox 61">
            <a:extLst>
              <a:ext uri="{FF2B5EF4-FFF2-40B4-BE49-F238E27FC236}">
                <a16:creationId xmlns:a16="http://schemas.microsoft.com/office/drawing/2014/main" id="{2B0D8CBA-CC14-4E5F-B4F1-1633DDE93E6E}"/>
              </a:ext>
            </a:extLst>
          </p:cNvPr>
          <p:cNvSpPr txBox="1"/>
          <p:nvPr/>
        </p:nvSpPr>
        <p:spPr>
          <a:xfrm>
            <a:off x="5356588" y="4091911"/>
            <a:ext cx="16470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Internet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600892" y="3902803"/>
            <a:ext cx="2811093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Picture 68" descr="A close up of a sign&#10;&#10;Description generated with high confidence">
            <a:extLst>
              <a:ext uri="{FF2B5EF4-FFF2-40B4-BE49-F238E27FC236}">
                <a16:creationId xmlns:a16="http://schemas.microsoft.com/office/drawing/2014/main" id="{C7BC0718-3AEC-417A-BD8F-3A387BBF04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2968" y="3940352"/>
            <a:ext cx="1132042" cy="1110439"/>
          </a:xfrm>
          <a:prstGeom prst="rect">
            <a:avLst/>
          </a:prstGeom>
        </p:spPr>
      </p:pic>
      <p:pic>
        <p:nvPicPr>
          <p:cNvPr id="28" name="Picture 70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0CAA2E08-371C-4778-B698-82EA38A03D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0499" y="5279305"/>
            <a:ext cx="1590450" cy="1050409"/>
          </a:xfrm>
          <a:prstGeom prst="rect">
            <a:avLst/>
          </a:prstGeom>
        </p:spPr>
      </p:pic>
      <p:pic>
        <p:nvPicPr>
          <p:cNvPr id="29" name="Picture 73" descr="A close up of a logo&#10;&#10;Description generated with high confidence">
            <a:extLst>
              <a:ext uri="{FF2B5EF4-FFF2-40B4-BE49-F238E27FC236}">
                <a16:creationId xmlns:a16="http://schemas.microsoft.com/office/drawing/2014/main" id="{385A0B54-3BDE-4902-8311-81E6A8A2E5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3784" y="4047958"/>
            <a:ext cx="872795" cy="883597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8813101" y="3896533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7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EA4B790-3FF9-4E6B-891E-C4B0A8AC7E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64613" y="4047958"/>
            <a:ext cx="1338116" cy="936724"/>
          </a:xfrm>
          <a:prstGeom prst="rect">
            <a:avLst/>
          </a:prstGeom>
          <a:ln>
            <a:noFill/>
          </a:ln>
        </p:spPr>
      </p:pic>
      <p:sp>
        <p:nvSpPr>
          <p:cNvPr id="32" name="TextBox 88">
            <a:extLst>
              <a:ext uri="{FF2B5EF4-FFF2-40B4-BE49-F238E27FC236}">
                <a16:creationId xmlns:a16="http://schemas.microsoft.com/office/drawing/2014/main" id="{194A1E76-091F-4A2D-A3A3-64B09C6107D4}"/>
              </a:ext>
            </a:extLst>
          </p:cNvPr>
          <p:cNvSpPr txBox="1"/>
          <p:nvPr/>
        </p:nvSpPr>
        <p:spPr>
          <a:xfrm>
            <a:off x="9357336" y="5224777"/>
            <a:ext cx="1746169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Servidores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Plataforma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Comunicação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 rot="16200000" flipV="1">
            <a:off x="8192122" y="4862527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16200000">
            <a:off x="8242980" y="5137053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rot="16200000" flipV="1">
            <a:off x="4077311" y="4859479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16200000">
            <a:off x="4128169" y="5134005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7612342" y="3005628"/>
            <a:ext cx="516009" cy="4451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7609150" y="3367078"/>
            <a:ext cx="490762" cy="4089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1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54" y="2563369"/>
            <a:ext cx="5235889" cy="413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2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283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Bariol Bold</vt:lpstr>
      <vt:lpstr>Calibri</vt:lpstr>
      <vt:lpstr>Calibri Light</vt:lpstr>
      <vt:lpstr>Wingdings</vt:lpstr>
      <vt:lpstr>Tema do Office</vt:lpstr>
      <vt:lpstr>Integrantes</vt:lpstr>
      <vt:lpstr>Apresentação do PowerPoint</vt:lpstr>
      <vt:lpstr>Segmento/Contexto</vt:lpstr>
      <vt:lpstr>Problema</vt:lpstr>
      <vt:lpstr>Solução Proposta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Requisitos (Backlog)</vt:lpstr>
      <vt:lpstr>Site / Simulador Financeiro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51</cp:revision>
  <dcterms:created xsi:type="dcterms:W3CDTF">2020-04-20T17:21:30Z</dcterms:created>
  <dcterms:modified xsi:type="dcterms:W3CDTF">2020-04-23T18:03:48Z</dcterms:modified>
</cp:coreProperties>
</file>