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75" r:id="rId7"/>
    <p:sldId id="269" r:id="rId8"/>
    <p:sldId id="271" r:id="rId9"/>
    <p:sldId id="292" r:id="rId10"/>
    <p:sldId id="286" r:id="rId11"/>
    <p:sldId id="281" r:id="rId12"/>
    <p:sldId id="283" r:id="rId13"/>
    <p:sldId id="278" r:id="rId14"/>
    <p:sldId id="277" r:id="rId15"/>
    <p:sldId id="279" r:id="rId16"/>
    <p:sldId id="284" r:id="rId17"/>
    <p:sldId id="293" r:id="rId18"/>
    <p:sldId id="287" r:id="rId19"/>
    <p:sldId id="272" r:id="rId20"/>
    <p:sldId id="270" r:id="rId21"/>
    <p:sldId id="265" r:id="rId22"/>
    <p:sldId id="274" r:id="rId23"/>
    <p:sldId id="276" r:id="rId24"/>
    <p:sldId id="264" r:id="rId25"/>
    <p:sldId id="294" r:id="rId26"/>
    <p:sldId id="288" r:id="rId27"/>
    <p:sldId id="289" r:id="rId28"/>
    <p:sldId id="290" r:id="rId29"/>
    <p:sldId id="291" r:id="rId30"/>
    <p:sldId id="280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EAEFF7"/>
    <a:srgbClr val="35B794"/>
    <a:srgbClr val="37BD95"/>
    <a:srgbClr val="39CB96"/>
    <a:srgbClr val="30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89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36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5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75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20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0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1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80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92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26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B35C2-D55D-43EC-A9F9-87B33DB15AB7}" type="datetimeFigureOut">
              <a:rPr lang="pt-BR" smtClean="0"/>
              <a:t>25/06/2020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36F2D-A4D6-49ED-BC18-D450E2FF51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58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1.globo.com/pr/campos-gerais-sul/noticia/2013/09/milhares-de-livros-com-fungos-serao-incinerados-de-biblioteca-no-parana.html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Integrantes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6040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timer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325861-1F2F-4268-ABB8-C47708A22645}"/>
              </a:ext>
            </a:extLst>
          </p:cNvPr>
          <p:cNvSpPr txBox="1"/>
          <p:nvPr/>
        </p:nvSpPr>
        <p:spPr>
          <a:xfrm>
            <a:off x="696161" y="4376752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Christian 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Raphael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CD548A-80ED-4522-9EDB-054404B21EE9}"/>
              </a:ext>
            </a:extLst>
          </p:cNvPr>
          <p:cNvSpPr txBox="1"/>
          <p:nvPr/>
        </p:nvSpPr>
        <p:spPr>
          <a:xfrm>
            <a:off x="2536554" y="437742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Gustavo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Henrique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943B0FE-F317-47B4-AF95-1BF63C89F003}"/>
              </a:ext>
            </a:extLst>
          </p:cNvPr>
          <p:cNvSpPr txBox="1"/>
          <p:nvPr/>
        </p:nvSpPr>
        <p:spPr>
          <a:xfrm>
            <a:off x="4376947" y="4376751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Gisele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Araújo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9D4990C-EB5C-46BD-906D-1D4B714A6937}"/>
              </a:ext>
            </a:extLst>
          </p:cNvPr>
          <p:cNvSpPr txBox="1"/>
          <p:nvPr/>
        </p:nvSpPr>
        <p:spPr>
          <a:xfrm>
            <a:off x="6225257" y="4376750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 smtClean="0">
                <a:latin typeface="Bariol Bold" panose="02000506040000020003" pitchFamily="2" charset="0"/>
              </a:rPr>
              <a:t>Silva</a:t>
            </a:r>
            <a:endParaRPr lang="pt-BR" sz="2800" dirty="0">
              <a:latin typeface="Bariol Bold" panose="02000506040000020003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807356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latin typeface="Bariol Bold" panose="02000506040000020003" pitchFamily="2" charset="0"/>
              </a:rPr>
              <a:t>Adaías</a:t>
            </a:r>
            <a:endParaRPr lang="pt-BR" sz="2800" dirty="0">
              <a:latin typeface="Bariol Bold" panose="02000506040000020003" pitchFamily="2" charset="0"/>
            </a:endParaRP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Santos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EDA333-49AA-47A1-9E18-27FCA69C6ADA}"/>
              </a:ext>
            </a:extLst>
          </p:cNvPr>
          <p:cNvSpPr txBox="1"/>
          <p:nvPr/>
        </p:nvSpPr>
        <p:spPr>
          <a:xfrm>
            <a:off x="9921877" y="4376748"/>
            <a:ext cx="159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Bariol Bold" panose="02000506040000020003" pitchFamily="2" charset="0"/>
              </a:rPr>
              <a:t>Guilherme</a:t>
            </a:r>
          </a:p>
          <a:p>
            <a:pPr algn="ctr"/>
            <a:r>
              <a:rPr lang="pt-BR" sz="2800" dirty="0">
                <a:latin typeface="Bariol Bold" panose="02000506040000020003" pitchFamily="2" charset="0"/>
              </a:rPr>
              <a:t>De Sá</a:t>
            </a: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23" y="2444911"/>
            <a:ext cx="1517226" cy="1517226"/>
          </a:xfrm>
          <a:prstGeom prst="ellipse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888" y="2442937"/>
            <a:ext cx="1519200" cy="1519200"/>
          </a:xfrm>
          <a:prstGeom prst="ellipse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98" y="2442937"/>
            <a:ext cx="1519200" cy="1526192"/>
          </a:xfrm>
          <a:prstGeom prst="ellipse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06" y="2472771"/>
            <a:ext cx="1519200" cy="1493880"/>
          </a:xfrm>
          <a:prstGeom prst="ellipse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916" y="2442937"/>
            <a:ext cx="1519200" cy="1519200"/>
          </a:xfrm>
          <a:prstGeom prst="ellipse">
            <a:avLst/>
          </a:prstGeom>
        </p:spPr>
      </p:pic>
      <p:pic>
        <p:nvPicPr>
          <p:cNvPr id="5" name="Imagem 4" descr="Homem com óculos de grau e camisa preta&#10;&#10;Descrição gerada automaticamente">
            <a:extLst>
              <a:ext uri="{FF2B5EF4-FFF2-40B4-BE49-F238E27FC236}">
                <a16:creationId xmlns:a16="http://schemas.microsoft.com/office/drawing/2014/main" id="{D815F394-F527-4EF6-8095-041600C68E3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13646" r="585" b="13646"/>
          <a:stretch/>
        </p:blipFill>
        <p:spPr>
          <a:xfrm>
            <a:off x="732784" y="2467343"/>
            <a:ext cx="1519200" cy="1494794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25596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Gestão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22" y="2435246"/>
            <a:ext cx="5892953" cy="41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3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8" y="641268"/>
            <a:ext cx="10384044" cy="57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do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Projeto (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) 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83077"/>
              </p:ext>
            </p:extLst>
          </p:nvPr>
        </p:nvGraphicFramePr>
        <p:xfrm>
          <a:off x="350170" y="1690688"/>
          <a:ext cx="11491659" cy="4769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1843">
                  <a:extLst>
                    <a:ext uri="{9D8B030D-6E8A-4147-A177-3AD203B41FA5}">
                      <a16:colId xmlns:a16="http://schemas.microsoft.com/office/drawing/2014/main" val="4095648610"/>
                    </a:ext>
                  </a:extLst>
                </a:gridCol>
                <a:gridCol w="5635957">
                  <a:extLst>
                    <a:ext uri="{9D8B030D-6E8A-4147-A177-3AD203B41FA5}">
                      <a16:colId xmlns:a16="http://schemas.microsoft.com/office/drawing/2014/main" val="2974682867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918061873"/>
                    </a:ext>
                  </a:extLst>
                </a:gridCol>
                <a:gridCol w="1152563">
                  <a:extLst>
                    <a:ext uri="{9D8B030D-6E8A-4147-A177-3AD203B41FA5}">
                      <a16:colId xmlns:a16="http://schemas.microsoft.com/office/drawing/2014/main" val="2975207203"/>
                    </a:ext>
                  </a:extLst>
                </a:gridCol>
                <a:gridCol w="955637">
                  <a:extLst>
                    <a:ext uri="{9D8B030D-6E8A-4147-A177-3AD203B41FA5}">
                      <a16:colId xmlns:a16="http://schemas.microsoft.com/office/drawing/2014/main" val="781221177"/>
                    </a:ext>
                  </a:extLst>
                </a:gridCol>
                <a:gridCol w="1534859">
                  <a:extLst>
                    <a:ext uri="{9D8B030D-6E8A-4147-A177-3AD203B41FA5}">
                      <a16:colId xmlns:a16="http://schemas.microsoft.com/office/drawing/2014/main" val="2310143784"/>
                    </a:ext>
                  </a:extLst>
                </a:gridCol>
              </a:tblGrid>
              <a:tr h="51911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Tamanho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04682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sofware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deve apresentar simulador financeiro;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 (13-04-2020)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0407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barra de menu com os seguintes tópicos: Home, Sobre, Projeto, Equipe, Contato e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98152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inicial (home)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01152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contendo informações sobre a empresa: historia, missão, valores e objetivos;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76415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sobre o projeto: o que é, como funciona;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56713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com informações para contato com a empresa;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004788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</a:t>
                      </a:r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pagina para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 senha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28521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página para cadastro de novo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11459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tela DASHBOARD após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 usuário;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787285"/>
                  </a:ext>
                </a:extLst>
              </a:tr>
              <a:tr h="49291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gráfico indicando a variação de temperatura e umidade do local (DASHBOARD);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75453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apresentar rodapé com informações do menu;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(27-04-2020)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4342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banco de dados deve apresentar as seguintes entidades: usuários, sensor;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Essencial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13274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permitir que o cliente solicite serviço da </a:t>
                      </a:r>
                      <a:r>
                        <a:rPr lang="pt-BR" sz="105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Chameleon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92540"/>
                  </a:ext>
                </a:extLst>
              </a:tr>
              <a:tr h="25198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software deve enviar um e-mail para o usuário de verificação do cadastro;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Importante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 (20-04-2020)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998" marR="6998" marT="6998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Backlog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 Sprint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57102"/>
              </p:ext>
            </p:extLst>
          </p:nvPr>
        </p:nvGraphicFramePr>
        <p:xfrm>
          <a:off x="838200" y="1690688"/>
          <a:ext cx="10515598" cy="48586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43">
                  <a:extLst>
                    <a:ext uri="{9D8B030D-6E8A-4147-A177-3AD203B41FA5}">
                      <a16:colId xmlns:a16="http://schemas.microsoft.com/office/drawing/2014/main" val="1841085390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3590433378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28512312"/>
                    </a:ext>
                  </a:extLst>
                </a:gridCol>
                <a:gridCol w="1369605">
                  <a:extLst>
                    <a:ext uri="{9D8B030D-6E8A-4147-A177-3AD203B41FA5}">
                      <a16:colId xmlns:a16="http://schemas.microsoft.com/office/drawing/2014/main" val="1093464508"/>
                    </a:ext>
                  </a:extLst>
                </a:gridCol>
                <a:gridCol w="1920271">
                  <a:extLst>
                    <a:ext uri="{9D8B030D-6E8A-4147-A177-3AD203B41FA5}">
                      <a16:colId xmlns:a16="http://schemas.microsoft.com/office/drawing/2014/main" val="1436575289"/>
                    </a:ext>
                  </a:extLst>
                </a:gridCol>
                <a:gridCol w="1355484">
                  <a:extLst>
                    <a:ext uri="{9D8B030D-6E8A-4147-A177-3AD203B41FA5}">
                      <a16:colId xmlns:a16="http://schemas.microsoft.com/office/drawing/2014/main" val="2628677040"/>
                    </a:ext>
                  </a:extLst>
                </a:gridCol>
                <a:gridCol w="1344895">
                  <a:extLst>
                    <a:ext uri="{9D8B030D-6E8A-4147-A177-3AD203B41FA5}">
                      <a16:colId xmlns:a16="http://schemas.microsoft.com/office/drawing/2014/main" val="2914382457"/>
                    </a:ext>
                  </a:extLst>
                </a:gridCol>
              </a:tblGrid>
              <a:tr h="61857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TAREFA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PRAZO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CONCLUÍDO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041340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HOME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265445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SOBRE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DE SÁ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11168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PROJETO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62029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EQUIPE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ADAÍAS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5131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CONTATO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GISELE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32597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LOGIN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892014"/>
                  </a:ext>
                </a:extLst>
              </a:tr>
              <a:tr h="38695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DASHBOARD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GUSTAVO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021508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(SITE)Página: CADASTRO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GUSTA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091123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(SITE)Rodapé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37434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(SITE)Barra de menu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CHRISTIAN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21087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(BD)Modelagem conceitual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Urgente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TODOS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89026"/>
                  </a:ext>
                </a:extLst>
              </a:tr>
              <a:tr h="35028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(BD)Script Banco de dados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FEITO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27.04.2020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GUILHERME DA SILVA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1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Requisitos (Backlog)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467" y="3802671"/>
            <a:ext cx="4458351" cy="30553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 DHT11 (Temperatura e Umidade)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Site Institucional</a:t>
            </a: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4772FF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integrado ao Site</a:t>
            </a:r>
          </a:p>
        </p:txBody>
      </p:sp>
    </p:spTree>
    <p:extLst>
      <p:ext uri="{BB962C8B-B14F-4D97-AF65-F5344CB8AC3E}">
        <p14:creationId xmlns:p14="http://schemas.microsoft.com/office/powerpoint/2010/main" val="240705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Planilha de Riscos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94386"/>
              </p:ext>
            </p:extLst>
          </p:nvPr>
        </p:nvGraphicFramePr>
        <p:xfrm>
          <a:off x="444137" y="2004195"/>
          <a:ext cx="11338561" cy="4305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466485378"/>
                    </a:ext>
                  </a:extLst>
                </a:gridCol>
                <a:gridCol w="1917930">
                  <a:extLst>
                    <a:ext uri="{9D8B030D-6E8A-4147-A177-3AD203B41FA5}">
                      <a16:colId xmlns:a16="http://schemas.microsoft.com/office/drawing/2014/main" val="4243844639"/>
                    </a:ext>
                  </a:extLst>
                </a:gridCol>
                <a:gridCol w="1256345">
                  <a:extLst>
                    <a:ext uri="{9D8B030D-6E8A-4147-A177-3AD203B41FA5}">
                      <a16:colId xmlns:a16="http://schemas.microsoft.com/office/drawing/2014/main" val="2376549313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3256337394"/>
                    </a:ext>
                  </a:extLst>
                </a:gridCol>
                <a:gridCol w="1018903">
                  <a:extLst>
                    <a:ext uri="{9D8B030D-6E8A-4147-A177-3AD203B41FA5}">
                      <a16:colId xmlns:a16="http://schemas.microsoft.com/office/drawing/2014/main" val="184948254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53809088"/>
                    </a:ext>
                  </a:extLst>
                </a:gridCol>
                <a:gridCol w="5381898">
                  <a:extLst>
                    <a:ext uri="{9D8B030D-6E8A-4147-A177-3AD203B41FA5}">
                      <a16:colId xmlns:a16="http://schemas.microsoft.com/office/drawing/2014/main" val="4106031628"/>
                    </a:ext>
                  </a:extLst>
                </a:gridCol>
              </a:tblGrid>
              <a:tr h="5615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 do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Probabilidade (p) 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Impacto (I)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Fator de Risco</a:t>
                      </a:r>
                      <a:endParaRPr lang="pt-BR" sz="1200" b="1" i="1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Ação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Como?</a:t>
                      </a:r>
                      <a:endParaRPr lang="pt-BR" sz="1200" b="1" i="1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2350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Membro do Grupo sair do Projeto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uma eventual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saida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fará com que seja dividida a parte com os demais.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283914164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</a:t>
                      </a:r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infraestrutura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materias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ou Locais apropriados temporariamente para o desenvolvimento do projeto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523295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comunicação entre 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Buscar manter uma comunicação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diaria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por meio de pequenas reuniões 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315655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Desrespeito 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discussões  no grupo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evitar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mediador, um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qual possa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apasiguar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situações mais complicadas para que todos cheguem num consenso comum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572991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responsabilidade com as entregas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Cobrar aqueles que estão atrasando nas entregas, e cogitar a ideia se um segundo plano caso não haja uma evidente melhora.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2945678963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Integrante contrair uma Doença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Uma vez que todos do grupo estão cientes de todas partes do projeto, um ou mais integrantes assumiriam a parte daquele que não está habilitado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06337"/>
                  </a:ext>
                </a:extLst>
              </a:tr>
              <a:tr h="5348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Falta de conhecimento pra desenvolver algo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Troca de conhecimento e o "apadrinhamento" por aqueles que possuem mais conhecimento, para desenvolver a </a:t>
                      </a:r>
                      <a:r>
                        <a:rPr lang="pt-BR" sz="11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</a:t>
                      </a:r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algum déficit.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650" marR="6650" marT="6650" marB="0" anchor="ctr"/>
                </a:tc>
                <a:extLst>
                  <a:ext uri="{0D108BD9-81ED-4DB2-BD59-A6C34878D82A}">
                    <a16:rowId xmlns:a16="http://schemas.microsoft.com/office/drawing/2014/main" val="961345376"/>
                  </a:ext>
                </a:extLst>
              </a:tr>
            </a:tbl>
          </a:graphicData>
        </a:graphic>
      </p:graphicFrame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281" y="365125"/>
            <a:ext cx="3077551" cy="12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3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370965"/>
            <a:ext cx="10515600" cy="1325563"/>
          </a:xfrm>
        </p:spPr>
        <p:txBody>
          <a:bodyPr/>
          <a:lstStyle/>
          <a:p>
            <a:pPr algn="ctr"/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Desebnvolvimento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LLD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54" y="2563369"/>
            <a:ext cx="5235889" cy="413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525488" y="567403"/>
            <a:ext cx="7045102" cy="17997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230" y="928753"/>
            <a:ext cx="1077075" cy="10770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21" y="986658"/>
            <a:ext cx="990295" cy="990295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567674" y="697887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872589" y="697887"/>
            <a:ext cx="2597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Servidor da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458251" y="2367175"/>
            <a:ext cx="1183059" cy="592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74" y="1976953"/>
            <a:ext cx="1186543" cy="118654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5121959" y="2930988"/>
            <a:ext cx="1901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67293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6265747" y="3611194"/>
            <a:ext cx="5421090" cy="28766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3441233" y="2775495"/>
            <a:ext cx="1967445" cy="64953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H="1" flipV="1">
            <a:off x="6701728" y="2751605"/>
            <a:ext cx="1989628" cy="67342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67293" y="3163687"/>
            <a:ext cx="259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Bariol Bold"/>
                <a:cs typeface="Arial" panose="020B0604020202020204" pitchFamily="34" charset="0"/>
              </a:rPr>
              <a:t>Captação </a:t>
            </a:r>
            <a:r>
              <a:rPr lang="pt-BR" b="1" dirty="0">
                <a:latin typeface="Bariol Bold"/>
                <a:cs typeface="Arial" panose="020B0604020202020204" pitchFamily="34" charset="0"/>
              </a:rPr>
              <a:t>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171544" y="3216477"/>
            <a:ext cx="351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latin typeface="Bariol Bold"/>
                <a:cs typeface="Arial" panose="020B0604020202020204" pitchFamily="34" charset="0"/>
              </a:rPr>
              <a:t>Usuário</a:t>
            </a:r>
            <a:endParaRPr lang="pt-BR" b="1" dirty="0">
              <a:latin typeface="Bariol Bold"/>
              <a:cs typeface="Arial" panose="020B0604020202020204" pitchFamily="34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37" y="3025592"/>
            <a:ext cx="308124" cy="308124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328" y="3025592"/>
            <a:ext cx="308124" cy="30812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1924" y="4536174"/>
            <a:ext cx="2088399" cy="1026729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376780" y="5950587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Protoboard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76779" y="3858949"/>
            <a:ext cx="1901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1436909" y="5656217"/>
            <a:ext cx="1060008" cy="2183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2031680" y="5701719"/>
            <a:ext cx="2165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Sensor de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Temperatura e umidade</a:t>
            </a:r>
          </a:p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DHT11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854" y="4326932"/>
            <a:ext cx="1300566" cy="130056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24" y="4714104"/>
            <a:ext cx="516793" cy="516793"/>
          </a:xfrm>
          <a:prstGeom prst="rect">
            <a:avLst/>
          </a:prstGeom>
        </p:spPr>
      </p:pic>
      <p:cxnSp>
        <p:nvCxnSpPr>
          <p:cNvPr id="31" name="Conector de Seta Reta 30"/>
          <p:cNvCxnSpPr>
            <a:stCxn id="30" idx="3"/>
            <a:endCxn id="29" idx="1"/>
          </p:cNvCxnSpPr>
          <p:nvPr/>
        </p:nvCxnSpPr>
        <p:spPr>
          <a:xfrm>
            <a:off x="2496917" y="4972501"/>
            <a:ext cx="19793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 flipH="1">
            <a:off x="1766667" y="4972501"/>
            <a:ext cx="204287" cy="47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926552" y="4170611"/>
            <a:ext cx="62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Cabo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USB</a:t>
            </a:r>
          </a:p>
        </p:txBody>
      </p:sp>
      <p:pic>
        <p:nvPicPr>
          <p:cNvPr id="34" name="Imagem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6358454" y="3679794"/>
            <a:ext cx="614584" cy="533097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2181" y="3683885"/>
            <a:ext cx="634385" cy="533097"/>
          </a:xfrm>
          <a:prstGeom prst="rect">
            <a:avLst/>
          </a:prstGeom>
        </p:spPr>
      </p:pic>
      <p:sp>
        <p:nvSpPr>
          <p:cNvPr id="36" name="CaixaDeTexto 35"/>
          <p:cNvSpPr txBox="1"/>
          <p:nvPr/>
        </p:nvSpPr>
        <p:spPr>
          <a:xfrm>
            <a:off x="3550474" y="3677178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6553617" y="3674122"/>
            <a:ext cx="198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Internet LAN /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fi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92987" y="4432221"/>
            <a:ext cx="2165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Node JS e IDE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m 3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302" y="4636311"/>
            <a:ext cx="695366" cy="425332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407" y="5258151"/>
            <a:ext cx="575968" cy="420817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746" y="4432156"/>
            <a:ext cx="1858405" cy="1530324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996" y="4547035"/>
            <a:ext cx="1300566" cy="1300566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9571320" y="4703435"/>
            <a:ext cx="2165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Notbook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HP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Core i3 8GB RAM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Com Chrome </a:t>
            </a: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ou Firefox</a:t>
            </a:r>
          </a:p>
        </p:txBody>
      </p:sp>
      <p:pic>
        <p:nvPicPr>
          <p:cNvPr id="44" name="Imagem 4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81" y="5858470"/>
            <a:ext cx="384241" cy="384241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717" y="5874598"/>
            <a:ext cx="367512" cy="346610"/>
          </a:xfrm>
          <a:prstGeom prst="rect">
            <a:avLst/>
          </a:prstGeom>
        </p:spPr>
      </p:pic>
      <p:sp>
        <p:nvSpPr>
          <p:cNvPr id="46" name="CaixaDeTexto 45"/>
          <p:cNvSpPr txBox="1"/>
          <p:nvPr/>
        </p:nvSpPr>
        <p:spPr>
          <a:xfrm>
            <a:off x="4135227" y="6178108"/>
            <a:ext cx="2165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Servidor Local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17" y="1208817"/>
            <a:ext cx="1440379" cy="843972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97" y="1501313"/>
            <a:ext cx="695366" cy="42533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49" y="101983"/>
            <a:ext cx="1427979" cy="4127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23" y="1201456"/>
            <a:ext cx="1175273" cy="9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6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7"/>
          <a:stretch/>
        </p:blipFill>
        <p:spPr>
          <a:xfrm>
            <a:off x="-1" y="4061188"/>
            <a:ext cx="12192000" cy="199861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46" y="1079048"/>
            <a:ext cx="2871107" cy="287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1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45078 -0.2842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9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Tecnologias e ferramentas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60" y="1595272"/>
            <a:ext cx="4937761" cy="329344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641" y="4767211"/>
            <a:ext cx="1458039" cy="891833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348" y="4702853"/>
            <a:ext cx="2374328" cy="68632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21" y="2612543"/>
            <a:ext cx="1540618" cy="124981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535" y="4475251"/>
            <a:ext cx="1578390" cy="1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Banco de Dados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69" y="2650489"/>
            <a:ext cx="5838260" cy="420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5497"/>
            <a:ext cx="12192000" cy="34385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Modelo Lógico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2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5EA93383-7AF2-47E2-A897-C6658B5F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6265"/>
              </p:ext>
            </p:extLst>
          </p:nvPr>
        </p:nvGraphicFramePr>
        <p:xfrm>
          <a:off x="628772" y="1410561"/>
          <a:ext cx="10906505" cy="113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451">
                  <a:extLst>
                    <a:ext uri="{9D8B030D-6E8A-4147-A177-3AD203B41FA5}">
                      <a16:colId xmlns:a16="http://schemas.microsoft.com/office/drawing/2014/main" val="272060107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1694644209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2463113800"/>
                    </a:ext>
                  </a:extLst>
                </a:gridCol>
                <a:gridCol w="2182390">
                  <a:extLst>
                    <a:ext uri="{9D8B030D-6E8A-4147-A177-3AD203B41FA5}">
                      <a16:colId xmlns:a16="http://schemas.microsoft.com/office/drawing/2014/main" val="3430614864"/>
                    </a:ext>
                  </a:extLst>
                </a:gridCol>
                <a:gridCol w="2168884">
                  <a:extLst>
                    <a:ext uri="{9D8B030D-6E8A-4147-A177-3AD203B41FA5}">
                      <a16:colId xmlns:a16="http://schemas.microsoft.com/office/drawing/2014/main" val="2486547585"/>
                    </a:ext>
                  </a:extLst>
                </a:gridCol>
              </a:tblGrid>
              <a:tr h="416566">
                <a:tc gridSpan="5">
                  <a:txBody>
                    <a:bodyPr/>
                    <a:lstStyle/>
                    <a:p>
                      <a:pPr algn="ctr"/>
                      <a:r>
                        <a:rPr lang="pt-BR" sz="2000" kern="1200" dirty="0" smtClean="0">
                          <a:solidFill>
                            <a:schemeClr val="tx1"/>
                          </a:solidFill>
                          <a:latin typeface="Bariol Bold" panose="02000506040000020003" pitchFamily="2" charset="0"/>
                          <a:ea typeface="+mn-ea"/>
                          <a:cs typeface="+mn-cs"/>
                        </a:rPr>
                        <a:t>Temperatura e Umidade em bibliotecas</a:t>
                      </a:r>
                      <a:endParaRPr lang="pt-BR" sz="2000" kern="1200" dirty="0">
                        <a:solidFill>
                          <a:schemeClr val="tx1"/>
                        </a:solidFill>
                        <a:latin typeface="Bariol Bold" panose="02000506040000020003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latin typeface="DengXian Light" panose="02010600030101010101" pitchFamily="2" charset="-122"/>
                        <a:ea typeface="DengXian Light" panose="02010600030101010101" pitchFamily="2" charset="-122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647702"/>
                  </a:ext>
                </a:extLst>
              </a:tr>
              <a:tr h="416566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DengXian Light" panose="02010600030101010101" pitchFamily="2" charset="-122"/>
                          <a:ea typeface="DengXian Light" panose="02010600030101010101" pitchFamily="2" charset="-122"/>
                        </a:rPr>
                        <a:t>Abaixo</a:t>
                      </a: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Médio </a:t>
                      </a:r>
                    </a:p>
                  </a:txBody>
                  <a:tcPr anchor="ctr">
                    <a:solidFill>
                      <a:srgbClr val="3C5D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</a:p>
                  </a:txBody>
                  <a:tcPr anchor="ctr">
                    <a:solidFill>
                      <a:srgbClr val="93CD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BA52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Máximo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24351"/>
                  </a:ext>
                </a:extLst>
              </a:tr>
              <a:tr h="297547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Abaixo &gt;=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10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Medio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11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18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Ideal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 &lt;= 23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Maximo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&gt;=24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&amp;&amp;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&lt;=</a:t>
                      </a:r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alta</a:t>
                      </a:r>
                      <a:r>
                        <a:rPr lang="pt-BR" sz="1400" baseline="0" dirty="0" smtClean="0"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&gt;= 25 °C</a:t>
                      </a:r>
                      <a:endParaRPr lang="pt-BR" sz="1400" dirty="0"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79659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ACAC3D5-805D-4E9D-AD74-AC9FA36F7401}"/>
              </a:ext>
            </a:extLst>
          </p:cNvPr>
          <p:cNvGrpSpPr/>
          <p:nvPr/>
        </p:nvGrpSpPr>
        <p:grpSpPr>
          <a:xfrm>
            <a:off x="897315" y="2586761"/>
            <a:ext cx="10127736" cy="738664"/>
            <a:chOff x="1066800" y="2319090"/>
            <a:chExt cx="9706947" cy="7386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CFB19FB-1A76-4B65-84E7-DDA33666BFE3}"/>
                </a:ext>
              </a:extLst>
            </p:cNvPr>
            <p:cNvSpPr/>
            <p:nvPr/>
          </p:nvSpPr>
          <p:spPr>
            <a:xfrm>
              <a:off x="1066800" y="2393913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1DD14323-4FC2-43F7-9393-636091501067}"/>
                </a:ext>
              </a:extLst>
            </p:cNvPr>
            <p:cNvSpPr/>
            <p:nvPr/>
          </p:nvSpPr>
          <p:spPr>
            <a:xfrm>
              <a:off x="3108362" y="2393913"/>
              <a:ext cx="230155" cy="111967"/>
            </a:xfrm>
            <a:prstGeom prst="rect">
              <a:avLst/>
            </a:prstGeom>
            <a:solidFill>
              <a:srgbClr val="3C5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DEBCE501-AF48-4531-BF0A-8C3DC4DBD560}"/>
                </a:ext>
              </a:extLst>
            </p:cNvPr>
            <p:cNvSpPr/>
            <p:nvPr/>
          </p:nvSpPr>
          <p:spPr>
            <a:xfrm>
              <a:off x="5184710" y="2393913"/>
              <a:ext cx="230155" cy="111967"/>
            </a:xfrm>
            <a:prstGeom prst="rect">
              <a:avLst/>
            </a:prstGeom>
            <a:solidFill>
              <a:srgbClr val="93C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5D1ACA-F478-4CB6-9CC4-85EA8EF9458C}"/>
                </a:ext>
              </a:extLst>
            </p:cNvPr>
            <p:cNvSpPr/>
            <p:nvPr/>
          </p:nvSpPr>
          <p:spPr>
            <a:xfrm>
              <a:off x="7315200" y="2393913"/>
              <a:ext cx="230155" cy="111967"/>
            </a:xfrm>
            <a:prstGeom prst="rect">
              <a:avLst/>
            </a:prstGeom>
            <a:solidFill>
              <a:srgbClr val="EBA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06D795F-81E0-4387-BF38-0F3C2FC4639F}"/>
                </a:ext>
              </a:extLst>
            </p:cNvPr>
            <p:cNvSpPr/>
            <p:nvPr/>
          </p:nvSpPr>
          <p:spPr>
            <a:xfrm>
              <a:off x="9330612" y="2393912"/>
              <a:ext cx="230155" cy="111967"/>
            </a:xfrm>
            <a:prstGeom prst="rect">
              <a:avLst/>
            </a:prstGeom>
            <a:solidFill>
              <a:srgbClr val="C523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18DD17E-F319-4281-95C1-CF39832731B8}"/>
                </a:ext>
              </a:extLst>
            </p:cNvPr>
            <p:cNvSpPr txBox="1"/>
            <p:nvPr/>
          </p:nvSpPr>
          <p:spPr>
            <a:xfrm>
              <a:off x="1284514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temperatura muito  baixa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2D301B-0CF6-477E-95A4-19F33E785B23}"/>
                </a:ext>
              </a:extLst>
            </p:cNvPr>
            <p:cNvSpPr txBox="1"/>
            <p:nvPr/>
          </p:nvSpPr>
          <p:spPr>
            <a:xfrm>
              <a:off x="9560767" y="2319090"/>
              <a:ext cx="1212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 muito alta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B22E2E9-7197-4F38-ACCC-5ABF70BE5F4E}"/>
                </a:ext>
              </a:extLst>
            </p:cNvPr>
            <p:cNvSpPr txBox="1"/>
            <p:nvPr/>
          </p:nvSpPr>
          <p:spPr>
            <a:xfrm>
              <a:off x="7573346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acima </a:t>
              </a:r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da esperada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E5C081D-07DE-465C-B293-4EB5B383F009}"/>
                </a:ext>
              </a:extLst>
            </p:cNvPr>
            <p:cNvSpPr txBox="1"/>
            <p:nvPr/>
          </p:nvSpPr>
          <p:spPr>
            <a:xfrm>
              <a:off x="5442857" y="2319090"/>
              <a:ext cx="16173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</a:t>
              </a:r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de temperatura ideal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28C9708-5CC6-4FE9-AEE4-C4DA06DC14B3}"/>
                </a:ext>
              </a:extLst>
            </p:cNvPr>
            <p:cNvSpPr txBox="1"/>
            <p:nvPr/>
          </p:nvSpPr>
          <p:spPr>
            <a:xfrm>
              <a:off x="3310524" y="2319090"/>
              <a:ext cx="17572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Alerta de temperatura</a:t>
              </a:r>
            </a:p>
            <a:p>
              <a:r>
                <a:rPr lang="pt-BR" sz="1400" dirty="0" smtClean="0">
                  <a:latin typeface="Bariol Bold" panose="02000506040000020003"/>
                  <a:ea typeface="DengXian Light" panose="02010600030101010101" pitchFamily="2" charset="-122"/>
                  <a:cs typeface="Arial" panose="020B0604020202020204" pitchFamily="34" charset="0"/>
                </a:rPr>
                <a:t>Um pouco abaixo da esperada</a:t>
              </a:r>
              <a:endParaRPr lang="pt-BR" sz="1400" dirty="0">
                <a:latin typeface="Bariol Bold" panose="02000506040000020003"/>
                <a:ea typeface="DengXian Light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" name="Tabela 20">
            <a:extLst>
              <a:ext uri="{FF2B5EF4-FFF2-40B4-BE49-F238E27FC236}">
                <a16:creationId xmlns:a16="http://schemas.microsoft.com/office/drawing/2014/main" id="{053AB241-6713-4349-874C-3B60B903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234968"/>
              </p:ext>
            </p:extLst>
          </p:nvPr>
        </p:nvGraphicFramePr>
        <p:xfrm>
          <a:off x="654123" y="3543300"/>
          <a:ext cx="5010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438">
                  <a:extLst>
                    <a:ext uri="{9D8B030D-6E8A-4147-A177-3AD203B41FA5}">
                      <a16:colId xmlns:a16="http://schemas.microsoft.com/office/drawing/2014/main" val="1931333004"/>
                    </a:ext>
                  </a:extLst>
                </a:gridCol>
                <a:gridCol w="877077">
                  <a:extLst>
                    <a:ext uri="{9D8B030D-6E8A-4147-A177-3AD203B41FA5}">
                      <a16:colId xmlns:a16="http://schemas.microsoft.com/office/drawing/2014/main" val="2549598735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666232204"/>
                    </a:ext>
                  </a:extLst>
                </a:gridCol>
                <a:gridCol w="867747">
                  <a:extLst>
                    <a:ext uri="{9D8B030D-6E8A-4147-A177-3AD203B41FA5}">
                      <a16:colId xmlns:a16="http://schemas.microsoft.com/office/drawing/2014/main" val="954527318"/>
                    </a:ext>
                  </a:extLst>
                </a:gridCol>
                <a:gridCol w="1417618">
                  <a:extLst>
                    <a:ext uri="{9D8B030D-6E8A-4147-A177-3AD203B41FA5}">
                      <a16:colId xmlns:a16="http://schemas.microsoft.com/office/drawing/2014/main" val="152274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Manhã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Meio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Tarde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Noite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Média/dia</a:t>
                      </a:r>
                      <a:endParaRPr lang="pt-BR" sz="1400" b="1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37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43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5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33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29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03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22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EBA5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62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10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15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26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C5D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5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19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21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24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r>
                        <a:rPr lang="pt-BR" sz="14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3CD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63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25°C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30 °C</a:t>
                      </a: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28 °C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27 °C</a:t>
                      </a:r>
                      <a:endParaRPr lang="pt-BR" sz="1400" b="0" i="0" u="none" strike="noStrike" dirty="0">
                        <a:solidFill>
                          <a:schemeClr val="bg1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5232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31357"/>
                  </a:ext>
                </a:extLst>
              </a:tr>
            </a:tbl>
          </a:graphicData>
        </a:graphic>
      </p:graphicFrame>
      <p:graphicFrame>
        <p:nvGraphicFramePr>
          <p:cNvPr id="24" name="Tabela 24">
            <a:extLst>
              <a:ext uri="{FF2B5EF4-FFF2-40B4-BE49-F238E27FC236}">
                <a16:creationId xmlns:a16="http://schemas.microsoft.com/office/drawing/2014/main" id="{30614754-A82C-4062-8A48-110C4F0E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77619"/>
              </p:ext>
            </p:extLst>
          </p:nvPr>
        </p:nvGraphicFramePr>
        <p:xfrm>
          <a:off x="5839927" y="3549066"/>
          <a:ext cx="5440780" cy="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195">
                  <a:extLst>
                    <a:ext uri="{9D8B030D-6E8A-4147-A177-3AD203B41FA5}">
                      <a16:colId xmlns:a16="http://schemas.microsoft.com/office/drawing/2014/main" val="2955855276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3640410759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2158507627"/>
                    </a:ext>
                  </a:extLst>
                </a:gridCol>
                <a:gridCol w="1360195">
                  <a:extLst>
                    <a:ext uri="{9D8B030D-6E8A-4147-A177-3AD203B41FA5}">
                      <a16:colId xmlns:a16="http://schemas.microsoft.com/office/drawing/2014/main" val="1607804873"/>
                    </a:ext>
                  </a:extLst>
                </a:gridCol>
              </a:tblGrid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Média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Mediana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3° Quartil</a:t>
                      </a:r>
                    </a:p>
                  </a:txBody>
                  <a:tcPr marL="7620" marR="7620" marT="7620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341308"/>
                  </a:ext>
                </a:extLst>
              </a:tr>
              <a:tr h="34458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6,25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12,5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13 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ariol Bold" panose="02000506040000020003"/>
                          <a:ea typeface="DengXian Light" panose="02010600030101010101" pitchFamily="2" charset="-122"/>
                          <a:cs typeface="Arial" panose="020B0604020202020204" pitchFamily="34" charset="0"/>
                        </a:rPr>
                        <a:t>18,75° C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Bariol Bold" panose="02000506040000020003"/>
                        <a:ea typeface="DengXian Light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40972"/>
                  </a:ext>
                </a:extLst>
              </a:tr>
            </a:tbl>
          </a:graphicData>
        </a:graphic>
      </p:graphicFrame>
      <p:sp>
        <p:nvSpPr>
          <p:cNvPr id="26" name="CaixaDeTexto 25">
            <a:extLst>
              <a:ext uri="{FF2B5EF4-FFF2-40B4-BE49-F238E27FC236}">
                <a16:creationId xmlns:a16="http://schemas.microsoft.com/office/drawing/2014/main" id="{9EDF4D89-8D96-4B4A-9C6E-4039E2791EEA}"/>
              </a:ext>
            </a:extLst>
          </p:cNvPr>
          <p:cNvSpPr txBox="1"/>
          <p:nvPr/>
        </p:nvSpPr>
        <p:spPr>
          <a:xfrm>
            <a:off x="654122" y="6510019"/>
            <a:ext cx="5010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Simulação de </a:t>
            </a:r>
            <a:r>
              <a:rPr lang="pt-BR" sz="1050" b="1" dirty="0" smtClean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temperaturas </a:t>
            </a:r>
            <a:r>
              <a:rPr lang="pt-BR" sz="105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em um dia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Especificação do 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Analytics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1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3441"/>
            <a:ext cx="121920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Site 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institucional / </a:t>
            </a:r>
            <a:r>
              <a:rPr lang="pt-B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Dashboard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/>
            </a:r>
            <a:b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</a:b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757" y="2759370"/>
            <a:ext cx="6756485" cy="39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Suporte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Manual de instalação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Fluxograma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6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Ferramenta de suporte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Conclusão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3" y="39201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Segmento/Contexto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991" y="3657600"/>
            <a:ext cx="3873304" cy="32004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838200" y="2274838"/>
            <a:ext cx="59958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92% dos estudantes universitários preferem livros físicos.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76 % dos leitores, acreditam ser mais vantajoso comprar livros usados ou pegar emprestado em bibliotecas.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Atualmente estão cadastradas 7,7 mil bibliotecas públicas no sistema do Ministério da </a:t>
            </a:r>
            <a:r>
              <a:rPr lang="pt-BR" sz="2400" dirty="0" smtClean="0">
                <a:latin typeface="Bariol Bold" panose="02000506040000020003" pitchFamily="2" charset="0"/>
              </a:rPr>
              <a:t>Cultura.</a:t>
            </a:r>
            <a:endParaRPr lang="pt-BR" sz="2400" dirty="0">
              <a:latin typeface="Bariol Bold" panose="02000506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Obrigado pela atenção!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56" y="2759370"/>
            <a:ext cx="4945685" cy="40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2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9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Problema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77" y="3846172"/>
            <a:ext cx="4244942" cy="301182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9545E3-DC46-4CDB-A839-CA8AA4E80E78}"/>
              </a:ext>
            </a:extLst>
          </p:cNvPr>
          <p:cNvSpPr txBox="1"/>
          <p:nvPr/>
        </p:nvSpPr>
        <p:spPr>
          <a:xfrm>
            <a:off x="719446" y="1614268"/>
            <a:ext cx="5995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Bariol Bold" panose="02000506040000020003" pitchFamily="2" charset="0"/>
              </a:rPr>
              <a:t>Oscilação </a:t>
            </a:r>
            <a:r>
              <a:rPr lang="pt-BR" sz="2400" dirty="0">
                <a:latin typeface="Bariol Bold" panose="02000506040000020003" pitchFamily="2" charset="0"/>
              </a:rPr>
              <a:t>da temperatura e umidade relativa do </a:t>
            </a:r>
            <a:r>
              <a:rPr lang="pt-BR" sz="2400" dirty="0" smtClean="0">
                <a:latin typeface="Bariol Bold" panose="02000506040000020003" pitchFamily="2" charset="0"/>
              </a:rPr>
              <a:t>ar;</a:t>
            </a: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 smtClean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 </a:t>
            </a:r>
            <a:r>
              <a:rPr lang="pt-BR" sz="2400" dirty="0" smtClean="0">
                <a:latin typeface="Bariol Bold" panose="02000506040000020003" pitchFamily="2" charset="0"/>
              </a:rPr>
              <a:t>Favorecimento da proliferação de </a:t>
            </a:r>
            <a:r>
              <a:rPr lang="pt-BR" sz="2400" dirty="0">
                <a:latin typeface="Bariol Bold" panose="02000506040000020003" pitchFamily="2" charset="0"/>
              </a:rPr>
              <a:t>f</a:t>
            </a:r>
            <a:r>
              <a:rPr lang="pt-BR" sz="2400" dirty="0" smtClean="0">
                <a:latin typeface="Bariol Bold" panose="02000506040000020003" pitchFamily="2" charset="0"/>
              </a:rPr>
              <a:t>ungos </a:t>
            </a:r>
            <a:r>
              <a:rPr lang="pt-BR" sz="2400" dirty="0">
                <a:latin typeface="Bariol Bold" panose="02000506040000020003" pitchFamily="2" charset="0"/>
              </a:rPr>
              <a:t>e </a:t>
            </a:r>
            <a:r>
              <a:rPr lang="pt-BR" sz="2400" dirty="0" smtClean="0">
                <a:latin typeface="Bariol Bold" panose="02000506040000020003" pitchFamily="2" charset="0"/>
              </a:rPr>
              <a:t>bactérias nocivos a saúde humana;</a:t>
            </a:r>
            <a:endParaRPr lang="pt-BR" sz="2400" dirty="0">
              <a:latin typeface="Bariol Bold" panose="02000506040000020003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30293" y="1326975"/>
            <a:ext cx="1684198" cy="2054720"/>
          </a:xfrm>
          <a:prstGeom prst="rect">
            <a:avLst/>
          </a:prstGeom>
        </p:spPr>
      </p:pic>
      <p:pic>
        <p:nvPicPr>
          <p:cNvPr id="1026" name="Picture 2" descr="| Josué Teixeira/Gazeta do Po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18" y="3846172"/>
            <a:ext cx="4125686" cy="27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975759" y="5229590"/>
            <a:ext cx="2899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/>
              <a:t>Biblioteca municipal de </a:t>
            </a:r>
          </a:p>
          <a:p>
            <a:r>
              <a:rPr lang="pt-BR" sz="1200" b="1" dirty="0"/>
              <a:t>Ponta Grossa </a:t>
            </a:r>
            <a:r>
              <a:rPr lang="mr-IN" sz="1200" b="1" dirty="0"/>
              <a:t>–</a:t>
            </a:r>
            <a:r>
              <a:rPr lang="pt-BR" sz="1200" b="1" dirty="0"/>
              <a:t> </a:t>
            </a:r>
            <a:r>
              <a:rPr lang="pt-BR" sz="1200" b="1" dirty="0" smtClean="0"/>
              <a:t>Paraná</a:t>
            </a:r>
          </a:p>
          <a:p>
            <a:r>
              <a:rPr lang="pt-BR" sz="1200" dirty="0" smtClean="0"/>
              <a:t>- De 35 mil obras, 20 mil foram incineradas </a:t>
            </a:r>
          </a:p>
          <a:p>
            <a:r>
              <a:rPr lang="pt-BR" sz="1200" dirty="0" smtClean="0"/>
              <a:t>por estarem contaminadas por fungos.</a:t>
            </a:r>
          </a:p>
          <a:p>
            <a:endParaRPr lang="pt-BR" sz="1200" dirty="0" smtClean="0"/>
          </a:p>
          <a:p>
            <a:r>
              <a:rPr lang="pt-BR" sz="1200" dirty="0" smtClean="0"/>
              <a:t>Fonte: </a:t>
            </a:r>
            <a:r>
              <a:rPr lang="pt-BR" sz="1200" dirty="0">
                <a:solidFill>
                  <a:schemeClr val="accent6">
                    <a:lumMod val="75000"/>
                  </a:schemeClr>
                </a:solidFill>
                <a:hlinkClick r:id="rId6"/>
              </a:rPr>
              <a:t>http://g1.globo.com/pr</a:t>
            </a:r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/</a:t>
            </a:r>
          </a:p>
          <a:p>
            <a:r>
              <a:rPr lang="pt-BR" sz="1200" dirty="0" smtClean="0">
                <a:solidFill>
                  <a:schemeClr val="accent6">
                    <a:lumMod val="75000"/>
                  </a:schemeClr>
                </a:solidFill>
                <a:hlinkClick r:id="rId6"/>
              </a:rPr>
              <a:t>campos-gerais-sul</a:t>
            </a:r>
            <a:endParaRPr lang="pt-BR" sz="12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8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Solução Proposta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28" y="3802671"/>
            <a:ext cx="4493830" cy="305532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A9BA09-BC8C-4B52-AE69-EBE2FD7DC39C}"/>
              </a:ext>
            </a:extLst>
          </p:cNvPr>
          <p:cNvSpPr txBox="1"/>
          <p:nvPr/>
        </p:nvSpPr>
        <p:spPr>
          <a:xfrm>
            <a:off x="838200" y="2274838"/>
            <a:ext cx="59958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Sensores de Temperatura e Umidade que disponibilizam informações sobre os locais em que foram instalados</a:t>
            </a: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endParaRPr lang="pt-BR" sz="2400" dirty="0">
              <a:latin typeface="Bariol Bold" panose="02000506040000020003" pitchFamily="2" charset="0"/>
            </a:endParaRPr>
          </a:p>
          <a:p>
            <a:pPr marL="342900" indent="-342900">
              <a:buClr>
                <a:srgbClr val="35B794"/>
              </a:buClr>
              <a:buSzPct val="80000"/>
              <a:buFont typeface="Wingdings" panose="05000000000000000000" pitchFamily="2" charset="2"/>
              <a:buChar char="ü"/>
            </a:pPr>
            <a:r>
              <a:rPr lang="pt-BR" sz="2400" dirty="0">
                <a:latin typeface="Bariol Bold" panose="02000506040000020003" pitchFamily="2" charset="0"/>
              </a:rPr>
              <a:t>Sistema Web Responsivo com uma Dashboard que apresenta as informações dadas pelo sensor</a:t>
            </a:r>
          </a:p>
        </p:txBody>
      </p:sp>
    </p:spTree>
    <p:extLst>
      <p:ext uri="{BB962C8B-B14F-4D97-AF65-F5344CB8AC3E}">
        <p14:creationId xmlns:p14="http://schemas.microsoft.com/office/powerpoint/2010/main" val="351122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807416" y="2181655"/>
            <a:ext cx="3516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sistema determina com esses dados o nível de temperatura do local.</a:t>
            </a:r>
          </a:p>
        </p:txBody>
      </p:sp>
      <p:cxnSp>
        <p:nvCxnSpPr>
          <p:cNvPr id="10" name="Conector de Seta Reta 9"/>
          <p:cNvCxnSpPr/>
          <p:nvPr/>
        </p:nvCxnSpPr>
        <p:spPr>
          <a:xfrm>
            <a:off x="5813550" y="1268518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Uma imagem contendo relógio&#10;&#10;Descrição gerada automaticamente">
            <a:extLst>
              <a:ext uri="{FF2B5EF4-FFF2-40B4-BE49-F238E27FC236}">
                <a16:creationId xmlns:a16="http://schemas.microsoft.com/office/drawing/2014/main" id="{CB59938E-1EC6-4FDA-9A22-DB6A7DC30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662" y="203253"/>
            <a:ext cx="2894315" cy="2017898"/>
          </a:xfrm>
          <a:prstGeom prst="rect">
            <a:avLst/>
          </a:prstGeom>
        </p:spPr>
      </p:pic>
      <p:sp>
        <p:nvSpPr>
          <p:cNvPr id="21" name="CaixaDeTexto 20"/>
          <p:cNvSpPr txBox="1"/>
          <p:nvPr/>
        </p:nvSpPr>
        <p:spPr>
          <a:xfrm>
            <a:off x="1930404" y="5868762"/>
            <a:ext cx="3743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O responsável pelo ambiente pode controlar a temperatura ambiente de acordo com os dados fornecidos pelo sistema.</a:t>
            </a:r>
          </a:p>
        </p:txBody>
      </p:sp>
      <p:pic>
        <p:nvPicPr>
          <p:cNvPr id="11" name="Imagem 10" descr="Uma imagem contendo lego&#10;&#10;Descrição gerada automaticamente">
            <a:extLst>
              <a:ext uri="{FF2B5EF4-FFF2-40B4-BE49-F238E27FC236}">
                <a16:creationId xmlns:a16="http://schemas.microsoft.com/office/drawing/2014/main" id="{75CCF98C-9716-4BFB-817E-3CAB031EC6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13" y="3889515"/>
            <a:ext cx="2477136" cy="1908356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6580784" y="5881825"/>
            <a:ext cx="374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Essas informações serão disponibilizadas em um </a:t>
            </a:r>
            <a:r>
              <a:rPr lang="pt-BR" sz="1600" dirty="0" err="1">
                <a:latin typeface="Bariol Bold" panose="02000506040000020003"/>
                <a:cs typeface="Arial" panose="020B0604020202020204" pitchFamily="34" charset="0"/>
              </a:rPr>
              <a:t>dashboard</a:t>
            </a:r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 através de um website.</a:t>
            </a:r>
          </a:p>
        </p:txBody>
      </p:sp>
      <p:pic>
        <p:nvPicPr>
          <p:cNvPr id="8" name="Imagem 7" descr="Uma imagem contendo relógio, mesa, computador, tela&#10;&#10;Descrição gerada automaticamente">
            <a:extLst>
              <a:ext uri="{FF2B5EF4-FFF2-40B4-BE49-F238E27FC236}">
                <a16:creationId xmlns:a16="http://schemas.microsoft.com/office/drawing/2014/main" id="{CA5FBE93-39D7-43EB-BC2F-F7757B0AEB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03" y="3640906"/>
            <a:ext cx="3034762" cy="2242989"/>
          </a:xfrm>
          <a:prstGeom prst="rect">
            <a:avLst/>
          </a:prstGeom>
        </p:spPr>
      </p:pic>
      <p:cxnSp>
        <p:nvCxnSpPr>
          <p:cNvPr id="32" name="Conector de Seta Reta 31"/>
          <p:cNvCxnSpPr/>
          <p:nvPr/>
        </p:nvCxnSpPr>
        <p:spPr>
          <a:xfrm flipH="1">
            <a:off x="5813550" y="4843693"/>
            <a:ext cx="801702" cy="3725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7EDB81F-85CF-4096-BBCE-16F66B5912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88" y="190003"/>
            <a:ext cx="3271119" cy="2122747"/>
          </a:xfrm>
          <a:prstGeom prst="rect">
            <a:avLst/>
          </a:prstGeom>
        </p:spPr>
      </p:pic>
      <p:sp>
        <p:nvSpPr>
          <p:cNvPr id="35" name="CaixaDeTexto 34"/>
          <p:cNvSpPr txBox="1"/>
          <p:nvPr/>
        </p:nvSpPr>
        <p:spPr>
          <a:xfrm>
            <a:off x="2373480" y="2181655"/>
            <a:ext cx="3139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Bariol Bold" panose="02000506040000020003"/>
                <a:cs typeface="Arial" panose="020B0604020202020204" pitchFamily="34" charset="0"/>
              </a:rPr>
              <a:t>Coleta de dados através do sensor de temperatura e </a:t>
            </a:r>
            <a:r>
              <a:rPr lang="pt-BR" sz="1600" dirty="0" smtClean="0">
                <a:latin typeface="Bariol Bold" panose="02000506040000020003"/>
                <a:cs typeface="Arial" panose="020B0604020202020204" pitchFamily="34" charset="0"/>
              </a:rPr>
              <a:t>umidade.</a:t>
            </a:r>
            <a:endParaRPr lang="pt-BR" sz="1600" dirty="0">
              <a:latin typeface="Bariol Bold" panose="02000506040000020003"/>
              <a:cs typeface="Arial" panose="020B0604020202020204" pitchFamily="34" charset="0"/>
            </a:endParaRPr>
          </a:p>
          <a:p>
            <a:endParaRPr lang="pt-BR" sz="1600" dirty="0">
              <a:latin typeface="Bariol Bold" panose="02000506040000020003"/>
            </a:endParaRP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8660042" y="2941407"/>
            <a:ext cx="3573" cy="635627"/>
          </a:xfrm>
          <a:prstGeom prst="straightConnector1">
            <a:avLst/>
          </a:prstGeom>
          <a:ln w="38100">
            <a:solidFill>
              <a:srgbClr val="35B7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2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 txBox="1">
            <a:spLocks/>
          </p:cNvSpPr>
          <p:nvPr/>
        </p:nvSpPr>
        <p:spPr>
          <a:xfrm>
            <a:off x="838199" y="14338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HLD 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285" y="2759370"/>
            <a:ext cx="5691427" cy="38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600892" y="287383"/>
            <a:ext cx="4885508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2FAD4E8-4127-4FD5-A86F-7066B5200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36" y="1516516"/>
            <a:ext cx="599531" cy="756598"/>
          </a:xfrm>
          <a:prstGeom prst="rect">
            <a:avLst/>
          </a:prstGeom>
        </p:spPr>
      </p:pic>
      <p:pic>
        <p:nvPicPr>
          <p:cNvPr id="9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F17E598-BC0F-433A-AACD-E985418FF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00000">
            <a:off x="2039211" y="1520952"/>
            <a:ext cx="737731" cy="747726"/>
          </a:xfrm>
          <a:prstGeom prst="rect">
            <a:avLst/>
          </a:prstGeom>
        </p:spPr>
      </p:pic>
      <p:pic>
        <p:nvPicPr>
          <p:cNvPr id="10" name="Picture 8" descr="A circuit board&#10;&#10;Description generated with very high confidence">
            <a:extLst>
              <a:ext uri="{FF2B5EF4-FFF2-40B4-BE49-F238E27FC236}">
                <a16:creationId xmlns:a16="http://schemas.microsoft.com/office/drawing/2014/main" id="{8631CDC9-C9ED-40D8-9718-9030D394E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100" y="2104557"/>
            <a:ext cx="687748" cy="707741"/>
          </a:xfrm>
          <a:prstGeom prst="rect">
            <a:avLst/>
          </a:prstGeom>
        </p:spPr>
      </p:pic>
      <p:pic>
        <p:nvPicPr>
          <p:cNvPr id="11" name="Graphic 48" descr="Chevron arrows">
            <a:extLst>
              <a:ext uri="{FF2B5EF4-FFF2-40B4-BE49-F238E27FC236}">
                <a16:creationId xmlns:a16="http://schemas.microsoft.com/office/drawing/2014/main" id="{9C83C282-EC67-4BF5-988C-C6151F03E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75957" y="1589400"/>
            <a:ext cx="515811" cy="505815"/>
          </a:xfrm>
          <a:prstGeom prst="rect">
            <a:avLst/>
          </a:prstGeom>
        </p:spPr>
      </p:pic>
      <p:pic>
        <p:nvPicPr>
          <p:cNvPr id="12" name="Graphic 50" descr="Chevron arrows">
            <a:extLst>
              <a:ext uri="{FF2B5EF4-FFF2-40B4-BE49-F238E27FC236}">
                <a16:creationId xmlns:a16="http://schemas.microsoft.com/office/drawing/2014/main" id="{F8ADD165-FA14-4184-A53E-48188D71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10800000">
            <a:off x="3145969" y="2095215"/>
            <a:ext cx="545799" cy="515810"/>
          </a:xfrm>
          <a:prstGeom prst="rect">
            <a:avLst/>
          </a:prstGeom>
        </p:spPr>
      </p:pic>
      <p:pic>
        <p:nvPicPr>
          <p:cNvPr id="13" name="Picture 52" descr="A close up of a logo&#10;&#10;Description generated with high confidence">
            <a:extLst>
              <a:ext uri="{FF2B5EF4-FFF2-40B4-BE49-F238E27FC236}">
                <a16:creationId xmlns:a16="http://schemas.microsoft.com/office/drawing/2014/main" id="{09477861-B8F4-44DE-814A-58410BB78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044" y="1263001"/>
            <a:ext cx="907666" cy="877677"/>
          </a:xfrm>
          <a:prstGeom prst="rect">
            <a:avLst/>
          </a:prstGeom>
        </p:spPr>
      </p:pic>
      <p:pic>
        <p:nvPicPr>
          <p:cNvPr id="14" name="Picture 55" descr="A close up of a clock&#10;&#10;Description generated with high confidence">
            <a:extLst>
              <a:ext uri="{FF2B5EF4-FFF2-40B4-BE49-F238E27FC236}">
                <a16:creationId xmlns:a16="http://schemas.microsoft.com/office/drawing/2014/main" id="{5C726E55-A6D4-4B74-8915-31B0312BC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2451" y="2081491"/>
            <a:ext cx="687748" cy="647762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8180067" y="287383"/>
            <a:ext cx="3472002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Picture 37" descr="A picture containing computer, table&#10;&#10;Description generated with very high confidence">
            <a:extLst>
              <a:ext uri="{FF2B5EF4-FFF2-40B4-BE49-F238E27FC236}">
                <a16:creationId xmlns:a16="http://schemas.microsoft.com/office/drawing/2014/main" id="{62574C71-6DE6-4BEE-A15F-55F806CE5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9941" y="1238521"/>
            <a:ext cx="1672254" cy="1711204"/>
          </a:xfrm>
          <a:prstGeom prst="rect">
            <a:avLst/>
          </a:prstGeom>
        </p:spPr>
      </p:pic>
      <p:sp>
        <p:nvSpPr>
          <p:cNvPr id="19" name="Retângulo 18"/>
          <p:cNvSpPr/>
          <p:nvPr/>
        </p:nvSpPr>
        <p:spPr>
          <a:xfrm>
            <a:off x="653143" y="424784"/>
            <a:ext cx="47810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sensores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ambiente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detectar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se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próprio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 é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propício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armazenamento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adequado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livros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8183313" y="457202"/>
            <a:ext cx="34720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dados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serão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enviados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empresa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para o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monitoramento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gerencimento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769849" y="3937760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Picture 13" descr="A picture containing comb&#10;&#10;Description generated with very high confidence">
            <a:extLst>
              <a:ext uri="{FF2B5EF4-FFF2-40B4-BE49-F238E27FC236}">
                <a16:creationId xmlns:a16="http://schemas.microsoft.com/office/drawing/2014/main" id="{96E322C2-909A-46BB-B588-211766AB85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3964" y="4650330"/>
            <a:ext cx="1707612" cy="1648627"/>
          </a:xfrm>
          <a:prstGeom prst="rect">
            <a:avLst/>
          </a:prstGeom>
        </p:spPr>
      </p:pic>
      <p:sp>
        <p:nvSpPr>
          <p:cNvPr id="25" name="TextBox 61">
            <a:extLst>
              <a:ext uri="{FF2B5EF4-FFF2-40B4-BE49-F238E27FC236}">
                <a16:creationId xmlns:a16="http://schemas.microsoft.com/office/drawing/2014/main" id="{2B0D8CBA-CC14-4E5F-B4F1-1633DDE93E6E}"/>
              </a:ext>
            </a:extLst>
          </p:cNvPr>
          <p:cNvSpPr txBox="1"/>
          <p:nvPr/>
        </p:nvSpPr>
        <p:spPr>
          <a:xfrm>
            <a:off x="5356588" y="4091911"/>
            <a:ext cx="164700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Internet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600892" y="3902803"/>
            <a:ext cx="2811093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7" name="Picture 68" descr="A close up of a sign&#10;&#10;Description generated with high confidence">
            <a:extLst>
              <a:ext uri="{FF2B5EF4-FFF2-40B4-BE49-F238E27FC236}">
                <a16:creationId xmlns:a16="http://schemas.microsoft.com/office/drawing/2014/main" id="{C7BC0718-3AEC-417A-BD8F-3A387BBF04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2968" y="3940352"/>
            <a:ext cx="1132042" cy="1110439"/>
          </a:xfrm>
          <a:prstGeom prst="rect">
            <a:avLst/>
          </a:prstGeom>
        </p:spPr>
      </p:pic>
      <p:pic>
        <p:nvPicPr>
          <p:cNvPr id="28" name="Picture 7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0CAA2E08-371C-4778-B698-82EA38A03D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0499" y="5279305"/>
            <a:ext cx="1590450" cy="1050409"/>
          </a:xfrm>
          <a:prstGeom prst="rect">
            <a:avLst/>
          </a:prstGeom>
        </p:spPr>
      </p:pic>
      <p:pic>
        <p:nvPicPr>
          <p:cNvPr id="29" name="Picture 73" descr="A close up of a logo&#10;&#10;Description generated with high confidence">
            <a:extLst>
              <a:ext uri="{FF2B5EF4-FFF2-40B4-BE49-F238E27FC236}">
                <a16:creationId xmlns:a16="http://schemas.microsoft.com/office/drawing/2014/main" id="{385A0B54-3BDE-4902-8311-81E6A8A2E5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3784" y="4047958"/>
            <a:ext cx="872795" cy="883597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8813101" y="3896533"/>
            <a:ext cx="2834640" cy="256032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Picture 7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4B790-3FF9-4E6B-891E-C4B0A8AC7E5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4613" y="4047958"/>
            <a:ext cx="1338116" cy="936724"/>
          </a:xfrm>
          <a:prstGeom prst="rect">
            <a:avLst/>
          </a:prstGeom>
          <a:ln>
            <a:noFill/>
          </a:ln>
        </p:spPr>
      </p:pic>
      <p:sp>
        <p:nvSpPr>
          <p:cNvPr id="32" name="TextBox 88">
            <a:extLst>
              <a:ext uri="{FF2B5EF4-FFF2-40B4-BE49-F238E27FC236}">
                <a16:creationId xmlns:a16="http://schemas.microsoft.com/office/drawing/2014/main" id="{194A1E76-091F-4A2D-A3A3-64B09C6107D4}"/>
              </a:ext>
            </a:extLst>
          </p:cNvPr>
          <p:cNvSpPr txBox="1"/>
          <p:nvPr/>
        </p:nvSpPr>
        <p:spPr>
          <a:xfrm>
            <a:off x="9357336" y="5224777"/>
            <a:ext cx="1746169" cy="132343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Servidores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Plataforma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Sistemas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Comunicação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 rot="16200000" flipV="1">
            <a:off x="8192122" y="4862527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 rot="16200000">
            <a:off x="8242980" y="5137053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 rot="16200000" flipV="1">
            <a:off x="4077311" y="4859479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rot="16200000">
            <a:off x="4128169" y="5134005"/>
            <a:ext cx="0" cy="67518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/>
          <p:nvPr/>
        </p:nvCxnSpPr>
        <p:spPr>
          <a:xfrm flipV="1">
            <a:off x="7819781" y="3119271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7816589" y="3480721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 flipV="1">
            <a:off x="4140031" y="3118453"/>
            <a:ext cx="516009" cy="4451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 rot="16200000" flipH="1">
            <a:off x="4136839" y="3479903"/>
            <a:ext cx="490762" cy="40891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6FBE-1BC2-4EE6-B90A-22263BF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370965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riol Bold" panose="02000506040000020003" pitchFamily="2" charset="0"/>
              </a:rPr>
              <a:t>Planejamento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Bariol Bold" panose="02000506040000020003" pitchFamily="2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459" y="286497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7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1258</Words>
  <Application>Microsoft Office PowerPoint</Application>
  <PresentationFormat>Widescreen</PresentationFormat>
  <Paragraphs>409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Arial</vt:lpstr>
      <vt:lpstr>Bariol Bold</vt:lpstr>
      <vt:lpstr>Calibri</vt:lpstr>
      <vt:lpstr>Calibri Light</vt:lpstr>
      <vt:lpstr>DengXian Light</vt:lpstr>
      <vt:lpstr>Mangal</vt:lpstr>
      <vt:lpstr>Wingdings</vt:lpstr>
      <vt:lpstr>Tema do Office</vt:lpstr>
      <vt:lpstr>Integrantes</vt:lpstr>
      <vt:lpstr>Apresentação do PowerPoint</vt:lpstr>
      <vt:lpstr>Segmento/Contexto</vt:lpstr>
      <vt:lpstr>Problema</vt:lpstr>
      <vt:lpstr>Solução Proposta</vt:lpstr>
      <vt:lpstr>Apresentação do PowerPoint</vt:lpstr>
      <vt:lpstr>Apresentação do PowerPoint</vt:lpstr>
      <vt:lpstr>Apresentação do PowerPoint</vt:lpstr>
      <vt:lpstr>Planejamento</vt:lpstr>
      <vt:lpstr>timer</vt:lpstr>
      <vt:lpstr>Apresentação do PowerPoint</vt:lpstr>
      <vt:lpstr>Apresentação do PowerPoint</vt:lpstr>
      <vt:lpstr>Requisitos do Projeto (Backlog) </vt:lpstr>
      <vt:lpstr>Backlog Sprint</vt:lpstr>
      <vt:lpstr>Requisitos (Backlog)</vt:lpstr>
      <vt:lpstr>Planilha de Riscos</vt:lpstr>
      <vt:lpstr>Desebnvolvimento</vt:lpstr>
      <vt:lpstr>Apresentação do PowerPoint</vt:lpstr>
      <vt:lpstr>Apresentação do PowerPoint</vt:lpstr>
      <vt:lpstr>Tecnologias e ferramentas</vt:lpstr>
      <vt:lpstr>Apresentação do PowerPoint</vt:lpstr>
      <vt:lpstr>Apresentação do PowerPoint</vt:lpstr>
      <vt:lpstr>Apresentação do PowerPoint</vt:lpstr>
      <vt:lpstr>Site institucional / Dashboard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122</cp:revision>
  <dcterms:created xsi:type="dcterms:W3CDTF">2020-04-20T17:21:30Z</dcterms:created>
  <dcterms:modified xsi:type="dcterms:W3CDTF">2020-06-26T02:01:48Z</dcterms:modified>
</cp:coreProperties>
</file>