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98" r:id="rId4"/>
    <p:sldId id="259" r:id="rId5"/>
    <p:sldId id="260" r:id="rId6"/>
    <p:sldId id="261" r:id="rId7"/>
    <p:sldId id="275" r:id="rId8"/>
    <p:sldId id="269" r:id="rId9"/>
    <p:sldId id="271" r:id="rId10"/>
    <p:sldId id="292" r:id="rId11"/>
    <p:sldId id="286" r:id="rId12"/>
    <p:sldId id="281" r:id="rId13"/>
    <p:sldId id="283" r:id="rId14"/>
    <p:sldId id="278" r:id="rId15"/>
    <p:sldId id="277" r:id="rId16"/>
    <p:sldId id="279" r:id="rId17"/>
    <p:sldId id="284" r:id="rId18"/>
    <p:sldId id="293" r:id="rId19"/>
    <p:sldId id="287" r:id="rId20"/>
    <p:sldId id="272" r:id="rId21"/>
    <p:sldId id="270" r:id="rId22"/>
    <p:sldId id="265" r:id="rId23"/>
    <p:sldId id="274" r:id="rId24"/>
    <p:sldId id="276" r:id="rId25"/>
    <p:sldId id="264" r:id="rId26"/>
    <p:sldId id="294" r:id="rId27"/>
    <p:sldId id="288" r:id="rId28"/>
    <p:sldId id="296" r:id="rId29"/>
    <p:sldId id="297" r:id="rId30"/>
    <p:sldId id="289" r:id="rId31"/>
    <p:sldId id="290" r:id="rId32"/>
    <p:sldId id="295" r:id="rId33"/>
    <p:sldId id="291" r:id="rId34"/>
    <p:sldId id="280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A92"/>
    <a:srgbClr val="38C596"/>
    <a:srgbClr val="3ACE97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>
        <p:scale>
          <a:sx n="66" d="100"/>
          <a:sy n="66" d="100"/>
        </p:scale>
        <p:origin x="33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7.jpe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.jp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2.png"/><Relationship Id="rId7" Type="http://schemas.openxmlformats.org/officeDocument/2006/relationships/image" Target="../media/image46.png"/><Relationship Id="rId12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1.globo.com/pr/campos-gerais-sul/noticia/2013/09/milhares-de-livros-com-fungos-serao-incinerados-de-biblioteca-no-parana.html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Gisele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979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Planejamento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02" y="1959428"/>
            <a:ext cx="6279656" cy="44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time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537751" y="1447356"/>
            <a:ext cx="5445035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3695" y="1539014"/>
            <a:ext cx="1519200" cy="1494794"/>
          </a:xfrm>
          <a:prstGeom prst="flowChartConnector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6074227" y="1449686"/>
            <a:ext cx="5580098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69" y="1539928"/>
            <a:ext cx="1519200" cy="1493880"/>
          </a:xfrm>
          <a:prstGeom prst="ellipse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537751" y="3209131"/>
            <a:ext cx="5445036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6074227" y="3217059"/>
            <a:ext cx="5580098" cy="1670183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537751" y="4987237"/>
            <a:ext cx="5445035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074227" y="4989567"/>
            <a:ext cx="5580098" cy="1678111"/>
          </a:xfrm>
          <a:prstGeom prst="rect">
            <a:avLst/>
          </a:prstGeom>
          <a:noFill/>
          <a:ln>
            <a:solidFill>
              <a:srgbClr val="309A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69" y="3284676"/>
            <a:ext cx="1517226" cy="1517226"/>
          </a:xfrm>
          <a:prstGeom prst="ellipse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69" y="3280193"/>
            <a:ext cx="1519200" cy="1526192"/>
          </a:xfrm>
          <a:prstGeom prst="ellipse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5" y="5066692"/>
            <a:ext cx="1519200" cy="1519200"/>
          </a:xfrm>
          <a:prstGeom prst="ellipse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69" y="5065872"/>
            <a:ext cx="1519200" cy="1519200"/>
          </a:xfrm>
          <a:prstGeom prst="ellipse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1714660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ChristianRaphael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2018239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Elaborou o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Backend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,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 modificou/conectou a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api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nodeJS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+ gráficos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chartJS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3458303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Gustavo Henrique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3761882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Elaborou o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Frontend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da </a:t>
            </a:r>
            <a:r>
              <a:rPr lang="pt-B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Dashboard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e site institucional, e construiu os relatórios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dados.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5214792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Gisele Araújo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344336" y="5518371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Aplicou a validação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 formulários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, desenvolveu a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contextualização.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71135" y="1714660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Guilherme Silva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626998" y="1994267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DBA,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elaborou a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modelagem,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script,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atualizações em geral.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71135" y="3458303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Adaías</a:t>
            </a:r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Santos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071135" y="5214792"/>
            <a:ext cx="2750178" cy="45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Guilherme de Sá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626998" y="5518371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Configurou a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suporte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, e desenvolveu o</a:t>
            </a:r>
          </a:p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simulador financeiro.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626998" y="3761882"/>
            <a:ext cx="3194315" cy="99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Desenvolveu a t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ela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 solicitação de relatórios, 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 documentações</a:t>
            </a:r>
            <a:r>
              <a:rPr lang="pt-B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.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5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979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41" y="2304643"/>
            <a:ext cx="6584977" cy="40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78" y="641268"/>
            <a:ext cx="10384044" cy="57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do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Projeto (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)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3077"/>
              </p:ext>
            </p:extLst>
          </p:nvPr>
        </p:nvGraphicFramePr>
        <p:xfrm>
          <a:off x="350170" y="1690688"/>
          <a:ext cx="11491659" cy="4769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843">
                  <a:extLst>
                    <a:ext uri="{9D8B030D-6E8A-4147-A177-3AD203B41FA5}">
                      <a16:colId xmlns:a16="http://schemas.microsoft.com/office/drawing/2014/main" val="4095648610"/>
                    </a:ext>
                  </a:extLst>
                </a:gridCol>
                <a:gridCol w="5635957">
                  <a:extLst>
                    <a:ext uri="{9D8B030D-6E8A-4147-A177-3AD203B41FA5}">
                      <a16:colId xmlns:a16="http://schemas.microsoft.com/office/drawing/2014/main" val="29746828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918061873"/>
                    </a:ext>
                  </a:extLst>
                </a:gridCol>
                <a:gridCol w="1152563">
                  <a:extLst>
                    <a:ext uri="{9D8B030D-6E8A-4147-A177-3AD203B41FA5}">
                      <a16:colId xmlns:a16="http://schemas.microsoft.com/office/drawing/2014/main" val="2975207203"/>
                    </a:ext>
                  </a:extLst>
                </a:gridCol>
                <a:gridCol w="955637">
                  <a:extLst>
                    <a:ext uri="{9D8B030D-6E8A-4147-A177-3AD203B41FA5}">
                      <a16:colId xmlns:a16="http://schemas.microsoft.com/office/drawing/2014/main" val="781221177"/>
                    </a:ext>
                  </a:extLst>
                </a:gridCol>
                <a:gridCol w="1534859">
                  <a:extLst>
                    <a:ext uri="{9D8B030D-6E8A-4147-A177-3AD203B41FA5}">
                      <a16:colId xmlns:a16="http://schemas.microsoft.com/office/drawing/2014/main" val="231014378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4682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RF10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sofware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 apresentar simulador financeiro;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1 (13-04-2020)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407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barra de menu com os seguintes tópicos: Home, Sobre, Projeto, Equipe, Contato e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98152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inicial (home)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01152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contendo informações sobre a empresa: historia, missão, valores e objetivos;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76415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RF6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sobre o projeto: o que é, como funciona;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56713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RF8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com informações para contato com a empresa;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04788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RF4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pagina para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senha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28521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para cadastro de novo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1145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tela DASHBOARD após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872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gráfico indicando a variação de temperatura e umidade do local (DASHBOARD);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75453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RF9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rodapé com informações do menu;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44342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banco de dados deve apresentar as seguintes entidades: usuários, sensor;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1327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RF14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permitir que o cliente solicite serviço da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Chameleon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92540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enviar um e-mail para o usuário de verificação do cadastro;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Sprint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7102"/>
              </p:ext>
            </p:extLst>
          </p:nvPr>
        </p:nvGraphicFramePr>
        <p:xfrm>
          <a:off x="838200" y="1690688"/>
          <a:ext cx="10515598" cy="4858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843">
                  <a:extLst>
                    <a:ext uri="{9D8B030D-6E8A-4147-A177-3AD203B41FA5}">
                      <a16:colId xmlns:a16="http://schemas.microsoft.com/office/drawing/2014/main" val="1841085390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3590433378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28512312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1093464508"/>
                    </a:ext>
                  </a:extLst>
                </a:gridCol>
                <a:gridCol w="1920271">
                  <a:extLst>
                    <a:ext uri="{9D8B030D-6E8A-4147-A177-3AD203B41FA5}">
                      <a16:colId xmlns:a16="http://schemas.microsoft.com/office/drawing/2014/main" val="1436575289"/>
                    </a:ext>
                  </a:extLst>
                </a:gridCol>
                <a:gridCol w="1355484">
                  <a:extLst>
                    <a:ext uri="{9D8B030D-6E8A-4147-A177-3AD203B41FA5}">
                      <a16:colId xmlns:a16="http://schemas.microsoft.com/office/drawing/2014/main" val="2628677040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14382457"/>
                    </a:ext>
                  </a:extLst>
                </a:gridCol>
              </a:tblGrid>
              <a:tr h="6185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PRAZO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CONCLUÍDO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41340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HOME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26544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SOBRE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DE SÁ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11168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PROJETO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6202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EQUIPE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ADAÍAS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513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CONTATO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GISELE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2597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LOGIN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892014"/>
                  </a:ext>
                </a:extLst>
              </a:tr>
              <a:tr h="3869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DASHBOARD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21508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CADASTRO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9112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(SITE)Rodapé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3743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(SITE)Barra de menu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2108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(BD)Modelagem conceitual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89026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(BD)Script Banco de dados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1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24070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Planilha de Riscos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94386"/>
              </p:ext>
            </p:extLst>
          </p:nvPr>
        </p:nvGraphicFramePr>
        <p:xfrm>
          <a:off x="444137" y="2004195"/>
          <a:ext cx="11338561" cy="4305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466485378"/>
                    </a:ext>
                  </a:extLst>
                </a:gridCol>
                <a:gridCol w="1917930">
                  <a:extLst>
                    <a:ext uri="{9D8B030D-6E8A-4147-A177-3AD203B41FA5}">
                      <a16:colId xmlns:a16="http://schemas.microsoft.com/office/drawing/2014/main" val="4243844639"/>
                    </a:ext>
                  </a:extLst>
                </a:gridCol>
                <a:gridCol w="1256345">
                  <a:extLst>
                    <a:ext uri="{9D8B030D-6E8A-4147-A177-3AD203B41FA5}">
                      <a16:colId xmlns:a16="http://schemas.microsoft.com/office/drawing/2014/main" val="237654931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3256337394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8494825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53809088"/>
                    </a:ext>
                  </a:extLst>
                </a:gridCol>
                <a:gridCol w="5381898">
                  <a:extLst>
                    <a:ext uri="{9D8B030D-6E8A-4147-A177-3AD203B41FA5}">
                      <a16:colId xmlns:a16="http://schemas.microsoft.com/office/drawing/2014/main" val="4106031628"/>
                    </a:ext>
                  </a:extLst>
                </a:gridCol>
              </a:tblGrid>
              <a:tr h="5615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 do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Probabilidade (p) 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(I)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Ação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Como?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2350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Membro do Grupo sair do Projeto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uma eventual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fará com que seja dividida a parte com os demais.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283914164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</a:t>
                      </a:r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infraestrutura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materias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 Locais apropriados temporariamente para o desenvolvimento do projeto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23295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comunicação entre 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manter uma comunicação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diaria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meio de pequenas reuniões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315655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Desrespeito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discussões  no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mediador, um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lider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qual possa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apasiguar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situações mais complicadas para que todos cheguem num consenso comum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572991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responsabilidade com as entregas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Cobrar aqueles que estão atrasando nas entregas, e cogitar a ideia se um segundo plano caso não haja uma evidente melhora.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945678963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Integrante contrair uma Doença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 ou mais integrantes assumiriam a parte daquele que não está habilitado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633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conhecimento pra desenvolver algo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Troca de conhecimento e o "apadrinhamento" por aqueles que possuem mais conhecimento, para desenvolver 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 algum déficit.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61345376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81" y="365125"/>
            <a:ext cx="3077551" cy="1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9" y="979080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Desenvolvimento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64" y="1919762"/>
            <a:ext cx="6674533" cy="44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567674" y="697887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72589" y="697887"/>
            <a:ext cx="2597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riol Bold"/>
                <a:cs typeface="Arial" panose="020B0604020202020204" pitchFamily="34" charset="0"/>
              </a:rPr>
              <a:t>Captação </a:t>
            </a:r>
            <a:r>
              <a:rPr lang="pt-BR" b="1" dirty="0">
                <a:latin typeface="Bariol Bold"/>
                <a:cs typeface="Arial" panose="020B0604020202020204" pitchFamily="34" charset="0"/>
              </a:rPr>
              <a:t>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atin typeface="Bariol Bold"/>
                <a:cs typeface="Arial" panose="020B0604020202020204" pitchFamily="34" charset="0"/>
              </a:rPr>
              <a:t>Usuário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DHT11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02" y="4636311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7" y="5258151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  <p:sp>
        <p:nvSpPr>
          <p:cNvPr id="46" name="CaixaDeTexto 45"/>
          <p:cNvSpPr txBox="1"/>
          <p:nvPr/>
        </p:nvSpPr>
        <p:spPr>
          <a:xfrm>
            <a:off x="4135227" y="6178108"/>
            <a:ext cx="216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Local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7" y="1208817"/>
            <a:ext cx="1440379" cy="84397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97" y="1501313"/>
            <a:ext cx="695366" cy="4253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49" y="101983"/>
            <a:ext cx="1427979" cy="412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23" y="1201456"/>
            <a:ext cx="1175273" cy="9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Tecnologias e ferramentas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53" y="1461450"/>
            <a:ext cx="5490921" cy="366240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31" y="4669927"/>
            <a:ext cx="1762942" cy="107833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30" y="4669927"/>
            <a:ext cx="2374328" cy="68632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778" y="2550227"/>
            <a:ext cx="1713208" cy="138983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13" y="4564466"/>
            <a:ext cx="1578390" cy="11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53" y="2050868"/>
            <a:ext cx="6398396" cy="461118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90451" y="921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900"/>
            <a:ext cx="10515600" cy="37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EA93383-7AF2-47E2-A897-C6658B5F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6265"/>
              </p:ext>
            </p:extLst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Temperatura e 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10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11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18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23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&gt;=24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temperatura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 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temperatura 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id="{053AB241-6713-4349-874C-3B60B903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4968"/>
              </p:ext>
            </p:extLst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33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29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15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30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27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30614754-A82C-4062-8A48-110C4F0E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7619"/>
              </p:ext>
            </p:extLst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6,25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12,5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13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18,75°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temperaturas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62" y="2368768"/>
            <a:ext cx="7262266" cy="42955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801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institucional /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Dashboard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</a:b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42" y="2090057"/>
            <a:ext cx="5799179" cy="429283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921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Suporte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instrução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5588"/>
            <a:ext cx="5743575" cy="50863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1942008"/>
            <a:ext cx="497084" cy="41771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3651045"/>
            <a:ext cx="497084" cy="41771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916" y="4743245"/>
            <a:ext cx="497084" cy="41771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71" y="1573540"/>
            <a:ext cx="778521" cy="65422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4230" y="4131530"/>
            <a:ext cx="1068624" cy="52537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83" y="4026147"/>
            <a:ext cx="778521" cy="778521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87455" y="4286091"/>
            <a:ext cx="349638" cy="34963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75" y="4226683"/>
            <a:ext cx="416247" cy="254604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71" y="2795066"/>
            <a:ext cx="778521" cy="778521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064" y="3022430"/>
            <a:ext cx="416247" cy="25460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34244" y="4286027"/>
            <a:ext cx="1068624" cy="596039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8199154" y="1717486"/>
            <a:ext cx="344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Disponibilizar Internet </a:t>
            </a:r>
            <a:r>
              <a:rPr lang="pt-BR" dirty="0">
                <a:latin typeface="Bariol Bold" panose="02000506040000020003"/>
                <a:cs typeface="Arial" panose="020B0604020202020204" pitchFamily="34" charset="0"/>
              </a:rPr>
              <a:t>LAN / </a:t>
            </a:r>
            <a:r>
              <a:rPr lang="pt-BR" dirty="0" err="1">
                <a:latin typeface="Bariol Bold" panose="02000506040000020003"/>
                <a:cs typeface="Arial" panose="020B0604020202020204" pitchFamily="34" charset="0"/>
              </a:rPr>
              <a:t>Wi</a:t>
            </a:r>
            <a:r>
              <a:rPr lang="pt-BR" dirty="0">
                <a:latin typeface="Bariol Bold" panose="02000506040000020003"/>
                <a:cs typeface="Arial" panose="020B0604020202020204" pitchFamily="34" charset="0"/>
              </a:rPr>
              <a:t> </a:t>
            </a:r>
            <a:r>
              <a:rPr lang="pt-BR" dirty="0" err="1">
                <a:latin typeface="Bariol Bold" panose="02000506040000020003"/>
                <a:cs typeface="Arial" panose="020B0604020202020204" pitchFamily="34" charset="0"/>
              </a:rPr>
              <a:t>fi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199154" y="2734745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riol Bold" panose="02000506040000020003"/>
                <a:cs typeface="Arial" panose="020B0604020202020204" pitchFamily="34" charset="0"/>
              </a:rPr>
              <a:t>Instalação e configuração 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do servidor 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local que irá fazer conexão com o banco de dados na nuvem.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31" y="2398504"/>
            <a:ext cx="818462" cy="818462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27" y="2587666"/>
            <a:ext cx="270869" cy="270869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70" y="5606281"/>
            <a:ext cx="818462" cy="818462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067" y="5803204"/>
            <a:ext cx="270869" cy="270869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8199153" y="5579247"/>
            <a:ext cx="357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Dispositivo onde o usuário deve acessar e consultar a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e os dados dispostos.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199153" y="4156996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Instalação e configuração do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Arduino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e sensor DHT11 para a captação de dados  do ambiente.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929496" y="4856644"/>
            <a:ext cx="15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Salão Principal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206587" y="3181635"/>
            <a:ext cx="15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Sala de controle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4703911" y="2001448"/>
            <a:ext cx="151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Sala de livros antigos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4366148" y="4312010"/>
            <a:ext cx="15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riol Bold" panose="02000506040000020003"/>
                <a:cs typeface="Arial" panose="020B0604020202020204" pitchFamily="34" charset="0"/>
              </a:rPr>
              <a:t>Sala de leitura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92310" y="2783065"/>
            <a:ext cx="707845" cy="348001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1" y="2660444"/>
            <a:ext cx="583985" cy="583985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48695" y="2819674"/>
            <a:ext cx="302661" cy="302661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97" y="2795066"/>
            <a:ext cx="370047" cy="2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instrução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0213"/>
            <a:ext cx="10475259" cy="514888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38200" y="1620213"/>
            <a:ext cx="10475259" cy="5136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8763000" y="38100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084165" y="4343400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Para cadastrar um novo ambiente no sistema, basta clicar no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card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e preencher os campos.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3121765" y="38100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442930" y="4343400"/>
            <a:ext cx="335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Clicando sobre qualquer </a:t>
            </a:r>
            <a:r>
              <a:rPr lang="pt-BR" dirty="0" err="1" smtClean="0">
                <a:latin typeface="Bariol Bold" panose="02000506040000020003"/>
                <a:cs typeface="Arial" panose="020B0604020202020204" pitchFamily="34" charset="0"/>
              </a:rPr>
              <a:t>card</a:t>
            </a:r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 de ambiente cadastrado você terá acesso a informações detalhadas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1" y="1634727"/>
            <a:ext cx="10448558" cy="510715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5" y="1622027"/>
            <a:ext cx="10421054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instrução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200" y="1620213"/>
            <a:ext cx="10475259" cy="5136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46" y="1661660"/>
            <a:ext cx="10423813" cy="5080226"/>
          </a:xfrm>
          <a:prstGeom prst="rect">
            <a:avLst/>
          </a:prstGeom>
        </p:spPr>
      </p:pic>
      <p:cxnSp>
        <p:nvCxnSpPr>
          <p:cNvPr id="10" name="Conector Angulado 9"/>
          <p:cNvCxnSpPr/>
          <p:nvPr/>
        </p:nvCxnSpPr>
        <p:spPr>
          <a:xfrm>
            <a:off x="2322287" y="5718630"/>
            <a:ext cx="1932306" cy="70190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/>
          <p:nvPr/>
        </p:nvCxnSpPr>
        <p:spPr>
          <a:xfrm rot="10800000" flipV="1">
            <a:off x="8185598" y="5718628"/>
            <a:ext cx="2061494" cy="69305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590341" y="6056086"/>
            <a:ext cx="344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riol Bold" panose="02000506040000020003"/>
                <a:cs typeface="Arial" panose="020B0604020202020204" pitchFamily="34" charset="0"/>
              </a:rPr>
              <a:t>Clicando nos botões você terá acesso ao respectivo relatório.</a:t>
            </a:r>
            <a:endParaRPr lang="pt-BR" dirty="0">
              <a:latin typeface="Bariol Bold" panose="02000506040000020003"/>
              <a:cs typeface="Arial" panose="020B0604020202020204" pitchFamily="34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6313714" y="5718629"/>
            <a:ext cx="0" cy="337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3" y="1647146"/>
            <a:ext cx="10495977" cy="51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62" y="2433840"/>
            <a:ext cx="8102600" cy="18382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26728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Fluxograma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05" y="0"/>
            <a:ext cx="8835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suporte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476"/>
            <a:ext cx="121920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suporte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3" y="1207613"/>
            <a:ext cx="5760014" cy="551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8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8624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43" y="1989475"/>
            <a:ext cx="5965632" cy="44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97859" y="8624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16" y="2188060"/>
            <a:ext cx="4945685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</a:t>
            </a:r>
            <a:r>
              <a:rPr lang="pt-BR" sz="2400" dirty="0" smtClean="0">
                <a:latin typeface="Bariol Bold" panose="02000506040000020003" pitchFamily="2" charset="0"/>
              </a:rPr>
              <a:t>Cultura.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77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719446" y="161426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ar;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Favorecimento da proliferação de </a:t>
            </a:r>
            <a:r>
              <a:rPr lang="pt-BR" sz="2400" dirty="0">
                <a:latin typeface="Bariol Bold" panose="02000506040000020003" pitchFamily="2" charset="0"/>
              </a:rPr>
              <a:t>f</a:t>
            </a:r>
            <a:r>
              <a:rPr lang="pt-BR" sz="2400" dirty="0" smtClean="0">
                <a:latin typeface="Bariol Bold" panose="02000506040000020003" pitchFamily="2" charset="0"/>
              </a:rPr>
              <a:t>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nocivos a saúde humana;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293" y="1326975"/>
            <a:ext cx="1684198" cy="2054720"/>
          </a:xfrm>
          <a:prstGeom prst="rect">
            <a:avLst/>
          </a:prstGeom>
        </p:spPr>
      </p:pic>
      <p:pic>
        <p:nvPicPr>
          <p:cNvPr id="1026" name="Picture 2" descr="| Josué Teixeira/Gazeta do Po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8" y="3846172"/>
            <a:ext cx="4125686" cy="27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75759" y="5229590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Biblioteca municipal de </a:t>
            </a:r>
          </a:p>
          <a:p>
            <a:r>
              <a:rPr lang="pt-BR" sz="1200" b="1" dirty="0"/>
              <a:t>Ponta Grossa </a:t>
            </a:r>
            <a:r>
              <a:rPr lang="mr-IN" sz="1200" b="1" dirty="0"/>
              <a:t>–</a:t>
            </a:r>
            <a:r>
              <a:rPr lang="pt-BR" sz="1200" b="1" dirty="0"/>
              <a:t> </a:t>
            </a:r>
            <a:r>
              <a:rPr lang="pt-BR" sz="1200" b="1" dirty="0" smtClean="0"/>
              <a:t>Paraná</a:t>
            </a:r>
          </a:p>
          <a:p>
            <a:r>
              <a:rPr lang="pt-BR" sz="1200" dirty="0" smtClean="0"/>
              <a:t>- De 35 mil obras, 20 mil foram incineradas </a:t>
            </a:r>
          </a:p>
          <a:p>
            <a:r>
              <a:rPr lang="pt-BR" sz="1200" dirty="0" smtClean="0"/>
              <a:t>por estarem contaminadas por fungos.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http://g1.globo.com/pr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/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campos-gerais-sul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</a:t>
            </a:r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umidade.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819781" y="3119271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816589" y="3480721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 flipV="1">
            <a:off x="4140031" y="3118453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rot="16200000" flipH="1">
            <a:off x="4136839" y="3479903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1448</Words>
  <Application>Microsoft Office PowerPoint</Application>
  <PresentationFormat>Widescreen</PresentationFormat>
  <Paragraphs>424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Arial</vt:lpstr>
      <vt:lpstr>Bariol Bold</vt:lpstr>
      <vt:lpstr>Calibri</vt:lpstr>
      <vt:lpstr>Calibri Light</vt:lpstr>
      <vt:lpstr>DengXian Light</vt:lpstr>
      <vt:lpstr>Mangal</vt:lpstr>
      <vt:lpstr>Wingdings</vt:lpstr>
      <vt:lpstr>Tema do Office</vt:lpstr>
      <vt:lpstr>Integrantes</vt:lpstr>
      <vt:lpstr>Apresentação do PowerPoint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time</vt:lpstr>
      <vt:lpstr>Apresentação do PowerPoint</vt:lpstr>
      <vt:lpstr>Apresentação do PowerPoint</vt:lpstr>
      <vt:lpstr>Requisitos do Projeto (Backlog) </vt:lpstr>
      <vt:lpstr>Backlog Sprint</vt:lpstr>
      <vt:lpstr>Requisitos (Backlog)</vt:lpstr>
      <vt:lpstr>Planilha de Riscos</vt:lpstr>
      <vt:lpstr>Desenvolvimento</vt:lpstr>
      <vt:lpstr>Apresentação do PowerPoint</vt:lpstr>
      <vt:lpstr>Apresentação do PowerPoint</vt:lpstr>
      <vt:lpstr>Tecnologias e ferramentas</vt:lpstr>
      <vt:lpstr>Apresentação do PowerPoint</vt:lpstr>
      <vt:lpstr>Apresentação do PowerPoint</vt:lpstr>
      <vt:lpstr>Apresentação do PowerPoint</vt:lpstr>
      <vt:lpstr>Site institucional / Dashboard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159</cp:revision>
  <dcterms:created xsi:type="dcterms:W3CDTF">2020-04-20T17:21:30Z</dcterms:created>
  <dcterms:modified xsi:type="dcterms:W3CDTF">2020-06-28T19:12:47Z</dcterms:modified>
</cp:coreProperties>
</file>