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75" r:id="rId7"/>
    <p:sldId id="269" r:id="rId8"/>
    <p:sldId id="271" r:id="rId9"/>
    <p:sldId id="292" r:id="rId10"/>
    <p:sldId id="286" r:id="rId11"/>
    <p:sldId id="281" r:id="rId12"/>
    <p:sldId id="283" r:id="rId13"/>
    <p:sldId id="278" r:id="rId14"/>
    <p:sldId id="277" r:id="rId15"/>
    <p:sldId id="279" r:id="rId16"/>
    <p:sldId id="284" r:id="rId17"/>
    <p:sldId id="293" r:id="rId18"/>
    <p:sldId id="287" r:id="rId19"/>
    <p:sldId id="272" r:id="rId20"/>
    <p:sldId id="270" r:id="rId21"/>
    <p:sldId id="265" r:id="rId22"/>
    <p:sldId id="274" r:id="rId23"/>
    <p:sldId id="276" r:id="rId24"/>
    <p:sldId id="264" r:id="rId25"/>
    <p:sldId id="294" r:id="rId26"/>
    <p:sldId id="288" r:id="rId27"/>
    <p:sldId id="289" r:id="rId28"/>
    <p:sldId id="290" r:id="rId29"/>
    <p:sldId id="291" r:id="rId30"/>
    <p:sldId id="280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35B794"/>
    <a:srgbClr val="37BD95"/>
    <a:srgbClr val="39CB96"/>
    <a:srgbClr val="309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7.jpe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2.jp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7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1.globo.com/pr/campos-gerais-sul/noticia/2013/09/milhares-de-livros-com-fungos-serao-incinerados-de-biblioteca-no-parana.html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696161" y="4376752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Christian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Raphael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536554" y="437742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Gustavo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Henrique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376947" y="4376751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Gisele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Araújo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6225257" y="437675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Silva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807356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Bariol Bold" panose="02000506040000020003" pitchFamily="2" charset="0"/>
              </a:rPr>
              <a:t>Adaías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Santos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92187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De Sá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23" y="2444911"/>
            <a:ext cx="1517226" cy="1517226"/>
          </a:xfrm>
          <a:prstGeom prst="ellipse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88" y="2442937"/>
            <a:ext cx="1519200" cy="1519200"/>
          </a:xfrm>
          <a:prstGeom prst="ellipse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98" y="2442937"/>
            <a:ext cx="1519200" cy="1526192"/>
          </a:xfrm>
          <a:prstGeom prst="ellipse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6" y="2472771"/>
            <a:ext cx="1519200" cy="1493880"/>
          </a:xfrm>
          <a:prstGeom prst="ellipse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16" y="2442937"/>
            <a:ext cx="1519200" cy="1519200"/>
          </a:xfrm>
          <a:prstGeom prst="ellipse">
            <a:avLst/>
          </a:prstGeom>
        </p:spPr>
      </p:pic>
      <p:pic>
        <p:nvPicPr>
          <p:cNvPr id="5" name="Imagem 4" descr="Homem com óculos de grau e camisa preta&#10;&#10;Descrição gerada automaticamente">
            <a:extLst>
              <a:ext uri="{FF2B5EF4-FFF2-40B4-BE49-F238E27FC236}">
                <a16:creationId xmlns:a16="http://schemas.microsoft.com/office/drawing/2014/main" id="{D815F394-F527-4EF6-8095-041600C68E3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3646" r="585" b="13646"/>
          <a:stretch/>
        </p:blipFill>
        <p:spPr>
          <a:xfrm>
            <a:off x="732784" y="2467343"/>
            <a:ext cx="1519200" cy="1494794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1604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time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772885" y="1395104"/>
            <a:ext cx="5471161" cy="1678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 descr="Homem com óculos de grau e camisa preta&#10;&#10;Descrição gerada automaticamente">
            <a:extLst>
              <a:ext uri="{FF2B5EF4-FFF2-40B4-BE49-F238E27FC236}">
                <a16:creationId xmlns:a16="http://schemas.microsoft.com/office/drawing/2014/main" id="{D815F394-F527-4EF6-8095-041600C68E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3646" r="585" b="13646"/>
          <a:stretch/>
        </p:blipFill>
        <p:spPr>
          <a:xfrm>
            <a:off x="864326" y="1476030"/>
            <a:ext cx="1519200" cy="1494794"/>
          </a:xfrm>
          <a:prstGeom prst="flowChartConnector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6244046" y="1397434"/>
            <a:ext cx="5645413" cy="1678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003" y="1531564"/>
            <a:ext cx="1519200" cy="1493880"/>
          </a:xfrm>
          <a:prstGeom prst="ellipse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772884" y="3222194"/>
            <a:ext cx="5471161" cy="1678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6244046" y="3230122"/>
            <a:ext cx="5645413" cy="1670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772885" y="5039489"/>
            <a:ext cx="5471161" cy="1678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244046" y="5041819"/>
            <a:ext cx="5645413" cy="1678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00" y="3286233"/>
            <a:ext cx="1517226" cy="1517226"/>
          </a:xfrm>
          <a:prstGeom prst="ellipse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003" y="3306081"/>
            <a:ext cx="1519200" cy="1526192"/>
          </a:xfrm>
          <a:prstGeom prst="ellipse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57" y="5118944"/>
            <a:ext cx="1519200" cy="1519200"/>
          </a:xfrm>
          <a:prstGeom prst="ellipse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003" y="5118944"/>
            <a:ext cx="1519200" cy="15192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5965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Gestão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22" y="2435246"/>
            <a:ext cx="5892953" cy="41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3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78" y="641268"/>
            <a:ext cx="10384044" cy="57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do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Projeto (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)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83077"/>
              </p:ext>
            </p:extLst>
          </p:nvPr>
        </p:nvGraphicFramePr>
        <p:xfrm>
          <a:off x="350170" y="1690688"/>
          <a:ext cx="11491659" cy="4769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1843">
                  <a:extLst>
                    <a:ext uri="{9D8B030D-6E8A-4147-A177-3AD203B41FA5}">
                      <a16:colId xmlns:a16="http://schemas.microsoft.com/office/drawing/2014/main" val="4095648610"/>
                    </a:ext>
                  </a:extLst>
                </a:gridCol>
                <a:gridCol w="5635957">
                  <a:extLst>
                    <a:ext uri="{9D8B030D-6E8A-4147-A177-3AD203B41FA5}">
                      <a16:colId xmlns:a16="http://schemas.microsoft.com/office/drawing/2014/main" val="29746828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918061873"/>
                    </a:ext>
                  </a:extLst>
                </a:gridCol>
                <a:gridCol w="1152563">
                  <a:extLst>
                    <a:ext uri="{9D8B030D-6E8A-4147-A177-3AD203B41FA5}">
                      <a16:colId xmlns:a16="http://schemas.microsoft.com/office/drawing/2014/main" val="2975207203"/>
                    </a:ext>
                  </a:extLst>
                </a:gridCol>
                <a:gridCol w="955637">
                  <a:extLst>
                    <a:ext uri="{9D8B030D-6E8A-4147-A177-3AD203B41FA5}">
                      <a16:colId xmlns:a16="http://schemas.microsoft.com/office/drawing/2014/main" val="781221177"/>
                    </a:ext>
                  </a:extLst>
                </a:gridCol>
                <a:gridCol w="1534859">
                  <a:extLst>
                    <a:ext uri="{9D8B030D-6E8A-4147-A177-3AD203B41FA5}">
                      <a16:colId xmlns:a16="http://schemas.microsoft.com/office/drawing/2014/main" val="2310143784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Tamanho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04682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RF10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sofware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deve apresentar simulador financeiro;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1 (13-04-2020)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040785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barra de menu com os seguintes tópicos: Home, Sobre, Projeto, Equipe, Contato e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698152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RF2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inicial (home)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01152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RF3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contendo informações sobre a empresa: historia, missão, valores e objetivos;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76415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RF6</a:t>
                      </a:r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sobre o projeto: o que é, como funciona;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56713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RF8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com informações para contato com a empresa;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04788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RF4</a:t>
                      </a:r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pagina para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senha do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428521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RF5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para cadastro de novo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71145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RF11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tela DASHBOARD após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87285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RF12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gráfico indicando a variação de temperatura e umidade do local (DASHBOARD);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775453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RF9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rodapé com informações do menu;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443424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RF13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banco de dados deve apresentar as seguintes entidades: usuários, sensor;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13274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RF14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permitir que o cliente solicite serviço da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Chameleon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92540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RF15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enviar um e-mail para o usuário de verificação do cadastro;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9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Sprint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7102"/>
              </p:ext>
            </p:extLst>
          </p:nvPr>
        </p:nvGraphicFramePr>
        <p:xfrm>
          <a:off x="838200" y="1690688"/>
          <a:ext cx="10515598" cy="4858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0843">
                  <a:extLst>
                    <a:ext uri="{9D8B030D-6E8A-4147-A177-3AD203B41FA5}">
                      <a16:colId xmlns:a16="http://schemas.microsoft.com/office/drawing/2014/main" val="1841085390"/>
                    </a:ext>
                  </a:extLst>
                </a:gridCol>
                <a:gridCol w="1369605">
                  <a:extLst>
                    <a:ext uri="{9D8B030D-6E8A-4147-A177-3AD203B41FA5}">
                      <a16:colId xmlns:a16="http://schemas.microsoft.com/office/drawing/2014/main" val="3590433378"/>
                    </a:ext>
                  </a:extLst>
                </a:gridCol>
                <a:gridCol w="1344895">
                  <a:extLst>
                    <a:ext uri="{9D8B030D-6E8A-4147-A177-3AD203B41FA5}">
                      <a16:colId xmlns:a16="http://schemas.microsoft.com/office/drawing/2014/main" val="2928512312"/>
                    </a:ext>
                  </a:extLst>
                </a:gridCol>
                <a:gridCol w="1369605">
                  <a:extLst>
                    <a:ext uri="{9D8B030D-6E8A-4147-A177-3AD203B41FA5}">
                      <a16:colId xmlns:a16="http://schemas.microsoft.com/office/drawing/2014/main" val="1093464508"/>
                    </a:ext>
                  </a:extLst>
                </a:gridCol>
                <a:gridCol w="1920271">
                  <a:extLst>
                    <a:ext uri="{9D8B030D-6E8A-4147-A177-3AD203B41FA5}">
                      <a16:colId xmlns:a16="http://schemas.microsoft.com/office/drawing/2014/main" val="1436575289"/>
                    </a:ext>
                  </a:extLst>
                </a:gridCol>
                <a:gridCol w="1355484">
                  <a:extLst>
                    <a:ext uri="{9D8B030D-6E8A-4147-A177-3AD203B41FA5}">
                      <a16:colId xmlns:a16="http://schemas.microsoft.com/office/drawing/2014/main" val="2628677040"/>
                    </a:ext>
                  </a:extLst>
                </a:gridCol>
                <a:gridCol w="1344895">
                  <a:extLst>
                    <a:ext uri="{9D8B030D-6E8A-4147-A177-3AD203B41FA5}">
                      <a16:colId xmlns:a16="http://schemas.microsoft.com/office/drawing/2014/main" val="2914382457"/>
                    </a:ext>
                  </a:extLst>
                </a:gridCol>
              </a:tblGrid>
              <a:tr h="6185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TAREFA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PRIORIDADE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PRAZO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RESPONSÁVEL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CONCLUÍDO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41340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HOME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265445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SOBRE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DE SÁ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11168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PROJETO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DA SILVA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26202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EQUIPE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ADAÍAS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55131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CONTATO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GISELE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32597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LOGIN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892014"/>
                  </a:ext>
                </a:extLst>
              </a:tr>
              <a:tr h="38695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DASHBOARD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021508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CADASTRO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91123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(SITE)Rodapé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Média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837434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(SITE)Barra de menu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12108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(BD)Modelagem conceitual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Urgente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TODOS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89026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(BD)Script Banco de dados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DA SILVA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613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2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67" y="3802671"/>
            <a:ext cx="4458351" cy="30553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 DHT11 (Temperatura e Umidade)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Site Institucional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integrado ao Site</a:t>
            </a:r>
          </a:p>
        </p:txBody>
      </p:sp>
    </p:spTree>
    <p:extLst>
      <p:ext uri="{BB962C8B-B14F-4D97-AF65-F5344CB8AC3E}">
        <p14:creationId xmlns:p14="http://schemas.microsoft.com/office/powerpoint/2010/main" val="240705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Planilha de Riscos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94386"/>
              </p:ext>
            </p:extLst>
          </p:nvPr>
        </p:nvGraphicFramePr>
        <p:xfrm>
          <a:off x="444137" y="2004195"/>
          <a:ext cx="11338561" cy="4305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3466485378"/>
                    </a:ext>
                  </a:extLst>
                </a:gridCol>
                <a:gridCol w="1917930">
                  <a:extLst>
                    <a:ext uri="{9D8B030D-6E8A-4147-A177-3AD203B41FA5}">
                      <a16:colId xmlns:a16="http://schemas.microsoft.com/office/drawing/2014/main" val="4243844639"/>
                    </a:ext>
                  </a:extLst>
                </a:gridCol>
                <a:gridCol w="1256345">
                  <a:extLst>
                    <a:ext uri="{9D8B030D-6E8A-4147-A177-3AD203B41FA5}">
                      <a16:colId xmlns:a16="http://schemas.microsoft.com/office/drawing/2014/main" val="2376549313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val="3256337394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184948254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353809088"/>
                    </a:ext>
                  </a:extLst>
                </a:gridCol>
                <a:gridCol w="5381898">
                  <a:extLst>
                    <a:ext uri="{9D8B030D-6E8A-4147-A177-3AD203B41FA5}">
                      <a16:colId xmlns:a16="http://schemas.microsoft.com/office/drawing/2014/main" val="4106031628"/>
                    </a:ext>
                  </a:extLst>
                </a:gridCol>
              </a:tblGrid>
              <a:tr h="5615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 do Risco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Probabilidade (p) 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Impacto (I)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Fator de Risco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Ação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Como?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2350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Membro do Grupo sair do Projeto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vez que todos do grupo estão cientes de todas partes do projeto, uma eventual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saida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fará com que seja dividida a parte com os demais.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2283914164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</a:t>
                      </a:r>
                      <a:r>
                        <a:rPr lang="pt-BR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infraestrutura 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Buscar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materias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ou Locais apropriados temporariamente para o desenvolvimento do projeto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523295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comunicação entre o grupo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Buscar manter uma comunicação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diaria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por meio de pequenas reuniões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93156557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Desrespeito 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discussões  no grupo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mediador, um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lider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qual possa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apasiguar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situações mais complicadas para que todos cheguem num consenso comum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572991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responsabilidade com as entregas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Cobrar aqueles que estão atrasando nas entregas, e cogitar a ideia se um segundo plano caso não haja uma evidente melhora.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2945678963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Integrante contrair uma Doença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vez que todos do grupo estão cientes de todas partes do projeto, um ou mais integrantes assumiriam a parte daquele que não está habilitado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06337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conhecimento pra desenvolver algo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Troca de conhecimento e o "apadrinhamento" por aqueles que possuem mais conhecimento, para desenvolver a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 algum déficit.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961345376"/>
                  </a:ext>
                </a:extLst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281" y="365125"/>
            <a:ext cx="3077551" cy="12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1370965"/>
            <a:ext cx="10515600" cy="1325563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Desenvolvimento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54" y="2563369"/>
            <a:ext cx="5235889" cy="41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5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25488" y="567403"/>
            <a:ext cx="7045102" cy="17997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0" y="928753"/>
            <a:ext cx="1077075" cy="10770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21" y="986658"/>
            <a:ext cx="990295" cy="99029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567674" y="697887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872589" y="697887"/>
            <a:ext cx="2597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Servidor da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458251" y="2367175"/>
            <a:ext cx="1183059" cy="59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74" y="1976953"/>
            <a:ext cx="1186543" cy="118654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121959" y="293098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67293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265747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441233" y="2775495"/>
            <a:ext cx="1967445" cy="64953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6701728" y="2751605"/>
            <a:ext cx="1989628" cy="6734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67293" y="3163687"/>
            <a:ext cx="259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riol Bold"/>
                <a:cs typeface="Arial" panose="020B0604020202020204" pitchFamily="34" charset="0"/>
              </a:rPr>
              <a:t>Captação </a:t>
            </a:r>
            <a:r>
              <a:rPr lang="pt-BR" b="1" dirty="0">
                <a:latin typeface="Bariol Bold"/>
                <a:cs typeface="Arial" panose="020B0604020202020204" pitchFamily="34" charset="0"/>
              </a:rPr>
              <a:t>de dados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171544" y="3216477"/>
            <a:ext cx="351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latin typeface="Bariol Bold"/>
                <a:cs typeface="Arial" panose="020B0604020202020204" pitchFamily="34" charset="0"/>
              </a:rPr>
              <a:t>Usuário</a:t>
            </a:r>
            <a:endParaRPr lang="pt-BR" b="1" dirty="0">
              <a:latin typeface="Bariol Bold"/>
              <a:cs typeface="Arial" panose="020B0604020202020204" pitchFamily="34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37" y="3025592"/>
            <a:ext cx="308124" cy="308124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28" y="3025592"/>
            <a:ext cx="308124" cy="30812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1924" y="4536174"/>
            <a:ext cx="2088399" cy="1026729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76780" y="5950587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Protoboard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76779" y="3858949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1436909" y="5656217"/>
            <a:ext cx="1060008" cy="2183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031680" y="5701719"/>
            <a:ext cx="2165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Sensor de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Temperatura e umidade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DHT11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54" y="4326932"/>
            <a:ext cx="1300566" cy="130056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24" y="4714104"/>
            <a:ext cx="516793" cy="516793"/>
          </a:xfrm>
          <a:prstGeom prst="rect">
            <a:avLst/>
          </a:prstGeom>
        </p:spPr>
      </p:pic>
      <p:cxnSp>
        <p:nvCxnSpPr>
          <p:cNvPr id="31" name="Conector de Seta Reta 30"/>
          <p:cNvCxnSpPr>
            <a:stCxn id="30" idx="3"/>
            <a:endCxn id="29" idx="1"/>
          </p:cNvCxnSpPr>
          <p:nvPr/>
        </p:nvCxnSpPr>
        <p:spPr>
          <a:xfrm>
            <a:off x="2496917" y="4972501"/>
            <a:ext cx="19793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1766667" y="4972501"/>
            <a:ext cx="20428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926552" y="4170611"/>
            <a:ext cx="62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Cabo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358454" y="3679794"/>
            <a:ext cx="614584" cy="53309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2181" y="3683885"/>
            <a:ext cx="634385" cy="533097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3550474" y="3677178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553617" y="3674122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692987" y="4432221"/>
            <a:ext cx="21656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Node JS e IDE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02" y="4636311"/>
            <a:ext cx="695366" cy="42533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07" y="5258151"/>
            <a:ext cx="575968" cy="420817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746" y="4432156"/>
            <a:ext cx="1858405" cy="153032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96" y="4547035"/>
            <a:ext cx="1300566" cy="1300566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9571320" y="4703435"/>
            <a:ext cx="2165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Chrome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 Firefox</a:t>
            </a: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81" y="5858470"/>
            <a:ext cx="384241" cy="384241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17" y="5874598"/>
            <a:ext cx="367512" cy="346610"/>
          </a:xfrm>
          <a:prstGeom prst="rect">
            <a:avLst/>
          </a:prstGeom>
        </p:spPr>
      </p:pic>
      <p:sp>
        <p:nvSpPr>
          <p:cNvPr id="46" name="CaixaDeTexto 45"/>
          <p:cNvSpPr txBox="1"/>
          <p:nvPr/>
        </p:nvSpPr>
        <p:spPr>
          <a:xfrm>
            <a:off x="4135227" y="6178108"/>
            <a:ext cx="216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 Local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17" y="1208817"/>
            <a:ext cx="1440379" cy="843972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97" y="1501313"/>
            <a:ext cx="695366" cy="4253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49" y="101983"/>
            <a:ext cx="1427979" cy="4127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23" y="1201456"/>
            <a:ext cx="1175273" cy="9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7"/>
          <a:stretch/>
        </p:blipFill>
        <p:spPr>
          <a:xfrm>
            <a:off x="-1" y="4061188"/>
            <a:ext cx="12192000" cy="199861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46" y="1079048"/>
            <a:ext cx="2871107" cy="28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45078 -0.2842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9" y="-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Tecnologias e ferramentas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660" y="1595272"/>
            <a:ext cx="4937761" cy="329344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641" y="4767211"/>
            <a:ext cx="1458039" cy="891833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48" y="4702853"/>
            <a:ext cx="2374328" cy="686329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421" y="2612543"/>
            <a:ext cx="1540618" cy="1249818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535" y="4475251"/>
            <a:ext cx="1578390" cy="118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2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69" y="2650489"/>
            <a:ext cx="5838260" cy="42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5497"/>
            <a:ext cx="12192000" cy="343852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5EA93383-7AF2-47E2-A897-C6658B5FA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66265"/>
              </p:ext>
            </p:extLst>
          </p:nvPr>
        </p:nvGraphicFramePr>
        <p:xfrm>
          <a:off x="628772" y="1410561"/>
          <a:ext cx="10906505" cy="113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451">
                  <a:extLst>
                    <a:ext uri="{9D8B030D-6E8A-4147-A177-3AD203B41FA5}">
                      <a16:colId xmlns:a16="http://schemas.microsoft.com/office/drawing/2014/main" val="272060107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1694644209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246311380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3430614864"/>
                    </a:ext>
                  </a:extLst>
                </a:gridCol>
                <a:gridCol w="2168884">
                  <a:extLst>
                    <a:ext uri="{9D8B030D-6E8A-4147-A177-3AD203B41FA5}">
                      <a16:colId xmlns:a16="http://schemas.microsoft.com/office/drawing/2014/main" val="2486547585"/>
                    </a:ext>
                  </a:extLst>
                </a:gridCol>
              </a:tblGrid>
              <a:tr h="416566">
                <a:tc gridSpan="5">
                  <a:txBody>
                    <a:bodyPr/>
                    <a:lstStyle/>
                    <a:p>
                      <a:pPr algn="ctr"/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latin typeface="Bariol Bold" panose="02000506040000020003" pitchFamily="2" charset="0"/>
                          <a:ea typeface="+mn-ea"/>
                          <a:cs typeface="+mn-cs"/>
                        </a:rPr>
                        <a:t>Temperatura e Umidade em bibliotecas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Bariol Bold" panose="0200050604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7702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Abaixo</a:t>
                      </a: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Médio </a:t>
                      </a: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Máximo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24351"/>
                  </a:ext>
                </a:extLst>
              </a:tr>
              <a:tr h="29754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Abaixo &gt;=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1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10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Medio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11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18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23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Maximo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&gt;=24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25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alta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25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96598"/>
                  </a:ext>
                </a:extLst>
              </a:tr>
            </a:tbl>
          </a:graphicData>
        </a:graphic>
      </p:graphicFrame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ACAC3D5-805D-4E9D-AD74-AC9FA36F7401}"/>
              </a:ext>
            </a:extLst>
          </p:cNvPr>
          <p:cNvGrpSpPr/>
          <p:nvPr/>
        </p:nvGrpSpPr>
        <p:grpSpPr>
          <a:xfrm>
            <a:off x="897315" y="2586761"/>
            <a:ext cx="10127736" cy="738664"/>
            <a:chOff x="1066800" y="2319090"/>
            <a:chExt cx="9706947" cy="73866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CFB19FB-1A76-4B65-84E7-DDA33666BFE3}"/>
                </a:ext>
              </a:extLst>
            </p:cNvPr>
            <p:cNvSpPr/>
            <p:nvPr/>
          </p:nvSpPr>
          <p:spPr>
            <a:xfrm>
              <a:off x="1066800" y="2393913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DD14323-4FC2-43F7-9393-636091501067}"/>
                </a:ext>
              </a:extLst>
            </p:cNvPr>
            <p:cNvSpPr/>
            <p:nvPr/>
          </p:nvSpPr>
          <p:spPr>
            <a:xfrm>
              <a:off x="3108362" y="2393913"/>
              <a:ext cx="230155" cy="111967"/>
            </a:xfrm>
            <a:prstGeom prst="rect">
              <a:avLst/>
            </a:prstGeom>
            <a:solidFill>
              <a:srgbClr val="3C5D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EBCE501-AF48-4531-BF0A-8C3DC4DBD560}"/>
                </a:ext>
              </a:extLst>
            </p:cNvPr>
            <p:cNvSpPr/>
            <p:nvPr/>
          </p:nvSpPr>
          <p:spPr>
            <a:xfrm>
              <a:off x="5184710" y="2393913"/>
              <a:ext cx="230155" cy="111967"/>
            </a:xfrm>
            <a:prstGeom prst="rect">
              <a:avLst/>
            </a:prstGeom>
            <a:solidFill>
              <a:srgbClr val="93C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C5D1ACA-F478-4CB6-9CC4-85EA8EF9458C}"/>
                </a:ext>
              </a:extLst>
            </p:cNvPr>
            <p:cNvSpPr/>
            <p:nvPr/>
          </p:nvSpPr>
          <p:spPr>
            <a:xfrm>
              <a:off x="7315200" y="2393913"/>
              <a:ext cx="230155" cy="111967"/>
            </a:xfrm>
            <a:prstGeom prst="rect">
              <a:avLst/>
            </a:prstGeom>
            <a:solidFill>
              <a:srgbClr val="EBA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06D795F-81E0-4387-BF38-0F3C2FC4639F}"/>
                </a:ext>
              </a:extLst>
            </p:cNvPr>
            <p:cNvSpPr/>
            <p:nvPr/>
          </p:nvSpPr>
          <p:spPr>
            <a:xfrm>
              <a:off x="9330612" y="2393912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18DD17E-F319-4281-95C1-CF39832731B8}"/>
                </a:ext>
              </a:extLst>
            </p:cNvPr>
            <p:cNvSpPr txBox="1"/>
            <p:nvPr/>
          </p:nvSpPr>
          <p:spPr>
            <a:xfrm>
              <a:off x="1284514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temperatura muito  baixa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B2D301B-0CF6-477E-95A4-19F33E785B23}"/>
                </a:ext>
              </a:extLst>
            </p:cNvPr>
            <p:cNvSpPr txBox="1"/>
            <p:nvPr/>
          </p:nvSpPr>
          <p:spPr>
            <a:xfrm>
              <a:off x="9560767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 muito alta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B22E2E9-7197-4F38-ACCC-5ABF70BE5F4E}"/>
                </a:ext>
              </a:extLst>
            </p:cNvPr>
            <p:cNvSpPr txBox="1"/>
            <p:nvPr/>
          </p:nvSpPr>
          <p:spPr>
            <a:xfrm>
              <a:off x="7573346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</a:t>
              </a:r>
            </a:p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acima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da esperada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E5C081D-07DE-465C-B293-4EB5B383F009}"/>
                </a:ext>
              </a:extLst>
            </p:cNvPr>
            <p:cNvSpPr txBox="1"/>
            <p:nvPr/>
          </p:nvSpPr>
          <p:spPr>
            <a:xfrm>
              <a:off x="5442857" y="2319090"/>
              <a:ext cx="16173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de temperatura ideal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28C9708-5CC6-4FE9-AEE4-C4DA06DC14B3}"/>
                </a:ext>
              </a:extLst>
            </p:cNvPr>
            <p:cNvSpPr txBox="1"/>
            <p:nvPr/>
          </p:nvSpPr>
          <p:spPr>
            <a:xfrm>
              <a:off x="3310524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</a:t>
              </a:r>
            </a:p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abaixo da esperada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0" name="Tabela 20">
            <a:extLst>
              <a:ext uri="{FF2B5EF4-FFF2-40B4-BE49-F238E27FC236}">
                <a16:creationId xmlns:a16="http://schemas.microsoft.com/office/drawing/2014/main" id="{053AB241-6713-4349-874C-3B60B903F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34968"/>
              </p:ext>
            </p:extLst>
          </p:nvPr>
        </p:nvGraphicFramePr>
        <p:xfrm>
          <a:off x="654123" y="3543300"/>
          <a:ext cx="50109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438">
                  <a:extLst>
                    <a:ext uri="{9D8B030D-6E8A-4147-A177-3AD203B41FA5}">
                      <a16:colId xmlns:a16="http://schemas.microsoft.com/office/drawing/2014/main" val="1931333004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val="2549598735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666232204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954527318"/>
                    </a:ext>
                  </a:extLst>
                </a:gridCol>
                <a:gridCol w="1417618">
                  <a:extLst>
                    <a:ext uri="{9D8B030D-6E8A-4147-A177-3AD203B41FA5}">
                      <a16:colId xmlns:a16="http://schemas.microsoft.com/office/drawing/2014/main" val="152274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Manhã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Meio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Tarde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Noite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Média/dia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7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26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</a:t>
                      </a:r>
                      <a:r>
                        <a:rPr lang="pt-BR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3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22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5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33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29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0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22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62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10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15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26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C5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5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20</a:t>
                      </a:r>
                      <a:r>
                        <a:rPr lang="pt-BR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6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30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27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431357"/>
                  </a:ext>
                </a:extLst>
              </a:tr>
            </a:tbl>
          </a:graphicData>
        </a:graphic>
      </p:graphicFrame>
      <p:graphicFrame>
        <p:nvGraphicFramePr>
          <p:cNvPr id="24" name="Tabela 24">
            <a:extLst>
              <a:ext uri="{FF2B5EF4-FFF2-40B4-BE49-F238E27FC236}">
                <a16:creationId xmlns:a16="http://schemas.microsoft.com/office/drawing/2014/main" id="{30614754-A82C-4062-8A48-110C4F0EB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77619"/>
              </p:ext>
            </p:extLst>
          </p:nvPr>
        </p:nvGraphicFramePr>
        <p:xfrm>
          <a:off x="5839927" y="3549066"/>
          <a:ext cx="5440780" cy="68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95">
                  <a:extLst>
                    <a:ext uri="{9D8B030D-6E8A-4147-A177-3AD203B41FA5}">
                      <a16:colId xmlns:a16="http://schemas.microsoft.com/office/drawing/2014/main" val="2955855276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3640410759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2158507627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1607804873"/>
                    </a:ext>
                  </a:extLst>
                </a:gridCol>
              </a:tblGrid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Mediana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41308"/>
                  </a:ext>
                </a:extLst>
              </a:tr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6,25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12,5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13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18,75°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40972"/>
                  </a:ext>
                </a:extLst>
              </a:tr>
            </a:tbl>
          </a:graphicData>
        </a:graphic>
      </p:graphicFrame>
      <p:sp>
        <p:nvSpPr>
          <p:cNvPr id="26" name="CaixaDeTexto 25">
            <a:extLst>
              <a:ext uri="{FF2B5EF4-FFF2-40B4-BE49-F238E27FC236}">
                <a16:creationId xmlns:a16="http://schemas.microsoft.com/office/drawing/2014/main" id="{9EDF4D89-8D96-4B4A-9C6E-4039E2791EEA}"/>
              </a:ext>
            </a:extLst>
          </p:cNvPr>
          <p:cNvSpPr txBox="1"/>
          <p:nvPr/>
        </p:nvSpPr>
        <p:spPr>
          <a:xfrm>
            <a:off x="654122" y="6510019"/>
            <a:ext cx="5010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Simulação de </a:t>
            </a:r>
            <a:r>
              <a:rPr lang="pt-BR" sz="1050" b="1" dirty="0" smtClean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temperaturas </a:t>
            </a:r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em um dia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Especificação do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Analytics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3441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institucional /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Dashboard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</a:b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57" y="2759370"/>
            <a:ext cx="6756485" cy="39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Suporte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2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Manual de instalação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Fluxograma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suporte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0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56" y="2759370"/>
            <a:ext cx="4945685" cy="40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8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3" y="39201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991" y="3657600"/>
            <a:ext cx="3873304" cy="3200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92% dos estudantes universitários preferem livros físicos.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76 % dos leitores, acreditam ser mais vantajoso comprar livros usados ou pegar emprestado em bibliotecas.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Atualmente estão cadastradas 7,7 mil bibliotecas públicas no sistema do Ministério da </a:t>
            </a:r>
            <a:r>
              <a:rPr lang="pt-BR" sz="2400" dirty="0" smtClean="0">
                <a:latin typeface="Bariol Bold" panose="02000506040000020003" pitchFamily="2" charset="0"/>
              </a:rPr>
              <a:t>Cultura.</a:t>
            </a:r>
            <a:endParaRPr lang="pt-BR" sz="24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Obrigado pela atenção!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56" y="2759370"/>
            <a:ext cx="4945685" cy="40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99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177" y="3846172"/>
            <a:ext cx="4244942" cy="30118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719446" y="161426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Bariol Bold" panose="02000506040000020003" pitchFamily="2" charset="0"/>
              </a:rPr>
              <a:t>Oscilação </a:t>
            </a:r>
            <a:r>
              <a:rPr lang="pt-BR" sz="2400" dirty="0">
                <a:latin typeface="Bariol Bold" panose="02000506040000020003" pitchFamily="2" charset="0"/>
              </a:rPr>
              <a:t>da temperatura e umidade relativa do </a:t>
            </a:r>
            <a:r>
              <a:rPr lang="pt-BR" sz="2400" dirty="0" smtClean="0">
                <a:latin typeface="Bariol Bold" panose="02000506040000020003" pitchFamily="2" charset="0"/>
              </a:rPr>
              <a:t>ar;</a:t>
            </a: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 smtClean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 </a:t>
            </a:r>
            <a:r>
              <a:rPr lang="pt-BR" sz="2400" dirty="0" smtClean="0">
                <a:latin typeface="Bariol Bold" panose="02000506040000020003" pitchFamily="2" charset="0"/>
              </a:rPr>
              <a:t>Favorecimento da proliferação de </a:t>
            </a:r>
            <a:r>
              <a:rPr lang="pt-BR" sz="2400" dirty="0">
                <a:latin typeface="Bariol Bold" panose="02000506040000020003" pitchFamily="2" charset="0"/>
              </a:rPr>
              <a:t>f</a:t>
            </a:r>
            <a:r>
              <a:rPr lang="pt-BR" sz="2400" dirty="0" smtClean="0">
                <a:latin typeface="Bariol Bold" panose="02000506040000020003" pitchFamily="2" charset="0"/>
              </a:rPr>
              <a:t>ungos </a:t>
            </a:r>
            <a:r>
              <a:rPr lang="pt-BR" sz="2400" dirty="0">
                <a:latin typeface="Bariol Bold" panose="02000506040000020003" pitchFamily="2" charset="0"/>
              </a:rPr>
              <a:t>e </a:t>
            </a:r>
            <a:r>
              <a:rPr lang="pt-BR" sz="2400" dirty="0" smtClean="0">
                <a:latin typeface="Bariol Bold" panose="02000506040000020003" pitchFamily="2" charset="0"/>
              </a:rPr>
              <a:t>bactérias nocivos a saúde humana;</a:t>
            </a:r>
            <a:endParaRPr lang="pt-BR" sz="2400" dirty="0">
              <a:latin typeface="Bariol Bold" panose="02000506040000020003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30293" y="1326975"/>
            <a:ext cx="1684198" cy="2054720"/>
          </a:xfrm>
          <a:prstGeom prst="rect">
            <a:avLst/>
          </a:prstGeom>
        </p:spPr>
      </p:pic>
      <p:pic>
        <p:nvPicPr>
          <p:cNvPr id="1026" name="Picture 2" descr="| Josué Teixeira/Gazeta do Pov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8" y="3846172"/>
            <a:ext cx="4125686" cy="275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975759" y="5229590"/>
            <a:ext cx="2899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Biblioteca municipal de </a:t>
            </a:r>
          </a:p>
          <a:p>
            <a:r>
              <a:rPr lang="pt-BR" sz="1200" b="1" dirty="0"/>
              <a:t>Ponta Grossa </a:t>
            </a:r>
            <a:r>
              <a:rPr lang="mr-IN" sz="1200" b="1" dirty="0"/>
              <a:t>–</a:t>
            </a:r>
            <a:r>
              <a:rPr lang="pt-BR" sz="1200" b="1" dirty="0"/>
              <a:t> </a:t>
            </a:r>
            <a:r>
              <a:rPr lang="pt-BR" sz="1200" b="1" dirty="0" smtClean="0"/>
              <a:t>Paraná</a:t>
            </a:r>
          </a:p>
          <a:p>
            <a:r>
              <a:rPr lang="pt-BR" sz="1200" dirty="0" smtClean="0"/>
              <a:t>- De 35 mil obras, 20 mil foram incineradas </a:t>
            </a:r>
          </a:p>
          <a:p>
            <a:r>
              <a:rPr lang="pt-BR" sz="1200" dirty="0" smtClean="0"/>
              <a:t>por estarem contaminadas por fungos.</a:t>
            </a:r>
          </a:p>
          <a:p>
            <a:endParaRPr lang="pt-BR" sz="1200" dirty="0" smtClean="0"/>
          </a:p>
          <a:p>
            <a:r>
              <a:rPr lang="pt-BR" sz="1200" dirty="0" smtClean="0"/>
              <a:t>Fonte: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hlinkClick r:id="rId6"/>
              </a:rPr>
              <a:t>http://g1.globo.com/pr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/</a:t>
            </a:r>
          </a:p>
          <a:p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campos-gerais-sul</a:t>
            </a:r>
            <a:endParaRPr lang="pt-BR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8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28" y="3802671"/>
            <a:ext cx="4493830" cy="30553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A9BA09-BC8C-4B52-AE69-EBE2FD7DC39C}"/>
              </a:ext>
            </a:extLst>
          </p:cNvPr>
          <p:cNvSpPr txBox="1"/>
          <p:nvPr/>
        </p:nvSpPr>
        <p:spPr>
          <a:xfrm>
            <a:off x="838200" y="2274838"/>
            <a:ext cx="5995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Sensores de Temperatura e Umidade que disponibilizam informações sobre os locais em que foram instalados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Web Responsivo com uma Dashboard que apresenta as informações dadas pelo sensor</a:t>
            </a:r>
          </a:p>
        </p:txBody>
      </p:sp>
    </p:spTree>
    <p:extLst>
      <p:ext uri="{BB962C8B-B14F-4D97-AF65-F5344CB8AC3E}">
        <p14:creationId xmlns:p14="http://schemas.microsoft.com/office/powerpoint/2010/main" val="35112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07416" y="2181655"/>
            <a:ext cx="3516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sistema determina com esses dados o nível de temperatura do local.</a:t>
            </a:r>
          </a:p>
        </p:txBody>
      </p:sp>
      <p:cxnSp>
        <p:nvCxnSpPr>
          <p:cNvPr id="10" name="Conector de Seta Reta 9"/>
          <p:cNvCxnSpPr/>
          <p:nvPr/>
        </p:nvCxnSpPr>
        <p:spPr>
          <a:xfrm>
            <a:off x="5813550" y="1268518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CB59938E-1EC6-4FDA-9A22-DB6A7DC30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62" y="203253"/>
            <a:ext cx="2894315" cy="2017898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930404" y="5868762"/>
            <a:ext cx="374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responsável pelo ambiente pode controlar a temperatura ambiente de acordo com os dados fornecidos pelo sistema.</a:t>
            </a:r>
          </a:p>
        </p:txBody>
      </p:sp>
      <p:pic>
        <p:nvPicPr>
          <p:cNvPr id="11" name="Imagem 10" descr="Uma imagem contendo lego&#10;&#10;Descrição gerada automaticamente">
            <a:extLst>
              <a:ext uri="{FF2B5EF4-FFF2-40B4-BE49-F238E27FC236}">
                <a16:creationId xmlns:a16="http://schemas.microsoft.com/office/drawing/2014/main" id="{75CCF98C-9716-4BFB-817E-3CAB031EC6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13" y="3889515"/>
            <a:ext cx="2477136" cy="1908356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6580784" y="5881825"/>
            <a:ext cx="374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Essas informações serão disponibilizadas em um </a:t>
            </a:r>
            <a:r>
              <a:rPr lang="pt-BR" sz="1600" dirty="0" err="1">
                <a:latin typeface="Bariol Bold" panose="02000506040000020003"/>
                <a:cs typeface="Arial" panose="020B0604020202020204" pitchFamily="34" charset="0"/>
              </a:rPr>
              <a:t>dashboard</a:t>
            </a:r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 através de um website.</a:t>
            </a:r>
          </a:p>
        </p:txBody>
      </p:sp>
      <p:pic>
        <p:nvPicPr>
          <p:cNvPr id="8" name="Imagem 7" descr="Uma imagem contendo relógio, mesa, computador, tela&#10;&#10;Descrição gerada automaticamente">
            <a:extLst>
              <a:ext uri="{FF2B5EF4-FFF2-40B4-BE49-F238E27FC236}">
                <a16:creationId xmlns:a16="http://schemas.microsoft.com/office/drawing/2014/main" id="{CA5FBE93-39D7-43EB-BC2F-F7757B0AEB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03" y="3640906"/>
            <a:ext cx="3034762" cy="2242989"/>
          </a:xfrm>
          <a:prstGeom prst="rect">
            <a:avLst/>
          </a:prstGeom>
        </p:spPr>
      </p:pic>
      <p:cxnSp>
        <p:nvCxnSpPr>
          <p:cNvPr id="32" name="Conector de Seta Reta 31"/>
          <p:cNvCxnSpPr/>
          <p:nvPr/>
        </p:nvCxnSpPr>
        <p:spPr>
          <a:xfrm flipH="1">
            <a:off x="5813550" y="4843693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97EDB81F-85CF-4096-BBCE-16F66B5912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88" y="190003"/>
            <a:ext cx="3271119" cy="2122747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2373480" y="2181655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Coleta de dados através do sensor de temperatura e </a:t>
            </a:r>
            <a:r>
              <a:rPr lang="pt-BR" sz="1600" dirty="0" smtClean="0">
                <a:latin typeface="Bariol Bold" panose="02000506040000020003"/>
                <a:cs typeface="Arial" panose="020B0604020202020204" pitchFamily="34" charset="0"/>
              </a:rPr>
              <a:t>umidade.</a:t>
            </a:r>
            <a:endParaRPr lang="pt-BR" sz="1600" dirty="0">
              <a:latin typeface="Bariol Bold" panose="02000506040000020003"/>
              <a:cs typeface="Arial" panose="020B0604020202020204" pitchFamily="34" charset="0"/>
            </a:endParaRPr>
          </a:p>
          <a:p>
            <a:endParaRPr lang="pt-BR" sz="1600" dirty="0">
              <a:latin typeface="Bariol Bold" panose="02000506040000020003"/>
            </a:endParaRP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8660042" y="2941407"/>
            <a:ext cx="3573" cy="635627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2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HLD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85" y="2759370"/>
            <a:ext cx="5691427" cy="38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00892" y="287383"/>
            <a:ext cx="4885508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FAD4E8-4127-4FD5-A86F-7066B520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36" y="1516516"/>
            <a:ext cx="599531" cy="756598"/>
          </a:xfrm>
          <a:prstGeom prst="rect">
            <a:avLst/>
          </a:prstGeom>
        </p:spPr>
      </p:pic>
      <p:pic>
        <p:nvPicPr>
          <p:cNvPr id="9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17E598-BC0F-433A-AACD-E985418FF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00000">
            <a:off x="2039211" y="1520952"/>
            <a:ext cx="737731" cy="747726"/>
          </a:xfrm>
          <a:prstGeom prst="rect">
            <a:avLst/>
          </a:prstGeom>
        </p:spPr>
      </p:pic>
      <p:pic>
        <p:nvPicPr>
          <p:cNvPr id="10" name="Picture 8" descr="A circuit board&#10;&#10;Description generated with very high confidence">
            <a:extLst>
              <a:ext uri="{FF2B5EF4-FFF2-40B4-BE49-F238E27FC236}">
                <a16:creationId xmlns:a16="http://schemas.microsoft.com/office/drawing/2014/main" id="{8631CDC9-C9ED-40D8-9718-9030D394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100" y="2104557"/>
            <a:ext cx="687748" cy="707741"/>
          </a:xfrm>
          <a:prstGeom prst="rect">
            <a:avLst/>
          </a:prstGeom>
        </p:spPr>
      </p:pic>
      <p:pic>
        <p:nvPicPr>
          <p:cNvPr id="11" name="Graphic 48" descr="Chevron arrows">
            <a:extLst>
              <a:ext uri="{FF2B5EF4-FFF2-40B4-BE49-F238E27FC236}">
                <a16:creationId xmlns:a16="http://schemas.microsoft.com/office/drawing/2014/main" id="{9C83C282-EC67-4BF5-988C-C6151F03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5957" y="1589400"/>
            <a:ext cx="515811" cy="505815"/>
          </a:xfrm>
          <a:prstGeom prst="rect">
            <a:avLst/>
          </a:prstGeom>
        </p:spPr>
      </p:pic>
      <p:pic>
        <p:nvPicPr>
          <p:cNvPr id="12" name="Graphic 50" descr="Chevron arrows">
            <a:extLst>
              <a:ext uri="{FF2B5EF4-FFF2-40B4-BE49-F238E27FC236}">
                <a16:creationId xmlns:a16="http://schemas.microsoft.com/office/drawing/2014/main" id="{F8ADD165-FA14-4184-A53E-48188D71E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145969" y="2095215"/>
            <a:ext cx="545799" cy="515810"/>
          </a:xfrm>
          <a:prstGeom prst="rect">
            <a:avLst/>
          </a:prstGeom>
        </p:spPr>
      </p:pic>
      <p:pic>
        <p:nvPicPr>
          <p:cNvPr id="13" name="Picture 52" descr="A close up of a logo&#10;&#10;Description generated with high confidence">
            <a:extLst>
              <a:ext uri="{FF2B5EF4-FFF2-40B4-BE49-F238E27FC236}">
                <a16:creationId xmlns:a16="http://schemas.microsoft.com/office/drawing/2014/main" id="{09477861-B8F4-44DE-814A-58410BB781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2044" y="1263001"/>
            <a:ext cx="907666" cy="877677"/>
          </a:xfrm>
          <a:prstGeom prst="rect">
            <a:avLst/>
          </a:prstGeom>
        </p:spPr>
      </p:pic>
      <p:pic>
        <p:nvPicPr>
          <p:cNvPr id="14" name="Picture 55" descr="A close up of a clock&#10;&#10;Description generated with high confidence">
            <a:extLst>
              <a:ext uri="{FF2B5EF4-FFF2-40B4-BE49-F238E27FC236}">
                <a16:creationId xmlns:a16="http://schemas.microsoft.com/office/drawing/2014/main" id="{5C726E55-A6D4-4B74-8915-31B0312BC1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2451" y="2081491"/>
            <a:ext cx="687748" cy="64776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8180067" y="287383"/>
            <a:ext cx="3472002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Picture 37" descr="A picture containing computer, table&#10;&#10;Description generated with very high confidence">
            <a:extLst>
              <a:ext uri="{FF2B5EF4-FFF2-40B4-BE49-F238E27FC236}">
                <a16:creationId xmlns:a16="http://schemas.microsoft.com/office/drawing/2014/main" id="{62574C71-6DE6-4BEE-A15F-55F806CE58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9941" y="1238521"/>
            <a:ext cx="1672254" cy="1711204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653143" y="424784"/>
            <a:ext cx="4781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sensores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ambiente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detectar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se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próprio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é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propício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armazenamento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adequado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livros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183313" y="457202"/>
            <a:ext cx="3472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enviados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empresa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gerencimento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769849" y="3937760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Picture 13" descr="A picture containing comb&#10;&#10;Description generated with very high confidence">
            <a:extLst>
              <a:ext uri="{FF2B5EF4-FFF2-40B4-BE49-F238E27FC236}">
                <a16:creationId xmlns:a16="http://schemas.microsoft.com/office/drawing/2014/main" id="{96E322C2-909A-46BB-B588-211766AB85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3964" y="4650330"/>
            <a:ext cx="1707612" cy="1648627"/>
          </a:xfrm>
          <a:prstGeom prst="rect">
            <a:avLst/>
          </a:prstGeom>
        </p:spPr>
      </p:pic>
      <p:sp>
        <p:nvSpPr>
          <p:cNvPr id="25" name="TextBox 61">
            <a:extLst>
              <a:ext uri="{FF2B5EF4-FFF2-40B4-BE49-F238E27FC236}">
                <a16:creationId xmlns:a16="http://schemas.microsoft.com/office/drawing/2014/main" id="{2B0D8CBA-CC14-4E5F-B4F1-1633DDE93E6E}"/>
              </a:ext>
            </a:extLst>
          </p:cNvPr>
          <p:cNvSpPr txBox="1"/>
          <p:nvPr/>
        </p:nvSpPr>
        <p:spPr>
          <a:xfrm>
            <a:off x="5356588" y="4091911"/>
            <a:ext cx="16470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Internet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600892" y="3902803"/>
            <a:ext cx="2811093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Picture 68" descr="A close up of a sign&#10;&#10;Description generated with high confidence">
            <a:extLst>
              <a:ext uri="{FF2B5EF4-FFF2-40B4-BE49-F238E27FC236}">
                <a16:creationId xmlns:a16="http://schemas.microsoft.com/office/drawing/2014/main" id="{C7BC0718-3AEC-417A-BD8F-3A387BBF04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2968" y="3940352"/>
            <a:ext cx="1132042" cy="1110439"/>
          </a:xfrm>
          <a:prstGeom prst="rect">
            <a:avLst/>
          </a:prstGeom>
        </p:spPr>
      </p:pic>
      <p:pic>
        <p:nvPicPr>
          <p:cNvPr id="28" name="Picture 7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0CAA2E08-371C-4778-B698-82EA38A03D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0499" y="5279305"/>
            <a:ext cx="1590450" cy="1050409"/>
          </a:xfrm>
          <a:prstGeom prst="rect">
            <a:avLst/>
          </a:prstGeom>
        </p:spPr>
      </p:pic>
      <p:pic>
        <p:nvPicPr>
          <p:cNvPr id="29" name="Picture 73" descr="A close up of a logo&#10;&#10;Description generated with high confidence">
            <a:extLst>
              <a:ext uri="{FF2B5EF4-FFF2-40B4-BE49-F238E27FC236}">
                <a16:creationId xmlns:a16="http://schemas.microsoft.com/office/drawing/2014/main" id="{385A0B54-3BDE-4902-8311-81E6A8A2E5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3784" y="4047958"/>
            <a:ext cx="872795" cy="883597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8813101" y="3896533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7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EA4B790-3FF9-4E6B-891E-C4B0A8AC7E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64613" y="4047958"/>
            <a:ext cx="1338116" cy="936724"/>
          </a:xfrm>
          <a:prstGeom prst="rect">
            <a:avLst/>
          </a:prstGeom>
          <a:ln>
            <a:noFill/>
          </a:ln>
        </p:spPr>
      </p:pic>
      <p:sp>
        <p:nvSpPr>
          <p:cNvPr id="32" name="TextBox 88">
            <a:extLst>
              <a:ext uri="{FF2B5EF4-FFF2-40B4-BE49-F238E27FC236}">
                <a16:creationId xmlns:a16="http://schemas.microsoft.com/office/drawing/2014/main" id="{194A1E76-091F-4A2D-A3A3-64B09C6107D4}"/>
              </a:ext>
            </a:extLst>
          </p:cNvPr>
          <p:cNvSpPr txBox="1"/>
          <p:nvPr/>
        </p:nvSpPr>
        <p:spPr>
          <a:xfrm>
            <a:off x="9357336" y="5224777"/>
            <a:ext cx="1746169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Servidores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Plataforma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Comunicação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 rot="16200000" flipV="1">
            <a:off x="8192122" y="4862527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6200000">
            <a:off x="8242980" y="5137053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16200000" flipV="1">
            <a:off x="4077311" y="4859479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16200000">
            <a:off x="4128169" y="5134005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7819781" y="3119271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7816589" y="3480721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rot="16200000" flipV="1">
            <a:off x="4140031" y="3118453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rot="16200000" flipH="1">
            <a:off x="4136839" y="3479903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59" y="2886256"/>
            <a:ext cx="10515600" cy="1325563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Planejamento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1245</Words>
  <Application>Microsoft Office PowerPoint</Application>
  <PresentationFormat>Widescreen</PresentationFormat>
  <Paragraphs>397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8" baseType="lpstr">
      <vt:lpstr>Arial</vt:lpstr>
      <vt:lpstr>Bariol Bold</vt:lpstr>
      <vt:lpstr>Calibri</vt:lpstr>
      <vt:lpstr>Calibri Light</vt:lpstr>
      <vt:lpstr>DengXian Light</vt:lpstr>
      <vt:lpstr>Mangal</vt:lpstr>
      <vt:lpstr>Wingdings</vt:lpstr>
      <vt:lpstr>Tema do Office</vt:lpstr>
      <vt:lpstr>Integrantes</vt:lpstr>
      <vt:lpstr>Apresentação do PowerPoint</vt:lpstr>
      <vt:lpstr>Segmento/Contexto</vt:lpstr>
      <vt:lpstr>Problema</vt:lpstr>
      <vt:lpstr>Solução Proposta</vt:lpstr>
      <vt:lpstr>Apresentação do PowerPoint</vt:lpstr>
      <vt:lpstr>Apresentação do PowerPoint</vt:lpstr>
      <vt:lpstr>Apresentação do PowerPoint</vt:lpstr>
      <vt:lpstr>Planejamento</vt:lpstr>
      <vt:lpstr>time</vt:lpstr>
      <vt:lpstr>Apresentação do PowerPoint</vt:lpstr>
      <vt:lpstr>Apresentação do PowerPoint</vt:lpstr>
      <vt:lpstr>Requisitos do Projeto (Backlog) </vt:lpstr>
      <vt:lpstr>Backlog Sprint</vt:lpstr>
      <vt:lpstr>Requisitos (Backlog)</vt:lpstr>
      <vt:lpstr>Planilha de Riscos</vt:lpstr>
      <vt:lpstr>Desenvolvimento</vt:lpstr>
      <vt:lpstr>Apresentação do PowerPoint</vt:lpstr>
      <vt:lpstr>Apresentação do PowerPoint</vt:lpstr>
      <vt:lpstr>Tecnologias e ferramentas</vt:lpstr>
      <vt:lpstr>Apresentação do PowerPoint</vt:lpstr>
      <vt:lpstr>Apresentação do PowerPoint</vt:lpstr>
      <vt:lpstr>Apresentação do PowerPoint</vt:lpstr>
      <vt:lpstr>Site institucional / Dashboard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127</cp:revision>
  <dcterms:created xsi:type="dcterms:W3CDTF">2020-04-20T17:21:30Z</dcterms:created>
  <dcterms:modified xsi:type="dcterms:W3CDTF">2020-06-28T02:50:39Z</dcterms:modified>
</cp:coreProperties>
</file>