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75" r:id="rId7"/>
    <p:sldId id="269" r:id="rId8"/>
    <p:sldId id="271" r:id="rId9"/>
    <p:sldId id="270" r:id="rId10"/>
    <p:sldId id="272" r:id="rId11"/>
    <p:sldId id="278" r:id="rId12"/>
    <p:sldId id="277" r:id="rId13"/>
    <p:sldId id="279" r:id="rId14"/>
    <p:sldId id="276" r:id="rId15"/>
    <p:sldId id="264" r:id="rId16"/>
    <p:sldId id="265" r:id="rId17"/>
    <p:sldId id="273" r:id="rId18"/>
    <p:sldId id="274" r:id="rId19"/>
    <p:sldId id="281" r:id="rId20"/>
    <p:sldId id="283" r:id="rId21"/>
    <p:sldId id="282" r:id="rId22"/>
    <p:sldId id="267" r:id="rId23"/>
    <p:sldId id="280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FF7"/>
    <a:srgbClr val="D2DEEF"/>
    <a:srgbClr val="35B794"/>
    <a:srgbClr val="37BD95"/>
    <a:srgbClr val="39CB96"/>
    <a:srgbClr val="309A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03/05/2020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89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03/05/2020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36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03/05/2020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5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03/05/2020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75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03/05/2020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20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03/05/2020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73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03/05/2020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03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03/05/2020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13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03/05/2020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80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03/05/2020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20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03/05/2020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26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B35C2-D55D-43EC-A9F9-87B33DB15AB7}" type="datetimeFigureOut">
              <a:rPr lang="pt-BR" smtClean="0"/>
              <a:t>03/05/2020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58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1.globo.com/pr/campos-gerais-sul/noticia/2013/09/milhares-de-livros-com-fungos-serao-incinerados-de-biblioteca-no-parana.html" TargetMode="Externa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Integrantes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8325861-1F2F-4268-ABB8-C47708A22645}"/>
              </a:ext>
            </a:extLst>
          </p:cNvPr>
          <p:cNvSpPr txBox="1"/>
          <p:nvPr/>
        </p:nvSpPr>
        <p:spPr>
          <a:xfrm>
            <a:off x="696161" y="4376752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Christian 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Raphael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1CD548A-80ED-4522-9EDB-054404B21EE9}"/>
              </a:ext>
            </a:extLst>
          </p:cNvPr>
          <p:cNvSpPr txBox="1"/>
          <p:nvPr/>
        </p:nvSpPr>
        <p:spPr>
          <a:xfrm>
            <a:off x="2536554" y="4377420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Gustavo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Henrique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943B0FE-F317-47B4-AF95-1BF63C89F003}"/>
              </a:ext>
            </a:extLst>
          </p:cNvPr>
          <p:cNvSpPr txBox="1"/>
          <p:nvPr/>
        </p:nvSpPr>
        <p:spPr>
          <a:xfrm>
            <a:off x="4376947" y="4376751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latin typeface="Bariol Bold" panose="02000506040000020003" pitchFamily="2" charset="0"/>
              </a:rPr>
              <a:t>Gisele</a:t>
            </a:r>
            <a:endParaRPr lang="pt-BR" sz="2800" dirty="0">
              <a:latin typeface="Bariol Bold" panose="02000506040000020003" pitchFamily="2" charset="0"/>
            </a:endParaRP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Araújo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9D4990C-EB5C-46BD-906D-1D4B714A6937}"/>
              </a:ext>
            </a:extLst>
          </p:cNvPr>
          <p:cNvSpPr txBox="1"/>
          <p:nvPr/>
        </p:nvSpPr>
        <p:spPr>
          <a:xfrm>
            <a:off x="6225257" y="4376750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Guilherme</a:t>
            </a:r>
          </a:p>
          <a:p>
            <a:pPr algn="ctr"/>
            <a:r>
              <a:rPr lang="pt-BR" sz="2800" dirty="0" smtClean="0">
                <a:latin typeface="Bariol Bold" panose="02000506040000020003" pitchFamily="2" charset="0"/>
              </a:rPr>
              <a:t>Silva</a:t>
            </a:r>
            <a:endParaRPr lang="pt-BR" sz="2800" dirty="0">
              <a:latin typeface="Bariol Bold" panose="02000506040000020003" pitchFamily="2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EEDA333-49AA-47A1-9E18-27FCA69C6ADA}"/>
              </a:ext>
            </a:extLst>
          </p:cNvPr>
          <p:cNvSpPr txBox="1"/>
          <p:nvPr/>
        </p:nvSpPr>
        <p:spPr>
          <a:xfrm>
            <a:off x="8073567" y="4376748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err="1">
                <a:latin typeface="Bariol Bold" panose="02000506040000020003" pitchFamily="2" charset="0"/>
              </a:rPr>
              <a:t>Adaías</a:t>
            </a:r>
            <a:endParaRPr lang="pt-BR" sz="2800" dirty="0">
              <a:latin typeface="Bariol Bold" panose="02000506040000020003" pitchFamily="2" charset="0"/>
            </a:endParaRP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Santos</a:t>
            </a: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3EEDA333-49AA-47A1-9E18-27FCA69C6ADA}"/>
              </a:ext>
            </a:extLst>
          </p:cNvPr>
          <p:cNvSpPr txBox="1"/>
          <p:nvPr/>
        </p:nvSpPr>
        <p:spPr>
          <a:xfrm>
            <a:off x="9921877" y="4376748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Guilherme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De Sá</a:t>
            </a: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323" y="2444911"/>
            <a:ext cx="1517226" cy="1517226"/>
          </a:xfrm>
          <a:prstGeom prst="ellipse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888" y="2442937"/>
            <a:ext cx="1519200" cy="1519200"/>
          </a:xfrm>
          <a:prstGeom prst="ellipse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898" y="2442937"/>
            <a:ext cx="1519200" cy="1526192"/>
          </a:xfrm>
          <a:prstGeom prst="ellipse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906" y="2472771"/>
            <a:ext cx="1519200" cy="1493880"/>
          </a:xfrm>
          <a:prstGeom prst="ellipse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916" y="2442937"/>
            <a:ext cx="1519200" cy="1519200"/>
          </a:xfrm>
          <a:prstGeom prst="ellipse">
            <a:avLst/>
          </a:prstGeom>
        </p:spPr>
      </p:pic>
      <p:pic>
        <p:nvPicPr>
          <p:cNvPr id="5" name="Imagem 4" descr="Homem com óculos de grau e camisa preta&#10;&#10;Descrição gerada automaticamente">
            <a:extLst>
              <a:ext uri="{FF2B5EF4-FFF2-40B4-BE49-F238E27FC236}">
                <a16:creationId xmlns:a16="http://schemas.microsoft.com/office/drawing/2014/main" id="{D815F394-F527-4EF6-8095-041600C68E3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" t="13646" r="585" b="13646"/>
          <a:stretch/>
        </p:blipFill>
        <p:spPr>
          <a:xfrm>
            <a:off x="732784" y="2467343"/>
            <a:ext cx="1519200" cy="1494794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416040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2525488" y="567403"/>
            <a:ext cx="7045102" cy="179977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230" y="928753"/>
            <a:ext cx="1077075" cy="107707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721" y="986658"/>
            <a:ext cx="990295" cy="990295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2827726" y="1312528"/>
            <a:ext cx="1901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BD SQL Server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6650575" y="1051791"/>
            <a:ext cx="2597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Servidor da Aplicação</a:t>
            </a:r>
          </a:p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HTML / CSS</a:t>
            </a:r>
          </a:p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Node JS /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888177" y="142395"/>
            <a:ext cx="2319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ariol Bold"/>
                <a:cs typeface="Arial" panose="020B0604020202020204" pitchFamily="34" charset="0"/>
              </a:rPr>
              <a:t>Microsoft </a:t>
            </a:r>
            <a:r>
              <a:rPr lang="pt-BR" b="1" dirty="0" err="1">
                <a:latin typeface="Bariol Bold"/>
                <a:cs typeface="Arial" panose="020B0604020202020204" pitchFamily="34" charset="0"/>
              </a:rPr>
              <a:t>Azure</a:t>
            </a:r>
            <a:endParaRPr lang="pt-BR" b="1" dirty="0">
              <a:latin typeface="Bariol Bold"/>
              <a:cs typeface="Arial" panose="020B0604020202020204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5458251" y="2367175"/>
            <a:ext cx="1183059" cy="592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374" y="1976953"/>
            <a:ext cx="1186543" cy="1186543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5121959" y="2930988"/>
            <a:ext cx="1901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467293" y="3611194"/>
            <a:ext cx="5421090" cy="287669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6265747" y="3611194"/>
            <a:ext cx="5421090" cy="287669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/>
          <p:cNvCxnSpPr/>
          <p:nvPr/>
        </p:nvCxnSpPr>
        <p:spPr>
          <a:xfrm flipH="1">
            <a:off x="3441233" y="2775495"/>
            <a:ext cx="1967445" cy="64953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H="1" flipV="1">
            <a:off x="6701728" y="2751605"/>
            <a:ext cx="1989628" cy="67342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467293" y="3163687"/>
            <a:ext cx="2596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Bariol Bold"/>
                <a:cs typeface="Arial" panose="020B0604020202020204" pitchFamily="34" charset="0"/>
              </a:rPr>
              <a:t>Capitação de dados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8171544" y="3216477"/>
            <a:ext cx="3515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>
                <a:latin typeface="Bariol Bold"/>
                <a:cs typeface="Arial" panose="020B0604020202020204" pitchFamily="34" charset="0"/>
              </a:rPr>
              <a:t>Uso das informações</a:t>
            </a: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137" y="3025592"/>
            <a:ext cx="308124" cy="308124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328" y="3025592"/>
            <a:ext cx="308124" cy="308124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11924" y="4536174"/>
            <a:ext cx="2088399" cy="1026729"/>
          </a:xfrm>
          <a:prstGeom prst="rect">
            <a:avLst/>
          </a:prstGeom>
        </p:spPr>
      </p:pic>
      <p:sp>
        <p:nvSpPr>
          <p:cNvPr id="25" name="CaixaDeTexto 24"/>
          <p:cNvSpPr txBox="1"/>
          <p:nvPr/>
        </p:nvSpPr>
        <p:spPr>
          <a:xfrm>
            <a:off x="376780" y="5950587"/>
            <a:ext cx="1901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Protoboard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376779" y="3858949"/>
            <a:ext cx="1901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Arduino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Conector de Seta Reta 26"/>
          <p:cNvCxnSpPr/>
          <p:nvPr/>
        </p:nvCxnSpPr>
        <p:spPr>
          <a:xfrm>
            <a:off x="1436909" y="5656217"/>
            <a:ext cx="1060008" cy="21838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2031680" y="5701719"/>
            <a:ext cx="21656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Sensor de 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Temperatura e umidade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DHTT11</a:t>
            </a:r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854" y="4326932"/>
            <a:ext cx="1300566" cy="1300566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124" y="4714104"/>
            <a:ext cx="516793" cy="516793"/>
          </a:xfrm>
          <a:prstGeom prst="rect">
            <a:avLst/>
          </a:prstGeom>
        </p:spPr>
      </p:pic>
      <p:cxnSp>
        <p:nvCxnSpPr>
          <p:cNvPr id="31" name="Conector de Seta Reta 30"/>
          <p:cNvCxnSpPr>
            <a:stCxn id="30" idx="3"/>
            <a:endCxn id="29" idx="1"/>
          </p:cNvCxnSpPr>
          <p:nvPr/>
        </p:nvCxnSpPr>
        <p:spPr>
          <a:xfrm>
            <a:off x="2496917" y="4972501"/>
            <a:ext cx="197937" cy="471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 flipH="1">
            <a:off x="1766667" y="4972501"/>
            <a:ext cx="204287" cy="471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1926552" y="4170611"/>
            <a:ext cx="627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Cabo 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USB</a:t>
            </a:r>
          </a:p>
        </p:txBody>
      </p:sp>
      <p:pic>
        <p:nvPicPr>
          <p:cNvPr id="34" name="Imagem 3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6358454" y="3679794"/>
            <a:ext cx="614584" cy="533097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62181" y="3683885"/>
            <a:ext cx="634385" cy="533097"/>
          </a:xfrm>
          <a:prstGeom prst="rect">
            <a:avLst/>
          </a:prstGeom>
        </p:spPr>
      </p:pic>
      <p:sp>
        <p:nvSpPr>
          <p:cNvPr id="36" name="CaixaDeTexto 35"/>
          <p:cNvSpPr txBox="1"/>
          <p:nvPr/>
        </p:nvSpPr>
        <p:spPr>
          <a:xfrm>
            <a:off x="3550474" y="3677178"/>
            <a:ext cx="1987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Internet LAN /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fi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6553617" y="3674122"/>
            <a:ext cx="1987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Internet LAN /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fi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3692987" y="4432221"/>
            <a:ext cx="216564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Notbook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HP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Core i3 8GB RAM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Com Node JS e IDE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arduino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Imagem 3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959" y="6025584"/>
            <a:ext cx="695366" cy="425332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231" y="6040020"/>
            <a:ext cx="575968" cy="420817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77746" y="4432156"/>
            <a:ext cx="1858405" cy="1530324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996" y="4547035"/>
            <a:ext cx="1300566" cy="1300566"/>
          </a:xfrm>
          <a:prstGeom prst="rect">
            <a:avLst/>
          </a:prstGeom>
        </p:spPr>
      </p:pic>
      <p:sp>
        <p:nvSpPr>
          <p:cNvPr id="43" name="CaixaDeTexto 42"/>
          <p:cNvSpPr txBox="1"/>
          <p:nvPr/>
        </p:nvSpPr>
        <p:spPr>
          <a:xfrm>
            <a:off x="9571320" y="4703435"/>
            <a:ext cx="21656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Notbook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HP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Core i3 8GB RAM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Com Chrome 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ou Firefox</a:t>
            </a:r>
          </a:p>
        </p:txBody>
      </p:sp>
      <p:pic>
        <p:nvPicPr>
          <p:cNvPr id="44" name="Imagem 4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981" y="5858470"/>
            <a:ext cx="384241" cy="384241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717" y="5874598"/>
            <a:ext cx="367512" cy="34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36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Requisitos do 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Projeto (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Backlog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) 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583077"/>
              </p:ext>
            </p:extLst>
          </p:nvPr>
        </p:nvGraphicFramePr>
        <p:xfrm>
          <a:off x="350170" y="1690688"/>
          <a:ext cx="11491659" cy="47697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1843">
                  <a:extLst>
                    <a:ext uri="{9D8B030D-6E8A-4147-A177-3AD203B41FA5}">
                      <a16:colId xmlns:a16="http://schemas.microsoft.com/office/drawing/2014/main" val="4095648610"/>
                    </a:ext>
                  </a:extLst>
                </a:gridCol>
                <a:gridCol w="5635957">
                  <a:extLst>
                    <a:ext uri="{9D8B030D-6E8A-4147-A177-3AD203B41FA5}">
                      <a16:colId xmlns:a16="http://schemas.microsoft.com/office/drawing/2014/main" val="2974682867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3918061873"/>
                    </a:ext>
                  </a:extLst>
                </a:gridCol>
                <a:gridCol w="1152563">
                  <a:extLst>
                    <a:ext uri="{9D8B030D-6E8A-4147-A177-3AD203B41FA5}">
                      <a16:colId xmlns:a16="http://schemas.microsoft.com/office/drawing/2014/main" val="2975207203"/>
                    </a:ext>
                  </a:extLst>
                </a:gridCol>
                <a:gridCol w="955637">
                  <a:extLst>
                    <a:ext uri="{9D8B030D-6E8A-4147-A177-3AD203B41FA5}">
                      <a16:colId xmlns:a16="http://schemas.microsoft.com/office/drawing/2014/main" val="781221177"/>
                    </a:ext>
                  </a:extLst>
                </a:gridCol>
                <a:gridCol w="1534859">
                  <a:extLst>
                    <a:ext uri="{9D8B030D-6E8A-4147-A177-3AD203B41FA5}">
                      <a16:colId xmlns:a16="http://schemas.microsoft.com/office/drawing/2014/main" val="2310143784"/>
                    </a:ext>
                  </a:extLst>
                </a:gridCol>
              </a:tblGrid>
              <a:tr h="51911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Requisito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Classificação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Tamanho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Execução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046829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RF10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</a:t>
                      </a:r>
                      <a:r>
                        <a:rPr lang="pt-BR" sz="105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sofware</a:t>
                      </a:r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deve apresentar simulador financeiro;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1 (13-04-2020)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040785"/>
                  </a:ext>
                </a:extLst>
              </a:tr>
              <a:tr h="49291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RF1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barra de menu com os seguintes tópicos: Home, Sobre, Projeto, Equipe, Contato e </a:t>
                      </a:r>
                      <a:r>
                        <a:rPr lang="pt-BR" sz="105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Login</a:t>
                      </a:r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698152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RF2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página inicial (home)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01152"/>
                  </a:ext>
                </a:extLst>
              </a:tr>
              <a:tr h="49291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RF3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página contendo informações sobre a empresa: historia, missão, valores e objetivos;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576415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RF6</a:t>
                      </a:r>
                      <a:endParaRPr lang="pt-BR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página sobre o projeto: o que é, como funciona;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567139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RF8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página com informações para contato com a empresa;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004788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RF4</a:t>
                      </a:r>
                      <a:endParaRPr lang="pt-BR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pagina para </a:t>
                      </a:r>
                      <a:r>
                        <a:rPr lang="pt-BR" sz="105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login</a:t>
                      </a:r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 senha do usuário;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428521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RF5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página para cadastro de novo usuário;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711459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RF11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tela DASHBOARD após </a:t>
                      </a:r>
                      <a:r>
                        <a:rPr lang="pt-BR" sz="105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login</a:t>
                      </a:r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 usuário;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87285"/>
                  </a:ext>
                </a:extLst>
              </a:tr>
              <a:tr h="49291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RF12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gráfico indicando a variação de temperatura e umidade do local (DASHBOARD);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775453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RF9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rodapé com informações do menu;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Importante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443424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RF13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banco de dados deve apresentar as seguintes entidades: usuários, sensor;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(20-04-2020)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313274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RF14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permitir que o cliente solicite serviço da </a:t>
                      </a:r>
                      <a:r>
                        <a:rPr lang="pt-BR" sz="105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Chameleon</a:t>
                      </a:r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Importante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(20-04-2020)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492540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RF15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enviar um e-mail para o usuário de verificação do cadastro;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Importante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pt-BR" sz="105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(20-04-2020)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92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9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Backlog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 Sprint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371721"/>
              </p:ext>
            </p:extLst>
          </p:nvPr>
        </p:nvGraphicFramePr>
        <p:xfrm>
          <a:off x="838200" y="1690688"/>
          <a:ext cx="10515598" cy="48586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0843">
                  <a:extLst>
                    <a:ext uri="{9D8B030D-6E8A-4147-A177-3AD203B41FA5}">
                      <a16:colId xmlns:a16="http://schemas.microsoft.com/office/drawing/2014/main" val="1841085390"/>
                    </a:ext>
                  </a:extLst>
                </a:gridCol>
                <a:gridCol w="1369605">
                  <a:extLst>
                    <a:ext uri="{9D8B030D-6E8A-4147-A177-3AD203B41FA5}">
                      <a16:colId xmlns:a16="http://schemas.microsoft.com/office/drawing/2014/main" val="3590433378"/>
                    </a:ext>
                  </a:extLst>
                </a:gridCol>
                <a:gridCol w="1344895">
                  <a:extLst>
                    <a:ext uri="{9D8B030D-6E8A-4147-A177-3AD203B41FA5}">
                      <a16:colId xmlns:a16="http://schemas.microsoft.com/office/drawing/2014/main" val="2928512312"/>
                    </a:ext>
                  </a:extLst>
                </a:gridCol>
                <a:gridCol w="1369605">
                  <a:extLst>
                    <a:ext uri="{9D8B030D-6E8A-4147-A177-3AD203B41FA5}">
                      <a16:colId xmlns:a16="http://schemas.microsoft.com/office/drawing/2014/main" val="1093464508"/>
                    </a:ext>
                  </a:extLst>
                </a:gridCol>
                <a:gridCol w="1920271">
                  <a:extLst>
                    <a:ext uri="{9D8B030D-6E8A-4147-A177-3AD203B41FA5}">
                      <a16:colId xmlns:a16="http://schemas.microsoft.com/office/drawing/2014/main" val="1436575289"/>
                    </a:ext>
                  </a:extLst>
                </a:gridCol>
                <a:gridCol w="1355484">
                  <a:extLst>
                    <a:ext uri="{9D8B030D-6E8A-4147-A177-3AD203B41FA5}">
                      <a16:colId xmlns:a16="http://schemas.microsoft.com/office/drawing/2014/main" val="2628677040"/>
                    </a:ext>
                  </a:extLst>
                </a:gridCol>
                <a:gridCol w="1344895">
                  <a:extLst>
                    <a:ext uri="{9D8B030D-6E8A-4147-A177-3AD203B41FA5}">
                      <a16:colId xmlns:a16="http://schemas.microsoft.com/office/drawing/2014/main" val="2914382457"/>
                    </a:ext>
                  </a:extLst>
                </a:gridCol>
              </a:tblGrid>
              <a:tr h="61857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TAREFA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PRIORIDADE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PRAZO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RESPONSÁVEL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CONCLUÍDO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041340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HOME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GUSTAVO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265445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SOBRE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GUILHERME DE SÁ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111689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PROJETO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GUILHERME DA SILVA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262029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EQUIPE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ADAÍAS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155131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CONTATO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GISELE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325977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LOGIN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CHRISTIAN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892014"/>
                  </a:ext>
                </a:extLst>
              </a:tr>
              <a:tr h="38695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DASHBOARD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GUSTAVO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021508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CADASTRO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GUSTA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091123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(SITE)Rodapé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Média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CHRISTIAN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837434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(SITE)Barra de menu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CHRISTIAN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121087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(BD)Modelagem conceitual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Urgente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TODOS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89026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(BD)Script Banco de dados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GUILHERME DA SILVA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613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122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Requisitos (Backlog)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67" y="3802671"/>
            <a:ext cx="4458351" cy="305532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69545E3-DC46-4CDB-A839-CA8AA4E80E78}"/>
              </a:ext>
            </a:extLst>
          </p:cNvPr>
          <p:cNvSpPr txBox="1"/>
          <p:nvPr/>
        </p:nvSpPr>
        <p:spPr>
          <a:xfrm>
            <a:off x="838200" y="2274838"/>
            <a:ext cx="59958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Sensor DHT11 (Temperatura e Umidade)</a:t>
            </a: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Site Institucional</a:t>
            </a: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Sistema integrado ao Site</a:t>
            </a:r>
          </a:p>
        </p:txBody>
      </p:sp>
    </p:spTree>
    <p:extLst>
      <p:ext uri="{BB962C8B-B14F-4D97-AF65-F5344CB8AC3E}">
        <p14:creationId xmlns:p14="http://schemas.microsoft.com/office/powerpoint/2010/main" val="240705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5EA93383-7AF2-47E2-A897-C6658B5FA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622575"/>
              </p:ext>
            </p:extLst>
          </p:nvPr>
        </p:nvGraphicFramePr>
        <p:xfrm>
          <a:off x="628772" y="1410561"/>
          <a:ext cx="10906505" cy="1137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451">
                  <a:extLst>
                    <a:ext uri="{9D8B030D-6E8A-4147-A177-3AD203B41FA5}">
                      <a16:colId xmlns:a16="http://schemas.microsoft.com/office/drawing/2014/main" val="2720601070"/>
                    </a:ext>
                  </a:extLst>
                </a:gridCol>
                <a:gridCol w="2182390">
                  <a:extLst>
                    <a:ext uri="{9D8B030D-6E8A-4147-A177-3AD203B41FA5}">
                      <a16:colId xmlns:a16="http://schemas.microsoft.com/office/drawing/2014/main" val="1694644209"/>
                    </a:ext>
                  </a:extLst>
                </a:gridCol>
                <a:gridCol w="2182390">
                  <a:extLst>
                    <a:ext uri="{9D8B030D-6E8A-4147-A177-3AD203B41FA5}">
                      <a16:colId xmlns:a16="http://schemas.microsoft.com/office/drawing/2014/main" val="2463113800"/>
                    </a:ext>
                  </a:extLst>
                </a:gridCol>
                <a:gridCol w="2182390">
                  <a:extLst>
                    <a:ext uri="{9D8B030D-6E8A-4147-A177-3AD203B41FA5}">
                      <a16:colId xmlns:a16="http://schemas.microsoft.com/office/drawing/2014/main" val="3430614864"/>
                    </a:ext>
                  </a:extLst>
                </a:gridCol>
                <a:gridCol w="2168884">
                  <a:extLst>
                    <a:ext uri="{9D8B030D-6E8A-4147-A177-3AD203B41FA5}">
                      <a16:colId xmlns:a16="http://schemas.microsoft.com/office/drawing/2014/main" val="2486547585"/>
                    </a:ext>
                  </a:extLst>
                </a:gridCol>
              </a:tblGrid>
              <a:tr h="416566">
                <a:tc gridSpan="5">
                  <a:txBody>
                    <a:bodyPr/>
                    <a:lstStyle/>
                    <a:p>
                      <a:pPr algn="ctr"/>
                      <a:r>
                        <a:rPr lang="pt-BR" sz="2000" kern="1200" dirty="0" smtClean="0">
                          <a:solidFill>
                            <a:schemeClr val="tx1"/>
                          </a:solidFill>
                          <a:latin typeface="Bariol Bold" panose="02000506040000020003" pitchFamily="2" charset="0"/>
                          <a:ea typeface="+mn-ea"/>
                          <a:cs typeface="+mn-cs"/>
                        </a:rPr>
                        <a:t>Temperatura e Umidade em bibliotecas</a:t>
                      </a:r>
                      <a:endParaRPr lang="pt-BR" sz="2000" kern="1200" dirty="0">
                        <a:solidFill>
                          <a:schemeClr val="tx1"/>
                        </a:solidFill>
                        <a:latin typeface="Bariol Bold" panose="02000506040000020003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b="1" dirty="0"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 anchor="ctr">
                    <a:solidFill>
                      <a:srgbClr val="3C5DA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b="1" dirty="0"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 anchor="ctr">
                    <a:solidFill>
                      <a:srgbClr val="93CD8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b="1" dirty="0"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 anchor="ctr">
                    <a:solidFill>
                      <a:srgbClr val="EBA52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b="1" dirty="0"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 anchor="ctr">
                    <a:solidFill>
                      <a:srgbClr val="C523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647702"/>
                  </a:ext>
                </a:extLst>
              </a:tr>
              <a:tr h="416566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bg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Abaixo</a:t>
                      </a:r>
                    </a:p>
                  </a:txBody>
                  <a:tcPr anchor="ctr">
                    <a:solidFill>
                      <a:srgbClr val="C5232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Médio </a:t>
                      </a:r>
                    </a:p>
                  </a:txBody>
                  <a:tcPr anchor="ctr">
                    <a:solidFill>
                      <a:srgbClr val="3C5D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Ideal</a:t>
                      </a:r>
                    </a:p>
                  </a:txBody>
                  <a:tcPr anchor="ctr">
                    <a:solidFill>
                      <a:srgbClr val="93CD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Máximo</a:t>
                      </a:r>
                    </a:p>
                  </a:txBody>
                  <a:tcPr anchor="ctr">
                    <a:solidFill>
                      <a:srgbClr val="EBA52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Alta</a:t>
                      </a:r>
                      <a:endParaRPr lang="pt-BR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C523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224351"/>
                  </a:ext>
                </a:extLst>
              </a:tr>
              <a:tr h="29754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Abaixo &gt;=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1</a:t>
                      </a:r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&amp;&amp;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&lt;=</a:t>
                      </a:r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10 °C</a:t>
                      </a:r>
                      <a:endParaRPr lang="pt-BR" sz="1400" dirty="0"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Medio</a:t>
                      </a:r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&gt;= 11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&amp;&amp; &lt;= 18 °C</a:t>
                      </a:r>
                      <a:endParaRPr lang="pt-BR" sz="1400" dirty="0"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Ideal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&gt;= </a:t>
                      </a:r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19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&amp;&amp; &lt;= 23 °C</a:t>
                      </a:r>
                      <a:endParaRPr lang="pt-BR" sz="1400" dirty="0"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Maximo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&gt;=24</a:t>
                      </a:r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&amp;&amp;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&lt;=</a:t>
                      </a:r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25 °C</a:t>
                      </a:r>
                      <a:endParaRPr lang="pt-BR" sz="1400" dirty="0"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alta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&gt;= 25 °C</a:t>
                      </a:r>
                      <a:endParaRPr lang="pt-BR" sz="1400" dirty="0"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796598"/>
                  </a:ext>
                </a:extLst>
              </a:tr>
            </a:tbl>
          </a:graphicData>
        </a:graphic>
      </p:graphicFrame>
      <p:grpSp>
        <p:nvGrpSpPr>
          <p:cNvPr id="22" name="Agrupar 21">
            <a:extLst>
              <a:ext uri="{FF2B5EF4-FFF2-40B4-BE49-F238E27FC236}">
                <a16:creationId xmlns:a16="http://schemas.microsoft.com/office/drawing/2014/main" id="{8ACAC3D5-805D-4E9D-AD74-AC9FA36F7401}"/>
              </a:ext>
            </a:extLst>
          </p:cNvPr>
          <p:cNvGrpSpPr/>
          <p:nvPr/>
        </p:nvGrpSpPr>
        <p:grpSpPr>
          <a:xfrm>
            <a:off x="897315" y="2586761"/>
            <a:ext cx="10127736" cy="738664"/>
            <a:chOff x="1066800" y="2319090"/>
            <a:chExt cx="9706947" cy="738664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FCFB19FB-1A76-4B65-84E7-DDA33666BFE3}"/>
                </a:ext>
              </a:extLst>
            </p:cNvPr>
            <p:cNvSpPr/>
            <p:nvPr/>
          </p:nvSpPr>
          <p:spPr>
            <a:xfrm>
              <a:off x="1066800" y="2393913"/>
              <a:ext cx="230155" cy="111967"/>
            </a:xfrm>
            <a:prstGeom prst="rect">
              <a:avLst/>
            </a:prstGeom>
            <a:solidFill>
              <a:srgbClr val="C523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1DD14323-4FC2-43F7-9393-636091501067}"/>
                </a:ext>
              </a:extLst>
            </p:cNvPr>
            <p:cNvSpPr/>
            <p:nvPr/>
          </p:nvSpPr>
          <p:spPr>
            <a:xfrm>
              <a:off x="3108362" y="2393913"/>
              <a:ext cx="230155" cy="111967"/>
            </a:xfrm>
            <a:prstGeom prst="rect">
              <a:avLst/>
            </a:prstGeom>
            <a:solidFill>
              <a:srgbClr val="3C5D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DEBCE501-AF48-4531-BF0A-8C3DC4DBD560}"/>
                </a:ext>
              </a:extLst>
            </p:cNvPr>
            <p:cNvSpPr/>
            <p:nvPr/>
          </p:nvSpPr>
          <p:spPr>
            <a:xfrm>
              <a:off x="5184710" y="2393913"/>
              <a:ext cx="230155" cy="111967"/>
            </a:xfrm>
            <a:prstGeom prst="rect">
              <a:avLst/>
            </a:prstGeom>
            <a:solidFill>
              <a:srgbClr val="93CD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FC5D1ACA-F478-4CB6-9CC4-85EA8EF9458C}"/>
                </a:ext>
              </a:extLst>
            </p:cNvPr>
            <p:cNvSpPr/>
            <p:nvPr/>
          </p:nvSpPr>
          <p:spPr>
            <a:xfrm>
              <a:off x="7315200" y="2393913"/>
              <a:ext cx="230155" cy="111967"/>
            </a:xfrm>
            <a:prstGeom prst="rect">
              <a:avLst/>
            </a:prstGeom>
            <a:solidFill>
              <a:srgbClr val="EBA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106D795F-81E0-4387-BF38-0F3C2FC4639F}"/>
                </a:ext>
              </a:extLst>
            </p:cNvPr>
            <p:cNvSpPr/>
            <p:nvPr/>
          </p:nvSpPr>
          <p:spPr>
            <a:xfrm>
              <a:off x="9330612" y="2393912"/>
              <a:ext cx="230155" cy="111967"/>
            </a:xfrm>
            <a:prstGeom prst="rect">
              <a:avLst/>
            </a:prstGeom>
            <a:solidFill>
              <a:srgbClr val="C523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418DD17E-F319-4281-95C1-CF39832731B8}"/>
                </a:ext>
              </a:extLst>
            </p:cNvPr>
            <p:cNvSpPr txBox="1"/>
            <p:nvPr/>
          </p:nvSpPr>
          <p:spPr>
            <a:xfrm>
              <a:off x="1284514" y="2319090"/>
              <a:ext cx="12129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Alerta de </a:t>
              </a:r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temperatura muito  baixa</a:t>
              </a:r>
              <a:endParaRPr lang="pt-BR" sz="1400" dirty="0">
                <a:latin typeface="Bariol Bold" panose="02000506040000020003"/>
                <a:ea typeface="DengXian Light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0B2D301B-0CF6-477E-95A4-19F33E785B23}"/>
                </a:ext>
              </a:extLst>
            </p:cNvPr>
            <p:cNvSpPr txBox="1"/>
            <p:nvPr/>
          </p:nvSpPr>
          <p:spPr>
            <a:xfrm>
              <a:off x="9560767" y="2319090"/>
              <a:ext cx="12129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Alerta de temperatura muito alta</a:t>
              </a:r>
              <a:endParaRPr lang="pt-BR" sz="1400" dirty="0">
                <a:latin typeface="Bariol Bold" panose="02000506040000020003"/>
                <a:ea typeface="DengXian Light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1B22E2E9-7197-4F38-ACCC-5ABF70BE5F4E}"/>
                </a:ext>
              </a:extLst>
            </p:cNvPr>
            <p:cNvSpPr txBox="1"/>
            <p:nvPr/>
          </p:nvSpPr>
          <p:spPr>
            <a:xfrm>
              <a:off x="7573346" y="2319090"/>
              <a:ext cx="17572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Alerta de temperatura</a:t>
              </a:r>
            </a:p>
            <a:p>
              <a:r>
                <a:rPr lang="pt-BR" sz="1400" dirty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Um pouco </a:t>
              </a:r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acima </a:t>
              </a:r>
              <a:r>
                <a:rPr lang="pt-BR" sz="1400" dirty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da esperada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2E5C081D-07DE-465C-B293-4EB5B383F009}"/>
                </a:ext>
              </a:extLst>
            </p:cNvPr>
            <p:cNvSpPr txBox="1"/>
            <p:nvPr/>
          </p:nvSpPr>
          <p:spPr>
            <a:xfrm>
              <a:off x="5442857" y="2319090"/>
              <a:ext cx="16173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Alerta </a:t>
              </a:r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de temperatura ideal</a:t>
              </a:r>
              <a:endParaRPr lang="pt-BR" sz="1400" dirty="0">
                <a:latin typeface="Bariol Bold" panose="02000506040000020003"/>
                <a:ea typeface="DengXian Light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B28C9708-5CC6-4FE9-AEE4-C4DA06DC14B3}"/>
                </a:ext>
              </a:extLst>
            </p:cNvPr>
            <p:cNvSpPr txBox="1"/>
            <p:nvPr/>
          </p:nvSpPr>
          <p:spPr>
            <a:xfrm>
              <a:off x="3310524" y="2319090"/>
              <a:ext cx="17572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Alerta de temperatura</a:t>
              </a:r>
            </a:p>
            <a:p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Um pouco abaixo da esperada</a:t>
              </a:r>
              <a:endParaRPr lang="pt-BR" sz="1400" dirty="0">
                <a:latin typeface="Bariol Bold" panose="02000506040000020003"/>
                <a:ea typeface="DengXian Light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20" name="Tabela 20">
            <a:extLst>
              <a:ext uri="{FF2B5EF4-FFF2-40B4-BE49-F238E27FC236}">
                <a16:creationId xmlns:a16="http://schemas.microsoft.com/office/drawing/2014/main" id="{053AB241-6713-4349-874C-3B60B903F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234968"/>
              </p:ext>
            </p:extLst>
          </p:nvPr>
        </p:nvGraphicFramePr>
        <p:xfrm>
          <a:off x="654123" y="3543300"/>
          <a:ext cx="501094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438">
                  <a:extLst>
                    <a:ext uri="{9D8B030D-6E8A-4147-A177-3AD203B41FA5}">
                      <a16:colId xmlns:a16="http://schemas.microsoft.com/office/drawing/2014/main" val="1931333004"/>
                    </a:ext>
                  </a:extLst>
                </a:gridCol>
                <a:gridCol w="877077">
                  <a:extLst>
                    <a:ext uri="{9D8B030D-6E8A-4147-A177-3AD203B41FA5}">
                      <a16:colId xmlns:a16="http://schemas.microsoft.com/office/drawing/2014/main" val="2549598735"/>
                    </a:ext>
                  </a:extLst>
                </a:gridCol>
                <a:gridCol w="933061">
                  <a:extLst>
                    <a:ext uri="{9D8B030D-6E8A-4147-A177-3AD203B41FA5}">
                      <a16:colId xmlns:a16="http://schemas.microsoft.com/office/drawing/2014/main" val="666232204"/>
                    </a:ext>
                  </a:extLst>
                </a:gridCol>
                <a:gridCol w="867747">
                  <a:extLst>
                    <a:ext uri="{9D8B030D-6E8A-4147-A177-3AD203B41FA5}">
                      <a16:colId xmlns:a16="http://schemas.microsoft.com/office/drawing/2014/main" val="954527318"/>
                    </a:ext>
                  </a:extLst>
                </a:gridCol>
                <a:gridCol w="1417618">
                  <a:extLst>
                    <a:ext uri="{9D8B030D-6E8A-4147-A177-3AD203B41FA5}">
                      <a16:colId xmlns:a16="http://schemas.microsoft.com/office/drawing/2014/main" val="1522748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Manhã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Meio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Tarde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Noite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Média/dia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37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18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21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21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26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21</a:t>
                      </a:r>
                      <a:r>
                        <a:rPr lang="pt-BR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°C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3CD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43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25°C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21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22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28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24 °C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EBA5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502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25°C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31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33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28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29 °C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523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003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25°C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22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24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28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25 °C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EBA5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626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10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15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21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26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18 °C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C5D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752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18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19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21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24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20</a:t>
                      </a:r>
                      <a:r>
                        <a:rPr lang="pt-BR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°C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3CD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637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25°C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28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30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28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27 °C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523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431357"/>
                  </a:ext>
                </a:extLst>
              </a:tr>
            </a:tbl>
          </a:graphicData>
        </a:graphic>
      </p:graphicFrame>
      <p:graphicFrame>
        <p:nvGraphicFramePr>
          <p:cNvPr id="24" name="Tabela 24">
            <a:extLst>
              <a:ext uri="{FF2B5EF4-FFF2-40B4-BE49-F238E27FC236}">
                <a16:creationId xmlns:a16="http://schemas.microsoft.com/office/drawing/2014/main" id="{30614754-A82C-4062-8A48-110C4F0EB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877619"/>
              </p:ext>
            </p:extLst>
          </p:nvPr>
        </p:nvGraphicFramePr>
        <p:xfrm>
          <a:off x="5839927" y="3549066"/>
          <a:ext cx="5440780" cy="689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195">
                  <a:extLst>
                    <a:ext uri="{9D8B030D-6E8A-4147-A177-3AD203B41FA5}">
                      <a16:colId xmlns:a16="http://schemas.microsoft.com/office/drawing/2014/main" val="2955855276"/>
                    </a:ext>
                  </a:extLst>
                </a:gridCol>
                <a:gridCol w="1360195">
                  <a:extLst>
                    <a:ext uri="{9D8B030D-6E8A-4147-A177-3AD203B41FA5}">
                      <a16:colId xmlns:a16="http://schemas.microsoft.com/office/drawing/2014/main" val="3640410759"/>
                    </a:ext>
                  </a:extLst>
                </a:gridCol>
                <a:gridCol w="1360195">
                  <a:extLst>
                    <a:ext uri="{9D8B030D-6E8A-4147-A177-3AD203B41FA5}">
                      <a16:colId xmlns:a16="http://schemas.microsoft.com/office/drawing/2014/main" val="2158507627"/>
                    </a:ext>
                  </a:extLst>
                </a:gridCol>
                <a:gridCol w="1360195">
                  <a:extLst>
                    <a:ext uri="{9D8B030D-6E8A-4147-A177-3AD203B41FA5}">
                      <a16:colId xmlns:a16="http://schemas.microsoft.com/office/drawing/2014/main" val="1607804873"/>
                    </a:ext>
                  </a:extLst>
                </a:gridCol>
              </a:tblGrid>
              <a:tr h="34458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1° Quartil</a:t>
                      </a:r>
                    </a:p>
                  </a:txBody>
                  <a:tcPr marL="7620" marR="7620" marT="762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Média</a:t>
                      </a:r>
                    </a:p>
                  </a:txBody>
                  <a:tcPr marL="7620" marR="7620" marT="762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Mediana</a:t>
                      </a:r>
                    </a:p>
                  </a:txBody>
                  <a:tcPr marL="7620" marR="7620" marT="762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3° Quartil</a:t>
                      </a:r>
                    </a:p>
                  </a:txBody>
                  <a:tcPr marL="7620" marR="7620" marT="762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341308"/>
                  </a:ext>
                </a:extLst>
              </a:tr>
              <a:tr h="34458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6,25 ° 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12,5 ° 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13 ° 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18,75° 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940972"/>
                  </a:ext>
                </a:extLst>
              </a:tr>
            </a:tbl>
          </a:graphicData>
        </a:graphic>
      </p:graphicFrame>
      <p:sp>
        <p:nvSpPr>
          <p:cNvPr id="26" name="CaixaDeTexto 25">
            <a:extLst>
              <a:ext uri="{FF2B5EF4-FFF2-40B4-BE49-F238E27FC236}">
                <a16:creationId xmlns:a16="http://schemas.microsoft.com/office/drawing/2014/main" id="{9EDF4D89-8D96-4B4A-9C6E-4039E2791EEA}"/>
              </a:ext>
            </a:extLst>
          </p:cNvPr>
          <p:cNvSpPr txBox="1"/>
          <p:nvPr/>
        </p:nvSpPr>
        <p:spPr>
          <a:xfrm>
            <a:off x="654122" y="6510019"/>
            <a:ext cx="50109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Simulação de </a:t>
            </a:r>
            <a:r>
              <a:rPr lang="pt-BR" sz="1050" b="1" dirty="0" smtClean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temperaturas </a:t>
            </a:r>
            <a:r>
              <a:rPr lang="pt-BR" sz="1050" b="1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em um dia</a:t>
            </a: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Especificação do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Analytics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210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33807"/>
            <a:ext cx="121920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Site / Simulador Financeiro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757" y="2759370"/>
            <a:ext cx="6756485" cy="399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2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Banco de Dados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869" y="2650489"/>
            <a:ext cx="5838260" cy="420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20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8849"/>
            <a:ext cx="12192000" cy="54102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74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5497"/>
            <a:ext cx="121920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32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Ferramenta de Gestão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522" y="2435246"/>
            <a:ext cx="5892953" cy="414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33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57"/>
          <a:stretch/>
        </p:blipFill>
        <p:spPr>
          <a:xfrm>
            <a:off x="-1" y="4061188"/>
            <a:ext cx="12192000" cy="199861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446" y="1079048"/>
            <a:ext cx="2871107" cy="287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81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.45078 -0.2842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39" y="-1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187" y="862497"/>
            <a:ext cx="9953625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5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187" y="862496"/>
            <a:ext cx="9953625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0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Repositório no GitHub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389" y="2488578"/>
            <a:ext cx="7048498" cy="395714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933" y="976797"/>
            <a:ext cx="10658866" cy="523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78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Obrigado pela atenção!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156" y="2759370"/>
            <a:ext cx="4945685" cy="404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22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683" y="392019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Segmento/Contexto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991" y="3657600"/>
            <a:ext cx="3873304" cy="32004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869545E3-DC46-4CDB-A839-CA8AA4E80E78}"/>
              </a:ext>
            </a:extLst>
          </p:cNvPr>
          <p:cNvSpPr txBox="1"/>
          <p:nvPr/>
        </p:nvSpPr>
        <p:spPr>
          <a:xfrm>
            <a:off x="838200" y="2274838"/>
            <a:ext cx="59958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92% dos estudantes universitários preferem livros físicos.</a:t>
            </a: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76 % dos leitores, acreditam ser mais vantajoso comprar livros usados ou pegar emprestado em bibliotecas.</a:t>
            </a: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Atualmente estão cadastradas 7,7 mil bibliotecas públicas no sistema do Ministério da </a:t>
            </a:r>
            <a:r>
              <a:rPr lang="pt-BR" sz="2400" dirty="0" smtClean="0">
                <a:latin typeface="Bariol Bold" panose="02000506040000020003" pitchFamily="2" charset="0"/>
              </a:rPr>
              <a:t>Cultura.</a:t>
            </a:r>
            <a:endParaRPr lang="pt-BR" sz="2400" dirty="0">
              <a:latin typeface="Bariol Bold" panose="02000506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36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999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Problema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177" y="3846172"/>
            <a:ext cx="4244942" cy="301182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69545E3-DC46-4CDB-A839-CA8AA4E80E78}"/>
              </a:ext>
            </a:extLst>
          </p:cNvPr>
          <p:cNvSpPr txBox="1"/>
          <p:nvPr/>
        </p:nvSpPr>
        <p:spPr>
          <a:xfrm>
            <a:off x="719446" y="1614268"/>
            <a:ext cx="59958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 smtClean="0">
                <a:latin typeface="Bariol Bold" panose="02000506040000020003" pitchFamily="2" charset="0"/>
              </a:rPr>
              <a:t>Oscilação </a:t>
            </a:r>
            <a:r>
              <a:rPr lang="pt-BR" sz="2400" dirty="0">
                <a:latin typeface="Bariol Bold" panose="02000506040000020003" pitchFamily="2" charset="0"/>
              </a:rPr>
              <a:t>da temperatura e umidade relativa do </a:t>
            </a:r>
            <a:r>
              <a:rPr lang="pt-BR" sz="2400" dirty="0" smtClean="0">
                <a:latin typeface="Bariol Bold" panose="02000506040000020003" pitchFamily="2" charset="0"/>
              </a:rPr>
              <a:t>ar;</a:t>
            </a: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 smtClean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 </a:t>
            </a:r>
            <a:r>
              <a:rPr lang="pt-BR" sz="2400" dirty="0" smtClean="0">
                <a:latin typeface="Bariol Bold" panose="02000506040000020003" pitchFamily="2" charset="0"/>
              </a:rPr>
              <a:t>Favorecimento da proliferação de </a:t>
            </a:r>
            <a:r>
              <a:rPr lang="pt-BR" sz="2400" dirty="0">
                <a:latin typeface="Bariol Bold" panose="02000506040000020003" pitchFamily="2" charset="0"/>
              </a:rPr>
              <a:t>f</a:t>
            </a:r>
            <a:r>
              <a:rPr lang="pt-BR" sz="2400" dirty="0" smtClean="0">
                <a:latin typeface="Bariol Bold" panose="02000506040000020003" pitchFamily="2" charset="0"/>
              </a:rPr>
              <a:t>ungos </a:t>
            </a:r>
            <a:r>
              <a:rPr lang="pt-BR" sz="2400" dirty="0">
                <a:latin typeface="Bariol Bold" panose="02000506040000020003" pitchFamily="2" charset="0"/>
              </a:rPr>
              <a:t>e </a:t>
            </a:r>
            <a:r>
              <a:rPr lang="pt-BR" sz="2400" dirty="0" smtClean="0">
                <a:latin typeface="Bariol Bold" panose="02000506040000020003" pitchFamily="2" charset="0"/>
              </a:rPr>
              <a:t>bactérias nocivos a saúde humana;</a:t>
            </a:r>
            <a:endParaRPr lang="pt-BR" sz="2400" dirty="0">
              <a:latin typeface="Bariol Bold" panose="02000506040000020003" pitchFamily="2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830293" y="1326975"/>
            <a:ext cx="1684198" cy="2054720"/>
          </a:xfrm>
          <a:prstGeom prst="rect">
            <a:avLst/>
          </a:prstGeom>
        </p:spPr>
      </p:pic>
      <p:pic>
        <p:nvPicPr>
          <p:cNvPr id="1026" name="Picture 2" descr="| Josué Teixeira/Gazeta do Pov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8" y="3846172"/>
            <a:ext cx="4125686" cy="2750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4975759" y="5229590"/>
            <a:ext cx="28990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Biblioteca municipal de </a:t>
            </a:r>
          </a:p>
          <a:p>
            <a:r>
              <a:rPr lang="pt-BR" sz="1200" b="1" dirty="0"/>
              <a:t>Ponta Grossa </a:t>
            </a:r>
            <a:r>
              <a:rPr lang="mr-IN" sz="1200" b="1" dirty="0"/>
              <a:t>–</a:t>
            </a:r>
            <a:r>
              <a:rPr lang="pt-BR" sz="1200" b="1" dirty="0"/>
              <a:t> </a:t>
            </a:r>
            <a:r>
              <a:rPr lang="pt-BR" sz="1200" b="1" dirty="0" smtClean="0"/>
              <a:t>Paraná</a:t>
            </a:r>
          </a:p>
          <a:p>
            <a:r>
              <a:rPr lang="pt-BR" sz="1200" dirty="0" smtClean="0"/>
              <a:t>- De 35 mil obras, 20 mil foram incineradas </a:t>
            </a:r>
          </a:p>
          <a:p>
            <a:r>
              <a:rPr lang="pt-BR" sz="1200" dirty="0" smtClean="0"/>
              <a:t>por estarem contaminadas por fungos.</a:t>
            </a:r>
          </a:p>
          <a:p>
            <a:endParaRPr lang="pt-BR" sz="1200" dirty="0" smtClean="0"/>
          </a:p>
          <a:p>
            <a:r>
              <a:rPr lang="pt-BR" sz="1200" dirty="0" smtClean="0"/>
              <a:t>Fonte: </a:t>
            </a:r>
            <a:r>
              <a:rPr lang="pt-BR" sz="1200" dirty="0">
                <a:solidFill>
                  <a:schemeClr val="accent6">
                    <a:lumMod val="75000"/>
                  </a:schemeClr>
                </a:solidFill>
                <a:hlinkClick r:id="rId6"/>
              </a:rPr>
              <a:t>http://g1.globo.com/pr</a:t>
            </a:r>
            <a:r>
              <a:rPr lang="pt-BR" sz="1200" dirty="0" smtClean="0">
                <a:solidFill>
                  <a:schemeClr val="accent6">
                    <a:lumMod val="75000"/>
                  </a:schemeClr>
                </a:solidFill>
                <a:hlinkClick r:id="rId6"/>
              </a:rPr>
              <a:t>/</a:t>
            </a:r>
          </a:p>
          <a:p>
            <a:r>
              <a:rPr lang="pt-BR" sz="1200" dirty="0" smtClean="0">
                <a:solidFill>
                  <a:schemeClr val="accent6">
                    <a:lumMod val="75000"/>
                  </a:schemeClr>
                </a:solidFill>
                <a:hlinkClick r:id="rId6"/>
              </a:rPr>
              <a:t>campos-gerais-sul</a:t>
            </a:r>
            <a:endParaRPr lang="pt-BR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78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Solução Proposta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728" y="3802671"/>
            <a:ext cx="4493830" cy="305532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1A9BA09-BC8C-4B52-AE69-EBE2FD7DC39C}"/>
              </a:ext>
            </a:extLst>
          </p:cNvPr>
          <p:cNvSpPr txBox="1"/>
          <p:nvPr/>
        </p:nvSpPr>
        <p:spPr>
          <a:xfrm>
            <a:off x="838200" y="2274838"/>
            <a:ext cx="59958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Sensores de Temperatura e Umidade que disponibilizam informações sobre os locais em que foram instalados</a:t>
            </a: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Sistema Web Responsivo com uma Dashboard que apresenta as informações dadas pelo sensor</a:t>
            </a:r>
          </a:p>
        </p:txBody>
      </p:sp>
    </p:spTree>
    <p:extLst>
      <p:ext uri="{BB962C8B-B14F-4D97-AF65-F5344CB8AC3E}">
        <p14:creationId xmlns:p14="http://schemas.microsoft.com/office/powerpoint/2010/main" val="351122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807416" y="2181655"/>
            <a:ext cx="3516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Bariol Bold" panose="02000506040000020003"/>
                <a:cs typeface="Arial" panose="020B0604020202020204" pitchFamily="34" charset="0"/>
              </a:rPr>
              <a:t>O sistema determina com esses dados o nível de temperatura do local.</a:t>
            </a:r>
          </a:p>
        </p:txBody>
      </p:sp>
      <p:cxnSp>
        <p:nvCxnSpPr>
          <p:cNvPr id="10" name="Conector de Seta Reta 9"/>
          <p:cNvCxnSpPr/>
          <p:nvPr/>
        </p:nvCxnSpPr>
        <p:spPr>
          <a:xfrm>
            <a:off x="5813550" y="1268518"/>
            <a:ext cx="801702" cy="3725"/>
          </a:xfrm>
          <a:prstGeom prst="straightConnector1">
            <a:avLst/>
          </a:prstGeom>
          <a:ln w="38100">
            <a:solidFill>
              <a:srgbClr val="35B7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 descr="Uma imagem contendo relógio&#10;&#10;Descrição gerada automaticamente">
            <a:extLst>
              <a:ext uri="{FF2B5EF4-FFF2-40B4-BE49-F238E27FC236}">
                <a16:creationId xmlns:a16="http://schemas.microsoft.com/office/drawing/2014/main" id="{CB59938E-1EC6-4FDA-9A22-DB6A7DC303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662" y="203253"/>
            <a:ext cx="2894315" cy="2017898"/>
          </a:xfrm>
          <a:prstGeom prst="rect">
            <a:avLst/>
          </a:prstGeom>
        </p:spPr>
      </p:pic>
      <p:sp>
        <p:nvSpPr>
          <p:cNvPr id="21" name="CaixaDeTexto 20"/>
          <p:cNvSpPr txBox="1"/>
          <p:nvPr/>
        </p:nvSpPr>
        <p:spPr>
          <a:xfrm>
            <a:off x="1930404" y="5868762"/>
            <a:ext cx="3743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Bariol Bold" panose="02000506040000020003"/>
                <a:cs typeface="Arial" panose="020B0604020202020204" pitchFamily="34" charset="0"/>
              </a:rPr>
              <a:t>O responsável pelo ambiente pode controlar a temperatura ambiente de acordo com os dados fornecidos pelo sistema.</a:t>
            </a:r>
          </a:p>
        </p:txBody>
      </p:sp>
      <p:pic>
        <p:nvPicPr>
          <p:cNvPr id="11" name="Imagem 10" descr="Uma imagem contendo lego&#10;&#10;Descrição gerada automaticamente">
            <a:extLst>
              <a:ext uri="{FF2B5EF4-FFF2-40B4-BE49-F238E27FC236}">
                <a16:creationId xmlns:a16="http://schemas.microsoft.com/office/drawing/2014/main" id="{75CCF98C-9716-4BFB-817E-3CAB031EC6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913" y="3889515"/>
            <a:ext cx="2477136" cy="1908356"/>
          </a:xfrm>
          <a:prstGeom prst="rect">
            <a:avLst/>
          </a:prstGeom>
        </p:spPr>
      </p:pic>
      <p:sp>
        <p:nvSpPr>
          <p:cNvPr id="23" name="CaixaDeTexto 22"/>
          <p:cNvSpPr txBox="1"/>
          <p:nvPr/>
        </p:nvSpPr>
        <p:spPr>
          <a:xfrm>
            <a:off x="6580784" y="5881825"/>
            <a:ext cx="3743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Bariol Bold" panose="02000506040000020003"/>
                <a:cs typeface="Arial" panose="020B0604020202020204" pitchFamily="34" charset="0"/>
              </a:rPr>
              <a:t>Essas informações serão disponibilizadas em um </a:t>
            </a:r>
            <a:r>
              <a:rPr lang="pt-BR" sz="1600" dirty="0" err="1">
                <a:latin typeface="Bariol Bold" panose="02000506040000020003"/>
                <a:cs typeface="Arial" panose="020B0604020202020204" pitchFamily="34" charset="0"/>
              </a:rPr>
              <a:t>dashboard</a:t>
            </a:r>
            <a:r>
              <a:rPr lang="pt-BR" sz="1600" dirty="0">
                <a:latin typeface="Bariol Bold" panose="02000506040000020003"/>
                <a:cs typeface="Arial" panose="020B0604020202020204" pitchFamily="34" charset="0"/>
              </a:rPr>
              <a:t> através de um website.</a:t>
            </a:r>
          </a:p>
        </p:txBody>
      </p:sp>
      <p:pic>
        <p:nvPicPr>
          <p:cNvPr id="8" name="Imagem 7" descr="Uma imagem contendo relógio, mesa, computador, tela&#10;&#10;Descrição gerada automaticamente">
            <a:extLst>
              <a:ext uri="{FF2B5EF4-FFF2-40B4-BE49-F238E27FC236}">
                <a16:creationId xmlns:a16="http://schemas.microsoft.com/office/drawing/2014/main" id="{CA5FBE93-39D7-43EB-BC2F-F7757B0AEB9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203" y="3640906"/>
            <a:ext cx="3034762" cy="2242989"/>
          </a:xfrm>
          <a:prstGeom prst="rect">
            <a:avLst/>
          </a:prstGeom>
        </p:spPr>
      </p:pic>
      <p:cxnSp>
        <p:nvCxnSpPr>
          <p:cNvPr id="32" name="Conector de Seta Reta 31"/>
          <p:cNvCxnSpPr/>
          <p:nvPr/>
        </p:nvCxnSpPr>
        <p:spPr>
          <a:xfrm flipH="1">
            <a:off x="5813550" y="4843693"/>
            <a:ext cx="801702" cy="3725"/>
          </a:xfrm>
          <a:prstGeom prst="straightConnector1">
            <a:avLst/>
          </a:prstGeom>
          <a:ln w="38100">
            <a:solidFill>
              <a:srgbClr val="35B7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 descr="Texto preto sobre fundo branco&#10;&#10;Descrição gerada automaticamente">
            <a:extLst>
              <a:ext uri="{FF2B5EF4-FFF2-40B4-BE49-F238E27FC236}">
                <a16:creationId xmlns:a16="http://schemas.microsoft.com/office/drawing/2014/main" id="{97EDB81F-85CF-4096-BBCE-16F66B59122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988" y="190003"/>
            <a:ext cx="3271119" cy="2122747"/>
          </a:xfrm>
          <a:prstGeom prst="rect">
            <a:avLst/>
          </a:prstGeom>
        </p:spPr>
      </p:pic>
      <p:sp>
        <p:nvSpPr>
          <p:cNvPr id="35" name="CaixaDeTexto 34"/>
          <p:cNvSpPr txBox="1"/>
          <p:nvPr/>
        </p:nvSpPr>
        <p:spPr>
          <a:xfrm>
            <a:off x="2373480" y="2181655"/>
            <a:ext cx="3139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Bariol Bold" panose="02000506040000020003"/>
                <a:cs typeface="Arial" panose="020B0604020202020204" pitchFamily="34" charset="0"/>
              </a:rPr>
              <a:t>Coleta de dados através do sensor de temperatura e umidade.</a:t>
            </a:r>
          </a:p>
          <a:p>
            <a:endParaRPr lang="pt-BR" sz="1600" dirty="0">
              <a:latin typeface="Bariol Bold" panose="02000506040000020003"/>
            </a:endParaRPr>
          </a:p>
        </p:txBody>
      </p:sp>
      <p:cxnSp>
        <p:nvCxnSpPr>
          <p:cNvPr id="37" name="Conector de Seta Reta 36"/>
          <p:cNvCxnSpPr/>
          <p:nvPr/>
        </p:nvCxnSpPr>
        <p:spPr>
          <a:xfrm>
            <a:off x="8660042" y="2941407"/>
            <a:ext cx="3573" cy="635627"/>
          </a:xfrm>
          <a:prstGeom prst="straightConnector1">
            <a:avLst/>
          </a:prstGeom>
          <a:ln w="38100">
            <a:solidFill>
              <a:srgbClr val="35B7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42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HLD 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285" y="2759370"/>
            <a:ext cx="5691427" cy="384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27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600892" y="287383"/>
            <a:ext cx="4885508" cy="25603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2FAD4E8-4127-4FD5-A86F-7066B5200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536" y="1516516"/>
            <a:ext cx="599531" cy="756598"/>
          </a:xfrm>
          <a:prstGeom prst="rect">
            <a:avLst/>
          </a:prstGeom>
        </p:spPr>
      </p:pic>
      <p:pic>
        <p:nvPicPr>
          <p:cNvPr id="9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F17E598-BC0F-433A-AACD-E985418FF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500000">
            <a:off x="2039211" y="1520952"/>
            <a:ext cx="737731" cy="747726"/>
          </a:xfrm>
          <a:prstGeom prst="rect">
            <a:avLst/>
          </a:prstGeom>
        </p:spPr>
      </p:pic>
      <p:pic>
        <p:nvPicPr>
          <p:cNvPr id="10" name="Picture 8" descr="A circuit board&#10;&#10;Description generated with very high confidence">
            <a:extLst>
              <a:ext uri="{FF2B5EF4-FFF2-40B4-BE49-F238E27FC236}">
                <a16:creationId xmlns:a16="http://schemas.microsoft.com/office/drawing/2014/main" id="{8631CDC9-C9ED-40D8-9718-9030D394E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100" y="2104557"/>
            <a:ext cx="687748" cy="707741"/>
          </a:xfrm>
          <a:prstGeom prst="rect">
            <a:avLst/>
          </a:prstGeom>
        </p:spPr>
      </p:pic>
      <p:pic>
        <p:nvPicPr>
          <p:cNvPr id="11" name="Graphic 48" descr="Chevron arrows">
            <a:extLst>
              <a:ext uri="{FF2B5EF4-FFF2-40B4-BE49-F238E27FC236}">
                <a16:creationId xmlns:a16="http://schemas.microsoft.com/office/drawing/2014/main" id="{9C83C282-EC67-4BF5-988C-C6151F03EA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75957" y="1589400"/>
            <a:ext cx="515811" cy="505815"/>
          </a:xfrm>
          <a:prstGeom prst="rect">
            <a:avLst/>
          </a:prstGeom>
        </p:spPr>
      </p:pic>
      <p:pic>
        <p:nvPicPr>
          <p:cNvPr id="12" name="Graphic 50" descr="Chevron arrows">
            <a:extLst>
              <a:ext uri="{FF2B5EF4-FFF2-40B4-BE49-F238E27FC236}">
                <a16:creationId xmlns:a16="http://schemas.microsoft.com/office/drawing/2014/main" id="{F8ADD165-FA14-4184-A53E-48188D71E5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3145969" y="2095215"/>
            <a:ext cx="545799" cy="515810"/>
          </a:xfrm>
          <a:prstGeom prst="rect">
            <a:avLst/>
          </a:prstGeom>
        </p:spPr>
      </p:pic>
      <p:pic>
        <p:nvPicPr>
          <p:cNvPr id="13" name="Picture 52" descr="A close up of a logo&#10;&#10;Description generated with high confidence">
            <a:extLst>
              <a:ext uri="{FF2B5EF4-FFF2-40B4-BE49-F238E27FC236}">
                <a16:creationId xmlns:a16="http://schemas.microsoft.com/office/drawing/2014/main" id="{09477861-B8F4-44DE-814A-58410BB781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2044" y="1263001"/>
            <a:ext cx="907666" cy="877677"/>
          </a:xfrm>
          <a:prstGeom prst="rect">
            <a:avLst/>
          </a:prstGeom>
        </p:spPr>
      </p:pic>
      <p:pic>
        <p:nvPicPr>
          <p:cNvPr id="14" name="Picture 55" descr="A close up of a clock&#10;&#10;Description generated with high confidence">
            <a:extLst>
              <a:ext uri="{FF2B5EF4-FFF2-40B4-BE49-F238E27FC236}">
                <a16:creationId xmlns:a16="http://schemas.microsoft.com/office/drawing/2014/main" id="{5C726E55-A6D4-4B74-8915-31B0312BC1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82451" y="2081491"/>
            <a:ext cx="687748" cy="647762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8180067" y="287383"/>
            <a:ext cx="3472002" cy="25603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de Seta Reta 15"/>
          <p:cNvCxnSpPr/>
          <p:nvPr/>
        </p:nvCxnSpPr>
        <p:spPr>
          <a:xfrm rot="16200000" flipV="1">
            <a:off x="6795668" y="1470877"/>
            <a:ext cx="0" cy="144731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rot="16200000">
            <a:off x="6846526" y="1745403"/>
            <a:ext cx="0" cy="144731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37" descr="A picture containing computer, table&#10;&#10;Description generated with very high confidence">
            <a:extLst>
              <a:ext uri="{FF2B5EF4-FFF2-40B4-BE49-F238E27FC236}">
                <a16:creationId xmlns:a16="http://schemas.microsoft.com/office/drawing/2014/main" id="{62574C71-6DE6-4BEE-A15F-55F806CE58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79941" y="1238521"/>
            <a:ext cx="1672254" cy="1711204"/>
          </a:xfrm>
          <a:prstGeom prst="rect">
            <a:avLst/>
          </a:prstGeom>
        </p:spPr>
      </p:pic>
      <p:sp>
        <p:nvSpPr>
          <p:cNvPr id="19" name="Retângulo 18"/>
          <p:cNvSpPr/>
          <p:nvPr/>
        </p:nvSpPr>
        <p:spPr>
          <a:xfrm>
            <a:off x="653143" y="424784"/>
            <a:ext cx="47810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Os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sensores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irão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monitorar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 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ambiente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 e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detectar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se 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próprio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é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propício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para 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armazenamento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adequado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dos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livros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8183313" y="457202"/>
            <a:ext cx="34720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Os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dados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serão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enviados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para 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sistema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da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empresa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para 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monitoramento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e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gerencimento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21" name="Picture 30" descr="A close up of a device&#10;&#10;Description generated with very high confidence">
            <a:extLst>
              <a:ext uri="{FF2B5EF4-FFF2-40B4-BE49-F238E27FC236}">
                <a16:creationId xmlns:a16="http://schemas.microsoft.com/office/drawing/2014/main" id="{64311C35-AE07-45F0-9E8D-286483932D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16001" y="819390"/>
            <a:ext cx="1061049" cy="1075425"/>
          </a:xfrm>
          <a:prstGeom prst="rect">
            <a:avLst/>
          </a:prstGeom>
        </p:spPr>
      </p:pic>
      <p:sp>
        <p:nvSpPr>
          <p:cNvPr id="22" name="TextBox 33">
            <a:extLst>
              <a:ext uri="{FF2B5EF4-FFF2-40B4-BE49-F238E27FC236}">
                <a16:creationId xmlns:a16="http://schemas.microsoft.com/office/drawing/2014/main" id="{46EBE350-3D70-431B-BFCA-8FAC071B45DB}"/>
              </a:ext>
            </a:extLst>
          </p:cNvPr>
          <p:cNvSpPr txBox="1"/>
          <p:nvPr/>
        </p:nvSpPr>
        <p:spPr>
          <a:xfrm>
            <a:off x="5904131" y="472028"/>
            <a:ext cx="191677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Roteador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Wirelles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4769849" y="3937760"/>
            <a:ext cx="2834640" cy="25603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Picture 13" descr="A picture containing comb&#10;&#10;Description generated with very high confidence">
            <a:extLst>
              <a:ext uri="{FF2B5EF4-FFF2-40B4-BE49-F238E27FC236}">
                <a16:creationId xmlns:a16="http://schemas.microsoft.com/office/drawing/2014/main" id="{96E322C2-909A-46BB-B588-211766AB85E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43964" y="4650330"/>
            <a:ext cx="1707612" cy="1648627"/>
          </a:xfrm>
          <a:prstGeom prst="rect">
            <a:avLst/>
          </a:prstGeom>
        </p:spPr>
      </p:pic>
      <p:sp>
        <p:nvSpPr>
          <p:cNvPr id="25" name="TextBox 61">
            <a:extLst>
              <a:ext uri="{FF2B5EF4-FFF2-40B4-BE49-F238E27FC236}">
                <a16:creationId xmlns:a16="http://schemas.microsoft.com/office/drawing/2014/main" id="{2B0D8CBA-CC14-4E5F-B4F1-1633DDE93E6E}"/>
              </a:ext>
            </a:extLst>
          </p:cNvPr>
          <p:cNvSpPr txBox="1"/>
          <p:nvPr/>
        </p:nvSpPr>
        <p:spPr>
          <a:xfrm>
            <a:off x="5356588" y="4091911"/>
            <a:ext cx="164700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Internet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600892" y="3902803"/>
            <a:ext cx="2811093" cy="25603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Picture 68" descr="A close up of a sign&#10;&#10;Description generated with high confidence">
            <a:extLst>
              <a:ext uri="{FF2B5EF4-FFF2-40B4-BE49-F238E27FC236}">
                <a16:creationId xmlns:a16="http://schemas.microsoft.com/office/drawing/2014/main" id="{C7BC0718-3AEC-417A-BD8F-3A387BBF048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52968" y="3940352"/>
            <a:ext cx="1132042" cy="1110439"/>
          </a:xfrm>
          <a:prstGeom prst="rect">
            <a:avLst/>
          </a:prstGeom>
        </p:spPr>
      </p:pic>
      <p:pic>
        <p:nvPicPr>
          <p:cNvPr id="28" name="Picture 70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0CAA2E08-371C-4778-B698-82EA38A03D1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00499" y="5279305"/>
            <a:ext cx="1590450" cy="1050409"/>
          </a:xfrm>
          <a:prstGeom prst="rect">
            <a:avLst/>
          </a:prstGeom>
        </p:spPr>
      </p:pic>
      <p:pic>
        <p:nvPicPr>
          <p:cNvPr id="29" name="Picture 73" descr="A close up of a logo&#10;&#10;Description generated with high confidence">
            <a:extLst>
              <a:ext uri="{FF2B5EF4-FFF2-40B4-BE49-F238E27FC236}">
                <a16:creationId xmlns:a16="http://schemas.microsoft.com/office/drawing/2014/main" id="{385A0B54-3BDE-4902-8311-81E6A8A2E57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53784" y="4047958"/>
            <a:ext cx="872795" cy="883597"/>
          </a:xfrm>
          <a:prstGeom prst="rect">
            <a:avLst/>
          </a:prstGeom>
        </p:spPr>
      </p:pic>
      <p:sp>
        <p:nvSpPr>
          <p:cNvPr id="30" name="Retângulo 29"/>
          <p:cNvSpPr/>
          <p:nvPr/>
        </p:nvSpPr>
        <p:spPr>
          <a:xfrm>
            <a:off x="8813101" y="3896533"/>
            <a:ext cx="2834640" cy="25603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7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EA4B790-3FF9-4E6B-891E-C4B0A8AC7E5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564613" y="4047958"/>
            <a:ext cx="1338116" cy="936724"/>
          </a:xfrm>
          <a:prstGeom prst="rect">
            <a:avLst/>
          </a:prstGeom>
          <a:ln>
            <a:noFill/>
          </a:ln>
        </p:spPr>
      </p:pic>
      <p:sp>
        <p:nvSpPr>
          <p:cNvPr id="32" name="TextBox 88">
            <a:extLst>
              <a:ext uri="{FF2B5EF4-FFF2-40B4-BE49-F238E27FC236}">
                <a16:creationId xmlns:a16="http://schemas.microsoft.com/office/drawing/2014/main" id="{194A1E76-091F-4A2D-A3A3-64B09C6107D4}"/>
              </a:ext>
            </a:extLst>
          </p:cNvPr>
          <p:cNvSpPr txBox="1"/>
          <p:nvPr/>
        </p:nvSpPr>
        <p:spPr>
          <a:xfrm>
            <a:off x="9357336" y="5224777"/>
            <a:ext cx="1746169" cy="132343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Servidores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Plataforma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Sistemas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Comunicação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cxnSp>
        <p:nvCxnSpPr>
          <p:cNvPr id="33" name="Conector de Seta Reta 32"/>
          <p:cNvCxnSpPr/>
          <p:nvPr/>
        </p:nvCxnSpPr>
        <p:spPr>
          <a:xfrm rot="16200000" flipV="1">
            <a:off x="8192122" y="4862527"/>
            <a:ext cx="0" cy="67518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 rot="16200000">
            <a:off x="8242980" y="5137053"/>
            <a:ext cx="0" cy="67518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 rot="16200000" flipV="1">
            <a:off x="4077311" y="4859479"/>
            <a:ext cx="0" cy="67518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rot="16200000">
            <a:off x="4128169" y="5134005"/>
            <a:ext cx="0" cy="67518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 flipV="1">
            <a:off x="7612342" y="3005628"/>
            <a:ext cx="516009" cy="44512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flipH="1">
            <a:off x="7609150" y="3367078"/>
            <a:ext cx="490762" cy="40891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51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LLD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054" y="2563369"/>
            <a:ext cx="5235889" cy="413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42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1006</Words>
  <Application>Microsoft Office PowerPoint</Application>
  <PresentationFormat>Widescreen</PresentationFormat>
  <Paragraphs>334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1" baseType="lpstr">
      <vt:lpstr>Arial</vt:lpstr>
      <vt:lpstr>Bariol Bold</vt:lpstr>
      <vt:lpstr>Calibri</vt:lpstr>
      <vt:lpstr>Calibri Light</vt:lpstr>
      <vt:lpstr>DengXian Light</vt:lpstr>
      <vt:lpstr>Mangal</vt:lpstr>
      <vt:lpstr>Wingdings</vt:lpstr>
      <vt:lpstr>Tema do Office</vt:lpstr>
      <vt:lpstr>Integrantes</vt:lpstr>
      <vt:lpstr>Apresentação do PowerPoint</vt:lpstr>
      <vt:lpstr>Segmento/Contexto</vt:lpstr>
      <vt:lpstr>Problema</vt:lpstr>
      <vt:lpstr>Solução Proposta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Requisitos do Projeto (Backlog) </vt:lpstr>
      <vt:lpstr>Backlog Sprint</vt:lpstr>
      <vt:lpstr>Requisitos (Backlog)</vt:lpstr>
      <vt:lpstr>Apresentação do PowerPoint</vt:lpstr>
      <vt:lpstr>Site / Simulador Financeiro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98</cp:revision>
  <dcterms:created xsi:type="dcterms:W3CDTF">2020-04-20T17:21:30Z</dcterms:created>
  <dcterms:modified xsi:type="dcterms:W3CDTF">2020-05-04T02:21:43Z</dcterms:modified>
</cp:coreProperties>
</file>