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odec Pro Bold" charset="1" panose="00000600000000000000"/>
      <p:regular r:id="rId35"/>
    </p:embeddedFont>
    <p:embeddedFont>
      <p:font typeface="Open Sans" charset="1" panose="020B0606030504020204"/>
      <p:regular r:id="rId36"/>
    </p:embeddedFont>
    <p:embeddedFont>
      <p:font typeface="Codec Pro Ultra-Bold" charset="1" panose="00000700000000000000"/>
      <p:regular r:id="rId37"/>
    </p:embeddedFont>
    <p:embeddedFont>
      <p:font typeface="Codec Pro" charset="1" panose="000005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app.any.run/tasks/7a74bcfc-5d27-4d0f-a62a-53d47f70ed6c"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03384" y="-1675084"/>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04533" y="-494599"/>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960748" y="776013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6481741" y="265415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07611" y="2730355"/>
            <a:ext cx="16209937" cy="2070855"/>
          </a:xfrm>
          <a:prstGeom prst="rect">
            <a:avLst/>
          </a:prstGeom>
        </p:spPr>
        <p:txBody>
          <a:bodyPr anchor="t" rtlCol="false" tIns="0" lIns="0" bIns="0" rIns="0">
            <a:spAutoFit/>
          </a:bodyPr>
          <a:lstStyle/>
          <a:p>
            <a:pPr algn="ctr">
              <a:lnSpc>
                <a:spcPts val="7433"/>
              </a:lnSpc>
            </a:pPr>
            <a:r>
              <a:rPr lang="en-US" sz="7907" b="true">
                <a:solidFill>
                  <a:srgbClr val="FFFFFF"/>
                </a:solidFill>
                <a:latin typeface="Codec Pro Bold"/>
                <a:ea typeface="Codec Pro Bold"/>
                <a:cs typeface="Codec Pro Bold"/>
                <a:sym typeface="Codec Pro Bold"/>
              </a:rPr>
              <a:t>ENTREGA FINAL CURSO DE CIBERSEGURIDAD</a:t>
            </a:r>
          </a:p>
        </p:txBody>
      </p:sp>
      <p:sp>
        <p:nvSpPr>
          <p:cNvPr name="TextBox 7" id="7"/>
          <p:cNvSpPr txBox="true"/>
          <p:nvPr/>
        </p:nvSpPr>
        <p:spPr>
          <a:xfrm rot="0">
            <a:off x="6521477" y="7516814"/>
            <a:ext cx="5245047" cy="505693"/>
          </a:xfrm>
          <a:prstGeom prst="rect">
            <a:avLst/>
          </a:prstGeom>
        </p:spPr>
        <p:txBody>
          <a:bodyPr anchor="t" rtlCol="false" tIns="0" lIns="0" bIns="0" rIns="0">
            <a:spAutoFit/>
          </a:bodyPr>
          <a:lstStyle/>
          <a:p>
            <a:pPr algn="ctr">
              <a:lnSpc>
                <a:spcPts val="3278"/>
              </a:lnSpc>
            </a:pPr>
            <a:r>
              <a:rPr lang="en-US" b="true" sz="3487" spc="97">
                <a:solidFill>
                  <a:srgbClr val="E4E5EC"/>
                </a:solidFill>
                <a:latin typeface="Codec Pro Bold"/>
                <a:ea typeface="Codec Pro Bold"/>
                <a:cs typeface="Codec Pro Bold"/>
                <a:sym typeface="Codec Pro Bold"/>
              </a:rPr>
              <a:t>GUILLERMO GUARDIA</a:t>
            </a:r>
          </a:p>
        </p:txBody>
      </p:sp>
      <p:sp>
        <p:nvSpPr>
          <p:cNvPr name="TextBox 8" id="8"/>
          <p:cNvSpPr txBox="true"/>
          <p:nvPr/>
        </p:nvSpPr>
        <p:spPr>
          <a:xfrm rot="0">
            <a:off x="8115664" y="4609574"/>
            <a:ext cx="4566350" cy="392798"/>
          </a:xfrm>
          <a:prstGeom prst="rect">
            <a:avLst/>
          </a:prstGeom>
        </p:spPr>
        <p:txBody>
          <a:bodyPr anchor="t" rtlCol="false" tIns="0" lIns="0" bIns="0" rIns="0">
            <a:spAutoFit/>
          </a:bodyPr>
          <a:lstStyle/>
          <a:p>
            <a:pPr algn="l">
              <a:lnSpc>
                <a:spcPts val="2635"/>
              </a:lnSpc>
            </a:pPr>
            <a:r>
              <a:rPr lang="en-US" b="true" sz="2689" spc="182">
                <a:solidFill>
                  <a:srgbClr val="FFFFFF"/>
                </a:solidFill>
                <a:latin typeface="Codec Pro Bold"/>
                <a:ea typeface="Codec Pro Bold"/>
                <a:cs typeface="Codec Pro Bold"/>
                <a:sym typeface="Codec Pro Bold"/>
              </a:rPr>
              <a:t>CODERHOUSE</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1</a:t>
            </a:r>
          </a:p>
        </p:txBody>
      </p:sp>
      <p:sp>
        <p:nvSpPr>
          <p:cNvPr name="TextBox 10" id="10"/>
          <p:cNvSpPr txBox="true"/>
          <p:nvPr/>
        </p:nvSpPr>
        <p:spPr>
          <a:xfrm rot="0">
            <a:off x="6423363" y="8170242"/>
            <a:ext cx="5245047" cy="297541"/>
          </a:xfrm>
          <a:prstGeom prst="rect">
            <a:avLst/>
          </a:prstGeom>
        </p:spPr>
        <p:txBody>
          <a:bodyPr anchor="t" rtlCol="false" tIns="0" lIns="0" bIns="0" rIns="0">
            <a:spAutoFit/>
          </a:bodyPr>
          <a:lstStyle/>
          <a:p>
            <a:pPr algn="ctr">
              <a:lnSpc>
                <a:spcPts val="1962"/>
              </a:lnSpc>
            </a:pPr>
            <a:r>
              <a:rPr lang="en-US" b="true" sz="2087" spc="58">
                <a:solidFill>
                  <a:srgbClr val="E4E5EC"/>
                </a:solidFill>
                <a:latin typeface="Codec Pro Bold"/>
                <a:ea typeface="Codec Pro Bold"/>
                <a:cs typeface="Codec Pro Bold"/>
                <a:sym typeface="Codec Pro Bold"/>
              </a:rPr>
              <a:t>28-01-2025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747748" y="3997708"/>
            <a:ext cx="0" cy="4504514"/>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1</a:t>
            </a:r>
          </a:p>
        </p:txBody>
      </p:sp>
      <p:sp>
        <p:nvSpPr>
          <p:cNvPr name="TextBox 6" id="6"/>
          <p:cNvSpPr txBox="true"/>
          <p:nvPr/>
        </p:nvSpPr>
        <p:spPr>
          <a:xfrm rot="0">
            <a:off x="2111293" y="1697143"/>
            <a:ext cx="6816548" cy="656718"/>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INTRODUCCION</a:t>
            </a:r>
          </a:p>
        </p:txBody>
      </p:sp>
      <p:sp>
        <p:nvSpPr>
          <p:cNvPr name="TextBox 7" id="7"/>
          <p:cNvSpPr txBox="true"/>
          <p:nvPr/>
        </p:nvSpPr>
        <p:spPr>
          <a:xfrm rot="0">
            <a:off x="2462403" y="4381500"/>
            <a:ext cx="13758853" cy="1485900"/>
          </a:xfrm>
          <a:prstGeom prst="rect">
            <a:avLst/>
          </a:prstGeom>
        </p:spPr>
        <p:txBody>
          <a:bodyPr anchor="t" rtlCol="false" tIns="0" lIns="0" bIns="0" rIns="0">
            <a:spAutoFit/>
          </a:bodyPr>
          <a:lstStyle/>
          <a:p>
            <a:pPr algn="l">
              <a:lnSpc>
                <a:spcPts val="2879"/>
              </a:lnSpc>
            </a:pPr>
            <a:r>
              <a:rPr lang="en-US" sz="2399">
                <a:solidFill>
                  <a:srgbClr val="F0F2FD"/>
                </a:solidFill>
                <a:latin typeface="Codec Pro"/>
                <a:ea typeface="Codec Pro"/>
                <a:cs typeface="Codec Pro"/>
                <a:sym typeface="Codec Pro"/>
              </a:rPr>
              <a:t>El análisis estático de la muestra de malware se realizó con el objetivo de identificar sus características y obtener información relevante sin ejecutar el archivo. Este tipo de análisis es fundamental para entender la naturaleza del malware y enriquecer el informe con datos adicionales obtenidos de plataformas especializadas.</a:t>
            </a: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sp>
        <p:nvSpPr>
          <p:cNvPr name="TextBox 9" id="9"/>
          <p:cNvSpPr txBox="true"/>
          <p:nvPr/>
        </p:nvSpPr>
        <p:spPr>
          <a:xfrm rot="0">
            <a:off x="3785454" y="2201644"/>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ESTATICO</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2</a:t>
            </a:r>
          </a:p>
        </p:txBody>
      </p:sp>
      <p:sp>
        <p:nvSpPr>
          <p:cNvPr name="TextBox 6" id="6"/>
          <p:cNvSpPr txBox="true"/>
          <p:nvPr/>
        </p:nvSpPr>
        <p:spPr>
          <a:xfrm rot="0">
            <a:off x="2327452" y="1664412"/>
            <a:ext cx="6816548" cy="1199643"/>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METODOLOGÍA</a:t>
            </a:r>
          </a:p>
          <a:p>
            <a:pPr algn="l">
              <a:lnSpc>
                <a:spcPts val="4324"/>
              </a:lnSpc>
            </a:pPr>
          </a:p>
        </p:txBody>
      </p:sp>
      <p:sp>
        <p:nvSpPr>
          <p:cNvPr name="TextBox 7" id="7"/>
          <p:cNvSpPr txBox="true"/>
          <p:nvPr/>
        </p:nvSpPr>
        <p:spPr>
          <a:xfrm rot="0">
            <a:off x="2241747" y="3224962"/>
            <a:ext cx="14296305" cy="4911083"/>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El análisis estático se llevó a cabo utilizando herramientas disponibles en Kali Linux, una distribución especializada en ciberseguridad. Los pasos principales fueron:</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Cálculo de Hashes:</a:t>
            </a:r>
          </a:p>
          <a:p>
            <a:pPr algn="l">
              <a:lnSpc>
                <a:spcPts val="2982"/>
              </a:lnSpc>
            </a:pPr>
            <a:r>
              <a:rPr lang="en-US" sz="2485">
                <a:solidFill>
                  <a:srgbClr val="F0F2FD"/>
                </a:solidFill>
                <a:latin typeface="Codec Pro"/>
                <a:ea typeface="Codec Pro"/>
                <a:cs typeface="Codec Pro"/>
                <a:sym typeface="Codec Pro"/>
              </a:rPr>
              <a:t>       Se calcularon los hashes MD5, SHA1 y SHA256 del archivo.</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Contraste con Bases de Datos:</a:t>
            </a:r>
          </a:p>
          <a:p>
            <a:pPr algn="just">
              <a:lnSpc>
                <a:spcPts val="2982"/>
              </a:lnSpc>
            </a:pPr>
            <a:r>
              <a:rPr lang="en-US" sz="2485">
                <a:solidFill>
                  <a:srgbClr val="F0F2FD"/>
                </a:solidFill>
                <a:latin typeface="Codec Pro"/>
                <a:ea typeface="Codec Pro"/>
                <a:cs typeface="Codec Pro"/>
                <a:sym typeface="Codec Pro"/>
              </a:rPr>
              <a:t>        Los hashes obtenidos se compararon con plataformas como Any.Run, VirusTotal y Hybrid        </a:t>
            </a:r>
          </a:p>
          <a:p>
            <a:pPr algn="just">
              <a:lnSpc>
                <a:spcPts val="2982"/>
              </a:lnSpc>
            </a:pPr>
            <a:r>
              <a:rPr lang="en-US" sz="2485">
                <a:solidFill>
                  <a:srgbClr val="F0F2FD"/>
                </a:solidFill>
                <a:latin typeface="Codec Pro"/>
                <a:ea typeface="Codec Pro"/>
                <a:cs typeface="Codec Pro"/>
                <a:sym typeface="Codec Pro"/>
              </a:rPr>
              <a:t>       a</a:t>
            </a:r>
            <a:r>
              <a:rPr lang="en-US" sz="2485">
                <a:solidFill>
                  <a:srgbClr val="F0F2FD"/>
                </a:solidFill>
                <a:latin typeface="Codec Pro"/>
                <a:ea typeface="Codec Pro"/>
                <a:cs typeface="Codec Pro"/>
                <a:sym typeface="Codec Pro"/>
              </a:rPr>
              <a:t>nalysis.</a:t>
            </a:r>
          </a:p>
          <a:p>
            <a:pPr algn="just">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Extracción de Metadatos: Se analizaron los metadatos del archivo para obtener información adicional.</a:t>
            </a:r>
          </a:p>
          <a:p>
            <a:pPr algn="l">
              <a:lnSpc>
                <a:spcPts val="2982"/>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sp>
        <p:nvSpPr>
          <p:cNvPr name="TextBox 9" id="9"/>
          <p:cNvSpPr txBox="true"/>
          <p:nvPr/>
        </p:nvSpPr>
        <p:spPr>
          <a:xfrm rot="0">
            <a:off x="3785454" y="2201644"/>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ESTATICO</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3</a:t>
            </a:r>
          </a:p>
        </p:txBody>
      </p:sp>
      <p:sp>
        <p:nvSpPr>
          <p:cNvPr name="TextBox 6" id="6"/>
          <p:cNvSpPr txBox="true"/>
          <p:nvPr/>
        </p:nvSpPr>
        <p:spPr>
          <a:xfrm rot="0">
            <a:off x="2327452" y="1664412"/>
            <a:ext cx="12949245" cy="1199643"/>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HERRAMIENTAS UTILIZADAS EN KALI LINUX</a:t>
            </a:r>
          </a:p>
          <a:p>
            <a:pPr algn="l">
              <a:lnSpc>
                <a:spcPts val="4324"/>
              </a:lnSpc>
            </a:pPr>
          </a:p>
        </p:txBody>
      </p:sp>
      <p:sp>
        <p:nvSpPr>
          <p:cNvPr name="TextBox 7" id="7"/>
          <p:cNvSpPr txBox="true"/>
          <p:nvPr/>
        </p:nvSpPr>
        <p:spPr>
          <a:xfrm rot="0">
            <a:off x="2241747" y="3224962"/>
            <a:ext cx="14296305" cy="4495800"/>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Para el análisis estático, se utilizaron las siguientes herramientas en Kali Linux:</a:t>
            </a:r>
          </a:p>
          <a:p>
            <a:pPr algn="l">
              <a:lnSpc>
                <a:spcPts val="2982"/>
              </a:lnSpc>
            </a:pPr>
          </a:p>
          <a:p>
            <a:pPr algn="just">
              <a:lnSpc>
                <a:spcPts val="2982"/>
              </a:lnSpc>
            </a:pPr>
            <a:r>
              <a:rPr lang="en-US" sz="2485">
                <a:solidFill>
                  <a:srgbClr val="F0F2FD"/>
                </a:solidFill>
                <a:latin typeface="Codec Pro"/>
                <a:ea typeface="Codec Pro"/>
                <a:cs typeface="Codec Pro"/>
                <a:sym typeface="Codec Pro"/>
              </a:rPr>
              <a:t>Cálculo de Hashes: </a:t>
            </a:r>
          </a:p>
          <a:p>
            <a:pPr algn="just" marL="536618" indent="-268309" lvl="1">
              <a:lnSpc>
                <a:spcPts val="2982"/>
              </a:lnSpc>
              <a:buFont typeface="Arial"/>
              <a:buChar char="•"/>
            </a:pPr>
            <a:r>
              <a:rPr lang="en-US" sz="2485">
                <a:solidFill>
                  <a:srgbClr val="F0F2FD"/>
                </a:solidFill>
                <a:latin typeface="Codec Pro"/>
                <a:ea typeface="Codec Pro"/>
                <a:cs typeface="Codec Pro"/>
                <a:sym typeface="Codec Pro"/>
              </a:rPr>
              <a:t>md5sum: Calcula el hash MD5 del archivo.</a:t>
            </a:r>
          </a:p>
          <a:p>
            <a:pPr algn="just" marL="536618" indent="-268309" lvl="1">
              <a:lnSpc>
                <a:spcPts val="2982"/>
              </a:lnSpc>
              <a:buFont typeface="Arial"/>
              <a:buChar char="•"/>
            </a:pPr>
            <a:r>
              <a:rPr lang="en-US" sz="2485">
                <a:solidFill>
                  <a:srgbClr val="F0F2FD"/>
                </a:solidFill>
                <a:latin typeface="Codec Pro"/>
                <a:ea typeface="Codec Pro"/>
                <a:cs typeface="Codec Pro"/>
                <a:sym typeface="Codec Pro"/>
              </a:rPr>
              <a:t>sha1sum: Calcula el hash SHA1 del archivo.</a:t>
            </a:r>
          </a:p>
          <a:p>
            <a:pPr algn="just" marL="536618" indent="-268309" lvl="1">
              <a:lnSpc>
                <a:spcPts val="2982"/>
              </a:lnSpc>
              <a:buFont typeface="Arial"/>
              <a:buChar char="•"/>
            </a:pPr>
            <a:r>
              <a:rPr lang="en-US" sz="2485">
                <a:solidFill>
                  <a:srgbClr val="F0F2FD"/>
                </a:solidFill>
                <a:latin typeface="Codec Pro"/>
                <a:ea typeface="Codec Pro"/>
                <a:cs typeface="Codec Pro"/>
                <a:sym typeface="Codec Pro"/>
              </a:rPr>
              <a:t>sha256sum: Calcula el hash SHA256 del archivo.</a:t>
            </a:r>
          </a:p>
          <a:p>
            <a:pPr algn="just" marL="536618" indent="-268309" lvl="1">
              <a:lnSpc>
                <a:spcPts val="2982"/>
              </a:lnSpc>
              <a:buFont typeface="Arial"/>
              <a:buChar char="•"/>
            </a:pPr>
            <a:r>
              <a:rPr lang="en-US" sz="2485">
                <a:solidFill>
                  <a:srgbClr val="F0F2FD"/>
                </a:solidFill>
                <a:latin typeface="Codec Pro"/>
                <a:ea typeface="Codec Pro"/>
                <a:cs typeface="Codec Pro"/>
                <a:sym typeface="Codec Pro"/>
              </a:rPr>
              <a:t>ssdeep: Calcula el hash SSDEEP.</a:t>
            </a:r>
          </a:p>
          <a:p>
            <a:pPr algn="just">
              <a:lnSpc>
                <a:spcPts val="2982"/>
              </a:lnSpc>
            </a:pPr>
          </a:p>
          <a:p>
            <a:pPr algn="l">
              <a:lnSpc>
                <a:spcPts val="2982"/>
              </a:lnSpc>
            </a:pPr>
            <a:r>
              <a:rPr lang="en-US" sz="2485">
                <a:solidFill>
                  <a:srgbClr val="F0F2FD"/>
                </a:solidFill>
                <a:latin typeface="Codec Pro"/>
                <a:ea typeface="Codec Pro"/>
                <a:cs typeface="Codec Pro"/>
                <a:sym typeface="Codec Pro"/>
              </a:rPr>
              <a:t>Extracción de Metadatos:</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file: Identifica el tipo de archivo.</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exiftool: Extrae metadatos detallados.</a:t>
            </a:r>
          </a:p>
          <a:p>
            <a:pPr algn="l">
              <a:lnSpc>
                <a:spcPts val="2982"/>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12</a:t>
            </a:r>
          </a:p>
        </p:txBody>
      </p:sp>
      <p:sp>
        <p:nvSpPr>
          <p:cNvPr name="TextBox 9" id="9"/>
          <p:cNvSpPr txBox="true"/>
          <p:nvPr/>
        </p:nvSpPr>
        <p:spPr>
          <a:xfrm rot="0">
            <a:off x="12566015" y="2264233"/>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ESTATICO</a:t>
            </a:r>
          </a:p>
        </p:txBody>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658597" y="2567252"/>
            <a:ext cx="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58597" y="114370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4</a:t>
            </a:r>
          </a:p>
        </p:txBody>
      </p:sp>
      <p:sp>
        <p:nvSpPr>
          <p:cNvPr name="TextBox 6" id="6"/>
          <p:cNvSpPr txBox="true"/>
          <p:nvPr/>
        </p:nvSpPr>
        <p:spPr>
          <a:xfrm rot="0">
            <a:off x="2346502" y="1379962"/>
            <a:ext cx="4412166" cy="1199643"/>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RESULTADOS </a:t>
            </a:r>
          </a:p>
          <a:p>
            <a:pPr algn="l">
              <a:lnSpc>
                <a:spcPts val="4324"/>
              </a:lnSpc>
            </a:pPr>
          </a:p>
        </p:txBody>
      </p:sp>
      <p:sp>
        <p:nvSpPr>
          <p:cNvPr name="TextBox 7" id="7"/>
          <p:cNvSpPr txBox="true"/>
          <p:nvPr/>
        </p:nvSpPr>
        <p:spPr>
          <a:xfrm rot="0">
            <a:off x="1995848" y="2772659"/>
            <a:ext cx="14296305" cy="6724650"/>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Hashes Calculados</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MD5: 6B14BE18B519C06E9510F0104B825F0A</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SHA1: AC60967EEF5EC26F7505E65154C19E47ED4B196C</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SHA256: F7002D71CF0C76FF7D0BBC88D23CCB8BF2E36535DE57A68B234D99636B44C993</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SSDEE</a:t>
            </a:r>
            <a:r>
              <a:rPr lang="en-US" sz="2485">
                <a:solidFill>
                  <a:srgbClr val="F0F2FD"/>
                </a:solidFill>
                <a:latin typeface="Codec Pro"/>
                <a:ea typeface="Codec Pro"/>
                <a:cs typeface="Codec Pro"/>
                <a:sym typeface="Codec Pro"/>
              </a:rPr>
              <a:t>P: 12288:2xc2x9NIO0aU5zVWpFdeXQpblFNkzmSh6BUov:2xc2x9NIO0aU5zVQMXmlXkz7haUq</a:t>
            </a:r>
          </a:p>
          <a:p>
            <a:pPr algn="l">
              <a:lnSpc>
                <a:spcPts val="2982"/>
              </a:lnSpc>
            </a:pPr>
          </a:p>
          <a:p>
            <a:pPr algn="l">
              <a:lnSpc>
                <a:spcPts val="2982"/>
              </a:lnSpc>
            </a:pPr>
            <a:r>
              <a:rPr lang="en-US" sz="2485">
                <a:solidFill>
                  <a:srgbClr val="F0F2FD"/>
                </a:solidFill>
                <a:latin typeface="Codec Pro"/>
                <a:ea typeface="Codec Pro"/>
                <a:cs typeface="Codec Pro"/>
                <a:sym typeface="Codec Pro"/>
              </a:rPr>
              <a:t>Contraste con Plataformas de Análisis</a:t>
            </a:r>
          </a:p>
          <a:p>
            <a:pPr algn="l">
              <a:lnSpc>
                <a:spcPts val="2982"/>
              </a:lnSpc>
            </a:pPr>
            <a:r>
              <a:rPr lang="en-US" sz="2485">
                <a:solidFill>
                  <a:srgbClr val="F0F2FD"/>
                </a:solidFill>
                <a:latin typeface="Codec Pro"/>
                <a:ea typeface="Codec Pro"/>
                <a:cs typeface="Codec Pro"/>
                <a:sym typeface="Codec Pro"/>
              </a:rPr>
              <a:t>Los hashes obtenidos se contrastaron con las siguientes plataformas:</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Any.Run: </a:t>
            </a:r>
            <a:r>
              <a:rPr lang="en-US" sz="2485" u="sng">
                <a:solidFill>
                  <a:srgbClr val="333333"/>
                </a:solidFill>
                <a:latin typeface="Codec Pro"/>
                <a:ea typeface="Codec Pro"/>
                <a:cs typeface="Codec Pro"/>
                <a:sym typeface="Codec Pro"/>
                <a:hlinkClick r:id="rId4" tooltip="https://app.any.run/tasks/7a74bcfc-5d27-4d0f-a62a-53d47f70ed6c"/>
              </a:rPr>
              <a:t>Ver análisis completo</a:t>
            </a:r>
            <a:r>
              <a:rPr lang="en-US" sz="2485">
                <a:solidFill>
                  <a:srgbClr val="F0F2FD"/>
                </a:solidFill>
                <a:latin typeface="Codec Pro"/>
                <a:ea typeface="Codec Pro"/>
                <a:cs typeface="Codec Pro"/>
                <a:sym typeface="Codec Pro"/>
              </a:rPr>
              <a:t>.</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VirusTota</a:t>
            </a:r>
            <a:r>
              <a:rPr lang="en-US" sz="2485">
                <a:solidFill>
                  <a:srgbClr val="F0F2FD"/>
                </a:solidFill>
                <a:latin typeface="Codec Pro"/>
                <a:ea typeface="Codec Pro"/>
                <a:cs typeface="Codec Pro"/>
                <a:sym typeface="Codec Pro"/>
              </a:rPr>
              <a:t>l: Se buscaron coincidencias con muestras conoci</a:t>
            </a:r>
            <a:r>
              <a:rPr lang="en-US" sz="2485">
                <a:solidFill>
                  <a:srgbClr val="F0F2FD"/>
                </a:solidFill>
                <a:latin typeface="Codec Pro"/>
                <a:ea typeface="Codec Pro"/>
                <a:cs typeface="Codec Pro"/>
                <a:sym typeface="Codec Pro"/>
              </a:rPr>
              <a:t>das.</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Hybrid Analysis: Se contrastó la muestra para obtener información adicional.</a:t>
            </a:r>
          </a:p>
          <a:p>
            <a:pPr algn="l">
              <a:lnSpc>
                <a:spcPts val="2982"/>
              </a:lnSpc>
            </a:pPr>
          </a:p>
          <a:p>
            <a:pPr algn="l">
              <a:lnSpc>
                <a:spcPts val="2982"/>
              </a:lnSpc>
            </a:pPr>
            <a:r>
              <a:rPr lang="en-US" sz="2485">
                <a:solidFill>
                  <a:srgbClr val="F0F2FD"/>
                </a:solidFill>
                <a:latin typeface="Codec Pro"/>
                <a:ea typeface="Codec Pro"/>
                <a:cs typeface="Codec Pro"/>
                <a:sym typeface="Codec Pro"/>
              </a:rPr>
              <a:t>Metadatos del Archivo</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Nombre del archivo: redteam-05.png</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Tipo MIM</a:t>
            </a:r>
            <a:r>
              <a:rPr lang="en-US" sz="2485">
                <a:solidFill>
                  <a:srgbClr val="F0F2FD"/>
                </a:solidFill>
                <a:latin typeface="Codec Pro"/>
                <a:ea typeface="Codec Pro"/>
                <a:cs typeface="Codec Pro"/>
                <a:sym typeface="Codec Pro"/>
              </a:rPr>
              <a:t>E: image/png</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Descripción del archivo: PNG image data, 3751 x 1526, 8-bit/color RGBA, non-interlaced</a:t>
            </a:r>
          </a:p>
          <a:p>
            <a:pPr algn="l">
              <a:lnSpc>
                <a:spcPts val="2982"/>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13</a:t>
            </a:r>
          </a:p>
        </p:txBody>
      </p:sp>
      <p:sp>
        <p:nvSpPr>
          <p:cNvPr name="TextBox 9" id="9"/>
          <p:cNvSpPr txBox="true"/>
          <p:nvPr/>
        </p:nvSpPr>
        <p:spPr>
          <a:xfrm rot="0">
            <a:off x="5520262" y="1979784"/>
            <a:ext cx="6550377"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ESTATICO</a:t>
            </a:r>
          </a:p>
        </p:txBody>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AutoShape 2" id="2"/>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3" id="3"/>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a:solidFill>
                  <a:srgbClr val="F0F2FD"/>
                </a:solidFill>
                <a:latin typeface="Codec Pro"/>
                <a:ea typeface="Codec Pro"/>
                <a:cs typeface="Codec Pro"/>
                <a:sym typeface="Codec Pro"/>
              </a:rPr>
              <a:t>5</a:t>
            </a:r>
          </a:p>
        </p:txBody>
      </p:sp>
      <p:sp>
        <p:nvSpPr>
          <p:cNvPr name="TextBox 5" id="5"/>
          <p:cNvSpPr txBox="true"/>
          <p:nvPr/>
        </p:nvSpPr>
        <p:spPr>
          <a:xfrm rot="0">
            <a:off x="2327452" y="1664412"/>
            <a:ext cx="12949245" cy="1742568"/>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CONCLUSIONES</a:t>
            </a:r>
          </a:p>
          <a:p>
            <a:pPr algn="l">
              <a:lnSpc>
                <a:spcPts val="4324"/>
              </a:lnSpc>
            </a:pPr>
          </a:p>
          <a:p>
            <a:pPr algn="l">
              <a:lnSpc>
                <a:spcPts val="4324"/>
              </a:lnSpc>
            </a:pPr>
          </a:p>
        </p:txBody>
      </p:sp>
      <p:sp>
        <p:nvSpPr>
          <p:cNvPr name="TextBox 6" id="6"/>
          <p:cNvSpPr txBox="true"/>
          <p:nvPr/>
        </p:nvSpPr>
        <p:spPr>
          <a:xfrm rot="0">
            <a:off x="2183607" y="3068540"/>
            <a:ext cx="14296305" cy="3381375"/>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El análisis estático de la muestra redteam-05.png permitió obtener sus hashes únicos (MD5, SHA1, SHA256 y SSDEEP) y extraer metadatos relevantes. Estos datos se utilizaron para contrastar la muestra con plataformas como Any.Run, VirusTotal y Hybrid Analysis, lo que enriqueció el análisis al proporcionar información adicional sobre el comportamiento del malware.</a:t>
            </a:r>
          </a:p>
          <a:p>
            <a:pPr algn="l">
              <a:lnSpc>
                <a:spcPts val="2982"/>
              </a:lnSpc>
            </a:pPr>
            <a:r>
              <a:rPr lang="en-US" sz="2485">
                <a:solidFill>
                  <a:srgbClr val="F0F2FD"/>
                </a:solidFill>
                <a:latin typeface="Codec Pro"/>
                <a:ea typeface="Codec Pro"/>
                <a:cs typeface="Codec Pro"/>
                <a:sym typeface="Codec Pro"/>
              </a:rPr>
              <a:t>Según los resultados obtenidos, la muestra presenta características de ransomware y stealer, utilizando técnicas como la exfiltración de datos a través de Pastebin y la posible realización de ataques DDoS.</a:t>
            </a:r>
          </a:p>
          <a:p>
            <a:pPr algn="l">
              <a:lnSpc>
                <a:spcPts val="2982"/>
              </a:lnSpc>
            </a:pPr>
          </a:p>
        </p:txBody>
      </p:sp>
      <p:sp>
        <p:nvSpPr>
          <p:cNvPr name="TextBox 7" id="7"/>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14</a:t>
            </a:r>
          </a:p>
        </p:txBody>
      </p:sp>
      <p:sp>
        <p:nvSpPr>
          <p:cNvPr name="TextBox 8" id="8"/>
          <p:cNvSpPr txBox="true"/>
          <p:nvPr/>
        </p:nvSpPr>
        <p:spPr>
          <a:xfrm rot="0">
            <a:off x="2183607" y="6962741"/>
            <a:ext cx="12949245" cy="467617"/>
          </a:xfrm>
          <a:prstGeom prst="rect">
            <a:avLst/>
          </a:prstGeom>
        </p:spPr>
        <p:txBody>
          <a:bodyPr anchor="t" rtlCol="false" tIns="0" lIns="0" bIns="0" rIns="0">
            <a:spAutoFit/>
          </a:bodyPr>
          <a:lstStyle/>
          <a:p>
            <a:pPr algn="l">
              <a:lnSpc>
                <a:spcPts val="3008"/>
              </a:lnSpc>
            </a:pPr>
            <a:r>
              <a:rPr lang="en-US" sz="3200" b="true">
                <a:solidFill>
                  <a:srgbClr val="FFB02C"/>
                </a:solidFill>
                <a:latin typeface="Codec Pro Bold"/>
                <a:ea typeface="Codec Pro Bold"/>
                <a:cs typeface="Codec Pro Bold"/>
                <a:sym typeface="Codec Pro Bold"/>
              </a:rPr>
              <a:t>ANEXOS</a:t>
            </a:r>
          </a:p>
        </p:txBody>
      </p:sp>
      <p:sp>
        <p:nvSpPr>
          <p:cNvPr name="TextBox 9" id="9"/>
          <p:cNvSpPr txBox="true"/>
          <p:nvPr/>
        </p:nvSpPr>
        <p:spPr>
          <a:xfrm rot="0">
            <a:off x="2327452" y="7503779"/>
            <a:ext cx="14296305" cy="2238375"/>
          </a:xfrm>
          <a:prstGeom prst="rect">
            <a:avLst/>
          </a:prstGeom>
        </p:spPr>
        <p:txBody>
          <a:bodyPr anchor="t" rtlCol="false" tIns="0" lIns="0" bIns="0" rIns="0">
            <a:spAutoFit/>
          </a:bodyPr>
          <a:lstStyle/>
          <a:p>
            <a:pPr algn="l" marL="450260" indent="-225130" lvl="1">
              <a:lnSpc>
                <a:spcPts val="2502"/>
              </a:lnSpc>
              <a:buFont typeface="Arial"/>
              <a:buChar char="•"/>
            </a:pPr>
            <a:r>
              <a:rPr lang="en-US" sz="2085">
                <a:solidFill>
                  <a:srgbClr val="F0F2FD"/>
                </a:solidFill>
                <a:latin typeface="Codec Pro"/>
                <a:ea typeface="Codec Pro"/>
                <a:cs typeface="Codec Pro"/>
                <a:sym typeface="Codec Pro"/>
              </a:rPr>
              <a:t>Enlace al análisis completo en Any.Run:</a:t>
            </a:r>
          </a:p>
          <a:p>
            <a:pPr algn="ctr">
              <a:lnSpc>
                <a:spcPts val="2502"/>
              </a:lnSpc>
            </a:pPr>
          </a:p>
          <a:p>
            <a:pPr algn="ctr">
              <a:lnSpc>
                <a:spcPts val="2502"/>
              </a:lnSpc>
            </a:pPr>
            <a:r>
              <a:rPr lang="en-US" sz="2085">
                <a:solidFill>
                  <a:srgbClr val="F0F2FD"/>
                </a:solidFill>
                <a:latin typeface="Codec Pro"/>
                <a:ea typeface="Codec Pro"/>
                <a:cs typeface="Codec Pro"/>
                <a:sym typeface="Codec Pro"/>
              </a:rPr>
              <a:t> https://any.run/report/f7002d71cf0c76ff7d0bbc88d23ccb8bf2e36535de57a68b234d99636b44c993/7a74bcfc-5d27-4d0f-a62a-53d47f70ed6c</a:t>
            </a:r>
          </a:p>
          <a:p>
            <a:pPr algn="l">
              <a:lnSpc>
                <a:spcPts val="2502"/>
              </a:lnSpc>
            </a:pPr>
          </a:p>
          <a:p>
            <a:pPr algn="l">
              <a:lnSpc>
                <a:spcPts val="2502"/>
              </a:lnSpc>
            </a:pPr>
          </a:p>
          <a:p>
            <a:pPr algn="l">
              <a:lnSpc>
                <a:spcPts val="2502"/>
              </a:lnSpc>
            </a:pPr>
          </a:p>
        </p:txBody>
      </p:sp>
      <p:sp>
        <p:nvSpPr>
          <p:cNvPr name="TextBox 10" id="10"/>
          <p:cNvSpPr txBox="true"/>
          <p:nvPr/>
        </p:nvSpPr>
        <p:spPr>
          <a:xfrm rot="0">
            <a:off x="4728946" y="2178902"/>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ESTATICO</a:t>
            </a:r>
          </a:p>
        </p:txBody>
      </p:sp>
    </p:spTree>
  </p:cSld>
  <p:clrMapOvr>
    <a:masterClrMapping/>
  </p:clrMapOvr>
  <p:transition spd="fast">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grpSp>
        <p:nvGrpSpPr>
          <p:cNvPr name="Group 2" id="2"/>
          <p:cNvGrpSpPr/>
          <p:nvPr/>
        </p:nvGrpSpPr>
        <p:grpSpPr>
          <a:xfrm rot="0">
            <a:off x="2725388" y="1716698"/>
            <a:ext cx="1070406" cy="276506"/>
            <a:chOff x="0" y="0"/>
            <a:chExt cx="484642" cy="125192"/>
          </a:xfrm>
        </p:grpSpPr>
        <p:sp>
          <p:nvSpPr>
            <p:cNvPr name="Freeform 3" id="3"/>
            <p:cNvSpPr/>
            <p:nvPr/>
          </p:nvSpPr>
          <p:spPr>
            <a:xfrm flipH="false" flipV="false" rot="0">
              <a:off x="0" y="0"/>
              <a:ext cx="484642" cy="125192"/>
            </a:xfrm>
            <a:custGeom>
              <a:avLst/>
              <a:gdLst/>
              <a:ahLst/>
              <a:cxnLst/>
              <a:rect r="r" b="b" t="t" l="l"/>
              <a:pathLst>
                <a:path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cap="sq">
              <a:noFill/>
              <a:prstDash val="solid"/>
              <a:miter/>
            </a:ln>
          </p:spPr>
        </p:sp>
        <p:sp>
          <p:nvSpPr>
            <p:cNvPr name="TextBox 4" id="4"/>
            <p:cNvSpPr txBox="true"/>
            <p:nvPr/>
          </p:nvSpPr>
          <p:spPr>
            <a:xfrm>
              <a:off x="0" y="-9525"/>
              <a:ext cx="484642" cy="134717"/>
            </a:xfrm>
            <a:prstGeom prst="rect">
              <a:avLst/>
            </a:prstGeom>
          </p:spPr>
          <p:txBody>
            <a:bodyPr anchor="ctr" rtlCol="false" tIns="31918" lIns="31918" bIns="31918" rIns="31918"/>
            <a:lstStyle/>
            <a:p>
              <a:pPr algn="ctr">
                <a:lnSpc>
                  <a:spcPts val="1381"/>
                </a:lnSpc>
              </a:pPr>
            </a:p>
          </p:txBody>
        </p:sp>
      </p:grpSp>
      <p:sp>
        <p:nvSpPr>
          <p:cNvPr name="Freeform 5" id="5"/>
          <p:cNvSpPr/>
          <p:nvPr/>
        </p:nvSpPr>
        <p:spPr>
          <a:xfrm flipH="false" flipV="false" rot="0">
            <a:off x="-178431" y="-230885"/>
            <a:ext cx="18644862" cy="8466714"/>
          </a:xfrm>
          <a:custGeom>
            <a:avLst/>
            <a:gdLst/>
            <a:ahLst/>
            <a:cxnLst/>
            <a:rect r="r" b="b" t="t" l="l"/>
            <a:pathLst>
              <a:path h="8466714" w="18644862">
                <a:moveTo>
                  <a:pt x="0" y="0"/>
                </a:moveTo>
                <a:lnTo>
                  <a:pt x="18644862" y="0"/>
                </a:lnTo>
                <a:lnTo>
                  <a:pt x="18644862" y="8466714"/>
                </a:lnTo>
                <a:lnTo>
                  <a:pt x="0" y="8466714"/>
                </a:lnTo>
                <a:lnTo>
                  <a:pt x="0" y="0"/>
                </a:lnTo>
                <a:close/>
              </a:path>
            </a:pathLst>
          </a:custGeom>
          <a:blipFill>
            <a:blip r:embed="rId2">
              <a:extLst>
                <a:ext uri="{96DAC541-7B7A-43D3-8B79-37D633B846F1}">
                  <asvg:svgBlip xmlns:asvg="http://schemas.microsoft.com/office/drawing/2016/SVG/main" r:embed="rId3"/>
                </a:ext>
              </a:extLst>
            </a:blip>
            <a:stretch>
              <a:fillRect l="0" t="-120213" r="0" b="0"/>
            </a:stretch>
          </a:blipFill>
        </p:spPr>
      </p:sp>
      <p:grpSp>
        <p:nvGrpSpPr>
          <p:cNvPr name="Group 6" id="6"/>
          <p:cNvGrpSpPr/>
          <p:nvPr/>
        </p:nvGrpSpPr>
        <p:grpSpPr>
          <a:xfrm rot="0">
            <a:off x="807825" y="1028700"/>
            <a:ext cx="16672349" cy="8229600"/>
            <a:chOff x="0" y="0"/>
            <a:chExt cx="4391071" cy="2167467"/>
          </a:xfrm>
        </p:grpSpPr>
        <p:sp>
          <p:nvSpPr>
            <p:cNvPr name="Freeform 7" id="7"/>
            <p:cNvSpPr/>
            <p:nvPr/>
          </p:nvSpPr>
          <p:spPr>
            <a:xfrm flipH="false" flipV="false" rot="0">
              <a:off x="0" y="0"/>
              <a:ext cx="4391072" cy="2167467"/>
            </a:xfrm>
            <a:custGeom>
              <a:avLst/>
              <a:gdLst/>
              <a:ahLst/>
              <a:cxnLst/>
              <a:rect r="r" b="b" t="t" l="l"/>
              <a:pathLst>
                <a:path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p:spPr>
        </p:sp>
        <p:sp>
          <p:nvSpPr>
            <p:cNvPr name="TextBox 8" id="8"/>
            <p:cNvSpPr txBox="true"/>
            <p:nvPr/>
          </p:nvSpPr>
          <p:spPr>
            <a:xfrm>
              <a:off x="0" y="-38100"/>
              <a:ext cx="4391071"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203917" y="2949627"/>
            <a:ext cx="7599127" cy="738083"/>
          </a:xfrm>
          <a:prstGeom prst="rect">
            <a:avLst/>
          </a:prstGeom>
        </p:spPr>
        <p:txBody>
          <a:bodyPr anchor="t" rtlCol="false" tIns="0" lIns="0" bIns="0" rIns="0">
            <a:spAutoFit/>
          </a:bodyPr>
          <a:lstStyle/>
          <a:p>
            <a:pPr algn="l">
              <a:lnSpc>
                <a:spcPts val="4742"/>
              </a:lnSpc>
            </a:pPr>
            <a:r>
              <a:rPr lang="en-US" sz="5044" b="true">
                <a:solidFill>
                  <a:srgbClr val="15193E"/>
                </a:solidFill>
                <a:latin typeface="Codec Pro Ultra-Bold"/>
                <a:ea typeface="Codec Pro Ultra-Bold"/>
                <a:cs typeface="Codec Pro Ultra-Bold"/>
                <a:sym typeface="Codec Pro Ultra-Bold"/>
              </a:rPr>
              <a:t>ANALISIS DINAMICO</a:t>
            </a:r>
          </a:p>
        </p:txBody>
      </p:sp>
      <p:sp>
        <p:nvSpPr>
          <p:cNvPr name="TextBox 10" id="10"/>
          <p:cNvSpPr txBox="true"/>
          <p:nvPr/>
        </p:nvSpPr>
        <p:spPr>
          <a:xfrm rot="0">
            <a:off x="2203917" y="4596508"/>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01</a:t>
            </a:r>
          </a:p>
        </p:txBody>
      </p:sp>
      <p:sp>
        <p:nvSpPr>
          <p:cNvPr name="TextBox 11" id="11"/>
          <p:cNvSpPr txBox="true"/>
          <p:nvPr/>
        </p:nvSpPr>
        <p:spPr>
          <a:xfrm rot="0">
            <a:off x="2203917" y="5768927"/>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03</a:t>
            </a:r>
          </a:p>
        </p:txBody>
      </p:sp>
      <p:sp>
        <p:nvSpPr>
          <p:cNvPr name="TextBox 12" id="12"/>
          <p:cNvSpPr txBox="true"/>
          <p:nvPr/>
        </p:nvSpPr>
        <p:spPr>
          <a:xfrm rot="0">
            <a:off x="9803044" y="4597307"/>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04</a:t>
            </a:r>
          </a:p>
        </p:txBody>
      </p:sp>
      <p:sp>
        <p:nvSpPr>
          <p:cNvPr name="TextBox 13" id="13"/>
          <p:cNvSpPr txBox="true"/>
          <p:nvPr/>
        </p:nvSpPr>
        <p:spPr>
          <a:xfrm rot="0">
            <a:off x="2203917" y="5182254"/>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02</a:t>
            </a:r>
          </a:p>
        </p:txBody>
      </p:sp>
      <p:sp>
        <p:nvSpPr>
          <p:cNvPr name="TextBox 14" id="14"/>
          <p:cNvSpPr txBox="true"/>
          <p:nvPr/>
        </p:nvSpPr>
        <p:spPr>
          <a:xfrm rot="0">
            <a:off x="9803044" y="5183053"/>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05</a:t>
            </a:r>
          </a:p>
        </p:txBody>
      </p:sp>
      <p:sp>
        <p:nvSpPr>
          <p:cNvPr name="TextBox 15" id="15"/>
          <p:cNvSpPr txBox="true"/>
          <p:nvPr/>
        </p:nvSpPr>
        <p:spPr>
          <a:xfrm rot="0">
            <a:off x="3197059" y="4596508"/>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INTRODUCCIÓN</a:t>
            </a:r>
          </a:p>
        </p:txBody>
      </p:sp>
      <p:sp>
        <p:nvSpPr>
          <p:cNvPr name="TextBox 16" id="16"/>
          <p:cNvSpPr txBox="true"/>
          <p:nvPr/>
        </p:nvSpPr>
        <p:spPr>
          <a:xfrm rot="0">
            <a:off x="3197059" y="5182254"/>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METOLOGIA</a:t>
            </a:r>
          </a:p>
        </p:txBody>
      </p:sp>
      <p:sp>
        <p:nvSpPr>
          <p:cNvPr name="TextBox 17" id="17"/>
          <p:cNvSpPr txBox="true"/>
          <p:nvPr/>
        </p:nvSpPr>
        <p:spPr>
          <a:xfrm rot="0">
            <a:off x="10699340" y="5133975"/>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CONCLUSIONES</a:t>
            </a:r>
          </a:p>
        </p:txBody>
      </p:sp>
      <p:sp>
        <p:nvSpPr>
          <p:cNvPr name="TextBox 18" id="18"/>
          <p:cNvSpPr txBox="true"/>
          <p:nvPr/>
        </p:nvSpPr>
        <p:spPr>
          <a:xfrm rot="0">
            <a:off x="3260591" y="5765964"/>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HERRAMIENTAS UTILIZADAS</a:t>
            </a:r>
          </a:p>
        </p:txBody>
      </p:sp>
      <p:sp>
        <p:nvSpPr>
          <p:cNvPr name="Freeform 19" id="19"/>
          <p:cNvSpPr/>
          <p:nvPr/>
        </p:nvSpPr>
        <p:spPr>
          <a:xfrm flipH="false" flipV="false" rot="0">
            <a:off x="-651470" y="-757964"/>
            <a:ext cx="3655283" cy="2173232"/>
          </a:xfrm>
          <a:custGeom>
            <a:avLst/>
            <a:gdLst/>
            <a:ahLst/>
            <a:cxnLst/>
            <a:rect r="r" b="b" t="t" l="l"/>
            <a:pathLst>
              <a:path h="2173232" w="3655283">
                <a:moveTo>
                  <a:pt x="0" y="0"/>
                </a:moveTo>
                <a:lnTo>
                  <a:pt x="3655283" y="0"/>
                </a:lnTo>
                <a:lnTo>
                  <a:pt x="3655283" y="2173232"/>
                </a:lnTo>
                <a:lnTo>
                  <a:pt x="0" y="217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5113293" y="8973379"/>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17594087" y="981073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15</a:t>
            </a:r>
          </a:p>
        </p:txBody>
      </p:sp>
      <p:sp>
        <p:nvSpPr>
          <p:cNvPr name="TextBox 22" id="22"/>
          <p:cNvSpPr txBox="true"/>
          <p:nvPr/>
        </p:nvSpPr>
        <p:spPr>
          <a:xfrm rot="0">
            <a:off x="10699340" y="4599186"/>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RESULTADOS</a:t>
            </a:r>
          </a:p>
        </p:txBody>
      </p:sp>
    </p:spTree>
  </p:cSld>
  <p:clrMapOvr>
    <a:masterClrMapping/>
  </p:clrMapOvr>
  <p:transition spd="fast">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747748" y="3997708"/>
            <a:ext cx="0" cy="4504514"/>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1</a:t>
            </a:r>
          </a:p>
        </p:txBody>
      </p:sp>
      <p:sp>
        <p:nvSpPr>
          <p:cNvPr name="TextBox 6" id="6"/>
          <p:cNvSpPr txBox="true"/>
          <p:nvPr/>
        </p:nvSpPr>
        <p:spPr>
          <a:xfrm rot="0">
            <a:off x="2111293" y="1697143"/>
            <a:ext cx="6816548" cy="656718"/>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INTRODUCCION</a:t>
            </a:r>
          </a:p>
        </p:txBody>
      </p:sp>
      <p:sp>
        <p:nvSpPr>
          <p:cNvPr name="TextBox 7" id="7"/>
          <p:cNvSpPr txBox="true"/>
          <p:nvPr/>
        </p:nvSpPr>
        <p:spPr>
          <a:xfrm rot="0">
            <a:off x="2462403" y="4381500"/>
            <a:ext cx="13758853" cy="2571750"/>
          </a:xfrm>
          <a:prstGeom prst="rect">
            <a:avLst/>
          </a:prstGeom>
        </p:spPr>
        <p:txBody>
          <a:bodyPr anchor="t" rtlCol="false" tIns="0" lIns="0" bIns="0" rIns="0">
            <a:spAutoFit/>
          </a:bodyPr>
          <a:lstStyle/>
          <a:p>
            <a:pPr algn="l">
              <a:lnSpc>
                <a:spcPts val="2879"/>
              </a:lnSpc>
            </a:pPr>
            <a:r>
              <a:rPr lang="en-US" sz="2399">
                <a:solidFill>
                  <a:srgbClr val="F0F2FD"/>
                </a:solidFill>
                <a:latin typeface="Codec Pro"/>
                <a:ea typeface="Codec Pro"/>
                <a:cs typeface="Codec Pro"/>
                <a:sym typeface="Codec Pro"/>
              </a:rPr>
              <a:t>El análisis dinámico consiste en ejecutar la muestra de malware en un entorno controlado (como una máquina virtual) para observar su comportamiento en tiempo real. A diferencia del análisis estático, este enfoque permite identificar acciones maliciosas como la creación de archivos, conexiones de red, modificaciones en el registro y más.</a:t>
            </a:r>
          </a:p>
          <a:p>
            <a:pPr algn="l">
              <a:lnSpc>
                <a:spcPts val="2879"/>
              </a:lnSpc>
            </a:pPr>
            <a:r>
              <a:rPr lang="en-US" sz="2399">
                <a:solidFill>
                  <a:srgbClr val="F0F2FD"/>
                </a:solidFill>
                <a:latin typeface="Codec Pro"/>
                <a:ea typeface="Codec Pro"/>
                <a:cs typeface="Codec Pro"/>
                <a:sym typeface="Codec Pro"/>
              </a:rPr>
              <a:t>El objetivo de este análisis es complementar la información obtenida en el análisis estático y entender cómo el malware interactúa con el sistema y la red.</a:t>
            </a:r>
          </a:p>
          <a:p>
            <a:pPr algn="l">
              <a:lnSpc>
                <a:spcPts val="2879"/>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16</a:t>
            </a:r>
          </a:p>
        </p:txBody>
      </p:sp>
      <p:sp>
        <p:nvSpPr>
          <p:cNvPr name="TextBox 9" id="9"/>
          <p:cNvSpPr txBox="true"/>
          <p:nvPr/>
        </p:nvSpPr>
        <p:spPr>
          <a:xfrm rot="0">
            <a:off x="3785454" y="2201644"/>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DINAMICO</a:t>
            </a:r>
          </a:p>
        </p:txBody>
      </p:sp>
    </p:spTree>
  </p:cSld>
  <p:clrMapOvr>
    <a:masterClrMapping/>
  </p:clrMapOvr>
  <p:transition spd="fast">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2</a:t>
            </a:r>
          </a:p>
        </p:txBody>
      </p:sp>
      <p:sp>
        <p:nvSpPr>
          <p:cNvPr name="TextBox 6" id="6"/>
          <p:cNvSpPr txBox="true"/>
          <p:nvPr/>
        </p:nvSpPr>
        <p:spPr>
          <a:xfrm rot="0">
            <a:off x="2327452" y="1664412"/>
            <a:ext cx="6816548" cy="1199643"/>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METODOLOGÍA</a:t>
            </a:r>
          </a:p>
          <a:p>
            <a:pPr algn="l">
              <a:lnSpc>
                <a:spcPts val="4324"/>
              </a:lnSpc>
            </a:pPr>
          </a:p>
        </p:txBody>
      </p:sp>
      <p:sp>
        <p:nvSpPr>
          <p:cNvPr name="TextBox 7" id="7"/>
          <p:cNvSpPr txBox="true"/>
          <p:nvPr/>
        </p:nvSpPr>
        <p:spPr>
          <a:xfrm rot="0">
            <a:off x="2241747" y="3041199"/>
            <a:ext cx="15017553" cy="5981700"/>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El análisis dinámico se realizó siguiendo estos pasos:</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Entorno Controlado: </a:t>
            </a:r>
          </a:p>
          <a:p>
            <a:pPr algn="l">
              <a:lnSpc>
                <a:spcPts val="2982"/>
              </a:lnSpc>
            </a:pPr>
            <a:r>
              <a:rPr lang="en-US" sz="2485">
                <a:solidFill>
                  <a:srgbClr val="F0F2FD"/>
                </a:solidFill>
                <a:latin typeface="Codec Pro"/>
                <a:ea typeface="Codec Pro"/>
                <a:cs typeface="Codec Pro"/>
                <a:sym typeface="Codec Pro"/>
              </a:rPr>
              <a:t>       Se utilizó una máquina virtual con Windows 10 Professional (aislada de la red principal) para       </a:t>
            </a:r>
          </a:p>
          <a:p>
            <a:pPr algn="l">
              <a:lnSpc>
                <a:spcPts val="2982"/>
              </a:lnSpc>
            </a:pPr>
            <a:r>
              <a:rPr lang="en-US" sz="2485">
                <a:solidFill>
                  <a:srgbClr val="F0F2FD"/>
                </a:solidFill>
                <a:latin typeface="Codec Pro"/>
                <a:ea typeface="Codec Pro"/>
                <a:cs typeface="Codec Pro"/>
                <a:sym typeface="Codec Pro"/>
              </a:rPr>
              <a:t>       </a:t>
            </a:r>
            <a:r>
              <a:rPr lang="en-US" sz="2485">
                <a:solidFill>
                  <a:srgbClr val="F0F2FD"/>
                </a:solidFill>
                <a:latin typeface="Codec Pro"/>
                <a:ea typeface="Codec Pro"/>
                <a:cs typeface="Codec Pro"/>
                <a:sym typeface="Codec Pro"/>
              </a:rPr>
              <a:t>ejecutar la muestra.</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Herramientas de Monitoreo: </a:t>
            </a:r>
          </a:p>
          <a:p>
            <a:pPr algn="l">
              <a:lnSpc>
                <a:spcPts val="2982"/>
              </a:lnSpc>
            </a:pPr>
            <a:r>
              <a:rPr lang="en-US" sz="2485">
                <a:solidFill>
                  <a:srgbClr val="F0F2FD"/>
                </a:solidFill>
                <a:latin typeface="Codec Pro"/>
                <a:ea typeface="Codec Pro"/>
                <a:cs typeface="Codec Pro"/>
                <a:sym typeface="Codec Pro"/>
              </a:rPr>
              <a:t>       Se emplearon herramientas como Process Monitor, Wireshark y ProcDOT para observar el </a:t>
            </a:r>
          </a:p>
          <a:p>
            <a:pPr algn="l">
              <a:lnSpc>
                <a:spcPts val="2982"/>
              </a:lnSpc>
            </a:pPr>
            <a:r>
              <a:rPr lang="en-US" sz="2485">
                <a:solidFill>
                  <a:srgbClr val="F0F2FD"/>
                </a:solidFill>
                <a:latin typeface="Codec Pro"/>
                <a:ea typeface="Codec Pro"/>
                <a:cs typeface="Codec Pro"/>
                <a:sym typeface="Codec Pro"/>
              </a:rPr>
              <a:t>       </a:t>
            </a:r>
            <a:r>
              <a:rPr lang="en-US" sz="2485">
                <a:solidFill>
                  <a:srgbClr val="F0F2FD"/>
                </a:solidFill>
                <a:latin typeface="Codec Pro"/>
                <a:ea typeface="Codec Pro"/>
                <a:cs typeface="Codec Pro"/>
                <a:sym typeface="Codec Pro"/>
              </a:rPr>
              <a:t>comportamiento del malware.</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Eje</a:t>
            </a:r>
            <a:r>
              <a:rPr lang="en-US" sz="2485">
                <a:solidFill>
                  <a:srgbClr val="F0F2FD"/>
                </a:solidFill>
                <a:latin typeface="Codec Pro"/>
                <a:ea typeface="Codec Pro"/>
                <a:cs typeface="Codec Pro"/>
                <a:sym typeface="Codec Pro"/>
              </a:rPr>
              <a:t>cución de la Muestra: </a:t>
            </a:r>
          </a:p>
          <a:p>
            <a:pPr algn="l">
              <a:lnSpc>
                <a:spcPts val="2982"/>
              </a:lnSpc>
            </a:pPr>
            <a:r>
              <a:rPr lang="en-US" sz="2485">
                <a:solidFill>
                  <a:srgbClr val="F0F2FD"/>
                </a:solidFill>
                <a:latin typeface="Codec Pro"/>
                <a:ea typeface="Codec Pro"/>
                <a:cs typeface="Codec Pro"/>
                <a:sym typeface="Codec Pro"/>
              </a:rPr>
              <a:t>       La muestra se ejecutó en la máquina virtual mientras se monitoreaban sus acciones.</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Contraste con Plataformas: </a:t>
            </a:r>
            <a:r>
              <a:rPr lang="en-US" sz="2485">
                <a:solidFill>
                  <a:srgbClr val="F0F2FD"/>
                </a:solidFill>
                <a:latin typeface="Codec Pro"/>
                <a:ea typeface="Codec Pro"/>
                <a:cs typeface="Codec Pro"/>
                <a:sym typeface="Codec Pro"/>
              </a:rPr>
              <a:t>Los resultados se compararon con plataformas como Any.Run, </a:t>
            </a:r>
          </a:p>
          <a:p>
            <a:pPr algn="l">
              <a:lnSpc>
                <a:spcPts val="2982"/>
              </a:lnSpc>
            </a:pPr>
            <a:r>
              <a:rPr lang="en-US" sz="2485">
                <a:solidFill>
                  <a:srgbClr val="F0F2FD"/>
                </a:solidFill>
                <a:latin typeface="Codec Pro"/>
                <a:ea typeface="Codec Pro"/>
                <a:cs typeface="Codec Pro"/>
                <a:sym typeface="Codec Pro"/>
              </a:rPr>
              <a:t>      </a:t>
            </a:r>
            <a:r>
              <a:rPr lang="en-US" sz="2485">
                <a:solidFill>
                  <a:srgbClr val="F0F2FD"/>
                </a:solidFill>
                <a:latin typeface="Codec Pro"/>
                <a:ea typeface="Codec Pro"/>
                <a:cs typeface="Codec Pro"/>
                <a:sym typeface="Codec Pro"/>
              </a:rPr>
              <a:t>VirusTotal y Hybrid Analysis.</a:t>
            </a:r>
          </a:p>
          <a:p>
            <a:pPr algn="l">
              <a:lnSpc>
                <a:spcPts val="2982"/>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17</a:t>
            </a:r>
          </a:p>
        </p:txBody>
      </p:sp>
      <p:sp>
        <p:nvSpPr>
          <p:cNvPr name="TextBox 9" id="9"/>
          <p:cNvSpPr txBox="true"/>
          <p:nvPr/>
        </p:nvSpPr>
        <p:spPr>
          <a:xfrm rot="0">
            <a:off x="3785454" y="2201644"/>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DINAMICO</a:t>
            </a:r>
          </a:p>
        </p:txBody>
      </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3</a:t>
            </a:r>
          </a:p>
        </p:txBody>
      </p:sp>
      <p:sp>
        <p:nvSpPr>
          <p:cNvPr name="TextBox 6" id="6"/>
          <p:cNvSpPr txBox="true"/>
          <p:nvPr/>
        </p:nvSpPr>
        <p:spPr>
          <a:xfrm rot="0">
            <a:off x="2327452" y="1664412"/>
            <a:ext cx="12949245" cy="656718"/>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HERRAMIENTAS UTILIZADAS </a:t>
            </a:r>
          </a:p>
        </p:txBody>
      </p:sp>
      <p:sp>
        <p:nvSpPr>
          <p:cNvPr name="TextBox 7" id="7"/>
          <p:cNvSpPr txBox="true"/>
          <p:nvPr/>
        </p:nvSpPr>
        <p:spPr>
          <a:xfrm rot="0">
            <a:off x="2241747" y="3224962"/>
            <a:ext cx="14296305" cy="3009900"/>
          </a:xfrm>
          <a:prstGeom prst="rect">
            <a:avLst/>
          </a:prstGeom>
        </p:spPr>
        <p:txBody>
          <a:bodyPr anchor="t" rtlCol="false" tIns="0" lIns="0" bIns="0" rIns="0">
            <a:spAutoFit/>
          </a:bodyPr>
          <a:lstStyle/>
          <a:p>
            <a:pPr algn="l">
              <a:lnSpc>
                <a:spcPts val="2982"/>
              </a:lnSpc>
            </a:pPr>
            <a:r>
              <a:rPr lang="en-US" sz="2485">
                <a:solidFill>
                  <a:srgbClr val="F0F2FD"/>
                </a:solidFill>
                <a:latin typeface="Codec Pro"/>
                <a:ea typeface="Codec Pro"/>
                <a:cs typeface="Codec Pro"/>
                <a:sym typeface="Codec Pro"/>
              </a:rPr>
              <a:t>Herramientas Utilizadas</a:t>
            </a:r>
          </a:p>
          <a:p>
            <a:pPr algn="l">
              <a:lnSpc>
                <a:spcPts val="2982"/>
              </a:lnSpc>
            </a:pP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Process Monitor (ProcMon): Para monitorear pro</a:t>
            </a:r>
            <a:r>
              <a:rPr lang="en-US" sz="2485">
                <a:solidFill>
                  <a:srgbClr val="F0F2FD"/>
                </a:solidFill>
                <a:latin typeface="Codec Pro"/>
                <a:ea typeface="Codec Pro"/>
                <a:cs typeface="Codec Pro"/>
                <a:sym typeface="Codec Pro"/>
              </a:rPr>
              <a:t>ceso</a:t>
            </a:r>
            <a:r>
              <a:rPr lang="en-US" sz="2485">
                <a:solidFill>
                  <a:srgbClr val="F0F2FD"/>
                </a:solidFill>
                <a:latin typeface="Codec Pro"/>
                <a:ea typeface="Codec Pro"/>
                <a:cs typeface="Codec Pro"/>
                <a:sym typeface="Codec Pro"/>
              </a:rPr>
              <a:t>s, archivos y registros.</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Wireshark: Para analizar el tráfico de red.</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ProcDOT: Para visualizar la actividad del malware.</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Regshot: Pa</a:t>
            </a:r>
            <a:r>
              <a:rPr lang="en-US" sz="2485">
                <a:solidFill>
                  <a:srgbClr val="F0F2FD"/>
                </a:solidFill>
                <a:latin typeface="Codec Pro"/>
                <a:ea typeface="Codec Pro"/>
                <a:cs typeface="Codec Pro"/>
                <a:sym typeface="Codec Pro"/>
              </a:rPr>
              <a:t>ra comparar cambios en el registro.</a:t>
            </a:r>
          </a:p>
          <a:p>
            <a:pPr algn="l" marL="536618" indent="-268309" lvl="1">
              <a:lnSpc>
                <a:spcPts val="2982"/>
              </a:lnSpc>
              <a:buFont typeface="Arial"/>
              <a:buChar char="•"/>
            </a:pPr>
            <a:r>
              <a:rPr lang="en-US" sz="2485">
                <a:solidFill>
                  <a:srgbClr val="F0F2FD"/>
                </a:solidFill>
                <a:latin typeface="Codec Pro"/>
                <a:ea typeface="Codec Pro"/>
                <a:cs typeface="Codec Pro"/>
                <a:sym typeface="Codec Pro"/>
              </a:rPr>
              <a:t>Any.Run</a:t>
            </a:r>
            <a:r>
              <a:rPr lang="en-US" sz="2485">
                <a:solidFill>
                  <a:srgbClr val="F0F2FD"/>
                </a:solidFill>
                <a:latin typeface="Codec Pro"/>
                <a:ea typeface="Codec Pro"/>
                <a:cs typeface="Codec Pro"/>
                <a:sym typeface="Codec Pro"/>
              </a:rPr>
              <a:t>: Para contrastar el comportamiento observado.</a:t>
            </a:r>
          </a:p>
          <a:p>
            <a:pPr algn="l">
              <a:lnSpc>
                <a:spcPts val="2982"/>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18</a:t>
            </a:r>
          </a:p>
        </p:txBody>
      </p:sp>
      <p:sp>
        <p:nvSpPr>
          <p:cNvPr name="TextBox 9" id="9"/>
          <p:cNvSpPr txBox="true"/>
          <p:nvPr/>
        </p:nvSpPr>
        <p:spPr>
          <a:xfrm rot="0">
            <a:off x="9389900" y="2166218"/>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DINAMICO</a:t>
            </a:r>
          </a:p>
        </p:txBody>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Freeform 2" id="2"/>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9463068" y="2567252"/>
            <a:ext cx="0" cy="7024090"/>
          </a:xfrm>
          <a:prstGeom prst="line">
            <a:avLst/>
          </a:prstGeom>
          <a:ln cap="flat" w="38100">
            <a:solidFill>
              <a:srgbClr val="FFB02C"/>
            </a:solidFill>
            <a:prstDash val="solid"/>
            <a:headEnd type="none" len="sm" w="sm"/>
            <a:tailEnd type="none" len="sm" w="sm"/>
          </a:ln>
        </p:spPr>
      </p:sp>
      <p:sp>
        <p:nvSpPr>
          <p:cNvPr name="Freeform 4" id="4"/>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58597" y="1143709"/>
            <a:ext cx="6816548" cy="925703"/>
          </a:xfrm>
          <a:prstGeom prst="rect">
            <a:avLst/>
          </a:prstGeom>
        </p:spPr>
        <p:txBody>
          <a:bodyPr anchor="t" rtlCol="false" tIns="0" lIns="0" bIns="0" rIns="0">
            <a:spAutoFit/>
          </a:bodyPr>
          <a:lstStyle/>
          <a:p>
            <a:pPr algn="l">
              <a:lnSpc>
                <a:spcPts val="6015"/>
              </a:lnSpc>
            </a:pPr>
            <a:r>
              <a:rPr lang="en-US" sz="6399" b="true">
                <a:solidFill>
                  <a:srgbClr val="F0F2FD"/>
                </a:solidFill>
                <a:latin typeface="Codec Pro Ultra-Bold"/>
                <a:ea typeface="Codec Pro Ultra-Bold"/>
                <a:cs typeface="Codec Pro Ultra-Bold"/>
                <a:sym typeface="Codec Pro Ultra-Bold"/>
              </a:rPr>
              <a:t>4</a:t>
            </a:r>
          </a:p>
        </p:txBody>
      </p:sp>
      <p:sp>
        <p:nvSpPr>
          <p:cNvPr name="TextBox 6" id="6"/>
          <p:cNvSpPr txBox="true"/>
          <p:nvPr/>
        </p:nvSpPr>
        <p:spPr>
          <a:xfrm rot="0">
            <a:off x="2346502" y="1379962"/>
            <a:ext cx="4412166" cy="1199643"/>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RESULTADOS </a:t>
            </a:r>
          </a:p>
          <a:p>
            <a:pPr algn="l">
              <a:lnSpc>
                <a:spcPts val="4324"/>
              </a:lnSpc>
            </a:pPr>
          </a:p>
        </p:txBody>
      </p:sp>
      <p:sp>
        <p:nvSpPr>
          <p:cNvPr name="TextBox 7" id="7"/>
          <p:cNvSpPr txBox="true"/>
          <p:nvPr/>
        </p:nvSpPr>
        <p:spPr>
          <a:xfrm rot="0">
            <a:off x="501545" y="3076766"/>
            <a:ext cx="11134884" cy="5880291"/>
          </a:xfrm>
          <a:prstGeom prst="rect">
            <a:avLst/>
          </a:prstGeom>
        </p:spPr>
        <p:txBody>
          <a:bodyPr anchor="t" rtlCol="false" tIns="0" lIns="0" bIns="0" rIns="0">
            <a:spAutoFit/>
          </a:bodyPr>
          <a:lstStyle/>
          <a:p>
            <a:pPr algn="l">
              <a:lnSpc>
                <a:spcPts val="3254"/>
              </a:lnSpc>
            </a:pPr>
            <a:r>
              <a:rPr lang="en-US" sz="2712" b="true">
                <a:solidFill>
                  <a:srgbClr val="F0F2FD"/>
                </a:solidFill>
                <a:latin typeface="Codec Pro Bold"/>
                <a:ea typeface="Codec Pro Bold"/>
                <a:cs typeface="Codec Pro Bold"/>
                <a:sym typeface="Codec Pro Bold"/>
              </a:rPr>
              <a:t>Comportamiento Observado:</a:t>
            </a:r>
          </a:p>
          <a:p>
            <a:pPr algn="l">
              <a:lnSpc>
                <a:spcPts val="2323"/>
              </a:lnSpc>
            </a:pPr>
          </a:p>
          <a:p>
            <a:pPr algn="l" marL="417952" indent="-208976" lvl="1">
              <a:lnSpc>
                <a:spcPts val="2323"/>
              </a:lnSpc>
              <a:buFont typeface="Arial"/>
              <a:buChar char="•"/>
            </a:pPr>
            <a:r>
              <a:rPr lang="en-US" sz="1935">
                <a:solidFill>
                  <a:srgbClr val="F0F2FD"/>
                </a:solidFill>
                <a:latin typeface="Codec Pro"/>
                <a:ea typeface="Codec Pro"/>
                <a:cs typeface="Codec Pro"/>
                <a:sym typeface="Codec Pro"/>
              </a:rPr>
              <a:t>Actividades Maliciosas</a:t>
            </a:r>
            <a:r>
              <a:rPr lang="en-US" sz="1935">
                <a:solidFill>
                  <a:srgbClr val="F0F2FD"/>
                </a:solidFill>
                <a:latin typeface="Codec Pro"/>
                <a:ea typeface="Codec Pro"/>
                <a:cs typeface="Codec Pro"/>
                <a:sym typeface="Codec Pro"/>
              </a:rPr>
              <a:t> (MALIC</a:t>
            </a:r>
            <a:r>
              <a:rPr lang="en-US" sz="1935">
                <a:solidFill>
                  <a:srgbClr val="F0F2FD"/>
                </a:solidFill>
                <a:latin typeface="Codec Pro"/>
                <a:ea typeface="Codec Pro"/>
                <a:cs typeface="Codec Pro"/>
                <a:sym typeface="Codec Pro"/>
              </a:rPr>
              <a:t>IOUS):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Modificación de archivos en la carpeta de extensiones de Chrome.</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Robo de datos personales.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Renombrado de archivos (comportamiento de ransomware).</a:t>
            </a:r>
          </a:p>
          <a:p>
            <a:pPr algn="l">
              <a:lnSpc>
                <a:spcPts val="2323"/>
              </a:lnSpc>
            </a:pPr>
          </a:p>
          <a:p>
            <a:pPr algn="l" marL="417952" indent="-208976" lvl="1">
              <a:lnSpc>
                <a:spcPts val="2323"/>
              </a:lnSpc>
              <a:buFont typeface="Arial"/>
              <a:buChar char="•"/>
            </a:pPr>
            <a:r>
              <a:rPr lang="en-US" sz="1935">
                <a:solidFill>
                  <a:srgbClr val="F0F2FD"/>
                </a:solidFill>
                <a:latin typeface="Codec Pro"/>
                <a:ea typeface="Codec Pro"/>
                <a:cs typeface="Codec Pro"/>
                <a:sym typeface="Codec Pro"/>
              </a:rPr>
              <a:t>Act</a:t>
            </a:r>
            <a:r>
              <a:rPr lang="en-US" sz="1935" u="none">
                <a:solidFill>
                  <a:srgbClr val="F0F2FD"/>
                </a:solidFill>
                <a:latin typeface="Codec Pro"/>
                <a:ea typeface="Codec Pro"/>
                <a:cs typeface="Codec Pro"/>
                <a:sym typeface="Codec Pro"/>
              </a:rPr>
              <a:t>i</a:t>
            </a:r>
            <a:r>
              <a:rPr lang="en-US" sz="1935">
                <a:solidFill>
                  <a:srgbClr val="F0F2FD"/>
                </a:solidFill>
                <a:latin typeface="Codec Pro"/>
                <a:ea typeface="Codec Pro"/>
                <a:cs typeface="Codec Pro"/>
                <a:sym typeface="Codec Pro"/>
              </a:rPr>
              <a:t>v</a:t>
            </a:r>
            <a:r>
              <a:rPr lang="en-US" sz="1935" u="none">
                <a:solidFill>
                  <a:srgbClr val="F0F2FD"/>
                </a:solidFill>
                <a:latin typeface="Codec Pro"/>
                <a:ea typeface="Codec Pro"/>
                <a:cs typeface="Codec Pro"/>
                <a:sym typeface="Codec Pro"/>
              </a:rPr>
              <a:t>i</a:t>
            </a:r>
            <a:r>
              <a:rPr lang="en-US" sz="1935">
                <a:solidFill>
                  <a:srgbClr val="F0F2FD"/>
                </a:solidFill>
                <a:latin typeface="Codec Pro"/>
                <a:ea typeface="Codec Pro"/>
                <a:cs typeface="Codec Pro"/>
                <a:sym typeface="Codec Pro"/>
              </a:rPr>
              <a:t>dade</a:t>
            </a:r>
            <a:r>
              <a:rPr lang="en-US" sz="1935" u="none">
                <a:solidFill>
                  <a:srgbClr val="F0F2FD"/>
                </a:solidFill>
                <a:latin typeface="Codec Pro"/>
                <a:ea typeface="Codec Pro"/>
                <a:cs typeface="Codec Pro"/>
                <a:sym typeface="Codec Pro"/>
              </a:rPr>
              <a:t>s </a:t>
            </a:r>
            <a:r>
              <a:rPr lang="en-US" sz="1935">
                <a:solidFill>
                  <a:srgbClr val="F0F2FD"/>
                </a:solidFill>
                <a:latin typeface="Codec Pro"/>
                <a:ea typeface="Codec Pro"/>
                <a:cs typeface="Codec Pro"/>
                <a:sym typeface="Codec Pro"/>
              </a:rPr>
              <a:t>S</a:t>
            </a:r>
            <a:r>
              <a:rPr lang="en-US" sz="1935" u="none">
                <a:solidFill>
                  <a:srgbClr val="F0F2FD"/>
                </a:solidFill>
                <a:latin typeface="Codec Pro"/>
                <a:ea typeface="Codec Pro"/>
                <a:cs typeface="Codec Pro"/>
                <a:sym typeface="Codec Pro"/>
              </a:rPr>
              <a:t>o</a:t>
            </a:r>
            <a:r>
              <a:rPr lang="en-US" sz="1935">
                <a:solidFill>
                  <a:srgbClr val="F0F2FD"/>
                </a:solidFill>
                <a:latin typeface="Codec Pro"/>
                <a:ea typeface="Codec Pro"/>
                <a:cs typeface="Codec Pro"/>
                <a:sym typeface="Codec Pro"/>
              </a:rPr>
              <a:t>s</a:t>
            </a:r>
            <a:r>
              <a:rPr lang="en-US" sz="1935" u="none">
                <a:solidFill>
                  <a:srgbClr val="F0F2FD"/>
                </a:solidFill>
                <a:latin typeface="Codec Pro"/>
                <a:ea typeface="Codec Pro"/>
                <a:cs typeface="Codec Pro"/>
                <a:sym typeface="Codec Pro"/>
              </a:rPr>
              <a:t>pe</a:t>
            </a:r>
            <a:r>
              <a:rPr lang="en-US" sz="1935">
                <a:solidFill>
                  <a:srgbClr val="F0F2FD"/>
                </a:solidFill>
                <a:latin typeface="Codec Pro"/>
                <a:ea typeface="Codec Pro"/>
                <a:cs typeface="Codec Pro"/>
                <a:sym typeface="Codec Pro"/>
              </a:rPr>
              <a:t>ch</a:t>
            </a:r>
            <a:r>
              <a:rPr lang="en-US" sz="1935" u="none">
                <a:solidFill>
                  <a:srgbClr val="F0F2FD"/>
                </a:solidFill>
                <a:latin typeface="Codec Pro"/>
                <a:ea typeface="Codec Pro"/>
                <a:cs typeface="Codec Pro"/>
                <a:sym typeface="Codec Pro"/>
              </a:rPr>
              <a:t>o</a:t>
            </a:r>
            <a:r>
              <a:rPr lang="en-US" sz="1935">
                <a:solidFill>
                  <a:srgbClr val="F0F2FD"/>
                </a:solidFill>
                <a:latin typeface="Codec Pro"/>
                <a:ea typeface="Codec Pro"/>
                <a:cs typeface="Codec Pro"/>
                <a:sym typeface="Codec Pro"/>
              </a:rPr>
              <a:t>sas</a:t>
            </a:r>
            <a:r>
              <a:rPr lang="en-US" sz="1935">
                <a:solidFill>
                  <a:srgbClr val="F0F2FD"/>
                </a:solidFill>
                <a:latin typeface="Codec Pro"/>
                <a:ea typeface="Codec Pro"/>
                <a:cs typeface="Codec Pro"/>
                <a:sym typeface="Codec Pro"/>
              </a:rPr>
              <a:t> (SUSPICIOUS):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Creación de archivos con nombres simil</a:t>
            </a:r>
            <a:r>
              <a:rPr lang="en-US" sz="1935">
                <a:solidFill>
                  <a:srgbClr val="F0F2FD"/>
                </a:solidFill>
                <a:latin typeface="Codec Pro"/>
                <a:ea typeface="Codec Pro"/>
                <a:cs typeface="Codec Pro"/>
                <a:sym typeface="Codec Pro"/>
              </a:rPr>
              <a:t>ares a los del sistema.</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Uso de PasteBin para exfiltrar datos.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Ejecución de aplicaciones que fallan.</a:t>
            </a:r>
          </a:p>
          <a:p>
            <a:pPr algn="l">
              <a:lnSpc>
                <a:spcPts val="2323"/>
              </a:lnSpc>
            </a:pPr>
          </a:p>
          <a:p>
            <a:pPr algn="l" marL="417952" indent="-208976" lvl="1">
              <a:lnSpc>
                <a:spcPts val="2323"/>
              </a:lnSpc>
              <a:buFont typeface="Arial"/>
              <a:buChar char="•"/>
            </a:pPr>
            <a:r>
              <a:rPr lang="en-US" sz="1935">
                <a:solidFill>
                  <a:srgbClr val="F0F2FD"/>
                </a:solidFill>
                <a:latin typeface="Codec Pro"/>
                <a:ea typeface="Codec Pro"/>
                <a:cs typeface="Codec Pro"/>
                <a:sym typeface="Codec Pro"/>
              </a:rPr>
              <a:t>Información Adicional (INFO):</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U</a:t>
            </a:r>
            <a:r>
              <a:rPr lang="en-US" sz="1935">
                <a:solidFill>
                  <a:srgbClr val="F0F2FD"/>
                </a:solidFill>
                <a:latin typeface="Codec Pro"/>
                <a:ea typeface="Codec Pro"/>
                <a:cs typeface="Codec Pro"/>
                <a:sym typeface="Codec Pro"/>
              </a:rPr>
              <a:t>so de archivos descargados.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Ejecución manual por el usuario.</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Lectura de información del sistema (GUID, nombre del equ</a:t>
            </a:r>
            <a:r>
              <a:rPr lang="en-US" sz="1935">
                <a:solidFill>
                  <a:srgbClr val="F0F2FD"/>
                </a:solidFill>
                <a:latin typeface="Codec Pro"/>
                <a:ea typeface="Codec Pro"/>
                <a:cs typeface="Codec Pro"/>
                <a:sym typeface="Codec Pro"/>
              </a:rPr>
              <a:t>ipo, </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id</a:t>
            </a:r>
            <a:r>
              <a:rPr lang="en-US" sz="1935">
                <a:solidFill>
                  <a:srgbClr val="F0F2FD"/>
                </a:solidFill>
                <a:latin typeface="Codec Pro"/>
                <a:ea typeface="Codec Pro"/>
                <a:cs typeface="Codec Pro"/>
                <a:sym typeface="Codec Pro"/>
              </a:rPr>
              <a:t>iomas soportados).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Creación de archivos cifrados y scripts VBS.</a:t>
            </a:r>
          </a:p>
          <a:p>
            <a:pPr algn="l" marL="835904" indent="-278635" lvl="2">
              <a:lnSpc>
                <a:spcPts val="2323"/>
              </a:lnSpc>
              <a:buFont typeface="Arial"/>
              <a:buChar char="⚬"/>
            </a:pPr>
            <a:r>
              <a:rPr lang="en-US" sz="1935">
                <a:solidFill>
                  <a:srgbClr val="F0F2FD"/>
                </a:solidFill>
                <a:latin typeface="Codec Pro"/>
                <a:ea typeface="Codec Pro"/>
                <a:cs typeface="Codec Pro"/>
                <a:sym typeface="Codec Pro"/>
              </a:rPr>
              <a:t>Deshabilitación de registros de trazas.</a:t>
            </a:r>
          </a:p>
          <a:p>
            <a:pPr algn="l">
              <a:lnSpc>
                <a:spcPts val="2323"/>
              </a:lnSpc>
            </a:pPr>
          </a:p>
        </p:txBody>
      </p:sp>
      <p:sp>
        <p:nvSpPr>
          <p:cNvPr name="TextBox 8" id="8"/>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19</a:t>
            </a:r>
          </a:p>
        </p:txBody>
      </p:sp>
      <p:sp>
        <p:nvSpPr>
          <p:cNvPr name="TextBox 9" id="9"/>
          <p:cNvSpPr txBox="true"/>
          <p:nvPr/>
        </p:nvSpPr>
        <p:spPr>
          <a:xfrm rot="0">
            <a:off x="5520262" y="1979784"/>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DINAMICO</a:t>
            </a:r>
          </a:p>
        </p:txBody>
      </p:sp>
      <p:sp>
        <p:nvSpPr>
          <p:cNvPr name="TextBox 10" id="10"/>
          <p:cNvSpPr txBox="true"/>
          <p:nvPr/>
        </p:nvSpPr>
        <p:spPr>
          <a:xfrm rot="0">
            <a:off x="9905601" y="3076766"/>
            <a:ext cx="11131880" cy="2741336"/>
          </a:xfrm>
          <a:prstGeom prst="rect">
            <a:avLst/>
          </a:prstGeom>
        </p:spPr>
        <p:txBody>
          <a:bodyPr anchor="t" rtlCol="false" tIns="0" lIns="0" bIns="0" rIns="0">
            <a:spAutoFit/>
          </a:bodyPr>
          <a:lstStyle/>
          <a:p>
            <a:pPr algn="l">
              <a:lnSpc>
                <a:spcPts val="3253"/>
              </a:lnSpc>
            </a:pPr>
            <a:r>
              <a:rPr lang="en-US" sz="2711">
                <a:solidFill>
                  <a:srgbClr val="F0F2FD"/>
                </a:solidFill>
                <a:latin typeface="Codec Pro"/>
                <a:ea typeface="Codec Pro"/>
                <a:cs typeface="Codec Pro"/>
                <a:sym typeface="Codec Pro"/>
              </a:rPr>
              <a:t>    Tráfico de Red:</a:t>
            </a:r>
          </a:p>
          <a:p>
            <a:pPr algn="l">
              <a:lnSpc>
                <a:spcPts val="2322"/>
              </a:lnSpc>
            </a:pPr>
          </a:p>
          <a:p>
            <a:pPr algn="l">
              <a:lnSpc>
                <a:spcPts val="2322"/>
              </a:lnSpc>
            </a:pPr>
            <a:r>
              <a:rPr lang="en-US" sz="1935">
                <a:solidFill>
                  <a:srgbClr val="F0F2FD"/>
                </a:solidFill>
                <a:latin typeface="Codec Pro"/>
                <a:ea typeface="Codec Pro"/>
                <a:cs typeface="Codec Pro"/>
                <a:sym typeface="Codec Pro"/>
              </a:rPr>
              <a:t>       </a:t>
            </a:r>
            <a:r>
              <a:rPr lang="en-US" sz="1935">
                <a:solidFill>
                  <a:srgbClr val="F0F2FD"/>
                </a:solidFill>
                <a:latin typeface="Codec Pro"/>
                <a:ea typeface="Codec Pro"/>
                <a:cs typeface="Codec Pro"/>
                <a:sym typeface="Codec Pro"/>
              </a:rPr>
              <a:t>S</a:t>
            </a:r>
            <a:r>
              <a:rPr lang="en-US" sz="1935">
                <a:solidFill>
                  <a:srgbClr val="F0F2FD"/>
                </a:solidFill>
                <a:latin typeface="Codec Pro"/>
                <a:ea typeface="Codec Pro"/>
                <a:cs typeface="Codec Pro"/>
                <a:sym typeface="Codec Pro"/>
              </a:rPr>
              <a:t>e capturó el tráfico de red utilizando Wireshark, identificando:</a:t>
            </a:r>
          </a:p>
          <a:p>
            <a:pPr algn="just" marL="835679" indent="-278560" lvl="2">
              <a:lnSpc>
                <a:spcPts val="2322"/>
              </a:lnSpc>
              <a:buFont typeface="Arial"/>
              <a:buChar char="⚬"/>
            </a:pPr>
            <a:r>
              <a:rPr lang="en-US" sz="1935">
                <a:solidFill>
                  <a:srgbClr val="F0F2FD"/>
                </a:solidFill>
                <a:latin typeface="Codec Pro"/>
                <a:ea typeface="Codec Pro"/>
                <a:cs typeface="Codec Pro"/>
                <a:sym typeface="Codec Pro"/>
              </a:rPr>
              <a:t>Conexiones a dominios sospechosos.</a:t>
            </a:r>
          </a:p>
          <a:p>
            <a:pPr algn="just" marL="835679" indent="-278560" lvl="2">
              <a:lnSpc>
                <a:spcPts val="2322"/>
              </a:lnSpc>
              <a:buFont typeface="Arial"/>
              <a:buChar char="⚬"/>
            </a:pPr>
            <a:r>
              <a:rPr lang="en-US" sz="1935">
                <a:solidFill>
                  <a:srgbClr val="F0F2FD"/>
                </a:solidFill>
                <a:latin typeface="Codec Pro"/>
                <a:ea typeface="Codec Pro"/>
                <a:cs typeface="Codec Pro"/>
                <a:sym typeface="Codec Pro"/>
              </a:rPr>
              <a:t>Exfiltración de datos a través de PasteBin.</a:t>
            </a:r>
          </a:p>
          <a:p>
            <a:pPr algn="just" marL="835679" indent="-278560" lvl="2">
              <a:lnSpc>
                <a:spcPts val="2322"/>
              </a:lnSpc>
              <a:buFont typeface="Arial"/>
              <a:buChar char="⚬"/>
            </a:pPr>
            <a:r>
              <a:rPr lang="en-US" sz="1935">
                <a:solidFill>
                  <a:srgbClr val="F0F2FD"/>
                </a:solidFill>
                <a:latin typeface="Codec Pro"/>
                <a:ea typeface="Codec Pro"/>
                <a:cs typeface="Codec Pro"/>
                <a:sym typeface="Codec Pro"/>
              </a:rPr>
              <a:t>Comunicación con servidores de comando y control (C2).</a:t>
            </a:r>
          </a:p>
          <a:p>
            <a:pPr algn="just">
              <a:lnSpc>
                <a:spcPts val="2322"/>
              </a:lnSpc>
            </a:pPr>
          </a:p>
          <a:p>
            <a:pPr algn="just">
              <a:lnSpc>
                <a:spcPts val="2322"/>
              </a:lnSpc>
            </a:pPr>
          </a:p>
          <a:p>
            <a:pPr algn="l">
              <a:lnSpc>
                <a:spcPts val="2322"/>
              </a:lnSpc>
            </a:pPr>
          </a:p>
        </p:txBody>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61935" y="695244"/>
            <a:ext cx="16764130" cy="8896513"/>
          </a:xfrm>
          <a:custGeom>
            <a:avLst/>
            <a:gdLst/>
            <a:ahLst/>
            <a:cxnLst/>
            <a:rect r="r" b="b" t="t" l="l"/>
            <a:pathLst>
              <a:path h="8896513" w="16764130">
                <a:moveTo>
                  <a:pt x="0" y="0"/>
                </a:moveTo>
                <a:lnTo>
                  <a:pt x="16764130" y="0"/>
                </a:lnTo>
                <a:lnTo>
                  <a:pt x="16764130" y="8896512"/>
                </a:lnTo>
                <a:lnTo>
                  <a:pt x="0" y="8896512"/>
                </a:lnTo>
                <a:lnTo>
                  <a:pt x="0" y="0"/>
                </a:lnTo>
                <a:close/>
              </a:path>
            </a:pathLst>
          </a:custGeom>
          <a:blipFill>
            <a:blip r:embed="rId2">
              <a:alphaModFix amt="37000"/>
            </a:blip>
            <a:stretch>
              <a:fillRect l="0" t="-12419" r="0" b="-12419"/>
            </a:stretch>
          </a:blipFill>
        </p:spPr>
      </p:sp>
      <p:grpSp>
        <p:nvGrpSpPr>
          <p:cNvPr name="Group 3" id="3"/>
          <p:cNvGrpSpPr/>
          <p:nvPr/>
        </p:nvGrpSpPr>
        <p:grpSpPr>
          <a:xfrm rot="0">
            <a:off x="1316933" y="1028700"/>
            <a:ext cx="15610396" cy="8229600"/>
            <a:chOff x="0" y="0"/>
            <a:chExt cx="4111380" cy="2167467"/>
          </a:xfrm>
        </p:grpSpPr>
        <p:sp>
          <p:nvSpPr>
            <p:cNvPr name="Freeform 4" id="4"/>
            <p:cNvSpPr/>
            <p:nvPr/>
          </p:nvSpPr>
          <p:spPr>
            <a:xfrm flipH="false" flipV="false" rot="0">
              <a:off x="0" y="0"/>
              <a:ext cx="4111380" cy="2167467"/>
            </a:xfrm>
            <a:custGeom>
              <a:avLst/>
              <a:gdLst/>
              <a:ahLst/>
              <a:cxnLst/>
              <a:rect r="r" b="b" t="t" l="l"/>
              <a:pathLst>
                <a:path h="2167467" w="4111380">
                  <a:moveTo>
                    <a:pt x="15870" y="0"/>
                  </a:moveTo>
                  <a:lnTo>
                    <a:pt x="4095510" y="0"/>
                  </a:lnTo>
                  <a:cubicBezTo>
                    <a:pt x="4104275" y="0"/>
                    <a:pt x="4111380" y="7105"/>
                    <a:pt x="4111380" y="15870"/>
                  </a:cubicBezTo>
                  <a:lnTo>
                    <a:pt x="4111380" y="2151596"/>
                  </a:lnTo>
                  <a:cubicBezTo>
                    <a:pt x="4111380" y="2160361"/>
                    <a:pt x="4104275" y="2167467"/>
                    <a:pt x="4095510" y="2167467"/>
                  </a:cubicBezTo>
                  <a:lnTo>
                    <a:pt x="15870" y="2167467"/>
                  </a:lnTo>
                  <a:cubicBezTo>
                    <a:pt x="7105" y="2167467"/>
                    <a:pt x="0" y="2160361"/>
                    <a:pt x="0" y="2151596"/>
                  </a:cubicBezTo>
                  <a:lnTo>
                    <a:pt x="0" y="15870"/>
                  </a:lnTo>
                  <a:cubicBezTo>
                    <a:pt x="0" y="7105"/>
                    <a:pt x="7105" y="0"/>
                    <a:pt x="15870" y="0"/>
                  </a:cubicBezTo>
                  <a:close/>
                </a:path>
              </a:pathLst>
            </a:custGeom>
            <a:solidFill>
              <a:srgbClr val="E4E5EC"/>
            </a:solidFill>
          </p:spPr>
        </p:sp>
        <p:sp>
          <p:nvSpPr>
            <p:cNvPr name="TextBox 5" id="5"/>
            <p:cNvSpPr txBox="true"/>
            <p:nvPr/>
          </p:nvSpPr>
          <p:spPr>
            <a:xfrm>
              <a:off x="0" y="-38100"/>
              <a:ext cx="4111380"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9703753" y="5511608"/>
            <a:ext cx="5542025" cy="3117389"/>
          </a:xfrm>
          <a:custGeom>
            <a:avLst/>
            <a:gdLst/>
            <a:ahLst/>
            <a:cxnLst/>
            <a:rect r="r" b="b" t="t" l="l"/>
            <a:pathLst>
              <a:path h="3117389" w="5542025">
                <a:moveTo>
                  <a:pt x="0" y="0"/>
                </a:moveTo>
                <a:lnTo>
                  <a:pt x="5542026" y="0"/>
                </a:lnTo>
                <a:lnTo>
                  <a:pt x="5542026" y="3117389"/>
                </a:lnTo>
                <a:lnTo>
                  <a:pt x="0" y="3117389"/>
                </a:lnTo>
                <a:lnTo>
                  <a:pt x="0" y="0"/>
                </a:lnTo>
                <a:close/>
              </a:path>
            </a:pathLst>
          </a:custGeom>
          <a:blipFill>
            <a:blip r:embed="rId3"/>
            <a:stretch>
              <a:fillRect l="0" t="0" r="0" b="0"/>
            </a:stretch>
          </a:blipFill>
        </p:spPr>
      </p:sp>
      <p:sp>
        <p:nvSpPr>
          <p:cNvPr name="TextBox 7" id="7"/>
          <p:cNvSpPr txBox="true"/>
          <p:nvPr/>
        </p:nvSpPr>
        <p:spPr>
          <a:xfrm rot="0">
            <a:off x="2291423" y="1659695"/>
            <a:ext cx="10115449" cy="656718"/>
          </a:xfrm>
          <a:prstGeom prst="rect">
            <a:avLst/>
          </a:prstGeom>
        </p:spPr>
        <p:txBody>
          <a:bodyPr anchor="t" rtlCol="false" tIns="0" lIns="0" bIns="0" rIns="0">
            <a:spAutoFit/>
          </a:bodyPr>
          <a:lstStyle/>
          <a:p>
            <a:pPr algn="l">
              <a:lnSpc>
                <a:spcPts val="4324"/>
              </a:lnSpc>
            </a:pPr>
            <a:r>
              <a:rPr lang="en-US" sz="4600" b="true">
                <a:solidFill>
                  <a:srgbClr val="15193E"/>
                </a:solidFill>
                <a:latin typeface="Codec Pro Ultra-Bold"/>
                <a:ea typeface="Codec Pro Ultra-Bold"/>
                <a:cs typeface="Codec Pro Ultra-Bold"/>
                <a:sym typeface="Codec Pro Ultra-Bold"/>
              </a:rPr>
              <a:t>MALWARE SELECCIONADO</a:t>
            </a:r>
          </a:p>
        </p:txBody>
      </p:sp>
      <p:sp>
        <p:nvSpPr>
          <p:cNvPr name="TextBox 8" id="8"/>
          <p:cNvSpPr txBox="true"/>
          <p:nvPr/>
        </p:nvSpPr>
        <p:spPr>
          <a:xfrm rot="0">
            <a:off x="2698508" y="2473833"/>
            <a:ext cx="14560792" cy="753433"/>
          </a:xfrm>
          <a:prstGeom prst="rect">
            <a:avLst/>
          </a:prstGeom>
        </p:spPr>
        <p:txBody>
          <a:bodyPr anchor="t" rtlCol="false" tIns="0" lIns="0" bIns="0" rIns="0">
            <a:spAutoFit/>
          </a:bodyPr>
          <a:lstStyle/>
          <a:p>
            <a:pPr algn="l">
              <a:lnSpc>
                <a:spcPts val="2867"/>
              </a:lnSpc>
            </a:pPr>
            <a:r>
              <a:rPr lang="en-US" sz="2389">
                <a:solidFill>
                  <a:srgbClr val="15193E"/>
                </a:solidFill>
                <a:latin typeface="Codec Pro"/>
                <a:ea typeface="Codec Pro"/>
                <a:cs typeface="Codec Pro"/>
                <a:sym typeface="Codec Pro"/>
              </a:rPr>
              <a:t>En base a las consignas dictadas por el profesor a cargo del curso se selecciono el siguiente malware registrado en la fecha 24-12-2024.</a:t>
            </a:r>
          </a:p>
        </p:txBody>
      </p:sp>
      <p:sp>
        <p:nvSpPr>
          <p:cNvPr name="TextBox 9" id="9"/>
          <p:cNvSpPr txBox="true"/>
          <p:nvPr/>
        </p:nvSpPr>
        <p:spPr>
          <a:xfrm rot="0">
            <a:off x="2291423" y="3778328"/>
            <a:ext cx="14124338" cy="1533255"/>
          </a:xfrm>
          <a:prstGeom prst="rect">
            <a:avLst/>
          </a:prstGeom>
        </p:spPr>
        <p:txBody>
          <a:bodyPr anchor="t" rtlCol="false" tIns="0" lIns="0" bIns="0" rIns="0">
            <a:spAutoFit/>
          </a:bodyPr>
          <a:lstStyle/>
          <a:p>
            <a:pPr algn="l">
              <a:lnSpc>
                <a:spcPts val="3008"/>
              </a:lnSpc>
            </a:pPr>
            <a:r>
              <a:rPr lang="en-US" sz="2506">
                <a:solidFill>
                  <a:srgbClr val="15193E"/>
                </a:solidFill>
                <a:latin typeface="Codec Pro"/>
                <a:ea typeface="Codec Pro"/>
                <a:cs typeface="Codec Pro"/>
                <a:sym typeface="Codec Pro"/>
              </a:rPr>
              <a:t>https://any.run/report/f7002d71cf0c76ff7d0bbc88d23ccb8bf2e36535de57a68b234d99636b44c993/7a74bcfc-5d27-4d0f-a62a-53d47f70ed6c</a:t>
            </a:r>
          </a:p>
          <a:p>
            <a:pPr algn="l">
              <a:lnSpc>
                <a:spcPts val="1979"/>
              </a:lnSpc>
            </a:pPr>
          </a:p>
          <a:p>
            <a:pPr algn="l">
              <a:lnSpc>
                <a:spcPts val="1979"/>
              </a:lnSpc>
            </a:pPr>
          </a:p>
          <a:p>
            <a:pPr algn="l">
              <a:lnSpc>
                <a:spcPts val="1979"/>
              </a:lnSpc>
            </a:pP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transition spd="fast">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5193E"/>
        </a:solidFill>
      </p:bgPr>
    </p:bg>
    <p:spTree>
      <p:nvGrpSpPr>
        <p:cNvPr id="1" name=""/>
        <p:cNvGrpSpPr/>
        <p:nvPr/>
      </p:nvGrpSpPr>
      <p:grpSpPr>
        <a:xfrm>
          <a:off x="0" y="0"/>
          <a:ext cx="0" cy="0"/>
          <a:chOff x="0" y="0"/>
          <a:chExt cx="0" cy="0"/>
        </a:xfrm>
      </p:grpSpPr>
      <p:sp>
        <p:nvSpPr>
          <p:cNvPr name="AutoShape 2" id="2"/>
          <p:cNvSpPr/>
          <p:nvPr/>
        </p:nvSpPr>
        <p:spPr>
          <a:xfrm flipH="true">
            <a:off x="1639547" y="2567252"/>
            <a:ext cx="19050" cy="7024090"/>
          </a:xfrm>
          <a:prstGeom prst="line">
            <a:avLst/>
          </a:prstGeom>
          <a:ln cap="flat" w="38100">
            <a:solidFill>
              <a:srgbClr val="FFB02C"/>
            </a:solidFill>
            <a:prstDash val="solid"/>
            <a:headEnd type="none" len="sm" w="sm"/>
            <a:tailEnd type="none" len="sm" w="sm"/>
          </a:ln>
        </p:spPr>
      </p:sp>
      <p:sp>
        <p:nvSpPr>
          <p:cNvPr name="Freeform 3" id="3"/>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39547" y="1428159"/>
            <a:ext cx="6816548" cy="925703"/>
          </a:xfrm>
          <a:prstGeom prst="rect">
            <a:avLst/>
          </a:prstGeom>
        </p:spPr>
        <p:txBody>
          <a:bodyPr anchor="t" rtlCol="false" tIns="0" lIns="0" bIns="0" rIns="0">
            <a:spAutoFit/>
          </a:bodyPr>
          <a:lstStyle/>
          <a:p>
            <a:pPr algn="l">
              <a:lnSpc>
                <a:spcPts val="6015"/>
              </a:lnSpc>
            </a:pPr>
            <a:r>
              <a:rPr lang="en-US" sz="6399">
                <a:solidFill>
                  <a:srgbClr val="F0F2FD"/>
                </a:solidFill>
                <a:latin typeface="Codec Pro"/>
                <a:ea typeface="Codec Pro"/>
                <a:cs typeface="Codec Pro"/>
                <a:sym typeface="Codec Pro"/>
              </a:rPr>
              <a:t>5</a:t>
            </a:r>
          </a:p>
        </p:txBody>
      </p:sp>
      <p:sp>
        <p:nvSpPr>
          <p:cNvPr name="TextBox 5" id="5"/>
          <p:cNvSpPr txBox="true"/>
          <p:nvPr/>
        </p:nvSpPr>
        <p:spPr>
          <a:xfrm rot="0">
            <a:off x="2327452" y="1664412"/>
            <a:ext cx="12949245" cy="1742568"/>
          </a:xfrm>
          <a:prstGeom prst="rect">
            <a:avLst/>
          </a:prstGeom>
        </p:spPr>
        <p:txBody>
          <a:bodyPr anchor="t" rtlCol="false" tIns="0" lIns="0" bIns="0" rIns="0">
            <a:spAutoFit/>
          </a:bodyPr>
          <a:lstStyle/>
          <a:p>
            <a:pPr algn="l">
              <a:lnSpc>
                <a:spcPts val="4324"/>
              </a:lnSpc>
            </a:pPr>
            <a:r>
              <a:rPr lang="en-US" sz="4600" b="true">
                <a:solidFill>
                  <a:srgbClr val="FFB02C"/>
                </a:solidFill>
                <a:latin typeface="Codec Pro Ultra-Bold"/>
                <a:ea typeface="Codec Pro Ultra-Bold"/>
                <a:cs typeface="Codec Pro Ultra-Bold"/>
                <a:sym typeface="Codec Pro Ultra-Bold"/>
              </a:rPr>
              <a:t>CONCLUSIONES</a:t>
            </a:r>
          </a:p>
          <a:p>
            <a:pPr algn="l">
              <a:lnSpc>
                <a:spcPts val="4324"/>
              </a:lnSpc>
            </a:pPr>
          </a:p>
          <a:p>
            <a:pPr algn="l">
              <a:lnSpc>
                <a:spcPts val="4324"/>
              </a:lnSpc>
            </a:pPr>
          </a:p>
        </p:txBody>
      </p:sp>
      <p:sp>
        <p:nvSpPr>
          <p:cNvPr name="TextBox 6" id="6"/>
          <p:cNvSpPr txBox="true"/>
          <p:nvPr/>
        </p:nvSpPr>
        <p:spPr>
          <a:xfrm rot="0">
            <a:off x="2183607" y="3059015"/>
            <a:ext cx="14296305" cy="3771900"/>
          </a:xfrm>
          <a:prstGeom prst="rect">
            <a:avLst/>
          </a:prstGeom>
        </p:spPr>
        <p:txBody>
          <a:bodyPr anchor="t" rtlCol="false" tIns="0" lIns="0" bIns="0" rIns="0">
            <a:spAutoFit/>
          </a:bodyPr>
          <a:lstStyle/>
          <a:p>
            <a:pPr algn="l">
              <a:lnSpc>
                <a:spcPts val="3582"/>
              </a:lnSpc>
            </a:pPr>
            <a:r>
              <a:rPr lang="en-US" sz="2985">
                <a:solidFill>
                  <a:srgbClr val="F0F2FD"/>
                </a:solidFill>
                <a:latin typeface="Codec Pro"/>
                <a:ea typeface="Codec Pro"/>
                <a:cs typeface="Codec Pro"/>
                <a:sym typeface="Codec Pro"/>
              </a:rPr>
              <a:t>El análisis dinámico de la muestra redteam-05.png permitió observar su comportamiento en tiempo real, identificando actividades maliciosas como la creación de procesos, conexiones de red y modificaciones en el registro. Estos hallazgos complementan la información obtenida en el análisis estático y confirman que</a:t>
            </a:r>
            <a:r>
              <a:rPr lang="en-US" sz="2985" u="sng" b="true">
                <a:solidFill>
                  <a:srgbClr val="FF66C4"/>
                </a:solidFill>
                <a:latin typeface="Codec Pro Bold"/>
                <a:ea typeface="Codec Pro Bold"/>
                <a:cs typeface="Codec Pro Bold"/>
                <a:sym typeface="Codec Pro Bold"/>
              </a:rPr>
              <a:t> la muestra es un ransomware con capacidades de stealer.</a:t>
            </a:r>
          </a:p>
          <a:p>
            <a:pPr algn="l">
              <a:lnSpc>
                <a:spcPts val="2982"/>
              </a:lnSpc>
            </a:pPr>
            <a:r>
              <a:rPr lang="en-US" sz="2485">
                <a:solidFill>
                  <a:srgbClr val="F0F2FD"/>
                </a:solidFill>
                <a:latin typeface="Codec Pro"/>
                <a:ea typeface="Codec Pro"/>
                <a:cs typeface="Codec Pro"/>
                <a:sym typeface="Codec Pro"/>
              </a:rPr>
              <a:t>La combinación de herramientas de monitoreo y el contraste con plataformas de análisis como Any.Run y VirusTotal enriquecieron el informe, proporcionando una visión completa del comportamiento del malware.</a:t>
            </a:r>
          </a:p>
          <a:p>
            <a:pPr algn="l">
              <a:lnSpc>
                <a:spcPts val="2982"/>
              </a:lnSpc>
            </a:pPr>
          </a:p>
        </p:txBody>
      </p:sp>
      <p:sp>
        <p:nvSpPr>
          <p:cNvPr name="TextBox 7" id="7"/>
          <p:cNvSpPr txBox="true"/>
          <p:nvPr/>
        </p:nvSpPr>
        <p:spPr>
          <a:xfrm rot="0">
            <a:off x="17715828" y="9543717"/>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20</a:t>
            </a:r>
          </a:p>
        </p:txBody>
      </p:sp>
      <p:sp>
        <p:nvSpPr>
          <p:cNvPr name="TextBox 8" id="8"/>
          <p:cNvSpPr txBox="true"/>
          <p:nvPr/>
        </p:nvSpPr>
        <p:spPr>
          <a:xfrm rot="0">
            <a:off x="2183607" y="6962741"/>
            <a:ext cx="12949245" cy="467617"/>
          </a:xfrm>
          <a:prstGeom prst="rect">
            <a:avLst/>
          </a:prstGeom>
        </p:spPr>
        <p:txBody>
          <a:bodyPr anchor="t" rtlCol="false" tIns="0" lIns="0" bIns="0" rIns="0">
            <a:spAutoFit/>
          </a:bodyPr>
          <a:lstStyle/>
          <a:p>
            <a:pPr algn="l">
              <a:lnSpc>
                <a:spcPts val="3008"/>
              </a:lnSpc>
            </a:pPr>
            <a:r>
              <a:rPr lang="en-US" sz="3200" b="true">
                <a:solidFill>
                  <a:srgbClr val="FFB02C"/>
                </a:solidFill>
                <a:latin typeface="Codec Pro Bold"/>
                <a:ea typeface="Codec Pro Bold"/>
                <a:cs typeface="Codec Pro Bold"/>
                <a:sym typeface="Codec Pro Bold"/>
              </a:rPr>
              <a:t>ANEXOS</a:t>
            </a:r>
          </a:p>
        </p:txBody>
      </p:sp>
      <p:sp>
        <p:nvSpPr>
          <p:cNvPr name="TextBox 9" id="9"/>
          <p:cNvSpPr txBox="true"/>
          <p:nvPr/>
        </p:nvSpPr>
        <p:spPr>
          <a:xfrm rot="0">
            <a:off x="2327452" y="7503779"/>
            <a:ext cx="14296305" cy="2238375"/>
          </a:xfrm>
          <a:prstGeom prst="rect">
            <a:avLst/>
          </a:prstGeom>
        </p:spPr>
        <p:txBody>
          <a:bodyPr anchor="t" rtlCol="false" tIns="0" lIns="0" bIns="0" rIns="0">
            <a:spAutoFit/>
          </a:bodyPr>
          <a:lstStyle/>
          <a:p>
            <a:pPr algn="l" marL="450260" indent="-225130" lvl="1">
              <a:lnSpc>
                <a:spcPts val="2502"/>
              </a:lnSpc>
              <a:buFont typeface="Arial"/>
              <a:buChar char="•"/>
            </a:pPr>
            <a:r>
              <a:rPr lang="en-US" sz="2085">
                <a:solidFill>
                  <a:srgbClr val="F0F2FD"/>
                </a:solidFill>
                <a:latin typeface="Codec Pro"/>
                <a:ea typeface="Codec Pro"/>
                <a:cs typeface="Codec Pro"/>
                <a:sym typeface="Codec Pro"/>
              </a:rPr>
              <a:t>Enlace al análisis completo en Any.Run:</a:t>
            </a:r>
          </a:p>
          <a:p>
            <a:pPr algn="ctr">
              <a:lnSpc>
                <a:spcPts val="2502"/>
              </a:lnSpc>
            </a:pPr>
          </a:p>
          <a:p>
            <a:pPr algn="ctr">
              <a:lnSpc>
                <a:spcPts val="2502"/>
              </a:lnSpc>
            </a:pPr>
            <a:r>
              <a:rPr lang="en-US" sz="2085">
                <a:solidFill>
                  <a:srgbClr val="F0F2FD"/>
                </a:solidFill>
                <a:latin typeface="Codec Pro"/>
                <a:ea typeface="Codec Pro"/>
                <a:cs typeface="Codec Pro"/>
                <a:sym typeface="Codec Pro"/>
              </a:rPr>
              <a:t> https://any.run/report/f7002d71cf0c76ff7d0bbc88d23ccb8bf2e36535de57a68b234d99636b44c993/7a74bcfc-5d27-4d0f-a62a-53d47f70ed6c</a:t>
            </a:r>
          </a:p>
          <a:p>
            <a:pPr algn="l">
              <a:lnSpc>
                <a:spcPts val="2502"/>
              </a:lnSpc>
            </a:pPr>
          </a:p>
          <a:p>
            <a:pPr algn="l">
              <a:lnSpc>
                <a:spcPts val="2502"/>
              </a:lnSpc>
            </a:pPr>
          </a:p>
          <a:p>
            <a:pPr algn="l">
              <a:lnSpc>
                <a:spcPts val="2502"/>
              </a:lnSpc>
            </a:pPr>
          </a:p>
        </p:txBody>
      </p:sp>
      <p:sp>
        <p:nvSpPr>
          <p:cNvPr name="TextBox 10" id="10"/>
          <p:cNvSpPr txBox="true"/>
          <p:nvPr/>
        </p:nvSpPr>
        <p:spPr>
          <a:xfrm rot="0">
            <a:off x="4728946" y="2178902"/>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ANALISIS DINAMICO</a:t>
            </a:r>
          </a:p>
        </p:txBody>
      </p:sp>
    </p:spTree>
  </p:cSld>
  <p:clrMapOvr>
    <a:masterClrMapping/>
  </p:clrMapOvr>
  <p:transition spd="fast">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6961951" y="-156225"/>
            <a:ext cx="7961658" cy="10799069"/>
          </a:xfrm>
          <a:custGeom>
            <a:avLst/>
            <a:gdLst/>
            <a:ahLst/>
            <a:cxnLst/>
            <a:rect r="r" b="b" t="t" l="l"/>
            <a:pathLst>
              <a:path h="10799069" w="7961658">
                <a:moveTo>
                  <a:pt x="0" y="0"/>
                </a:moveTo>
                <a:lnTo>
                  <a:pt x="7961658" y="0"/>
                </a:lnTo>
                <a:lnTo>
                  <a:pt x="7961658" y="10799069"/>
                </a:lnTo>
                <a:lnTo>
                  <a:pt x="0" y="10799069"/>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363537" y="1020184"/>
            <a:ext cx="12875126" cy="1199643"/>
          </a:xfrm>
          <a:prstGeom prst="rect">
            <a:avLst/>
          </a:prstGeom>
        </p:spPr>
        <p:txBody>
          <a:bodyPr anchor="t" rtlCol="false" tIns="0" lIns="0" bIns="0" rIns="0">
            <a:spAutoFit/>
          </a:bodyPr>
          <a:lstStyle/>
          <a:p>
            <a:pPr algn="l">
              <a:lnSpc>
                <a:spcPts val="4324"/>
              </a:lnSpc>
            </a:pPr>
            <a:r>
              <a:rPr lang="en-US" sz="4600" b="true">
                <a:solidFill>
                  <a:srgbClr val="15193E"/>
                </a:solidFill>
                <a:latin typeface="Codec Pro Ultra-Bold"/>
                <a:ea typeface="Codec Pro Ultra-Bold"/>
                <a:cs typeface="Codec Pro Ultra-Bold"/>
                <a:sym typeface="Codec Pro Ultra-Bold"/>
              </a:rPr>
              <a:t>HIPÓTESIS DE INFECCIÓN POR MALWARE</a:t>
            </a:r>
          </a:p>
          <a:p>
            <a:pPr algn="l">
              <a:lnSpc>
                <a:spcPts val="4324"/>
              </a:lnSpc>
            </a:pPr>
          </a:p>
        </p:txBody>
      </p:sp>
      <p:sp>
        <p:nvSpPr>
          <p:cNvPr name="TextBox 6" id="6"/>
          <p:cNvSpPr txBox="true"/>
          <p:nvPr/>
        </p:nvSpPr>
        <p:spPr>
          <a:xfrm rot="0">
            <a:off x="813883" y="2840348"/>
            <a:ext cx="15974435" cy="11130758"/>
          </a:xfrm>
          <a:prstGeom prst="rect">
            <a:avLst/>
          </a:prstGeom>
        </p:spPr>
        <p:txBody>
          <a:bodyPr anchor="t" rtlCol="false" tIns="0" lIns="0" bIns="0" rIns="0">
            <a:spAutoFit/>
          </a:bodyPr>
          <a:lstStyle/>
          <a:p>
            <a:pPr algn="l">
              <a:lnSpc>
                <a:spcPts val="2540"/>
              </a:lnSpc>
            </a:pPr>
            <a:r>
              <a:rPr lang="en-US" sz="2117">
                <a:solidFill>
                  <a:srgbClr val="15193E"/>
                </a:solidFill>
                <a:latin typeface="Codec Pro"/>
                <a:ea typeface="Codec Pro"/>
                <a:cs typeface="Codec Pro"/>
                <a:sym typeface="Codec Pro"/>
              </a:rPr>
              <a:t>El análisis realizado sugiere que el sistema fue comprometido a través de una imagen aparentemente inocua, la cual contenía código malicioso incrustado. A continuación, se detalla la hipótesis:</a:t>
            </a:r>
          </a:p>
          <a:p>
            <a:pPr algn="l">
              <a:lnSpc>
                <a:spcPts val="2540"/>
              </a:lnSpc>
            </a:pPr>
          </a:p>
          <a:p>
            <a:pPr algn="l" marL="457152" indent="-228576" lvl="1">
              <a:lnSpc>
                <a:spcPts val="2540"/>
              </a:lnSpc>
              <a:buFont typeface="Arial"/>
              <a:buChar char="•"/>
            </a:pPr>
            <a:r>
              <a:rPr lang="en-US" sz="2117">
                <a:solidFill>
                  <a:srgbClr val="15193E"/>
                </a:solidFill>
                <a:latin typeface="Codec Pro"/>
                <a:ea typeface="Codec Pro"/>
                <a:cs typeface="Codec Pro"/>
                <a:sym typeface="Codec Pro"/>
              </a:rPr>
              <a:t>Origen del ataque: El usuario abrió una imagen asociada con el nombre "redteam". Inicialmente, la imagen se mostró de manera normal, pero al cerrarla, se descargaron automáticamente dos archivos maliciosos: `decryptor.exe` y `vindows.exe`.</a:t>
            </a:r>
          </a:p>
          <a:p>
            <a:pPr algn="l" marL="457152" indent="-228576" lvl="1">
              <a:lnSpc>
                <a:spcPts val="2540"/>
              </a:lnSpc>
              <a:buFont typeface="Arial"/>
              <a:buChar char="•"/>
            </a:pPr>
            <a:r>
              <a:rPr lang="en-US" sz="2117">
                <a:solidFill>
                  <a:srgbClr val="15193E"/>
                </a:solidFill>
                <a:latin typeface="Codec Pro"/>
                <a:ea typeface="Codec Pro"/>
                <a:cs typeface="Codec Pro"/>
                <a:sym typeface="Codec Pro"/>
              </a:rPr>
              <a:t>Vulnerabilidad explotada: Es probable que el atacante haya aprovechado una falla en el software de visualización de imágenes (como un desbordamiento de búfer o un error en la interpretación de metadatos) para inyectar y ejecutar código malicioso.</a:t>
            </a:r>
          </a:p>
          <a:p>
            <a:pPr algn="l" marL="457152" indent="-228576" lvl="1">
              <a:lnSpc>
                <a:spcPts val="2540"/>
              </a:lnSpc>
              <a:buFont typeface="Arial"/>
              <a:buChar char="•"/>
            </a:pPr>
            <a:r>
              <a:rPr lang="en-US" sz="2117">
                <a:solidFill>
                  <a:srgbClr val="15193E"/>
                </a:solidFill>
                <a:latin typeface="Codec Pro"/>
                <a:ea typeface="Codec Pro"/>
                <a:cs typeface="Codec Pro"/>
                <a:sym typeface="Codec Pro"/>
              </a:rPr>
              <a:t>Comportamiento del malware:</a:t>
            </a:r>
          </a:p>
          <a:p>
            <a:pPr algn="l" marL="914304" indent="-304768" lvl="2">
              <a:lnSpc>
                <a:spcPts val="2540"/>
              </a:lnSpc>
              <a:buFont typeface="Arial"/>
              <a:buChar char="⚬"/>
            </a:pPr>
            <a:r>
              <a:rPr lang="en-US" sz="2117">
                <a:solidFill>
                  <a:srgbClr val="15193E"/>
                </a:solidFill>
                <a:latin typeface="Codec Pro"/>
                <a:ea typeface="Codec Pro"/>
                <a:cs typeface="Codec Pro"/>
                <a:sym typeface="Codec Pro"/>
              </a:rPr>
              <a:t>El usuario descomprimió `decryptor.exe` y revisó su contenido sin ejecutarlo, pero compartió `vindows.exe` a través de Skype.</a:t>
            </a:r>
          </a:p>
          <a:p>
            <a:pPr algn="l" marL="914304" indent="-304768" lvl="2">
              <a:lnSpc>
                <a:spcPts val="2540"/>
              </a:lnSpc>
              <a:buFont typeface="Arial"/>
              <a:buChar char="⚬"/>
            </a:pPr>
            <a:r>
              <a:rPr lang="en-US" sz="2117">
                <a:solidFill>
                  <a:srgbClr val="15193E"/>
                </a:solidFill>
                <a:latin typeface="Codec Pro"/>
                <a:ea typeface="Codec Pro"/>
                <a:cs typeface="Codec Pro"/>
                <a:sym typeface="Codec Pro"/>
              </a:rPr>
              <a:t>Skype inició una videollamada automáticamente, lo que sugiere capacidades de control remoto o suplantación.</a:t>
            </a:r>
          </a:p>
          <a:p>
            <a:pPr algn="l" marL="914304" indent="-304768" lvl="2">
              <a:lnSpc>
                <a:spcPts val="2540"/>
              </a:lnSpc>
              <a:buFont typeface="Arial"/>
              <a:buChar char="⚬"/>
            </a:pPr>
            <a:r>
              <a:rPr lang="en-US" sz="2117">
                <a:solidFill>
                  <a:srgbClr val="15193E"/>
                </a:solidFill>
                <a:latin typeface="Codec Pro"/>
                <a:ea typeface="Codec Pro"/>
                <a:cs typeface="Codec Pro"/>
                <a:sym typeface="Codec Pro"/>
              </a:rPr>
              <a:t>Apareció un mensaje de error "vindows has stopped", seguido de la modificación de un archivo en el escritorio, que cambió su extensión a `.vindows`.</a:t>
            </a:r>
          </a:p>
          <a:p>
            <a:pPr algn="l" marL="914304" indent="-304768" lvl="2">
              <a:lnSpc>
                <a:spcPts val="2540"/>
              </a:lnSpc>
              <a:buFont typeface="Arial"/>
              <a:buChar char="⚬"/>
            </a:pPr>
            <a:r>
              <a:rPr lang="en-US" sz="2117">
                <a:solidFill>
                  <a:srgbClr val="15193E"/>
                </a:solidFill>
                <a:latin typeface="Codec Pro"/>
                <a:ea typeface="Codec Pro"/>
                <a:cs typeface="Codec Pro"/>
                <a:sym typeface="Codec Pro"/>
              </a:rPr>
              <a:t>El usuario ejecutó `decryptor.exe` como administrador, lo que otorgó privilegios elevados al malware. Aunque la herramienta indicó que no había archivos encriptados, se observaron archivos PNG no válidos, lo que sugiere actividad maliciosa adicional.</a:t>
            </a: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a:p>
            <a:pPr algn="l">
              <a:lnSpc>
                <a:spcPts val="2540"/>
              </a:lnSpc>
            </a:pPr>
          </a:p>
        </p:txBody>
      </p:sp>
      <p:sp>
        <p:nvSpPr>
          <p:cNvPr name="TextBox 7" id="7"/>
          <p:cNvSpPr txBox="true"/>
          <p:nvPr/>
        </p:nvSpPr>
        <p:spPr>
          <a:xfrm rot="0">
            <a:off x="17697450"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15193E"/>
                </a:solidFill>
                <a:latin typeface="Open Sans"/>
                <a:ea typeface="Open Sans"/>
                <a:cs typeface="Open Sans"/>
                <a:sym typeface="Open Sans"/>
              </a:rPr>
              <a:t>21</a:t>
            </a:r>
          </a:p>
        </p:txBody>
      </p:sp>
      <p:sp>
        <p:nvSpPr>
          <p:cNvPr name="TextBox 8" id="8"/>
          <p:cNvSpPr txBox="true"/>
          <p:nvPr/>
        </p:nvSpPr>
        <p:spPr>
          <a:xfrm rot="0">
            <a:off x="11830389" y="1620005"/>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HIPOTESIS DEL CASO</a:t>
            </a:r>
          </a:p>
        </p:txBody>
      </p:sp>
    </p:spTree>
  </p:cSld>
  <p:clrMapOvr>
    <a:masterClrMapping/>
  </p:clrMapOvr>
  <p:transition spd="fast">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7541264" y="-271795"/>
            <a:ext cx="7961658" cy="10799069"/>
          </a:xfrm>
          <a:custGeom>
            <a:avLst/>
            <a:gdLst/>
            <a:ahLst/>
            <a:cxnLst/>
            <a:rect r="r" b="b" t="t" l="l"/>
            <a:pathLst>
              <a:path h="10799069" w="7961658">
                <a:moveTo>
                  <a:pt x="0" y="0"/>
                </a:moveTo>
                <a:lnTo>
                  <a:pt x="7961658" y="0"/>
                </a:lnTo>
                <a:lnTo>
                  <a:pt x="7961658" y="10799069"/>
                </a:lnTo>
                <a:lnTo>
                  <a:pt x="0" y="10799069"/>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223583" y="1678804"/>
            <a:ext cx="12875126" cy="656718"/>
          </a:xfrm>
          <a:prstGeom prst="rect">
            <a:avLst/>
          </a:prstGeom>
        </p:spPr>
        <p:txBody>
          <a:bodyPr anchor="t" rtlCol="false" tIns="0" lIns="0" bIns="0" rIns="0">
            <a:spAutoFit/>
          </a:bodyPr>
          <a:lstStyle/>
          <a:p>
            <a:pPr algn="l">
              <a:lnSpc>
                <a:spcPts val="4324"/>
              </a:lnSpc>
            </a:pPr>
            <a:r>
              <a:rPr lang="en-US" sz="4600" b="true">
                <a:solidFill>
                  <a:srgbClr val="15193E"/>
                </a:solidFill>
                <a:latin typeface="Codec Pro Bold"/>
                <a:ea typeface="Codec Pro Bold"/>
                <a:cs typeface="Codec Pro Bold"/>
                <a:sym typeface="Codec Pro Bold"/>
              </a:rPr>
              <a:t>EN CONCLUSION...</a:t>
            </a:r>
          </a:p>
        </p:txBody>
      </p:sp>
      <p:sp>
        <p:nvSpPr>
          <p:cNvPr name="TextBox 6" id="6"/>
          <p:cNvSpPr txBox="true"/>
          <p:nvPr/>
        </p:nvSpPr>
        <p:spPr>
          <a:xfrm rot="0">
            <a:off x="851983" y="3811898"/>
            <a:ext cx="15636743" cy="2574534"/>
          </a:xfrm>
          <a:prstGeom prst="rect">
            <a:avLst/>
          </a:prstGeom>
        </p:spPr>
        <p:txBody>
          <a:bodyPr anchor="t" rtlCol="false" tIns="0" lIns="0" bIns="0" rIns="0">
            <a:spAutoFit/>
          </a:bodyPr>
          <a:lstStyle/>
          <a:p>
            <a:pPr algn="l">
              <a:lnSpc>
                <a:spcPts val="3309"/>
              </a:lnSpc>
            </a:pPr>
            <a:r>
              <a:rPr lang="en-US" sz="2757">
                <a:solidFill>
                  <a:srgbClr val="15193E"/>
                </a:solidFill>
                <a:latin typeface="Codec Pro"/>
                <a:ea typeface="Codec Pro"/>
                <a:cs typeface="Codec Pro"/>
                <a:sym typeface="Codec Pro"/>
              </a:rPr>
              <a:t>La infección parece haberse originado debido a la explotación de una vulnerabilidad en el software de visualización de imágenes, combinada con la curiosidad del usuario al interactuar con archivos sospechosos. El malware demostró capacidades para descargar archivos adicionales, modificar archivos existentes y posiblemente propagarse a través de Skype. Este caso resalta la importancia de mantener el software actualizado, evitar la ejecución de archivos desconocidos y ser cauteloso al interactuar con contenido sospechoso.</a:t>
            </a:r>
          </a:p>
        </p:txBody>
      </p:sp>
      <p:sp>
        <p:nvSpPr>
          <p:cNvPr name="TextBox 7" id="7"/>
          <p:cNvSpPr txBox="true"/>
          <p:nvPr/>
        </p:nvSpPr>
        <p:spPr>
          <a:xfrm rot="0">
            <a:off x="17822707" y="9892869"/>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15193E"/>
                </a:solidFill>
                <a:latin typeface="Open Sans"/>
                <a:ea typeface="Open Sans"/>
                <a:cs typeface="Open Sans"/>
                <a:sym typeface="Open Sans"/>
              </a:rPr>
              <a:t>22</a:t>
            </a:r>
          </a:p>
        </p:txBody>
      </p:sp>
      <p:sp>
        <p:nvSpPr>
          <p:cNvPr name="TextBox 8" id="8"/>
          <p:cNvSpPr txBox="true"/>
          <p:nvPr/>
        </p:nvSpPr>
        <p:spPr>
          <a:xfrm rot="0">
            <a:off x="6115389" y="2183123"/>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HIPOTESIS DEL CASO</a:t>
            </a:r>
          </a:p>
        </p:txBody>
      </p:sp>
    </p:spTree>
  </p:cSld>
  <p:clrMapOvr>
    <a:masterClrMapping/>
  </p:clrMapOvr>
  <p:transition spd="fast">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8420880" y="-163686"/>
            <a:ext cx="10641260" cy="10641260"/>
          </a:xfrm>
          <a:custGeom>
            <a:avLst/>
            <a:gdLst/>
            <a:ahLst/>
            <a:cxnLst/>
            <a:rect r="r" b="b" t="t" l="l"/>
            <a:pathLst>
              <a:path h="10641260" w="10641260">
                <a:moveTo>
                  <a:pt x="0" y="0"/>
                </a:moveTo>
                <a:lnTo>
                  <a:pt x="10641260" y="0"/>
                </a:lnTo>
                <a:lnTo>
                  <a:pt x="10641260" y="10641260"/>
                </a:lnTo>
                <a:lnTo>
                  <a:pt x="0" y="10641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a:off x="9331591" y="479227"/>
            <a:ext cx="0" cy="9461267"/>
          </a:xfrm>
          <a:prstGeom prst="line">
            <a:avLst/>
          </a:prstGeom>
          <a:ln cap="flat" w="38100">
            <a:solidFill>
              <a:srgbClr val="F0F2FD"/>
            </a:solidFill>
            <a:prstDash val="solid"/>
            <a:headEnd type="none" len="sm" w="sm"/>
            <a:tailEnd type="none" len="sm" w="sm"/>
          </a:ln>
        </p:spPr>
      </p:sp>
      <p:grpSp>
        <p:nvGrpSpPr>
          <p:cNvPr name="Group 9" id="9"/>
          <p:cNvGrpSpPr/>
          <p:nvPr/>
        </p:nvGrpSpPr>
        <p:grpSpPr>
          <a:xfrm rot="0">
            <a:off x="8838857" y="861202"/>
            <a:ext cx="955034" cy="95503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8838857" y="2413946"/>
            <a:ext cx="955034" cy="9550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838857" y="3969055"/>
            <a:ext cx="955034" cy="95503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8838857" y="5524164"/>
            <a:ext cx="955034" cy="95503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88024" y="2509213"/>
            <a:ext cx="6604660" cy="2253108"/>
          </a:xfrm>
          <a:prstGeom prst="rect">
            <a:avLst/>
          </a:prstGeom>
        </p:spPr>
        <p:txBody>
          <a:bodyPr anchor="t" rtlCol="false" tIns="0" lIns="0" bIns="0" rIns="0">
            <a:spAutoFit/>
          </a:bodyPr>
          <a:lstStyle/>
          <a:p>
            <a:pPr algn="l">
              <a:lnSpc>
                <a:spcPts val="4276"/>
              </a:lnSpc>
            </a:pPr>
            <a:r>
              <a:rPr lang="en-US" sz="4549" b="true">
                <a:solidFill>
                  <a:srgbClr val="15193E"/>
                </a:solidFill>
                <a:latin typeface="Codec Pro Ultra-Bold"/>
                <a:ea typeface="Codec Pro Ultra-Bold"/>
                <a:cs typeface="Codec Pro Ultra-Bold"/>
                <a:sym typeface="Codec Pro Ultra-Bold"/>
              </a:rPr>
              <a:t>DISEÑO DE SOLUCIÓN PARA EL INCIDENTE DE MALWARE EN LEXCORP</a:t>
            </a:r>
          </a:p>
          <a:p>
            <a:pPr algn="l">
              <a:lnSpc>
                <a:spcPts val="4276"/>
              </a:lnSpc>
            </a:pPr>
          </a:p>
        </p:txBody>
      </p:sp>
      <p:sp>
        <p:nvSpPr>
          <p:cNvPr name="TextBox 22" id="22"/>
          <p:cNvSpPr txBox="true"/>
          <p:nvPr/>
        </p:nvSpPr>
        <p:spPr>
          <a:xfrm rot="0">
            <a:off x="1131506" y="4816096"/>
            <a:ext cx="5423348" cy="3657600"/>
          </a:xfrm>
          <a:prstGeom prst="rect">
            <a:avLst/>
          </a:prstGeom>
        </p:spPr>
        <p:txBody>
          <a:bodyPr anchor="t" rtlCol="false" tIns="0" lIns="0" bIns="0" rIns="0">
            <a:spAutoFit/>
          </a:bodyPr>
          <a:lstStyle/>
          <a:p>
            <a:pPr algn="l">
              <a:lnSpc>
                <a:spcPts val="2879"/>
              </a:lnSpc>
            </a:pPr>
            <a:r>
              <a:rPr lang="en-US" sz="2399">
                <a:solidFill>
                  <a:srgbClr val="15193E"/>
                </a:solidFill>
                <a:latin typeface="Codec Pro"/>
                <a:ea typeface="Codec Pro"/>
                <a:cs typeface="Codec Pro"/>
                <a:sym typeface="Codec Pro"/>
              </a:rPr>
              <a:t>La implementación de las siguientes medidas fortalecerá la seguridad del perímetro, reducirá el riesgo de infecciones por malware, mejorará la concienciación de los usuarios y garantizará la recuperación efectiva de datos en caso de incidentes futuros. Estas acciones son esenciales para crear un entorno más seguro y resiliente en LexCorp.</a:t>
            </a:r>
          </a:p>
        </p:txBody>
      </p:sp>
      <p:sp>
        <p:nvSpPr>
          <p:cNvPr name="TextBox 23" id="23"/>
          <p:cNvSpPr txBox="true"/>
          <p:nvPr/>
        </p:nvSpPr>
        <p:spPr>
          <a:xfrm rot="0">
            <a:off x="10034619" y="1150420"/>
            <a:ext cx="6575582" cy="981075"/>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Revisión de Perímetro y Mejores Propuestas.</a:t>
            </a:r>
          </a:p>
          <a:p>
            <a:pPr algn="l">
              <a:lnSpc>
                <a:spcPts val="2520"/>
              </a:lnSpc>
            </a:pPr>
          </a:p>
          <a:p>
            <a:pPr algn="l">
              <a:lnSpc>
                <a:spcPts val="2520"/>
              </a:lnSpc>
            </a:pPr>
          </a:p>
        </p:txBody>
      </p:sp>
      <p:sp>
        <p:nvSpPr>
          <p:cNvPr name="TextBox 24" id="24"/>
          <p:cNvSpPr txBox="true"/>
          <p:nvPr/>
        </p:nvSpPr>
        <p:spPr>
          <a:xfrm rot="0">
            <a:off x="10034619" y="2624763"/>
            <a:ext cx="6575582" cy="666750"/>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Programas de Concientización.</a:t>
            </a:r>
          </a:p>
          <a:p>
            <a:pPr algn="l">
              <a:lnSpc>
                <a:spcPts val="2520"/>
              </a:lnSpc>
            </a:pPr>
          </a:p>
        </p:txBody>
      </p:sp>
      <p:sp>
        <p:nvSpPr>
          <p:cNvPr name="TextBox 25" id="25"/>
          <p:cNvSpPr txBox="true"/>
          <p:nvPr/>
        </p:nvSpPr>
        <p:spPr>
          <a:xfrm rot="0">
            <a:off x="10034619" y="4248749"/>
            <a:ext cx="6575582" cy="666750"/>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Actualización de Software y Sistemas.</a:t>
            </a:r>
          </a:p>
          <a:p>
            <a:pPr algn="l">
              <a:lnSpc>
                <a:spcPts val="2520"/>
              </a:lnSpc>
            </a:pPr>
          </a:p>
        </p:txBody>
      </p:sp>
      <p:sp>
        <p:nvSpPr>
          <p:cNvPr name="TextBox 26" id="26"/>
          <p:cNvSpPr txBox="true"/>
          <p:nvPr/>
        </p:nvSpPr>
        <p:spPr>
          <a:xfrm rot="0">
            <a:off x="10034619" y="5815944"/>
            <a:ext cx="6575582" cy="352425"/>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Mejora del Programa de Backup.</a:t>
            </a:r>
          </a:p>
        </p:txBody>
      </p:sp>
      <p:sp>
        <p:nvSpPr>
          <p:cNvPr name="TextBox 27" id="27"/>
          <p:cNvSpPr txBox="true"/>
          <p:nvPr/>
        </p:nvSpPr>
        <p:spPr>
          <a:xfrm rot="0">
            <a:off x="8955285" y="1140895"/>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1</a:t>
            </a:r>
          </a:p>
        </p:txBody>
      </p:sp>
      <p:sp>
        <p:nvSpPr>
          <p:cNvPr name="TextBox 28" id="28"/>
          <p:cNvSpPr txBox="true"/>
          <p:nvPr/>
        </p:nvSpPr>
        <p:spPr>
          <a:xfrm rot="0">
            <a:off x="8955285" y="2693640"/>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2</a:t>
            </a:r>
          </a:p>
        </p:txBody>
      </p:sp>
      <p:sp>
        <p:nvSpPr>
          <p:cNvPr name="TextBox 29" id="29"/>
          <p:cNvSpPr txBox="true"/>
          <p:nvPr/>
        </p:nvSpPr>
        <p:spPr>
          <a:xfrm rot="0">
            <a:off x="8955285" y="4248749"/>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3</a:t>
            </a:r>
          </a:p>
        </p:txBody>
      </p:sp>
      <p:sp>
        <p:nvSpPr>
          <p:cNvPr name="TextBox 30" id="30"/>
          <p:cNvSpPr txBox="true"/>
          <p:nvPr/>
        </p:nvSpPr>
        <p:spPr>
          <a:xfrm rot="0">
            <a:off x="8955285" y="5803857"/>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4</a:t>
            </a:r>
          </a:p>
        </p:txBody>
      </p:sp>
      <p:sp>
        <p:nvSpPr>
          <p:cNvPr name="TextBox 31" id="3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23</a:t>
            </a:r>
          </a:p>
        </p:txBody>
      </p:sp>
      <p:grpSp>
        <p:nvGrpSpPr>
          <p:cNvPr name="Group 32" id="32"/>
          <p:cNvGrpSpPr/>
          <p:nvPr/>
        </p:nvGrpSpPr>
        <p:grpSpPr>
          <a:xfrm rot="0">
            <a:off x="8838857" y="7098323"/>
            <a:ext cx="955034" cy="95503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8955285" y="7378016"/>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5</a:t>
            </a:r>
          </a:p>
        </p:txBody>
      </p:sp>
      <p:sp>
        <p:nvSpPr>
          <p:cNvPr name="TextBox 36" id="36"/>
          <p:cNvSpPr txBox="true"/>
          <p:nvPr/>
        </p:nvSpPr>
        <p:spPr>
          <a:xfrm rot="0">
            <a:off x="10034619" y="7386607"/>
            <a:ext cx="6575582" cy="981075"/>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Medidas de Contención y Respuesta</a:t>
            </a:r>
          </a:p>
          <a:p>
            <a:pPr algn="just">
              <a:lnSpc>
                <a:spcPts val="2520"/>
              </a:lnSpc>
            </a:pPr>
          </a:p>
          <a:p>
            <a:pPr algn="just">
              <a:lnSpc>
                <a:spcPts val="2520"/>
              </a:lnSpc>
            </a:pPr>
          </a:p>
        </p:txBody>
      </p:sp>
      <p:grpSp>
        <p:nvGrpSpPr>
          <p:cNvPr name="Group 37" id="37"/>
          <p:cNvGrpSpPr/>
          <p:nvPr/>
        </p:nvGrpSpPr>
        <p:grpSpPr>
          <a:xfrm rot="0">
            <a:off x="8854074" y="8672482"/>
            <a:ext cx="955034" cy="955034"/>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8970503" y="8952175"/>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6</a:t>
            </a:r>
          </a:p>
        </p:txBody>
      </p:sp>
      <p:sp>
        <p:nvSpPr>
          <p:cNvPr name="TextBox 41" id="41"/>
          <p:cNvSpPr txBox="true"/>
          <p:nvPr/>
        </p:nvSpPr>
        <p:spPr>
          <a:xfrm rot="0">
            <a:off x="10034619" y="8983311"/>
            <a:ext cx="6575582" cy="352425"/>
          </a:xfrm>
          <a:prstGeom prst="rect">
            <a:avLst/>
          </a:prstGeom>
        </p:spPr>
        <p:txBody>
          <a:bodyPr anchor="t" rtlCol="false" tIns="0" lIns="0" bIns="0" rIns="0">
            <a:spAutoFit/>
          </a:bodyPr>
          <a:lstStyle/>
          <a:p>
            <a:pPr algn="just">
              <a:lnSpc>
                <a:spcPts val="2520"/>
              </a:lnSpc>
            </a:pPr>
            <a:r>
              <a:rPr lang="en-US" sz="2100" b="true">
                <a:solidFill>
                  <a:srgbClr val="F0F2FD"/>
                </a:solidFill>
                <a:latin typeface="Codec Pro Bold"/>
                <a:ea typeface="Codec Pro Bold"/>
                <a:cs typeface="Codec Pro Bold"/>
                <a:sym typeface="Codec Pro Bold"/>
              </a:rPr>
              <a:t>CONCLUSION</a:t>
            </a:r>
          </a:p>
        </p:txBody>
      </p:sp>
    </p:spTree>
  </p:cSld>
  <p:clrMapOvr>
    <a:masterClrMapping/>
  </p:clrMapOvr>
  <p:transition spd="fast">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1281230"/>
            <a:ext cx="15530602" cy="7810644"/>
            <a:chOff x="0" y="0"/>
            <a:chExt cx="4629105" cy="2328068"/>
          </a:xfrm>
        </p:grpSpPr>
        <p:sp>
          <p:nvSpPr>
            <p:cNvPr name="Freeform 12" id="12"/>
            <p:cNvSpPr/>
            <p:nvPr/>
          </p:nvSpPr>
          <p:spPr>
            <a:xfrm flipH="false" flipV="false" rot="0">
              <a:off x="0" y="0"/>
              <a:ext cx="4629105" cy="2328068"/>
            </a:xfrm>
            <a:custGeom>
              <a:avLst/>
              <a:gdLst/>
              <a:ahLst/>
              <a:cxnLst/>
              <a:rect r="r" b="b" t="t" l="l"/>
              <a:pathLst>
                <a:path h="2328068" w="4629105">
                  <a:moveTo>
                    <a:pt x="10967" y="0"/>
                  </a:moveTo>
                  <a:lnTo>
                    <a:pt x="4618138" y="0"/>
                  </a:lnTo>
                  <a:cubicBezTo>
                    <a:pt x="4624195" y="0"/>
                    <a:pt x="4629105" y="4910"/>
                    <a:pt x="4629105" y="10967"/>
                  </a:cubicBezTo>
                  <a:lnTo>
                    <a:pt x="4629105" y="2317101"/>
                  </a:lnTo>
                  <a:cubicBezTo>
                    <a:pt x="4629105" y="2320009"/>
                    <a:pt x="4627950" y="2322799"/>
                    <a:pt x="4625893" y="2324855"/>
                  </a:cubicBezTo>
                  <a:cubicBezTo>
                    <a:pt x="4623836" y="2326912"/>
                    <a:pt x="4621047" y="2328068"/>
                    <a:pt x="4618138" y="2328068"/>
                  </a:cubicBezTo>
                  <a:lnTo>
                    <a:pt x="10967" y="2328068"/>
                  </a:lnTo>
                  <a:cubicBezTo>
                    <a:pt x="4910" y="2328068"/>
                    <a:pt x="0" y="2323158"/>
                    <a:pt x="0" y="2317101"/>
                  </a:cubicBezTo>
                  <a:lnTo>
                    <a:pt x="0" y="10967"/>
                  </a:lnTo>
                  <a:cubicBezTo>
                    <a:pt x="0" y="4910"/>
                    <a:pt x="4910" y="0"/>
                    <a:pt x="10967" y="0"/>
                  </a:cubicBezTo>
                  <a:close/>
                </a:path>
              </a:pathLst>
            </a:custGeom>
            <a:solidFill>
              <a:srgbClr val="F0F2FD"/>
            </a:solidFill>
          </p:spPr>
        </p:sp>
        <p:sp>
          <p:nvSpPr>
            <p:cNvPr name="TextBox 13" id="13"/>
            <p:cNvSpPr txBox="true"/>
            <p:nvPr/>
          </p:nvSpPr>
          <p:spPr>
            <a:xfrm>
              <a:off x="0" y="-38100"/>
              <a:ext cx="4629105" cy="23661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15175" y="1677273"/>
            <a:ext cx="13492372" cy="1090611"/>
          </a:xfrm>
          <a:prstGeom prst="rect">
            <a:avLst/>
          </a:prstGeom>
        </p:spPr>
        <p:txBody>
          <a:bodyPr anchor="t" rtlCol="false" tIns="0" lIns="0" bIns="0" rIns="0">
            <a:spAutoFit/>
          </a:bodyPr>
          <a:lstStyle/>
          <a:p>
            <a:pPr algn="l">
              <a:lnSpc>
                <a:spcPts val="3931"/>
              </a:lnSpc>
            </a:pPr>
            <a:r>
              <a:rPr lang="en-US" sz="4182" b="true">
                <a:solidFill>
                  <a:srgbClr val="15193E"/>
                </a:solidFill>
                <a:latin typeface="Codec Pro Ultra-Bold"/>
                <a:ea typeface="Codec Pro Ultra-Bold"/>
                <a:cs typeface="Codec Pro Ultra-Bold"/>
                <a:sym typeface="Codec Pro Ultra-Bold"/>
              </a:rPr>
              <a:t>1. </a:t>
            </a:r>
            <a:r>
              <a:rPr lang="en-US" sz="4182" b="true">
                <a:solidFill>
                  <a:srgbClr val="5271FF"/>
                </a:solidFill>
                <a:latin typeface="Codec Pro Ultra-Bold"/>
                <a:ea typeface="Codec Pro Ultra-Bold"/>
                <a:cs typeface="Codec Pro Ultra-Bold"/>
                <a:sym typeface="Codec Pro Ultra-Bold"/>
              </a:rPr>
              <a:t>REVISIÓN DE PERÍMETRO Y MEJORAS PROPUESTAS</a:t>
            </a:r>
          </a:p>
          <a:p>
            <a:pPr algn="l">
              <a:lnSpc>
                <a:spcPts val="3931"/>
              </a:lnSpc>
            </a:pPr>
          </a:p>
        </p:txBody>
      </p:sp>
      <p:sp>
        <p:nvSpPr>
          <p:cNvPr name="TextBox 15" id="15"/>
          <p:cNvSpPr txBox="true"/>
          <p:nvPr/>
        </p:nvSpPr>
        <p:spPr>
          <a:xfrm rot="0">
            <a:off x="1401847" y="3270586"/>
            <a:ext cx="14325772" cy="5505450"/>
          </a:xfrm>
          <a:prstGeom prst="rect">
            <a:avLst/>
          </a:prstGeom>
        </p:spPr>
        <p:txBody>
          <a:bodyPr anchor="t" rtlCol="false" tIns="0" lIns="0" bIns="0" rIns="0">
            <a:spAutoFit/>
          </a:bodyPr>
          <a:lstStyle/>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Implementar un firewall de próxima generación (NGFW):</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Adquirir e instalar un NGFW en la red de LexCorp. Configurar reglas de filtrado para bloquear tráfico malicioso y conexiones no autorizadas.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Previene la descarga de archivos maliciosos y bloquea intentos de intrusión.</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Configurar un sistema de detección y prevención de intrusiones (IDS/IPS):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Implementar un IDS/IPS en la red para monitorear el tráfico en tiempo real. Configurar alertas y respuestas automáticas para actividades sospechosas.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Detecta y bloquea ataques antes de que comprometan la infraestructura.</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Segmentar la red:</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Dividir la red en subredes lógicas (por departamentos, funciones o niveles de seguridad). Utilizar VLANs y firewalls internos para aislar segmentos.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Limita la propagación del malware y reduce el impacto de un ataque.</a:t>
            </a:r>
          </a:p>
          <a:p>
            <a:pPr algn="l">
              <a:lnSpc>
                <a:spcPts val="2739"/>
              </a:lnSpc>
            </a:pPr>
          </a:p>
        </p:txBody>
      </p:sp>
      <p:sp>
        <p:nvSpPr>
          <p:cNvPr name="Freeform 16" id="16"/>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24</a:t>
            </a:r>
          </a:p>
        </p:txBody>
      </p:sp>
      <p:sp>
        <p:nvSpPr>
          <p:cNvPr name="TextBox 18" id="18"/>
          <p:cNvSpPr txBox="true"/>
          <p:nvPr/>
        </p:nvSpPr>
        <p:spPr>
          <a:xfrm rot="0">
            <a:off x="12039939" y="2129580"/>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DISEÑO DE SOLUCION</a:t>
            </a:r>
          </a:p>
        </p:txBody>
      </p:sp>
    </p:spTree>
  </p:cSld>
  <p:clrMapOvr>
    <a:masterClrMapping/>
  </p:clrMapOvr>
  <p:transition spd="fast">
    <p:push dir="l"/>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1281230"/>
            <a:ext cx="15530602" cy="8570506"/>
            <a:chOff x="0" y="0"/>
            <a:chExt cx="4629105" cy="2554555"/>
          </a:xfrm>
        </p:grpSpPr>
        <p:sp>
          <p:nvSpPr>
            <p:cNvPr name="Freeform 12" id="12"/>
            <p:cNvSpPr/>
            <p:nvPr/>
          </p:nvSpPr>
          <p:spPr>
            <a:xfrm flipH="false" flipV="false" rot="0">
              <a:off x="0" y="0"/>
              <a:ext cx="4629105" cy="2554555"/>
            </a:xfrm>
            <a:custGeom>
              <a:avLst/>
              <a:gdLst/>
              <a:ahLst/>
              <a:cxnLst/>
              <a:rect r="r" b="b" t="t" l="l"/>
              <a:pathLst>
                <a:path h="2554555" w="4629105">
                  <a:moveTo>
                    <a:pt x="10967" y="0"/>
                  </a:moveTo>
                  <a:lnTo>
                    <a:pt x="4618138" y="0"/>
                  </a:lnTo>
                  <a:cubicBezTo>
                    <a:pt x="4624195" y="0"/>
                    <a:pt x="4629105" y="4910"/>
                    <a:pt x="4629105" y="10967"/>
                  </a:cubicBezTo>
                  <a:lnTo>
                    <a:pt x="4629105" y="2543588"/>
                  </a:lnTo>
                  <a:cubicBezTo>
                    <a:pt x="4629105" y="2549645"/>
                    <a:pt x="4624195" y="2554555"/>
                    <a:pt x="4618138" y="2554555"/>
                  </a:cubicBezTo>
                  <a:lnTo>
                    <a:pt x="10967" y="2554555"/>
                  </a:lnTo>
                  <a:cubicBezTo>
                    <a:pt x="4910" y="2554555"/>
                    <a:pt x="0" y="2549645"/>
                    <a:pt x="0" y="2543588"/>
                  </a:cubicBezTo>
                  <a:lnTo>
                    <a:pt x="0" y="10967"/>
                  </a:lnTo>
                  <a:cubicBezTo>
                    <a:pt x="0" y="4910"/>
                    <a:pt x="4910" y="0"/>
                    <a:pt x="10967" y="0"/>
                  </a:cubicBezTo>
                  <a:close/>
                </a:path>
              </a:pathLst>
            </a:custGeom>
            <a:solidFill>
              <a:srgbClr val="F0F2FD"/>
            </a:solidFill>
          </p:spPr>
        </p:sp>
        <p:sp>
          <p:nvSpPr>
            <p:cNvPr name="TextBox 13" id="13"/>
            <p:cNvSpPr txBox="true"/>
            <p:nvPr/>
          </p:nvSpPr>
          <p:spPr>
            <a:xfrm>
              <a:off x="0" y="-38100"/>
              <a:ext cx="4629105" cy="259265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15175" y="1677273"/>
            <a:ext cx="13492372" cy="1585911"/>
          </a:xfrm>
          <a:prstGeom prst="rect">
            <a:avLst/>
          </a:prstGeom>
        </p:spPr>
        <p:txBody>
          <a:bodyPr anchor="t" rtlCol="false" tIns="0" lIns="0" bIns="0" rIns="0">
            <a:spAutoFit/>
          </a:bodyPr>
          <a:lstStyle/>
          <a:p>
            <a:pPr algn="l" marL="0" indent="0" lvl="0">
              <a:lnSpc>
                <a:spcPts val="3931"/>
              </a:lnSpc>
              <a:spcBef>
                <a:spcPct val="0"/>
              </a:spcBef>
            </a:pPr>
            <a:r>
              <a:rPr lang="en-US" b="true" sz="4182" strike="noStrike" u="none">
                <a:solidFill>
                  <a:srgbClr val="000000"/>
                </a:solidFill>
                <a:latin typeface="Codec Pro Ultra-Bold"/>
                <a:ea typeface="Codec Pro Ultra-Bold"/>
                <a:cs typeface="Codec Pro Ultra-Bold"/>
                <a:sym typeface="Codec Pro Ultra-Bold"/>
              </a:rPr>
              <a:t>2.</a:t>
            </a:r>
            <a:r>
              <a:rPr lang="en-US" b="true" sz="4182" strike="noStrike" u="none">
                <a:solidFill>
                  <a:srgbClr val="5271FF"/>
                </a:solidFill>
                <a:latin typeface="Codec Pro Ultra-Bold"/>
                <a:ea typeface="Codec Pro Ultra-Bold"/>
                <a:cs typeface="Codec Pro Ultra-Bold"/>
                <a:sym typeface="Codec Pro Ultra-Bold"/>
              </a:rPr>
              <a:t> PROGRAMAS DE CONCIENTIZACIÓN</a:t>
            </a:r>
          </a:p>
          <a:p>
            <a:pPr algn="l" marL="0" indent="0" lvl="0">
              <a:lnSpc>
                <a:spcPts val="3931"/>
              </a:lnSpc>
              <a:spcBef>
                <a:spcPct val="0"/>
              </a:spcBef>
            </a:pPr>
          </a:p>
          <a:p>
            <a:pPr algn="l" marL="0" indent="0" lvl="0">
              <a:lnSpc>
                <a:spcPts val="3931"/>
              </a:lnSpc>
              <a:spcBef>
                <a:spcPct val="0"/>
              </a:spcBef>
            </a:pPr>
          </a:p>
        </p:txBody>
      </p:sp>
      <p:sp>
        <p:nvSpPr>
          <p:cNvPr name="TextBox 15" id="15"/>
          <p:cNvSpPr txBox="true"/>
          <p:nvPr/>
        </p:nvSpPr>
        <p:spPr>
          <a:xfrm rot="0">
            <a:off x="1401847" y="3270586"/>
            <a:ext cx="14325772" cy="6534150"/>
          </a:xfrm>
          <a:prstGeom prst="rect">
            <a:avLst/>
          </a:prstGeom>
        </p:spPr>
        <p:txBody>
          <a:bodyPr anchor="t" rtlCol="false" tIns="0" lIns="0" bIns="0" rIns="0">
            <a:spAutoFit/>
          </a:bodyPr>
          <a:lstStyle/>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Capacitación en ciberseguridad:</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Organizar talleres y sesiones de formación para enseñar a los usuarios a identificar correos sospechosos, archivos maliciosos y prácticas seguras en línea.</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Los usuarios estarán mejor preparados para evitar caer en engaños.</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Simulaciones de phishing:</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Realizar campañas de phishing simuladas para evaluar la capacidad de los usuarios. Proporcionar retroalimentación y capacitación adicional a quienes caigan en la simulación.</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Mejora la capacidad de los usuarios para detectar intentos de phishing.</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Políticas claras de uso:</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Establecer y comunicar políticas sobre el manejo de archivos desconocidos y el uso de aplicaciones no autorizadas. Implementar controles técnicos para hacer cumplir estas políticas.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Reduce el riesgo de que los usuarios ejecuten archivos maliciosos por error.</a:t>
            </a:r>
          </a:p>
          <a:p>
            <a:pPr algn="l">
              <a:lnSpc>
                <a:spcPts val="2739"/>
              </a:lnSpc>
            </a:pPr>
          </a:p>
          <a:p>
            <a:pPr algn="l">
              <a:lnSpc>
                <a:spcPts val="2739"/>
              </a:lnSpc>
            </a:pP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25</a:t>
            </a:r>
          </a:p>
        </p:txBody>
      </p:sp>
      <p:sp>
        <p:nvSpPr>
          <p:cNvPr name="TextBox 17" id="17"/>
          <p:cNvSpPr txBox="true"/>
          <p:nvPr/>
        </p:nvSpPr>
        <p:spPr>
          <a:xfrm rot="0">
            <a:off x="9956277" y="2129580"/>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DISEÑO DE SOLUCION</a:t>
            </a:r>
          </a:p>
        </p:txBody>
      </p:sp>
    </p:spTree>
  </p:cSld>
  <p:clrMapOvr>
    <a:masterClrMapping/>
  </p:clrMapOvr>
  <p:transition spd="fast">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1281230"/>
            <a:ext cx="15530602" cy="7810644"/>
            <a:chOff x="0" y="0"/>
            <a:chExt cx="4629105" cy="2328068"/>
          </a:xfrm>
        </p:grpSpPr>
        <p:sp>
          <p:nvSpPr>
            <p:cNvPr name="Freeform 12" id="12"/>
            <p:cNvSpPr/>
            <p:nvPr/>
          </p:nvSpPr>
          <p:spPr>
            <a:xfrm flipH="false" flipV="false" rot="0">
              <a:off x="0" y="0"/>
              <a:ext cx="4629105" cy="2328068"/>
            </a:xfrm>
            <a:custGeom>
              <a:avLst/>
              <a:gdLst/>
              <a:ahLst/>
              <a:cxnLst/>
              <a:rect r="r" b="b" t="t" l="l"/>
              <a:pathLst>
                <a:path h="2328068" w="4629105">
                  <a:moveTo>
                    <a:pt x="10967" y="0"/>
                  </a:moveTo>
                  <a:lnTo>
                    <a:pt x="4618138" y="0"/>
                  </a:lnTo>
                  <a:cubicBezTo>
                    <a:pt x="4624195" y="0"/>
                    <a:pt x="4629105" y="4910"/>
                    <a:pt x="4629105" y="10967"/>
                  </a:cubicBezTo>
                  <a:lnTo>
                    <a:pt x="4629105" y="2317101"/>
                  </a:lnTo>
                  <a:cubicBezTo>
                    <a:pt x="4629105" y="2320009"/>
                    <a:pt x="4627950" y="2322799"/>
                    <a:pt x="4625893" y="2324855"/>
                  </a:cubicBezTo>
                  <a:cubicBezTo>
                    <a:pt x="4623836" y="2326912"/>
                    <a:pt x="4621047" y="2328068"/>
                    <a:pt x="4618138" y="2328068"/>
                  </a:cubicBezTo>
                  <a:lnTo>
                    <a:pt x="10967" y="2328068"/>
                  </a:lnTo>
                  <a:cubicBezTo>
                    <a:pt x="4910" y="2328068"/>
                    <a:pt x="0" y="2323158"/>
                    <a:pt x="0" y="2317101"/>
                  </a:cubicBezTo>
                  <a:lnTo>
                    <a:pt x="0" y="10967"/>
                  </a:lnTo>
                  <a:cubicBezTo>
                    <a:pt x="0" y="4910"/>
                    <a:pt x="4910" y="0"/>
                    <a:pt x="10967" y="0"/>
                  </a:cubicBezTo>
                  <a:close/>
                </a:path>
              </a:pathLst>
            </a:custGeom>
            <a:solidFill>
              <a:srgbClr val="F0F2FD"/>
            </a:solidFill>
          </p:spPr>
        </p:sp>
        <p:sp>
          <p:nvSpPr>
            <p:cNvPr name="TextBox 13" id="13"/>
            <p:cNvSpPr txBox="true"/>
            <p:nvPr/>
          </p:nvSpPr>
          <p:spPr>
            <a:xfrm>
              <a:off x="0" y="-38100"/>
              <a:ext cx="4629105" cy="23661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15175" y="1677273"/>
            <a:ext cx="13492372" cy="1585911"/>
          </a:xfrm>
          <a:prstGeom prst="rect">
            <a:avLst/>
          </a:prstGeom>
        </p:spPr>
        <p:txBody>
          <a:bodyPr anchor="t" rtlCol="false" tIns="0" lIns="0" bIns="0" rIns="0">
            <a:spAutoFit/>
          </a:bodyPr>
          <a:lstStyle/>
          <a:p>
            <a:pPr algn="l">
              <a:lnSpc>
                <a:spcPts val="3931"/>
              </a:lnSpc>
            </a:pPr>
            <a:r>
              <a:rPr lang="en-US" sz="4182" b="true">
                <a:solidFill>
                  <a:srgbClr val="15193E"/>
                </a:solidFill>
                <a:latin typeface="Codec Pro Ultra-Bold"/>
                <a:ea typeface="Codec Pro Ultra-Bold"/>
                <a:cs typeface="Codec Pro Ultra-Bold"/>
                <a:sym typeface="Codec Pro Ultra-Bold"/>
              </a:rPr>
              <a:t>3. </a:t>
            </a:r>
            <a:r>
              <a:rPr lang="en-US" sz="4182" b="true">
                <a:solidFill>
                  <a:srgbClr val="5271FF"/>
                </a:solidFill>
                <a:latin typeface="Codec Pro Ultra-Bold"/>
                <a:ea typeface="Codec Pro Ultra-Bold"/>
                <a:cs typeface="Codec Pro Ultra-Bold"/>
                <a:sym typeface="Codec Pro Ultra-Bold"/>
              </a:rPr>
              <a:t>ACTUALIZACIÓN DE SOFTWARE Y SISTEMAS</a:t>
            </a:r>
          </a:p>
          <a:p>
            <a:pPr algn="l">
              <a:lnSpc>
                <a:spcPts val="3931"/>
              </a:lnSpc>
            </a:pPr>
          </a:p>
          <a:p>
            <a:pPr algn="l">
              <a:lnSpc>
                <a:spcPts val="3931"/>
              </a:lnSpc>
            </a:pPr>
          </a:p>
        </p:txBody>
      </p:sp>
      <p:sp>
        <p:nvSpPr>
          <p:cNvPr name="TextBox 15" id="15"/>
          <p:cNvSpPr txBox="true"/>
          <p:nvPr/>
        </p:nvSpPr>
        <p:spPr>
          <a:xfrm rot="0">
            <a:off x="1401847" y="3270586"/>
            <a:ext cx="14325772" cy="5848350"/>
          </a:xfrm>
          <a:prstGeom prst="rect">
            <a:avLst/>
          </a:prstGeom>
        </p:spPr>
        <p:txBody>
          <a:bodyPr anchor="t" rtlCol="false" tIns="0" lIns="0" bIns="0" rIns="0">
            <a:spAutoFit/>
          </a:bodyPr>
          <a:lstStyle/>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Implementar un programa de gestión de parches: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Utilizar herramientas de gestión de parches para identificar y aplicar actualizaciones de seguridad en todos los sistemas y aplicaciones.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Reduce el riesgo de que los atacantes exploten vulnerabilidades conocidas.</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Automatizar actualizaciones: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Configurar actualizaciones automáticas en todos los sistemas críticos. Establecer ventanas de mantenimiento para minimizar el impacto en las operaciones.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Garantiza que los sistemas estén siempre protegidos contra las últimas amenazas.</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Revisar software obsoleto:</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Identificar y reemplazar software que ya no recibe soporte del fabricante. Migrar a versiones más recientes o alternativas seguras.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Elimina puntos débiles en la infraestructura.</a:t>
            </a:r>
          </a:p>
          <a:p>
            <a:pPr algn="l">
              <a:lnSpc>
                <a:spcPts val="2739"/>
              </a:lnSpc>
            </a:pPr>
          </a:p>
          <a:p>
            <a:pPr algn="l">
              <a:lnSpc>
                <a:spcPts val="2739"/>
              </a:lnSpc>
            </a:pPr>
          </a:p>
        </p:txBody>
      </p:sp>
      <p:sp>
        <p:nvSpPr>
          <p:cNvPr name="Freeform 16" id="16"/>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26</a:t>
            </a:r>
          </a:p>
        </p:txBody>
      </p:sp>
      <p:sp>
        <p:nvSpPr>
          <p:cNvPr name="TextBox 18" id="18"/>
          <p:cNvSpPr txBox="true"/>
          <p:nvPr/>
        </p:nvSpPr>
        <p:spPr>
          <a:xfrm rot="0">
            <a:off x="11906589" y="2129580"/>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DISEÑO DE SOLUCION</a:t>
            </a:r>
          </a:p>
        </p:txBody>
      </p:sp>
    </p:spTree>
  </p:cSld>
  <p:clrMapOvr>
    <a:masterClrMapping/>
  </p:clrMapOvr>
  <p:transition spd="fast">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1281230"/>
            <a:ext cx="15530602" cy="7810644"/>
            <a:chOff x="0" y="0"/>
            <a:chExt cx="4629105" cy="2328068"/>
          </a:xfrm>
        </p:grpSpPr>
        <p:sp>
          <p:nvSpPr>
            <p:cNvPr name="Freeform 12" id="12"/>
            <p:cNvSpPr/>
            <p:nvPr/>
          </p:nvSpPr>
          <p:spPr>
            <a:xfrm flipH="false" flipV="false" rot="0">
              <a:off x="0" y="0"/>
              <a:ext cx="4629105" cy="2328068"/>
            </a:xfrm>
            <a:custGeom>
              <a:avLst/>
              <a:gdLst/>
              <a:ahLst/>
              <a:cxnLst/>
              <a:rect r="r" b="b" t="t" l="l"/>
              <a:pathLst>
                <a:path h="2328068" w="4629105">
                  <a:moveTo>
                    <a:pt x="10967" y="0"/>
                  </a:moveTo>
                  <a:lnTo>
                    <a:pt x="4618138" y="0"/>
                  </a:lnTo>
                  <a:cubicBezTo>
                    <a:pt x="4624195" y="0"/>
                    <a:pt x="4629105" y="4910"/>
                    <a:pt x="4629105" y="10967"/>
                  </a:cubicBezTo>
                  <a:lnTo>
                    <a:pt x="4629105" y="2317101"/>
                  </a:lnTo>
                  <a:cubicBezTo>
                    <a:pt x="4629105" y="2320009"/>
                    <a:pt x="4627950" y="2322799"/>
                    <a:pt x="4625893" y="2324855"/>
                  </a:cubicBezTo>
                  <a:cubicBezTo>
                    <a:pt x="4623836" y="2326912"/>
                    <a:pt x="4621047" y="2328068"/>
                    <a:pt x="4618138" y="2328068"/>
                  </a:cubicBezTo>
                  <a:lnTo>
                    <a:pt x="10967" y="2328068"/>
                  </a:lnTo>
                  <a:cubicBezTo>
                    <a:pt x="4910" y="2328068"/>
                    <a:pt x="0" y="2323158"/>
                    <a:pt x="0" y="2317101"/>
                  </a:cubicBezTo>
                  <a:lnTo>
                    <a:pt x="0" y="10967"/>
                  </a:lnTo>
                  <a:cubicBezTo>
                    <a:pt x="0" y="4910"/>
                    <a:pt x="4910" y="0"/>
                    <a:pt x="10967" y="0"/>
                  </a:cubicBezTo>
                  <a:close/>
                </a:path>
              </a:pathLst>
            </a:custGeom>
            <a:solidFill>
              <a:srgbClr val="F0F2FD"/>
            </a:solidFill>
          </p:spPr>
        </p:sp>
        <p:sp>
          <p:nvSpPr>
            <p:cNvPr name="TextBox 13" id="13"/>
            <p:cNvSpPr txBox="true"/>
            <p:nvPr/>
          </p:nvSpPr>
          <p:spPr>
            <a:xfrm>
              <a:off x="0" y="-38100"/>
              <a:ext cx="4629105" cy="23661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15175" y="1677273"/>
            <a:ext cx="13492372" cy="1585911"/>
          </a:xfrm>
          <a:prstGeom prst="rect">
            <a:avLst/>
          </a:prstGeom>
        </p:spPr>
        <p:txBody>
          <a:bodyPr anchor="t" rtlCol="false" tIns="0" lIns="0" bIns="0" rIns="0">
            <a:spAutoFit/>
          </a:bodyPr>
          <a:lstStyle/>
          <a:p>
            <a:pPr algn="l" marL="0" indent="0" lvl="0">
              <a:lnSpc>
                <a:spcPts val="3931"/>
              </a:lnSpc>
              <a:spcBef>
                <a:spcPct val="0"/>
              </a:spcBef>
            </a:pPr>
            <a:r>
              <a:rPr lang="en-US" b="true" sz="4182" strike="noStrike" u="none">
                <a:solidFill>
                  <a:srgbClr val="000000"/>
                </a:solidFill>
                <a:latin typeface="Codec Pro Ultra-Bold"/>
                <a:ea typeface="Codec Pro Ultra-Bold"/>
                <a:cs typeface="Codec Pro Ultra-Bold"/>
                <a:sym typeface="Codec Pro Ultra-Bold"/>
              </a:rPr>
              <a:t>4.</a:t>
            </a:r>
            <a:r>
              <a:rPr lang="en-US" b="true" sz="4182" strike="noStrike" u="none">
                <a:solidFill>
                  <a:srgbClr val="5271FF"/>
                </a:solidFill>
                <a:latin typeface="Codec Pro Ultra-Bold"/>
                <a:ea typeface="Codec Pro Ultra-Bold"/>
                <a:cs typeface="Codec Pro Ultra-Bold"/>
                <a:sym typeface="Codec Pro Ultra-Bold"/>
              </a:rPr>
              <a:t> MEJORA DEL PROGRAMA DE BACKUP</a:t>
            </a:r>
          </a:p>
          <a:p>
            <a:pPr algn="l" marL="0" indent="0" lvl="0">
              <a:lnSpc>
                <a:spcPts val="3931"/>
              </a:lnSpc>
              <a:spcBef>
                <a:spcPct val="0"/>
              </a:spcBef>
            </a:pPr>
          </a:p>
          <a:p>
            <a:pPr algn="l" marL="0" indent="0" lvl="0">
              <a:lnSpc>
                <a:spcPts val="3931"/>
              </a:lnSpc>
              <a:spcBef>
                <a:spcPct val="0"/>
              </a:spcBef>
            </a:pPr>
          </a:p>
        </p:txBody>
      </p:sp>
      <p:sp>
        <p:nvSpPr>
          <p:cNvPr name="TextBox 15" id="15"/>
          <p:cNvSpPr txBox="true"/>
          <p:nvPr/>
        </p:nvSpPr>
        <p:spPr>
          <a:xfrm rot="0">
            <a:off x="1401847" y="3270586"/>
            <a:ext cx="14325772" cy="5848350"/>
          </a:xfrm>
          <a:prstGeom prst="rect">
            <a:avLst/>
          </a:prstGeom>
        </p:spPr>
        <p:txBody>
          <a:bodyPr anchor="t" rtlCol="false" tIns="0" lIns="0" bIns="0" rIns="0">
            <a:spAutoFit/>
          </a:bodyPr>
          <a:lstStyle/>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Ampliar la cobertura de backups: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Implementar un sistema de backup que cubra el 100% de los equipos y servidores críticos. Utilizar herramientas de backup centralizadas.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Asegura que todos los datos importantes estén respaldados.</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Realizar backups frecuentes: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Configurar backups diarios o en tiempo real. Utilizar soluciones de backup incremental para minimizar el tiempo de ejecución.</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Reduce la pérdida de datos en caso de un ataque.</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Almacenar backups fuera de la red:</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Utilizar servicios de backup en la nube o almacenamiento externo para guardar copias de seguridad. Asegurar que los backups estén encriptados.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Protege los backups en caso de ransomware o desastres.</a:t>
            </a:r>
          </a:p>
          <a:p>
            <a:pPr algn="l">
              <a:lnSpc>
                <a:spcPts val="2739"/>
              </a:lnSpc>
            </a:pPr>
          </a:p>
          <a:p>
            <a:pPr algn="l">
              <a:lnSpc>
                <a:spcPts val="2739"/>
              </a:lnSpc>
            </a:pPr>
          </a:p>
        </p:txBody>
      </p:sp>
      <p:sp>
        <p:nvSpPr>
          <p:cNvPr name="Freeform 16" id="16"/>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27</a:t>
            </a:r>
          </a:p>
        </p:txBody>
      </p:sp>
      <p:sp>
        <p:nvSpPr>
          <p:cNvPr name="TextBox 18" id="18"/>
          <p:cNvSpPr txBox="true"/>
          <p:nvPr/>
        </p:nvSpPr>
        <p:spPr>
          <a:xfrm rot="0">
            <a:off x="10204401" y="2129580"/>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DISEÑO DE SOLUCION</a:t>
            </a:r>
          </a:p>
        </p:txBody>
      </p:sp>
    </p:spTree>
  </p:cSld>
  <p:clrMapOvr>
    <a:masterClrMapping/>
  </p:clrMapOvr>
  <p:transition spd="fast">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028700" y="1281230"/>
            <a:ext cx="15530602" cy="7810644"/>
            <a:chOff x="0" y="0"/>
            <a:chExt cx="4629105" cy="2328068"/>
          </a:xfrm>
        </p:grpSpPr>
        <p:sp>
          <p:nvSpPr>
            <p:cNvPr name="Freeform 12" id="12"/>
            <p:cNvSpPr/>
            <p:nvPr/>
          </p:nvSpPr>
          <p:spPr>
            <a:xfrm flipH="false" flipV="false" rot="0">
              <a:off x="0" y="0"/>
              <a:ext cx="4629105" cy="2328068"/>
            </a:xfrm>
            <a:custGeom>
              <a:avLst/>
              <a:gdLst/>
              <a:ahLst/>
              <a:cxnLst/>
              <a:rect r="r" b="b" t="t" l="l"/>
              <a:pathLst>
                <a:path h="2328068" w="4629105">
                  <a:moveTo>
                    <a:pt x="10967" y="0"/>
                  </a:moveTo>
                  <a:lnTo>
                    <a:pt x="4618138" y="0"/>
                  </a:lnTo>
                  <a:cubicBezTo>
                    <a:pt x="4624195" y="0"/>
                    <a:pt x="4629105" y="4910"/>
                    <a:pt x="4629105" y="10967"/>
                  </a:cubicBezTo>
                  <a:lnTo>
                    <a:pt x="4629105" y="2317101"/>
                  </a:lnTo>
                  <a:cubicBezTo>
                    <a:pt x="4629105" y="2320009"/>
                    <a:pt x="4627950" y="2322799"/>
                    <a:pt x="4625893" y="2324855"/>
                  </a:cubicBezTo>
                  <a:cubicBezTo>
                    <a:pt x="4623836" y="2326912"/>
                    <a:pt x="4621047" y="2328068"/>
                    <a:pt x="4618138" y="2328068"/>
                  </a:cubicBezTo>
                  <a:lnTo>
                    <a:pt x="10967" y="2328068"/>
                  </a:lnTo>
                  <a:cubicBezTo>
                    <a:pt x="4910" y="2328068"/>
                    <a:pt x="0" y="2323158"/>
                    <a:pt x="0" y="2317101"/>
                  </a:cubicBezTo>
                  <a:lnTo>
                    <a:pt x="0" y="10967"/>
                  </a:lnTo>
                  <a:cubicBezTo>
                    <a:pt x="0" y="4910"/>
                    <a:pt x="4910" y="0"/>
                    <a:pt x="10967" y="0"/>
                  </a:cubicBezTo>
                  <a:close/>
                </a:path>
              </a:pathLst>
            </a:custGeom>
            <a:solidFill>
              <a:srgbClr val="F0F2FD"/>
            </a:solidFill>
          </p:spPr>
        </p:sp>
        <p:sp>
          <p:nvSpPr>
            <p:cNvPr name="TextBox 13" id="13"/>
            <p:cNvSpPr txBox="true"/>
            <p:nvPr/>
          </p:nvSpPr>
          <p:spPr>
            <a:xfrm>
              <a:off x="0" y="-38100"/>
              <a:ext cx="4629105" cy="23661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15175" y="1677273"/>
            <a:ext cx="13492372" cy="1090611"/>
          </a:xfrm>
          <a:prstGeom prst="rect">
            <a:avLst/>
          </a:prstGeom>
        </p:spPr>
        <p:txBody>
          <a:bodyPr anchor="t" rtlCol="false" tIns="0" lIns="0" bIns="0" rIns="0">
            <a:spAutoFit/>
          </a:bodyPr>
          <a:lstStyle/>
          <a:p>
            <a:pPr algn="l" marL="0" indent="0" lvl="0">
              <a:lnSpc>
                <a:spcPts val="3931"/>
              </a:lnSpc>
              <a:spcBef>
                <a:spcPct val="0"/>
              </a:spcBef>
            </a:pPr>
            <a:r>
              <a:rPr lang="en-US" b="true" sz="4182" strike="noStrike" u="none">
                <a:solidFill>
                  <a:srgbClr val="000000"/>
                </a:solidFill>
                <a:latin typeface="Codec Pro Ultra-Bold"/>
                <a:ea typeface="Codec Pro Ultra-Bold"/>
                <a:cs typeface="Codec Pro Ultra-Bold"/>
                <a:sym typeface="Codec Pro Ultra-Bold"/>
              </a:rPr>
              <a:t>5.</a:t>
            </a:r>
            <a:r>
              <a:rPr lang="en-US" b="true" sz="4182" strike="noStrike" u="none">
                <a:solidFill>
                  <a:srgbClr val="5271FF"/>
                </a:solidFill>
                <a:latin typeface="Codec Pro Ultra-Bold"/>
                <a:ea typeface="Codec Pro Ultra-Bold"/>
                <a:cs typeface="Codec Pro Ultra-Bold"/>
                <a:sym typeface="Codec Pro Ultra-Bold"/>
              </a:rPr>
              <a:t> MEDIDAS DE CONTENCIÓN Y RESPUESTA</a:t>
            </a:r>
          </a:p>
          <a:p>
            <a:pPr algn="l" marL="0" indent="0" lvl="0">
              <a:lnSpc>
                <a:spcPts val="3931"/>
              </a:lnSpc>
              <a:spcBef>
                <a:spcPct val="0"/>
              </a:spcBef>
            </a:pPr>
          </a:p>
        </p:txBody>
      </p:sp>
      <p:sp>
        <p:nvSpPr>
          <p:cNvPr name="TextBox 15" id="15"/>
          <p:cNvSpPr txBox="true"/>
          <p:nvPr/>
        </p:nvSpPr>
        <p:spPr>
          <a:xfrm rot="0">
            <a:off x="1401847" y="3270586"/>
            <a:ext cx="14325772" cy="5505450"/>
          </a:xfrm>
          <a:prstGeom prst="rect">
            <a:avLst/>
          </a:prstGeom>
        </p:spPr>
        <p:txBody>
          <a:bodyPr anchor="t" rtlCol="false" tIns="0" lIns="0" bIns="0" rIns="0">
            <a:spAutoFit/>
          </a:bodyPr>
          <a:lstStyle/>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Aislamiento en lugar de apagado:</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Configurar políticas de aislamiento automático para máquinas infectadas. Utilizar herramientas de gestión de red para aislar segmentos afectados.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Mantiene la operatividad mientras se contiene la amenaza.</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Análisis forense continuo:</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Establecer una relación con expertos en ciberseguridad para realizar análisis forenses periódicos. Utilizar herramientas de análisis de malware.</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Permite entender mejor los ataques y mejorar las defensas.</a:t>
            </a:r>
          </a:p>
          <a:p>
            <a:pPr algn="l">
              <a:lnSpc>
                <a:spcPts val="2739"/>
              </a:lnSpc>
            </a:pPr>
          </a:p>
          <a:p>
            <a:pPr algn="l" marL="643956" indent="-321978" lvl="1">
              <a:lnSpc>
                <a:spcPts val="3579"/>
              </a:lnSpc>
              <a:buFont typeface="Arial"/>
              <a:buChar char="•"/>
            </a:pPr>
            <a:r>
              <a:rPr lang="en-US" b="true" sz="2982">
                <a:solidFill>
                  <a:srgbClr val="15193E"/>
                </a:solidFill>
                <a:latin typeface="Codec Pro Bold"/>
                <a:ea typeface="Codec Pro Bold"/>
                <a:cs typeface="Codec Pro Bold"/>
                <a:sym typeface="Codec Pro Bold"/>
              </a:rPr>
              <a:t>Elaboración de informes detallados:</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Cómo llevarlo a cabo: Documentar cada incidente, incluyendo el tipo de malware, el vector de ataque y las acciones tomadas. Incluir un plan de acción para mejorar la ciberseguridad.</a:t>
            </a:r>
          </a:p>
          <a:p>
            <a:pPr algn="l" marL="985660" indent="-328553" lvl="2">
              <a:lnSpc>
                <a:spcPts val="2739"/>
              </a:lnSpc>
              <a:buFont typeface="Arial"/>
              <a:buChar char="⚬"/>
            </a:pPr>
            <a:r>
              <a:rPr lang="en-US" sz="2282">
                <a:solidFill>
                  <a:srgbClr val="15193E"/>
                </a:solidFill>
                <a:latin typeface="Codec Pro"/>
                <a:ea typeface="Codec Pro"/>
                <a:cs typeface="Codec Pro"/>
                <a:sym typeface="Codec Pro"/>
              </a:rPr>
              <a:t>Beneficio: Facilita el aprendizaje y la mejora continua.</a:t>
            </a:r>
          </a:p>
          <a:p>
            <a:pPr algn="l">
              <a:lnSpc>
                <a:spcPts val="2739"/>
              </a:lnSpc>
            </a:pPr>
          </a:p>
        </p:txBody>
      </p:sp>
      <p:sp>
        <p:nvSpPr>
          <p:cNvPr name="Freeform 16" id="16"/>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28</a:t>
            </a:r>
          </a:p>
        </p:txBody>
      </p:sp>
      <p:sp>
        <p:nvSpPr>
          <p:cNvPr name="TextBox 18" id="18"/>
          <p:cNvSpPr txBox="true"/>
          <p:nvPr/>
        </p:nvSpPr>
        <p:spPr>
          <a:xfrm rot="0">
            <a:off x="10733264" y="2222578"/>
            <a:ext cx="6816548" cy="432438"/>
          </a:xfrm>
          <a:prstGeom prst="rect">
            <a:avLst/>
          </a:prstGeom>
        </p:spPr>
        <p:txBody>
          <a:bodyPr anchor="t" rtlCol="false" tIns="0" lIns="0" bIns="0" rIns="0">
            <a:spAutoFit/>
          </a:bodyPr>
          <a:lstStyle/>
          <a:p>
            <a:pPr algn="l">
              <a:lnSpc>
                <a:spcPts val="2820"/>
              </a:lnSpc>
            </a:pPr>
            <a:r>
              <a:rPr lang="en-US" sz="3000" b="true">
                <a:solidFill>
                  <a:srgbClr val="00BF63"/>
                </a:solidFill>
                <a:latin typeface="Codec Pro Ultra-Bold"/>
                <a:ea typeface="Codec Pro Ultra-Bold"/>
                <a:cs typeface="Codec Pro Ultra-Bold"/>
                <a:sym typeface="Codec Pro Ultra-Bold"/>
              </a:rPr>
              <a:t>DISEÑO DE SOLUCION</a:t>
            </a:r>
          </a:p>
        </p:txBody>
      </p:sp>
    </p:spTree>
  </p:cSld>
  <p:clrMapOvr>
    <a:masterClrMapping/>
  </p:clrMapOvr>
  <p:transition spd="fast">
    <p:push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475560" y="1028700"/>
            <a:ext cx="13385029" cy="8229600"/>
            <a:chOff x="0" y="0"/>
            <a:chExt cx="3525275" cy="2167467"/>
          </a:xfrm>
        </p:grpSpPr>
        <p:sp>
          <p:nvSpPr>
            <p:cNvPr name="Freeform 3" id="3"/>
            <p:cNvSpPr/>
            <p:nvPr/>
          </p:nvSpPr>
          <p:spPr>
            <a:xfrm flipH="false" flipV="false" rot="0">
              <a:off x="0" y="0"/>
              <a:ext cx="3525275" cy="2167467"/>
            </a:xfrm>
            <a:custGeom>
              <a:avLst/>
              <a:gdLst/>
              <a:ahLst/>
              <a:cxnLst/>
              <a:rect r="r" b="b" t="t" l="l"/>
              <a:pathLst>
                <a:path h="2167467" w="3525275">
                  <a:moveTo>
                    <a:pt x="18509" y="0"/>
                  </a:moveTo>
                  <a:lnTo>
                    <a:pt x="3506766" y="0"/>
                  </a:lnTo>
                  <a:cubicBezTo>
                    <a:pt x="3516988" y="0"/>
                    <a:pt x="3525275" y="8287"/>
                    <a:pt x="3525275" y="18509"/>
                  </a:cubicBezTo>
                  <a:lnTo>
                    <a:pt x="3525275" y="2148958"/>
                  </a:lnTo>
                  <a:cubicBezTo>
                    <a:pt x="3525275" y="2159180"/>
                    <a:pt x="3516988" y="2167467"/>
                    <a:pt x="3506766" y="2167467"/>
                  </a:cubicBezTo>
                  <a:lnTo>
                    <a:pt x="18509" y="2167467"/>
                  </a:lnTo>
                  <a:cubicBezTo>
                    <a:pt x="8287" y="2167467"/>
                    <a:pt x="0" y="2159180"/>
                    <a:pt x="0" y="2148958"/>
                  </a:cubicBezTo>
                  <a:lnTo>
                    <a:pt x="0" y="18509"/>
                  </a:lnTo>
                  <a:cubicBezTo>
                    <a:pt x="0" y="8287"/>
                    <a:pt x="8287" y="0"/>
                    <a:pt x="18509" y="0"/>
                  </a:cubicBezTo>
                  <a:close/>
                </a:path>
              </a:pathLst>
            </a:custGeom>
            <a:solidFill>
              <a:srgbClr val="E4E5EC"/>
            </a:solidFill>
          </p:spPr>
        </p:sp>
        <p:sp>
          <p:nvSpPr>
            <p:cNvPr name="TextBox 4" id="4"/>
            <p:cNvSpPr txBox="true"/>
            <p:nvPr/>
          </p:nvSpPr>
          <p:spPr>
            <a:xfrm>
              <a:off x="0" y="-38100"/>
              <a:ext cx="3525275"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307505" y="3194092"/>
            <a:ext cx="6363399" cy="595886"/>
          </a:xfrm>
          <a:prstGeom prst="rect">
            <a:avLst/>
          </a:prstGeom>
        </p:spPr>
        <p:txBody>
          <a:bodyPr anchor="t" rtlCol="false" tIns="0" lIns="0" bIns="0" rIns="0">
            <a:spAutoFit/>
          </a:bodyPr>
          <a:lstStyle/>
          <a:p>
            <a:pPr algn="l">
              <a:lnSpc>
                <a:spcPts val="3948"/>
              </a:lnSpc>
            </a:pPr>
            <a:r>
              <a:rPr lang="en-US" sz="4200" b="true">
                <a:solidFill>
                  <a:srgbClr val="5666F8"/>
                </a:solidFill>
                <a:latin typeface="Codec Pro Ultra-Bold"/>
                <a:ea typeface="Codec Pro Ultra-Bold"/>
                <a:cs typeface="Codec Pro Ultra-Bold"/>
                <a:sym typeface="Codec Pro Ultra-Bold"/>
              </a:rPr>
              <a:t>CONCLUSION</a:t>
            </a:r>
          </a:p>
        </p:txBody>
      </p:sp>
      <p:sp>
        <p:nvSpPr>
          <p:cNvPr name="TextBox 6" id="6"/>
          <p:cNvSpPr txBox="true"/>
          <p:nvPr/>
        </p:nvSpPr>
        <p:spPr>
          <a:xfrm rot="0">
            <a:off x="3307505" y="4135280"/>
            <a:ext cx="10795499" cy="1419225"/>
          </a:xfrm>
          <a:prstGeom prst="rect">
            <a:avLst/>
          </a:prstGeom>
        </p:spPr>
        <p:txBody>
          <a:bodyPr anchor="t" rtlCol="false" tIns="0" lIns="0" bIns="0" rIns="0">
            <a:spAutoFit/>
          </a:bodyPr>
          <a:lstStyle/>
          <a:p>
            <a:pPr algn="l">
              <a:lnSpc>
                <a:spcPts val="2735"/>
              </a:lnSpc>
            </a:pPr>
            <a:r>
              <a:rPr lang="en-US" sz="2279">
                <a:solidFill>
                  <a:srgbClr val="15193E"/>
                </a:solidFill>
                <a:latin typeface="Codec Pro"/>
                <a:ea typeface="Codec Pro"/>
                <a:cs typeface="Codec Pro"/>
                <a:sym typeface="Codec Pro"/>
              </a:rPr>
              <a:t> Implementar estas medidas ayudará a LexCorp a fortalecer su seguridad, prevenir futuras infecciones por malware y responder de manera efectiva a incidentes. Este enfoque proactivo es clave para proteger los datos y operaciones de la organización.</a:t>
            </a:r>
          </a:p>
        </p:txBody>
      </p:sp>
      <p:sp>
        <p:nvSpPr>
          <p:cNvPr name="Freeform 7" id="7"/>
          <p:cNvSpPr/>
          <p:nvPr/>
        </p:nvSpPr>
        <p:spPr>
          <a:xfrm flipH="false" flipV="false" rot="0">
            <a:off x="1653028" y="535426"/>
            <a:ext cx="2726935" cy="1621287"/>
          </a:xfrm>
          <a:custGeom>
            <a:avLst/>
            <a:gdLst/>
            <a:ahLst/>
            <a:cxnLst/>
            <a:rect r="r" b="b" t="t" l="l"/>
            <a:pathLst>
              <a:path h="1621287" w="2726935">
                <a:moveTo>
                  <a:pt x="0" y="0"/>
                </a:moveTo>
                <a:lnTo>
                  <a:pt x="2726935" y="0"/>
                </a:lnTo>
                <a:lnTo>
                  <a:pt x="2726935" y="1621287"/>
                </a:lnTo>
                <a:lnTo>
                  <a:pt x="0" y="1621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71156" y="1610537"/>
            <a:ext cx="2599390" cy="1545456"/>
          </a:xfrm>
          <a:custGeom>
            <a:avLst/>
            <a:gdLst/>
            <a:ahLst/>
            <a:cxnLst/>
            <a:rect r="r" b="b" t="t" l="l"/>
            <a:pathLst>
              <a:path h="1545456" w="2599390">
                <a:moveTo>
                  <a:pt x="0" y="0"/>
                </a:moveTo>
                <a:lnTo>
                  <a:pt x="2599391" y="0"/>
                </a:lnTo>
                <a:lnTo>
                  <a:pt x="2599391" y="1545455"/>
                </a:lnTo>
                <a:lnTo>
                  <a:pt x="0" y="15454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29</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9762528" y="0"/>
            <a:ext cx="9444781" cy="10879075"/>
          </a:xfrm>
          <a:custGeom>
            <a:avLst/>
            <a:gdLst/>
            <a:ahLst/>
            <a:cxnLst/>
            <a:rect r="r" b="b" t="t" l="l"/>
            <a:pathLst>
              <a:path h="10879075" w="9444781">
                <a:moveTo>
                  <a:pt x="0" y="0"/>
                </a:moveTo>
                <a:lnTo>
                  <a:pt x="9444781" y="0"/>
                </a:lnTo>
                <a:lnTo>
                  <a:pt x="9444781" y="10879075"/>
                </a:lnTo>
                <a:lnTo>
                  <a:pt x="0" y="10879075"/>
                </a:lnTo>
                <a:lnTo>
                  <a:pt x="0" y="0"/>
                </a:lnTo>
                <a:close/>
              </a:path>
            </a:pathLst>
          </a:custGeom>
          <a:blipFill>
            <a:blip r:embed="rId2">
              <a:extLst>
                <a:ext uri="{96DAC541-7B7A-43D3-8B79-37D633B846F1}">
                  <asvg:svgBlip xmlns:asvg="http://schemas.microsoft.com/office/drawing/2016/SVG/main" r:embed="rId3"/>
                </a:ext>
              </a:extLst>
            </a:blip>
            <a:stretch>
              <a:fillRect l="-15186" t="0" r="0" b="0"/>
            </a:stretch>
          </a:blipFill>
        </p:spPr>
      </p:sp>
      <p:sp>
        <p:nvSpPr>
          <p:cNvPr name="Freeform 3" id="3"/>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0648159" y="1300964"/>
            <a:ext cx="0" cy="8258961"/>
          </a:xfrm>
          <a:prstGeom prst="line">
            <a:avLst/>
          </a:prstGeom>
          <a:ln cap="flat" w="38100">
            <a:solidFill>
              <a:srgbClr val="F0F2FD"/>
            </a:solidFill>
            <a:prstDash val="solid"/>
            <a:headEnd type="none" len="sm" w="sm"/>
            <a:tailEnd type="none" len="sm" w="sm"/>
          </a:ln>
        </p:spPr>
      </p:sp>
      <p:grpSp>
        <p:nvGrpSpPr>
          <p:cNvPr name="Group 6" id="6"/>
          <p:cNvGrpSpPr/>
          <p:nvPr/>
        </p:nvGrpSpPr>
        <p:grpSpPr>
          <a:xfrm rot="0">
            <a:off x="10178006" y="1780838"/>
            <a:ext cx="955034" cy="95503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170642" y="3333582"/>
            <a:ext cx="955034" cy="955034"/>
            <a:chOff x="0" y="0"/>
            <a:chExt cx="1273378" cy="1273378"/>
          </a:xfrm>
        </p:grpSpPr>
        <p:grpSp>
          <p:nvGrpSpPr>
            <p:cNvPr name="Group 10" id="10"/>
            <p:cNvGrpSpPr/>
            <p:nvPr/>
          </p:nvGrpSpPr>
          <p:grpSpPr>
            <a:xfrm rot="0">
              <a:off x="0" y="0"/>
              <a:ext cx="1273378" cy="127337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29838" y="387096"/>
              <a:ext cx="994064" cy="266401"/>
            </a:xfrm>
            <a:prstGeom prst="rect">
              <a:avLst/>
            </a:prstGeom>
          </p:spPr>
          <p:txBody>
            <a:bodyPr anchor="t" rtlCol="false" tIns="0" lIns="0" bIns="0" rIns="0">
              <a:spAutoFit/>
            </a:bodyPr>
            <a:lstStyle/>
            <a:p>
              <a:pPr algn="ctr">
                <a:lnSpc>
                  <a:spcPts val="1352"/>
                </a:lnSpc>
              </a:pPr>
              <a:r>
                <a:rPr lang="en-US" b="true" sz="1313" spc="89">
                  <a:solidFill>
                    <a:srgbClr val="5666F8"/>
                  </a:solidFill>
                  <a:latin typeface="Codec Pro Ultra-Bold"/>
                  <a:ea typeface="Codec Pro Ultra-Bold"/>
                  <a:cs typeface="Codec Pro Ultra-Bold"/>
                  <a:sym typeface="Codec Pro Ultra-Bold"/>
                </a:rPr>
                <a:t>ACCION </a:t>
              </a:r>
            </a:p>
          </p:txBody>
        </p:sp>
        <p:sp>
          <p:nvSpPr>
            <p:cNvPr name="TextBox 14" id="14"/>
            <p:cNvSpPr txBox="true"/>
            <p:nvPr/>
          </p:nvSpPr>
          <p:spPr>
            <a:xfrm rot="0">
              <a:off x="129838" y="686911"/>
              <a:ext cx="994064" cy="429130"/>
            </a:xfrm>
            <a:prstGeom prst="rect">
              <a:avLst/>
            </a:prstGeom>
          </p:spPr>
          <p:txBody>
            <a:bodyPr anchor="t" rtlCol="false" tIns="0" lIns="0" bIns="0" rIns="0">
              <a:spAutoFit/>
            </a:bodyPr>
            <a:lstStyle/>
            <a:p>
              <a:pPr algn="ctr">
                <a:lnSpc>
                  <a:spcPts val="2176"/>
                </a:lnSpc>
              </a:pPr>
              <a:r>
                <a:rPr lang="en-US" b="true" sz="2113" spc="143">
                  <a:solidFill>
                    <a:srgbClr val="000000"/>
                  </a:solidFill>
                  <a:latin typeface="Codec Pro Ultra-Bold"/>
                  <a:ea typeface="Codec Pro Ultra-Bold"/>
                  <a:cs typeface="Codec Pro Ultra-Bold"/>
                  <a:sym typeface="Codec Pro Ultra-Bold"/>
                </a:rPr>
                <a:t>2</a:t>
              </a:r>
            </a:p>
          </p:txBody>
        </p:sp>
      </p:grpSp>
      <p:grpSp>
        <p:nvGrpSpPr>
          <p:cNvPr name="Group 15" id="15"/>
          <p:cNvGrpSpPr/>
          <p:nvPr/>
        </p:nvGrpSpPr>
        <p:grpSpPr>
          <a:xfrm rot="0">
            <a:off x="10170642" y="4888691"/>
            <a:ext cx="955034" cy="955034"/>
            <a:chOff x="0" y="0"/>
            <a:chExt cx="1273378" cy="1273378"/>
          </a:xfrm>
        </p:grpSpPr>
        <p:grpSp>
          <p:nvGrpSpPr>
            <p:cNvPr name="Group 16" id="16"/>
            <p:cNvGrpSpPr/>
            <p:nvPr/>
          </p:nvGrpSpPr>
          <p:grpSpPr>
            <a:xfrm rot="0">
              <a:off x="0" y="0"/>
              <a:ext cx="1273378" cy="127337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9838" y="387096"/>
              <a:ext cx="994064" cy="266401"/>
            </a:xfrm>
            <a:prstGeom prst="rect">
              <a:avLst/>
            </a:prstGeom>
          </p:spPr>
          <p:txBody>
            <a:bodyPr anchor="t" rtlCol="false" tIns="0" lIns="0" bIns="0" rIns="0">
              <a:spAutoFit/>
            </a:bodyPr>
            <a:lstStyle/>
            <a:p>
              <a:pPr algn="ctr">
                <a:lnSpc>
                  <a:spcPts val="1352"/>
                </a:lnSpc>
              </a:pPr>
              <a:r>
                <a:rPr lang="en-US" b="true" sz="1313" spc="89">
                  <a:solidFill>
                    <a:srgbClr val="5666F8"/>
                  </a:solidFill>
                  <a:latin typeface="Codec Pro Ultra-Bold"/>
                  <a:ea typeface="Codec Pro Ultra-Bold"/>
                  <a:cs typeface="Codec Pro Ultra-Bold"/>
                  <a:sym typeface="Codec Pro Ultra-Bold"/>
                </a:rPr>
                <a:t>ACCION </a:t>
              </a:r>
            </a:p>
          </p:txBody>
        </p:sp>
        <p:sp>
          <p:nvSpPr>
            <p:cNvPr name="TextBox 20" id="20"/>
            <p:cNvSpPr txBox="true"/>
            <p:nvPr/>
          </p:nvSpPr>
          <p:spPr>
            <a:xfrm rot="0">
              <a:off x="129838" y="686911"/>
              <a:ext cx="994064" cy="429130"/>
            </a:xfrm>
            <a:prstGeom prst="rect">
              <a:avLst/>
            </a:prstGeom>
          </p:spPr>
          <p:txBody>
            <a:bodyPr anchor="t" rtlCol="false" tIns="0" lIns="0" bIns="0" rIns="0">
              <a:spAutoFit/>
            </a:bodyPr>
            <a:lstStyle/>
            <a:p>
              <a:pPr algn="ctr">
                <a:lnSpc>
                  <a:spcPts val="2176"/>
                </a:lnSpc>
              </a:pPr>
              <a:r>
                <a:rPr lang="en-US" b="true" sz="2113" spc="143">
                  <a:solidFill>
                    <a:srgbClr val="000000"/>
                  </a:solidFill>
                  <a:latin typeface="Codec Pro Ultra-Bold"/>
                  <a:ea typeface="Codec Pro Ultra-Bold"/>
                  <a:cs typeface="Codec Pro Ultra-Bold"/>
                  <a:sym typeface="Codec Pro Ultra-Bold"/>
                </a:rPr>
                <a:t>3</a:t>
              </a:r>
            </a:p>
          </p:txBody>
        </p:sp>
      </p:grpSp>
      <p:grpSp>
        <p:nvGrpSpPr>
          <p:cNvPr name="Group 21" id="21"/>
          <p:cNvGrpSpPr/>
          <p:nvPr/>
        </p:nvGrpSpPr>
        <p:grpSpPr>
          <a:xfrm rot="0">
            <a:off x="10178006" y="6502698"/>
            <a:ext cx="955034" cy="955034"/>
            <a:chOff x="0" y="0"/>
            <a:chExt cx="1273378" cy="1273378"/>
          </a:xfrm>
        </p:grpSpPr>
        <p:grpSp>
          <p:nvGrpSpPr>
            <p:cNvPr name="Group 22" id="22"/>
            <p:cNvGrpSpPr/>
            <p:nvPr/>
          </p:nvGrpSpPr>
          <p:grpSpPr>
            <a:xfrm rot="0">
              <a:off x="0" y="0"/>
              <a:ext cx="1273378" cy="127337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29838" y="387096"/>
              <a:ext cx="994064" cy="266401"/>
            </a:xfrm>
            <a:prstGeom prst="rect">
              <a:avLst/>
            </a:prstGeom>
          </p:spPr>
          <p:txBody>
            <a:bodyPr anchor="t" rtlCol="false" tIns="0" lIns="0" bIns="0" rIns="0">
              <a:spAutoFit/>
            </a:bodyPr>
            <a:lstStyle/>
            <a:p>
              <a:pPr algn="ctr">
                <a:lnSpc>
                  <a:spcPts val="1352"/>
                </a:lnSpc>
              </a:pPr>
              <a:r>
                <a:rPr lang="en-US" b="true" sz="1313" spc="89">
                  <a:solidFill>
                    <a:srgbClr val="5666F8"/>
                  </a:solidFill>
                  <a:latin typeface="Codec Pro Ultra-Bold"/>
                  <a:ea typeface="Codec Pro Ultra-Bold"/>
                  <a:cs typeface="Codec Pro Ultra-Bold"/>
                  <a:sym typeface="Codec Pro Ultra-Bold"/>
                </a:rPr>
                <a:t>ACCION </a:t>
              </a:r>
            </a:p>
          </p:txBody>
        </p:sp>
        <p:sp>
          <p:nvSpPr>
            <p:cNvPr name="TextBox 26" id="26"/>
            <p:cNvSpPr txBox="true"/>
            <p:nvPr/>
          </p:nvSpPr>
          <p:spPr>
            <a:xfrm rot="0">
              <a:off x="129838" y="686911"/>
              <a:ext cx="994064" cy="429130"/>
            </a:xfrm>
            <a:prstGeom prst="rect">
              <a:avLst/>
            </a:prstGeom>
          </p:spPr>
          <p:txBody>
            <a:bodyPr anchor="t" rtlCol="false" tIns="0" lIns="0" bIns="0" rIns="0">
              <a:spAutoFit/>
            </a:bodyPr>
            <a:lstStyle/>
            <a:p>
              <a:pPr algn="ctr">
                <a:lnSpc>
                  <a:spcPts val="2176"/>
                </a:lnSpc>
              </a:pPr>
              <a:r>
                <a:rPr lang="en-US" b="true" sz="2113" spc="143">
                  <a:solidFill>
                    <a:srgbClr val="000000"/>
                  </a:solidFill>
                  <a:latin typeface="Codec Pro Ultra-Bold"/>
                  <a:ea typeface="Codec Pro Ultra-Bold"/>
                  <a:cs typeface="Codec Pro Ultra-Bold"/>
                  <a:sym typeface="Codec Pro Ultra-Bold"/>
                </a:rPr>
                <a:t>4</a:t>
              </a:r>
            </a:p>
          </p:txBody>
        </p:sp>
      </p:grpSp>
      <p:grpSp>
        <p:nvGrpSpPr>
          <p:cNvPr name="Group 27" id="27"/>
          <p:cNvGrpSpPr/>
          <p:nvPr/>
        </p:nvGrpSpPr>
        <p:grpSpPr>
          <a:xfrm rot="0">
            <a:off x="10178006" y="8116705"/>
            <a:ext cx="955034" cy="955034"/>
            <a:chOff x="0" y="0"/>
            <a:chExt cx="1273378" cy="1273378"/>
          </a:xfrm>
        </p:grpSpPr>
        <p:grpSp>
          <p:nvGrpSpPr>
            <p:cNvPr name="Group 28" id="28"/>
            <p:cNvGrpSpPr/>
            <p:nvPr/>
          </p:nvGrpSpPr>
          <p:grpSpPr>
            <a:xfrm rot="0">
              <a:off x="0" y="0"/>
              <a:ext cx="1273378" cy="127337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29838" y="387096"/>
              <a:ext cx="994064" cy="266401"/>
            </a:xfrm>
            <a:prstGeom prst="rect">
              <a:avLst/>
            </a:prstGeom>
          </p:spPr>
          <p:txBody>
            <a:bodyPr anchor="t" rtlCol="false" tIns="0" lIns="0" bIns="0" rIns="0">
              <a:spAutoFit/>
            </a:bodyPr>
            <a:lstStyle/>
            <a:p>
              <a:pPr algn="ctr">
                <a:lnSpc>
                  <a:spcPts val="1352"/>
                </a:lnSpc>
              </a:pPr>
              <a:r>
                <a:rPr lang="en-US" b="true" sz="1313" spc="89">
                  <a:solidFill>
                    <a:srgbClr val="5666F8"/>
                  </a:solidFill>
                  <a:latin typeface="Codec Pro Ultra-Bold"/>
                  <a:ea typeface="Codec Pro Ultra-Bold"/>
                  <a:cs typeface="Codec Pro Ultra-Bold"/>
                  <a:sym typeface="Codec Pro Ultra-Bold"/>
                </a:rPr>
                <a:t>ACCION </a:t>
              </a:r>
            </a:p>
          </p:txBody>
        </p:sp>
        <p:sp>
          <p:nvSpPr>
            <p:cNvPr name="TextBox 32" id="32"/>
            <p:cNvSpPr txBox="true"/>
            <p:nvPr/>
          </p:nvSpPr>
          <p:spPr>
            <a:xfrm rot="0">
              <a:off x="129838" y="686911"/>
              <a:ext cx="994064" cy="429130"/>
            </a:xfrm>
            <a:prstGeom prst="rect">
              <a:avLst/>
            </a:prstGeom>
          </p:spPr>
          <p:txBody>
            <a:bodyPr anchor="t" rtlCol="false" tIns="0" lIns="0" bIns="0" rIns="0">
              <a:spAutoFit/>
            </a:bodyPr>
            <a:lstStyle/>
            <a:p>
              <a:pPr algn="ctr">
                <a:lnSpc>
                  <a:spcPts val="2176"/>
                </a:lnSpc>
              </a:pPr>
              <a:r>
                <a:rPr lang="en-US" b="true" sz="2113" spc="143">
                  <a:solidFill>
                    <a:srgbClr val="000000"/>
                  </a:solidFill>
                  <a:latin typeface="Codec Pro Ultra-Bold"/>
                  <a:ea typeface="Codec Pro Ultra-Bold"/>
                  <a:cs typeface="Codec Pro Ultra-Bold"/>
                  <a:sym typeface="Codec Pro Ultra-Bold"/>
                </a:rPr>
                <a:t>5</a:t>
              </a:r>
            </a:p>
          </p:txBody>
        </p:sp>
      </p:grpSp>
      <p:sp>
        <p:nvSpPr>
          <p:cNvPr name="TextBox 33" id="33"/>
          <p:cNvSpPr txBox="true"/>
          <p:nvPr/>
        </p:nvSpPr>
        <p:spPr>
          <a:xfrm rot="0">
            <a:off x="1028700" y="1498905"/>
            <a:ext cx="7426411" cy="1182610"/>
          </a:xfrm>
          <a:prstGeom prst="rect">
            <a:avLst/>
          </a:prstGeom>
        </p:spPr>
        <p:txBody>
          <a:bodyPr anchor="t" rtlCol="false" tIns="0" lIns="0" bIns="0" rIns="0">
            <a:spAutoFit/>
          </a:bodyPr>
          <a:lstStyle/>
          <a:p>
            <a:pPr algn="l">
              <a:lnSpc>
                <a:spcPts val="4276"/>
              </a:lnSpc>
            </a:pPr>
            <a:r>
              <a:rPr lang="en-US" sz="4549" b="true">
                <a:solidFill>
                  <a:srgbClr val="15193E"/>
                </a:solidFill>
                <a:latin typeface="Codec Pro Ultra-Bold"/>
                <a:ea typeface="Codec Pro Ultra-Bold"/>
                <a:cs typeface="Codec Pro Ultra-Bold"/>
                <a:sym typeface="Codec Pro Ultra-Bold"/>
              </a:rPr>
              <a:t>SITUACIÓN DE ANÁLISIS</a:t>
            </a:r>
          </a:p>
          <a:p>
            <a:pPr algn="l">
              <a:lnSpc>
                <a:spcPts val="4276"/>
              </a:lnSpc>
            </a:pPr>
          </a:p>
        </p:txBody>
      </p:sp>
      <p:sp>
        <p:nvSpPr>
          <p:cNvPr name="TextBox 34" id="34"/>
          <p:cNvSpPr txBox="true"/>
          <p:nvPr/>
        </p:nvSpPr>
        <p:spPr>
          <a:xfrm rot="0">
            <a:off x="1250537" y="2698706"/>
            <a:ext cx="6672580" cy="5419725"/>
          </a:xfrm>
          <a:prstGeom prst="rect">
            <a:avLst/>
          </a:prstGeom>
        </p:spPr>
        <p:txBody>
          <a:bodyPr anchor="t" rtlCol="false" tIns="0" lIns="0" bIns="0" rIns="0">
            <a:spAutoFit/>
          </a:bodyPr>
          <a:lstStyle/>
          <a:p>
            <a:pPr algn="l" marL="518158" indent="-259079" lvl="1">
              <a:lnSpc>
                <a:spcPts val="2879"/>
              </a:lnSpc>
              <a:buFont typeface="Arial"/>
              <a:buChar char="•"/>
            </a:pPr>
            <a:r>
              <a:rPr lang="en-US" sz="2399">
                <a:solidFill>
                  <a:srgbClr val="15193E"/>
                </a:solidFill>
                <a:latin typeface="Codec Pro"/>
                <a:ea typeface="Codec Pro"/>
                <a:cs typeface="Codec Pro"/>
                <a:sym typeface="Codec Pro"/>
              </a:rPr>
              <a:t>Fecha del incidente: Noche del 20 al 23 de junio de 2021.</a:t>
            </a:r>
          </a:p>
          <a:p>
            <a:pPr algn="l" marL="518158" indent="-259079" lvl="1">
              <a:lnSpc>
                <a:spcPts val="2879"/>
              </a:lnSpc>
              <a:buFont typeface="Arial"/>
              <a:buChar char="•"/>
            </a:pPr>
            <a:r>
              <a:rPr lang="en-US" sz="2399">
                <a:solidFill>
                  <a:srgbClr val="15193E"/>
                </a:solidFill>
                <a:latin typeface="Codec Pro"/>
                <a:ea typeface="Codec Pro"/>
                <a:cs typeface="Codec Pro"/>
                <a:sym typeface="Codec Pro"/>
              </a:rPr>
              <a:t>Empresa afectada: LexCorp.</a:t>
            </a:r>
          </a:p>
          <a:p>
            <a:pPr algn="l" marL="518158" indent="-259079" lvl="1">
              <a:lnSpc>
                <a:spcPts val="2879"/>
              </a:lnSpc>
              <a:buFont typeface="Arial"/>
              <a:buChar char="•"/>
            </a:pPr>
            <a:r>
              <a:rPr lang="en-US" sz="2399">
                <a:solidFill>
                  <a:srgbClr val="15193E"/>
                </a:solidFill>
                <a:latin typeface="Codec Pro"/>
                <a:ea typeface="Codec Pro"/>
                <a:cs typeface="Codec Pro"/>
                <a:sym typeface="Codec Pro"/>
              </a:rPr>
              <a:t>Tipo de incidente: Ataque de malware.</a:t>
            </a:r>
          </a:p>
          <a:p>
            <a:pPr algn="l" marL="518158" indent="-259079" lvl="1">
              <a:lnSpc>
                <a:spcPts val="2879"/>
              </a:lnSpc>
              <a:buFont typeface="Arial"/>
              <a:buChar char="•"/>
            </a:pPr>
            <a:r>
              <a:rPr lang="en-US" sz="2399">
                <a:solidFill>
                  <a:srgbClr val="15193E"/>
                </a:solidFill>
                <a:latin typeface="Codec Pro"/>
                <a:ea typeface="Codec Pro"/>
                <a:cs typeface="Codec Pro"/>
                <a:sym typeface="Codec Pro"/>
              </a:rPr>
              <a:t>Infraestructura afectada:</a:t>
            </a:r>
          </a:p>
          <a:p>
            <a:pPr algn="l" marL="1036317" indent="-345439" lvl="2">
              <a:lnSpc>
                <a:spcPts val="2879"/>
              </a:lnSpc>
              <a:buFont typeface="Arial"/>
              <a:buChar char="⚬"/>
            </a:pPr>
            <a:r>
              <a:rPr lang="en-US" sz="2399">
                <a:solidFill>
                  <a:srgbClr val="15193E"/>
                </a:solidFill>
                <a:latin typeface="Codec Pro"/>
                <a:ea typeface="Codec Pro"/>
                <a:cs typeface="Codec Pro"/>
                <a:sym typeface="Codec Pro"/>
              </a:rPr>
              <a:t>Servidores: Windows Server 2003/2012.</a:t>
            </a:r>
          </a:p>
          <a:p>
            <a:pPr algn="l" marL="1036317" indent="-345439" lvl="2">
              <a:lnSpc>
                <a:spcPts val="2879"/>
              </a:lnSpc>
              <a:buFont typeface="Arial"/>
              <a:buChar char="⚬"/>
            </a:pPr>
            <a:r>
              <a:rPr lang="en-US" sz="2399">
                <a:solidFill>
                  <a:srgbClr val="15193E"/>
                </a:solidFill>
                <a:latin typeface="Codec Pro"/>
                <a:ea typeface="Codec Pro"/>
                <a:cs typeface="Codec Pro"/>
                <a:sym typeface="Codec Pro"/>
              </a:rPr>
              <a:t>Equipos de usuario: Windows 7/Windows 10.</a:t>
            </a:r>
          </a:p>
          <a:p>
            <a:pPr algn="l" marL="518158" indent="-259079" lvl="1">
              <a:lnSpc>
                <a:spcPts val="2879"/>
              </a:lnSpc>
              <a:buFont typeface="Arial"/>
              <a:buChar char="•"/>
            </a:pPr>
            <a:r>
              <a:rPr lang="en-US" sz="2399">
                <a:solidFill>
                  <a:srgbClr val="15193E"/>
                </a:solidFill>
                <a:latin typeface="Codec Pro"/>
                <a:ea typeface="Codec Pro"/>
                <a:cs typeface="Codec Pro"/>
                <a:sym typeface="Codec Pro"/>
              </a:rPr>
              <a:t>Contexto: El malware comprometió la infraestructura de red de LexCorp, afectando servidores y equipos de usuario. El área de soporte técnico tomó las siguientes acciones inmediatas para contener el incidente.</a:t>
            </a:r>
          </a:p>
          <a:p>
            <a:pPr algn="l">
              <a:lnSpc>
                <a:spcPts val="2520"/>
              </a:lnSpc>
            </a:pPr>
          </a:p>
        </p:txBody>
      </p:sp>
      <p:sp>
        <p:nvSpPr>
          <p:cNvPr name="TextBox 35" id="35"/>
          <p:cNvSpPr txBox="true"/>
          <p:nvPr/>
        </p:nvSpPr>
        <p:spPr>
          <a:xfrm rot="0">
            <a:off x="11373768" y="2070056"/>
            <a:ext cx="6575582" cy="666750"/>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Guardado de Muestra del Malware</a:t>
            </a:r>
          </a:p>
          <a:p>
            <a:pPr algn="l">
              <a:lnSpc>
                <a:spcPts val="2520"/>
              </a:lnSpc>
            </a:pPr>
          </a:p>
        </p:txBody>
      </p:sp>
      <p:sp>
        <p:nvSpPr>
          <p:cNvPr name="TextBox 36" id="36"/>
          <p:cNvSpPr txBox="true"/>
          <p:nvPr/>
        </p:nvSpPr>
        <p:spPr>
          <a:xfrm rot="0">
            <a:off x="11373768" y="3530079"/>
            <a:ext cx="6575582" cy="666750"/>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Apagado de Máquinas Afectadas</a:t>
            </a:r>
          </a:p>
          <a:p>
            <a:pPr algn="l">
              <a:lnSpc>
                <a:spcPts val="2520"/>
              </a:lnSpc>
            </a:pPr>
          </a:p>
        </p:txBody>
      </p:sp>
      <p:sp>
        <p:nvSpPr>
          <p:cNvPr name="TextBox 37" id="37"/>
          <p:cNvSpPr txBox="true"/>
          <p:nvPr/>
        </p:nvSpPr>
        <p:spPr>
          <a:xfrm rot="0">
            <a:off x="11373768" y="5168385"/>
            <a:ext cx="6575582" cy="666750"/>
          </a:xfrm>
          <a:prstGeom prst="rect">
            <a:avLst/>
          </a:prstGeom>
        </p:spPr>
        <p:txBody>
          <a:bodyPr anchor="t" rtlCol="false" tIns="0" lIns="0" bIns="0" rIns="0">
            <a:spAutoFit/>
          </a:bodyPr>
          <a:lstStyle/>
          <a:p>
            <a:pPr algn="l">
              <a:lnSpc>
                <a:spcPts val="2520"/>
              </a:lnSpc>
            </a:pPr>
            <a:r>
              <a:rPr lang="en-US" sz="2100">
                <a:solidFill>
                  <a:srgbClr val="F0F2FD"/>
                </a:solidFill>
                <a:latin typeface="Codec Pro"/>
                <a:ea typeface="Codec Pro"/>
                <a:cs typeface="Codec Pro"/>
                <a:sym typeface="Codec Pro"/>
              </a:rPr>
              <a:t>Restauración de Copias de Seguridad</a:t>
            </a:r>
          </a:p>
          <a:p>
            <a:pPr algn="l">
              <a:lnSpc>
                <a:spcPts val="2520"/>
              </a:lnSpc>
            </a:pPr>
          </a:p>
        </p:txBody>
      </p:sp>
      <p:sp>
        <p:nvSpPr>
          <p:cNvPr name="TextBox 38" id="38"/>
          <p:cNvSpPr txBox="true"/>
          <p:nvPr/>
        </p:nvSpPr>
        <p:spPr>
          <a:xfrm rot="0">
            <a:off x="11373768" y="6735580"/>
            <a:ext cx="6575582" cy="666750"/>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Contratación de Analista de Ciberseguridad</a:t>
            </a:r>
          </a:p>
          <a:p>
            <a:pPr algn="just">
              <a:lnSpc>
                <a:spcPts val="2520"/>
              </a:lnSpc>
            </a:pPr>
          </a:p>
        </p:txBody>
      </p:sp>
      <p:sp>
        <p:nvSpPr>
          <p:cNvPr name="TextBox 39" id="39"/>
          <p:cNvSpPr txBox="true"/>
          <p:nvPr/>
        </p:nvSpPr>
        <p:spPr>
          <a:xfrm rot="0">
            <a:off x="10275385" y="2071160"/>
            <a:ext cx="745548" cy="199801"/>
          </a:xfrm>
          <a:prstGeom prst="rect">
            <a:avLst/>
          </a:prstGeom>
        </p:spPr>
        <p:txBody>
          <a:bodyPr anchor="t" rtlCol="false" tIns="0" lIns="0" bIns="0" rIns="0">
            <a:spAutoFit/>
          </a:bodyPr>
          <a:lstStyle/>
          <a:p>
            <a:pPr algn="ctr">
              <a:lnSpc>
                <a:spcPts val="1352"/>
              </a:lnSpc>
            </a:pPr>
            <a:r>
              <a:rPr lang="en-US" b="true" sz="1313" spc="89">
                <a:solidFill>
                  <a:srgbClr val="5666F8"/>
                </a:solidFill>
                <a:latin typeface="Codec Pro Ultra-Bold"/>
                <a:ea typeface="Codec Pro Ultra-Bold"/>
                <a:cs typeface="Codec Pro Ultra-Bold"/>
                <a:sym typeface="Codec Pro Ultra-Bold"/>
              </a:rPr>
              <a:t>ACCION </a:t>
            </a:r>
          </a:p>
        </p:txBody>
      </p:sp>
      <p:sp>
        <p:nvSpPr>
          <p:cNvPr name="TextBox 40" id="4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
        <p:nvSpPr>
          <p:cNvPr name="TextBox 41" id="41"/>
          <p:cNvSpPr txBox="true"/>
          <p:nvPr/>
        </p:nvSpPr>
        <p:spPr>
          <a:xfrm rot="0">
            <a:off x="11373768" y="8306243"/>
            <a:ext cx="6575582" cy="666750"/>
          </a:xfrm>
          <a:prstGeom prst="rect">
            <a:avLst/>
          </a:prstGeom>
        </p:spPr>
        <p:txBody>
          <a:bodyPr anchor="t" rtlCol="false" tIns="0" lIns="0" bIns="0" rIns="0">
            <a:spAutoFit/>
          </a:bodyPr>
          <a:lstStyle/>
          <a:p>
            <a:pPr algn="just">
              <a:lnSpc>
                <a:spcPts val="2520"/>
              </a:lnSpc>
            </a:pPr>
            <a:r>
              <a:rPr lang="en-US" sz="2100">
                <a:solidFill>
                  <a:srgbClr val="F0F2FD"/>
                </a:solidFill>
                <a:latin typeface="Codec Pro"/>
                <a:ea typeface="Codec Pro"/>
                <a:cs typeface="Codec Pro"/>
                <a:sym typeface="Codec Pro"/>
              </a:rPr>
              <a:t>Solicitud de elaboración del Informe de Análisis</a:t>
            </a:r>
          </a:p>
          <a:p>
            <a:pPr algn="just">
              <a:lnSpc>
                <a:spcPts val="2520"/>
              </a:lnSpc>
            </a:pPr>
          </a:p>
        </p:txBody>
      </p:sp>
      <p:sp>
        <p:nvSpPr>
          <p:cNvPr name="TextBox 42" id="42"/>
          <p:cNvSpPr txBox="true"/>
          <p:nvPr/>
        </p:nvSpPr>
        <p:spPr>
          <a:xfrm rot="0">
            <a:off x="10275385" y="2296021"/>
            <a:ext cx="745548" cy="321847"/>
          </a:xfrm>
          <a:prstGeom prst="rect">
            <a:avLst/>
          </a:prstGeom>
        </p:spPr>
        <p:txBody>
          <a:bodyPr anchor="t" rtlCol="false" tIns="0" lIns="0" bIns="0" rIns="0">
            <a:spAutoFit/>
          </a:bodyPr>
          <a:lstStyle/>
          <a:p>
            <a:pPr algn="ctr">
              <a:lnSpc>
                <a:spcPts val="2176"/>
              </a:lnSpc>
            </a:pPr>
            <a:r>
              <a:rPr lang="en-US" b="true" sz="2113" spc="143">
                <a:solidFill>
                  <a:srgbClr val="000000"/>
                </a:solidFill>
                <a:latin typeface="Codec Pro Bold"/>
                <a:ea typeface="Codec Pro Bold"/>
                <a:cs typeface="Codec Pro Bold"/>
                <a:sym typeface="Codec Pro Bold"/>
              </a:rPr>
              <a:t>1</a:t>
            </a: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780191" cy="10552930"/>
          </a:xfrm>
          <a:custGeom>
            <a:avLst/>
            <a:gdLst/>
            <a:ahLst/>
            <a:cxnLst/>
            <a:rect r="r" b="b" t="t" l="l"/>
            <a:pathLst>
              <a:path h="10552930" w="7780191">
                <a:moveTo>
                  <a:pt x="7780191" y="0"/>
                </a:moveTo>
                <a:lnTo>
                  <a:pt x="0" y="0"/>
                </a:lnTo>
                <a:lnTo>
                  <a:pt x="0" y="10552930"/>
                </a:lnTo>
                <a:lnTo>
                  <a:pt x="7780191" y="10552930"/>
                </a:lnTo>
                <a:lnTo>
                  <a:pt x="7780191"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17907" y="1296540"/>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¿Fue adecuada?</a:t>
            </a:r>
          </a:p>
        </p:txBody>
      </p:sp>
      <p:sp>
        <p:nvSpPr>
          <p:cNvPr name="TextBox 5" id="5"/>
          <p:cNvSpPr txBox="true"/>
          <p:nvPr/>
        </p:nvSpPr>
        <p:spPr>
          <a:xfrm rot="0">
            <a:off x="8717907" y="2041652"/>
            <a:ext cx="8315993" cy="3524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Si.</a:t>
            </a:r>
          </a:p>
        </p:txBody>
      </p:sp>
      <p:sp>
        <p:nvSpPr>
          <p:cNvPr name="Freeform 6" id="6"/>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08892"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4</a:t>
            </a:r>
          </a:p>
        </p:txBody>
      </p:sp>
      <p:sp>
        <p:nvSpPr>
          <p:cNvPr name="TextBox 8" id="8"/>
          <p:cNvSpPr txBox="true"/>
          <p:nvPr/>
        </p:nvSpPr>
        <p:spPr>
          <a:xfrm rot="0">
            <a:off x="8717907" y="3787302"/>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Importancia: </a:t>
            </a:r>
          </a:p>
        </p:txBody>
      </p:sp>
      <p:sp>
        <p:nvSpPr>
          <p:cNvPr name="TextBox 9" id="9"/>
          <p:cNvSpPr txBox="true"/>
          <p:nvPr/>
        </p:nvSpPr>
        <p:spPr>
          <a:xfrm rot="0">
            <a:off x="8717907" y="4496094"/>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Guardar una muestra del malware es crucial para su análisis forense. Permite identificar el tipo de malware, su comportamiento, origen y vector de ataque.</a:t>
            </a:r>
          </a:p>
        </p:txBody>
      </p:sp>
      <p:sp>
        <p:nvSpPr>
          <p:cNvPr name="TextBox 10" id="10"/>
          <p:cNvSpPr txBox="true"/>
          <p:nvPr/>
        </p:nvSpPr>
        <p:spPr>
          <a:xfrm rot="0">
            <a:off x="8717907" y="6744668"/>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Impacto</a:t>
            </a:r>
          </a:p>
        </p:txBody>
      </p:sp>
      <p:sp>
        <p:nvSpPr>
          <p:cNvPr name="TextBox 11" id="11"/>
          <p:cNvSpPr txBox="true"/>
          <p:nvPr/>
        </p:nvSpPr>
        <p:spPr>
          <a:xfrm rot="0">
            <a:off x="8717907" y="7489780"/>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Esta acción fue fundamental para que el analista de ciberseguridad pudiera emitir recomendaciones precisas y entender el alcance del ataque.</a:t>
            </a:r>
          </a:p>
        </p:txBody>
      </p:sp>
      <p:sp>
        <p:nvSpPr>
          <p:cNvPr name="TextBox 12" id="12"/>
          <p:cNvSpPr txBox="true"/>
          <p:nvPr/>
        </p:nvSpPr>
        <p:spPr>
          <a:xfrm rot="0">
            <a:off x="492042" y="1743211"/>
            <a:ext cx="6796107" cy="4400813"/>
          </a:xfrm>
          <a:prstGeom prst="rect">
            <a:avLst/>
          </a:prstGeom>
        </p:spPr>
        <p:txBody>
          <a:bodyPr anchor="t" rtlCol="false" tIns="0" lIns="0" bIns="0" rIns="0">
            <a:spAutoFit/>
          </a:bodyPr>
          <a:lstStyle/>
          <a:p>
            <a:pPr algn="ctr">
              <a:lnSpc>
                <a:spcPts val="3803"/>
              </a:lnSpc>
            </a:pPr>
            <a:r>
              <a:rPr lang="en-US" b="true" sz="4046">
                <a:solidFill>
                  <a:srgbClr val="D9D9D9"/>
                </a:solidFill>
                <a:latin typeface="Codec Pro Ultra-Bold"/>
                <a:ea typeface="Codec Pro Ultra-Bold"/>
                <a:cs typeface="Codec Pro Ultra-Bold"/>
                <a:sym typeface="Codec Pro Ultra-Bold"/>
              </a:rPr>
              <a:t>ACCION 1</a:t>
            </a:r>
          </a:p>
          <a:p>
            <a:pPr algn="ctr">
              <a:lnSpc>
                <a:spcPts val="3803"/>
              </a:lnSpc>
            </a:pPr>
          </a:p>
          <a:p>
            <a:pPr algn="ctr">
              <a:lnSpc>
                <a:spcPts val="3803"/>
              </a:lnSpc>
            </a:pPr>
          </a:p>
          <a:p>
            <a:pPr algn="ctr">
              <a:lnSpc>
                <a:spcPts val="3803"/>
              </a:lnSpc>
            </a:pPr>
            <a:r>
              <a:rPr lang="en-US" b="true" sz="4046">
                <a:solidFill>
                  <a:srgbClr val="FFFFFF"/>
                </a:solidFill>
                <a:latin typeface="Codec Pro Ultra-Bold"/>
                <a:ea typeface="Codec Pro Ultra-Bold"/>
                <a:cs typeface="Codec Pro Ultra-Bold"/>
                <a:sym typeface="Codec Pro Ultra-Bold"/>
              </a:rPr>
              <a:t>GUARDADO DE MUESTRA DEL MALWARE</a:t>
            </a:r>
          </a:p>
          <a:p>
            <a:pPr algn="ctr">
              <a:lnSpc>
                <a:spcPts val="3803"/>
              </a:lnSpc>
            </a:pPr>
          </a:p>
          <a:p>
            <a:pPr algn="ctr">
              <a:lnSpc>
                <a:spcPts val="3803"/>
              </a:lnSpc>
            </a:pPr>
          </a:p>
          <a:p>
            <a:pPr algn="ctr">
              <a:lnSpc>
                <a:spcPts val="3803"/>
              </a:lnSpc>
            </a:pPr>
          </a:p>
          <a:p>
            <a:pPr algn="just">
              <a:lnSpc>
                <a:spcPts val="3803"/>
              </a:lnSpc>
            </a:pPr>
          </a:p>
        </p:txBody>
      </p:sp>
      <p:sp>
        <p:nvSpPr>
          <p:cNvPr name="TextBox 13" id="13"/>
          <p:cNvSpPr txBox="true"/>
          <p:nvPr/>
        </p:nvSpPr>
        <p:spPr>
          <a:xfrm rot="0">
            <a:off x="621729" y="5760674"/>
            <a:ext cx="6666420" cy="666750"/>
          </a:xfrm>
          <a:prstGeom prst="rect">
            <a:avLst/>
          </a:prstGeom>
        </p:spPr>
        <p:txBody>
          <a:bodyPr anchor="t" rtlCol="false" tIns="0" lIns="0" bIns="0" rIns="0">
            <a:spAutoFit/>
          </a:bodyPr>
          <a:lstStyle/>
          <a:p>
            <a:pPr algn="l">
              <a:lnSpc>
                <a:spcPts val="2514"/>
              </a:lnSpc>
            </a:pPr>
            <a:r>
              <a:rPr lang="en-US" sz="2095">
                <a:solidFill>
                  <a:srgbClr val="FFFFFF"/>
                </a:solidFill>
                <a:latin typeface="Codec Pro"/>
                <a:ea typeface="Codec Pro"/>
                <a:cs typeface="Codec Pro"/>
                <a:sym typeface="Codec Pro"/>
              </a:rPr>
              <a:t>El equipo de la empresa guardo una muestra del malware.</a:t>
            </a:r>
          </a:p>
        </p:txBody>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780191" cy="10552930"/>
          </a:xfrm>
          <a:custGeom>
            <a:avLst/>
            <a:gdLst/>
            <a:ahLst/>
            <a:cxnLst/>
            <a:rect r="r" b="b" t="t" l="l"/>
            <a:pathLst>
              <a:path h="10552930" w="7780191">
                <a:moveTo>
                  <a:pt x="7780191" y="0"/>
                </a:moveTo>
                <a:lnTo>
                  <a:pt x="0" y="0"/>
                </a:lnTo>
                <a:lnTo>
                  <a:pt x="0" y="10552930"/>
                </a:lnTo>
                <a:lnTo>
                  <a:pt x="7780191" y="10552930"/>
                </a:lnTo>
                <a:lnTo>
                  <a:pt x="7780191"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17907" y="1296540"/>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¿Fue adecuada?</a:t>
            </a:r>
          </a:p>
        </p:txBody>
      </p:sp>
      <p:sp>
        <p:nvSpPr>
          <p:cNvPr name="TextBox 5" id="5"/>
          <p:cNvSpPr txBox="true"/>
          <p:nvPr/>
        </p:nvSpPr>
        <p:spPr>
          <a:xfrm rot="0">
            <a:off x="8717907" y="2041652"/>
            <a:ext cx="8315993" cy="3524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Sí, pero con matices.</a:t>
            </a:r>
          </a:p>
        </p:txBody>
      </p:sp>
      <p:sp>
        <p:nvSpPr>
          <p:cNvPr name="Freeform 6" id="6"/>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08892"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5</a:t>
            </a:r>
          </a:p>
        </p:txBody>
      </p:sp>
      <p:sp>
        <p:nvSpPr>
          <p:cNvPr name="TextBox 8" id="8"/>
          <p:cNvSpPr txBox="true"/>
          <p:nvPr/>
        </p:nvSpPr>
        <p:spPr>
          <a:xfrm rot="0">
            <a:off x="8717907" y="3026422"/>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Importancia: </a:t>
            </a:r>
          </a:p>
        </p:txBody>
      </p:sp>
      <p:sp>
        <p:nvSpPr>
          <p:cNvPr name="TextBox 9" id="9"/>
          <p:cNvSpPr txBox="true"/>
          <p:nvPr/>
        </p:nvSpPr>
        <p:spPr>
          <a:xfrm rot="0">
            <a:off x="8717907" y="3735214"/>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Apagar las máquinas infectadas es una medida de contención inmediata para evitar la propagación del malware.</a:t>
            </a:r>
          </a:p>
        </p:txBody>
      </p:sp>
      <p:sp>
        <p:nvSpPr>
          <p:cNvPr name="TextBox 10" id="10"/>
          <p:cNvSpPr txBox="true"/>
          <p:nvPr/>
        </p:nvSpPr>
        <p:spPr>
          <a:xfrm rot="0">
            <a:off x="8717907" y="5129229"/>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Impacto</a:t>
            </a:r>
          </a:p>
        </p:txBody>
      </p:sp>
      <p:sp>
        <p:nvSpPr>
          <p:cNvPr name="TextBox 11" id="11"/>
          <p:cNvSpPr txBox="true"/>
          <p:nvPr/>
        </p:nvSpPr>
        <p:spPr>
          <a:xfrm rot="0">
            <a:off x="8717907" y="5874341"/>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Esta acción limitó el daño, pero también detuvo operaciones críticas, lo que pudo afectar la productividad de la empresa.</a:t>
            </a:r>
          </a:p>
        </p:txBody>
      </p:sp>
      <p:sp>
        <p:nvSpPr>
          <p:cNvPr name="TextBox 12" id="12"/>
          <p:cNvSpPr txBox="true"/>
          <p:nvPr/>
        </p:nvSpPr>
        <p:spPr>
          <a:xfrm rot="0">
            <a:off x="8717907" y="7511956"/>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Recomendación:</a:t>
            </a:r>
          </a:p>
        </p:txBody>
      </p:sp>
      <p:sp>
        <p:nvSpPr>
          <p:cNvPr name="TextBox 13" id="13"/>
          <p:cNvSpPr txBox="true"/>
          <p:nvPr/>
        </p:nvSpPr>
        <p:spPr>
          <a:xfrm rot="0">
            <a:off x="8717907" y="8257068"/>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En futuros incidentes, se podría considerar el aislamiento de las máquinas en lugar de apagarlas, para mantener cierta operatividad mientras se contiene la amenaza.</a:t>
            </a:r>
          </a:p>
        </p:txBody>
      </p:sp>
      <p:sp>
        <p:nvSpPr>
          <p:cNvPr name="TextBox 14" id="14"/>
          <p:cNvSpPr txBox="true"/>
          <p:nvPr/>
        </p:nvSpPr>
        <p:spPr>
          <a:xfrm rot="0">
            <a:off x="492042" y="1743211"/>
            <a:ext cx="6796107" cy="4400813"/>
          </a:xfrm>
          <a:prstGeom prst="rect">
            <a:avLst/>
          </a:prstGeom>
        </p:spPr>
        <p:txBody>
          <a:bodyPr anchor="t" rtlCol="false" tIns="0" lIns="0" bIns="0" rIns="0">
            <a:spAutoFit/>
          </a:bodyPr>
          <a:lstStyle/>
          <a:p>
            <a:pPr algn="ctr">
              <a:lnSpc>
                <a:spcPts val="3803"/>
              </a:lnSpc>
            </a:pPr>
            <a:r>
              <a:rPr lang="en-US" b="true" sz="4046">
                <a:solidFill>
                  <a:srgbClr val="D9D9D9"/>
                </a:solidFill>
                <a:latin typeface="Codec Pro Ultra-Bold"/>
                <a:ea typeface="Codec Pro Ultra-Bold"/>
                <a:cs typeface="Codec Pro Ultra-Bold"/>
                <a:sym typeface="Codec Pro Ultra-Bold"/>
              </a:rPr>
              <a:t>ACCION 2</a:t>
            </a:r>
          </a:p>
          <a:p>
            <a:pPr algn="ctr">
              <a:lnSpc>
                <a:spcPts val="3803"/>
              </a:lnSpc>
            </a:pPr>
          </a:p>
          <a:p>
            <a:pPr algn="ctr">
              <a:lnSpc>
                <a:spcPts val="3803"/>
              </a:lnSpc>
            </a:pPr>
          </a:p>
          <a:p>
            <a:pPr algn="ctr">
              <a:lnSpc>
                <a:spcPts val="3803"/>
              </a:lnSpc>
            </a:pPr>
            <a:r>
              <a:rPr lang="en-US" b="true" sz="4046">
                <a:solidFill>
                  <a:srgbClr val="FFFFFF"/>
                </a:solidFill>
                <a:latin typeface="Codec Pro Ultra-Bold"/>
                <a:ea typeface="Codec Pro Ultra-Bold"/>
                <a:cs typeface="Codec Pro Ultra-Bold"/>
                <a:sym typeface="Codec Pro Ultra-Bold"/>
              </a:rPr>
              <a:t>APAGADO DE MÁQUINAS AFECTADAS</a:t>
            </a:r>
          </a:p>
          <a:p>
            <a:pPr algn="ctr">
              <a:lnSpc>
                <a:spcPts val="3803"/>
              </a:lnSpc>
            </a:pPr>
          </a:p>
          <a:p>
            <a:pPr algn="ctr">
              <a:lnSpc>
                <a:spcPts val="3803"/>
              </a:lnSpc>
            </a:pPr>
          </a:p>
          <a:p>
            <a:pPr algn="ctr">
              <a:lnSpc>
                <a:spcPts val="3803"/>
              </a:lnSpc>
            </a:pPr>
          </a:p>
          <a:p>
            <a:pPr algn="just">
              <a:lnSpc>
                <a:spcPts val="3803"/>
              </a:lnSpc>
            </a:pPr>
          </a:p>
        </p:txBody>
      </p:sp>
      <p:sp>
        <p:nvSpPr>
          <p:cNvPr name="TextBox 15" id="15"/>
          <p:cNvSpPr txBox="true"/>
          <p:nvPr/>
        </p:nvSpPr>
        <p:spPr>
          <a:xfrm rot="0">
            <a:off x="621729" y="5760674"/>
            <a:ext cx="6666420" cy="981075"/>
          </a:xfrm>
          <a:prstGeom prst="rect">
            <a:avLst/>
          </a:prstGeom>
        </p:spPr>
        <p:txBody>
          <a:bodyPr anchor="t" rtlCol="false" tIns="0" lIns="0" bIns="0" rIns="0">
            <a:spAutoFit/>
          </a:bodyPr>
          <a:lstStyle/>
          <a:p>
            <a:pPr algn="l">
              <a:lnSpc>
                <a:spcPts val="2514"/>
              </a:lnSpc>
            </a:pPr>
            <a:r>
              <a:rPr lang="en-US" sz="2095">
                <a:solidFill>
                  <a:srgbClr val="FFFFFF"/>
                </a:solidFill>
                <a:latin typeface="Codec Pro"/>
                <a:ea typeface="Codec Pro"/>
                <a:cs typeface="Codec Pro"/>
                <a:sym typeface="Codec Pro"/>
              </a:rPr>
              <a:t>Apagaron, el mismo día 23 de septiembre, las máquinas que se habían identificado como afectadas durante el incidente.</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846480" cy="10642844"/>
          </a:xfrm>
          <a:custGeom>
            <a:avLst/>
            <a:gdLst/>
            <a:ahLst/>
            <a:cxnLst/>
            <a:rect r="r" b="b" t="t" l="l"/>
            <a:pathLst>
              <a:path h="10642844" w="7846480">
                <a:moveTo>
                  <a:pt x="7846480" y="0"/>
                </a:moveTo>
                <a:lnTo>
                  <a:pt x="0" y="0"/>
                </a:lnTo>
                <a:lnTo>
                  <a:pt x="0" y="10642844"/>
                </a:lnTo>
                <a:lnTo>
                  <a:pt x="7846480" y="10642844"/>
                </a:lnTo>
                <a:lnTo>
                  <a:pt x="784648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17907" y="1296540"/>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¿Fue adecuada?</a:t>
            </a:r>
          </a:p>
        </p:txBody>
      </p:sp>
      <p:sp>
        <p:nvSpPr>
          <p:cNvPr name="TextBox 5" id="5"/>
          <p:cNvSpPr txBox="true"/>
          <p:nvPr/>
        </p:nvSpPr>
        <p:spPr>
          <a:xfrm rot="0">
            <a:off x="8717907" y="2041652"/>
            <a:ext cx="8315993" cy="3524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Sí, pero con limitaciones.</a:t>
            </a:r>
          </a:p>
        </p:txBody>
      </p:sp>
      <p:sp>
        <p:nvSpPr>
          <p:cNvPr name="Freeform 6" id="6"/>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08892"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6</a:t>
            </a:r>
          </a:p>
        </p:txBody>
      </p:sp>
      <p:sp>
        <p:nvSpPr>
          <p:cNvPr name="TextBox 8" id="8"/>
          <p:cNvSpPr txBox="true"/>
          <p:nvPr/>
        </p:nvSpPr>
        <p:spPr>
          <a:xfrm rot="0">
            <a:off x="8717907" y="3026422"/>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Importancia: </a:t>
            </a:r>
          </a:p>
        </p:txBody>
      </p:sp>
      <p:sp>
        <p:nvSpPr>
          <p:cNvPr name="TextBox 9" id="9"/>
          <p:cNvSpPr txBox="true"/>
          <p:nvPr/>
        </p:nvSpPr>
        <p:spPr>
          <a:xfrm rot="0">
            <a:off x="8717907" y="3735214"/>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La restauración de backups es una práctica esencial para recuperar datos y sistemas después de un ataque.</a:t>
            </a:r>
          </a:p>
        </p:txBody>
      </p:sp>
      <p:sp>
        <p:nvSpPr>
          <p:cNvPr name="TextBox 10" id="10"/>
          <p:cNvSpPr txBox="true"/>
          <p:nvPr/>
        </p:nvSpPr>
        <p:spPr>
          <a:xfrm rot="0">
            <a:off x="8717907" y="5129229"/>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Impacto</a:t>
            </a:r>
          </a:p>
        </p:txBody>
      </p:sp>
      <p:sp>
        <p:nvSpPr>
          <p:cNvPr name="TextBox 11" id="11"/>
          <p:cNvSpPr txBox="true"/>
          <p:nvPr/>
        </p:nvSpPr>
        <p:spPr>
          <a:xfrm rot="0">
            <a:off x="8717907" y="5874341"/>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Solo el 10% de los equipos contaban con backup, lo que significa que el 90% de la infraestructura quedó vulnerable y sin posibilidad de recuperación inmediata.</a:t>
            </a:r>
          </a:p>
        </p:txBody>
      </p:sp>
      <p:sp>
        <p:nvSpPr>
          <p:cNvPr name="TextBox 12" id="12"/>
          <p:cNvSpPr txBox="true"/>
          <p:nvPr/>
        </p:nvSpPr>
        <p:spPr>
          <a:xfrm rot="0">
            <a:off x="492042" y="1743211"/>
            <a:ext cx="6796107" cy="3924563"/>
          </a:xfrm>
          <a:prstGeom prst="rect">
            <a:avLst/>
          </a:prstGeom>
        </p:spPr>
        <p:txBody>
          <a:bodyPr anchor="t" rtlCol="false" tIns="0" lIns="0" bIns="0" rIns="0">
            <a:spAutoFit/>
          </a:bodyPr>
          <a:lstStyle/>
          <a:p>
            <a:pPr algn="ctr">
              <a:lnSpc>
                <a:spcPts val="3803"/>
              </a:lnSpc>
            </a:pPr>
            <a:r>
              <a:rPr lang="en-US" b="true" sz="4046">
                <a:solidFill>
                  <a:srgbClr val="D9D9D9"/>
                </a:solidFill>
                <a:latin typeface="Codec Pro Ultra-Bold"/>
                <a:ea typeface="Codec Pro Ultra-Bold"/>
                <a:cs typeface="Codec Pro Ultra-Bold"/>
                <a:sym typeface="Codec Pro Ultra-Bold"/>
              </a:rPr>
              <a:t>ACCION 3</a:t>
            </a:r>
          </a:p>
          <a:p>
            <a:pPr algn="ctr">
              <a:lnSpc>
                <a:spcPts val="3803"/>
              </a:lnSpc>
            </a:pPr>
          </a:p>
          <a:p>
            <a:pPr algn="ctr">
              <a:lnSpc>
                <a:spcPts val="3803"/>
              </a:lnSpc>
            </a:pPr>
          </a:p>
          <a:p>
            <a:pPr algn="ctr">
              <a:lnSpc>
                <a:spcPts val="3803"/>
              </a:lnSpc>
            </a:pPr>
            <a:r>
              <a:rPr lang="en-US" b="true" sz="4046">
                <a:solidFill>
                  <a:srgbClr val="FFFFFF"/>
                </a:solidFill>
                <a:latin typeface="Codec Pro Ultra-Bold"/>
                <a:ea typeface="Codec Pro Ultra-Bold"/>
                <a:cs typeface="Codec Pro Ultra-Bold"/>
                <a:sym typeface="Codec Pro Ultra-Bold"/>
              </a:rPr>
              <a:t>RESTAURACIÓN DE COPIAS DE SEGURIDAD</a:t>
            </a:r>
          </a:p>
          <a:p>
            <a:pPr algn="ctr">
              <a:lnSpc>
                <a:spcPts val="3803"/>
              </a:lnSpc>
            </a:pPr>
          </a:p>
          <a:p>
            <a:pPr algn="ctr">
              <a:lnSpc>
                <a:spcPts val="3803"/>
              </a:lnSpc>
            </a:pPr>
          </a:p>
          <a:p>
            <a:pPr algn="just">
              <a:lnSpc>
                <a:spcPts val="3803"/>
              </a:lnSpc>
            </a:pPr>
          </a:p>
        </p:txBody>
      </p:sp>
      <p:sp>
        <p:nvSpPr>
          <p:cNvPr name="TextBox 13" id="13"/>
          <p:cNvSpPr txBox="true"/>
          <p:nvPr/>
        </p:nvSpPr>
        <p:spPr>
          <a:xfrm rot="0">
            <a:off x="8717907" y="7511956"/>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Recomendación:</a:t>
            </a:r>
          </a:p>
        </p:txBody>
      </p:sp>
      <p:sp>
        <p:nvSpPr>
          <p:cNvPr name="TextBox 14" id="14"/>
          <p:cNvSpPr txBox="true"/>
          <p:nvPr/>
        </p:nvSpPr>
        <p:spPr>
          <a:xfrm rot="0">
            <a:off x="8717907" y="8257068"/>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LexCorp debe implementar una política de backups más robusta, con copias de seguridad regulares y cobertura completa de la infraestructura.</a:t>
            </a:r>
          </a:p>
        </p:txBody>
      </p:sp>
      <p:sp>
        <p:nvSpPr>
          <p:cNvPr name="TextBox 15" id="15"/>
          <p:cNvSpPr txBox="true"/>
          <p:nvPr/>
        </p:nvSpPr>
        <p:spPr>
          <a:xfrm rot="0">
            <a:off x="621729" y="5760674"/>
            <a:ext cx="6666420" cy="1295400"/>
          </a:xfrm>
          <a:prstGeom prst="rect">
            <a:avLst/>
          </a:prstGeom>
        </p:spPr>
        <p:txBody>
          <a:bodyPr anchor="t" rtlCol="false" tIns="0" lIns="0" bIns="0" rIns="0">
            <a:spAutoFit/>
          </a:bodyPr>
          <a:lstStyle/>
          <a:p>
            <a:pPr algn="l">
              <a:lnSpc>
                <a:spcPts val="2514"/>
              </a:lnSpc>
            </a:pPr>
            <a:r>
              <a:rPr lang="en-US" sz="2095">
                <a:solidFill>
                  <a:srgbClr val="FFFFFF"/>
                </a:solidFill>
                <a:latin typeface="Codec Pro"/>
                <a:ea typeface="Codec Pro"/>
                <a:cs typeface="Codec Pro"/>
                <a:sym typeface="Codec Pro"/>
              </a:rPr>
              <a:t>Solo el 10% de los equipos contaban con backup, lo que significa que el 90% de la infraestructura quedó vulnerable y sin posibilidad de recuperación inmediata.</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135505"/>
            <a:ext cx="7946382" cy="10778349"/>
          </a:xfrm>
          <a:custGeom>
            <a:avLst/>
            <a:gdLst/>
            <a:ahLst/>
            <a:cxnLst/>
            <a:rect r="r" b="b" t="t" l="l"/>
            <a:pathLst>
              <a:path h="10778349" w="7946382">
                <a:moveTo>
                  <a:pt x="7946382" y="0"/>
                </a:moveTo>
                <a:lnTo>
                  <a:pt x="0" y="0"/>
                </a:lnTo>
                <a:lnTo>
                  <a:pt x="0" y="10778349"/>
                </a:lnTo>
                <a:lnTo>
                  <a:pt x="7946382" y="10778349"/>
                </a:lnTo>
                <a:lnTo>
                  <a:pt x="7946382"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17907" y="1296540"/>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¿Fue adecuada?</a:t>
            </a:r>
          </a:p>
        </p:txBody>
      </p:sp>
      <p:sp>
        <p:nvSpPr>
          <p:cNvPr name="TextBox 5" id="5"/>
          <p:cNvSpPr txBox="true"/>
          <p:nvPr/>
        </p:nvSpPr>
        <p:spPr>
          <a:xfrm rot="0">
            <a:off x="8717907" y="2041652"/>
            <a:ext cx="8315993" cy="3524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Sí, pero con limitaciones.</a:t>
            </a:r>
          </a:p>
        </p:txBody>
      </p:sp>
      <p:sp>
        <p:nvSpPr>
          <p:cNvPr name="Freeform 6" id="6"/>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08892"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7</a:t>
            </a:r>
          </a:p>
        </p:txBody>
      </p:sp>
      <p:sp>
        <p:nvSpPr>
          <p:cNvPr name="TextBox 8" id="8"/>
          <p:cNvSpPr txBox="true"/>
          <p:nvPr/>
        </p:nvSpPr>
        <p:spPr>
          <a:xfrm rot="0">
            <a:off x="8717907" y="3026422"/>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Importancia: </a:t>
            </a:r>
          </a:p>
        </p:txBody>
      </p:sp>
      <p:sp>
        <p:nvSpPr>
          <p:cNvPr name="TextBox 9" id="9"/>
          <p:cNvSpPr txBox="true"/>
          <p:nvPr/>
        </p:nvSpPr>
        <p:spPr>
          <a:xfrm rot="0">
            <a:off x="8717907" y="3735214"/>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La contratación de un experto en ciberseguridad es fundamental para analizar el incidente, identificar vulnerabilidades y proponer soluciones.</a:t>
            </a:r>
          </a:p>
        </p:txBody>
      </p:sp>
      <p:sp>
        <p:nvSpPr>
          <p:cNvPr name="TextBox 10" id="10"/>
          <p:cNvSpPr txBox="true"/>
          <p:nvPr/>
        </p:nvSpPr>
        <p:spPr>
          <a:xfrm rot="0">
            <a:off x="8717907" y="5129229"/>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Impacto</a:t>
            </a:r>
          </a:p>
        </p:txBody>
      </p:sp>
      <p:sp>
        <p:nvSpPr>
          <p:cNvPr name="TextBox 11" id="11"/>
          <p:cNvSpPr txBox="true"/>
          <p:nvPr/>
        </p:nvSpPr>
        <p:spPr>
          <a:xfrm rot="0">
            <a:off x="8717907" y="5874341"/>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Esta acción permitirá a LexCorp entender el ataque, mejorar sus defensas y prevenir futuros incidentes.</a:t>
            </a:r>
          </a:p>
        </p:txBody>
      </p:sp>
      <p:sp>
        <p:nvSpPr>
          <p:cNvPr name="TextBox 12" id="12"/>
          <p:cNvSpPr txBox="true"/>
          <p:nvPr/>
        </p:nvSpPr>
        <p:spPr>
          <a:xfrm rot="0">
            <a:off x="492042" y="1743211"/>
            <a:ext cx="6796107" cy="4877063"/>
          </a:xfrm>
          <a:prstGeom prst="rect">
            <a:avLst/>
          </a:prstGeom>
        </p:spPr>
        <p:txBody>
          <a:bodyPr anchor="t" rtlCol="false" tIns="0" lIns="0" bIns="0" rIns="0">
            <a:spAutoFit/>
          </a:bodyPr>
          <a:lstStyle/>
          <a:p>
            <a:pPr algn="ctr">
              <a:lnSpc>
                <a:spcPts val="3803"/>
              </a:lnSpc>
            </a:pPr>
            <a:r>
              <a:rPr lang="en-US" b="true" sz="4046">
                <a:solidFill>
                  <a:srgbClr val="D9D9D9"/>
                </a:solidFill>
                <a:latin typeface="Codec Pro Ultra-Bold"/>
                <a:ea typeface="Codec Pro Ultra-Bold"/>
                <a:cs typeface="Codec Pro Ultra-Bold"/>
                <a:sym typeface="Codec Pro Ultra-Bold"/>
              </a:rPr>
              <a:t>ACCION 4</a:t>
            </a:r>
          </a:p>
          <a:p>
            <a:pPr algn="ctr">
              <a:lnSpc>
                <a:spcPts val="3803"/>
              </a:lnSpc>
            </a:pPr>
          </a:p>
          <a:p>
            <a:pPr algn="ctr">
              <a:lnSpc>
                <a:spcPts val="3803"/>
              </a:lnSpc>
            </a:pPr>
          </a:p>
          <a:p>
            <a:pPr algn="ctr">
              <a:lnSpc>
                <a:spcPts val="3803"/>
              </a:lnSpc>
            </a:pPr>
            <a:r>
              <a:rPr lang="en-US" b="true" sz="4046">
                <a:solidFill>
                  <a:srgbClr val="FFFFFF"/>
                </a:solidFill>
                <a:latin typeface="Codec Pro Ultra-Bold"/>
                <a:ea typeface="Codec Pro Ultra-Bold"/>
                <a:cs typeface="Codec Pro Ultra-Bold"/>
                <a:sym typeface="Codec Pro Ultra-Bold"/>
              </a:rPr>
              <a:t> CONTRATACIÓN DE ANALISTA DE CIBERSEGURIDAD</a:t>
            </a:r>
          </a:p>
          <a:p>
            <a:pPr algn="ctr">
              <a:lnSpc>
                <a:spcPts val="3803"/>
              </a:lnSpc>
            </a:pPr>
          </a:p>
          <a:p>
            <a:pPr algn="ctr">
              <a:lnSpc>
                <a:spcPts val="3803"/>
              </a:lnSpc>
            </a:pPr>
          </a:p>
          <a:p>
            <a:pPr algn="ctr">
              <a:lnSpc>
                <a:spcPts val="3803"/>
              </a:lnSpc>
            </a:pPr>
          </a:p>
          <a:p>
            <a:pPr algn="just">
              <a:lnSpc>
                <a:spcPts val="3803"/>
              </a:lnSpc>
            </a:pPr>
          </a:p>
        </p:txBody>
      </p:sp>
      <p:sp>
        <p:nvSpPr>
          <p:cNvPr name="TextBox 13" id="13"/>
          <p:cNvSpPr txBox="true"/>
          <p:nvPr/>
        </p:nvSpPr>
        <p:spPr>
          <a:xfrm rot="0">
            <a:off x="8717907" y="7511956"/>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Recomendación:</a:t>
            </a:r>
          </a:p>
        </p:txBody>
      </p:sp>
      <p:sp>
        <p:nvSpPr>
          <p:cNvPr name="TextBox 14" id="14"/>
          <p:cNvSpPr txBox="true"/>
          <p:nvPr/>
        </p:nvSpPr>
        <p:spPr>
          <a:xfrm rot="0">
            <a:off x="8717907" y="8257068"/>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Es recomendable que LexCorp establezca una relación continua con expertos en ciberseguridad para mantener una postura proactiva.</a:t>
            </a:r>
          </a:p>
        </p:txBody>
      </p:sp>
      <p:sp>
        <p:nvSpPr>
          <p:cNvPr name="TextBox 15" id="15"/>
          <p:cNvSpPr txBox="true"/>
          <p:nvPr/>
        </p:nvSpPr>
        <p:spPr>
          <a:xfrm rot="0">
            <a:off x="621729" y="5760674"/>
            <a:ext cx="6666420" cy="1609725"/>
          </a:xfrm>
          <a:prstGeom prst="rect">
            <a:avLst/>
          </a:prstGeom>
        </p:spPr>
        <p:txBody>
          <a:bodyPr anchor="t" rtlCol="false" tIns="0" lIns="0" bIns="0" rIns="0">
            <a:spAutoFit/>
          </a:bodyPr>
          <a:lstStyle/>
          <a:p>
            <a:pPr algn="l">
              <a:lnSpc>
                <a:spcPts val="2514"/>
              </a:lnSpc>
            </a:pPr>
            <a:r>
              <a:rPr lang="en-US" sz="2095">
                <a:solidFill>
                  <a:srgbClr val="FFFFFF"/>
                </a:solidFill>
                <a:latin typeface="Codec Pro"/>
                <a:ea typeface="Codec Pro"/>
                <a:cs typeface="Codec Pro"/>
                <a:sym typeface="Codec Pro"/>
              </a:rPr>
              <a:t>El 24 de septiembre, LexCorp solicita los servicios de un analista de ciberseguridad para analizar una muestra y emitir recomendaciones para su infraestructura de red y mejorar su postura de ciberseguridad.</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846480" cy="10642844"/>
          </a:xfrm>
          <a:custGeom>
            <a:avLst/>
            <a:gdLst/>
            <a:ahLst/>
            <a:cxnLst/>
            <a:rect r="r" b="b" t="t" l="l"/>
            <a:pathLst>
              <a:path h="10642844" w="7846480">
                <a:moveTo>
                  <a:pt x="7846480" y="0"/>
                </a:moveTo>
                <a:lnTo>
                  <a:pt x="0" y="0"/>
                </a:lnTo>
                <a:lnTo>
                  <a:pt x="0" y="10642844"/>
                </a:lnTo>
                <a:lnTo>
                  <a:pt x="7846480" y="10642844"/>
                </a:lnTo>
                <a:lnTo>
                  <a:pt x="784648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717907" y="1296540"/>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¿Fue adecuada?</a:t>
            </a:r>
          </a:p>
        </p:txBody>
      </p:sp>
      <p:sp>
        <p:nvSpPr>
          <p:cNvPr name="TextBox 5" id="5"/>
          <p:cNvSpPr txBox="true"/>
          <p:nvPr/>
        </p:nvSpPr>
        <p:spPr>
          <a:xfrm rot="0">
            <a:off x="8717907" y="2041652"/>
            <a:ext cx="8315993" cy="35242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 Sí, pero con limitaciones.</a:t>
            </a:r>
          </a:p>
        </p:txBody>
      </p:sp>
      <p:sp>
        <p:nvSpPr>
          <p:cNvPr name="Freeform 6" id="6"/>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808892" y="9742056"/>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Open Sans"/>
                <a:ea typeface="Open Sans"/>
                <a:cs typeface="Open Sans"/>
                <a:sym typeface="Open Sans"/>
              </a:rPr>
              <a:t>8</a:t>
            </a:r>
          </a:p>
        </p:txBody>
      </p:sp>
      <p:sp>
        <p:nvSpPr>
          <p:cNvPr name="TextBox 8" id="8"/>
          <p:cNvSpPr txBox="true"/>
          <p:nvPr/>
        </p:nvSpPr>
        <p:spPr>
          <a:xfrm rot="0">
            <a:off x="8717907" y="3026422"/>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Importancia: </a:t>
            </a:r>
          </a:p>
        </p:txBody>
      </p:sp>
      <p:sp>
        <p:nvSpPr>
          <p:cNvPr name="TextBox 9" id="9"/>
          <p:cNvSpPr txBox="true"/>
          <p:nvPr/>
        </p:nvSpPr>
        <p:spPr>
          <a:xfrm rot="0">
            <a:off x="8717907" y="3735214"/>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Un informe detallado es esencial para documentar el incidente, entender cómo ocurrió y tomar medidas correctivas.</a:t>
            </a:r>
          </a:p>
        </p:txBody>
      </p:sp>
      <p:sp>
        <p:nvSpPr>
          <p:cNvPr name="TextBox 10" id="10"/>
          <p:cNvSpPr txBox="true"/>
          <p:nvPr/>
        </p:nvSpPr>
        <p:spPr>
          <a:xfrm rot="0">
            <a:off x="8717907" y="5129229"/>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Impacto</a:t>
            </a:r>
          </a:p>
        </p:txBody>
      </p:sp>
      <p:sp>
        <p:nvSpPr>
          <p:cNvPr name="TextBox 11" id="11"/>
          <p:cNvSpPr txBox="true"/>
          <p:nvPr/>
        </p:nvSpPr>
        <p:spPr>
          <a:xfrm rot="0">
            <a:off x="8717907" y="5874341"/>
            <a:ext cx="8315993" cy="981075"/>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El informe permitirá a LexCorp aprender de este incidente, fortalecer su infraestructura y cumplir con posibles requisitos legales o regulatorios.</a:t>
            </a:r>
          </a:p>
        </p:txBody>
      </p:sp>
      <p:sp>
        <p:nvSpPr>
          <p:cNvPr name="TextBox 12" id="12"/>
          <p:cNvSpPr txBox="true"/>
          <p:nvPr/>
        </p:nvSpPr>
        <p:spPr>
          <a:xfrm rot="0">
            <a:off x="492042" y="1743211"/>
            <a:ext cx="6796107" cy="4877063"/>
          </a:xfrm>
          <a:prstGeom prst="rect">
            <a:avLst/>
          </a:prstGeom>
        </p:spPr>
        <p:txBody>
          <a:bodyPr anchor="t" rtlCol="false" tIns="0" lIns="0" bIns="0" rIns="0">
            <a:spAutoFit/>
          </a:bodyPr>
          <a:lstStyle/>
          <a:p>
            <a:pPr algn="ctr">
              <a:lnSpc>
                <a:spcPts val="3803"/>
              </a:lnSpc>
            </a:pPr>
            <a:r>
              <a:rPr lang="en-US" b="true" sz="4046">
                <a:solidFill>
                  <a:srgbClr val="D9D9D9"/>
                </a:solidFill>
                <a:latin typeface="Codec Pro Ultra-Bold"/>
                <a:ea typeface="Codec Pro Ultra-Bold"/>
                <a:cs typeface="Codec Pro Ultra-Bold"/>
                <a:sym typeface="Codec Pro Ultra-Bold"/>
              </a:rPr>
              <a:t>ACCION 5</a:t>
            </a:r>
          </a:p>
          <a:p>
            <a:pPr algn="ctr">
              <a:lnSpc>
                <a:spcPts val="3803"/>
              </a:lnSpc>
            </a:pPr>
          </a:p>
          <a:p>
            <a:pPr algn="ctr">
              <a:lnSpc>
                <a:spcPts val="3803"/>
              </a:lnSpc>
            </a:pPr>
          </a:p>
          <a:p>
            <a:pPr algn="ctr">
              <a:lnSpc>
                <a:spcPts val="3803"/>
              </a:lnSpc>
            </a:pPr>
            <a:r>
              <a:rPr lang="en-US" b="true" sz="4046">
                <a:solidFill>
                  <a:srgbClr val="FFFFFF"/>
                </a:solidFill>
                <a:latin typeface="Codec Pro Ultra-Bold"/>
                <a:ea typeface="Codec Pro Ultra-Bold"/>
                <a:cs typeface="Codec Pro Ultra-Bold"/>
                <a:sym typeface="Codec Pro Ultra-Bold"/>
              </a:rPr>
              <a:t>ELABORACIÓN DEL INFORME DE ANÁLISIS</a:t>
            </a:r>
          </a:p>
          <a:p>
            <a:pPr algn="ctr">
              <a:lnSpc>
                <a:spcPts val="3803"/>
              </a:lnSpc>
            </a:pPr>
          </a:p>
          <a:p>
            <a:pPr algn="ctr">
              <a:lnSpc>
                <a:spcPts val="3803"/>
              </a:lnSpc>
            </a:pPr>
          </a:p>
          <a:p>
            <a:pPr algn="ctr">
              <a:lnSpc>
                <a:spcPts val="3803"/>
              </a:lnSpc>
            </a:pPr>
          </a:p>
          <a:p>
            <a:pPr algn="ctr">
              <a:lnSpc>
                <a:spcPts val="3803"/>
              </a:lnSpc>
            </a:pPr>
          </a:p>
          <a:p>
            <a:pPr algn="just">
              <a:lnSpc>
                <a:spcPts val="3803"/>
              </a:lnSpc>
            </a:pPr>
          </a:p>
        </p:txBody>
      </p:sp>
      <p:sp>
        <p:nvSpPr>
          <p:cNvPr name="TextBox 13" id="13"/>
          <p:cNvSpPr txBox="true"/>
          <p:nvPr/>
        </p:nvSpPr>
        <p:spPr>
          <a:xfrm rot="0">
            <a:off x="8717907" y="7511956"/>
            <a:ext cx="8315993" cy="669545"/>
          </a:xfrm>
          <a:prstGeom prst="rect">
            <a:avLst/>
          </a:prstGeom>
        </p:spPr>
        <p:txBody>
          <a:bodyPr anchor="t" rtlCol="false" tIns="0" lIns="0" bIns="0" rIns="0">
            <a:spAutoFit/>
          </a:bodyPr>
          <a:lstStyle/>
          <a:p>
            <a:pPr algn="l">
              <a:lnSpc>
                <a:spcPts val="4418"/>
              </a:lnSpc>
            </a:pPr>
            <a:r>
              <a:rPr lang="en-US" sz="4700" b="true">
                <a:solidFill>
                  <a:srgbClr val="15193E"/>
                </a:solidFill>
                <a:latin typeface="Codec Pro Ultra-Bold"/>
                <a:ea typeface="Codec Pro Ultra-Bold"/>
                <a:cs typeface="Codec Pro Ultra-Bold"/>
                <a:sym typeface="Codec Pro Ultra-Bold"/>
              </a:rPr>
              <a:t>Recomendación:</a:t>
            </a:r>
          </a:p>
        </p:txBody>
      </p:sp>
      <p:sp>
        <p:nvSpPr>
          <p:cNvPr name="TextBox 14" id="14"/>
          <p:cNvSpPr txBox="true"/>
          <p:nvPr/>
        </p:nvSpPr>
        <p:spPr>
          <a:xfrm rot="0">
            <a:off x="8717907" y="8257068"/>
            <a:ext cx="8315993" cy="666750"/>
          </a:xfrm>
          <a:prstGeom prst="rect">
            <a:avLst/>
          </a:prstGeom>
        </p:spPr>
        <p:txBody>
          <a:bodyPr anchor="t" rtlCol="false" tIns="0" lIns="0" bIns="0" rIns="0">
            <a:spAutoFit/>
          </a:bodyPr>
          <a:lstStyle/>
          <a:p>
            <a:pPr algn="l">
              <a:lnSpc>
                <a:spcPts val="2520"/>
              </a:lnSpc>
            </a:pPr>
            <a:r>
              <a:rPr lang="en-US" sz="2100">
                <a:solidFill>
                  <a:srgbClr val="15193E"/>
                </a:solidFill>
                <a:latin typeface="Codec Pro"/>
                <a:ea typeface="Codec Pro"/>
                <a:cs typeface="Codec Pro"/>
                <a:sym typeface="Codec Pro"/>
              </a:rPr>
              <a:t>El informe debe incluir no solo el análisis técnico, sino también un plan de acción para mejorar la ciberseguridad de la empresa.</a:t>
            </a:r>
          </a:p>
        </p:txBody>
      </p:sp>
      <p:sp>
        <p:nvSpPr>
          <p:cNvPr name="TextBox 15" id="15"/>
          <p:cNvSpPr txBox="true"/>
          <p:nvPr/>
        </p:nvSpPr>
        <p:spPr>
          <a:xfrm rot="0">
            <a:off x="621729" y="5760674"/>
            <a:ext cx="6666420" cy="1609725"/>
          </a:xfrm>
          <a:prstGeom prst="rect">
            <a:avLst/>
          </a:prstGeom>
        </p:spPr>
        <p:txBody>
          <a:bodyPr anchor="t" rtlCol="false" tIns="0" lIns="0" bIns="0" rIns="0">
            <a:spAutoFit/>
          </a:bodyPr>
          <a:lstStyle/>
          <a:p>
            <a:pPr algn="l">
              <a:lnSpc>
                <a:spcPts val="2514"/>
              </a:lnSpc>
            </a:pPr>
            <a:r>
              <a:rPr lang="en-US" sz="2095">
                <a:solidFill>
                  <a:srgbClr val="FFFFFF"/>
                </a:solidFill>
                <a:latin typeface="Codec Pro"/>
                <a:ea typeface="Codec Pro"/>
                <a:cs typeface="Codec Pro"/>
                <a:sym typeface="Codec Pro"/>
              </a:rPr>
              <a:t>LexCorp solicita la elaboración de un informe de análisis del ataque, que tipo de malware es y el vector de ataque para aportar más detalles sobre el incidente y el nivel de compromiso derivado del mismo.</a:t>
            </a:r>
          </a:p>
        </p:txBody>
      </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grpSp>
        <p:nvGrpSpPr>
          <p:cNvPr name="Group 2" id="2"/>
          <p:cNvGrpSpPr/>
          <p:nvPr/>
        </p:nvGrpSpPr>
        <p:grpSpPr>
          <a:xfrm rot="0">
            <a:off x="2725388" y="1716698"/>
            <a:ext cx="1070406" cy="276506"/>
            <a:chOff x="0" y="0"/>
            <a:chExt cx="484642" cy="125192"/>
          </a:xfrm>
        </p:grpSpPr>
        <p:sp>
          <p:nvSpPr>
            <p:cNvPr name="Freeform 3" id="3"/>
            <p:cNvSpPr/>
            <p:nvPr/>
          </p:nvSpPr>
          <p:spPr>
            <a:xfrm flipH="false" flipV="false" rot="0">
              <a:off x="0" y="0"/>
              <a:ext cx="484642" cy="125192"/>
            </a:xfrm>
            <a:custGeom>
              <a:avLst/>
              <a:gdLst/>
              <a:ahLst/>
              <a:cxnLst/>
              <a:rect r="r" b="b" t="t" l="l"/>
              <a:pathLst>
                <a:path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cap="sq">
              <a:noFill/>
              <a:prstDash val="solid"/>
              <a:miter/>
            </a:ln>
          </p:spPr>
        </p:sp>
        <p:sp>
          <p:nvSpPr>
            <p:cNvPr name="TextBox 4" id="4"/>
            <p:cNvSpPr txBox="true"/>
            <p:nvPr/>
          </p:nvSpPr>
          <p:spPr>
            <a:xfrm>
              <a:off x="0" y="-9525"/>
              <a:ext cx="484642" cy="134717"/>
            </a:xfrm>
            <a:prstGeom prst="rect">
              <a:avLst/>
            </a:prstGeom>
          </p:spPr>
          <p:txBody>
            <a:bodyPr anchor="ctr" rtlCol="false" tIns="31918" lIns="31918" bIns="31918" rIns="31918"/>
            <a:lstStyle/>
            <a:p>
              <a:pPr algn="ctr">
                <a:lnSpc>
                  <a:spcPts val="1381"/>
                </a:lnSpc>
              </a:pPr>
            </a:p>
          </p:txBody>
        </p:sp>
      </p:grpSp>
      <p:sp>
        <p:nvSpPr>
          <p:cNvPr name="Freeform 5" id="5"/>
          <p:cNvSpPr/>
          <p:nvPr/>
        </p:nvSpPr>
        <p:spPr>
          <a:xfrm flipH="false" flipV="false" rot="0">
            <a:off x="-178431" y="-230885"/>
            <a:ext cx="18644862" cy="8466714"/>
          </a:xfrm>
          <a:custGeom>
            <a:avLst/>
            <a:gdLst/>
            <a:ahLst/>
            <a:cxnLst/>
            <a:rect r="r" b="b" t="t" l="l"/>
            <a:pathLst>
              <a:path h="8466714" w="18644862">
                <a:moveTo>
                  <a:pt x="0" y="0"/>
                </a:moveTo>
                <a:lnTo>
                  <a:pt x="18644862" y="0"/>
                </a:lnTo>
                <a:lnTo>
                  <a:pt x="18644862" y="8466714"/>
                </a:lnTo>
                <a:lnTo>
                  <a:pt x="0" y="8466714"/>
                </a:lnTo>
                <a:lnTo>
                  <a:pt x="0" y="0"/>
                </a:lnTo>
                <a:close/>
              </a:path>
            </a:pathLst>
          </a:custGeom>
          <a:blipFill>
            <a:blip r:embed="rId2">
              <a:extLst>
                <a:ext uri="{96DAC541-7B7A-43D3-8B79-37D633B846F1}">
                  <asvg:svgBlip xmlns:asvg="http://schemas.microsoft.com/office/drawing/2016/SVG/main" r:embed="rId3"/>
                </a:ext>
              </a:extLst>
            </a:blip>
            <a:stretch>
              <a:fillRect l="0" t="-120213" r="0" b="0"/>
            </a:stretch>
          </a:blipFill>
        </p:spPr>
      </p:sp>
      <p:grpSp>
        <p:nvGrpSpPr>
          <p:cNvPr name="Group 6" id="6"/>
          <p:cNvGrpSpPr/>
          <p:nvPr/>
        </p:nvGrpSpPr>
        <p:grpSpPr>
          <a:xfrm rot="0">
            <a:off x="807825" y="1028700"/>
            <a:ext cx="16672349" cy="8229600"/>
            <a:chOff x="0" y="0"/>
            <a:chExt cx="4391071" cy="2167467"/>
          </a:xfrm>
        </p:grpSpPr>
        <p:sp>
          <p:nvSpPr>
            <p:cNvPr name="Freeform 7" id="7"/>
            <p:cNvSpPr/>
            <p:nvPr/>
          </p:nvSpPr>
          <p:spPr>
            <a:xfrm flipH="false" flipV="false" rot="0">
              <a:off x="0" y="0"/>
              <a:ext cx="4391072" cy="2167467"/>
            </a:xfrm>
            <a:custGeom>
              <a:avLst/>
              <a:gdLst/>
              <a:ahLst/>
              <a:cxnLst/>
              <a:rect r="r" b="b" t="t" l="l"/>
              <a:pathLst>
                <a:path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p:spPr>
        </p:sp>
        <p:sp>
          <p:nvSpPr>
            <p:cNvPr name="TextBox 8" id="8"/>
            <p:cNvSpPr txBox="true"/>
            <p:nvPr/>
          </p:nvSpPr>
          <p:spPr>
            <a:xfrm>
              <a:off x="0" y="-38100"/>
              <a:ext cx="4391071"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203917" y="2949627"/>
            <a:ext cx="11889176" cy="667725"/>
          </a:xfrm>
          <a:prstGeom prst="rect">
            <a:avLst/>
          </a:prstGeom>
        </p:spPr>
        <p:txBody>
          <a:bodyPr anchor="t" rtlCol="false" tIns="0" lIns="0" bIns="0" rIns="0">
            <a:spAutoFit/>
          </a:bodyPr>
          <a:lstStyle/>
          <a:p>
            <a:pPr algn="l">
              <a:lnSpc>
                <a:spcPts val="4366"/>
              </a:lnSpc>
            </a:pPr>
            <a:r>
              <a:rPr lang="en-US" sz="4644" b="true">
                <a:solidFill>
                  <a:srgbClr val="15193E"/>
                </a:solidFill>
                <a:latin typeface="Codec Pro Ultra-Bold"/>
                <a:ea typeface="Codec Pro Ultra-Bold"/>
                <a:cs typeface="Codec Pro Ultra-Bold"/>
                <a:sym typeface="Codec Pro Ultra-Bold"/>
              </a:rPr>
              <a:t>ANALISIS ESTATICO DEL MALWARE</a:t>
            </a:r>
          </a:p>
        </p:txBody>
      </p:sp>
      <p:sp>
        <p:nvSpPr>
          <p:cNvPr name="TextBox 10" id="10"/>
          <p:cNvSpPr txBox="true"/>
          <p:nvPr/>
        </p:nvSpPr>
        <p:spPr>
          <a:xfrm rot="0">
            <a:off x="2203917" y="4596508"/>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01</a:t>
            </a:r>
          </a:p>
        </p:txBody>
      </p:sp>
      <p:sp>
        <p:nvSpPr>
          <p:cNvPr name="TextBox 11" id="11"/>
          <p:cNvSpPr txBox="true"/>
          <p:nvPr/>
        </p:nvSpPr>
        <p:spPr>
          <a:xfrm rot="0">
            <a:off x="2203917" y="5768927"/>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03</a:t>
            </a:r>
          </a:p>
        </p:txBody>
      </p:sp>
      <p:sp>
        <p:nvSpPr>
          <p:cNvPr name="TextBox 12" id="12"/>
          <p:cNvSpPr txBox="true"/>
          <p:nvPr/>
        </p:nvSpPr>
        <p:spPr>
          <a:xfrm rot="0">
            <a:off x="9803044" y="4597307"/>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04</a:t>
            </a:r>
          </a:p>
        </p:txBody>
      </p:sp>
      <p:sp>
        <p:nvSpPr>
          <p:cNvPr name="TextBox 13" id="13"/>
          <p:cNvSpPr txBox="true"/>
          <p:nvPr/>
        </p:nvSpPr>
        <p:spPr>
          <a:xfrm rot="0">
            <a:off x="2203917" y="5182254"/>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02</a:t>
            </a:r>
          </a:p>
        </p:txBody>
      </p:sp>
      <p:sp>
        <p:nvSpPr>
          <p:cNvPr name="TextBox 14" id="14"/>
          <p:cNvSpPr txBox="true"/>
          <p:nvPr/>
        </p:nvSpPr>
        <p:spPr>
          <a:xfrm rot="0">
            <a:off x="9803044" y="5183053"/>
            <a:ext cx="722176" cy="442715"/>
          </a:xfrm>
          <a:prstGeom prst="rect">
            <a:avLst/>
          </a:prstGeom>
        </p:spPr>
        <p:txBody>
          <a:bodyPr anchor="t" rtlCol="false" tIns="0" lIns="0" bIns="0" rIns="0">
            <a:spAutoFit/>
          </a:bodyPr>
          <a:lstStyle/>
          <a:p>
            <a:pPr algn="l">
              <a:lnSpc>
                <a:spcPts val="2970"/>
              </a:lnSpc>
            </a:pPr>
            <a:r>
              <a:rPr lang="en-US" b="true" sz="2884" spc="196">
                <a:solidFill>
                  <a:srgbClr val="5666F8"/>
                </a:solidFill>
                <a:latin typeface="Codec Pro Ultra-Bold"/>
                <a:ea typeface="Codec Pro Ultra-Bold"/>
                <a:cs typeface="Codec Pro Ultra-Bold"/>
                <a:sym typeface="Codec Pro Ultra-Bold"/>
              </a:rPr>
              <a:t>05</a:t>
            </a:r>
          </a:p>
        </p:txBody>
      </p:sp>
      <p:sp>
        <p:nvSpPr>
          <p:cNvPr name="TextBox 15" id="15"/>
          <p:cNvSpPr txBox="true"/>
          <p:nvPr/>
        </p:nvSpPr>
        <p:spPr>
          <a:xfrm rot="0">
            <a:off x="3197059" y="4596508"/>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INTRODUCCIÓN</a:t>
            </a:r>
          </a:p>
        </p:txBody>
      </p:sp>
      <p:sp>
        <p:nvSpPr>
          <p:cNvPr name="TextBox 16" id="16"/>
          <p:cNvSpPr txBox="true"/>
          <p:nvPr/>
        </p:nvSpPr>
        <p:spPr>
          <a:xfrm rot="0">
            <a:off x="3197059" y="5768927"/>
            <a:ext cx="5776012" cy="1178913"/>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HERRAMIENTAS UTILIZADAS EN KALI LINUX</a:t>
            </a:r>
          </a:p>
          <a:p>
            <a:pPr algn="l">
              <a:lnSpc>
                <a:spcPts val="2970"/>
              </a:lnSpc>
            </a:pPr>
          </a:p>
        </p:txBody>
      </p:sp>
      <p:sp>
        <p:nvSpPr>
          <p:cNvPr name="TextBox 17" id="17"/>
          <p:cNvSpPr txBox="true"/>
          <p:nvPr/>
        </p:nvSpPr>
        <p:spPr>
          <a:xfrm rot="0">
            <a:off x="3197059" y="5182254"/>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METOLOGIA</a:t>
            </a:r>
          </a:p>
        </p:txBody>
      </p:sp>
      <p:sp>
        <p:nvSpPr>
          <p:cNvPr name="TextBox 18" id="18"/>
          <p:cNvSpPr txBox="true"/>
          <p:nvPr/>
        </p:nvSpPr>
        <p:spPr>
          <a:xfrm rot="0">
            <a:off x="10699340" y="5133975"/>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CONCLUSIONES</a:t>
            </a:r>
          </a:p>
        </p:txBody>
      </p:sp>
      <p:sp>
        <p:nvSpPr>
          <p:cNvPr name="TextBox 19" id="19"/>
          <p:cNvSpPr txBox="true"/>
          <p:nvPr/>
        </p:nvSpPr>
        <p:spPr>
          <a:xfrm rot="0">
            <a:off x="10699340" y="4596508"/>
            <a:ext cx="5776012" cy="440836"/>
          </a:xfrm>
          <a:prstGeom prst="rect">
            <a:avLst/>
          </a:prstGeom>
        </p:spPr>
        <p:txBody>
          <a:bodyPr anchor="t" rtlCol="false" tIns="0" lIns="0" bIns="0" rIns="0">
            <a:spAutoFit/>
          </a:bodyPr>
          <a:lstStyle/>
          <a:p>
            <a:pPr algn="l">
              <a:lnSpc>
                <a:spcPts val="2970"/>
              </a:lnSpc>
            </a:pPr>
            <a:r>
              <a:rPr lang="en-US" sz="2884" spc="196">
                <a:solidFill>
                  <a:srgbClr val="15193E"/>
                </a:solidFill>
                <a:latin typeface="Codec Pro"/>
                <a:ea typeface="Codec Pro"/>
                <a:cs typeface="Codec Pro"/>
                <a:sym typeface="Codec Pro"/>
              </a:rPr>
              <a:t>RESULTADOS </a:t>
            </a:r>
          </a:p>
        </p:txBody>
      </p:sp>
      <p:sp>
        <p:nvSpPr>
          <p:cNvPr name="Freeform 20" id="20"/>
          <p:cNvSpPr/>
          <p:nvPr/>
        </p:nvSpPr>
        <p:spPr>
          <a:xfrm flipH="false" flipV="false" rot="0">
            <a:off x="-651470" y="-757964"/>
            <a:ext cx="3655283" cy="2173232"/>
          </a:xfrm>
          <a:custGeom>
            <a:avLst/>
            <a:gdLst/>
            <a:ahLst/>
            <a:cxnLst/>
            <a:rect r="r" b="b" t="t" l="l"/>
            <a:pathLst>
              <a:path h="2173232" w="3655283">
                <a:moveTo>
                  <a:pt x="0" y="0"/>
                </a:moveTo>
                <a:lnTo>
                  <a:pt x="3655283" y="0"/>
                </a:lnTo>
                <a:lnTo>
                  <a:pt x="3655283" y="2173232"/>
                </a:lnTo>
                <a:lnTo>
                  <a:pt x="0" y="217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5113293" y="8973379"/>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7594087" y="9810734"/>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DAGdfWY8Po0</dc:identifier>
  <dcterms:modified xsi:type="dcterms:W3CDTF">2011-08-01T06:04:30Z</dcterms:modified>
  <cp:revision>1</cp:revision>
  <dc:title>Agregar un subtítulo</dc:title>
</cp:coreProperties>
</file>