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2" d="100"/>
          <a:sy n="112" d="100"/>
        </p:scale>
        <p:origin x="-610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8A80-1FFA-4541-9486-3D9B191344E4}" type="datetimeFigureOut">
              <a:rPr lang="pt-BR" smtClean="0"/>
              <a:pPr/>
              <a:t>07/08/2019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98C6-F40D-49C7-9309-DB24707A0F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Análise</a:t>
            </a:r>
            <a:r>
              <a:rPr lang="en-US" b="1" dirty="0" smtClean="0"/>
              <a:t> oncológica de mamografias </a:t>
            </a:r>
            <a:r>
              <a:rPr lang="pt-BR" b="1" dirty="0" smtClean="0"/>
              <a:t>por</a:t>
            </a:r>
            <a:r>
              <a:rPr lang="en-US" b="1" dirty="0" smtClean="0"/>
              <a:t> machine learning</a:t>
            </a:r>
            <a:endParaRPr lang="pt-BR" b="1" dirty="0"/>
          </a:p>
        </p:txBody>
      </p:sp>
      <p:pic>
        <p:nvPicPr>
          <p:cNvPr id="1028" name="Picture 4" descr="C:\Users\Guilherme\Desktop\TCC\TCC-BreastCancerNN\Projeto 2\resources\images\ppt_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1487" cy="142873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715008" y="364331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Guilherme Freitas de Araujo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15206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final II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57686" y="50720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Orientadora</a:t>
            </a:r>
            <a:r>
              <a:rPr lang="pt-BR" dirty="0" smtClean="0"/>
              <a:t>: Prof. Marley Maria B. R. </a:t>
            </a:r>
            <a:r>
              <a:rPr lang="pt-BR" dirty="0" err="1" smtClean="0"/>
              <a:t>Vellasco</a:t>
            </a:r>
            <a:endParaRPr lang="pt-BR" dirty="0" smtClean="0"/>
          </a:p>
          <a:p>
            <a:r>
              <a:rPr lang="pt-BR" b="1" dirty="0" smtClean="0"/>
              <a:t>Coorientador</a:t>
            </a:r>
            <a:r>
              <a:rPr lang="pt-BR" dirty="0" smtClean="0"/>
              <a:t>: Prof. </a:t>
            </a:r>
            <a:r>
              <a:rPr lang="pt-BR" dirty="0" err="1" smtClean="0"/>
              <a:t>Italo</a:t>
            </a:r>
            <a:r>
              <a:rPr lang="pt-BR" dirty="0" smtClean="0"/>
              <a:t> de Oliveira Matias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15074" y="6286520"/>
            <a:ext cx="278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Rio de Janeiro, Agosto de 2019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5. Base de dados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CBIS-DDSM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CBIS-DDSM (</a:t>
            </a:r>
            <a:r>
              <a:rPr lang="pt-BR" dirty="0" err="1"/>
              <a:t>Curated</a:t>
            </a:r>
            <a:r>
              <a:rPr lang="pt-BR" dirty="0"/>
              <a:t> </a:t>
            </a:r>
            <a:r>
              <a:rPr lang="pt-BR" dirty="0" err="1"/>
              <a:t>Breast</a:t>
            </a:r>
            <a:r>
              <a:rPr lang="pt-BR" dirty="0"/>
              <a:t> </a:t>
            </a:r>
            <a:r>
              <a:rPr lang="pt-BR" dirty="0" err="1"/>
              <a:t>Imaging</a:t>
            </a:r>
            <a:r>
              <a:rPr lang="pt-BR" dirty="0"/>
              <a:t> </a:t>
            </a:r>
            <a:r>
              <a:rPr lang="pt-BR" dirty="0" err="1"/>
              <a:t>Subset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smtClean="0"/>
              <a:t>DDSM), versão </a:t>
            </a:r>
            <a:r>
              <a:rPr lang="pt-BR" dirty="0"/>
              <a:t>atualizada e padronizada da DDSM (Digital Database for </a:t>
            </a:r>
            <a:r>
              <a:rPr lang="pt-BR" dirty="0" err="1"/>
              <a:t>Screening</a:t>
            </a:r>
            <a:r>
              <a:rPr lang="pt-BR" dirty="0"/>
              <a:t> </a:t>
            </a:r>
            <a:r>
              <a:rPr lang="pt-BR" dirty="0" err="1"/>
              <a:t>Mammography</a:t>
            </a:r>
            <a:r>
              <a:rPr lang="pt-BR" dirty="0"/>
              <a:t>) </a:t>
            </a:r>
            <a:r>
              <a:rPr lang="pt-BR" dirty="0" smtClean="0"/>
              <a:t>de 1997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Coleção de dados das seguintes fontes: </a:t>
            </a:r>
            <a:r>
              <a:rPr lang="en-US" dirty="0"/>
              <a:t>Massachusetts General Hospital, Wake Forest University School of Medicine, Sacred Heart Hospital, and Washington University of St Louis School of </a:t>
            </a:r>
            <a:r>
              <a:rPr lang="en-US" dirty="0" smtClean="0"/>
              <a:t>Medicine</a:t>
            </a:r>
            <a:endParaRPr lang="pt-BR" dirty="0"/>
          </a:p>
        </p:txBody>
      </p:sp>
      <p:pic>
        <p:nvPicPr>
          <p:cNvPr id="21506" name="Picture 2" descr="Fig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71876"/>
            <a:ext cx="5883409" cy="2789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6. Aplicação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err="1"/>
              <a:t>Classifying</a:t>
            </a:r>
            <a:r>
              <a:rPr lang="pt-BR" b="1" dirty="0"/>
              <a:t> </a:t>
            </a:r>
            <a:r>
              <a:rPr lang="pt-BR" b="1" dirty="0" err="1" smtClean="0"/>
              <a:t>Cancer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Projeto em Python3 para classificação de tumores de mama utilizando </a:t>
            </a:r>
            <a:r>
              <a:rPr lang="pt-BR" dirty="0" err="1" smtClean="0"/>
              <a:t>Tensorflow</a:t>
            </a:r>
            <a:r>
              <a:rPr lang="pt-BR" dirty="0" smtClean="0"/>
              <a:t> e redes neurais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 imagens </a:t>
            </a:r>
            <a:r>
              <a:rPr lang="pt-BR" dirty="0" err="1" smtClean="0"/>
              <a:t>hispatológicas</a:t>
            </a:r>
            <a:r>
              <a:rPr lang="pt-BR" dirty="0" smtClean="0"/>
              <a:t> da base de dados </a:t>
            </a:r>
            <a:r>
              <a:rPr lang="pt-BR" dirty="0" err="1" smtClean="0"/>
              <a:t>BreaKHis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Tensorboard</a:t>
            </a:r>
            <a:endParaRPr lang="pt-BR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2643182"/>
            <a:ext cx="435771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000372"/>
            <a:ext cx="2501164" cy="335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7" y="3071810"/>
            <a:ext cx="185738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2500306"/>
            <a:ext cx="304181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4857760"/>
            <a:ext cx="184665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7. Ferramentas auxiliares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Pré-processamento das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Foram desenvolvidos dois scripts em </a:t>
            </a:r>
            <a:r>
              <a:rPr lang="pt-BR" dirty="0" err="1" smtClean="0"/>
              <a:t>Python</a:t>
            </a:r>
            <a:r>
              <a:rPr lang="pt-BR" dirty="0" smtClean="0"/>
              <a:t> para se realizar um pré-processamento das imagens para adequação ao software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readCsv</a:t>
            </a:r>
            <a:r>
              <a:rPr lang="pt-BR" dirty="0" smtClean="0"/>
              <a:t>: interpreta o arquivo CSV (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) separando as imagens malignas e benignas em pastas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convertDicomToPng</a:t>
            </a:r>
            <a:r>
              <a:rPr lang="pt-BR" dirty="0" smtClean="0"/>
              <a:t>: converte as imagens do formato DICOM (</a:t>
            </a:r>
            <a:r>
              <a:rPr lang="en-US" dirty="0"/>
              <a:t>Digital Imaging and Communications in </a:t>
            </a:r>
            <a:r>
              <a:rPr lang="en-US" dirty="0" smtClean="0"/>
              <a:t>Medicine)</a:t>
            </a:r>
            <a:r>
              <a:rPr lang="pt-BR" dirty="0" smtClean="0"/>
              <a:t> para PNG (</a:t>
            </a:r>
            <a:r>
              <a:rPr lang="pt-BR" dirty="0" err="1"/>
              <a:t>Portable</a:t>
            </a:r>
            <a:r>
              <a:rPr lang="pt-BR" dirty="0"/>
              <a:t> Network </a:t>
            </a:r>
            <a:r>
              <a:rPr lang="pt-BR" dirty="0" err="1" smtClean="0"/>
              <a:t>Graphics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876"/>
            <a:ext cx="5489920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571876"/>
            <a:ext cx="370145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Arquitetura original foi desenvolvida para classificação de imagens histopatológicas com três canais de cor RGB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da arquitetura original variando </a:t>
            </a:r>
            <a:r>
              <a:rPr lang="pt-BR" dirty="0" err="1" smtClean="0"/>
              <a:t>epochs</a:t>
            </a:r>
            <a:r>
              <a:rPr lang="pt-BR" dirty="0" smtClean="0"/>
              <a:t> e </a:t>
            </a:r>
            <a:r>
              <a:rPr lang="pt-BR" dirty="0" err="1" smtClean="0"/>
              <a:t>learning</a:t>
            </a:r>
            <a:r>
              <a:rPr lang="pt-BR" dirty="0" smtClean="0"/>
              <a:t> rate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214678" y="2786058"/>
          <a:ext cx="5376866" cy="1104900"/>
        </p:xfrm>
        <a:graphic>
          <a:graphicData uri="http://schemas.openxmlformats.org/drawingml/2006/table">
            <a:tbl>
              <a:tblPr/>
              <a:tblGrid>
                <a:gridCol w="1358219"/>
                <a:gridCol w="1358219"/>
                <a:gridCol w="1330214"/>
                <a:gridCol w="1330214"/>
              </a:tblGrid>
              <a:tr h="229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size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61.35%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65.54%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57.62%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3" name="Picture 1" descr="arquitetura_1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1797334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214678" y="4286256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Duas camadas </a:t>
            </a:r>
            <a:r>
              <a:rPr lang="pt-BR" sz="1000" dirty="0" err="1" smtClean="0"/>
              <a:t>convolutivas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variando quantidade de camadas convolucionais de duas a cinco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 de assertividade com três camadas totalmente conectadas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71472" y="2143116"/>
          <a:ext cx="6096000" cy="1343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Conv layers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63.49%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62.57%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71472" y="4429132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Full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Conn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layers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62.88%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adicionando uma camada de </a:t>
            </a:r>
            <a:r>
              <a:rPr lang="pt-BR" dirty="0" err="1" smtClean="0"/>
              <a:t>Dropout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Nova arquitetura definida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71472" y="1857364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Dropout layer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61.96%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Picture 1" descr="arquitetura_2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86"/>
            <a:ext cx="1571636" cy="3316237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00430" y="3857628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</a:t>
            </a:r>
            <a:r>
              <a:rPr lang="pt-BR" b="1" dirty="0" err="1" smtClean="0"/>
              <a:t>epochs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</a:t>
            </a:r>
            <a:r>
              <a:rPr lang="pt-BR" dirty="0" err="1" smtClean="0"/>
              <a:t>epochs</a:t>
            </a:r>
            <a:r>
              <a:rPr lang="pt-BR" dirty="0" smtClean="0"/>
              <a:t> </a:t>
            </a:r>
            <a:r>
              <a:rPr lang="pt-BR" dirty="0"/>
              <a:t>seguiu o padrão 10, 20, 30, 50, 80, </a:t>
            </a:r>
            <a:r>
              <a:rPr lang="pt-BR" dirty="0" smtClean="0"/>
              <a:t>100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71472" y="1928802"/>
          <a:ext cx="4864100" cy="1343025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60.73%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55.52%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0" y="3714752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batch </a:t>
            </a:r>
            <a:r>
              <a:rPr lang="pt-BR" b="1" dirty="0" err="1" smtClean="0"/>
              <a:t>size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batch </a:t>
            </a:r>
            <a:r>
              <a:rPr lang="pt-BR" dirty="0" err="1"/>
              <a:t>size</a:t>
            </a:r>
            <a:r>
              <a:rPr lang="pt-BR" dirty="0"/>
              <a:t> seguiu o padrão 8, 16, 32, 64, 128</a:t>
            </a: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71472" y="4429132"/>
          <a:ext cx="4864100" cy="2114550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58.34%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57.26%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64.01%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63.45%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63.19%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Data </a:t>
            </a:r>
            <a:r>
              <a:rPr lang="pt-BR" b="1" dirty="0" err="1" smtClean="0"/>
              <a:t>augmentation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Processo com objetivo de </a:t>
            </a:r>
            <a:r>
              <a:rPr lang="pt-BR" dirty="0"/>
              <a:t>aumentar </a:t>
            </a:r>
            <a:r>
              <a:rPr lang="pt-BR" dirty="0" smtClean="0"/>
              <a:t>a base </a:t>
            </a:r>
            <a:r>
              <a:rPr lang="pt-BR" dirty="0"/>
              <a:t>de dados aplicando certas transformações nas </a:t>
            </a:r>
            <a:r>
              <a:rPr lang="pt-BR" dirty="0" smtClean="0"/>
              <a:t>imagens mantendo as </a:t>
            </a:r>
            <a:r>
              <a:rPr lang="pt-BR" dirty="0"/>
              <a:t>características que as </a:t>
            </a:r>
            <a:r>
              <a:rPr lang="pt-BR" dirty="0" smtClean="0"/>
              <a:t>classificam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Aplicado o processo de espelhamento das imagens através do desenvolvimento de um script </a:t>
            </a:r>
            <a:r>
              <a:rPr lang="pt-BR" dirty="0" err="1" smtClean="0"/>
              <a:t>dataAugmentation</a:t>
            </a:r>
            <a:endParaRPr lang="pt-BR" dirty="0" smtClean="0"/>
          </a:p>
        </p:txBody>
      </p:sp>
      <p:pic>
        <p:nvPicPr>
          <p:cNvPr id="28676" name="Picture 4" descr="e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4286256"/>
            <a:ext cx="2239676" cy="2428892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928934"/>
            <a:ext cx="446350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 descr="ex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286256"/>
            <a:ext cx="2242149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smtClean="0"/>
              <a:t>9. </a:t>
            </a:r>
            <a:r>
              <a:rPr lang="pt-BR" sz="3200" b="1" dirty="0" smtClean="0"/>
              <a:t>Conclusão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Assertividade </a:t>
            </a:r>
            <a:r>
              <a:rPr lang="pt-BR" b="1" dirty="0" smtClean="0"/>
              <a:t>final</a:t>
            </a:r>
            <a:endParaRPr lang="pt-BR" b="1" u="sng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Early</a:t>
            </a:r>
            <a:r>
              <a:rPr lang="pt-BR" dirty="0" smtClean="0"/>
              <a:t> </a:t>
            </a:r>
            <a:r>
              <a:rPr lang="pt-BR" dirty="0" err="1" smtClean="0"/>
              <a:t>Stopping</a:t>
            </a:r>
            <a:endParaRPr lang="pt-BR" dirty="0" smtClean="0"/>
          </a:p>
        </p:txBody>
      </p:sp>
      <p:pic>
        <p:nvPicPr>
          <p:cNvPr id="29698" name="Picture 2" descr="Captur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3822700" cy="230188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0" y="2357430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Para o futuro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com </a:t>
            </a:r>
            <a:r>
              <a:rPr lang="pt-BR" dirty="0" err="1" smtClean="0"/>
              <a:t>AutoAugment</a:t>
            </a:r>
            <a:r>
              <a:rPr lang="pt-BR" dirty="0" smtClean="0"/>
              <a:t>, testes com outra base de dados, testes com outras arquiteturas para aumentar assertividade do software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Automação dos scripts desenvolvidos e da segmentação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Uso de </a:t>
            </a:r>
            <a:r>
              <a:rPr lang="pt-BR" dirty="0" err="1" smtClean="0"/>
              <a:t>GPUs</a:t>
            </a:r>
            <a:r>
              <a:rPr lang="pt-BR" dirty="0" smtClean="0"/>
              <a:t> (</a:t>
            </a:r>
            <a:r>
              <a:rPr lang="pt-BR" dirty="0" err="1"/>
              <a:t>Graphics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 smtClean="0"/>
              <a:t>Units</a:t>
            </a:r>
            <a:r>
              <a:rPr lang="pt-BR" dirty="0" smtClean="0"/>
              <a:t>) para treinamento da rede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Classificação dentro da escala BI-RADS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Desenvolvimento de uma ferramenta CAD para uso profissional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Câncer de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Segundo tipo de câncer com mais ocorrência em mulheres nos Estados Unidos da America (EUA), depois do câncer de pele não melanoma.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Estima-se por volta de 268.000 novos casos de câncer de mama serão diagnosticados em 2019 nos EUA e 41.000 mulheres morrerão.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58"/>
            <a:ext cx="4355894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86058"/>
            <a:ext cx="4334035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Mamografia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Exame de imagem feito por raio-x para detecção de câncer de mama.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Recomendado anualmente para mulheres acima dos 40 anos.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Estima-se que uma a cada cinco mamografias resultam em falsos negativos </a:t>
            </a:r>
            <a:r>
              <a:rPr lang="pt-BR" dirty="0" smtClean="0"/>
              <a:t>e </a:t>
            </a:r>
            <a:r>
              <a:rPr lang="pt-BR" dirty="0"/>
              <a:t>que 7% a 9% de mulheres que realizam mamografias anualmente receberam um resultado falso-positivo recomendando a etapa de </a:t>
            </a:r>
            <a:r>
              <a:rPr lang="pt-BR" dirty="0" smtClean="0"/>
              <a:t>biopsia.</a:t>
            </a:r>
            <a:endParaRPr lang="pt-BR" dirty="0"/>
          </a:p>
        </p:txBody>
      </p:sp>
      <p:pic>
        <p:nvPicPr>
          <p:cNvPr id="3074" name="Picture 2" descr="spiculated-breast-can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290216"/>
            <a:ext cx="2357454" cy="3029621"/>
          </a:xfrm>
          <a:prstGeom prst="rect">
            <a:avLst/>
          </a:prstGeom>
          <a:noFill/>
        </p:spPr>
      </p:pic>
      <p:pic>
        <p:nvPicPr>
          <p:cNvPr id="3075" name="Picture 3" descr="spiculated-breast-cancer (1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86124"/>
            <a:ext cx="2337782" cy="3000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Inteligência artificial (IA)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Simulação de inteligência humana por meio de computadores.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neurais artificiais tentam simular a rede neural animal que constitui o cérebro.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Machine </a:t>
            </a:r>
            <a:r>
              <a:rPr lang="pt-BR" dirty="0" err="1" smtClean="0"/>
              <a:t>learning</a:t>
            </a:r>
            <a:r>
              <a:rPr lang="pt-BR" dirty="0" smtClean="0"/>
              <a:t> pode ser considerado um </a:t>
            </a:r>
            <a:r>
              <a:rPr lang="pt-BR" dirty="0" err="1" smtClean="0"/>
              <a:t>subset</a:t>
            </a:r>
            <a:r>
              <a:rPr lang="pt-BR" dirty="0" smtClean="0"/>
              <a:t> de IA utilizado para realizar uma tarefa específica sem instruções explícitas, através de padrões e inferência.</a:t>
            </a:r>
          </a:p>
        </p:txBody>
      </p:sp>
      <p:pic>
        <p:nvPicPr>
          <p:cNvPr id="5122" name="Picture 2" descr="ANN vs B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357562"/>
            <a:ext cx="6419635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Processamento digital de imagens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Imagem monocromática definida por uma matriz bidimensional composta por pixels (Picture </a:t>
            </a:r>
            <a:r>
              <a:rPr lang="pt-BR" dirty="0" err="1" smtClean="0"/>
              <a:t>Elements</a:t>
            </a:r>
            <a:r>
              <a:rPr lang="pt-BR" dirty="0" smtClean="0"/>
              <a:t>), descritos por uma função f(x,y) da intensidade luminosa.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f(x,y) pode ser decomposta em: </a:t>
            </a:r>
            <a:r>
              <a:rPr lang="pt-BR" dirty="0" smtClean="0"/>
              <a:t>(i) componente de </a:t>
            </a:r>
            <a:r>
              <a:rPr lang="pt-BR" dirty="0" smtClean="0"/>
              <a:t>iluminação</a:t>
            </a:r>
            <a:r>
              <a:rPr lang="pt-BR" dirty="0" smtClean="0"/>
              <a:t>, i(x,y</a:t>
            </a:r>
            <a:r>
              <a:rPr lang="pt-BR" dirty="0" smtClean="0"/>
              <a:t>) </a:t>
            </a:r>
            <a:r>
              <a:rPr lang="pt-BR" dirty="0" smtClean="0"/>
              <a:t>e </a:t>
            </a:r>
            <a:r>
              <a:rPr lang="pt-BR" dirty="0" smtClean="0"/>
              <a:t> componente </a:t>
            </a:r>
            <a:r>
              <a:rPr lang="pt-BR" dirty="0" smtClean="0"/>
              <a:t>de </a:t>
            </a:r>
            <a:r>
              <a:rPr lang="pt-BR" dirty="0" smtClean="0"/>
              <a:t>refletância, </a:t>
            </a:r>
            <a:r>
              <a:rPr lang="pt-BR" dirty="0" smtClean="0"/>
              <a:t>r(x,y</a:t>
            </a:r>
            <a:r>
              <a:rPr lang="pt-BR" dirty="0" smtClean="0"/>
              <a:t>).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026" name="Picture 2" descr="Image result for lena image 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86124"/>
            <a:ext cx="5286375" cy="2495551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3262311"/>
            <a:ext cx="2828926" cy="18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5214950"/>
            <a:ext cx="1143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Objetivo do Projeto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Aplicar machine </a:t>
            </a:r>
            <a:r>
              <a:rPr lang="pt-BR" dirty="0" err="1" smtClean="0"/>
              <a:t>learning</a:t>
            </a:r>
            <a:r>
              <a:rPr lang="pt-BR" dirty="0" smtClean="0"/>
              <a:t> na área de biomedicina para classificação de mamografias.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82176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7643834" y="378619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Benigno</a:t>
            </a:r>
          </a:p>
          <a:p>
            <a:r>
              <a:rPr lang="pt-BR" dirty="0" smtClean="0"/>
              <a:t>Maligno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2</a:t>
            </a:r>
            <a:r>
              <a:rPr lang="pt-BR" sz="3200" b="1" dirty="0" smtClean="0"/>
              <a:t>. Situação atual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Benchmarks de classificação de imagem (</a:t>
            </a:r>
            <a:r>
              <a:rPr lang="pt-BR" dirty="0" smtClean="0"/>
              <a:t>CIFAR </a:t>
            </a:r>
            <a:r>
              <a:rPr lang="pt-BR" dirty="0" smtClean="0"/>
              <a:t>10, </a:t>
            </a:r>
            <a:r>
              <a:rPr lang="pt-BR" dirty="0" smtClean="0"/>
              <a:t>CIFAR </a:t>
            </a:r>
            <a:r>
              <a:rPr lang="pt-BR" dirty="0" smtClean="0"/>
              <a:t>100, ILSVRC)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5429264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IA na medicina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Diagnóstico auxiliado por computador (</a:t>
            </a:r>
            <a:r>
              <a:rPr lang="pt-BR" dirty="0" err="1"/>
              <a:t>Computer-Aided</a:t>
            </a:r>
            <a:r>
              <a:rPr lang="pt-BR" dirty="0"/>
              <a:t> </a:t>
            </a:r>
            <a:r>
              <a:rPr lang="pt-BR" dirty="0" err="1" smtClean="0"/>
              <a:t>Diagnosis</a:t>
            </a:r>
            <a:r>
              <a:rPr lang="pt-BR" dirty="0" smtClean="0"/>
              <a:t>, CAD)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00306"/>
            <a:ext cx="5595844" cy="280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3. Objetivo do projeto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mamografias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Classificar em tumores benignos ou malignos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Desenvolvimento de uma rede que possa ser utilizada como base de uma aplicação que auxilie o profissional de medicina no dia-a-dia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714620"/>
            <a:ext cx="5500726" cy="243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5786454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5715016"/>
            <a:ext cx="3837074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4. Estudos iniciais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Imagem da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O Sistema de Laudos e Registro de Dados de Imagem da Mama (BI-RADS®) do </a:t>
            </a:r>
            <a:r>
              <a:rPr lang="pt-BR" dirty="0" err="1"/>
              <a:t>American</a:t>
            </a:r>
            <a:r>
              <a:rPr lang="pt-BR" dirty="0"/>
              <a:t> </a:t>
            </a:r>
            <a:r>
              <a:rPr lang="pt-BR" dirty="0" err="1"/>
              <a:t>College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Radiology</a:t>
            </a:r>
            <a:r>
              <a:rPr lang="pt-BR" dirty="0"/>
              <a:t> (ACR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2428868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Machine </a:t>
            </a:r>
            <a:r>
              <a:rPr lang="pt-BR" b="1" dirty="0" err="1" smtClean="0"/>
              <a:t>learning</a:t>
            </a:r>
            <a:r>
              <a:rPr lang="pt-BR" b="1" dirty="0" smtClean="0"/>
              <a:t> na prática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Tensorflow</a:t>
            </a:r>
            <a:endParaRPr lang="pt-BR" dirty="0" smtClean="0"/>
          </a:p>
        </p:txBody>
      </p:sp>
      <p:pic>
        <p:nvPicPr>
          <p:cNvPr id="20482" name="Picture 2" descr="Image result for atlas bi-rads do ac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643314"/>
            <a:ext cx="2381250" cy="2381250"/>
          </a:xfrm>
          <a:prstGeom prst="rect">
            <a:avLst/>
          </a:prstGeom>
          <a:noFill/>
        </p:spPr>
      </p:pic>
      <p:pic>
        <p:nvPicPr>
          <p:cNvPr id="20484" name="Picture 4" descr="Image result for tenso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876"/>
            <a:ext cx="4571994" cy="2571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1129</Words>
  <Application>Microsoft Office PowerPoint</Application>
  <PresentationFormat>Apresentação na tela (4:3)</PresentationFormat>
  <Paragraphs>270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Análise oncológica de mamografias por machine learning</vt:lpstr>
      <vt:lpstr>1. Introdução </vt:lpstr>
      <vt:lpstr>1. Introdução </vt:lpstr>
      <vt:lpstr>1. Introdução </vt:lpstr>
      <vt:lpstr>1. Introdução </vt:lpstr>
      <vt:lpstr>1. Introdução </vt:lpstr>
      <vt:lpstr>2. Situação atual </vt:lpstr>
      <vt:lpstr>3. Objetivo do projeto </vt:lpstr>
      <vt:lpstr>4. Estudos iniciais </vt:lpstr>
      <vt:lpstr>5. Base de dados </vt:lpstr>
      <vt:lpstr>6. Aplicação </vt:lpstr>
      <vt:lpstr>7. Ferramentas auxiliares </vt:lpstr>
      <vt:lpstr>8. Testes </vt:lpstr>
      <vt:lpstr>8. Testes </vt:lpstr>
      <vt:lpstr>8. Testes </vt:lpstr>
      <vt:lpstr>8. Testes </vt:lpstr>
      <vt:lpstr>8. Testes </vt:lpstr>
      <vt:lpstr>9. 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oncológica de mamografias por machine learning</dc:title>
  <dc:creator>Guilherme</dc:creator>
  <cp:lastModifiedBy>Guilherme</cp:lastModifiedBy>
  <cp:revision>54</cp:revision>
  <dcterms:created xsi:type="dcterms:W3CDTF">2019-08-05T02:09:26Z</dcterms:created>
  <dcterms:modified xsi:type="dcterms:W3CDTF">2019-08-07T19:53:55Z</dcterms:modified>
</cp:coreProperties>
</file>