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9" r:id="rId1"/>
  </p:sldMasterIdLst>
  <p:notesMasterIdLst>
    <p:notesMasterId r:id="rId17"/>
  </p:notesMasterIdLst>
  <p:handoutMasterIdLst>
    <p:handoutMasterId r:id="rId18"/>
  </p:handoutMasterIdLst>
  <p:sldIdLst>
    <p:sldId id="260" r:id="rId2"/>
    <p:sldId id="354" r:id="rId3"/>
    <p:sldId id="366" r:id="rId4"/>
    <p:sldId id="380" r:id="rId5"/>
    <p:sldId id="381" r:id="rId6"/>
    <p:sldId id="382" r:id="rId7"/>
    <p:sldId id="383" r:id="rId8"/>
    <p:sldId id="384" r:id="rId9"/>
    <p:sldId id="385" r:id="rId10"/>
    <p:sldId id="391" r:id="rId11"/>
    <p:sldId id="386" r:id="rId12"/>
    <p:sldId id="387" r:id="rId13"/>
    <p:sldId id="388" r:id="rId14"/>
    <p:sldId id="389" r:id="rId15"/>
    <p:sldId id="39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ha" initials="M" lastIdx="4" clrIdx="0">
    <p:extLst>
      <p:ext uri="{19B8F6BF-5375-455C-9EA6-DF929625EA0E}">
        <p15:presenceInfo xmlns:p15="http://schemas.microsoft.com/office/powerpoint/2012/main" userId="Martha" providerId="None"/>
      </p:ext>
    </p:extLst>
  </p:cmAuthor>
  <p:cmAuthor id="2" name="Caroline Nyuguto" initials="Caroline" lastIdx="5" clrIdx="1">
    <p:extLst>
      <p:ext uri="{19B8F6BF-5375-455C-9EA6-DF929625EA0E}">
        <p15:presenceInfo xmlns:p15="http://schemas.microsoft.com/office/powerpoint/2012/main" userId="Caroline Nyugut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298D"/>
    <a:srgbClr val="002D50"/>
    <a:srgbClr val="131E6E"/>
    <a:srgbClr val="18247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314" autoAdjust="0"/>
  </p:normalViewPr>
  <p:slideViewPr>
    <p:cSldViewPr snapToGrid="0" snapToObjects="1">
      <p:cViewPr varScale="1">
        <p:scale>
          <a:sx n="88" d="100"/>
          <a:sy n="88" d="100"/>
        </p:scale>
        <p:origin x="1334" y="67"/>
      </p:cViewPr>
      <p:guideLst>
        <p:guide orient="horz" pos="2160"/>
        <p:guide pos="2880"/>
      </p:guideLst>
    </p:cSldViewPr>
  </p:slideViewPr>
  <p:outlineViewPr>
    <p:cViewPr>
      <p:scale>
        <a:sx n="33" d="100"/>
        <a:sy n="33" d="100"/>
      </p:scale>
      <p:origin x="0" y="3008"/>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6" d="100"/>
          <a:sy n="66" d="100"/>
        </p:scale>
        <p:origin x="31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DE754A9-AE36-0F42-9468-444CF148DE06}" type="datetimeFigureOut">
              <a:rPr lang="en-US" smtClean="0"/>
              <a:pPr/>
              <a:t>6/18/2020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F076CA-AEA3-AA4C-A685-E0A6E916D71B}" type="slidenum">
              <a:rPr lang="en-US" smtClean="0"/>
              <a:pPr/>
              <a:t>‹#›</a:t>
            </a:fld>
            <a:endParaRPr lang="en-US" dirty="0"/>
          </a:p>
        </p:txBody>
      </p:sp>
    </p:spTree>
    <p:extLst>
      <p:ext uri="{BB962C8B-B14F-4D97-AF65-F5344CB8AC3E}">
        <p14:creationId xmlns:p14="http://schemas.microsoft.com/office/powerpoint/2010/main" val="27576282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0C58A5-996E-FB40-839B-7E6BEE528C95}" type="datetimeFigureOut">
              <a:rPr lang="en-US" smtClean="0"/>
              <a:pPr/>
              <a:t>6/18/2020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204F30-5B17-0E49-B671-B8489301C6D7}" type="slidenum">
              <a:rPr lang="en-US" smtClean="0"/>
              <a:pPr/>
              <a:t>‹#›</a:t>
            </a:fld>
            <a:endParaRPr lang="en-US" dirty="0"/>
          </a:p>
        </p:txBody>
      </p:sp>
    </p:spTree>
    <p:extLst>
      <p:ext uri="{BB962C8B-B14F-4D97-AF65-F5344CB8AC3E}">
        <p14:creationId xmlns:p14="http://schemas.microsoft.com/office/powerpoint/2010/main" val="22134463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204F30-5B17-0E49-B671-B8489301C6D7}" type="slidenum">
              <a:rPr lang="en-US" smtClean="0"/>
              <a:pPr/>
              <a:t>1</a:t>
            </a:fld>
            <a:endParaRPr lang="en-US" dirty="0"/>
          </a:p>
        </p:txBody>
      </p:sp>
    </p:spTree>
    <p:extLst>
      <p:ext uri="{BB962C8B-B14F-4D97-AF65-F5344CB8AC3E}">
        <p14:creationId xmlns:p14="http://schemas.microsoft.com/office/powerpoint/2010/main" val="2471246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204F30-5B17-0E49-B671-B8489301C6D7}" type="slidenum">
              <a:rPr lang="en-US" smtClean="0"/>
              <a:pPr/>
              <a:t>2</a:t>
            </a:fld>
            <a:endParaRPr lang="en-US" dirty="0"/>
          </a:p>
        </p:txBody>
      </p:sp>
    </p:spTree>
    <p:extLst>
      <p:ext uri="{BB962C8B-B14F-4D97-AF65-F5344CB8AC3E}">
        <p14:creationId xmlns:p14="http://schemas.microsoft.com/office/powerpoint/2010/main" val="2573906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66988"/>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6A9B72-EFE5-0C44-9856-127B83BB47D0}" type="datetimeFigureOut">
              <a:rPr lang="en-US" smtClean="0"/>
              <a:pPr/>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1F1ED6-03CA-FF41-BAAB-392506A14B1E}" type="slidenum">
              <a:rPr lang="en-US" smtClean="0"/>
              <a:pPr/>
              <a:t>‹#›</a:t>
            </a:fld>
            <a:endParaRPr lang="en-US" dirty="0"/>
          </a:p>
        </p:txBody>
      </p:sp>
    </p:spTree>
    <p:extLst>
      <p:ext uri="{BB962C8B-B14F-4D97-AF65-F5344CB8AC3E}">
        <p14:creationId xmlns:p14="http://schemas.microsoft.com/office/powerpoint/2010/main" val="3417070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Slide">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029306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679903"/>
          </a:xfrm>
          <a:prstGeom prst="rect">
            <a:avLst/>
          </a:prstGeom>
          <a:solidFill>
            <a:schemeClr val="accent4"/>
          </a:solidFill>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628650" y="1213905"/>
            <a:ext cx="7886700" cy="496305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334D819-9F07-4261-B09B-9E467E5D9002}" type="datetimeFigureOut">
              <a:rPr lang="en-US" smtClean="0"/>
              <a:pPr/>
              <a:t>6/18/2020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11F1ED6-03CA-FF41-BAAB-392506A14B1E}" type="slidenum">
              <a:rPr lang="en-US" smtClean="0"/>
              <a:pPr/>
              <a:t>‹#›</a:t>
            </a:fld>
            <a:endParaRPr lang="en-US" dirty="0"/>
          </a:p>
        </p:txBody>
      </p:sp>
      <p:pic>
        <p:nvPicPr>
          <p:cNvPr id="7" name="Picture 6" descr="Interior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6187475"/>
            <a:ext cx="9153144" cy="683435"/>
          </a:xfrm>
          <a:prstGeom prst="rect">
            <a:avLst/>
          </a:prstGeom>
        </p:spPr>
      </p:pic>
      <p:pic>
        <p:nvPicPr>
          <p:cNvPr id="8" name="Picture 7" descr="gui2dewhit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4707" y="6264959"/>
            <a:ext cx="1003248" cy="593041"/>
          </a:xfrm>
          <a:prstGeom prst="rect">
            <a:avLst/>
          </a:prstGeom>
        </p:spPr>
      </p:pic>
    </p:spTree>
    <p:extLst>
      <p:ext uri="{BB962C8B-B14F-4D97-AF65-F5344CB8AC3E}">
        <p14:creationId xmlns:p14="http://schemas.microsoft.com/office/powerpoint/2010/main" val="3643168782"/>
      </p:ext>
    </p:extLst>
  </p:cSld>
  <p:clrMap bg1="lt1" tx1="dk1" bg2="lt2" tx2="dk2" accent1="accent1" accent2="accent2" accent3="accent3" accent4="accent4" accent5="accent5" accent6="accent6" hlink="hlink" folHlink="folHlink"/>
  <p:sldLayoutIdLst>
    <p:sldLayoutId id="2147483711" r:id="rId1"/>
    <p:sldLayoutId id="2147483660" r:id="rId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297" y="2515019"/>
            <a:ext cx="8428892" cy="1726056"/>
          </a:xfrm>
          <a:noFill/>
        </p:spPr>
        <p:txBody>
          <a:bodyPr>
            <a:normAutofit/>
          </a:bodyPr>
          <a:lstStyle/>
          <a:p>
            <a:pPr algn="ctr"/>
            <a:r>
              <a:rPr lang="en-US" b="1" dirty="0" smtClean="0">
                <a:solidFill>
                  <a:srgbClr val="002060"/>
                </a:solidFill>
              </a:rPr>
              <a:t>IRC BILLY PROJECT</a:t>
            </a:r>
            <a:r>
              <a:rPr lang="en-US" dirty="0"/>
              <a:t/>
            </a:r>
            <a:br>
              <a:rPr lang="en-US" dirty="0"/>
            </a:br>
            <a:r>
              <a:rPr lang="en-US" b="1" dirty="0" smtClean="0">
                <a:solidFill>
                  <a:schemeClr val="accent1">
                    <a:lumMod val="75000"/>
                  </a:schemeClr>
                </a:solidFill>
              </a:rPr>
              <a:t/>
            </a:r>
            <a:br>
              <a:rPr lang="en-US" b="1" dirty="0" smtClean="0">
                <a:solidFill>
                  <a:schemeClr val="accent1">
                    <a:lumMod val="75000"/>
                  </a:schemeClr>
                </a:solidFill>
              </a:rPr>
            </a:br>
            <a:endParaRPr lang="en-US" sz="3200" b="1" dirty="0">
              <a:solidFill>
                <a:schemeClr val="accent1">
                  <a:lumMod val="75000"/>
                </a:schemeClr>
              </a:solidFill>
            </a:endParaRPr>
          </a:p>
        </p:txBody>
      </p:sp>
      <p:sp>
        <p:nvSpPr>
          <p:cNvPr id="5" name="Text Placeholder 2"/>
          <p:cNvSpPr txBox="1">
            <a:spLocks/>
          </p:cNvSpPr>
          <p:nvPr/>
        </p:nvSpPr>
        <p:spPr>
          <a:xfrm>
            <a:off x="426297" y="3642038"/>
            <a:ext cx="8215744" cy="2158956"/>
          </a:xfrm>
          <a:prstGeom prst="rect">
            <a:avLst/>
          </a:prstGeom>
          <a:noFill/>
        </p:spPr>
        <p:txBody>
          <a:bodyPr anchor="b"/>
          <a:lstStyle>
            <a:lvl1pPr marL="0" indent="0" algn="ctr" defTabSz="457200" rtl="0" eaLnBrk="1" latinLnBrk="0" hangingPunct="1">
              <a:spcBef>
                <a:spcPct val="20000"/>
              </a:spcBef>
              <a:buFont typeface="Arial"/>
              <a:buNone/>
              <a:defRPr sz="2000" b="0" i="0" kern="1200">
                <a:solidFill>
                  <a:schemeClr val="tx1">
                    <a:tint val="75000"/>
                  </a:schemeClr>
                </a:solidFill>
                <a:latin typeface="Helvetica Neue"/>
                <a:ea typeface="+mn-ea"/>
                <a:cs typeface="Helvetica Neue"/>
              </a:defRPr>
            </a:lvl1pPr>
            <a:lvl2pPr marL="457200" indent="0" algn="l" defTabSz="457200" rtl="0" eaLnBrk="1" latinLnBrk="0" hangingPunct="1">
              <a:spcBef>
                <a:spcPct val="20000"/>
              </a:spcBef>
              <a:buFont typeface="Arial"/>
              <a:buNone/>
              <a:defRPr sz="1800" b="0" i="0" kern="1200">
                <a:solidFill>
                  <a:schemeClr val="tx1">
                    <a:tint val="75000"/>
                  </a:schemeClr>
                </a:solidFill>
                <a:latin typeface="Helvetica Neue"/>
                <a:ea typeface="+mn-ea"/>
                <a:cs typeface="Helvetica Neue"/>
              </a:defRPr>
            </a:lvl2pPr>
            <a:lvl3pPr marL="914400" indent="0" algn="l" defTabSz="457200" rtl="0" eaLnBrk="1" latinLnBrk="0" hangingPunct="1">
              <a:spcBef>
                <a:spcPct val="20000"/>
              </a:spcBef>
              <a:buFont typeface="Arial"/>
              <a:buNone/>
              <a:defRPr sz="1600" b="0" i="0" kern="1200">
                <a:solidFill>
                  <a:schemeClr val="tx1">
                    <a:tint val="75000"/>
                  </a:schemeClr>
                </a:solidFill>
                <a:latin typeface="Helvetica Neue"/>
                <a:ea typeface="+mn-ea"/>
                <a:cs typeface="Helvetica Neue"/>
              </a:defRPr>
            </a:lvl3pPr>
            <a:lvl4pPr marL="1371600" indent="0" algn="l" defTabSz="457200" rtl="0" eaLnBrk="1" latinLnBrk="0" hangingPunct="1">
              <a:spcBef>
                <a:spcPct val="20000"/>
              </a:spcBef>
              <a:buFont typeface="Arial"/>
              <a:buNone/>
              <a:defRPr sz="1400" b="0" i="0" kern="1200">
                <a:solidFill>
                  <a:schemeClr val="tx1">
                    <a:tint val="75000"/>
                  </a:schemeClr>
                </a:solidFill>
                <a:latin typeface="Helvetica Neue"/>
                <a:ea typeface="+mn-ea"/>
                <a:cs typeface="Helvetica Neue"/>
              </a:defRPr>
            </a:lvl4pPr>
            <a:lvl5pPr marL="1828800" indent="0" algn="l" defTabSz="457200" rtl="0" eaLnBrk="1" latinLnBrk="0" hangingPunct="1">
              <a:spcBef>
                <a:spcPct val="20000"/>
              </a:spcBef>
              <a:buFont typeface="Arial"/>
              <a:buNone/>
              <a:defRPr sz="1400" b="0" i="0" kern="1200">
                <a:solidFill>
                  <a:schemeClr val="tx1">
                    <a:tint val="75000"/>
                  </a:schemeClr>
                </a:solidFill>
                <a:latin typeface="Helvetica Neue"/>
                <a:ea typeface="+mn-ea"/>
                <a:cs typeface="Helvetica Neue"/>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2800" dirty="0" err="1" smtClean="0">
                <a:solidFill>
                  <a:srgbClr val="131E6E"/>
                </a:solidFill>
              </a:rPr>
              <a:t>Covid</a:t>
            </a:r>
            <a:r>
              <a:rPr lang="en-US" sz="2800" dirty="0" smtClean="0">
                <a:solidFill>
                  <a:srgbClr val="131E6E"/>
                </a:solidFill>
              </a:rPr>
              <a:t> 19 Phone Survey</a:t>
            </a:r>
          </a:p>
          <a:p>
            <a:pPr algn="l"/>
            <a:r>
              <a:rPr lang="en-US" b="1" dirty="0" smtClean="0">
                <a:solidFill>
                  <a:schemeClr val="bg1">
                    <a:lumMod val="50000"/>
                  </a:schemeClr>
                </a:solidFill>
                <a:latin typeface="Georgia"/>
                <a:cs typeface="Georgia"/>
              </a:rPr>
              <a:t>                                          </a:t>
            </a:r>
          </a:p>
          <a:p>
            <a:r>
              <a:rPr lang="en-US" b="1" dirty="0" smtClean="0">
                <a:solidFill>
                  <a:schemeClr val="accent2">
                    <a:lumMod val="75000"/>
                  </a:schemeClr>
                </a:solidFill>
                <a:latin typeface="Georgia"/>
                <a:cs typeface="Georgia"/>
              </a:rPr>
              <a:t>13</a:t>
            </a:r>
            <a:r>
              <a:rPr lang="en-US" b="1" baseline="30000" dirty="0" smtClean="0">
                <a:solidFill>
                  <a:schemeClr val="accent2">
                    <a:lumMod val="75000"/>
                  </a:schemeClr>
                </a:solidFill>
                <a:latin typeface="Georgia"/>
                <a:cs typeface="Georgia"/>
              </a:rPr>
              <a:t>th</a:t>
            </a:r>
            <a:r>
              <a:rPr lang="en-US" b="1" dirty="0" smtClean="0">
                <a:solidFill>
                  <a:schemeClr val="accent2">
                    <a:lumMod val="75000"/>
                  </a:schemeClr>
                </a:solidFill>
                <a:latin typeface="Georgia"/>
                <a:cs typeface="Georgia"/>
              </a:rPr>
              <a:t> May 2020</a:t>
            </a:r>
          </a:p>
        </p:txBody>
      </p:sp>
      <p:pic>
        <p:nvPicPr>
          <p:cNvPr id="4" name="Picture 3" descr="gui2de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07" y="6264959"/>
            <a:ext cx="1003248" cy="593041"/>
          </a:xfrm>
          <a:prstGeom prst="rect">
            <a:avLst/>
          </a:prstGeom>
        </p:spPr>
      </p:pic>
      <p:pic>
        <p:nvPicPr>
          <p:cNvPr id="10" name="Picture 9" descr="C:\Users\Alex\Dropbox\Gui2de\gui2de-EA-full-logo-blue.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1859" y="471383"/>
            <a:ext cx="6484620" cy="2043635"/>
          </a:xfrm>
          <a:prstGeom prst="rect">
            <a:avLst/>
          </a:prstGeom>
          <a:noFill/>
          <a:ln>
            <a:noFill/>
          </a:ln>
        </p:spPr>
      </p:pic>
    </p:spTree>
    <p:extLst>
      <p:ext uri="{BB962C8B-B14F-4D97-AF65-F5344CB8AC3E}">
        <p14:creationId xmlns:p14="http://schemas.microsoft.com/office/powerpoint/2010/main" val="38857319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Break &amp; Lunch</a:t>
            </a:r>
            <a:endParaRPr lang="en-US" dirty="0"/>
          </a:p>
        </p:txBody>
      </p:sp>
      <p:sp>
        <p:nvSpPr>
          <p:cNvPr id="3" name="Content Placeholder 2"/>
          <p:cNvSpPr>
            <a:spLocks noGrp="1"/>
          </p:cNvSpPr>
          <p:nvPr>
            <p:ph idx="1"/>
          </p:nvPr>
        </p:nvSpPr>
        <p:spPr/>
        <p:txBody>
          <a:bodyPr/>
          <a:lstStyle/>
          <a:p>
            <a:r>
              <a:rPr lang="en-US" dirty="0" smtClean="0">
                <a:solidFill>
                  <a:srgbClr val="1A298D"/>
                </a:solidFill>
              </a:rPr>
              <a:t>Go through the survey on your own using the tablet. Note down any issues with questions or skip patterns. (Be very specific on the question)</a:t>
            </a:r>
          </a:p>
          <a:p>
            <a:pPr marL="0" indent="0">
              <a:buNone/>
            </a:pPr>
            <a:endParaRPr lang="en-US" dirty="0" smtClean="0">
              <a:solidFill>
                <a:srgbClr val="1A298D"/>
              </a:solidFill>
            </a:endParaRPr>
          </a:p>
          <a:p>
            <a:r>
              <a:rPr lang="en-US" dirty="0">
                <a:solidFill>
                  <a:srgbClr val="1A298D"/>
                </a:solidFill>
              </a:rPr>
              <a:t> </a:t>
            </a:r>
            <a:r>
              <a:rPr lang="en-US" dirty="0" smtClean="0">
                <a:solidFill>
                  <a:srgbClr val="1A298D"/>
                </a:solidFill>
              </a:rPr>
              <a:t>Call a colleague or interview any adult member available in your household. </a:t>
            </a:r>
          </a:p>
          <a:p>
            <a:pPr marL="0" indent="0">
              <a:buNone/>
            </a:pPr>
            <a:endParaRPr lang="en-US" dirty="0" smtClean="0">
              <a:solidFill>
                <a:srgbClr val="1A298D"/>
              </a:solidFill>
            </a:endParaRPr>
          </a:p>
          <a:p>
            <a:r>
              <a:rPr lang="en-US" dirty="0" smtClean="0">
                <a:solidFill>
                  <a:srgbClr val="1A298D"/>
                </a:solidFill>
              </a:rPr>
              <a:t>Try not to break in between and make it as real as possible and submit the survey after completion. We are trying to establish the average survey time among other issues.</a:t>
            </a:r>
          </a:p>
          <a:p>
            <a:pPr marL="0" indent="0">
              <a:buNone/>
            </a:pPr>
            <a:endParaRPr lang="en-US" dirty="0" smtClean="0">
              <a:solidFill>
                <a:srgbClr val="1A298D"/>
              </a:solidFill>
            </a:endParaRPr>
          </a:p>
          <a:p>
            <a:r>
              <a:rPr lang="en-US" dirty="0" smtClean="0">
                <a:solidFill>
                  <a:srgbClr val="1A298D"/>
                </a:solidFill>
              </a:rPr>
              <a:t>We reconvene at 3pm for the remainder of the training.</a:t>
            </a:r>
            <a:endParaRPr lang="en-US" dirty="0">
              <a:solidFill>
                <a:srgbClr val="1A298D"/>
              </a:solidFill>
            </a:endParaRPr>
          </a:p>
        </p:txBody>
      </p:sp>
    </p:spTree>
    <p:extLst>
      <p:ext uri="{BB962C8B-B14F-4D97-AF65-F5344CB8AC3E}">
        <p14:creationId xmlns:p14="http://schemas.microsoft.com/office/powerpoint/2010/main" val="2895600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771" y="365127"/>
            <a:ext cx="8367823" cy="766988"/>
          </a:xfrm>
        </p:spPr>
        <p:txBody>
          <a:bodyPr/>
          <a:lstStyle/>
          <a:p>
            <a:r>
              <a:rPr lang="en-US" dirty="0" smtClean="0"/>
              <a:t>Phone Survey Protocol</a:t>
            </a:r>
            <a:endParaRPr lang="en-US" dirty="0"/>
          </a:p>
        </p:txBody>
      </p:sp>
      <p:sp>
        <p:nvSpPr>
          <p:cNvPr id="10" name="Content Placeholder 9"/>
          <p:cNvSpPr>
            <a:spLocks noGrp="1"/>
          </p:cNvSpPr>
          <p:nvPr>
            <p:ph idx="1"/>
          </p:nvPr>
        </p:nvSpPr>
        <p:spPr>
          <a:xfrm>
            <a:off x="382771" y="1213905"/>
            <a:ext cx="8367823" cy="4963058"/>
          </a:xfrm>
        </p:spPr>
        <p:txBody>
          <a:bodyPr/>
          <a:lstStyle/>
          <a:p>
            <a:pPr marL="0" indent="0">
              <a:buNone/>
            </a:pPr>
            <a:r>
              <a:rPr lang="en-US" sz="3200" dirty="0" smtClean="0">
                <a:solidFill>
                  <a:srgbClr val="002D50"/>
                </a:solidFill>
              </a:rPr>
              <a:t>Before you start your day, make sure that:</a:t>
            </a:r>
          </a:p>
          <a:p>
            <a:pPr lvl="1">
              <a:lnSpc>
                <a:spcPct val="100000"/>
              </a:lnSpc>
            </a:pPr>
            <a:r>
              <a:rPr lang="en-US" dirty="0">
                <a:solidFill>
                  <a:srgbClr val="002D50"/>
                </a:solidFill>
              </a:rPr>
              <a:t> </a:t>
            </a:r>
            <a:r>
              <a:rPr lang="en-US" sz="2400" dirty="0" smtClean="0">
                <a:solidFill>
                  <a:srgbClr val="002D50"/>
                </a:solidFill>
                <a:latin typeface="Candara" panose="020E0502030303020204" pitchFamily="34" charset="0"/>
              </a:rPr>
              <a:t>You are in a quiet environment</a:t>
            </a:r>
          </a:p>
          <a:p>
            <a:pPr lvl="1">
              <a:lnSpc>
                <a:spcPct val="100000"/>
              </a:lnSpc>
            </a:pPr>
            <a:r>
              <a:rPr lang="en-US" sz="2400" dirty="0" smtClean="0">
                <a:solidFill>
                  <a:srgbClr val="002D50"/>
                </a:solidFill>
                <a:latin typeface="Candara" panose="020E0502030303020204" pitchFamily="34" charset="0"/>
              </a:rPr>
              <a:t>Your tablet has the correct date and time</a:t>
            </a:r>
          </a:p>
          <a:p>
            <a:pPr lvl="1">
              <a:lnSpc>
                <a:spcPct val="100000"/>
              </a:lnSpc>
            </a:pPr>
            <a:r>
              <a:rPr lang="en-US" sz="2400" dirty="0" smtClean="0">
                <a:solidFill>
                  <a:srgbClr val="002D50"/>
                </a:solidFill>
                <a:latin typeface="Candara" panose="020E0502030303020204" pitchFamily="34" charset="0"/>
              </a:rPr>
              <a:t>All your devices are fully charged (tablet, office &amp; personal phone)</a:t>
            </a:r>
          </a:p>
          <a:p>
            <a:pPr lvl="1">
              <a:lnSpc>
                <a:spcPct val="100000"/>
              </a:lnSpc>
            </a:pPr>
            <a:r>
              <a:rPr lang="en-US" sz="2400" dirty="0" smtClean="0">
                <a:solidFill>
                  <a:srgbClr val="002D50"/>
                </a:solidFill>
                <a:latin typeface="Candara" panose="020E0502030303020204" pitchFamily="34" charset="0"/>
              </a:rPr>
              <a:t>Have the right survey version</a:t>
            </a:r>
          </a:p>
          <a:p>
            <a:pPr lvl="1">
              <a:lnSpc>
                <a:spcPct val="100000"/>
              </a:lnSpc>
            </a:pPr>
            <a:r>
              <a:rPr lang="en-US" sz="2400" dirty="0" smtClean="0">
                <a:solidFill>
                  <a:srgbClr val="002D50"/>
                </a:solidFill>
                <a:latin typeface="Candara" panose="020E0502030303020204" pitchFamily="34" charset="0"/>
              </a:rPr>
              <a:t>You have data on your table and airtime on your work phone</a:t>
            </a:r>
          </a:p>
          <a:p>
            <a:pPr lvl="1">
              <a:lnSpc>
                <a:spcPct val="100000"/>
              </a:lnSpc>
            </a:pPr>
            <a:r>
              <a:rPr lang="en-US" sz="2400" dirty="0" smtClean="0">
                <a:solidFill>
                  <a:srgbClr val="002D50"/>
                </a:solidFill>
                <a:latin typeface="Candara" panose="020E0502030303020204" pitchFamily="34" charset="0"/>
              </a:rPr>
              <a:t>Clockify attendance</a:t>
            </a:r>
          </a:p>
          <a:p>
            <a:pPr lvl="1">
              <a:lnSpc>
                <a:spcPct val="100000"/>
              </a:lnSpc>
            </a:pPr>
            <a:r>
              <a:rPr lang="en-US" sz="2400" dirty="0" smtClean="0">
                <a:solidFill>
                  <a:srgbClr val="002D50"/>
                </a:solidFill>
                <a:latin typeface="Candara" panose="020E0502030303020204" pitchFamily="34" charset="0"/>
              </a:rPr>
              <a:t>Attended daily debrief zoom call</a:t>
            </a:r>
          </a:p>
          <a:p>
            <a:endParaRPr lang="en-US" dirty="0"/>
          </a:p>
        </p:txBody>
      </p:sp>
    </p:spTree>
    <p:extLst>
      <p:ext uri="{BB962C8B-B14F-4D97-AF65-F5344CB8AC3E}">
        <p14:creationId xmlns:p14="http://schemas.microsoft.com/office/powerpoint/2010/main" val="1323446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771" y="365127"/>
            <a:ext cx="8367823" cy="766988"/>
          </a:xfrm>
        </p:spPr>
        <p:txBody>
          <a:bodyPr/>
          <a:lstStyle/>
          <a:p>
            <a:r>
              <a:rPr lang="en-US" dirty="0" smtClean="0"/>
              <a:t>Phone Survey Protocol - Consent</a:t>
            </a:r>
            <a:endParaRPr lang="en-US" dirty="0"/>
          </a:p>
        </p:txBody>
      </p:sp>
      <p:sp>
        <p:nvSpPr>
          <p:cNvPr id="10" name="Content Placeholder 9"/>
          <p:cNvSpPr>
            <a:spLocks noGrp="1"/>
          </p:cNvSpPr>
          <p:nvPr>
            <p:ph idx="1"/>
          </p:nvPr>
        </p:nvSpPr>
        <p:spPr>
          <a:xfrm>
            <a:off x="382771" y="1213905"/>
            <a:ext cx="8367823" cy="4963058"/>
          </a:xfrm>
        </p:spPr>
        <p:txBody>
          <a:bodyPr/>
          <a:lstStyle/>
          <a:p>
            <a:pPr marL="0" indent="0">
              <a:buNone/>
            </a:pPr>
            <a:r>
              <a:rPr lang="en-US" sz="3200" dirty="0" smtClean="0">
                <a:solidFill>
                  <a:srgbClr val="002D50"/>
                </a:solidFill>
              </a:rPr>
              <a:t>Before you conduct a survey, make sure that:</a:t>
            </a:r>
          </a:p>
          <a:p>
            <a:pPr lvl="1">
              <a:lnSpc>
                <a:spcPct val="200000"/>
              </a:lnSpc>
            </a:pPr>
            <a:r>
              <a:rPr lang="en-US" dirty="0">
                <a:solidFill>
                  <a:srgbClr val="002D50"/>
                </a:solidFill>
              </a:rPr>
              <a:t> </a:t>
            </a:r>
            <a:r>
              <a:rPr lang="en-US" sz="2400" dirty="0" smtClean="0">
                <a:solidFill>
                  <a:srgbClr val="002D50"/>
                </a:solidFill>
                <a:latin typeface="Candara" panose="020E0502030303020204" pitchFamily="34" charset="0"/>
              </a:rPr>
              <a:t>Introduce yourself, your organization &amp; project.</a:t>
            </a:r>
          </a:p>
          <a:p>
            <a:pPr lvl="1">
              <a:lnSpc>
                <a:spcPct val="200000"/>
              </a:lnSpc>
            </a:pPr>
            <a:r>
              <a:rPr lang="en-US" sz="2400" dirty="0">
                <a:solidFill>
                  <a:srgbClr val="002D50"/>
                </a:solidFill>
                <a:latin typeface="Candara" panose="020E0502030303020204" pitchFamily="34" charset="0"/>
              </a:rPr>
              <a:t> </a:t>
            </a:r>
            <a:r>
              <a:rPr lang="en-US" sz="2400" dirty="0" smtClean="0">
                <a:solidFill>
                  <a:srgbClr val="002D50"/>
                </a:solidFill>
                <a:latin typeface="Candara" panose="020E0502030303020204" pitchFamily="34" charset="0"/>
              </a:rPr>
              <a:t>Confirm that you speaking to the right client.</a:t>
            </a:r>
          </a:p>
          <a:p>
            <a:pPr lvl="1">
              <a:lnSpc>
                <a:spcPct val="200000"/>
              </a:lnSpc>
            </a:pPr>
            <a:r>
              <a:rPr lang="en-US" sz="2400" dirty="0">
                <a:solidFill>
                  <a:srgbClr val="002D50"/>
                </a:solidFill>
                <a:latin typeface="Candara" panose="020E0502030303020204" pitchFamily="34" charset="0"/>
              </a:rPr>
              <a:t> </a:t>
            </a:r>
            <a:r>
              <a:rPr lang="en-US" sz="2400" dirty="0" smtClean="0">
                <a:solidFill>
                  <a:srgbClr val="002D50"/>
                </a:solidFill>
                <a:latin typeface="Candara" panose="020E0502030303020204" pitchFamily="34" charset="0"/>
              </a:rPr>
              <a:t>Client is aware of the purpose of your call, is in a quiet environment and knows the duration of survey.</a:t>
            </a:r>
          </a:p>
          <a:p>
            <a:pPr lvl="1">
              <a:lnSpc>
                <a:spcPct val="200000"/>
              </a:lnSpc>
            </a:pPr>
            <a:r>
              <a:rPr lang="en-US" sz="2400" dirty="0" smtClean="0">
                <a:solidFill>
                  <a:srgbClr val="002D50"/>
                </a:solidFill>
                <a:latin typeface="Candara" panose="020E0502030303020204" pitchFamily="34" charset="0"/>
              </a:rPr>
              <a:t>Client is aware of his rights as a research participant.</a:t>
            </a:r>
          </a:p>
        </p:txBody>
      </p:sp>
    </p:spTree>
    <p:extLst>
      <p:ext uri="{BB962C8B-B14F-4D97-AF65-F5344CB8AC3E}">
        <p14:creationId xmlns:p14="http://schemas.microsoft.com/office/powerpoint/2010/main" val="3475656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771" y="365127"/>
            <a:ext cx="8367823" cy="766988"/>
          </a:xfrm>
        </p:spPr>
        <p:txBody>
          <a:bodyPr/>
          <a:lstStyle/>
          <a:p>
            <a:r>
              <a:rPr lang="en-US" dirty="0" smtClean="0"/>
              <a:t>Phone Survey Protocol – Call attempts</a:t>
            </a:r>
            <a:endParaRPr lang="en-US" dirty="0"/>
          </a:p>
        </p:txBody>
      </p:sp>
      <p:sp>
        <p:nvSpPr>
          <p:cNvPr id="10" name="Content Placeholder 9"/>
          <p:cNvSpPr>
            <a:spLocks noGrp="1"/>
          </p:cNvSpPr>
          <p:nvPr>
            <p:ph idx="1"/>
          </p:nvPr>
        </p:nvSpPr>
        <p:spPr>
          <a:xfrm>
            <a:off x="382771" y="1213905"/>
            <a:ext cx="8367823" cy="4963058"/>
          </a:xfrm>
        </p:spPr>
        <p:txBody>
          <a:bodyPr>
            <a:normAutofit/>
          </a:bodyPr>
          <a:lstStyle/>
          <a:p>
            <a:pPr marL="0" indent="0">
              <a:buNone/>
            </a:pPr>
            <a:r>
              <a:rPr lang="en-US" sz="3000" dirty="0" smtClean="0">
                <a:solidFill>
                  <a:srgbClr val="002D50"/>
                </a:solidFill>
              </a:rPr>
              <a:t>	Every call MUST be attempted atleast 9 times</a:t>
            </a:r>
          </a:p>
          <a:p>
            <a:pPr lvl="1">
              <a:lnSpc>
                <a:spcPct val="150000"/>
              </a:lnSpc>
            </a:pPr>
            <a:r>
              <a:rPr lang="en-US" dirty="0">
                <a:solidFill>
                  <a:srgbClr val="002D50"/>
                </a:solidFill>
              </a:rPr>
              <a:t> </a:t>
            </a:r>
            <a:r>
              <a:rPr lang="en-US" sz="2000" dirty="0" smtClean="0">
                <a:solidFill>
                  <a:srgbClr val="002D50"/>
                </a:solidFill>
                <a:latin typeface="Candara" panose="020E0502030303020204" pitchFamily="34" charset="0"/>
              </a:rPr>
              <a:t>Make 3 attempts at 2-3 hour intervals in the course of the day and submit the survey status to update the call sheet.</a:t>
            </a:r>
          </a:p>
          <a:p>
            <a:pPr lvl="1">
              <a:lnSpc>
                <a:spcPct val="150000"/>
              </a:lnSpc>
            </a:pPr>
            <a:r>
              <a:rPr lang="en-US" sz="2000" dirty="0">
                <a:solidFill>
                  <a:srgbClr val="002D50"/>
                </a:solidFill>
                <a:latin typeface="Candara" panose="020E0502030303020204" pitchFamily="34" charset="0"/>
              </a:rPr>
              <a:t> </a:t>
            </a:r>
            <a:r>
              <a:rPr lang="en-US" sz="2000" dirty="0" smtClean="0">
                <a:solidFill>
                  <a:srgbClr val="002D50"/>
                </a:solidFill>
                <a:latin typeface="Candara" panose="020E0502030303020204" pitchFamily="34" charset="0"/>
              </a:rPr>
              <a:t>If still not reachable at the end of day, follow the same protocol for the next 2 days.</a:t>
            </a:r>
          </a:p>
          <a:p>
            <a:pPr marL="342900" lvl="1" indent="0">
              <a:lnSpc>
                <a:spcPct val="150000"/>
              </a:lnSpc>
              <a:buNone/>
            </a:pPr>
            <a:endParaRPr lang="en-US" sz="2000" dirty="0">
              <a:solidFill>
                <a:srgbClr val="002D50"/>
              </a:solidFill>
              <a:latin typeface="Candara" panose="020E0502030303020204" pitchFamily="34" charset="0"/>
            </a:endParaRPr>
          </a:p>
          <a:p>
            <a:pPr>
              <a:lnSpc>
                <a:spcPct val="150000"/>
              </a:lnSpc>
              <a:buFont typeface="Wingdings" panose="05000000000000000000" pitchFamily="2" charset="2"/>
              <a:buChar char="ü"/>
            </a:pPr>
            <a:r>
              <a:rPr lang="en-US" sz="1800" dirty="0" smtClean="0">
                <a:solidFill>
                  <a:srgbClr val="002D50"/>
                </a:solidFill>
                <a:latin typeface="Candara" panose="020E0502030303020204" pitchFamily="34" charset="0"/>
              </a:rPr>
              <a:t>Call back immediately if you receive notification of the line being back online</a:t>
            </a:r>
          </a:p>
          <a:p>
            <a:pPr>
              <a:lnSpc>
                <a:spcPct val="150000"/>
              </a:lnSpc>
              <a:buFont typeface="Wingdings" panose="05000000000000000000" pitchFamily="2" charset="2"/>
              <a:buChar char="ü"/>
            </a:pPr>
            <a:r>
              <a:rPr lang="en-US" sz="1800" dirty="0" smtClean="0">
                <a:solidFill>
                  <a:srgbClr val="002D50"/>
                </a:solidFill>
                <a:latin typeface="Candara" panose="020E0502030303020204" pitchFamily="34" charset="0"/>
              </a:rPr>
              <a:t>Send client a text informing them who you are.</a:t>
            </a:r>
          </a:p>
          <a:p>
            <a:pPr>
              <a:lnSpc>
                <a:spcPct val="150000"/>
              </a:lnSpc>
              <a:buFont typeface="Wingdings" panose="05000000000000000000" pitchFamily="2" charset="2"/>
              <a:buChar char="ü"/>
            </a:pPr>
            <a:r>
              <a:rPr lang="en-US" sz="1800" dirty="0" smtClean="0">
                <a:solidFill>
                  <a:srgbClr val="002D50"/>
                </a:solidFill>
                <a:latin typeface="Candara" panose="020E0502030303020204" pitchFamily="34" charset="0"/>
              </a:rPr>
              <a:t>Read through your protocol for additional info. And always refer to it when trouble-shooting.</a:t>
            </a:r>
          </a:p>
          <a:p>
            <a:pPr marL="0" indent="0">
              <a:lnSpc>
                <a:spcPct val="100000"/>
              </a:lnSpc>
              <a:buNone/>
            </a:pPr>
            <a:endParaRPr lang="en-US" sz="2400" dirty="0" smtClean="0">
              <a:solidFill>
                <a:srgbClr val="002D50"/>
              </a:solidFill>
              <a:latin typeface="Candara" panose="020E0502030303020204" pitchFamily="34" charset="0"/>
            </a:endParaRPr>
          </a:p>
          <a:p>
            <a:pPr marL="0" indent="0">
              <a:lnSpc>
                <a:spcPct val="150000"/>
              </a:lnSpc>
              <a:buNone/>
            </a:pPr>
            <a:endParaRPr lang="en-US" sz="2700" dirty="0" smtClean="0">
              <a:solidFill>
                <a:srgbClr val="002D50"/>
              </a:solidFill>
              <a:latin typeface="Candara" panose="020E0502030303020204" pitchFamily="34" charset="0"/>
            </a:endParaRPr>
          </a:p>
          <a:p>
            <a:pPr lvl="1">
              <a:lnSpc>
                <a:spcPct val="200000"/>
              </a:lnSpc>
            </a:pPr>
            <a:endParaRPr lang="en-US" sz="2400" dirty="0" smtClean="0">
              <a:solidFill>
                <a:srgbClr val="002D50"/>
              </a:solidFill>
              <a:latin typeface="Candara" panose="020E0502030303020204" pitchFamily="34" charset="0"/>
            </a:endParaRPr>
          </a:p>
        </p:txBody>
      </p:sp>
    </p:spTree>
    <p:extLst>
      <p:ext uri="{BB962C8B-B14F-4D97-AF65-F5344CB8AC3E}">
        <p14:creationId xmlns:p14="http://schemas.microsoft.com/office/powerpoint/2010/main" val="1778810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771" y="138223"/>
            <a:ext cx="8367823" cy="786810"/>
          </a:xfrm>
        </p:spPr>
        <p:txBody>
          <a:bodyPr/>
          <a:lstStyle/>
          <a:p>
            <a:r>
              <a:rPr lang="en-US" dirty="0" smtClean="0"/>
              <a:t>Quality and Resource Control</a:t>
            </a:r>
            <a:endParaRPr lang="en-US" dirty="0"/>
          </a:p>
        </p:txBody>
      </p:sp>
      <p:sp>
        <p:nvSpPr>
          <p:cNvPr id="10" name="Content Placeholder 9"/>
          <p:cNvSpPr>
            <a:spLocks noGrp="1"/>
          </p:cNvSpPr>
          <p:nvPr>
            <p:ph idx="1"/>
          </p:nvPr>
        </p:nvSpPr>
        <p:spPr>
          <a:xfrm>
            <a:off x="382771" y="1052623"/>
            <a:ext cx="8367823" cy="5124340"/>
          </a:xfrm>
        </p:spPr>
        <p:txBody>
          <a:bodyPr>
            <a:normAutofit fontScale="85000" lnSpcReduction="20000"/>
          </a:bodyPr>
          <a:lstStyle/>
          <a:p>
            <a:pPr marL="0" indent="0">
              <a:buNone/>
            </a:pPr>
            <a:r>
              <a:rPr lang="en-US" sz="2600" dirty="0" smtClean="0">
                <a:solidFill>
                  <a:srgbClr val="002D50"/>
                </a:solidFill>
                <a:latin typeface="Candara" panose="020E0502030303020204" pitchFamily="34" charset="0"/>
              </a:rPr>
              <a:t>Quality Checks</a:t>
            </a:r>
          </a:p>
          <a:p>
            <a:pPr lvl="1">
              <a:lnSpc>
                <a:spcPct val="150000"/>
              </a:lnSpc>
              <a:buFont typeface="Courier New" panose="02070309020205020404" pitchFamily="49" charset="0"/>
              <a:buChar char="o"/>
            </a:pPr>
            <a:r>
              <a:rPr lang="en-US" sz="2100" dirty="0" smtClean="0">
                <a:solidFill>
                  <a:srgbClr val="002D50"/>
                </a:solidFill>
                <a:latin typeface="Candara" panose="020E0502030303020204" pitchFamily="34" charset="0"/>
              </a:rPr>
              <a:t> Backchecks – Everyday, 10% of your clients will be randomly called back for data verification.</a:t>
            </a:r>
          </a:p>
          <a:p>
            <a:pPr lvl="1">
              <a:lnSpc>
                <a:spcPct val="150000"/>
              </a:lnSpc>
              <a:buFont typeface="Courier New" panose="02070309020205020404" pitchFamily="49" charset="0"/>
              <a:buChar char="o"/>
            </a:pPr>
            <a:r>
              <a:rPr lang="en-US" sz="2100" dirty="0">
                <a:solidFill>
                  <a:srgbClr val="002D50"/>
                </a:solidFill>
                <a:latin typeface="Candara" panose="020E0502030303020204" pitchFamily="34" charset="0"/>
              </a:rPr>
              <a:t> </a:t>
            </a:r>
            <a:r>
              <a:rPr lang="en-US" sz="2100" dirty="0" smtClean="0">
                <a:solidFill>
                  <a:srgbClr val="002D50"/>
                </a:solidFill>
                <a:latin typeface="Candara" panose="020E0502030303020204" pitchFamily="34" charset="0"/>
              </a:rPr>
              <a:t>High Frequency Checks – We’ll look through all surveys on a daily basis and flag off any issues we find.</a:t>
            </a:r>
          </a:p>
          <a:p>
            <a:pPr lvl="1">
              <a:buFont typeface="Courier New" panose="02070309020205020404" pitchFamily="49" charset="0"/>
              <a:buChar char="o"/>
            </a:pPr>
            <a:endParaRPr lang="en-US" sz="2100" dirty="0">
              <a:solidFill>
                <a:srgbClr val="002D50"/>
              </a:solidFill>
              <a:latin typeface="Candara" panose="020E0502030303020204" pitchFamily="34" charset="0"/>
            </a:endParaRPr>
          </a:p>
          <a:p>
            <a:pPr marL="0" indent="0">
              <a:buNone/>
            </a:pPr>
            <a:r>
              <a:rPr lang="en-US" sz="2600" dirty="0" smtClean="0">
                <a:solidFill>
                  <a:srgbClr val="002D50"/>
                </a:solidFill>
                <a:latin typeface="Candara" panose="020E0502030303020204" pitchFamily="34" charset="0"/>
              </a:rPr>
              <a:t>Resource Control</a:t>
            </a:r>
          </a:p>
          <a:p>
            <a:pPr lvl="1">
              <a:lnSpc>
                <a:spcPct val="160000"/>
              </a:lnSpc>
              <a:buFont typeface="Courier New" panose="02070309020205020404" pitchFamily="49" charset="0"/>
              <a:buChar char="o"/>
            </a:pPr>
            <a:r>
              <a:rPr lang="en-US" sz="2100" dirty="0">
                <a:solidFill>
                  <a:srgbClr val="002D50"/>
                </a:solidFill>
                <a:latin typeface="Candara" panose="020E0502030303020204" pitchFamily="34" charset="0"/>
              </a:rPr>
              <a:t> </a:t>
            </a:r>
            <a:r>
              <a:rPr lang="en-US" sz="2100" dirty="0" smtClean="0">
                <a:solidFill>
                  <a:srgbClr val="002D50"/>
                </a:solidFill>
                <a:latin typeface="Candara" panose="020E0502030303020204" pitchFamily="34" charset="0"/>
              </a:rPr>
              <a:t>Will require you to update us your airtime balance at the end of each day</a:t>
            </a:r>
          </a:p>
          <a:p>
            <a:pPr lvl="1">
              <a:lnSpc>
                <a:spcPct val="160000"/>
              </a:lnSpc>
              <a:buFont typeface="Courier New" panose="02070309020205020404" pitchFamily="49" charset="0"/>
              <a:buChar char="o"/>
            </a:pPr>
            <a:r>
              <a:rPr lang="en-US" sz="2100" dirty="0">
                <a:solidFill>
                  <a:srgbClr val="002D50"/>
                </a:solidFill>
                <a:latin typeface="Candara" panose="020E0502030303020204" pitchFamily="34" charset="0"/>
              </a:rPr>
              <a:t> </a:t>
            </a:r>
            <a:r>
              <a:rPr lang="en-US" sz="2100" dirty="0" smtClean="0">
                <a:solidFill>
                  <a:srgbClr val="002D50"/>
                </a:solidFill>
                <a:latin typeface="Candara" panose="020E0502030303020204" pitchFamily="34" charset="0"/>
              </a:rPr>
              <a:t>Safaricom will share reports on data and airtime usage on the sim cards provided. </a:t>
            </a:r>
            <a:endParaRPr lang="en-US" sz="2100" dirty="0">
              <a:solidFill>
                <a:srgbClr val="002D50"/>
              </a:solidFill>
              <a:latin typeface="Candara" panose="020E0502030303020204" pitchFamily="34" charset="0"/>
            </a:endParaRPr>
          </a:p>
          <a:p>
            <a:pPr lvl="1">
              <a:lnSpc>
                <a:spcPct val="160000"/>
              </a:lnSpc>
              <a:buFont typeface="Courier New" panose="02070309020205020404" pitchFamily="49" charset="0"/>
              <a:buChar char="o"/>
            </a:pPr>
            <a:r>
              <a:rPr lang="en-US" sz="2100" dirty="0" smtClean="0">
                <a:solidFill>
                  <a:srgbClr val="002D50"/>
                </a:solidFill>
                <a:latin typeface="Candara" panose="020E0502030303020204" pitchFamily="34" charset="0"/>
              </a:rPr>
              <a:t> Any usage on activity not related to work will result to disciplinary action and the amount deducted from your wages.</a:t>
            </a:r>
          </a:p>
          <a:p>
            <a:pPr lvl="1">
              <a:lnSpc>
                <a:spcPct val="160000"/>
              </a:lnSpc>
              <a:buFont typeface="Courier New" panose="02070309020205020404" pitchFamily="49" charset="0"/>
              <a:buChar char="o"/>
            </a:pPr>
            <a:r>
              <a:rPr lang="en-US" sz="2100" dirty="0" smtClean="0">
                <a:solidFill>
                  <a:srgbClr val="002D50"/>
                </a:solidFill>
                <a:latin typeface="Candara" panose="020E0502030303020204" pitchFamily="34" charset="0"/>
              </a:rPr>
              <a:t>We shall monitor your daily time use through clockify and CTO.</a:t>
            </a:r>
          </a:p>
          <a:p>
            <a:pPr lvl="1">
              <a:lnSpc>
                <a:spcPct val="160000"/>
              </a:lnSpc>
              <a:buFont typeface="Courier New" panose="02070309020205020404" pitchFamily="49" charset="0"/>
              <a:buChar char="o"/>
            </a:pPr>
            <a:endParaRPr lang="en-US" sz="2100" dirty="0" smtClean="0">
              <a:solidFill>
                <a:srgbClr val="002D50"/>
              </a:solidFill>
              <a:latin typeface="Candara" panose="020E0502030303020204" pitchFamily="34" charset="0"/>
            </a:endParaRPr>
          </a:p>
          <a:p>
            <a:pPr lvl="1">
              <a:buFont typeface="Courier New" panose="02070309020205020404" pitchFamily="49" charset="0"/>
              <a:buChar char="o"/>
            </a:pPr>
            <a:endParaRPr lang="en-US" sz="2100" dirty="0" smtClean="0">
              <a:solidFill>
                <a:srgbClr val="002D50"/>
              </a:solidFill>
              <a:latin typeface="Candara" panose="020E0502030303020204" pitchFamily="34" charset="0"/>
            </a:endParaRPr>
          </a:p>
          <a:p>
            <a:pPr marL="0" indent="0">
              <a:lnSpc>
                <a:spcPct val="150000"/>
              </a:lnSpc>
              <a:buNone/>
            </a:pPr>
            <a:endParaRPr lang="en-US" sz="2700" dirty="0" smtClean="0">
              <a:solidFill>
                <a:srgbClr val="002D50"/>
              </a:solidFill>
              <a:latin typeface="Candara" panose="020E0502030303020204" pitchFamily="34" charset="0"/>
            </a:endParaRPr>
          </a:p>
          <a:p>
            <a:pPr lvl="1">
              <a:lnSpc>
                <a:spcPct val="200000"/>
              </a:lnSpc>
            </a:pPr>
            <a:endParaRPr lang="en-US" sz="2400" dirty="0" smtClean="0">
              <a:solidFill>
                <a:srgbClr val="002D50"/>
              </a:solidFill>
              <a:latin typeface="Candara" panose="020E0502030303020204" pitchFamily="34" charset="0"/>
            </a:endParaRPr>
          </a:p>
        </p:txBody>
      </p:sp>
    </p:spTree>
    <p:extLst>
      <p:ext uri="{BB962C8B-B14F-4D97-AF65-F5344CB8AC3E}">
        <p14:creationId xmlns:p14="http://schemas.microsoft.com/office/powerpoint/2010/main" val="484354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Targets &amp; Timelines</a:t>
            </a:r>
            <a:endParaRPr lang="en-US" dirty="0"/>
          </a:p>
        </p:txBody>
      </p:sp>
      <p:sp>
        <p:nvSpPr>
          <p:cNvPr id="3" name="Content Placeholder 2"/>
          <p:cNvSpPr>
            <a:spLocks noGrp="1"/>
          </p:cNvSpPr>
          <p:nvPr>
            <p:ph idx="1"/>
          </p:nvPr>
        </p:nvSpPr>
        <p:spPr/>
        <p:txBody>
          <a:bodyPr/>
          <a:lstStyle/>
          <a:p>
            <a:r>
              <a:rPr lang="en-US" dirty="0" smtClean="0">
                <a:solidFill>
                  <a:srgbClr val="002D50"/>
                </a:solidFill>
              </a:rPr>
              <a:t>We expect a minimum of 10 complete surveys every day</a:t>
            </a:r>
          </a:p>
          <a:p>
            <a:endParaRPr lang="en-US" dirty="0">
              <a:solidFill>
                <a:srgbClr val="002D50"/>
              </a:solidFill>
            </a:endParaRPr>
          </a:p>
          <a:p>
            <a:r>
              <a:rPr lang="en-US" dirty="0" smtClean="0">
                <a:solidFill>
                  <a:srgbClr val="002D50"/>
                </a:solidFill>
              </a:rPr>
              <a:t>The exercise should last between 7-10 days and payment shall be for the days worked.</a:t>
            </a:r>
          </a:p>
          <a:p>
            <a:endParaRPr lang="en-US" dirty="0">
              <a:solidFill>
                <a:srgbClr val="002D50"/>
              </a:solidFill>
            </a:endParaRPr>
          </a:p>
          <a:p>
            <a:endParaRPr lang="en-US" dirty="0" smtClean="0">
              <a:solidFill>
                <a:srgbClr val="002D50"/>
              </a:solidFill>
            </a:endParaRPr>
          </a:p>
          <a:p>
            <a:pPr marL="0" indent="0">
              <a:buNone/>
            </a:pPr>
            <a:r>
              <a:rPr lang="en-US" dirty="0">
                <a:solidFill>
                  <a:srgbClr val="002D50"/>
                </a:solidFill>
              </a:rPr>
              <a:t> </a:t>
            </a:r>
            <a:r>
              <a:rPr lang="en-US" dirty="0" smtClean="0">
                <a:solidFill>
                  <a:srgbClr val="002D50"/>
                </a:solidFill>
              </a:rPr>
              <a:t>		</a:t>
            </a:r>
            <a:r>
              <a:rPr lang="en-US" sz="3200" dirty="0" smtClean="0">
                <a:solidFill>
                  <a:srgbClr val="002D50"/>
                </a:solidFill>
              </a:rPr>
              <a:t>*************END*****************</a:t>
            </a:r>
            <a:endParaRPr lang="en-US" sz="3200" dirty="0">
              <a:solidFill>
                <a:srgbClr val="002D50"/>
              </a:solidFill>
            </a:endParaRPr>
          </a:p>
        </p:txBody>
      </p:sp>
    </p:spTree>
    <p:extLst>
      <p:ext uri="{BB962C8B-B14F-4D97-AF65-F5344CB8AC3E}">
        <p14:creationId xmlns:p14="http://schemas.microsoft.com/office/powerpoint/2010/main" val="1349270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ui2de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07" y="6264959"/>
            <a:ext cx="1003248" cy="593041"/>
          </a:xfrm>
          <a:prstGeom prst="rect">
            <a:avLst/>
          </a:prstGeom>
        </p:spPr>
      </p:pic>
      <p:sp>
        <p:nvSpPr>
          <p:cNvPr id="5" name="Title 4"/>
          <p:cNvSpPr>
            <a:spLocks noGrp="1"/>
          </p:cNvSpPr>
          <p:nvPr>
            <p:ph type="title"/>
          </p:nvPr>
        </p:nvSpPr>
        <p:spPr>
          <a:xfrm>
            <a:off x="804229" y="382385"/>
            <a:ext cx="7882569" cy="851504"/>
          </a:xfrm>
          <a:solidFill>
            <a:srgbClr val="FFC000"/>
          </a:solidFill>
        </p:spPr>
        <p:txBody>
          <a:bodyPr>
            <a:normAutofit/>
          </a:bodyPr>
          <a:lstStyle/>
          <a:p>
            <a:r>
              <a:rPr lang="en-US" sz="2800" b="1" dirty="0" smtClean="0">
                <a:solidFill>
                  <a:srgbClr val="002060"/>
                </a:solidFill>
                <a:latin typeface="Georgia"/>
                <a:cs typeface="Georgia"/>
              </a:rPr>
              <a:t>Training Agenda</a:t>
            </a:r>
            <a:endParaRPr lang="en-US" sz="2800" b="1" dirty="0">
              <a:solidFill>
                <a:srgbClr val="002060"/>
              </a:solidFill>
              <a:latin typeface="Georgia"/>
              <a:cs typeface="Georgia"/>
            </a:endParaRPr>
          </a:p>
        </p:txBody>
      </p:sp>
      <p:sp>
        <p:nvSpPr>
          <p:cNvPr id="6" name="Content Placeholder 5"/>
          <p:cNvSpPr>
            <a:spLocks noGrp="1"/>
          </p:cNvSpPr>
          <p:nvPr>
            <p:ph idx="1"/>
          </p:nvPr>
        </p:nvSpPr>
        <p:spPr>
          <a:xfrm>
            <a:off x="804230" y="1377108"/>
            <a:ext cx="7882569" cy="4498759"/>
          </a:xfrm>
        </p:spPr>
        <p:txBody>
          <a:bodyPr>
            <a:normAutofit/>
          </a:bodyPr>
          <a:lstStyle/>
          <a:p>
            <a:pPr marL="0" indent="0">
              <a:buNone/>
            </a:pPr>
            <a:endParaRPr lang="en-US" dirty="0" smtClean="0">
              <a:solidFill>
                <a:srgbClr val="002060"/>
              </a:solidFill>
              <a:latin typeface="Georgia" panose="02040502050405020303" pitchFamily="18" charset="0"/>
              <a:cs typeface="Georgia"/>
            </a:endParaRPr>
          </a:p>
          <a:p>
            <a:r>
              <a:rPr lang="en-US" dirty="0" err="1" smtClean="0">
                <a:solidFill>
                  <a:srgbClr val="002060"/>
                </a:solidFill>
                <a:latin typeface="Georgia" panose="02040502050405020303" pitchFamily="18" charset="0"/>
                <a:cs typeface="Georgia"/>
              </a:rPr>
              <a:t>Covid</a:t>
            </a:r>
            <a:r>
              <a:rPr lang="en-US" dirty="0" smtClean="0">
                <a:solidFill>
                  <a:srgbClr val="002060"/>
                </a:solidFill>
                <a:latin typeface="Georgia" panose="02040502050405020303" pitchFamily="18" charset="0"/>
                <a:cs typeface="Georgia"/>
              </a:rPr>
              <a:t> 19 Phone Survey Background</a:t>
            </a:r>
          </a:p>
          <a:p>
            <a:pPr marL="0" indent="0">
              <a:buNone/>
            </a:pPr>
            <a:endParaRPr lang="en-US" dirty="0" smtClean="0">
              <a:solidFill>
                <a:srgbClr val="002060"/>
              </a:solidFill>
              <a:latin typeface="Georgia" panose="02040502050405020303" pitchFamily="18" charset="0"/>
              <a:cs typeface="Georgia"/>
            </a:endParaRPr>
          </a:p>
          <a:p>
            <a:r>
              <a:rPr lang="en-US" dirty="0" err="1" smtClean="0">
                <a:solidFill>
                  <a:srgbClr val="002060"/>
                </a:solidFill>
                <a:latin typeface="Georgia" panose="02040502050405020303" pitchFamily="18" charset="0"/>
                <a:cs typeface="Georgia"/>
              </a:rPr>
              <a:t>Covid</a:t>
            </a:r>
            <a:r>
              <a:rPr lang="en-US" dirty="0" smtClean="0">
                <a:solidFill>
                  <a:srgbClr val="002060"/>
                </a:solidFill>
                <a:latin typeface="Georgia" panose="02040502050405020303" pitchFamily="18" charset="0"/>
                <a:cs typeface="Georgia"/>
              </a:rPr>
              <a:t> 19 Questionnaire – Paper version</a:t>
            </a:r>
          </a:p>
          <a:p>
            <a:pPr marL="0" indent="0">
              <a:buNone/>
            </a:pPr>
            <a:endParaRPr lang="en-US" dirty="0" smtClean="0">
              <a:solidFill>
                <a:srgbClr val="002060"/>
              </a:solidFill>
              <a:latin typeface="Georgia" panose="02040502050405020303" pitchFamily="18" charset="0"/>
              <a:cs typeface="Georgia"/>
            </a:endParaRPr>
          </a:p>
          <a:p>
            <a:r>
              <a:rPr lang="en-US" dirty="0" err="1">
                <a:solidFill>
                  <a:srgbClr val="002060"/>
                </a:solidFill>
                <a:latin typeface="Georgia" panose="02040502050405020303" pitchFamily="18" charset="0"/>
                <a:cs typeface="Georgia"/>
              </a:rPr>
              <a:t>Covid</a:t>
            </a:r>
            <a:r>
              <a:rPr lang="en-US" dirty="0">
                <a:solidFill>
                  <a:srgbClr val="002060"/>
                </a:solidFill>
                <a:latin typeface="Georgia" panose="02040502050405020303" pitchFamily="18" charset="0"/>
                <a:cs typeface="Georgia"/>
              </a:rPr>
              <a:t> 19 Questionnaire</a:t>
            </a:r>
            <a:r>
              <a:rPr lang="en-US" dirty="0" smtClean="0">
                <a:solidFill>
                  <a:srgbClr val="002060"/>
                </a:solidFill>
                <a:latin typeface="Georgia" panose="02040502050405020303" pitchFamily="18" charset="0"/>
                <a:cs typeface="Georgia"/>
              </a:rPr>
              <a:t>– Tablet Version/ Case Management</a:t>
            </a:r>
          </a:p>
          <a:p>
            <a:endParaRPr lang="en-US" dirty="0">
              <a:solidFill>
                <a:srgbClr val="002060"/>
              </a:solidFill>
              <a:latin typeface="Georgia" panose="02040502050405020303" pitchFamily="18" charset="0"/>
              <a:cs typeface="Georgia"/>
            </a:endParaRPr>
          </a:p>
          <a:p>
            <a:r>
              <a:rPr lang="en-US" dirty="0" smtClean="0">
                <a:solidFill>
                  <a:srgbClr val="002060"/>
                </a:solidFill>
                <a:latin typeface="Georgia" panose="02040502050405020303" pitchFamily="18" charset="0"/>
                <a:cs typeface="Georgia"/>
              </a:rPr>
              <a:t>Phone Survey Protocol &amp; Quality Controls</a:t>
            </a:r>
          </a:p>
          <a:p>
            <a:endParaRPr lang="en-US" dirty="0">
              <a:solidFill>
                <a:srgbClr val="002060"/>
              </a:solidFill>
              <a:latin typeface="Georgia" panose="02040502050405020303" pitchFamily="18" charset="0"/>
              <a:cs typeface="Georgia"/>
            </a:endParaRPr>
          </a:p>
          <a:p>
            <a:r>
              <a:rPr lang="en-US" dirty="0" smtClean="0">
                <a:solidFill>
                  <a:srgbClr val="002060"/>
                </a:solidFill>
                <a:latin typeface="Georgia" panose="02040502050405020303" pitchFamily="18" charset="0"/>
                <a:cs typeface="Georgia"/>
              </a:rPr>
              <a:t>Project Timeline</a:t>
            </a:r>
          </a:p>
          <a:p>
            <a:endParaRPr lang="en-US" dirty="0">
              <a:solidFill>
                <a:srgbClr val="002060"/>
              </a:solidFill>
              <a:latin typeface="Georgia" panose="02040502050405020303" pitchFamily="18" charset="0"/>
              <a:cs typeface="Georgia"/>
            </a:endParaRPr>
          </a:p>
          <a:p>
            <a:pPr marL="0" indent="0">
              <a:buNone/>
            </a:pPr>
            <a:endParaRPr lang="en-US" dirty="0" smtClean="0">
              <a:solidFill>
                <a:srgbClr val="002060"/>
              </a:solidFill>
              <a:latin typeface="Georgia" panose="02040502050405020303" pitchFamily="18" charset="0"/>
              <a:cs typeface="Georgia"/>
            </a:endParaRPr>
          </a:p>
          <a:p>
            <a:endParaRPr lang="en-US" dirty="0">
              <a:solidFill>
                <a:srgbClr val="002060"/>
              </a:solidFill>
              <a:latin typeface="Candara" panose="020E0502030303020204" pitchFamily="34" charset="0"/>
              <a:cs typeface="Georgia"/>
            </a:endParaRPr>
          </a:p>
          <a:p>
            <a:endParaRPr lang="en-US" dirty="0" smtClean="0">
              <a:solidFill>
                <a:srgbClr val="002060"/>
              </a:solidFill>
              <a:latin typeface="Candara" panose="020E0502030303020204" pitchFamily="34" charset="0"/>
              <a:cs typeface="Georgia"/>
            </a:endParaRPr>
          </a:p>
          <a:p>
            <a:pPr marL="0" indent="0">
              <a:buNone/>
            </a:pPr>
            <a:endParaRPr lang="en-US" dirty="0" smtClean="0">
              <a:solidFill>
                <a:srgbClr val="002060"/>
              </a:solidFill>
              <a:latin typeface="Georgia"/>
              <a:cs typeface="Georgia"/>
            </a:endParaRPr>
          </a:p>
          <a:p>
            <a:endParaRPr lang="en-US" dirty="0" smtClean="0">
              <a:solidFill>
                <a:srgbClr val="002060"/>
              </a:solidFill>
              <a:latin typeface="Georgia"/>
              <a:cs typeface="Georgia"/>
            </a:endParaRPr>
          </a:p>
        </p:txBody>
      </p:sp>
    </p:spTree>
    <p:extLst>
      <p:ext uri="{BB962C8B-B14F-4D97-AF65-F5344CB8AC3E}">
        <p14:creationId xmlns:p14="http://schemas.microsoft.com/office/powerpoint/2010/main" val="2886257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360" y="365127"/>
            <a:ext cx="7315199" cy="766988"/>
          </a:xfrm>
        </p:spPr>
        <p:txBody>
          <a:bodyPr>
            <a:normAutofit fontScale="90000"/>
          </a:bodyPr>
          <a:lstStyle/>
          <a:p>
            <a:r>
              <a:rPr lang="en-US" dirty="0" smtClean="0">
                <a:solidFill>
                  <a:srgbClr val="002060"/>
                </a:solidFill>
                <a:latin typeface="Georgia" panose="02040502050405020303" pitchFamily="18" charset="0"/>
                <a:cs typeface="Georgia"/>
              </a:rPr>
              <a:t/>
            </a:r>
            <a:br>
              <a:rPr lang="en-US" dirty="0" smtClean="0">
                <a:solidFill>
                  <a:srgbClr val="002060"/>
                </a:solidFill>
                <a:latin typeface="Georgia" panose="02040502050405020303" pitchFamily="18" charset="0"/>
                <a:cs typeface="Georgia"/>
              </a:rPr>
            </a:br>
            <a:r>
              <a:rPr lang="en-US" dirty="0" err="1" smtClean="0">
                <a:solidFill>
                  <a:srgbClr val="002060"/>
                </a:solidFill>
                <a:latin typeface="Georgia" panose="02040502050405020303" pitchFamily="18" charset="0"/>
                <a:cs typeface="Georgia"/>
              </a:rPr>
              <a:t>Covid</a:t>
            </a:r>
            <a:r>
              <a:rPr lang="en-US" dirty="0" smtClean="0">
                <a:solidFill>
                  <a:srgbClr val="002060"/>
                </a:solidFill>
                <a:latin typeface="Georgia" panose="02040502050405020303" pitchFamily="18" charset="0"/>
                <a:cs typeface="Georgia"/>
              </a:rPr>
              <a:t> </a:t>
            </a:r>
            <a:r>
              <a:rPr lang="en-US" dirty="0">
                <a:solidFill>
                  <a:srgbClr val="002060"/>
                </a:solidFill>
                <a:latin typeface="Georgia" panose="02040502050405020303" pitchFamily="18" charset="0"/>
                <a:cs typeface="Georgia"/>
              </a:rPr>
              <a:t>19 Phone Survey Background</a:t>
            </a:r>
            <a:br>
              <a:rPr lang="en-US" dirty="0">
                <a:solidFill>
                  <a:srgbClr val="002060"/>
                </a:solidFill>
                <a:latin typeface="Georgia" panose="02040502050405020303" pitchFamily="18" charset="0"/>
                <a:cs typeface="Georgia"/>
              </a:rPr>
            </a:br>
            <a:endParaRPr lang="en-US" b="1" dirty="0">
              <a:solidFill>
                <a:srgbClr val="002060"/>
              </a:solidFill>
            </a:endParaRPr>
          </a:p>
        </p:txBody>
      </p:sp>
      <p:sp>
        <p:nvSpPr>
          <p:cNvPr id="3" name="Content Placeholder 2"/>
          <p:cNvSpPr>
            <a:spLocks noGrp="1"/>
          </p:cNvSpPr>
          <p:nvPr>
            <p:ph idx="1"/>
          </p:nvPr>
        </p:nvSpPr>
        <p:spPr>
          <a:xfrm>
            <a:off x="975360" y="1213905"/>
            <a:ext cx="7315200" cy="4963058"/>
          </a:xfrm>
        </p:spPr>
        <p:txBody>
          <a:bodyPr>
            <a:normAutofit fontScale="85000" lnSpcReduction="10000"/>
          </a:bodyPr>
          <a:lstStyle/>
          <a:p>
            <a:pPr marL="0" indent="0">
              <a:buNone/>
            </a:pPr>
            <a:r>
              <a:rPr lang="en-US" sz="2800" dirty="0" smtClean="0">
                <a:solidFill>
                  <a:srgbClr val="002060"/>
                </a:solidFill>
              </a:rPr>
              <a:t>Why </a:t>
            </a:r>
            <a:r>
              <a:rPr lang="en-US" sz="2800" dirty="0" err="1" smtClean="0">
                <a:solidFill>
                  <a:srgbClr val="002060"/>
                </a:solidFill>
              </a:rPr>
              <a:t>covid</a:t>
            </a:r>
            <a:r>
              <a:rPr lang="en-US" sz="2800" dirty="0" smtClean="0">
                <a:solidFill>
                  <a:srgbClr val="002060"/>
                </a:solidFill>
              </a:rPr>
              <a:t> 19 phone survey?</a:t>
            </a:r>
          </a:p>
          <a:p>
            <a:pPr lvl="1">
              <a:lnSpc>
                <a:spcPct val="150000"/>
              </a:lnSpc>
              <a:buFont typeface="Courier New" panose="02070309020205020404" pitchFamily="49" charset="0"/>
              <a:buChar char="o"/>
            </a:pPr>
            <a:r>
              <a:rPr lang="en-US" sz="2000" dirty="0" smtClean="0">
                <a:solidFill>
                  <a:srgbClr val="002060"/>
                </a:solidFill>
              </a:rPr>
              <a:t> </a:t>
            </a:r>
            <a:r>
              <a:rPr lang="en-US" sz="1900" dirty="0" smtClean="0">
                <a:solidFill>
                  <a:srgbClr val="002060"/>
                </a:solidFill>
              </a:rPr>
              <a:t>Just like the rest of the world, Kenya has also been affected by </a:t>
            </a:r>
            <a:r>
              <a:rPr lang="en-US" sz="1900" dirty="0" err="1" smtClean="0">
                <a:solidFill>
                  <a:srgbClr val="002060"/>
                </a:solidFill>
              </a:rPr>
              <a:t>covid</a:t>
            </a:r>
            <a:r>
              <a:rPr lang="en-US" sz="1900" dirty="0" smtClean="0">
                <a:solidFill>
                  <a:srgbClr val="002060"/>
                </a:solidFill>
              </a:rPr>
              <a:t> 19</a:t>
            </a:r>
          </a:p>
          <a:p>
            <a:pPr lvl="1">
              <a:lnSpc>
                <a:spcPct val="150000"/>
              </a:lnSpc>
              <a:buFont typeface="Courier New" panose="02070309020205020404" pitchFamily="49" charset="0"/>
              <a:buChar char="o"/>
            </a:pPr>
            <a:r>
              <a:rPr lang="en-US" sz="1900" dirty="0" smtClean="0">
                <a:solidFill>
                  <a:srgbClr val="002060"/>
                </a:solidFill>
              </a:rPr>
              <a:t>The survey objective is to provide health and economic surveillance in the face of the crisis. That is;</a:t>
            </a:r>
          </a:p>
          <a:p>
            <a:pPr lvl="3">
              <a:lnSpc>
                <a:spcPct val="150000"/>
              </a:lnSpc>
              <a:buFont typeface="Wingdings" panose="05000000000000000000" pitchFamily="2" charset="2"/>
              <a:buChar char="ü"/>
            </a:pPr>
            <a:r>
              <a:rPr lang="en-US" dirty="0">
                <a:solidFill>
                  <a:srgbClr val="002060"/>
                </a:solidFill>
              </a:rPr>
              <a:t> </a:t>
            </a:r>
            <a:r>
              <a:rPr lang="en-US" sz="1600" dirty="0" smtClean="0">
                <a:solidFill>
                  <a:srgbClr val="002060"/>
                </a:solidFill>
              </a:rPr>
              <a:t>Has their work status changed?</a:t>
            </a:r>
          </a:p>
          <a:p>
            <a:pPr lvl="3">
              <a:lnSpc>
                <a:spcPct val="150000"/>
              </a:lnSpc>
              <a:buFont typeface="Wingdings" panose="05000000000000000000" pitchFamily="2" charset="2"/>
              <a:buChar char="ü"/>
            </a:pPr>
            <a:r>
              <a:rPr lang="en-US" sz="1600" dirty="0">
                <a:solidFill>
                  <a:srgbClr val="002060"/>
                </a:solidFill>
              </a:rPr>
              <a:t> </a:t>
            </a:r>
            <a:r>
              <a:rPr lang="en-US" sz="1600" dirty="0" smtClean="0">
                <a:solidFill>
                  <a:srgbClr val="002060"/>
                </a:solidFill>
              </a:rPr>
              <a:t>Has their consumption changed?</a:t>
            </a:r>
          </a:p>
          <a:p>
            <a:pPr lvl="3">
              <a:lnSpc>
                <a:spcPct val="150000"/>
              </a:lnSpc>
              <a:buFont typeface="Wingdings" panose="05000000000000000000" pitchFamily="2" charset="2"/>
              <a:buChar char="ü"/>
            </a:pPr>
            <a:r>
              <a:rPr lang="en-US" sz="1600" dirty="0">
                <a:solidFill>
                  <a:srgbClr val="002060"/>
                </a:solidFill>
              </a:rPr>
              <a:t> </a:t>
            </a:r>
            <a:r>
              <a:rPr lang="en-US" sz="1600" dirty="0" smtClean="0">
                <a:solidFill>
                  <a:srgbClr val="002060"/>
                </a:solidFill>
              </a:rPr>
              <a:t>Have the prices of consumptions changed?</a:t>
            </a:r>
          </a:p>
          <a:p>
            <a:pPr lvl="3">
              <a:lnSpc>
                <a:spcPct val="150000"/>
              </a:lnSpc>
              <a:buFont typeface="Wingdings" panose="05000000000000000000" pitchFamily="2" charset="2"/>
              <a:buChar char="ü"/>
            </a:pPr>
            <a:r>
              <a:rPr lang="en-US" sz="1600" dirty="0" smtClean="0">
                <a:solidFill>
                  <a:srgbClr val="002060"/>
                </a:solidFill>
              </a:rPr>
              <a:t>What coping mechanisms are they employing?</a:t>
            </a:r>
            <a:endParaRPr lang="en-US" sz="1600" dirty="0">
              <a:solidFill>
                <a:srgbClr val="002060"/>
              </a:solidFill>
            </a:endParaRPr>
          </a:p>
          <a:p>
            <a:pPr lvl="3">
              <a:lnSpc>
                <a:spcPct val="150000"/>
              </a:lnSpc>
              <a:buFont typeface="Wingdings" panose="05000000000000000000" pitchFamily="2" charset="2"/>
              <a:buChar char="ü"/>
            </a:pPr>
            <a:endParaRPr lang="en-US" dirty="0" smtClean="0">
              <a:solidFill>
                <a:srgbClr val="002060"/>
              </a:solidFill>
            </a:endParaRPr>
          </a:p>
          <a:p>
            <a:pPr lvl="1">
              <a:lnSpc>
                <a:spcPct val="150000"/>
              </a:lnSpc>
              <a:buFont typeface="Courier New" panose="02070309020205020404" pitchFamily="49" charset="0"/>
              <a:buChar char="o"/>
            </a:pPr>
            <a:r>
              <a:rPr lang="en-US" dirty="0">
                <a:solidFill>
                  <a:srgbClr val="002060"/>
                </a:solidFill>
              </a:rPr>
              <a:t> </a:t>
            </a:r>
            <a:r>
              <a:rPr lang="en-US" sz="1900" dirty="0" smtClean="0">
                <a:solidFill>
                  <a:srgbClr val="002060"/>
                </a:solidFill>
              </a:rPr>
              <a:t>These answers will help our program partner &amp; general public/ policy makers better understand the economic, health and social consequences faced by the population how best to respond</a:t>
            </a:r>
          </a:p>
          <a:p>
            <a:pPr lvl="1">
              <a:lnSpc>
                <a:spcPct val="150000"/>
              </a:lnSpc>
              <a:buFont typeface="Courier New" panose="02070309020205020404" pitchFamily="49" charset="0"/>
              <a:buChar char="o"/>
            </a:pPr>
            <a:endParaRPr lang="en-US" sz="1900" dirty="0">
              <a:solidFill>
                <a:srgbClr val="002060"/>
              </a:solidFill>
            </a:endParaRPr>
          </a:p>
          <a:p>
            <a:pPr marL="342900" lvl="1" indent="0">
              <a:buNone/>
            </a:pPr>
            <a:r>
              <a:rPr lang="en-US" sz="1900" b="1" dirty="0" smtClean="0">
                <a:solidFill>
                  <a:srgbClr val="FF0000"/>
                </a:solidFill>
              </a:rPr>
              <a:t>* All phase 1 clients (Recruited last year) to be reached for feedback periodically</a:t>
            </a:r>
          </a:p>
          <a:p>
            <a:endParaRPr lang="en-US" sz="1900" dirty="0"/>
          </a:p>
        </p:txBody>
      </p:sp>
    </p:spTree>
    <p:extLst>
      <p:ext uri="{BB962C8B-B14F-4D97-AF65-F5344CB8AC3E}">
        <p14:creationId xmlns:p14="http://schemas.microsoft.com/office/powerpoint/2010/main" val="3534280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765" y="382385"/>
            <a:ext cx="8073736" cy="620150"/>
          </a:xfrm>
          <a:solidFill>
            <a:srgbClr val="FFC000"/>
          </a:solidFill>
        </p:spPr>
        <p:txBody>
          <a:bodyPr>
            <a:normAutofit/>
          </a:bodyPr>
          <a:lstStyle/>
          <a:p>
            <a:r>
              <a:rPr lang="en-US" sz="2800" dirty="0" smtClean="0">
                <a:latin typeface="Georgia" panose="02040502050405020303" pitchFamily="18" charset="0"/>
              </a:rPr>
              <a:t>		</a:t>
            </a:r>
            <a:r>
              <a:rPr lang="en-US" sz="2800" b="1" dirty="0" smtClean="0">
                <a:solidFill>
                  <a:srgbClr val="002060"/>
                </a:solidFill>
                <a:latin typeface="Georgia" panose="02040502050405020303" pitchFamily="18" charset="0"/>
              </a:rPr>
              <a:t>Questionnaire Discussion</a:t>
            </a:r>
            <a:endParaRPr lang="en-US" sz="2800" b="1" dirty="0">
              <a:solidFill>
                <a:srgbClr val="002060"/>
              </a:solidFill>
              <a:latin typeface="Georgia" panose="02040502050405020303" pitchFamily="18" charset="0"/>
            </a:endParaRPr>
          </a:p>
        </p:txBody>
      </p:sp>
      <p:sp>
        <p:nvSpPr>
          <p:cNvPr id="2" name="Content Placeholder 1"/>
          <p:cNvSpPr>
            <a:spLocks noGrp="1"/>
          </p:cNvSpPr>
          <p:nvPr>
            <p:ph idx="1"/>
          </p:nvPr>
        </p:nvSpPr>
        <p:spPr>
          <a:xfrm>
            <a:off x="498765" y="1123720"/>
            <a:ext cx="8073736" cy="4755874"/>
          </a:xfrm>
        </p:spPr>
        <p:txBody>
          <a:bodyPr>
            <a:normAutofit fontScale="92500" lnSpcReduction="10000"/>
          </a:bodyPr>
          <a:lstStyle/>
          <a:p>
            <a:pPr marL="457200" indent="-457200">
              <a:lnSpc>
                <a:spcPct val="150000"/>
              </a:lnSpc>
              <a:buFont typeface="Arial"/>
              <a:buChar char="•"/>
            </a:pPr>
            <a:r>
              <a:rPr lang="en-GB" sz="2400" dirty="0">
                <a:solidFill>
                  <a:srgbClr val="002060"/>
                </a:solidFill>
                <a:latin typeface="Candara" panose="020E0502030303020204" pitchFamily="34" charset="0"/>
                <a:cs typeface="Arial" pitchFamily="34" charset="0"/>
              </a:rPr>
              <a:t>During this session, the group will go through the questionnaire question by </a:t>
            </a:r>
            <a:r>
              <a:rPr lang="en-GB" sz="2400" dirty="0" smtClean="0">
                <a:solidFill>
                  <a:srgbClr val="002060"/>
                </a:solidFill>
                <a:latin typeface="Candara" panose="020E0502030303020204" pitchFamily="34" charset="0"/>
                <a:cs typeface="Arial" pitchFamily="34" charset="0"/>
              </a:rPr>
              <a:t>question</a:t>
            </a:r>
          </a:p>
          <a:p>
            <a:pPr marL="0" indent="0">
              <a:lnSpc>
                <a:spcPct val="150000"/>
              </a:lnSpc>
              <a:buNone/>
            </a:pPr>
            <a:endParaRPr lang="en-GB" sz="2400" dirty="0" smtClean="0">
              <a:solidFill>
                <a:srgbClr val="002060"/>
              </a:solidFill>
              <a:latin typeface="Candara" panose="020E0502030303020204" pitchFamily="34" charset="0"/>
              <a:cs typeface="Arial" pitchFamily="34" charset="0"/>
            </a:endParaRPr>
          </a:p>
          <a:p>
            <a:pPr marL="457200" indent="-457200">
              <a:lnSpc>
                <a:spcPct val="150000"/>
              </a:lnSpc>
              <a:buFont typeface="Arial"/>
              <a:buChar char="•"/>
            </a:pPr>
            <a:r>
              <a:rPr lang="en-GB" sz="2400" dirty="0">
                <a:solidFill>
                  <a:srgbClr val="002060"/>
                </a:solidFill>
                <a:latin typeface="Candara" panose="020E0502030303020204" pitchFamily="34" charset="0"/>
                <a:cs typeface="Arial" pitchFamily="34" charset="0"/>
              </a:rPr>
              <a:t>Each FO will guide us through a module</a:t>
            </a:r>
          </a:p>
          <a:p>
            <a:pPr marL="457200" indent="-457200">
              <a:lnSpc>
                <a:spcPct val="150000"/>
              </a:lnSpc>
              <a:buFont typeface="Arial"/>
              <a:buChar char="•"/>
            </a:pPr>
            <a:endParaRPr lang="en-GB" sz="2400" dirty="0">
              <a:solidFill>
                <a:srgbClr val="002060"/>
              </a:solidFill>
              <a:latin typeface="Candara" panose="020E0502030303020204" pitchFamily="34" charset="0"/>
              <a:cs typeface="Arial" pitchFamily="34" charset="0"/>
            </a:endParaRPr>
          </a:p>
          <a:p>
            <a:pPr marL="457200" indent="-457200">
              <a:lnSpc>
                <a:spcPct val="150000"/>
              </a:lnSpc>
              <a:buFont typeface="Arial"/>
              <a:buChar char="•"/>
            </a:pPr>
            <a:r>
              <a:rPr lang="en-GB" sz="2400" dirty="0">
                <a:solidFill>
                  <a:srgbClr val="002060"/>
                </a:solidFill>
                <a:latin typeface="Candara" panose="020E0502030303020204" pitchFamily="34" charset="0"/>
                <a:cs typeface="Arial" pitchFamily="34" charset="0"/>
              </a:rPr>
              <a:t>Read each one out </a:t>
            </a:r>
            <a:r>
              <a:rPr lang="en-GB" sz="2400" dirty="0" smtClean="0">
                <a:solidFill>
                  <a:srgbClr val="002060"/>
                </a:solidFill>
                <a:latin typeface="Candara" panose="020E0502030303020204" pitchFamily="34" charset="0"/>
                <a:cs typeface="Arial" pitchFamily="34" charset="0"/>
              </a:rPr>
              <a:t>plus options loud and we </a:t>
            </a:r>
            <a:r>
              <a:rPr lang="en-GB" sz="2400" dirty="0">
                <a:solidFill>
                  <a:srgbClr val="002060"/>
                </a:solidFill>
                <a:latin typeface="Candara" panose="020E0502030303020204" pitchFamily="34" charset="0"/>
                <a:cs typeface="Arial" pitchFamily="34" charset="0"/>
              </a:rPr>
              <a:t>discuss as a group:</a:t>
            </a:r>
          </a:p>
          <a:p>
            <a:pPr marL="914400" lvl="1" indent="-457200">
              <a:lnSpc>
                <a:spcPct val="150000"/>
              </a:lnSpc>
              <a:buFont typeface="Courier New" panose="02070309020205020404" pitchFamily="49" charset="0"/>
              <a:buChar char="o"/>
            </a:pPr>
            <a:r>
              <a:rPr lang="en-GB" sz="2000" dirty="0">
                <a:solidFill>
                  <a:srgbClr val="002060"/>
                </a:solidFill>
                <a:latin typeface="Candara" panose="020E0502030303020204" pitchFamily="34" charset="0"/>
                <a:cs typeface="Arial" pitchFamily="34" charset="0"/>
              </a:rPr>
              <a:t>How could the question be confusing?</a:t>
            </a:r>
          </a:p>
          <a:p>
            <a:pPr marL="914400" lvl="1" indent="-457200">
              <a:lnSpc>
                <a:spcPct val="150000"/>
              </a:lnSpc>
              <a:buFont typeface="Courier New" panose="02070309020205020404" pitchFamily="49" charset="0"/>
              <a:buChar char="o"/>
            </a:pPr>
            <a:r>
              <a:rPr lang="en-GB" sz="2000" dirty="0">
                <a:solidFill>
                  <a:srgbClr val="002060"/>
                </a:solidFill>
                <a:latin typeface="Candara" panose="020E0502030303020204" pitchFamily="34" charset="0"/>
                <a:cs typeface="Arial" pitchFamily="34" charset="0"/>
              </a:rPr>
              <a:t>How would you probe or explain further</a:t>
            </a:r>
            <a:r>
              <a:rPr lang="en-GB" sz="2000" dirty="0" smtClean="0">
                <a:solidFill>
                  <a:srgbClr val="002060"/>
                </a:solidFill>
                <a:latin typeface="Candara" panose="020E0502030303020204" pitchFamily="34" charset="0"/>
                <a:cs typeface="Arial" pitchFamily="34" charset="0"/>
              </a:rPr>
              <a:t>?</a:t>
            </a:r>
          </a:p>
        </p:txBody>
      </p:sp>
    </p:spTree>
    <p:extLst>
      <p:ext uri="{BB962C8B-B14F-4D97-AF65-F5344CB8AC3E}">
        <p14:creationId xmlns:p14="http://schemas.microsoft.com/office/powerpoint/2010/main" val="4222295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764" y="382385"/>
            <a:ext cx="8645235" cy="620150"/>
          </a:xfrm>
          <a:solidFill>
            <a:srgbClr val="FFC000"/>
          </a:solidFill>
        </p:spPr>
        <p:txBody>
          <a:bodyPr>
            <a:normAutofit/>
          </a:bodyPr>
          <a:lstStyle/>
          <a:p>
            <a:r>
              <a:rPr lang="en-US" sz="2800" dirty="0" smtClean="0">
                <a:solidFill>
                  <a:srgbClr val="002060"/>
                </a:solidFill>
                <a:latin typeface="Georgia" panose="02040502050405020303" pitchFamily="18" charset="0"/>
                <a:cs typeface="Georgia"/>
              </a:rPr>
              <a:t>Case Management on SurveyCTO</a:t>
            </a:r>
            <a:endParaRPr lang="en-US" sz="2800" dirty="0">
              <a:solidFill>
                <a:srgbClr val="002060"/>
              </a:solidFill>
              <a:latin typeface="Georgia" panose="02040502050405020303" pitchFamily="18" charset="0"/>
              <a:cs typeface="Georgia"/>
            </a:endParaRPr>
          </a:p>
        </p:txBody>
      </p:sp>
      <p:sp>
        <p:nvSpPr>
          <p:cNvPr id="2" name="Content Placeholder 1"/>
          <p:cNvSpPr>
            <a:spLocks noGrp="1"/>
          </p:cNvSpPr>
          <p:nvPr>
            <p:ph idx="1"/>
          </p:nvPr>
        </p:nvSpPr>
        <p:spPr>
          <a:xfrm>
            <a:off x="498765" y="1123720"/>
            <a:ext cx="5605127" cy="4755874"/>
          </a:xfrm>
        </p:spPr>
        <p:txBody>
          <a:bodyPr>
            <a:normAutofit fontScale="92500" lnSpcReduction="20000"/>
          </a:bodyPr>
          <a:lstStyle/>
          <a:p>
            <a:pPr marL="457200" indent="-457200">
              <a:lnSpc>
                <a:spcPct val="150000"/>
              </a:lnSpc>
              <a:buFont typeface="Arial"/>
              <a:buChar char="•"/>
            </a:pPr>
            <a:r>
              <a:rPr lang="en-GB" sz="2200" dirty="0" smtClean="0">
                <a:solidFill>
                  <a:srgbClr val="002060"/>
                </a:solidFill>
                <a:latin typeface="Candara" panose="020E0502030303020204" pitchFamily="34" charset="0"/>
                <a:cs typeface="Arial" pitchFamily="34" charset="0"/>
              </a:rPr>
              <a:t>New feature that facilitates phone surveys.</a:t>
            </a:r>
          </a:p>
          <a:p>
            <a:pPr marL="457200" indent="-457200">
              <a:lnSpc>
                <a:spcPct val="150000"/>
              </a:lnSpc>
              <a:buFont typeface="Arial"/>
              <a:buChar char="•"/>
            </a:pPr>
            <a:r>
              <a:rPr lang="en-GB" sz="2200" dirty="0" smtClean="0">
                <a:solidFill>
                  <a:srgbClr val="002060"/>
                </a:solidFill>
                <a:latin typeface="Candara" panose="020E0502030303020204" pitchFamily="34" charset="0"/>
                <a:cs typeface="Arial" pitchFamily="34" charset="0"/>
              </a:rPr>
              <a:t>Enables generation and management of workplans through surveyCTO</a:t>
            </a:r>
          </a:p>
          <a:p>
            <a:pPr marL="457200" indent="-457200">
              <a:lnSpc>
                <a:spcPct val="150000"/>
              </a:lnSpc>
              <a:buFont typeface="Arial"/>
              <a:buChar char="•"/>
            </a:pPr>
            <a:r>
              <a:rPr lang="en-GB" sz="2200" dirty="0" smtClean="0">
                <a:solidFill>
                  <a:srgbClr val="002060"/>
                </a:solidFill>
                <a:latin typeface="Candara" panose="020E0502030303020204" pitchFamily="34" charset="0"/>
                <a:cs typeface="Arial" pitchFamily="34" charset="0"/>
              </a:rPr>
              <a:t>To activate case management on your device, go to:</a:t>
            </a:r>
          </a:p>
          <a:p>
            <a:pPr marL="0" indent="0">
              <a:lnSpc>
                <a:spcPct val="150000"/>
              </a:lnSpc>
              <a:buNone/>
            </a:pPr>
            <a:r>
              <a:rPr lang="en-GB" sz="2200" dirty="0" smtClean="0">
                <a:solidFill>
                  <a:srgbClr val="002060"/>
                </a:solidFill>
                <a:latin typeface="Candara" panose="020E0502030303020204" pitchFamily="34" charset="0"/>
                <a:cs typeface="Arial" pitchFamily="34" charset="0"/>
              </a:rPr>
              <a:t>surveyCTO         admin settings         under user can access…select manage cases          go back to main page</a:t>
            </a:r>
          </a:p>
          <a:p>
            <a:pPr>
              <a:lnSpc>
                <a:spcPct val="150000"/>
              </a:lnSpc>
            </a:pPr>
            <a:r>
              <a:rPr lang="en-GB" sz="2200" dirty="0" smtClean="0">
                <a:solidFill>
                  <a:srgbClr val="002060"/>
                </a:solidFill>
                <a:latin typeface="Candara" panose="020E0502030303020204" pitchFamily="34" charset="0"/>
                <a:cs typeface="Arial" pitchFamily="34" charset="0"/>
              </a:rPr>
              <a:t>Go to “Get blank form”         IRC-BILLY        get a form called “IRC-BILLY COVID-19 Follow Up”</a:t>
            </a:r>
          </a:p>
        </p:txBody>
      </p:sp>
      <p:sp>
        <p:nvSpPr>
          <p:cNvPr id="4" name="Right Arrow 3"/>
          <p:cNvSpPr/>
          <p:nvPr/>
        </p:nvSpPr>
        <p:spPr>
          <a:xfrm>
            <a:off x="1791989" y="3567882"/>
            <a:ext cx="418011" cy="1915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3916066" y="3576588"/>
            <a:ext cx="418011" cy="1915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3770809" y="3991562"/>
            <a:ext cx="418011" cy="1915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3301328" y="4885507"/>
            <a:ext cx="418011" cy="1915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4800973" y="4885506"/>
            <a:ext cx="418011" cy="1915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3892" y="1002536"/>
            <a:ext cx="3040108" cy="5130692"/>
          </a:xfrm>
          <a:prstGeom prst="rect">
            <a:avLst/>
          </a:prstGeom>
        </p:spPr>
      </p:pic>
    </p:spTree>
    <p:extLst>
      <p:ext uri="{BB962C8B-B14F-4D97-AF65-F5344CB8AC3E}">
        <p14:creationId xmlns:p14="http://schemas.microsoft.com/office/powerpoint/2010/main" val="2105427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to use Case Management</a:t>
            </a:r>
            <a:endParaRPr lang="en-US" dirty="0"/>
          </a:p>
        </p:txBody>
      </p:sp>
      <p:sp>
        <p:nvSpPr>
          <p:cNvPr id="10" name="Content Placeholder 9"/>
          <p:cNvSpPr>
            <a:spLocks noGrp="1"/>
          </p:cNvSpPr>
          <p:nvPr>
            <p:ph idx="1"/>
          </p:nvPr>
        </p:nvSpPr>
        <p:spPr/>
        <p:txBody>
          <a:bodyPr/>
          <a:lstStyle/>
          <a:p>
            <a:pPr marL="0" indent="0">
              <a:buNone/>
            </a:pPr>
            <a:r>
              <a:rPr lang="en-US" b="1" dirty="0" smtClean="0">
                <a:solidFill>
                  <a:srgbClr val="131E6E"/>
                </a:solidFill>
              </a:rPr>
              <a:t>	</a:t>
            </a:r>
            <a:r>
              <a:rPr lang="en-US" b="1" dirty="0" smtClean="0">
                <a:solidFill>
                  <a:srgbClr val="FF0000"/>
                </a:solidFill>
              </a:rPr>
              <a:t>Step 1: Go to case management and open the call sheet</a:t>
            </a:r>
            <a:endParaRPr lang="en-US" b="1" dirty="0">
              <a:solidFill>
                <a:srgbClr val="FF0000"/>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672046"/>
            <a:ext cx="7886700" cy="4432663"/>
          </a:xfrm>
          <a:prstGeom prst="rect">
            <a:avLst/>
          </a:prstGeom>
        </p:spPr>
      </p:pic>
    </p:spTree>
    <p:extLst>
      <p:ext uri="{BB962C8B-B14F-4D97-AF65-F5344CB8AC3E}">
        <p14:creationId xmlns:p14="http://schemas.microsoft.com/office/powerpoint/2010/main" val="42185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to use Case Management</a:t>
            </a:r>
            <a:endParaRPr lang="en-US" dirty="0"/>
          </a:p>
        </p:txBody>
      </p:sp>
      <p:sp>
        <p:nvSpPr>
          <p:cNvPr id="10" name="Content Placeholder 9"/>
          <p:cNvSpPr>
            <a:spLocks noGrp="1"/>
          </p:cNvSpPr>
          <p:nvPr>
            <p:ph idx="1"/>
          </p:nvPr>
        </p:nvSpPr>
        <p:spPr/>
        <p:txBody>
          <a:bodyPr/>
          <a:lstStyle/>
          <a:p>
            <a:pPr marL="0" indent="0">
              <a:buNone/>
            </a:pPr>
            <a:r>
              <a:rPr lang="en-US" b="1" dirty="0" smtClean="0">
                <a:solidFill>
                  <a:srgbClr val="131E6E"/>
                </a:solidFill>
              </a:rPr>
              <a:t>			</a:t>
            </a:r>
            <a:r>
              <a:rPr lang="en-US" b="1" dirty="0" smtClean="0">
                <a:solidFill>
                  <a:srgbClr val="FF0000"/>
                </a:solidFill>
              </a:rPr>
              <a:t>Step 2: Call sheet features</a:t>
            </a:r>
            <a:endParaRPr lang="en-US" b="1" dirty="0">
              <a:solidFill>
                <a:srgbClr val="FF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567543"/>
            <a:ext cx="7886700" cy="4609420"/>
          </a:xfrm>
          <a:prstGeom prst="rect">
            <a:avLst/>
          </a:prstGeom>
        </p:spPr>
      </p:pic>
    </p:spTree>
    <p:extLst>
      <p:ext uri="{BB962C8B-B14F-4D97-AF65-F5344CB8AC3E}">
        <p14:creationId xmlns:p14="http://schemas.microsoft.com/office/powerpoint/2010/main" val="3201565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25" y="365127"/>
            <a:ext cx="8904612" cy="766988"/>
          </a:xfrm>
        </p:spPr>
        <p:txBody>
          <a:bodyPr/>
          <a:lstStyle/>
          <a:p>
            <a:r>
              <a:rPr lang="en-US" smtClean="0"/>
              <a:t>How to use Case Management</a:t>
            </a:r>
            <a:endParaRPr lang="en-US" dirty="0"/>
          </a:p>
        </p:txBody>
      </p:sp>
      <p:sp>
        <p:nvSpPr>
          <p:cNvPr id="10" name="Content Placeholder 9"/>
          <p:cNvSpPr>
            <a:spLocks noGrp="1"/>
          </p:cNvSpPr>
          <p:nvPr>
            <p:ph idx="1"/>
          </p:nvPr>
        </p:nvSpPr>
        <p:spPr/>
        <p:txBody>
          <a:bodyPr/>
          <a:lstStyle/>
          <a:p>
            <a:pPr marL="0" indent="0">
              <a:buNone/>
            </a:pPr>
            <a:r>
              <a:rPr lang="en-US" b="1" dirty="0" smtClean="0">
                <a:solidFill>
                  <a:srgbClr val="131E6E"/>
                </a:solidFill>
              </a:rPr>
              <a:t>			</a:t>
            </a:r>
            <a:r>
              <a:rPr lang="en-US" b="1" dirty="0" smtClean="0">
                <a:solidFill>
                  <a:srgbClr val="FF0000"/>
                </a:solidFill>
              </a:rPr>
              <a:t>Step 3: Conducting the survey</a:t>
            </a:r>
            <a:endParaRPr lang="en-US" b="1" dirty="0">
              <a:solidFill>
                <a:srgbClr val="FF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24" y="1617387"/>
            <a:ext cx="5092882" cy="364551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0010" y="2072435"/>
            <a:ext cx="4508527" cy="304103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24" y="3479936"/>
            <a:ext cx="4248041" cy="2655026"/>
          </a:xfrm>
          <a:prstGeom prst="rect">
            <a:avLst/>
          </a:prstGeom>
        </p:spPr>
      </p:pic>
    </p:spTree>
    <p:extLst>
      <p:ext uri="{BB962C8B-B14F-4D97-AF65-F5344CB8AC3E}">
        <p14:creationId xmlns:p14="http://schemas.microsoft.com/office/powerpoint/2010/main" val="3701542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25" y="365127"/>
            <a:ext cx="8904612" cy="766988"/>
          </a:xfrm>
        </p:spPr>
        <p:txBody>
          <a:bodyPr/>
          <a:lstStyle/>
          <a:p>
            <a:r>
              <a:rPr lang="en-US" smtClean="0"/>
              <a:t>How to use Case Management</a:t>
            </a:r>
            <a:endParaRPr lang="en-US" dirty="0"/>
          </a:p>
        </p:txBody>
      </p:sp>
      <p:sp>
        <p:nvSpPr>
          <p:cNvPr id="10" name="Content Placeholder 9"/>
          <p:cNvSpPr>
            <a:spLocks noGrp="1"/>
          </p:cNvSpPr>
          <p:nvPr>
            <p:ph idx="1"/>
          </p:nvPr>
        </p:nvSpPr>
        <p:spPr/>
        <p:txBody>
          <a:bodyPr/>
          <a:lstStyle/>
          <a:p>
            <a:pPr marL="0" indent="0">
              <a:buNone/>
            </a:pPr>
            <a:r>
              <a:rPr lang="en-US" b="1" dirty="0" smtClean="0">
                <a:solidFill>
                  <a:srgbClr val="131E6E"/>
                </a:solidFill>
              </a:rPr>
              <a:t>			</a:t>
            </a:r>
            <a:r>
              <a:rPr lang="en-US" b="1" dirty="0" smtClean="0">
                <a:solidFill>
                  <a:srgbClr val="FF0000"/>
                </a:solidFill>
              </a:rPr>
              <a:t>Step 4: survey submission</a:t>
            </a:r>
          </a:p>
          <a:p>
            <a:pPr marL="0" indent="0">
              <a:buNone/>
            </a:pPr>
            <a:r>
              <a:rPr lang="en-US" dirty="0" smtClean="0">
                <a:solidFill>
                  <a:srgbClr val="131E6E"/>
                </a:solidFill>
              </a:rPr>
              <a:t>Survey saving </a:t>
            </a:r>
            <a:r>
              <a:rPr lang="en-US" dirty="0">
                <a:solidFill>
                  <a:srgbClr val="131E6E"/>
                </a:solidFill>
              </a:rPr>
              <a:t>process remains the same but to submit your survey, click on the saved </a:t>
            </a:r>
            <a:r>
              <a:rPr lang="en-US" dirty="0" smtClean="0">
                <a:solidFill>
                  <a:srgbClr val="131E6E"/>
                </a:solidFill>
              </a:rPr>
              <a:t>finalized </a:t>
            </a:r>
            <a:r>
              <a:rPr lang="en-US" dirty="0">
                <a:solidFill>
                  <a:srgbClr val="131E6E"/>
                </a:solidFill>
              </a:rPr>
              <a:t>form and submit as shown on the diagram.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57" y="2342606"/>
            <a:ext cx="6670766" cy="3834357"/>
          </a:xfrm>
          <a:prstGeom prst="rect">
            <a:avLst/>
          </a:prstGeom>
        </p:spPr>
      </p:pic>
    </p:spTree>
    <p:extLst>
      <p:ext uri="{BB962C8B-B14F-4D97-AF65-F5344CB8AC3E}">
        <p14:creationId xmlns:p14="http://schemas.microsoft.com/office/powerpoint/2010/main" val="3160187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59536</TotalTime>
  <Words>671</Words>
  <Application>Microsoft Office PowerPoint</Application>
  <PresentationFormat>On-screen Show (4:3)</PresentationFormat>
  <Paragraphs>107</Paragraphs>
  <Slides>15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Candara</vt:lpstr>
      <vt:lpstr>Courier New</vt:lpstr>
      <vt:lpstr>Georgia</vt:lpstr>
      <vt:lpstr>Helvetica Neue</vt:lpstr>
      <vt:lpstr>Wingdings</vt:lpstr>
      <vt:lpstr>Office Theme</vt:lpstr>
      <vt:lpstr>IRC BILLY PROJECT  </vt:lpstr>
      <vt:lpstr>Training Agenda</vt:lpstr>
      <vt:lpstr> Covid 19 Phone Survey Background </vt:lpstr>
      <vt:lpstr>  Questionnaire Discussion</vt:lpstr>
      <vt:lpstr>Case Management on SurveyCTO</vt:lpstr>
      <vt:lpstr>How to use Case Management</vt:lpstr>
      <vt:lpstr>How to use Case Management</vt:lpstr>
      <vt:lpstr>How to use Case Management</vt:lpstr>
      <vt:lpstr>How to use Case Management</vt:lpstr>
      <vt:lpstr>Practice Break &amp; Lunch</vt:lpstr>
      <vt:lpstr>Phone Survey Protocol</vt:lpstr>
      <vt:lpstr>Phone Survey Protocol - Consent</vt:lpstr>
      <vt:lpstr>Phone Survey Protocol – Call attempts</vt:lpstr>
      <vt:lpstr>Quality and Resource Control</vt:lpstr>
      <vt:lpstr> Targets &amp; Timelines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Option One Title Here</dc:title>
  <dc:creator>Shikha Savdas</dc:creator>
  <cp:lastModifiedBy>alex wendo</cp:lastModifiedBy>
  <cp:revision>455</cp:revision>
  <dcterms:created xsi:type="dcterms:W3CDTF">2012-07-30T19:58:27Z</dcterms:created>
  <dcterms:modified xsi:type="dcterms:W3CDTF">2020-06-18T08:14:05Z</dcterms:modified>
</cp:coreProperties>
</file>