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444" r:id="rId2"/>
    <p:sldId id="521" r:id="rId3"/>
    <p:sldId id="523" r:id="rId4"/>
    <p:sldId id="517" r:id="rId5"/>
    <p:sldId id="520" r:id="rId6"/>
    <p:sldId id="522" r:id="rId7"/>
    <p:sldId id="539" r:id="rId8"/>
    <p:sldId id="541" r:id="rId9"/>
    <p:sldId id="525" r:id="rId10"/>
    <p:sldId id="518" r:id="rId11"/>
    <p:sldId id="519" r:id="rId12"/>
    <p:sldId id="527" r:id="rId13"/>
    <p:sldId id="529" r:id="rId14"/>
    <p:sldId id="528" r:id="rId15"/>
    <p:sldId id="530" r:id="rId16"/>
    <p:sldId id="531" r:id="rId17"/>
    <p:sldId id="532" r:id="rId18"/>
    <p:sldId id="533" r:id="rId19"/>
    <p:sldId id="534" r:id="rId20"/>
    <p:sldId id="536" r:id="rId21"/>
    <p:sldId id="535" r:id="rId22"/>
    <p:sldId id="491" r:id="rId23"/>
    <p:sldId id="513" r:id="rId24"/>
    <p:sldId id="493" r:id="rId25"/>
    <p:sldId id="494" r:id="rId26"/>
    <p:sldId id="495" r:id="rId27"/>
    <p:sldId id="496" r:id="rId28"/>
    <p:sldId id="514" r:id="rId29"/>
    <p:sldId id="498" r:id="rId30"/>
    <p:sldId id="537" r:id="rId31"/>
    <p:sldId id="502" r:id="rId32"/>
    <p:sldId id="500" r:id="rId33"/>
    <p:sldId id="538" r:id="rId34"/>
    <p:sldId id="542" r:id="rId35"/>
    <p:sldId id="543" r:id="rId36"/>
    <p:sldId id="46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942"/>
    <a:srgbClr val="131E6E"/>
    <a:srgbClr val="1A298D"/>
    <a:srgbClr val="182477"/>
    <a:srgbClr val="002D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30"/>
    <p:restoredTop sz="83837" autoAdjust="0"/>
  </p:normalViewPr>
  <p:slideViewPr>
    <p:cSldViewPr snapToGrid="0" snapToObjects="1">
      <p:cViewPr varScale="1">
        <p:scale>
          <a:sx n="96" d="100"/>
          <a:sy n="96" d="100"/>
        </p:scale>
        <p:origin x="7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E754A9-AE36-0F42-9468-444CF148DE06}" type="datetimeFigureOut">
              <a:rPr lang="en-US" smtClean="0"/>
              <a:pPr/>
              <a:t>6/8/2020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F076CA-AEA3-AA4C-A685-E0A6E916D71B}" type="slidenum">
              <a:rPr lang="en-US" smtClean="0"/>
              <a:pPr/>
              <a:t>‹#›</a:t>
            </a:fld>
            <a:endParaRPr lang="en-US"/>
          </a:p>
        </p:txBody>
      </p:sp>
    </p:spTree>
    <p:extLst>
      <p:ext uri="{BB962C8B-B14F-4D97-AF65-F5344CB8AC3E}">
        <p14:creationId xmlns:p14="http://schemas.microsoft.com/office/powerpoint/2010/main" val="2757628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C58A5-996E-FB40-839B-7E6BEE528C95}" type="datetimeFigureOut">
              <a:rPr lang="en-US" smtClean="0"/>
              <a:pPr/>
              <a:t>6/8/2020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04F30-5B17-0E49-B671-B8489301C6D7}" type="slidenum">
              <a:rPr lang="en-US" smtClean="0"/>
              <a:pPr/>
              <a:t>‹#›</a:t>
            </a:fld>
            <a:endParaRPr lang="en-US"/>
          </a:p>
        </p:txBody>
      </p:sp>
    </p:spTree>
    <p:extLst>
      <p:ext uri="{BB962C8B-B14F-4D97-AF65-F5344CB8AC3E}">
        <p14:creationId xmlns:p14="http://schemas.microsoft.com/office/powerpoint/2010/main" val="22134463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4F30-5B17-0E49-B671-B8489301C6D7}" type="slidenum">
              <a:rPr lang="en-US" smtClean="0"/>
              <a:pPr/>
              <a:t>1</a:t>
            </a:fld>
            <a:endParaRPr lang="en-US"/>
          </a:p>
        </p:txBody>
      </p:sp>
    </p:spTree>
    <p:extLst>
      <p:ext uri="{BB962C8B-B14F-4D97-AF65-F5344CB8AC3E}">
        <p14:creationId xmlns:p14="http://schemas.microsoft.com/office/powerpoint/2010/main" val="247124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the duplicate</a:t>
            </a:r>
            <a:endParaRPr lang="en-US" dirty="0"/>
          </a:p>
        </p:txBody>
      </p:sp>
      <p:sp>
        <p:nvSpPr>
          <p:cNvPr id="4" name="Slide Number Placeholder 3"/>
          <p:cNvSpPr>
            <a:spLocks noGrp="1"/>
          </p:cNvSpPr>
          <p:nvPr>
            <p:ph type="sldNum" sz="quarter" idx="10"/>
          </p:nvPr>
        </p:nvSpPr>
        <p:spPr/>
        <p:txBody>
          <a:bodyPr/>
          <a:lstStyle/>
          <a:p>
            <a:fld id="{B1204F30-5B17-0E49-B671-B8489301C6D7}" type="slidenum">
              <a:rPr lang="en-US" smtClean="0"/>
              <a:pPr/>
              <a:t>14</a:t>
            </a:fld>
            <a:endParaRPr lang="en-US"/>
          </a:p>
        </p:txBody>
      </p:sp>
    </p:spTree>
    <p:extLst>
      <p:ext uri="{BB962C8B-B14F-4D97-AF65-F5344CB8AC3E}">
        <p14:creationId xmlns:p14="http://schemas.microsoft.com/office/powerpoint/2010/main" val="234902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CB268-1CF8-41C1-BB01-A4C61687DD54}" type="slidenum">
              <a:rPr lang="en-US" smtClean="0"/>
              <a:t>22</a:t>
            </a:fld>
            <a:endParaRPr lang="en-US"/>
          </a:p>
        </p:txBody>
      </p:sp>
    </p:spTree>
    <p:extLst>
      <p:ext uri="{BB962C8B-B14F-4D97-AF65-F5344CB8AC3E}">
        <p14:creationId xmlns:p14="http://schemas.microsoft.com/office/powerpoint/2010/main" val="234638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CB268-1CF8-41C1-BB01-A4C61687DD54}" type="slidenum">
              <a:rPr lang="en-US" smtClean="0"/>
              <a:t>24</a:t>
            </a:fld>
            <a:endParaRPr lang="en-US"/>
          </a:p>
        </p:txBody>
      </p:sp>
    </p:spTree>
    <p:extLst>
      <p:ext uri="{BB962C8B-B14F-4D97-AF65-F5344CB8AC3E}">
        <p14:creationId xmlns:p14="http://schemas.microsoft.com/office/powerpoint/2010/main" val="53627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4F30-5B17-0E49-B671-B8489301C6D7}" type="slidenum">
              <a:rPr lang="en-US" smtClean="0"/>
              <a:pPr/>
              <a:t>26</a:t>
            </a:fld>
            <a:endParaRPr lang="en-US"/>
          </a:p>
        </p:txBody>
      </p:sp>
    </p:spTree>
    <p:extLst>
      <p:ext uri="{BB962C8B-B14F-4D97-AF65-F5344CB8AC3E}">
        <p14:creationId xmlns:p14="http://schemas.microsoft.com/office/powerpoint/2010/main" val="1758570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16979"/>
            <a:ext cx="7772400" cy="1126861"/>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371600" y="2794411"/>
            <a:ext cx="6400800" cy="93436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416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85180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178861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29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7920"/>
            <a:ext cx="8229600" cy="45882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Placeholder 1"/>
          <p:cNvSpPr>
            <a:spLocks noGrp="1"/>
          </p:cNvSpPr>
          <p:nvPr>
            <p:ph type="title"/>
          </p:nvPr>
        </p:nvSpPr>
        <p:spPr>
          <a:xfrm>
            <a:off x="457200" y="274638"/>
            <a:ext cx="8229600" cy="718962"/>
          </a:xfrm>
          <a:prstGeom prst="rect">
            <a:avLst/>
          </a:prstGeom>
        </p:spPr>
        <p:txBody>
          <a:bodyPr vert="horz" lIns="91440" tIns="45720" rIns="91440" bIns="45720" rtlCol="0" anchor="ctr">
            <a:normAutofit/>
          </a:bodyPr>
          <a:lstStyle/>
          <a:p>
            <a:r>
              <a:rPr lang="en-US" dirty="0" smtClean="0"/>
              <a:t/>
            </a:r>
            <a:br>
              <a:rPr lang="en-US" dirty="0" smtClean="0"/>
            </a:br>
            <a:r>
              <a:rPr lang="en-US" dirty="0" smtClean="0"/>
              <a:t>Click to edit Master title style</a:t>
            </a:r>
            <a:r>
              <a:rPr lang="en-US" sz="2400" dirty="0" smtClean="0"/>
              <a:t/>
            </a:r>
            <a:br>
              <a:rPr lang="en-US" sz="2400" dirty="0" smtClean="0"/>
            </a:br>
            <a:endParaRPr lang="en-US" dirty="0"/>
          </a:p>
        </p:txBody>
      </p:sp>
    </p:spTree>
    <p:extLst>
      <p:ext uri="{BB962C8B-B14F-4D97-AF65-F5344CB8AC3E}">
        <p14:creationId xmlns:p14="http://schemas.microsoft.com/office/powerpoint/2010/main" val="5218431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382556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312181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9723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179317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199664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310826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86A9B72-EFE5-0C44-9856-127B83BB47D0}" type="datetimeFigureOut">
              <a:rPr lang="en-US" smtClean="0"/>
              <a:pPr/>
              <a:t>6/8/2020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47579" y="6356350"/>
            <a:ext cx="393097" cy="365125"/>
          </a:xfrm>
          <a:prstGeom prst="rect">
            <a:avLst/>
          </a:prstGeom>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402394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Interior1.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6187475"/>
            <a:ext cx="9153144" cy="683435"/>
          </a:xfrm>
          <a:prstGeom prst="rect">
            <a:avLst/>
          </a:prstGeom>
        </p:spPr>
      </p:pic>
      <p:sp>
        <p:nvSpPr>
          <p:cNvPr id="2" name="Title Placeholder 1"/>
          <p:cNvSpPr>
            <a:spLocks noGrp="1"/>
          </p:cNvSpPr>
          <p:nvPr>
            <p:ph type="title"/>
          </p:nvPr>
        </p:nvSpPr>
        <p:spPr>
          <a:xfrm>
            <a:off x="457200" y="274638"/>
            <a:ext cx="8229600" cy="718962"/>
          </a:xfrm>
          <a:prstGeom prst="rect">
            <a:avLst/>
          </a:prstGeom>
        </p:spPr>
        <p:txBody>
          <a:bodyPr vert="horz" lIns="91440" tIns="45720" rIns="91440" bIns="45720" rtlCol="0" anchor="ctr">
            <a:normAutofit/>
          </a:bodyPr>
          <a:lstStyle/>
          <a:p>
            <a:r>
              <a:rPr lang="en-US" dirty="0" smtClean="0"/>
              <a:t/>
            </a:r>
            <a:br>
              <a:rPr lang="en-US" dirty="0" smtClean="0"/>
            </a:br>
            <a:r>
              <a:rPr lang="en-US" dirty="0" smtClean="0"/>
              <a:t>Click To Edit Master Title Style</a:t>
            </a:r>
            <a:r>
              <a:rPr lang="en-US" sz="2400" dirty="0" smtClean="0"/>
              <a:t/>
            </a:r>
            <a:br>
              <a:rPr lang="en-US" sz="2400" dirty="0" smtClean="0"/>
            </a:br>
            <a:endParaRPr lang="en-US" dirty="0"/>
          </a:p>
        </p:txBody>
      </p:sp>
      <p:sp>
        <p:nvSpPr>
          <p:cNvPr id="3" name="Text Placeholder 2"/>
          <p:cNvSpPr>
            <a:spLocks noGrp="1"/>
          </p:cNvSpPr>
          <p:nvPr>
            <p:ph type="body" idx="1"/>
          </p:nvPr>
        </p:nvSpPr>
        <p:spPr>
          <a:xfrm>
            <a:off x="457200" y="1581120"/>
            <a:ext cx="8229600" cy="454504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gui2de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707" y="6264959"/>
            <a:ext cx="1003248" cy="593041"/>
          </a:xfrm>
          <a:prstGeom prst="rect">
            <a:avLst/>
          </a:prstGeom>
        </p:spPr>
      </p:pic>
    </p:spTree>
    <p:extLst>
      <p:ext uri="{BB962C8B-B14F-4D97-AF65-F5344CB8AC3E}">
        <p14:creationId xmlns:p14="http://schemas.microsoft.com/office/powerpoint/2010/main" val="108972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457200" rtl="0" eaLnBrk="1" latinLnBrk="0" hangingPunct="1">
        <a:spcBef>
          <a:spcPct val="0"/>
        </a:spcBef>
        <a:buNone/>
        <a:defRPr sz="4000" kern="1200">
          <a:solidFill>
            <a:srgbClr val="002D5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8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24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4pPr>
      <a:lvl5pPr marL="2057400" indent="-22860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gui2de.surveycto.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gui2de.surveycto.com/help.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bl517@georgetown.edu" TargetMode="External"/><Relationship Id="rId2" Type="http://schemas.openxmlformats.org/officeDocument/2006/relationships/hyperlink" Target="http://gui2de.surveycto.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973" y="757118"/>
            <a:ext cx="8829532" cy="2453580"/>
          </a:xfrm>
        </p:spPr>
        <p:txBody>
          <a:bodyPr>
            <a:normAutofit/>
          </a:bodyPr>
          <a:lstStyle/>
          <a:p>
            <a:r>
              <a:rPr lang="en-US" sz="4800" dirty="0" err="1" smtClean="0">
                <a:latin typeface="Cambria"/>
                <a:cs typeface="Cambria"/>
              </a:rPr>
              <a:t>SurveyCTO</a:t>
            </a:r>
            <a:r>
              <a:rPr lang="en-US" sz="4800" dirty="0" smtClean="0">
                <a:latin typeface="Cambria"/>
                <a:cs typeface="Cambria"/>
              </a:rPr>
              <a:t> 101</a:t>
            </a:r>
            <a:endParaRPr lang="en-US" sz="2800" dirty="0">
              <a:latin typeface="Cambria"/>
              <a:cs typeface="Cambria"/>
            </a:endParaRPr>
          </a:p>
        </p:txBody>
      </p:sp>
      <p:pic>
        <p:nvPicPr>
          <p:cNvPr id="7" name="Picture 6" descr="GUI2DE-FULL-LOGO-CROPP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751" y="3210698"/>
            <a:ext cx="4757976" cy="1604118"/>
          </a:xfrm>
          <a:prstGeom prst="rect">
            <a:avLst/>
          </a:prstGeom>
        </p:spPr>
      </p:pic>
    </p:spTree>
    <p:extLst>
      <p:ext uri="{BB962C8B-B14F-4D97-AF65-F5344CB8AC3E}">
        <p14:creationId xmlns:p14="http://schemas.microsoft.com/office/powerpoint/2010/main" val="3615648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t>On the tablet</a:t>
            </a:r>
          </a:p>
          <a:p>
            <a:pPr marL="0" indent="0">
              <a:buNone/>
            </a:pPr>
            <a:r>
              <a:rPr lang="en-US" i="1" dirty="0"/>
              <a:t>	</a:t>
            </a:r>
            <a:r>
              <a:rPr lang="en-US" i="1" dirty="0" smtClean="0"/>
              <a:t>	Go to the </a:t>
            </a:r>
            <a:r>
              <a:rPr lang="en-US" i="1" dirty="0" err="1" smtClean="0"/>
              <a:t>SurveyCTO</a:t>
            </a:r>
            <a:r>
              <a:rPr lang="en-US" i="1" dirty="0" smtClean="0"/>
              <a:t> Collect App</a:t>
            </a:r>
          </a:p>
          <a:p>
            <a:pPr marL="0" indent="0">
              <a:buNone/>
            </a:pPr>
            <a:r>
              <a:rPr lang="en-US" dirty="0" smtClean="0"/>
              <a:t>On the computer</a:t>
            </a:r>
          </a:p>
          <a:p>
            <a:pPr marL="0" indent="0">
              <a:buNone/>
            </a:pPr>
            <a:r>
              <a:rPr lang="en-US" i="1" dirty="0"/>
              <a:t>	</a:t>
            </a:r>
            <a:r>
              <a:rPr lang="en-US" i="1" dirty="0" smtClean="0"/>
              <a:t>	Go </a:t>
            </a:r>
            <a:r>
              <a:rPr lang="en-US" i="1" dirty="0"/>
              <a:t>to </a:t>
            </a:r>
            <a:r>
              <a:rPr lang="en-US" i="1" dirty="0">
                <a:hlinkClick r:id="rId2"/>
              </a:rPr>
              <a:t>http://gui2de.surveycto.com</a:t>
            </a:r>
            <a:r>
              <a:rPr lang="en-US" i="1" dirty="0"/>
              <a:t> </a:t>
            </a:r>
            <a:endParaRPr lang="en-US" i="1" dirty="0" smtClean="0"/>
          </a:p>
          <a:p>
            <a:pPr marL="0" indent="0">
              <a:buNone/>
            </a:pPr>
            <a:endParaRPr lang="en-US" dirty="0"/>
          </a:p>
          <a:p>
            <a:pPr marL="0" indent="0">
              <a:buNone/>
            </a:pPr>
            <a:r>
              <a:rPr lang="en-US" dirty="0" smtClean="0"/>
              <a:t>Login with the following ID</a:t>
            </a:r>
          </a:p>
          <a:p>
            <a:r>
              <a:rPr lang="en-US" dirty="0" smtClean="0"/>
              <a:t>User/email: gui2de-ra</a:t>
            </a:r>
          </a:p>
          <a:p>
            <a:r>
              <a:rPr lang="en-US" dirty="0" err="1" smtClean="0"/>
              <a:t>Pwd</a:t>
            </a:r>
            <a:r>
              <a:rPr lang="en-US" dirty="0" smtClean="0"/>
              <a:t>: @</a:t>
            </a:r>
            <a:r>
              <a:rPr lang="en-US" dirty="0" smtClean="0"/>
              <a:t>training20</a:t>
            </a:r>
            <a:endParaRPr lang="en-US" dirty="0" smtClean="0"/>
          </a:p>
          <a:p>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err="1" smtClean="0"/>
              <a:t>SurveyCTO</a:t>
            </a:r>
            <a:r>
              <a:rPr lang="en-US" dirty="0" smtClean="0"/>
              <a:t> interface: take a survey!</a:t>
            </a:r>
            <a:endParaRPr lang="en-US" dirty="0"/>
          </a:p>
        </p:txBody>
      </p:sp>
    </p:spTree>
    <p:extLst>
      <p:ext uri="{BB962C8B-B14F-4D97-AF65-F5344CB8AC3E}">
        <p14:creationId xmlns:p14="http://schemas.microsoft.com/office/powerpoint/2010/main" val="73872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Tablet collection</a:t>
            </a:r>
          </a:p>
          <a:p>
            <a:pPr lvl="1"/>
            <a:r>
              <a:rPr lang="en-US" dirty="0" smtClean="0"/>
              <a:t>Get Blank Form: </a:t>
            </a:r>
            <a:r>
              <a:rPr lang="en-US" dirty="0" smtClean="0">
                <a:solidFill>
                  <a:schemeClr val="accent5"/>
                </a:solidFill>
              </a:rPr>
              <a:t>Training – Nairobi Version</a:t>
            </a:r>
          </a:p>
          <a:p>
            <a:pPr lvl="2"/>
            <a:r>
              <a:rPr lang="en-US" dirty="0" smtClean="0"/>
              <a:t>Get Selected</a:t>
            </a:r>
          </a:p>
          <a:p>
            <a:pPr lvl="1"/>
            <a:r>
              <a:rPr lang="en-US" dirty="0" smtClean="0"/>
              <a:t>Fill Blank Form: </a:t>
            </a:r>
            <a:r>
              <a:rPr lang="en-US" dirty="0">
                <a:solidFill>
                  <a:schemeClr val="accent5"/>
                </a:solidFill>
              </a:rPr>
              <a:t>Training – Nairobi </a:t>
            </a:r>
            <a:r>
              <a:rPr lang="en-US" dirty="0" smtClean="0">
                <a:solidFill>
                  <a:schemeClr val="accent5"/>
                </a:solidFill>
              </a:rPr>
              <a:t>Version</a:t>
            </a:r>
          </a:p>
          <a:p>
            <a:pPr lvl="1"/>
            <a:r>
              <a:rPr lang="en-US" dirty="0" smtClean="0"/>
              <a:t>Mark Form as Finalized</a:t>
            </a:r>
          </a:p>
          <a:p>
            <a:pPr lvl="1"/>
            <a:r>
              <a:rPr lang="en-US" dirty="0" smtClean="0"/>
              <a:t>Send Finalized Form: select and send</a:t>
            </a:r>
          </a:p>
          <a:p>
            <a:pPr marL="457200" lvl="1" indent="0">
              <a:buNone/>
            </a:pPr>
            <a:endParaRPr lang="en-US" dirty="0" smtClean="0"/>
          </a:p>
          <a:p>
            <a:r>
              <a:rPr lang="en-US" dirty="0" smtClean="0"/>
              <a:t>PC collection</a:t>
            </a:r>
          </a:p>
          <a:p>
            <a:pPr lvl="1"/>
            <a:r>
              <a:rPr lang="en-US" dirty="0" smtClean="0"/>
              <a:t>Tab Collect: </a:t>
            </a:r>
            <a:r>
              <a:rPr lang="en-US" dirty="0">
                <a:solidFill>
                  <a:schemeClr val="accent5"/>
                </a:solidFill>
              </a:rPr>
              <a:t>Training – Nairobi </a:t>
            </a:r>
            <a:r>
              <a:rPr lang="en-US" dirty="0" smtClean="0">
                <a:solidFill>
                  <a:schemeClr val="accent5"/>
                </a:solidFill>
              </a:rPr>
              <a:t>Version</a:t>
            </a:r>
            <a:endParaRPr lang="en-US" dirty="0" smtClean="0"/>
          </a:p>
          <a:p>
            <a:pPr lvl="2"/>
            <a:r>
              <a:rPr lang="en-US" dirty="0" smtClean="0"/>
              <a:t>Fill out</a:t>
            </a:r>
            <a:endParaRPr lang="en-US" dirty="0"/>
          </a:p>
        </p:txBody>
      </p:sp>
      <p:sp>
        <p:nvSpPr>
          <p:cNvPr id="3" name="Title 2"/>
          <p:cNvSpPr>
            <a:spLocks noGrp="1"/>
          </p:cNvSpPr>
          <p:nvPr>
            <p:ph type="title"/>
          </p:nvPr>
        </p:nvSpPr>
        <p:spPr/>
        <p:txBody>
          <a:bodyPr/>
          <a:lstStyle/>
          <a:p>
            <a:r>
              <a:rPr lang="en-US" dirty="0" err="1"/>
              <a:t>SurveyCTO</a:t>
            </a:r>
            <a:r>
              <a:rPr lang="en-US" dirty="0"/>
              <a:t> interface: take a survey!</a:t>
            </a:r>
          </a:p>
        </p:txBody>
      </p:sp>
    </p:spTree>
    <p:extLst>
      <p:ext uri="{BB962C8B-B14F-4D97-AF65-F5344CB8AC3E}">
        <p14:creationId xmlns:p14="http://schemas.microsoft.com/office/powerpoint/2010/main" val="306631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Monitor</a:t>
            </a:r>
          </a:p>
          <a:p>
            <a:pPr marL="0" indent="0">
              <a:buNone/>
            </a:pPr>
            <a:r>
              <a:rPr lang="en-US" dirty="0" smtClean="0"/>
              <a:t>or</a:t>
            </a:r>
          </a:p>
          <a:p>
            <a:r>
              <a:rPr lang="en-US" dirty="0" smtClean="0"/>
              <a:t>Export</a:t>
            </a:r>
          </a:p>
          <a:p>
            <a:endParaRPr lang="en-US" dirty="0"/>
          </a:p>
          <a:p>
            <a:r>
              <a:rPr lang="en-US" dirty="0" smtClean="0"/>
              <a:t>Data output: dataset like the ones you have been using in Stata</a:t>
            </a:r>
            <a:endParaRPr lang="en-US" dirty="0"/>
          </a:p>
        </p:txBody>
      </p:sp>
      <p:sp>
        <p:nvSpPr>
          <p:cNvPr id="3" name="Title 2"/>
          <p:cNvSpPr>
            <a:spLocks noGrp="1"/>
          </p:cNvSpPr>
          <p:nvPr>
            <p:ph type="title"/>
          </p:nvPr>
        </p:nvSpPr>
        <p:spPr/>
        <p:txBody>
          <a:bodyPr>
            <a:normAutofit/>
          </a:bodyPr>
          <a:lstStyle/>
          <a:p>
            <a:r>
              <a:rPr lang="en-US" dirty="0" smtClean="0"/>
              <a:t> </a:t>
            </a:r>
            <a:r>
              <a:rPr lang="en-US" dirty="0" err="1" smtClean="0"/>
              <a:t>SurveyCTO</a:t>
            </a:r>
            <a:r>
              <a:rPr lang="en-US" dirty="0" smtClean="0"/>
              <a:t> Back End : Data</a:t>
            </a:r>
            <a:endParaRPr lang="en-US" dirty="0"/>
          </a:p>
        </p:txBody>
      </p:sp>
    </p:spTree>
    <p:extLst>
      <p:ext uri="{BB962C8B-B14F-4D97-AF65-F5344CB8AC3E}">
        <p14:creationId xmlns:p14="http://schemas.microsoft.com/office/powerpoint/2010/main" val="273030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Writing</a:t>
            </a:r>
            <a:endParaRPr lang="en-US" dirty="0"/>
          </a:p>
        </p:txBody>
      </p:sp>
      <p:sp>
        <p:nvSpPr>
          <p:cNvPr id="3" name="Subtitle 2"/>
          <p:cNvSpPr>
            <a:spLocks noGrp="1"/>
          </p:cNvSpPr>
          <p:nvPr>
            <p:ph type="subTitle" idx="1"/>
          </p:nvPr>
        </p:nvSpPr>
        <p:spPr/>
        <p:txBody>
          <a:bodyPr>
            <a:normAutofit fontScale="92500"/>
          </a:bodyPr>
          <a:lstStyle/>
          <a:p>
            <a:r>
              <a:rPr lang="en-US" dirty="0" smtClean="0"/>
              <a:t>How to write good survey questions</a:t>
            </a:r>
            <a:endParaRPr lang="en-US" dirty="0"/>
          </a:p>
        </p:txBody>
      </p:sp>
    </p:spTree>
    <p:extLst>
      <p:ext uri="{BB962C8B-B14F-4D97-AF65-F5344CB8AC3E}">
        <p14:creationId xmlns:p14="http://schemas.microsoft.com/office/powerpoint/2010/main" val="422109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From the survey you just took:</a:t>
            </a:r>
          </a:p>
          <a:p>
            <a:r>
              <a:rPr lang="en-US" dirty="0" smtClean="0"/>
              <a:t>What does the form try to measure?</a:t>
            </a:r>
          </a:p>
          <a:p>
            <a:r>
              <a:rPr lang="en-US" dirty="0" smtClean="0"/>
              <a:t>Are questions accurately covering concepts?</a:t>
            </a:r>
          </a:p>
          <a:p>
            <a:r>
              <a:rPr lang="en-US" dirty="0" smtClean="0"/>
              <a:t>Is incorrect response limited?</a:t>
            </a:r>
          </a:p>
          <a:p>
            <a:r>
              <a:rPr lang="en-US" dirty="0" smtClean="0"/>
              <a:t>Is </a:t>
            </a:r>
            <a:r>
              <a:rPr lang="en-US" dirty="0"/>
              <a:t>non-response limited</a:t>
            </a:r>
            <a:r>
              <a:rPr lang="en-US" dirty="0" smtClean="0"/>
              <a:t>?</a:t>
            </a:r>
          </a:p>
          <a:p>
            <a:r>
              <a:rPr lang="en-US" dirty="0" smtClean="0"/>
              <a:t>Potential sources of errors and issues</a:t>
            </a:r>
            <a:endParaRPr lang="en-US" dirty="0"/>
          </a:p>
        </p:txBody>
      </p:sp>
      <p:sp>
        <p:nvSpPr>
          <p:cNvPr id="3" name="Title 2"/>
          <p:cNvSpPr>
            <a:spLocks noGrp="1"/>
          </p:cNvSpPr>
          <p:nvPr>
            <p:ph type="title"/>
          </p:nvPr>
        </p:nvSpPr>
        <p:spPr/>
        <p:txBody>
          <a:bodyPr/>
          <a:lstStyle/>
          <a:p>
            <a:r>
              <a:rPr lang="en-US" dirty="0" smtClean="0"/>
              <a:t>Survey Feedback</a:t>
            </a:r>
            <a:endParaRPr lang="en-US" dirty="0"/>
          </a:p>
        </p:txBody>
      </p:sp>
    </p:spTree>
    <p:extLst>
      <p:ext uri="{BB962C8B-B14F-4D97-AF65-F5344CB8AC3E}">
        <p14:creationId xmlns:p14="http://schemas.microsoft.com/office/powerpoint/2010/main" val="148465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Validity</a:t>
            </a:r>
          </a:p>
          <a:p>
            <a:pPr lvl="1"/>
            <a:r>
              <a:rPr lang="en-US" dirty="0" smtClean="0"/>
              <a:t>Does the question accurately match your construct (what you’re trying to measure)</a:t>
            </a:r>
          </a:p>
          <a:p>
            <a:r>
              <a:rPr lang="en-US" dirty="0" smtClean="0"/>
              <a:t>Reliability</a:t>
            </a:r>
          </a:p>
          <a:p>
            <a:pPr lvl="1"/>
            <a:r>
              <a:rPr lang="en-US" dirty="0"/>
              <a:t>Do questions give the same answer </a:t>
            </a:r>
            <a:r>
              <a:rPr lang="en-US" dirty="0" err="1" smtClean="0"/>
              <a:t>everytime</a:t>
            </a:r>
            <a:r>
              <a:rPr lang="en-US" dirty="0" smtClean="0"/>
              <a:t> (over time, across people)</a:t>
            </a:r>
          </a:p>
          <a:p>
            <a:pPr lvl="1"/>
            <a:r>
              <a:rPr lang="en-US" dirty="0" smtClean="0"/>
              <a:t>Can people actually answer your question (memory, etc.)</a:t>
            </a:r>
          </a:p>
          <a:p>
            <a:pPr lvl="1"/>
            <a:r>
              <a:rPr lang="en-US" dirty="0" smtClean="0"/>
              <a:t>Are errors minimized</a:t>
            </a:r>
          </a:p>
        </p:txBody>
      </p:sp>
      <p:sp>
        <p:nvSpPr>
          <p:cNvPr id="3" name="Title 2"/>
          <p:cNvSpPr>
            <a:spLocks noGrp="1"/>
          </p:cNvSpPr>
          <p:nvPr>
            <p:ph type="title"/>
          </p:nvPr>
        </p:nvSpPr>
        <p:spPr/>
        <p:txBody>
          <a:bodyPr/>
          <a:lstStyle/>
          <a:p>
            <a:r>
              <a:rPr lang="en-US" dirty="0" smtClean="0"/>
              <a:t>Principles of survey writing</a:t>
            </a:r>
            <a:endParaRPr lang="en-US" dirty="0"/>
          </a:p>
        </p:txBody>
      </p:sp>
    </p:spTree>
    <p:extLst>
      <p:ext uri="{BB962C8B-B14F-4D97-AF65-F5344CB8AC3E}">
        <p14:creationId xmlns:p14="http://schemas.microsoft.com/office/powerpoint/2010/main" val="101873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Specific</a:t>
            </a:r>
          </a:p>
          <a:p>
            <a:r>
              <a:rPr lang="en-US" dirty="0" smtClean="0"/>
              <a:t>Short</a:t>
            </a:r>
          </a:p>
          <a:p>
            <a:r>
              <a:rPr lang="en-US" dirty="0" smtClean="0"/>
              <a:t>Forced-choice instead of agree-disagree</a:t>
            </a:r>
          </a:p>
          <a:p>
            <a:r>
              <a:rPr lang="en-US" dirty="0" smtClean="0"/>
              <a:t>Closed-ended, except when</a:t>
            </a:r>
          </a:p>
          <a:p>
            <a:pPr lvl="1"/>
            <a:r>
              <a:rPr lang="en-US" dirty="0" smtClean="0"/>
              <a:t>we don’t know about a subject (exploration)</a:t>
            </a:r>
          </a:p>
          <a:p>
            <a:pPr lvl="1"/>
            <a:r>
              <a:rPr lang="en-US" dirty="0"/>
              <a:t>t</a:t>
            </a:r>
            <a:r>
              <a:rPr lang="en-US" dirty="0" smtClean="0"/>
              <a:t>he topic is taboo/sensitive</a:t>
            </a:r>
          </a:p>
          <a:p>
            <a:r>
              <a:rPr lang="en-US" dirty="0" smtClean="0"/>
              <a:t>Careful about:</a:t>
            </a:r>
          </a:p>
          <a:p>
            <a:pPr lvl="1"/>
            <a:r>
              <a:rPr lang="en-US" dirty="0" smtClean="0"/>
              <a:t>Wording</a:t>
            </a:r>
          </a:p>
          <a:p>
            <a:pPr lvl="1"/>
            <a:r>
              <a:rPr lang="en-US" dirty="0" smtClean="0"/>
              <a:t>Order</a:t>
            </a:r>
          </a:p>
        </p:txBody>
      </p:sp>
      <p:sp>
        <p:nvSpPr>
          <p:cNvPr id="3" name="Title 2"/>
          <p:cNvSpPr>
            <a:spLocks noGrp="1"/>
          </p:cNvSpPr>
          <p:nvPr>
            <p:ph type="title"/>
          </p:nvPr>
        </p:nvSpPr>
        <p:spPr/>
        <p:txBody>
          <a:bodyPr/>
          <a:lstStyle/>
          <a:p>
            <a:r>
              <a:rPr lang="en-US" dirty="0" smtClean="0"/>
              <a:t>Good practices</a:t>
            </a:r>
            <a:endParaRPr lang="en-US" dirty="0"/>
          </a:p>
        </p:txBody>
      </p:sp>
    </p:spTree>
    <p:extLst>
      <p:ext uri="{BB962C8B-B14F-4D97-AF65-F5344CB8AC3E}">
        <p14:creationId xmlns:p14="http://schemas.microsoft.com/office/powerpoint/2010/main" val="121083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Specific wording (use definitions</a:t>
            </a:r>
            <a:r>
              <a:rPr lang="en-US" dirty="0" smtClean="0"/>
              <a:t>)</a:t>
            </a:r>
          </a:p>
          <a:p>
            <a:r>
              <a:rPr lang="en-US" dirty="0" smtClean="0"/>
              <a:t>Use reference points (</a:t>
            </a:r>
            <a:r>
              <a:rPr lang="en-US" dirty="0" err="1" smtClean="0"/>
              <a:t>eg</a:t>
            </a:r>
            <a:r>
              <a:rPr lang="en-US" dirty="0" smtClean="0"/>
              <a:t>, time periods)</a:t>
            </a:r>
          </a:p>
          <a:p>
            <a:r>
              <a:rPr lang="en-US" dirty="0" smtClean="0"/>
              <a:t>Ask about one thing at a time only</a:t>
            </a:r>
          </a:p>
          <a:p>
            <a:r>
              <a:rPr lang="en-US" dirty="0" smtClean="0"/>
              <a:t>Avoid asking about the future or too much into the past (more than 6mo)</a:t>
            </a:r>
          </a:p>
          <a:p>
            <a:r>
              <a:rPr lang="en-US" dirty="0" smtClean="0"/>
              <a:t>Avoid math</a:t>
            </a:r>
          </a:p>
          <a:p>
            <a:r>
              <a:rPr lang="en-US" dirty="0" smtClean="0"/>
              <a:t>About the “Don’t know” option</a:t>
            </a:r>
          </a:p>
          <a:p>
            <a:pPr marL="0" indent="0">
              <a:buNone/>
            </a:pPr>
            <a:endParaRPr lang="en-US" dirty="0" smtClean="0"/>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Good practices</a:t>
            </a:r>
            <a:endParaRPr lang="en-US" dirty="0"/>
          </a:p>
        </p:txBody>
      </p:sp>
    </p:spTree>
    <p:extLst>
      <p:ext uri="{BB962C8B-B14F-4D97-AF65-F5344CB8AC3E}">
        <p14:creationId xmlns:p14="http://schemas.microsoft.com/office/powerpoint/2010/main" val="104325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Limit number of options (7 +/- 2)</a:t>
            </a:r>
          </a:p>
          <a:p>
            <a:r>
              <a:rPr lang="en-US" dirty="0" smtClean="0"/>
              <a:t>Agree/disagree</a:t>
            </a:r>
          </a:p>
          <a:p>
            <a:pPr lvl="1"/>
            <a:r>
              <a:rPr lang="en-US" dirty="0" smtClean="0"/>
              <a:t>May be problematic</a:t>
            </a:r>
          </a:p>
          <a:p>
            <a:r>
              <a:rPr lang="en-US" dirty="0" smtClean="0"/>
              <a:t>Ratings</a:t>
            </a:r>
          </a:p>
          <a:p>
            <a:pPr lvl="1"/>
            <a:r>
              <a:rPr lang="en-US" dirty="0"/>
              <a:t>Unipolar </a:t>
            </a:r>
            <a:r>
              <a:rPr lang="en-US" sz="2000" dirty="0"/>
              <a:t>(not at all interesting to extremely </a:t>
            </a:r>
            <a:r>
              <a:rPr lang="en-US" sz="2000" dirty="0" smtClean="0"/>
              <a:t>interesting)</a:t>
            </a:r>
            <a:endParaRPr lang="en-US" dirty="0" smtClean="0"/>
          </a:p>
          <a:p>
            <a:pPr lvl="1"/>
            <a:r>
              <a:rPr lang="en-US" dirty="0"/>
              <a:t>Bipolar </a:t>
            </a:r>
            <a:r>
              <a:rPr lang="en-US" sz="1800" dirty="0"/>
              <a:t>(extremely boring to extremely </a:t>
            </a:r>
            <a:r>
              <a:rPr lang="en-US" sz="1800" dirty="0" smtClean="0"/>
              <a:t>interesting with a midpoint)</a:t>
            </a:r>
          </a:p>
          <a:p>
            <a:pPr lvl="1"/>
            <a:r>
              <a:rPr lang="en-US" dirty="0" smtClean="0"/>
              <a:t>Use words or numbers</a:t>
            </a:r>
          </a:p>
        </p:txBody>
      </p:sp>
      <p:sp>
        <p:nvSpPr>
          <p:cNvPr id="3" name="Title 2"/>
          <p:cNvSpPr>
            <a:spLocks noGrp="1"/>
          </p:cNvSpPr>
          <p:nvPr>
            <p:ph type="title"/>
          </p:nvPr>
        </p:nvSpPr>
        <p:spPr/>
        <p:txBody>
          <a:bodyPr/>
          <a:lstStyle/>
          <a:p>
            <a:r>
              <a:rPr lang="en-US" dirty="0" smtClean="0"/>
              <a:t>Specific questions: evaluations</a:t>
            </a:r>
            <a:endParaRPr lang="en-US" dirty="0"/>
          </a:p>
        </p:txBody>
      </p:sp>
    </p:spTree>
    <p:extLst>
      <p:ext uri="{BB962C8B-B14F-4D97-AF65-F5344CB8AC3E}">
        <p14:creationId xmlns:p14="http://schemas.microsoft.com/office/powerpoint/2010/main" val="34891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Coding</a:t>
            </a:r>
            <a:endParaRPr lang="en-US" dirty="0"/>
          </a:p>
        </p:txBody>
      </p:sp>
      <p:sp>
        <p:nvSpPr>
          <p:cNvPr id="3" name="Subtitle 2"/>
          <p:cNvSpPr>
            <a:spLocks noGrp="1"/>
          </p:cNvSpPr>
          <p:nvPr>
            <p:ph type="subTitle" idx="1"/>
          </p:nvPr>
        </p:nvSpPr>
        <p:spPr/>
        <p:txBody>
          <a:bodyPr/>
          <a:lstStyle/>
          <a:p>
            <a:r>
              <a:rPr lang="en-US" dirty="0" smtClean="0"/>
              <a:t>Design Form Overview</a:t>
            </a:r>
            <a:endParaRPr lang="en-US" dirty="0"/>
          </a:p>
        </p:txBody>
      </p:sp>
    </p:spTree>
    <p:extLst>
      <p:ext uri="{BB962C8B-B14F-4D97-AF65-F5344CB8AC3E}">
        <p14:creationId xmlns:p14="http://schemas.microsoft.com/office/powerpoint/2010/main" val="214479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Introduction: Survey Data</a:t>
            </a:r>
          </a:p>
          <a:p>
            <a:r>
              <a:rPr lang="en-US" dirty="0" smtClean="0"/>
              <a:t>Practice: </a:t>
            </a:r>
            <a:r>
              <a:rPr lang="en-US" dirty="0" err="1" smtClean="0"/>
              <a:t>SurveyCTO</a:t>
            </a:r>
            <a:r>
              <a:rPr lang="en-US" dirty="0" smtClean="0"/>
              <a:t> Overview</a:t>
            </a:r>
          </a:p>
          <a:p>
            <a:r>
              <a:rPr lang="en-US" dirty="0" smtClean="0"/>
              <a:t>Survey Writing: Good Survey Questions</a:t>
            </a:r>
          </a:p>
          <a:p>
            <a:r>
              <a:rPr lang="en-US" dirty="0" smtClean="0"/>
              <a:t>Survey Coding</a:t>
            </a:r>
          </a:p>
          <a:p>
            <a:pPr lvl="1"/>
            <a:r>
              <a:rPr lang="en-US" dirty="0" smtClean="0"/>
              <a:t>Introduction to the Survey Design Form</a:t>
            </a:r>
          </a:p>
          <a:p>
            <a:pPr lvl="1"/>
            <a:r>
              <a:rPr lang="en-US" dirty="0" smtClean="0"/>
              <a:t>Understanding the Spreadsheet Form</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7493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Form</a:t>
            </a:r>
            <a:endParaRPr lang="en-US" dirty="0"/>
          </a:p>
        </p:txBody>
      </p:sp>
      <p:sp>
        <p:nvSpPr>
          <p:cNvPr id="5" name="Content Placeholder 4"/>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6" name="Picture 5"/>
          <p:cNvPicPr>
            <a:picLocks noChangeAspect="1"/>
          </p:cNvPicPr>
          <p:nvPr/>
        </p:nvPicPr>
        <p:blipFill>
          <a:blip r:embed="rId2"/>
          <a:stretch>
            <a:fillRect/>
          </a:stretch>
        </p:blipFill>
        <p:spPr>
          <a:xfrm>
            <a:off x="581880" y="1282149"/>
            <a:ext cx="8104920" cy="4442790"/>
          </a:xfrm>
          <a:prstGeom prst="rect">
            <a:avLst/>
          </a:prstGeom>
        </p:spPr>
      </p:pic>
    </p:spTree>
    <p:extLst>
      <p:ext uri="{BB962C8B-B14F-4D97-AF65-F5344CB8AC3E}">
        <p14:creationId xmlns:p14="http://schemas.microsoft.com/office/powerpoint/2010/main" val="291662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Coding</a:t>
            </a:r>
            <a:endParaRPr lang="en-US" dirty="0"/>
          </a:p>
        </p:txBody>
      </p:sp>
      <p:sp>
        <p:nvSpPr>
          <p:cNvPr id="3" name="Subtitle 2"/>
          <p:cNvSpPr>
            <a:spLocks noGrp="1"/>
          </p:cNvSpPr>
          <p:nvPr>
            <p:ph type="subTitle" idx="1"/>
          </p:nvPr>
        </p:nvSpPr>
        <p:spPr/>
        <p:txBody>
          <a:bodyPr/>
          <a:lstStyle/>
          <a:p>
            <a:r>
              <a:rPr lang="en-US" dirty="0" smtClean="0"/>
              <a:t>Spreadsheet Form Overview</a:t>
            </a:r>
            <a:endParaRPr lang="en-US" dirty="0"/>
          </a:p>
        </p:txBody>
      </p:sp>
    </p:spTree>
    <p:extLst>
      <p:ext uri="{BB962C8B-B14F-4D97-AF65-F5344CB8AC3E}">
        <p14:creationId xmlns:p14="http://schemas.microsoft.com/office/powerpoint/2010/main" val="75505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and editing a SCTO form in Excel or Google Sheets</a:t>
            </a:r>
            <a:endParaRPr lang="en-US" dirty="0"/>
          </a:p>
        </p:txBody>
      </p:sp>
      <p:sp>
        <p:nvSpPr>
          <p:cNvPr id="3" name="Content Placeholder 2"/>
          <p:cNvSpPr>
            <a:spLocks noGrp="1"/>
          </p:cNvSpPr>
          <p:nvPr>
            <p:ph idx="1"/>
          </p:nvPr>
        </p:nvSpPr>
        <p:spPr/>
        <p:txBody>
          <a:bodyPr>
            <a:normAutofit fontScale="85000" lnSpcReduction="20000"/>
          </a:bodyPr>
          <a:lstStyle/>
          <a:p>
            <a:pPr marL="385763" indent="-385763">
              <a:buFont typeface="+mj-lt"/>
              <a:buAutoNum type="arabicPeriod"/>
            </a:pPr>
            <a:r>
              <a:rPr lang="en-US" sz="3000" dirty="0" smtClean="0">
                <a:solidFill>
                  <a:schemeClr val="accent5"/>
                </a:solidFill>
              </a:rPr>
              <a:t>TAB: SETTINGS</a:t>
            </a:r>
          </a:p>
          <a:p>
            <a:pPr lvl="1"/>
            <a:r>
              <a:rPr lang="en-US" sz="2600" dirty="0" smtClean="0"/>
              <a:t>Change form title and ID</a:t>
            </a:r>
          </a:p>
          <a:p>
            <a:pPr lvl="1"/>
            <a:r>
              <a:rPr lang="en-US" sz="2600" dirty="0" smtClean="0"/>
              <a:t>Version control (default)</a:t>
            </a:r>
          </a:p>
          <a:p>
            <a:pPr lvl="1"/>
            <a:r>
              <a:rPr lang="en-US" sz="2600" dirty="0" smtClean="0"/>
              <a:t>Default language (for forms in several languages)</a:t>
            </a:r>
          </a:p>
          <a:p>
            <a:pPr marL="385763" indent="-385763">
              <a:buFont typeface="+mj-lt"/>
              <a:buAutoNum type="arabicPeriod"/>
            </a:pPr>
            <a:r>
              <a:rPr lang="en-US" sz="3000" dirty="0" smtClean="0">
                <a:solidFill>
                  <a:schemeClr val="accent5"/>
                </a:solidFill>
              </a:rPr>
              <a:t>TAB: SURVEY</a:t>
            </a:r>
          </a:p>
          <a:p>
            <a:pPr lvl="1"/>
            <a:r>
              <a:rPr lang="en-US" sz="2600" dirty="0" smtClean="0"/>
              <a:t>Understand default variables</a:t>
            </a:r>
          </a:p>
          <a:p>
            <a:pPr lvl="1"/>
            <a:r>
              <a:rPr lang="en-US" sz="2600" dirty="0" smtClean="0"/>
              <a:t>Defining a new question</a:t>
            </a:r>
          </a:p>
          <a:p>
            <a:pPr lvl="2"/>
            <a:r>
              <a:rPr lang="en-US" sz="2200" dirty="0" smtClean="0"/>
              <a:t>Variable type</a:t>
            </a:r>
          </a:p>
          <a:p>
            <a:pPr lvl="2"/>
            <a:r>
              <a:rPr lang="en-US" sz="2200" dirty="0" smtClean="0"/>
              <a:t>Label</a:t>
            </a:r>
          </a:p>
          <a:p>
            <a:pPr lvl="2"/>
            <a:r>
              <a:rPr lang="en-US" sz="2200" dirty="0" smtClean="0"/>
              <a:t>Relevance</a:t>
            </a:r>
          </a:p>
          <a:p>
            <a:pPr lvl="2"/>
            <a:r>
              <a:rPr lang="en-US" sz="2200" dirty="0" smtClean="0"/>
              <a:t>Constraints</a:t>
            </a:r>
          </a:p>
          <a:p>
            <a:pPr marL="514350" indent="-514350">
              <a:buFont typeface="+mj-lt"/>
              <a:buAutoNum type="arabicPeriod"/>
            </a:pPr>
            <a:r>
              <a:rPr lang="en-US" sz="3000" dirty="0" smtClean="0">
                <a:solidFill>
                  <a:schemeClr val="accent5"/>
                </a:solidFill>
              </a:rPr>
              <a:t>TAB: CHOICES</a:t>
            </a:r>
            <a:r>
              <a:rPr lang="en-US" sz="3000" dirty="0" smtClean="0"/>
              <a:t/>
            </a:r>
            <a:br>
              <a:rPr lang="en-US" sz="3000" dirty="0" smtClean="0"/>
            </a:br>
            <a:r>
              <a:rPr lang="en-US" sz="3000" dirty="0" smtClean="0"/>
              <a:t>For the </a:t>
            </a:r>
            <a:r>
              <a:rPr lang="en-US" sz="3000" dirty="0" err="1" smtClean="0"/>
              <a:t>select_one</a:t>
            </a:r>
            <a:r>
              <a:rPr lang="en-US" sz="3000" dirty="0" smtClean="0"/>
              <a:t> and </a:t>
            </a:r>
            <a:r>
              <a:rPr lang="en-US" sz="3000" dirty="0" err="1" smtClean="0"/>
              <a:t>select_multiple</a:t>
            </a:r>
            <a:r>
              <a:rPr lang="en-US" sz="3000" dirty="0" smtClean="0"/>
              <a:t> </a:t>
            </a:r>
            <a:r>
              <a:rPr lang="en-US" sz="3000" dirty="0" err="1" smtClean="0"/>
              <a:t>var</a:t>
            </a:r>
            <a:r>
              <a:rPr lang="en-US" sz="3000" dirty="0" smtClean="0"/>
              <a:t> types</a:t>
            </a:r>
          </a:p>
          <a:p>
            <a:pPr lvl="1"/>
            <a:endParaRPr lang="en-US" dirty="0" smtClean="0"/>
          </a:p>
          <a:p>
            <a:pPr marL="385763" indent="-385763">
              <a:buFont typeface="+mj-lt"/>
              <a:buAutoNum type="arabicPeriod"/>
            </a:pPr>
            <a:endParaRPr lang="en-US" dirty="0"/>
          </a:p>
        </p:txBody>
      </p:sp>
    </p:spTree>
    <p:extLst>
      <p:ext uri="{BB962C8B-B14F-4D97-AF65-F5344CB8AC3E}">
        <p14:creationId xmlns:p14="http://schemas.microsoft.com/office/powerpoint/2010/main" val="146677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dirty="0"/>
              <a:t>Those variables automatically appear at the beginning of the Excel form definition and shouldn’t be deleted. They won’t show up to enumerators (hidden field) but will be useful for data collection monitoring.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All </a:t>
            </a:r>
            <a:r>
              <a:rPr lang="en-US" dirty="0"/>
              <a:t>forms also come with three</a:t>
            </a:r>
            <a:r>
              <a:rPr lang="en-US" dirty="0">
                <a:solidFill>
                  <a:schemeClr val="accent5"/>
                </a:solidFill>
              </a:rPr>
              <a:t> </a:t>
            </a:r>
            <a:r>
              <a:rPr lang="en-US" dirty="0" smtClean="0">
                <a:solidFill>
                  <a:schemeClr val="accent5"/>
                </a:solidFill>
              </a:rPr>
              <a:t>HELP TABS </a:t>
            </a:r>
            <a:r>
              <a:rPr lang="en-US" dirty="0"/>
              <a:t>(one for each tab) describing in details each variable type, syntax, operations, etc</a:t>
            </a:r>
            <a:r>
              <a:rPr lang="en-US" dirty="0" smtClean="0"/>
              <a:t>.</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Default variables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58375219"/>
              </p:ext>
            </p:extLst>
          </p:nvPr>
        </p:nvGraphicFramePr>
        <p:xfrm>
          <a:off x="647798" y="2719662"/>
          <a:ext cx="7848403" cy="2389701"/>
        </p:xfrm>
        <a:graphic>
          <a:graphicData uri="http://schemas.openxmlformats.org/drawingml/2006/table">
            <a:tbl>
              <a:tblPr>
                <a:tableStyleId>{5C22544A-7EE6-4342-B048-85BDC9FD1C3A}</a:tableStyleId>
              </a:tblPr>
              <a:tblGrid>
                <a:gridCol w="1618940">
                  <a:extLst>
                    <a:ext uri="{9D8B030D-6E8A-4147-A177-3AD203B41FA5}">
                      <a16:colId xmlns:a16="http://schemas.microsoft.com/office/drawing/2014/main" val="929487555"/>
                    </a:ext>
                  </a:extLst>
                </a:gridCol>
                <a:gridCol w="1410312">
                  <a:extLst>
                    <a:ext uri="{9D8B030D-6E8A-4147-A177-3AD203B41FA5}">
                      <a16:colId xmlns:a16="http://schemas.microsoft.com/office/drawing/2014/main" val="2847707146"/>
                    </a:ext>
                  </a:extLst>
                </a:gridCol>
                <a:gridCol w="4819151">
                  <a:extLst>
                    <a:ext uri="{9D8B030D-6E8A-4147-A177-3AD203B41FA5}">
                      <a16:colId xmlns:a16="http://schemas.microsoft.com/office/drawing/2014/main" val="3067830037"/>
                    </a:ext>
                  </a:extLst>
                </a:gridCol>
              </a:tblGrid>
              <a:tr h="291766">
                <a:tc>
                  <a:txBody>
                    <a:bodyPr/>
                    <a:lstStyle/>
                    <a:p>
                      <a:pPr algn="l" fontAlgn="b"/>
                      <a:r>
                        <a:rPr lang="en-US" sz="1050" u="none" strike="noStrike" dirty="0">
                          <a:effectLst/>
                          <a:latin typeface="Helvetica Neue"/>
                        </a:rPr>
                        <a:t>start</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dirty="0" err="1">
                          <a:effectLst/>
                          <a:latin typeface="Helvetica Neue"/>
                        </a:rPr>
                        <a:t>starttime</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date and time the survey was started</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3238107298"/>
                  </a:ext>
                </a:extLst>
              </a:tr>
              <a:tr h="347339">
                <a:tc>
                  <a:txBody>
                    <a:bodyPr/>
                    <a:lstStyle/>
                    <a:p>
                      <a:pPr algn="l" fontAlgn="b"/>
                      <a:r>
                        <a:rPr lang="en-US" sz="1050" u="none" strike="noStrike" dirty="0">
                          <a:effectLst/>
                          <a:latin typeface="Helvetica Neue"/>
                        </a:rPr>
                        <a:t>end</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a:effectLst/>
                          <a:latin typeface="Helvetica Neue"/>
                        </a:rPr>
                        <a:t>endtime</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date and time the survey was ended</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1294017383"/>
                  </a:ext>
                </a:extLst>
              </a:tr>
              <a:tr h="291766">
                <a:tc>
                  <a:txBody>
                    <a:bodyPr/>
                    <a:lstStyle/>
                    <a:p>
                      <a:pPr algn="l" fontAlgn="b"/>
                      <a:r>
                        <a:rPr lang="en-US" sz="1050" u="none" strike="noStrike" dirty="0" err="1">
                          <a:effectLst/>
                          <a:latin typeface="Helvetica Neue"/>
                        </a:rPr>
                        <a:t>deviceid</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dirty="0" err="1">
                          <a:effectLst/>
                          <a:latin typeface="Helvetica Neue"/>
                        </a:rPr>
                        <a:t>deviceid</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unique ID of the device used to fill out the survey</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722336853"/>
                  </a:ext>
                </a:extLst>
              </a:tr>
              <a:tr h="291766">
                <a:tc>
                  <a:txBody>
                    <a:bodyPr/>
                    <a:lstStyle/>
                    <a:p>
                      <a:pPr algn="l" fontAlgn="b"/>
                      <a:r>
                        <a:rPr lang="en-US" sz="1050" u="none" strike="noStrike">
                          <a:effectLst/>
                          <a:latin typeface="Helvetica Neue"/>
                        </a:rPr>
                        <a:t>subscriberid</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err="1">
                          <a:effectLst/>
                          <a:latin typeface="Helvetica Neue"/>
                        </a:rPr>
                        <a:t>subscriberid</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subscriber ID associated with the device's SIM card, if any</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2089238794"/>
                  </a:ext>
                </a:extLst>
              </a:tr>
              <a:tr h="291766">
                <a:tc>
                  <a:txBody>
                    <a:bodyPr/>
                    <a:lstStyle/>
                    <a:p>
                      <a:pPr algn="l" fontAlgn="b"/>
                      <a:r>
                        <a:rPr lang="en-US" sz="1050" u="none" strike="noStrike">
                          <a:effectLst/>
                          <a:latin typeface="Helvetica Neue"/>
                        </a:rPr>
                        <a:t>simserial</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a:effectLst/>
                          <a:latin typeface="Helvetica Neue"/>
                        </a:rPr>
                        <a:t>simid</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serial number associated with the device's SIM card, if any</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384548488"/>
                  </a:ext>
                </a:extLst>
              </a:tr>
              <a:tr h="291766">
                <a:tc>
                  <a:txBody>
                    <a:bodyPr/>
                    <a:lstStyle/>
                    <a:p>
                      <a:pPr algn="l" fontAlgn="b"/>
                      <a:r>
                        <a:rPr lang="en-US" sz="1050" u="none" strike="noStrike" dirty="0" err="1">
                          <a:effectLst/>
                          <a:latin typeface="Helvetica Neue"/>
                        </a:rPr>
                        <a:t>phonenumber</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a:effectLst/>
                          <a:latin typeface="Helvetica Neue"/>
                        </a:rPr>
                        <a:t>devicephonenum</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phone number associated with the device's SIM card, if any</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1801149585"/>
                  </a:ext>
                </a:extLst>
              </a:tr>
              <a:tr h="291766">
                <a:tc>
                  <a:txBody>
                    <a:bodyPr/>
                    <a:lstStyle/>
                    <a:p>
                      <a:pPr algn="l" fontAlgn="b"/>
                      <a:r>
                        <a:rPr lang="en-US" sz="1050" u="none" strike="noStrike">
                          <a:effectLst/>
                          <a:latin typeface="Helvetica Neue"/>
                        </a:rPr>
                        <a:t>username</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a:effectLst/>
                          <a:latin typeface="Helvetica Neue"/>
                        </a:rPr>
                        <a:t>username</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username of the user filling out the form</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2275637150"/>
                  </a:ext>
                </a:extLst>
              </a:tr>
              <a:tr h="291766">
                <a:tc>
                  <a:txBody>
                    <a:bodyPr/>
                    <a:lstStyle/>
                    <a:p>
                      <a:pPr algn="l" fontAlgn="b"/>
                      <a:r>
                        <a:rPr lang="en-US" sz="1050" u="none" strike="noStrike" dirty="0" err="1">
                          <a:effectLst/>
                          <a:latin typeface="Helvetica Neue"/>
                        </a:rPr>
                        <a:t>caseid</a:t>
                      </a:r>
                      <a:endParaRPr lang="en-US" sz="1050" b="0" i="0" u="none" strike="noStrike" dirty="0">
                        <a:solidFill>
                          <a:srgbClr val="000000"/>
                        </a:solidFill>
                        <a:effectLst/>
                        <a:latin typeface="Helvetica Neue"/>
                      </a:endParaRPr>
                    </a:p>
                  </a:txBody>
                  <a:tcPr marL="8432" marR="8432" marT="7144" marB="0" anchor="b"/>
                </a:tc>
                <a:tc>
                  <a:txBody>
                    <a:bodyPr/>
                    <a:lstStyle/>
                    <a:p>
                      <a:pPr algn="l" fontAlgn="b"/>
                      <a:r>
                        <a:rPr lang="en-US" sz="1050" u="none" strike="noStrike">
                          <a:effectLst/>
                          <a:latin typeface="Helvetica Neue"/>
                        </a:rPr>
                        <a:t>caseid</a:t>
                      </a:r>
                      <a:endParaRPr lang="en-US" sz="1050" b="0" i="0" u="none" strike="noStrike">
                        <a:solidFill>
                          <a:srgbClr val="000000"/>
                        </a:solidFill>
                        <a:effectLst/>
                        <a:latin typeface="Helvetica Neue"/>
                      </a:endParaRPr>
                    </a:p>
                  </a:txBody>
                  <a:tcPr marL="8432" marR="8432" marT="7144" marB="0" anchor="b"/>
                </a:tc>
                <a:tc>
                  <a:txBody>
                    <a:bodyPr/>
                    <a:lstStyle/>
                    <a:p>
                      <a:pPr algn="l" fontAlgn="b"/>
                      <a:r>
                        <a:rPr lang="en-US" sz="1050" u="none" strike="noStrike" dirty="0">
                          <a:effectLst/>
                          <a:latin typeface="Helvetica Neue"/>
                        </a:rPr>
                        <a:t> </a:t>
                      </a:r>
                      <a:r>
                        <a:rPr lang="en-US" sz="1050" u="none" strike="noStrike" dirty="0" smtClean="0">
                          <a:effectLst/>
                          <a:latin typeface="Helvetica Neue"/>
                        </a:rPr>
                        <a:t>record the unique ID of the case for which the form was filled out</a:t>
                      </a:r>
                      <a:endParaRPr lang="en-US" sz="1050" b="0" i="0" u="none" strike="noStrike" dirty="0">
                        <a:solidFill>
                          <a:srgbClr val="000000"/>
                        </a:solidFill>
                        <a:effectLst/>
                        <a:latin typeface="Helvetica Neue"/>
                      </a:endParaRPr>
                    </a:p>
                  </a:txBody>
                  <a:tcPr marL="8432" marR="8432" marT="7144" marB="0" anchor="b"/>
                </a:tc>
                <a:extLst>
                  <a:ext uri="{0D108BD9-81ED-4DB2-BD59-A6C34878D82A}">
                    <a16:rowId xmlns:a16="http://schemas.microsoft.com/office/drawing/2014/main" val="486954278"/>
                  </a:ext>
                </a:extLst>
              </a:tr>
            </a:tbl>
          </a:graphicData>
        </a:graphic>
      </p:graphicFrame>
    </p:spTree>
    <p:extLst>
      <p:ext uri="{BB962C8B-B14F-4D97-AF65-F5344CB8AC3E}">
        <p14:creationId xmlns:p14="http://schemas.microsoft.com/office/powerpoint/2010/main" val="245926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variable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5"/>
                </a:solidFill>
              </a:rPr>
              <a:t>note</a:t>
            </a:r>
          </a:p>
          <a:p>
            <a:r>
              <a:rPr lang="en-US" dirty="0">
                <a:solidFill>
                  <a:schemeClr val="accent5"/>
                </a:solidFill>
              </a:rPr>
              <a:t>t</a:t>
            </a:r>
            <a:r>
              <a:rPr lang="en-US" dirty="0" smtClean="0">
                <a:solidFill>
                  <a:schemeClr val="accent5"/>
                </a:solidFill>
              </a:rPr>
              <a:t>ext</a:t>
            </a:r>
          </a:p>
          <a:p>
            <a:r>
              <a:rPr lang="en-US" dirty="0">
                <a:solidFill>
                  <a:schemeClr val="accent5"/>
                </a:solidFill>
              </a:rPr>
              <a:t>i</a:t>
            </a:r>
            <a:r>
              <a:rPr lang="en-US" dirty="0" smtClean="0">
                <a:solidFill>
                  <a:schemeClr val="accent5"/>
                </a:solidFill>
              </a:rPr>
              <a:t>nteger</a:t>
            </a:r>
            <a:r>
              <a:rPr lang="en-US" dirty="0" smtClean="0"/>
              <a:t>, </a:t>
            </a:r>
            <a:r>
              <a:rPr lang="en-US" dirty="0" smtClean="0">
                <a:solidFill>
                  <a:schemeClr val="accent5"/>
                </a:solidFill>
              </a:rPr>
              <a:t>decimal</a:t>
            </a:r>
          </a:p>
          <a:p>
            <a:r>
              <a:rPr lang="en-US" dirty="0" err="1" smtClean="0">
                <a:solidFill>
                  <a:schemeClr val="accent5"/>
                </a:solidFill>
              </a:rPr>
              <a:t>select_one</a:t>
            </a:r>
            <a:r>
              <a:rPr lang="en-US" dirty="0" smtClean="0"/>
              <a:t>, </a:t>
            </a:r>
            <a:r>
              <a:rPr lang="en-US" dirty="0" err="1" smtClean="0">
                <a:solidFill>
                  <a:schemeClr val="accent5"/>
                </a:solidFill>
              </a:rPr>
              <a:t>select_multiple</a:t>
            </a:r>
            <a:endParaRPr lang="en-US" dirty="0" smtClean="0">
              <a:solidFill>
                <a:schemeClr val="accent5"/>
              </a:solidFill>
            </a:endParaRPr>
          </a:p>
          <a:p>
            <a:r>
              <a:rPr lang="en-US" dirty="0" err="1">
                <a:solidFill>
                  <a:schemeClr val="accent5"/>
                </a:solidFill>
              </a:rPr>
              <a:t>d</a:t>
            </a:r>
            <a:r>
              <a:rPr lang="en-US" dirty="0" err="1" smtClean="0">
                <a:solidFill>
                  <a:schemeClr val="accent5"/>
                </a:solidFill>
              </a:rPr>
              <a:t>atetime</a:t>
            </a:r>
            <a:r>
              <a:rPr lang="en-US" dirty="0" smtClean="0"/>
              <a:t>, </a:t>
            </a:r>
            <a:r>
              <a:rPr lang="en-US" dirty="0" smtClean="0">
                <a:solidFill>
                  <a:schemeClr val="accent5"/>
                </a:solidFill>
              </a:rPr>
              <a:t>date</a:t>
            </a:r>
            <a:r>
              <a:rPr lang="en-US" dirty="0" smtClean="0"/>
              <a:t>, </a:t>
            </a:r>
            <a:r>
              <a:rPr lang="en-US" dirty="0" smtClean="0">
                <a:solidFill>
                  <a:schemeClr val="accent5"/>
                </a:solidFill>
              </a:rPr>
              <a:t>time</a:t>
            </a:r>
          </a:p>
          <a:p>
            <a:r>
              <a:rPr lang="en-US" dirty="0">
                <a:solidFill>
                  <a:schemeClr val="accent5"/>
                </a:solidFill>
              </a:rPr>
              <a:t>i</a:t>
            </a:r>
            <a:r>
              <a:rPr lang="en-US" dirty="0" smtClean="0">
                <a:solidFill>
                  <a:schemeClr val="accent5"/>
                </a:solidFill>
              </a:rPr>
              <a:t>mage</a:t>
            </a:r>
            <a:r>
              <a:rPr lang="en-US" dirty="0" smtClean="0"/>
              <a:t> (also: </a:t>
            </a:r>
            <a:r>
              <a:rPr lang="en-US" dirty="0" smtClean="0">
                <a:solidFill>
                  <a:schemeClr val="accent5"/>
                </a:solidFill>
              </a:rPr>
              <a:t>audio</a:t>
            </a:r>
            <a:r>
              <a:rPr lang="en-US" dirty="0" smtClean="0"/>
              <a:t>, </a:t>
            </a:r>
            <a:r>
              <a:rPr lang="en-US" dirty="0" smtClean="0">
                <a:solidFill>
                  <a:schemeClr val="accent5"/>
                </a:solidFill>
              </a:rPr>
              <a:t>video</a:t>
            </a:r>
            <a:r>
              <a:rPr lang="en-US" dirty="0" smtClean="0"/>
              <a:t>, </a:t>
            </a:r>
            <a:r>
              <a:rPr lang="en-US" dirty="0" smtClean="0">
                <a:solidFill>
                  <a:schemeClr val="accent5"/>
                </a:solidFill>
              </a:rPr>
              <a:t>file</a:t>
            </a:r>
            <a:r>
              <a:rPr lang="en-US" dirty="0" smtClean="0"/>
              <a:t>) – incl</a:t>
            </a:r>
            <a:r>
              <a:rPr lang="en-US" dirty="0"/>
              <a:t>.</a:t>
            </a:r>
            <a:r>
              <a:rPr lang="en-US" dirty="0" smtClean="0"/>
              <a:t> pictures (‘new’) and signatures</a:t>
            </a:r>
          </a:p>
          <a:p>
            <a:r>
              <a:rPr lang="en-US" dirty="0" smtClean="0">
                <a:solidFill>
                  <a:schemeClr val="accent5"/>
                </a:solidFill>
              </a:rPr>
              <a:t>barcode</a:t>
            </a:r>
          </a:p>
          <a:p>
            <a:r>
              <a:rPr lang="en-US" dirty="0" smtClean="0">
                <a:solidFill>
                  <a:schemeClr val="accent5"/>
                </a:solidFill>
              </a:rPr>
              <a:t>calculate</a:t>
            </a:r>
          </a:p>
          <a:p>
            <a:endParaRPr lang="en-US" dirty="0" smtClean="0"/>
          </a:p>
          <a:p>
            <a:endParaRPr lang="en-US" dirty="0" smtClean="0"/>
          </a:p>
          <a:p>
            <a:endParaRPr lang="en-US" dirty="0"/>
          </a:p>
        </p:txBody>
      </p:sp>
    </p:spTree>
    <p:extLst>
      <p:ext uri="{BB962C8B-B14F-4D97-AF65-F5344CB8AC3E}">
        <p14:creationId xmlns:p14="http://schemas.microsoft.com/office/powerpoint/2010/main" val="64321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 relevance, and other options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Constraints</a:t>
            </a:r>
            <a:r>
              <a:rPr lang="en-US" dirty="0" smtClean="0"/>
              <a:t> to limit the possible range of answers</a:t>
            </a:r>
          </a:p>
          <a:p>
            <a:pPr lvl="1"/>
            <a:r>
              <a:rPr lang="en-US" dirty="0" smtClean="0"/>
              <a:t>Tailor constraint error message</a:t>
            </a:r>
          </a:p>
          <a:p>
            <a:r>
              <a:rPr lang="en-US" b="1" dirty="0" smtClean="0"/>
              <a:t>Relevance conditions </a:t>
            </a:r>
            <a:r>
              <a:rPr lang="en-US" dirty="0" smtClean="0"/>
              <a:t>to establish skip patterns</a:t>
            </a:r>
          </a:p>
          <a:p>
            <a:pPr lvl="1"/>
            <a:r>
              <a:rPr lang="en-US" dirty="0" smtClean="0"/>
              <a:t>Can be combined with groups</a:t>
            </a:r>
          </a:p>
          <a:p>
            <a:r>
              <a:rPr lang="en-US" dirty="0" smtClean="0"/>
              <a:t>Other </a:t>
            </a:r>
            <a:r>
              <a:rPr lang="en-US" b="1" dirty="0" smtClean="0"/>
              <a:t>options</a:t>
            </a:r>
          </a:p>
          <a:p>
            <a:pPr lvl="1"/>
            <a:r>
              <a:rPr lang="en-US" dirty="0" smtClean="0"/>
              <a:t>Hint to give more explanations about the question (italic, subtitle)</a:t>
            </a:r>
          </a:p>
          <a:p>
            <a:pPr lvl="1"/>
            <a:r>
              <a:rPr lang="en-US" dirty="0" smtClean="0"/>
              <a:t>“Required”</a:t>
            </a:r>
          </a:p>
          <a:p>
            <a:pPr lvl="1"/>
            <a:r>
              <a:rPr lang="en-US" dirty="0" smtClean="0"/>
              <a:t>Appearance</a:t>
            </a:r>
          </a:p>
          <a:p>
            <a:pPr lvl="1"/>
            <a:r>
              <a:rPr lang="en-US" dirty="0" smtClean="0"/>
              <a:t>Media to add files</a:t>
            </a:r>
            <a:endParaRPr lang="en-US" dirty="0"/>
          </a:p>
        </p:txBody>
      </p:sp>
    </p:spTree>
    <p:extLst>
      <p:ext uri="{BB962C8B-B14F-4D97-AF65-F5344CB8AC3E}">
        <p14:creationId xmlns:p14="http://schemas.microsoft.com/office/powerpoint/2010/main" val="127209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and expressions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Details are in the </a:t>
            </a:r>
            <a:r>
              <a:rPr lang="en-US" b="1" dirty="0" smtClean="0"/>
              <a:t>help-survey</a:t>
            </a:r>
            <a:r>
              <a:rPr lang="en-US" dirty="0" smtClean="0"/>
              <a:t> tab of the form.</a:t>
            </a:r>
          </a:p>
          <a:p>
            <a:pPr marL="0" indent="0">
              <a:buNone/>
            </a:pPr>
            <a:endParaRPr lang="en-US" dirty="0" smtClean="0"/>
          </a:p>
          <a:p>
            <a:r>
              <a:rPr lang="en-US" dirty="0" smtClean="0"/>
              <a:t>Arithmetic: </a:t>
            </a:r>
            <a:r>
              <a:rPr lang="en-US" dirty="0" smtClean="0">
                <a:solidFill>
                  <a:schemeClr val="accent5"/>
                </a:solidFill>
              </a:rPr>
              <a:t>+</a:t>
            </a:r>
            <a:r>
              <a:rPr lang="en-US" dirty="0" smtClean="0"/>
              <a:t> | </a:t>
            </a:r>
            <a:r>
              <a:rPr lang="en-US" dirty="0" smtClean="0">
                <a:solidFill>
                  <a:schemeClr val="accent5"/>
                </a:solidFill>
              </a:rPr>
              <a:t>-</a:t>
            </a:r>
            <a:r>
              <a:rPr lang="en-US" dirty="0" smtClean="0"/>
              <a:t> | </a:t>
            </a:r>
            <a:r>
              <a:rPr lang="en-US" dirty="0" smtClean="0">
                <a:solidFill>
                  <a:schemeClr val="accent5"/>
                </a:solidFill>
              </a:rPr>
              <a:t>*</a:t>
            </a:r>
            <a:r>
              <a:rPr lang="en-US" dirty="0" smtClean="0"/>
              <a:t> | </a:t>
            </a:r>
            <a:r>
              <a:rPr lang="en-US" dirty="0" smtClean="0">
                <a:solidFill>
                  <a:schemeClr val="accent5"/>
                </a:solidFill>
              </a:rPr>
              <a:t>div</a:t>
            </a:r>
            <a:r>
              <a:rPr lang="en-US" dirty="0" smtClean="0"/>
              <a:t> | </a:t>
            </a:r>
            <a:r>
              <a:rPr lang="en-US" dirty="0" smtClean="0">
                <a:solidFill>
                  <a:schemeClr val="accent5"/>
                </a:solidFill>
              </a:rPr>
              <a:t>mod</a:t>
            </a:r>
            <a:r>
              <a:rPr lang="en-US" dirty="0"/>
              <a:t> </a:t>
            </a:r>
            <a:r>
              <a:rPr lang="en-US" dirty="0" smtClean="0"/>
              <a:t>| </a:t>
            </a:r>
            <a:r>
              <a:rPr lang="en-US" dirty="0" smtClean="0">
                <a:solidFill>
                  <a:schemeClr val="accent5"/>
                </a:solidFill>
              </a:rPr>
              <a:t>=</a:t>
            </a:r>
            <a:r>
              <a:rPr lang="en-US" dirty="0" smtClean="0"/>
              <a:t> | </a:t>
            </a:r>
            <a:r>
              <a:rPr lang="en-US" dirty="0" smtClean="0">
                <a:solidFill>
                  <a:schemeClr val="accent5"/>
                </a:solidFill>
              </a:rPr>
              <a:t>!=</a:t>
            </a:r>
            <a:r>
              <a:rPr lang="en-US" dirty="0" smtClean="0"/>
              <a:t> | </a:t>
            </a:r>
            <a:r>
              <a:rPr lang="en-US" dirty="0" smtClean="0">
                <a:solidFill>
                  <a:schemeClr val="accent5"/>
                </a:solidFill>
              </a:rPr>
              <a:t>&gt;</a:t>
            </a:r>
            <a:r>
              <a:rPr lang="en-US" dirty="0" smtClean="0"/>
              <a:t> | </a:t>
            </a:r>
            <a:r>
              <a:rPr lang="en-US" dirty="0" smtClean="0">
                <a:solidFill>
                  <a:schemeClr val="accent5"/>
                </a:solidFill>
              </a:rPr>
              <a:t>&gt;=</a:t>
            </a:r>
            <a:r>
              <a:rPr lang="en-US" dirty="0" smtClean="0"/>
              <a:t> | </a:t>
            </a:r>
            <a:r>
              <a:rPr lang="en-US" dirty="0" smtClean="0">
                <a:solidFill>
                  <a:schemeClr val="accent5"/>
                </a:solidFill>
              </a:rPr>
              <a:t>&lt;</a:t>
            </a:r>
            <a:r>
              <a:rPr lang="en-US" dirty="0" smtClean="0"/>
              <a:t> | </a:t>
            </a:r>
            <a:r>
              <a:rPr lang="en-US" dirty="0" smtClean="0">
                <a:solidFill>
                  <a:schemeClr val="accent5"/>
                </a:solidFill>
              </a:rPr>
              <a:t>&lt;=</a:t>
            </a:r>
          </a:p>
          <a:p>
            <a:r>
              <a:rPr lang="en-US" dirty="0" smtClean="0"/>
              <a:t>Logic: </a:t>
            </a:r>
            <a:r>
              <a:rPr lang="en-US" dirty="0" smtClean="0">
                <a:solidFill>
                  <a:schemeClr val="accent5"/>
                </a:solidFill>
              </a:rPr>
              <a:t>and</a:t>
            </a:r>
            <a:r>
              <a:rPr lang="en-US" dirty="0" smtClean="0"/>
              <a:t> | </a:t>
            </a:r>
            <a:r>
              <a:rPr lang="en-US" dirty="0" smtClean="0">
                <a:solidFill>
                  <a:schemeClr val="accent5"/>
                </a:solidFill>
              </a:rPr>
              <a:t>or</a:t>
            </a:r>
            <a:r>
              <a:rPr lang="en-US" dirty="0" smtClean="0"/>
              <a:t> | </a:t>
            </a:r>
            <a:r>
              <a:rPr lang="en-US" dirty="0" smtClean="0">
                <a:solidFill>
                  <a:schemeClr val="accent5"/>
                </a:solidFill>
              </a:rPr>
              <a:t>not()</a:t>
            </a:r>
          </a:p>
          <a:p>
            <a:r>
              <a:rPr lang="en-US" dirty="0" smtClean="0"/>
              <a:t>Functions (not exhaustive): </a:t>
            </a:r>
            <a:r>
              <a:rPr lang="en-US" dirty="0" smtClean="0">
                <a:solidFill>
                  <a:schemeClr val="accent5"/>
                </a:solidFill>
              </a:rPr>
              <a:t>pulldata() </a:t>
            </a:r>
            <a:r>
              <a:rPr lang="en-US" dirty="0" smtClean="0"/>
              <a:t>| </a:t>
            </a:r>
            <a:r>
              <a:rPr lang="en-US" dirty="0" smtClean="0">
                <a:solidFill>
                  <a:schemeClr val="accent5"/>
                </a:solidFill>
              </a:rPr>
              <a:t>string-length() </a:t>
            </a:r>
            <a:r>
              <a:rPr lang="en-US" dirty="0" smtClean="0"/>
              <a:t>| </a:t>
            </a:r>
            <a:r>
              <a:rPr lang="en-US" dirty="0" err="1" smtClean="0">
                <a:solidFill>
                  <a:schemeClr val="accent5"/>
                </a:solidFill>
              </a:rPr>
              <a:t>concat</a:t>
            </a:r>
            <a:r>
              <a:rPr lang="en-US" dirty="0" smtClean="0">
                <a:solidFill>
                  <a:schemeClr val="accent5"/>
                </a:solidFill>
              </a:rPr>
              <a:t>() </a:t>
            </a:r>
            <a:r>
              <a:rPr lang="en-US" dirty="0" smtClean="0"/>
              <a:t>| </a:t>
            </a:r>
            <a:r>
              <a:rPr lang="en-US" dirty="0" smtClean="0">
                <a:solidFill>
                  <a:schemeClr val="accent5"/>
                </a:solidFill>
              </a:rPr>
              <a:t>min() </a:t>
            </a:r>
            <a:r>
              <a:rPr lang="en-US" dirty="0" smtClean="0"/>
              <a:t>| </a:t>
            </a:r>
            <a:r>
              <a:rPr lang="en-US" dirty="0" err="1" smtClean="0">
                <a:solidFill>
                  <a:schemeClr val="accent5"/>
                </a:solidFill>
              </a:rPr>
              <a:t>substr</a:t>
            </a:r>
            <a:r>
              <a:rPr lang="en-US" dirty="0" smtClean="0">
                <a:solidFill>
                  <a:schemeClr val="accent5"/>
                </a:solidFill>
              </a:rPr>
              <a:t>() </a:t>
            </a:r>
            <a:r>
              <a:rPr lang="en-US" dirty="0" smtClean="0"/>
              <a:t>| </a:t>
            </a:r>
            <a:r>
              <a:rPr lang="en-US" dirty="0" smtClean="0">
                <a:solidFill>
                  <a:schemeClr val="accent5"/>
                </a:solidFill>
              </a:rPr>
              <a:t>round() </a:t>
            </a:r>
            <a:r>
              <a:rPr lang="en-US" dirty="0" smtClean="0"/>
              <a:t>| </a:t>
            </a:r>
            <a:r>
              <a:rPr lang="en-US" dirty="0" smtClean="0">
                <a:solidFill>
                  <a:schemeClr val="accent5"/>
                </a:solidFill>
              </a:rPr>
              <a:t>regex() </a:t>
            </a:r>
            <a:r>
              <a:rPr lang="en-US" dirty="0" smtClean="0"/>
              <a:t>| </a:t>
            </a:r>
            <a:r>
              <a:rPr lang="en-US" dirty="0" smtClean="0">
                <a:solidFill>
                  <a:schemeClr val="accent5"/>
                </a:solidFill>
              </a:rPr>
              <a:t>if() </a:t>
            </a:r>
            <a:r>
              <a:rPr lang="en-US" dirty="0" smtClean="0"/>
              <a:t>| </a:t>
            </a:r>
            <a:r>
              <a:rPr lang="en-US" dirty="0" err="1" smtClean="0">
                <a:solidFill>
                  <a:schemeClr val="accent5"/>
                </a:solidFill>
              </a:rPr>
              <a:t>int</a:t>
            </a:r>
            <a:r>
              <a:rPr lang="en-US" dirty="0" smtClean="0">
                <a:solidFill>
                  <a:schemeClr val="accent5"/>
                </a:solidFill>
              </a:rPr>
              <a:t>() </a:t>
            </a:r>
            <a:r>
              <a:rPr lang="en-US" dirty="0" smtClean="0"/>
              <a:t>| </a:t>
            </a:r>
            <a:r>
              <a:rPr lang="en-US" dirty="0" smtClean="0">
                <a:solidFill>
                  <a:schemeClr val="accent5"/>
                </a:solidFill>
              </a:rPr>
              <a:t>date() </a:t>
            </a:r>
            <a:r>
              <a:rPr lang="en-US" dirty="0" smtClean="0"/>
              <a:t>| </a:t>
            </a:r>
            <a:r>
              <a:rPr lang="en-US" dirty="0" smtClean="0">
                <a:solidFill>
                  <a:schemeClr val="accent5"/>
                </a:solidFill>
              </a:rPr>
              <a:t>once(random()) </a:t>
            </a:r>
          </a:p>
          <a:p>
            <a:endParaRPr lang="en-US" dirty="0">
              <a:solidFill>
                <a:schemeClr val="accent5"/>
              </a:solidFill>
            </a:endParaRPr>
          </a:p>
          <a:p>
            <a:pPr marL="0" indent="0">
              <a:buNone/>
            </a:pPr>
            <a:r>
              <a:rPr lang="en-US" dirty="0" smtClean="0">
                <a:solidFill>
                  <a:schemeClr val="accent5"/>
                </a:solidFill>
              </a:rPr>
              <a:t>${</a:t>
            </a:r>
            <a:r>
              <a:rPr lang="en-US" dirty="0" err="1" smtClean="0">
                <a:solidFill>
                  <a:schemeClr val="accent5"/>
                </a:solidFill>
              </a:rPr>
              <a:t>var</a:t>
            </a:r>
            <a:r>
              <a:rPr lang="en-US" dirty="0" smtClean="0">
                <a:solidFill>
                  <a:schemeClr val="accent5"/>
                </a:solidFill>
              </a:rPr>
              <a:t>} </a:t>
            </a:r>
            <a:r>
              <a:rPr lang="en-US" dirty="0" smtClean="0"/>
              <a:t>to refer to the question </a:t>
            </a:r>
            <a:r>
              <a:rPr lang="en-US" i="1" dirty="0" err="1" smtClean="0"/>
              <a:t>var</a:t>
            </a:r>
            <a:r>
              <a:rPr lang="en-US" dirty="0" smtClean="0"/>
              <a:t> in this form (can be replaced by </a:t>
            </a:r>
            <a:r>
              <a:rPr lang="en-US" dirty="0" smtClean="0">
                <a:solidFill>
                  <a:schemeClr val="accent5"/>
                </a:solidFill>
              </a:rPr>
              <a:t>.</a:t>
            </a:r>
            <a:r>
              <a:rPr lang="en-US" dirty="0" smtClean="0"/>
              <a:t> if we’re in that same line) </a:t>
            </a:r>
          </a:p>
          <a:p>
            <a:pPr marL="0" indent="0">
              <a:buNone/>
            </a:pPr>
            <a:endParaRPr lang="en-US" dirty="0"/>
          </a:p>
          <a:p>
            <a:pPr marL="0" indent="0">
              <a:buNone/>
            </a:pPr>
            <a:r>
              <a:rPr lang="en-US" sz="2100" dirty="0" smtClean="0"/>
              <a:t>NB resource to </a:t>
            </a:r>
            <a:r>
              <a:rPr lang="en-US" sz="2100" dirty="0"/>
              <a:t>debug regex: </a:t>
            </a:r>
            <a:r>
              <a:rPr lang="en-US" sz="2100" dirty="0">
                <a:hlinkClick r:id="rId3"/>
              </a:rPr>
              <a:t>https://regex101.com</a:t>
            </a:r>
            <a:r>
              <a:rPr lang="en-US" sz="2100" dirty="0" smtClean="0">
                <a:hlinkClick r:id="rId3"/>
              </a:rPr>
              <a:t>/</a:t>
            </a:r>
            <a:r>
              <a:rPr lang="en-US" sz="2100" dirty="0" smtClean="0"/>
              <a:t> </a:t>
            </a:r>
          </a:p>
        </p:txBody>
      </p:sp>
    </p:spTree>
    <p:extLst>
      <p:ext uri="{BB962C8B-B14F-4D97-AF65-F5344CB8AC3E}">
        <p14:creationId xmlns:p14="http://schemas.microsoft.com/office/powerpoint/2010/main" val="126393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drop-down menus</a:t>
            </a:r>
            <a:endParaRPr lang="en-US" dirty="0"/>
          </a:p>
        </p:txBody>
      </p:sp>
      <p:sp>
        <p:nvSpPr>
          <p:cNvPr id="3" name="Content Placeholder 2"/>
          <p:cNvSpPr>
            <a:spLocks noGrp="1"/>
          </p:cNvSpPr>
          <p:nvPr>
            <p:ph idx="1"/>
          </p:nvPr>
        </p:nvSpPr>
        <p:spPr/>
        <p:txBody>
          <a:bodyPr/>
          <a:lstStyle/>
          <a:p>
            <a:r>
              <a:rPr lang="en-US" dirty="0" smtClean="0"/>
              <a:t>TAB: CHOICES</a:t>
            </a:r>
          </a:p>
          <a:p>
            <a:pPr lvl="1"/>
            <a:r>
              <a:rPr lang="en-US" dirty="0" smtClean="0"/>
              <a:t>List the choices for </a:t>
            </a:r>
            <a:r>
              <a:rPr lang="en-US" dirty="0" err="1" smtClean="0">
                <a:solidFill>
                  <a:schemeClr val="accent5"/>
                </a:solidFill>
              </a:rPr>
              <a:t>select_one</a:t>
            </a:r>
            <a:r>
              <a:rPr lang="en-US" dirty="0" smtClean="0"/>
              <a:t> and </a:t>
            </a:r>
            <a:r>
              <a:rPr lang="en-US" dirty="0" err="1" smtClean="0">
                <a:solidFill>
                  <a:schemeClr val="accent5"/>
                </a:solidFill>
              </a:rPr>
              <a:t>select_multiple</a:t>
            </a:r>
            <a:r>
              <a:rPr lang="en-US" dirty="0" smtClean="0"/>
              <a:t> questions</a:t>
            </a:r>
          </a:p>
          <a:p>
            <a:pPr marL="342900" lvl="1" indent="0">
              <a:buNone/>
            </a:pPr>
            <a:endParaRPr lang="en-US" dirty="0" smtClean="0"/>
          </a:p>
          <a:p>
            <a:r>
              <a:rPr lang="en-US" dirty="0" smtClean="0"/>
              <a:t>Filtering choices</a:t>
            </a:r>
          </a:p>
          <a:p>
            <a:pPr lvl="1"/>
            <a:r>
              <a:rPr lang="en-US" dirty="0" smtClean="0"/>
              <a:t>Survey tab: </a:t>
            </a:r>
            <a:r>
              <a:rPr lang="en-US" dirty="0" smtClean="0">
                <a:solidFill>
                  <a:schemeClr val="accent5"/>
                </a:solidFill>
              </a:rPr>
              <a:t>filter=${</a:t>
            </a:r>
            <a:r>
              <a:rPr lang="en-US" dirty="0" err="1" smtClean="0">
                <a:solidFill>
                  <a:schemeClr val="accent5"/>
                </a:solidFill>
              </a:rPr>
              <a:t>filtering_var</a:t>
            </a:r>
            <a:r>
              <a:rPr lang="en-US" dirty="0" smtClean="0">
                <a:solidFill>
                  <a:schemeClr val="accent5"/>
                </a:solidFill>
              </a:rPr>
              <a:t>}</a:t>
            </a:r>
          </a:p>
          <a:p>
            <a:pPr lvl="1"/>
            <a:r>
              <a:rPr lang="en-US" dirty="0" smtClean="0"/>
              <a:t>Choices tab: corresponding values of the filtering </a:t>
            </a:r>
            <a:r>
              <a:rPr lang="en-US" dirty="0" err="1" smtClean="0"/>
              <a:t>var</a:t>
            </a:r>
            <a:r>
              <a:rPr lang="en-US" dirty="0" smtClean="0"/>
              <a:t> in the filter column, for the choices of the second </a:t>
            </a:r>
            <a:r>
              <a:rPr lang="en-US" dirty="0" err="1" smtClean="0"/>
              <a:t>var</a:t>
            </a:r>
            <a:endParaRPr lang="en-US" dirty="0"/>
          </a:p>
        </p:txBody>
      </p:sp>
    </p:spTree>
    <p:extLst>
      <p:ext uri="{BB962C8B-B14F-4D97-AF65-F5344CB8AC3E}">
        <p14:creationId xmlns:p14="http://schemas.microsoft.com/office/powerpoint/2010/main" val="29671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Group questions for</a:t>
            </a:r>
          </a:p>
          <a:p>
            <a:pPr lvl="1"/>
            <a:r>
              <a:rPr lang="en-US" dirty="0"/>
              <a:t>Skipping patterns (relevance condition on the group)</a:t>
            </a:r>
          </a:p>
          <a:p>
            <a:pPr lvl="1"/>
            <a:r>
              <a:rPr lang="en-US" dirty="0"/>
              <a:t>Appearance options (several questions on the same screen)</a:t>
            </a:r>
          </a:p>
          <a:p>
            <a:pPr lvl="1"/>
            <a:r>
              <a:rPr lang="en-US" dirty="0"/>
              <a:t>Nested groups are OK: they follow the following structure </a:t>
            </a:r>
            <a:r>
              <a:rPr lang="en-US" dirty="0">
                <a:sym typeface="Wingdings" panose="05000000000000000000" pitchFamily="2" charset="2"/>
              </a:rPr>
              <a:t></a:t>
            </a:r>
            <a:endParaRPr lang="en-US" dirty="0"/>
          </a:p>
          <a:p>
            <a:pPr marL="342900" lvl="1" indent="0">
              <a:buNone/>
            </a:pPr>
            <a:endParaRPr lang="en-US" dirty="0"/>
          </a:p>
          <a:p>
            <a:r>
              <a:rPr lang="en-US" dirty="0"/>
              <a:t>Repeat groups</a:t>
            </a:r>
          </a:p>
          <a:p>
            <a:pPr lvl="1"/>
            <a:r>
              <a:rPr lang="en-US" dirty="0"/>
              <a:t>When a set of question is repeated a n number of times, but n is not known in advance (depends on a survey answer), e.g. household roster</a:t>
            </a:r>
          </a:p>
          <a:p>
            <a:pPr lvl="1"/>
            <a:r>
              <a:rPr lang="en-US" dirty="0"/>
              <a:t>Calculate fields specific to repeat groups</a:t>
            </a:r>
          </a:p>
          <a:p>
            <a:pPr lvl="2"/>
            <a:r>
              <a:rPr lang="en-US" dirty="0"/>
              <a:t>position(..)</a:t>
            </a:r>
          </a:p>
          <a:p>
            <a:pPr lvl="2"/>
            <a:r>
              <a:rPr lang="en-US" dirty="0"/>
              <a:t>indexed-repeat(</a:t>
            </a:r>
            <a:r>
              <a:rPr lang="en-US" dirty="0" err="1"/>
              <a:t>repeatedfield</a:t>
            </a:r>
            <a:r>
              <a:rPr lang="en-US" dirty="0"/>
              <a:t>, </a:t>
            </a:r>
            <a:r>
              <a:rPr lang="en-US" dirty="0" err="1"/>
              <a:t>repeatgroup</a:t>
            </a:r>
            <a:r>
              <a:rPr lang="en-US" dirty="0"/>
              <a:t>, index)</a:t>
            </a:r>
          </a:p>
          <a:p>
            <a:pPr lvl="1"/>
            <a:r>
              <a:rPr lang="en-US" dirty="0"/>
              <a:t>AVOID nested repeat </a:t>
            </a:r>
            <a:r>
              <a:rPr lang="en-US" dirty="0" smtClean="0"/>
              <a:t>groups</a:t>
            </a:r>
            <a:endParaRPr lang="en-US" dirty="0"/>
          </a:p>
        </p:txBody>
      </p:sp>
      <p:sp>
        <p:nvSpPr>
          <p:cNvPr id="3" name="Title 2"/>
          <p:cNvSpPr>
            <a:spLocks noGrp="1"/>
          </p:cNvSpPr>
          <p:nvPr>
            <p:ph type="title"/>
          </p:nvPr>
        </p:nvSpPr>
        <p:spPr/>
        <p:txBody>
          <a:bodyPr/>
          <a:lstStyle/>
          <a:p>
            <a:r>
              <a:rPr lang="en-US" dirty="0" smtClean="0"/>
              <a:t>Group and repeat groups</a:t>
            </a:r>
            <a:endParaRPr lang="en-US" dirty="0"/>
          </a:p>
        </p:txBody>
      </p:sp>
      <p:sp>
        <p:nvSpPr>
          <p:cNvPr id="4" name="Left Bracket 3"/>
          <p:cNvSpPr/>
          <p:nvPr/>
        </p:nvSpPr>
        <p:spPr>
          <a:xfrm>
            <a:off x="8171411" y="1316768"/>
            <a:ext cx="332217" cy="1782903"/>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Left Bracket 4"/>
          <p:cNvSpPr/>
          <p:nvPr/>
        </p:nvSpPr>
        <p:spPr>
          <a:xfrm>
            <a:off x="8350819" y="1778056"/>
            <a:ext cx="232553" cy="867074"/>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6" name="Left Bracket 5"/>
          <p:cNvSpPr/>
          <p:nvPr/>
        </p:nvSpPr>
        <p:spPr>
          <a:xfrm>
            <a:off x="8455811" y="2151227"/>
            <a:ext cx="199331" cy="454030"/>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371806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fields</a:t>
            </a:r>
            <a:endParaRPr lang="en-US" dirty="0"/>
          </a:p>
        </p:txBody>
      </p:sp>
      <p:sp>
        <p:nvSpPr>
          <p:cNvPr id="3" name="Content Placeholder 2"/>
          <p:cNvSpPr>
            <a:spLocks noGrp="1"/>
          </p:cNvSpPr>
          <p:nvPr>
            <p:ph idx="1"/>
          </p:nvPr>
        </p:nvSpPr>
        <p:spPr/>
        <p:txBody>
          <a:bodyPr>
            <a:normAutofit lnSpcReduction="10000"/>
          </a:bodyPr>
          <a:lstStyle/>
          <a:p>
            <a:r>
              <a:rPr lang="en-US" dirty="0" smtClean="0"/>
              <a:t>Hidden fields to the enumerator</a:t>
            </a:r>
          </a:p>
          <a:p>
            <a:r>
              <a:rPr lang="en-US" dirty="0" smtClean="0"/>
              <a:t>Proper variables in the survey (like survey questions)</a:t>
            </a:r>
          </a:p>
          <a:p>
            <a:r>
              <a:rPr lang="en-US" dirty="0" smtClean="0"/>
              <a:t>Used most often when</a:t>
            </a:r>
          </a:p>
          <a:p>
            <a:pPr lvl="1"/>
            <a:r>
              <a:rPr lang="en-US" dirty="0" smtClean="0"/>
              <a:t>Creating intermediate variables for complex constraints, relevance conditions</a:t>
            </a:r>
          </a:p>
          <a:p>
            <a:pPr lvl="1"/>
            <a:r>
              <a:rPr lang="en-US" dirty="0" smtClean="0"/>
              <a:t>Pulling data from other datasets</a:t>
            </a:r>
          </a:p>
          <a:p>
            <a:pPr lvl="1"/>
            <a:r>
              <a:rPr lang="en-US" dirty="0" smtClean="0"/>
              <a:t>Generating random numbers</a:t>
            </a:r>
          </a:p>
          <a:p>
            <a:pPr lvl="1"/>
            <a:r>
              <a:rPr lang="en-US" dirty="0" smtClean="0"/>
              <a:t>Using automatic random audits</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1089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Survey Data</a:t>
            </a:r>
            <a:endParaRPr lang="en-US" dirty="0"/>
          </a:p>
        </p:txBody>
      </p:sp>
    </p:spTree>
    <p:extLst>
      <p:ext uri="{BB962C8B-B14F-4D97-AF65-F5344CB8AC3E}">
        <p14:creationId xmlns:p14="http://schemas.microsoft.com/office/powerpoint/2010/main" val="4032859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Survey Coding</a:t>
            </a:r>
            <a:endParaRPr lang="en-US" dirty="0"/>
          </a:p>
        </p:txBody>
      </p:sp>
      <p:sp>
        <p:nvSpPr>
          <p:cNvPr id="3" name="Subtitle 2"/>
          <p:cNvSpPr>
            <a:spLocks noGrp="1"/>
          </p:cNvSpPr>
          <p:nvPr>
            <p:ph type="subTitle" idx="1"/>
          </p:nvPr>
        </p:nvSpPr>
        <p:spPr/>
        <p:txBody>
          <a:bodyPr/>
          <a:lstStyle/>
          <a:p>
            <a:r>
              <a:rPr lang="en-US" dirty="0" smtClean="0"/>
              <a:t>Advanced</a:t>
            </a:r>
            <a:endParaRPr lang="en-US" dirty="0"/>
          </a:p>
        </p:txBody>
      </p:sp>
    </p:spTree>
    <p:extLst>
      <p:ext uri="{BB962C8B-B14F-4D97-AF65-F5344CB8AC3E}">
        <p14:creationId xmlns:p14="http://schemas.microsoft.com/office/powerpoint/2010/main" val="1726463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coding: best </a:t>
            </a:r>
            <a:r>
              <a:rPr lang="en-US" dirty="0"/>
              <a:t>p</a:t>
            </a:r>
            <a:r>
              <a:rPr lang="en-US" dirty="0" smtClean="0"/>
              <a:t>ractices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spreadsheet </a:t>
            </a:r>
            <a:r>
              <a:rPr lang="en-US" b="1" u="sng" dirty="0" smtClean="0">
                <a:solidFill>
                  <a:srgbClr val="FF0000"/>
                </a:solidFill>
              </a:rPr>
              <a:t>/!\</a:t>
            </a:r>
            <a:r>
              <a:rPr lang="en-US" dirty="0" smtClean="0"/>
              <a:t> </a:t>
            </a:r>
            <a:r>
              <a:rPr lang="en-US" dirty="0" smtClean="0">
                <a:solidFill>
                  <a:srgbClr val="FF0000"/>
                </a:solidFill>
              </a:rPr>
              <a:t>start by changing the survey ID in the </a:t>
            </a:r>
            <a:r>
              <a:rPr lang="en-US" dirty="0">
                <a:solidFill>
                  <a:srgbClr val="FF0000"/>
                </a:solidFill>
              </a:rPr>
              <a:t>S</a:t>
            </a:r>
            <a:r>
              <a:rPr lang="en-US" dirty="0" smtClean="0">
                <a:solidFill>
                  <a:srgbClr val="FF0000"/>
                </a:solidFill>
              </a:rPr>
              <a:t>ettings tab</a:t>
            </a:r>
            <a:r>
              <a:rPr lang="en-US" dirty="0" smtClean="0"/>
              <a:t> </a:t>
            </a:r>
            <a:r>
              <a:rPr lang="en-US" b="1" u="sng" dirty="0" smtClean="0">
                <a:solidFill>
                  <a:srgbClr val="FF0000"/>
                </a:solidFill>
              </a:rPr>
              <a:t>/!\</a:t>
            </a:r>
          </a:p>
          <a:p>
            <a:r>
              <a:rPr lang="en-US" b="1" u="sng" dirty="0" smtClean="0"/>
              <a:t>Use help</a:t>
            </a:r>
            <a:r>
              <a:rPr lang="en-US" dirty="0" smtClean="0"/>
              <a:t> (help tabs from Excel spreadsheet, online help </a:t>
            </a:r>
            <a:r>
              <a:rPr lang="en-US" dirty="0" smtClean="0">
                <a:hlinkClick r:id="rId2"/>
              </a:rPr>
              <a:t>https://gui2de.surveycto.com/help.html</a:t>
            </a:r>
            <a:r>
              <a:rPr lang="en-US" dirty="0" smtClean="0"/>
              <a:t>, online support if needed – reach out to B</a:t>
            </a:r>
            <a:r>
              <a:rPr lang="fr-FR" dirty="0" err="1" smtClean="0"/>
              <a:t>éatrice</a:t>
            </a:r>
            <a:r>
              <a:rPr lang="fr-FR" dirty="0" smtClean="0"/>
              <a:t> to </a:t>
            </a:r>
            <a:r>
              <a:rPr lang="fr-FR" dirty="0" err="1" smtClean="0"/>
              <a:t>ask</a:t>
            </a:r>
            <a:r>
              <a:rPr lang="fr-FR" dirty="0" smtClean="0"/>
              <a:t> a question</a:t>
            </a:r>
            <a:r>
              <a:rPr lang="en-US" dirty="0" smtClean="0"/>
              <a:t>)</a:t>
            </a:r>
          </a:p>
          <a:p>
            <a:r>
              <a:rPr lang="en-US" b="1" u="sng" dirty="0" smtClean="0"/>
              <a:t>TEST your surveys</a:t>
            </a:r>
            <a:endParaRPr lang="en-US" b="1" u="sng" dirty="0"/>
          </a:p>
          <a:p>
            <a:pPr lvl="1"/>
            <a:r>
              <a:rPr lang="en-US" dirty="0" smtClean="0"/>
              <a:t>You can upload as DRAFT, without deploying</a:t>
            </a:r>
          </a:p>
          <a:p>
            <a:pPr lvl="1"/>
            <a:r>
              <a:rPr lang="en-US" dirty="0" smtClean="0"/>
              <a:t>Coding involves testing, and iterations</a:t>
            </a:r>
          </a:p>
          <a:p>
            <a:pPr lvl="1"/>
            <a:r>
              <a:rPr lang="en-US" dirty="0" smtClean="0"/>
              <a:t>Do not deliver something with bugs (to the field, or anyone else) unless you are explicit about the bugs during delivery</a:t>
            </a:r>
          </a:p>
          <a:p>
            <a:r>
              <a:rPr lang="en-US" dirty="0" smtClean="0"/>
              <a:t>Add a “notes” tab in the spreadsheet that tracks changes</a:t>
            </a:r>
          </a:p>
          <a:p>
            <a:r>
              <a:rPr lang="en-US" dirty="0" smtClean="0"/>
              <a:t>Tips:</a:t>
            </a:r>
          </a:p>
          <a:p>
            <a:pPr lvl="1"/>
            <a:r>
              <a:rPr lang="en-US" dirty="0" err="1" smtClean="0"/>
              <a:t>Var</a:t>
            </a:r>
            <a:r>
              <a:rPr lang="en-US" dirty="0" smtClean="0"/>
              <a:t> names should start and end w a letter, only contain letters, numbers, underscore (_), reverse </a:t>
            </a:r>
            <a:r>
              <a:rPr lang="en-US" dirty="0" err="1" smtClean="0"/>
              <a:t>english</a:t>
            </a:r>
            <a:r>
              <a:rPr lang="en-US" dirty="0" smtClean="0"/>
              <a:t> order</a:t>
            </a:r>
          </a:p>
          <a:p>
            <a:pPr lvl="1"/>
            <a:r>
              <a:rPr lang="en-US" dirty="0" smtClean="0"/>
              <a:t>Avoid repeat groups (and esp. nested ones) when you can</a:t>
            </a:r>
          </a:p>
          <a:p>
            <a:endParaRPr lang="en-US" dirty="0"/>
          </a:p>
        </p:txBody>
      </p:sp>
    </p:spTree>
    <p:extLst>
      <p:ext uri="{BB962C8B-B14F-4D97-AF65-F5344CB8AC3E}">
        <p14:creationId xmlns:p14="http://schemas.microsoft.com/office/powerpoint/2010/main" val="958916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data to server datasets</a:t>
            </a:r>
            <a:endParaRPr lang="en-US" dirty="0"/>
          </a:p>
        </p:txBody>
      </p:sp>
      <p:sp>
        <p:nvSpPr>
          <p:cNvPr id="3" name="Content Placeholder 2"/>
          <p:cNvSpPr>
            <a:spLocks noGrp="1"/>
          </p:cNvSpPr>
          <p:nvPr>
            <p:ph idx="1"/>
          </p:nvPr>
        </p:nvSpPr>
        <p:spPr/>
        <p:txBody>
          <a:bodyPr/>
          <a:lstStyle/>
          <a:p>
            <a:pPr>
              <a:buFontTx/>
              <a:buChar char="-"/>
            </a:pPr>
            <a:r>
              <a:rPr lang="en-US" dirty="0" smtClean="0"/>
              <a:t>Use </a:t>
            </a:r>
            <a:r>
              <a:rPr lang="en-US" dirty="0" err="1" smtClean="0"/>
              <a:t>SurveyCTO</a:t>
            </a:r>
            <a:r>
              <a:rPr lang="en-US" dirty="0" smtClean="0"/>
              <a:t> console and Spreadsheet definition</a:t>
            </a:r>
          </a:p>
          <a:p>
            <a:pPr>
              <a:buFontTx/>
              <a:buChar char="-"/>
            </a:pPr>
            <a:r>
              <a:rPr lang="en-US" dirty="0" smtClean="0"/>
              <a:t>To create interactive forms</a:t>
            </a:r>
          </a:p>
          <a:p>
            <a:pPr lvl="1">
              <a:buFontTx/>
              <a:buChar char="-"/>
            </a:pPr>
            <a:r>
              <a:rPr lang="en-US" dirty="0" smtClean="0"/>
              <a:t>Can pull data from previously submitted answers (from the same form or from another form)</a:t>
            </a:r>
          </a:p>
          <a:p>
            <a:pPr lvl="1">
              <a:buFontTx/>
              <a:buChar char="-"/>
            </a:pPr>
            <a:r>
              <a:rPr lang="en-US" dirty="0" smtClean="0"/>
              <a:t>Requires connectivity</a:t>
            </a:r>
          </a:p>
          <a:p>
            <a:pPr lvl="1">
              <a:buFontTx/>
              <a:buChar char="-"/>
            </a:pPr>
            <a:r>
              <a:rPr lang="en-US" dirty="0" smtClean="0"/>
              <a:t>Requires to update forms on the tablet</a:t>
            </a:r>
          </a:p>
        </p:txBody>
      </p:sp>
    </p:spTree>
    <p:extLst>
      <p:ext uri="{BB962C8B-B14F-4D97-AF65-F5344CB8AC3E}">
        <p14:creationId xmlns:p14="http://schemas.microsoft.com/office/powerpoint/2010/main" val="3728963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features of SCTO</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Use the help of </a:t>
            </a:r>
            <a:r>
              <a:rPr lang="en-US" dirty="0" err="1" smtClean="0"/>
              <a:t>SurveyCTO</a:t>
            </a:r>
            <a:r>
              <a:rPr lang="en-US" dirty="0" smtClean="0"/>
              <a:t> to explore the various options. For specific support requests, contact B</a:t>
            </a:r>
            <a:r>
              <a:rPr lang="fr-FR" dirty="0" err="1" smtClean="0"/>
              <a:t>éatrice</a:t>
            </a:r>
            <a:r>
              <a:rPr lang="fr-FR" dirty="0" smtClean="0"/>
              <a:t> </a:t>
            </a:r>
            <a:r>
              <a:rPr lang="fr-FR" dirty="0" err="1" smtClean="0"/>
              <a:t>who</a:t>
            </a:r>
            <a:r>
              <a:rPr lang="fr-FR" dirty="0" smtClean="0"/>
              <a:t> </a:t>
            </a:r>
            <a:r>
              <a:rPr lang="fr-FR" dirty="0" err="1" smtClean="0"/>
              <a:t>can</a:t>
            </a:r>
            <a:r>
              <a:rPr lang="fr-FR" dirty="0" smtClean="0"/>
              <a:t> </a:t>
            </a:r>
            <a:r>
              <a:rPr lang="en-US" dirty="0" smtClean="0"/>
              <a:t>write to the Support Center directly (very responsive for troubleshooting and debugging).</a:t>
            </a:r>
          </a:p>
          <a:p>
            <a:pPr marL="0" indent="0">
              <a:buNone/>
            </a:pPr>
            <a:endParaRPr lang="en-US" dirty="0" smtClean="0"/>
          </a:p>
          <a:p>
            <a:r>
              <a:rPr lang="en-US" dirty="0" smtClean="0"/>
              <a:t>Translating surveys in multiple languages</a:t>
            </a:r>
          </a:p>
          <a:p>
            <a:r>
              <a:rPr lang="en-US" dirty="0" smtClean="0"/>
              <a:t>GPS coordinates</a:t>
            </a:r>
          </a:p>
          <a:p>
            <a:r>
              <a:rPr lang="en-US" dirty="0" smtClean="0"/>
              <a:t>Default entries or selections</a:t>
            </a:r>
          </a:p>
          <a:p>
            <a:r>
              <a:rPr lang="en-US" dirty="0" smtClean="0"/>
              <a:t>Audio audits</a:t>
            </a:r>
          </a:p>
          <a:p>
            <a:r>
              <a:rPr lang="en-US" dirty="0" smtClean="0"/>
              <a:t>Text audits (metadata, speed violations)</a:t>
            </a:r>
          </a:p>
          <a:p>
            <a:r>
              <a:rPr lang="en-US" dirty="0" smtClean="0"/>
              <a:t>End-to-end encryption</a:t>
            </a:r>
          </a:p>
          <a:p>
            <a:r>
              <a:rPr lang="en-US" dirty="0" smtClean="0"/>
              <a:t>Live visualizing and monitoring tools</a:t>
            </a:r>
          </a:p>
          <a:p>
            <a:r>
              <a:rPr lang="en-US" dirty="0" smtClean="0"/>
              <a:t>…</a:t>
            </a:r>
          </a:p>
        </p:txBody>
      </p:sp>
    </p:spTree>
    <p:extLst>
      <p:ext uri="{BB962C8B-B14F-4D97-AF65-F5344CB8AC3E}">
        <p14:creationId xmlns:p14="http://schemas.microsoft.com/office/powerpoint/2010/main" val="17577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Introduction: Survey Data</a:t>
            </a:r>
          </a:p>
          <a:p>
            <a:r>
              <a:rPr lang="en-US" dirty="0" smtClean="0"/>
              <a:t>Practice: </a:t>
            </a:r>
            <a:r>
              <a:rPr lang="en-US" dirty="0" err="1" smtClean="0"/>
              <a:t>SurveyCTO</a:t>
            </a:r>
            <a:r>
              <a:rPr lang="en-US" dirty="0" smtClean="0"/>
              <a:t> Overview</a:t>
            </a:r>
          </a:p>
          <a:p>
            <a:r>
              <a:rPr lang="en-US" dirty="0" smtClean="0"/>
              <a:t>Survey Writing: Good Survey Questions</a:t>
            </a:r>
          </a:p>
          <a:p>
            <a:r>
              <a:rPr lang="en-US" dirty="0" smtClean="0"/>
              <a:t>Survey Coding</a:t>
            </a:r>
          </a:p>
          <a:p>
            <a:pPr lvl="1"/>
            <a:r>
              <a:rPr lang="en-US" dirty="0" smtClean="0"/>
              <a:t>Introduction to the Survey Design Form</a:t>
            </a:r>
          </a:p>
          <a:p>
            <a:pPr lvl="1"/>
            <a:r>
              <a:rPr lang="en-US" dirty="0" smtClean="0"/>
              <a:t>Understanding the Spreadsheet Form</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err="1" smtClean="0"/>
              <a:t>Assignemnt</a:t>
            </a:r>
            <a:endParaRPr lang="en-US" dirty="0"/>
          </a:p>
        </p:txBody>
      </p:sp>
    </p:spTree>
    <p:extLst>
      <p:ext uri="{BB962C8B-B14F-4D97-AF65-F5344CB8AC3E}">
        <p14:creationId xmlns:p14="http://schemas.microsoft.com/office/powerpoint/2010/main" val="2499641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52330"/>
            <a:ext cx="8229600" cy="4873833"/>
          </a:xfrm>
        </p:spPr>
        <p:txBody>
          <a:bodyPr>
            <a:normAutofit fontScale="85000" lnSpcReduction="20000"/>
          </a:bodyPr>
          <a:lstStyle/>
          <a:p>
            <a:pPr marL="0" indent="0">
              <a:buNone/>
            </a:pPr>
            <a:r>
              <a:rPr lang="en-US" dirty="0" smtClean="0"/>
              <a:t>Go </a:t>
            </a:r>
            <a:r>
              <a:rPr lang="en-US" dirty="0"/>
              <a:t>to </a:t>
            </a:r>
            <a:r>
              <a:rPr lang="en-US" dirty="0">
                <a:hlinkClick r:id="rId2"/>
              </a:rPr>
              <a:t>http://gui2de.surveycto.com</a:t>
            </a:r>
            <a:r>
              <a:rPr lang="en-US" dirty="0"/>
              <a:t> </a:t>
            </a:r>
            <a:endParaRPr lang="en-US" dirty="0" smtClean="0"/>
          </a:p>
          <a:p>
            <a:pPr marL="0" indent="0">
              <a:buNone/>
            </a:pPr>
            <a:endParaRPr lang="en-US" dirty="0"/>
          </a:p>
          <a:p>
            <a:pPr marL="0" indent="0">
              <a:buNone/>
            </a:pPr>
            <a:r>
              <a:rPr lang="en-US" dirty="0" smtClean="0"/>
              <a:t>Login with the following ID</a:t>
            </a:r>
          </a:p>
          <a:p>
            <a:r>
              <a:rPr lang="en-US" dirty="0" smtClean="0"/>
              <a:t>User/email: </a:t>
            </a:r>
            <a:r>
              <a:rPr lang="en-US" dirty="0" smtClean="0"/>
              <a:t>gui2de@georgetown.edu</a:t>
            </a:r>
            <a:endParaRPr lang="en-US" dirty="0" smtClean="0"/>
          </a:p>
          <a:p>
            <a:r>
              <a:rPr lang="en-US" dirty="0" err="1" smtClean="0"/>
              <a:t>Pwd</a:t>
            </a:r>
            <a:r>
              <a:rPr lang="en-US" dirty="0" smtClean="0"/>
              <a:t>: </a:t>
            </a:r>
            <a:r>
              <a:rPr lang="en-US" dirty="0" smtClean="0"/>
              <a:t>@coding20</a:t>
            </a:r>
          </a:p>
          <a:p>
            <a:endParaRPr lang="en-US" dirty="0"/>
          </a:p>
          <a:p>
            <a:pPr marL="0" indent="0">
              <a:buNone/>
            </a:pPr>
            <a:r>
              <a:rPr lang="en-US" dirty="0" smtClean="0"/>
              <a:t>Recreate the sa</a:t>
            </a:r>
            <a:r>
              <a:rPr lang="en-US" dirty="0" smtClean="0"/>
              <a:t>mple form and upload it into the </a:t>
            </a:r>
            <a:r>
              <a:rPr lang="en-US" b="1" dirty="0" smtClean="0"/>
              <a:t>Training &amp; Testing </a:t>
            </a:r>
            <a:r>
              <a:rPr lang="en-US" dirty="0" smtClean="0"/>
              <a:t>group. Create it as a Google Sheets form and share the Sheet with </a:t>
            </a:r>
            <a:r>
              <a:rPr lang="en-US" dirty="0" smtClean="0">
                <a:hlinkClick r:id="rId3"/>
              </a:rPr>
              <a:t>bl517@georgetown.edu</a:t>
            </a:r>
            <a:endParaRPr lang="en-US" dirty="0" smtClean="0"/>
          </a:p>
          <a:p>
            <a:pPr marL="0" indent="0">
              <a:buNone/>
            </a:pPr>
            <a:endParaRPr lang="en-US" dirty="0"/>
          </a:p>
          <a:p>
            <a:pPr marL="0" indent="0">
              <a:buNone/>
            </a:pPr>
            <a:r>
              <a:rPr lang="en-US" dirty="0" smtClean="0"/>
              <a:t>Due by Wednesday 6/10 COB</a:t>
            </a:r>
            <a:endParaRPr lang="en-US" dirty="0" smtClean="0"/>
          </a:p>
          <a:p>
            <a:endParaRPr lang="en-US" dirty="0"/>
          </a:p>
          <a:p>
            <a:pPr marL="0" indent="0">
              <a:buNone/>
            </a:pPr>
            <a:endParaRPr lang="en-US" dirty="0"/>
          </a:p>
        </p:txBody>
      </p:sp>
      <p:sp>
        <p:nvSpPr>
          <p:cNvPr id="3" name="Title 2"/>
          <p:cNvSpPr>
            <a:spLocks noGrp="1"/>
          </p:cNvSpPr>
          <p:nvPr>
            <p:ph type="title"/>
          </p:nvPr>
        </p:nvSpPr>
        <p:spPr/>
        <p:txBody>
          <a:bodyPr>
            <a:normAutofit/>
          </a:bodyPr>
          <a:lstStyle/>
          <a:p>
            <a:r>
              <a:rPr lang="en-US" dirty="0" smtClean="0"/>
              <a:t>Assignment</a:t>
            </a:r>
            <a:endParaRPr lang="en-US" dirty="0"/>
          </a:p>
        </p:txBody>
      </p:sp>
    </p:spTree>
    <p:extLst>
      <p:ext uri="{BB962C8B-B14F-4D97-AF65-F5344CB8AC3E}">
        <p14:creationId xmlns:p14="http://schemas.microsoft.com/office/powerpoint/2010/main" val="3136435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78338"/>
            <a:ext cx="8229600" cy="718962"/>
          </a:xfrm>
        </p:spPr>
        <p:txBody>
          <a:bodyPr>
            <a:normAutofit/>
          </a:bodyPr>
          <a:lstStyle/>
          <a:p>
            <a:r>
              <a:rPr lang="en-US" dirty="0" smtClean="0"/>
              <a:t>www.gui2de.org</a:t>
            </a:r>
            <a:endParaRPr lang="en-US" dirty="0"/>
          </a:p>
        </p:txBody>
      </p:sp>
      <p:pic>
        <p:nvPicPr>
          <p:cNvPr id="3" name="Picture 2" descr="GUI2DE-FULL-LOGO-CROPP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012" y="1538430"/>
            <a:ext cx="4757976" cy="1604118"/>
          </a:xfrm>
          <a:prstGeom prst="rect">
            <a:avLst/>
          </a:prstGeom>
        </p:spPr>
      </p:pic>
      <p:pic>
        <p:nvPicPr>
          <p:cNvPr id="4" name="Picture 3" descr="gui2de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07" y="6264959"/>
            <a:ext cx="1003248" cy="593041"/>
          </a:xfrm>
          <a:prstGeom prst="rect">
            <a:avLst/>
          </a:prstGeom>
        </p:spPr>
      </p:pic>
    </p:spTree>
    <p:extLst>
      <p:ext uri="{BB962C8B-B14F-4D97-AF65-F5344CB8AC3E}">
        <p14:creationId xmlns:p14="http://schemas.microsoft.com/office/powerpoint/2010/main" val="3392132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Science Research: data sources</a:t>
            </a:r>
          </a:p>
          <a:p>
            <a:pPr lvl="1"/>
            <a:r>
              <a:rPr lang="en-US" dirty="0" smtClean="0"/>
              <a:t>Administrative Data</a:t>
            </a:r>
          </a:p>
          <a:p>
            <a:pPr lvl="1"/>
            <a:r>
              <a:rPr lang="en-US" dirty="0" smtClean="0"/>
              <a:t>Observational Data</a:t>
            </a:r>
          </a:p>
          <a:p>
            <a:pPr lvl="1"/>
            <a:r>
              <a:rPr lang="en-US" dirty="0" smtClean="0"/>
              <a:t>Survey Data</a:t>
            </a:r>
          </a:p>
          <a:p>
            <a:r>
              <a:rPr lang="en-US" dirty="0" smtClean="0"/>
              <a:t>Survey characteristics</a:t>
            </a:r>
          </a:p>
          <a:p>
            <a:pPr lvl="1"/>
            <a:r>
              <a:rPr lang="en-US" dirty="0" smtClean="0"/>
              <a:t>Information gathered primarily by asking people questions</a:t>
            </a:r>
          </a:p>
          <a:p>
            <a:pPr lvl="1"/>
            <a:r>
              <a:rPr lang="en-US" dirty="0" smtClean="0"/>
              <a:t>Information collected from a sample of the population rather than all</a:t>
            </a:r>
          </a:p>
          <a:p>
            <a:pPr lvl="1"/>
            <a:endParaRPr lang="en-US" dirty="0" smtClean="0"/>
          </a:p>
        </p:txBody>
      </p:sp>
      <p:sp>
        <p:nvSpPr>
          <p:cNvPr id="3" name="Title 2"/>
          <p:cNvSpPr>
            <a:spLocks noGrp="1"/>
          </p:cNvSpPr>
          <p:nvPr>
            <p:ph type="title"/>
          </p:nvPr>
        </p:nvSpPr>
        <p:spPr/>
        <p:txBody>
          <a:bodyPr/>
          <a:lstStyle/>
          <a:p>
            <a:r>
              <a:rPr lang="en-US" dirty="0" smtClean="0"/>
              <a:t>Why surveys matter?</a:t>
            </a:r>
            <a:endParaRPr lang="en-US" dirty="0"/>
          </a:p>
        </p:txBody>
      </p:sp>
    </p:spTree>
    <p:extLst>
      <p:ext uri="{BB962C8B-B14F-4D97-AF65-F5344CB8AC3E}">
        <p14:creationId xmlns:p14="http://schemas.microsoft.com/office/powerpoint/2010/main" val="408378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Electronic survey tool</a:t>
            </a:r>
            <a:endParaRPr lang="en-US" dirty="0"/>
          </a:p>
          <a:p>
            <a:pPr lvl="1"/>
            <a:r>
              <a:rPr lang="en-US" dirty="0"/>
              <a:t>Easy to administer</a:t>
            </a:r>
          </a:p>
          <a:p>
            <a:pPr lvl="1"/>
            <a:r>
              <a:rPr lang="en-US" dirty="0" smtClean="0"/>
              <a:t>Design forms for better answers</a:t>
            </a:r>
          </a:p>
          <a:p>
            <a:pPr lvl="1"/>
            <a:r>
              <a:rPr lang="en-US" dirty="0" smtClean="0"/>
              <a:t>Minimize errors</a:t>
            </a:r>
          </a:p>
          <a:p>
            <a:pPr lvl="1"/>
            <a:r>
              <a:rPr lang="en-US" dirty="0"/>
              <a:t>Data in a ready-to-analyze form</a:t>
            </a:r>
          </a:p>
          <a:p>
            <a:r>
              <a:rPr lang="en-US" dirty="0" smtClean="0"/>
              <a:t>Online connectivity</a:t>
            </a:r>
          </a:p>
          <a:p>
            <a:pPr lvl="1"/>
            <a:r>
              <a:rPr lang="en-US" dirty="0" smtClean="0"/>
              <a:t>Data safety</a:t>
            </a:r>
          </a:p>
          <a:p>
            <a:pPr lvl="1"/>
            <a:r>
              <a:rPr lang="en-US" dirty="0" smtClean="0"/>
              <a:t>Data accessibility</a:t>
            </a:r>
          </a:p>
          <a:p>
            <a:pPr lvl="1"/>
            <a:r>
              <a:rPr lang="en-US" dirty="0" smtClean="0"/>
              <a:t>Interactive survey features (pull previous answers)</a:t>
            </a:r>
            <a:endParaRPr lang="en-US" dirty="0"/>
          </a:p>
          <a:p>
            <a:endParaRPr lang="en-US" dirty="0"/>
          </a:p>
        </p:txBody>
      </p:sp>
      <p:sp>
        <p:nvSpPr>
          <p:cNvPr id="3" name="Title 2"/>
          <p:cNvSpPr>
            <a:spLocks noGrp="1"/>
          </p:cNvSpPr>
          <p:nvPr>
            <p:ph type="title"/>
          </p:nvPr>
        </p:nvSpPr>
        <p:spPr/>
        <p:txBody>
          <a:bodyPr/>
          <a:lstStyle/>
          <a:p>
            <a:r>
              <a:rPr lang="en-US" dirty="0" smtClean="0"/>
              <a:t>Why </a:t>
            </a:r>
            <a:r>
              <a:rPr lang="en-US" dirty="0" err="1" smtClean="0"/>
              <a:t>SurveyCTO</a:t>
            </a:r>
            <a:r>
              <a:rPr lang="en-US" dirty="0" smtClean="0"/>
              <a:t> matters?</a:t>
            </a:r>
            <a:endParaRPr lang="en-US" dirty="0"/>
          </a:p>
        </p:txBody>
      </p:sp>
    </p:spTree>
    <p:extLst>
      <p:ext uri="{BB962C8B-B14F-4D97-AF65-F5344CB8AC3E}">
        <p14:creationId xmlns:p14="http://schemas.microsoft.com/office/powerpoint/2010/main" val="328825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good surveying matters?</a:t>
            </a:r>
            <a:endParaRPr lang="en-US" dirty="0"/>
          </a:p>
        </p:txBody>
      </p:sp>
      <p:sp>
        <p:nvSpPr>
          <p:cNvPr id="5" name="Content Placeholder 4"/>
          <p:cNvSpPr>
            <a:spLocks noGrp="1"/>
          </p:cNvSpPr>
          <p:nvPr>
            <p:ph idx="1"/>
          </p:nvPr>
        </p:nvSpPr>
        <p:spPr/>
        <p:txBody>
          <a:bodyPr>
            <a:normAutofit/>
          </a:bodyPr>
          <a:lstStyle/>
          <a:p>
            <a:pPr marL="0" indent="0">
              <a:buNone/>
            </a:pPr>
            <a:r>
              <a:rPr lang="en-US" sz="1800" dirty="0" smtClean="0"/>
              <a:t>Collecting and analyzing data comes with many possible errors that we want to minimize. Good surveying can minimize or eliminate many of those (in </a:t>
            </a:r>
            <a:r>
              <a:rPr lang="en-US" sz="1800" dirty="0" smtClean="0">
                <a:solidFill>
                  <a:schemeClr val="accent2"/>
                </a:solidFill>
              </a:rPr>
              <a:t>red</a:t>
            </a:r>
            <a:r>
              <a:rPr lang="en-US" sz="1800" dirty="0" smtClean="0"/>
              <a:t>)</a:t>
            </a:r>
          </a:p>
          <a:p>
            <a:pPr marL="0" indent="0">
              <a:buNone/>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88408306"/>
              </p:ext>
            </p:extLst>
          </p:nvPr>
        </p:nvGraphicFramePr>
        <p:xfrm>
          <a:off x="283266" y="2375454"/>
          <a:ext cx="8577468" cy="3637969"/>
        </p:xfrm>
        <a:graphic>
          <a:graphicData uri="http://schemas.openxmlformats.org/drawingml/2006/table">
            <a:tbl>
              <a:tblPr firstRow="1" bandRow="1">
                <a:tableStyleId>{5C22544A-7EE6-4342-B048-85BDC9FD1C3A}</a:tableStyleId>
              </a:tblPr>
              <a:tblGrid>
                <a:gridCol w="4154555">
                  <a:extLst>
                    <a:ext uri="{9D8B030D-6E8A-4147-A177-3AD203B41FA5}">
                      <a16:colId xmlns:a16="http://schemas.microsoft.com/office/drawing/2014/main" val="1601880336"/>
                    </a:ext>
                  </a:extLst>
                </a:gridCol>
                <a:gridCol w="4422913">
                  <a:extLst>
                    <a:ext uri="{9D8B030D-6E8A-4147-A177-3AD203B41FA5}">
                      <a16:colId xmlns:a16="http://schemas.microsoft.com/office/drawing/2014/main" val="1970139612"/>
                    </a:ext>
                  </a:extLst>
                </a:gridCol>
              </a:tblGrid>
              <a:tr h="379931">
                <a:tc gridSpan="2">
                  <a:txBody>
                    <a:bodyPr/>
                    <a:lstStyle/>
                    <a:p>
                      <a:pPr algn="ctr"/>
                      <a:r>
                        <a:rPr lang="en-US" dirty="0" smtClean="0"/>
                        <a:t>Real Data</a:t>
                      </a:r>
                      <a:endParaRPr lang="en-US" dirty="0"/>
                    </a:p>
                  </a:txBody>
                  <a:tcPr/>
                </a:tc>
                <a:tc hMerge="1">
                  <a:txBody>
                    <a:bodyPr/>
                    <a:lstStyle/>
                    <a:p>
                      <a:endParaRPr lang="en-US" dirty="0"/>
                    </a:p>
                  </a:txBody>
                  <a:tcPr/>
                </a:tc>
                <a:extLst>
                  <a:ext uri="{0D108BD9-81ED-4DB2-BD59-A6C34878D82A}">
                    <a16:rowId xmlns:a16="http://schemas.microsoft.com/office/drawing/2014/main" val="3940546041"/>
                  </a:ext>
                </a:extLst>
              </a:tr>
              <a:tr h="379931">
                <a:tc>
                  <a:txBody>
                    <a:bodyPr/>
                    <a:lstStyle/>
                    <a:p>
                      <a:r>
                        <a:rPr lang="en-US" b="1" dirty="0" smtClean="0"/>
                        <a:t>What</a:t>
                      </a:r>
                      <a:r>
                        <a:rPr lang="en-US" dirty="0" smtClean="0"/>
                        <a:t> we want to</a:t>
                      </a:r>
                      <a:r>
                        <a:rPr lang="en-US" baseline="0" dirty="0" smtClean="0"/>
                        <a:t> </a:t>
                      </a:r>
                      <a:r>
                        <a:rPr lang="en-US" dirty="0" smtClean="0"/>
                        <a:t>measure (construct)</a:t>
                      </a:r>
                      <a:endParaRPr lang="en-US" dirty="0"/>
                    </a:p>
                  </a:txBody>
                  <a:tcPr/>
                </a:tc>
                <a:tc>
                  <a:txBody>
                    <a:bodyPr/>
                    <a:lstStyle/>
                    <a:p>
                      <a:r>
                        <a:rPr lang="en-US" b="1" dirty="0" smtClean="0"/>
                        <a:t>Who</a:t>
                      </a:r>
                      <a:r>
                        <a:rPr lang="en-US" dirty="0" smtClean="0"/>
                        <a:t> we target (population)</a:t>
                      </a:r>
                      <a:endParaRPr lang="en-US" dirty="0"/>
                    </a:p>
                  </a:txBody>
                  <a:tcPr/>
                </a:tc>
                <a:extLst>
                  <a:ext uri="{0D108BD9-81ED-4DB2-BD59-A6C34878D82A}">
                    <a16:rowId xmlns:a16="http://schemas.microsoft.com/office/drawing/2014/main" val="2800243353"/>
                  </a:ext>
                </a:extLst>
              </a:tr>
              <a:tr h="624544">
                <a:tc>
                  <a:txBody>
                    <a:bodyPr/>
                    <a:lstStyle/>
                    <a:p>
                      <a:r>
                        <a:rPr lang="en-US" dirty="0" smtClean="0">
                          <a:solidFill>
                            <a:schemeClr val="accent2"/>
                          </a:solidFill>
                        </a:rPr>
                        <a:t>Validity</a:t>
                      </a:r>
                    </a:p>
                    <a:p>
                      <a:r>
                        <a:rPr lang="en-US" sz="1600" i="1" dirty="0" smtClean="0"/>
                        <a:t>Does the question correctly cover the concept?</a:t>
                      </a:r>
                      <a:endParaRPr lang="en-US" sz="1600" i="1" dirty="0"/>
                    </a:p>
                  </a:txBody>
                  <a:tcPr>
                    <a:solidFill>
                      <a:schemeClr val="accent6">
                        <a:lumMod val="20000"/>
                        <a:lumOff val="80000"/>
                      </a:schemeClr>
                    </a:solidFill>
                  </a:tcPr>
                </a:tc>
                <a:tc>
                  <a:txBody>
                    <a:bodyPr/>
                    <a:lstStyle/>
                    <a:p>
                      <a:r>
                        <a:rPr lang="en-US" dirty="0" smtClean="0">
                          <a:solidFill>
                            <a:schemeClr val="accent2"/>
                          </a:solidFill>
                        </a:rPr>
                        <a:t>Coverage error</a:t>
                      </a:r>
                    </a:p>
                    <a:p>
                      <a:r>
                        <a:rPr lang="en-US" sz="1600" i="1" dirty="0" smtClean="0"/>
                        <a:t>Does</a:t>
                      </a:r>
                      <a:r>
                        <a:rPr lang="en-US" sz="1600" i="1" baseline="0" dirty="0" smtClean="0"/>
                        <a:t> our reachable list correctly map the target?</a:t>
                      </a:r>
                      <a:endParaRPr lang="en-US" sz="1600" i="1" dirty="0"/>
                    </a:p>
                  </a:txBody>
                  <a:tcPr>
                    <a:solidFill>
                      <a:schemeClr val="accent6">
                        <a:lumMod val="20000"/>
                        <a:lumOff val="80000"/>
                      </a:schemeClr>
                    </a:solidFill>
                  </a:tcPr>
                </a:tc>
                <a:extLst>
                  <a:ext uri="{0D108BD9-81ED-4DB2-BD59-A6C34878D82A}">
                    <a16:rowId xmlns:a16="http://schemas.microsoft.com/office/drawing/2014/main" val="2699575851"/>
                  </a:ext>
                </a:extLst>
              </a:tr>
              <a:tr h="624544">
                <a:tc>
                  <a:txBody>
                    <a:bodyPr/>
                    <a:lstStyle/>
                    <a:p>
                      <a:r>
                        <a:rPr lang="en-US" dirty="0" smtClean="0">
                          <a:solidFill>
                            <a:schemeClr val="accent2"/>
                          </a:solidFill>
                        </a:rPr>
                        <a:t>Measurement error</a:t>
                      </a:r>
                    </a:p>
                    <a:p>
                      <a:r>
                        <a:rPr lang="en-US" sz="1600" i="1" dirty="0" smtClean="0"/>
                        <a:t>Incorrect</a:t>
                      </a:r>
                      <a:r>
                        <a:rPr lang="en-US" sz="1600" i="1" baseline="0" dirty="0" smtClean="0"/>
                        <a:t> responses (lie, memory, …)</a:t>
                      </a:r>
                      <a:endParaRPr lang="en-US" sz="1600" i="1" dirty="0"/>
                    </a:p>
                  </a:txBody>
                  <a:tcPr>
                    <a:solidFill>
                      <a:schemeClr val="accent6">
                        <a:lumMod val="20000"/>
                        <a:lumOff val="80000"/>
                      </a:schemeClr>
                    </a:solidFill>
                  </a:tcPr>
                </a:tc>
                <a:tc>
                  <a:txBody>
                    <a:bodyPr/>
                    <a:lstStyle/>
                    <a:p>
                      <a:r>
                        <a:rPr lang="en-US" dirty="0" smtClean="0"/>
                        <a:t>Sampling error</a:t>
                      </a:r>
                    </a:p>
                    <a:p>
                      <a:r>
                        <a:rPr lang="en-US" sz="1600" i="1" dirty="0" smtClean="0"/>
                        <a:t>Statistical</a:t>
                      </a:r>
                      <a:r>
                        <a:rPr lang="en-US" sz="1600" i="1" baseline="0" dirty="0" smtClean="0"/>
                        <a:t> stuff</a:t>
                      </a:r>
                      <a:endParaRPr lang="en-US" sz="1600" i="1" dirty="0"/>
                    </a:p>
                  </a:txBody>
                  <a:tcPr>
                    <a:solidFill>
                      <a:schemeClr val="accent6">
                        <a:lumMod val="20000"/>
                        <a:lumOff val="80000"/>
                      </a:schemeClr>
                    </a:solidFill>
                  </a:tcPr>
                </a:tc>
                <a:extLst>
                  <a:ext uri="{0D108BD9-81ED-4DB2-BD59-A6C34878D82A}">
                    <a16:rowId xmlns:a16="http://schemas.microsoft.com/office/drawing/2014/main" val="3002518792"/>
                  </a:ext>
                </a:extLst>
              </a:tr>
              <a:tr h="624544">
                <a:tc>
                  <a:txBody>
                    <a:bodyPr/>
                    <a:lstStyle/>
                    <a:p>
                      <a:r>
                        <a:rPr lang="en-US" dirty="0" smtClean="0">
                          <a:solidFill>
                            <a:schemeClr val="accent2"/>
                          </a:solidFill>
                        </a:rPr>
                        <a:t>Processing error</a:t>
                      </a:r>
                    </a:p>
                    <a:p>
                      <a:r>
                        <a:rPr lang="en-US" sz="1600" i="1" dirty="0" smtClean="0"/>
                        <a:t>Edit responses after collection</a:t>
                      </a:r>
                      <a:r>
                        <a:rPr lang="en-US" sz="1600" i="1" baseline="0" dirty="0" smtClean="0"/>
                        <a:t> (missing, etc.)</a:t>
                      </a:r>
                      <a:endParaRPr lang="en-US" sz="1600" i="1" dirty="0"/>
                    </a:p>
                  </a:txBody>
                  <a:tcPr>
                    <a:solidFill>
                      <a:schemeClr val="accent6">
                        <a:lumMod val="20000"/>
                        <a:lumOff val="80000"/>
                      </a:schemeClr>
                    </a:solidFill>
                  </a:tcPr>
                </a:tc>
                <a:tc>
                  <a:txBody>
                    <a:bodyPr/>
                    <a:lstStyle/>
                    <a:p>
                      <a:r>
                        <a:rPr lang="en-US" dirty="0" smtClean="0">
                          <a:solidFill>
                            <a:schemeClr val="accent2"/>
                          </a:solidFill>
                        </a:rPr>
                        <a:t>Nonresponse error</a:t>
                      </a:r>
                    </a:p>
                    <a:p>
                      <a:r>
                        <a:rPr lang="en-US" sz="1600" i="1" dirty="0" smtClean="0"/>
                        <a:t>Item</a:t>
                      </a:r>
                      <a:r>
                        <a:rPr lang="en-US" sz="1600" i="1" baseline="0" dirty="0" smtClean="0"/>
                        <a:t> (question) or survey (respondents)</a:t>
                      </a:r>
                      <a:endParaRPr lang="en-US" sz="1600" i="1" dirty="0"/>
                    </a:p>
                  </a:txBody>
                  <a:tcPr>
                    <a:solidFill>
                      <a:schemeClr val="accent6">
                        <a:lumMod val="20000"/>
                        <a:lumOff val="80000"/>
                      </a:schemeClr>
                    </a:solidFill>
                  </a:tcPr>
                </a:tc>
                <a:extLst>
                  <a:ext uri="{0D108BD9-81ED-4DB2-BD59-A6C34878D82A}">
                    <a16:rowId xmlns:a16="http://schemas.microsoft.com/office/drawing/2014/main" val="1965793137"/>
                  </a:ext>
                </a:extLst>
              </a:tr>
              <a:tr h="624544">
                <a:tc>
                  <a:txBody>
                    <a:bodyPr/>
                    <a:lstStyle/>
                    <a:p>
                      <a:endParaRPr lang="en-US" dirty="0"/>
                    </a:p>
                  </a:txBody>
                  <a:tcPr>
                    <a:solidFill>
                      <a:schemeClr val="accent6">
                        <a:lumMod val="20000"/>
                        <a:lumOff val="80000"/>
                      </a:schemeClr>
                    </a:solidFill>
                  </a:tcPr>
                </a:tc>
                <a:tc>
                  <a:txBody>
                    <a:bodyPr/>
                    <a:lstStyle/>
                    <a:p>
                      <a:r>
                        <a:rPr lang="en-US" dirty="0" smtClean="0"/>
                        <a:t>Adjustment error</a:t>
                      </a:r>
                    </a:p>
                    <a:p>
                      <a:r>
                        <a:rPr lang="en-US" sz="1600" i="1" dirty="0" smtClean="0"/>
                        <a:t>Statistical</a:t>
                      </a:r>
                      <a:r>
                        <a:rPr lang="en-US" sz="1600" i="1" baseline="0" dirty="0" smtClean="0"/>
                        <a:t> stuff</a:t>
                      </a:r>
                      <a:endParaRPr lang="en-US" sz="1600" i="1" dirty="0"/>
                    </a:p>
                  </a:txBody>
                  <a:tcPr>
                    <a:solidFill>
                      <a:schemeClr val="accent6">
                        <a:lumMod val="20000"/>
                        <a:lumOff val="80000"/>
                      </a:schemeClr>
                    </a:solidFill>
                  </a:tcPr>
                </a:tc>
                <a:extLst>
                  <a:ext uri="{0D108BD9-81ED-4DB2-BD59-A6C34878D82A}">
                    <a16:rowId xmlns:a16="http://schemas.microsoft.com/office/drawing/2014/main" val="3454348617"/>
                  </a:ext>
                </a:extLst>
              </a:tr>
              <a:tr h="379931">
                <a:tc gridSpan="2">
                  <a:txBody>
                    <a:bodyPr/>
                    <a:lstStyle/>
                    <a:p>
                      <a:pPr algn="ctr"/>
                      <a:r>
                        <a:rPr lang="en-US" b="1" dirty="0" smtClean="0">
                          <a:solidFill>
                            <a:schemeClr val="bg1"/>
                          </a:solidFill>
                        </a:rPr>
                        <a:t>Survey Statistic</a:t>
                      </a:r>
                      <a:endParaRPr lang="en-US" b="1" dirty="0">
                        <a:solidFill>
                          <a:schemeClr val="bg1"/>
                        </a:solidFill>
                      </a:endParaRPr>
                    </a:p>
                  </a:txBody>
                  <a:tcPr>
                    <a:solidFill>
                      <a:schemeClr val="accent1"/>
                    </a:solidFill>
                  </a:tcPr>
                </a:tc>
                <a:tc hMerge="1">
                  <a:txBody>
                    <a:bodyPr/>
                    <a:lstStyle/>
                    <a:p>
                      <a:endParaRPr lang="en-US" dirty="0"/>
                    </a:p>
                  </a:txBody>
                  <a:tcPr/>
                </a:tc>
                <a:extLst>
                  <a:ext uri="{0D108BD9-81ED-4DB2-BD59-A6C34878D82A}">
                    <a16:rowId xmlns:a16="http://schemas.microsoft.com/office/drawing/2014/main" val="3740090905"/>
                  </a:ext>
                </a:extLst>
              </a:tr>
            </a:tbl>
          </a:graphicData>
        </a:graphic>
      </p:graphicFrame>
    </p:spTree>
    <p:extLst>
      <p:ext uri="{BB962C8B-B14F-4D97-AF65-F5344CB8AC3E}">
        <p14:creationId xmlns:p14="http://schemas.microsoft.com/office/powerpoint/2010/main" val="401824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AutoNum type="arabicPeriod"/>
            </a:pPr>
            <a:r>
              <a:rPr lang="en-US" dirty="0" smtClean="0"/>
              <a:t>Project </a:t>
            </a:r>
            <a:r>
              <a:rPr lang="en-US" dirty="0" smtClean="0">
                <a:solidFill>
                  <a:srgbClr val="FF0000"/>
                </a:solidFill>
              </a:rPr>
              <a:t>codebook</a:t>
            </a:r>
            <a:r>
              <a:rPr lang="en-US" dirty="0" smtClean="0"/>
              <a:t> and previous surveys</a:t>
            </a:r>
          </a:p>
          <a:p>
            <a:pPr marL="514350" indent="-514350">
              <a:buAutoNum type="arabicPeriod"/>
            </a:pPr>
            <a:r>
              <a:rPr lang="en-US" dirty="0" smtClean="0"/>
              <a:t>Questions </a:t>
            </a:r>
            <a:r>
              <a:rPr lang="en-US" dirty="0" smtClean="0">
                <a:solidFill>
                  <a:srgbClr val="FF0000"/>
                </a:solidFill>
              </a:rPr>
              <a:t>writing</a:t>
            </a:r>
          </a:p>
          <a:p>
            <a:pPr marL="514350" indent="-514350">
              <a:buAutoNum type="arabicPeriod"/>
            </a:pPr>
            <a:r>
              <a:rPr lang="en-US" dirty="0" smtClean="0"/>
              <a:t>Survey </a:t>
            </a:r>
            <a:r>
              <a:rPr lang="en-US" dirty="0" smtClean="0">
                <a:solidFill>
                  <a:srgbClr val="FF0000"/>
                </a:solidFill>
              </a:rPr>
              <a:t>coding</a:t>
            </a:r>
            <a:r>
              <a:rPr lang="en-US" dirty="0" smtClean="0"/>
              <a:t> </a:t>
            </a:r>
          </a:p>
          <a:p>
            <a:pPr marL="514350" indent="-514350">
              <a:buAutoNum type="arabicPeriod"/>
            </a:pPr>
            <a:r>
              <a:rPr lang="en-US" dirty="0" smtClean="0"/>
              <a:t>Field </a:t>
            </a:r>
            <a:r>
              <a:rPr lang="en-US" dirty="0" smtClean="0">
                <a:solidFill>
                  <a:srgbClr val="FF0000"/>
                </a:solidFill>
              </a:rPr>
              <a:t>testing</a:t>
            </a:r>
            <a:r>
              <a:rPr lang="en-US" dirty="0" smtClean="0"/>
              <a:t> before deployment</a:t>
            </a:r>
          </a:p>
          <a:p>
            <a:pPr marL="514350" indent="-514350">
              <a:buAutoNum type="arabicPeriod"/>
            </a:pPr>
            <a:r>
              <a:rPr lang="en-US" dirty="0" smtClean="0"/>
              <a:t>Enumerators </a:t>
            </a:r>
            <a:r>
              <a:rPr lang="en-US" dirty="0" smtClean="0">
                <a:solidFill>
                  <a:srgbClr val="FF0000"/>
                </a:solidFill>
              </a:rPr>
              <a:t>training</a:t>
            </a:r>
          </a:p>
          <a:p>
            <a:pPr marL="514350" indent="-514350">
              <a:buAutoNum type="arabicPeriod"/>
            </a:pPr>
            <a:r>
              <a:rPr lang="en-US" dirty="0" smtClean="0">
                <a:solidFill>
                  <a:srgbClr val="FF0000"/>
                </a:solidFill>
              </a:rPr>
              <a:t>High Frequency Checks </a:t>
            </a:r>
            <a:r>
              <a:rPr lang="en-US" dirty="0" smtClean="0"/>
              <a:t>during collection</a:t>
            </a:r>
          </a:p>
          <a:p>
            <a:pPr marL="514350" indent="-514350">
              <a:buAutoNum type="arabicPeriod"/>
            </a:pPr>
            <a:r>
              <a:rPr lang="en-US" dirty="0" smtClean="0">
                <a:solidFill>
                  <a:srgbClr val="FF0000"/>
                </a:solidFill>
              </a:rPr>
              <a:t>Feedback</a:t>
            </a:r>
            <a:r>
              <a:rPr lang="en-US" dirty="0" smtClean="0"/>
              <a:t> at each step</a:t>
            </a:r>
          </a:p>
        </p:txBody>
      </p:sp>
      <p:sp>
        <p:nvSpPr>
          <p:cNvPr id="3" name="Title 2"/>
          <p:cNvSpPr>
            <a:spLocks noGrp="1"/>
          </p:cNvSpPr>
          <p:nvPr>
            <p:ph type="title"/>
          </p:nvPr>
        </p:nvSpPr>
        <p:spPr/>
        <p:txBody>
          <a:bodyPr/>
          <a:lstStyle/>
          <a:p>
            <a:r>
              <a:rPr lang="en-US" dirty="0" smtClean="0"/>
              <a:t>Major steps of good surveying</a:t>
            </a:r>
            <a:endParaRPr lang="en-US" dirty="0"/>
          </a:p>
        </p:txBody>
      </p:sp>
    </p:spTree>
    <p:extLst>
      <p:ext uri="{BB962C8B-B14F-4D97-AF65-F5344CB8AC3E}">
        <p14:creationId xmlns:p14="http://schemas.microsoft.com/office/powerpoint/2010/main" val="144400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AutoNum type="arabicPeriod"/>
            </a:pPr>
            <a:r>
              <a:rPr lang="en-US" dirty="0" smtClean="0"/>
              <a:t>Project </a:t>
            </a:r>
            <a:r>
              <a:rPr lang="en-US" dirty="0" smtClean="0">
                <a:solidFill>
                  <a:srgbClr val="FF0000"/>
                </a:solidFill>
              </a:rPr>
              <a:t>codebook</a:t>
            </a:r>
            <a:r>
              <a:rPr lang="en-US" dirty="0" smtClean="0"/>
              <a:t> and previous surveys</a:t>
            </a:r>
          </a:p>
          <a:p>
            <a:pPr marL="514350" indent="-514350">
              <a:buAutoNum type="arabicPeriod"/>
            </a:pPr>
            <a:r>
              <a:rPr lang="en-US" dirty="0" smtClean="0"/>
              <a:t>Questions </a:t>
            </a:r>
            <a:r>
              <a:rPr lang="en-US" dirty="0" smtClean="0">
                <a:solidFill>
                  <a:srgbClr val="FF0000"/>
                </a:solidFill>
              </a:rPr>
              <a:t>writing</a:t>
            </a:r>
          </a:p>
          <a:p>
            <a:pPr marL="514350" indent="-514350">
              <a:buAutoNum type="arabicPeriod"/>
            </a:pPr>
            <a:r>
              <a:rPr lang="en-US" dirty="0" smtClean="0"/>
              <a:t>Survey </a:t>
            </a:r>
            <a:r>
              <a:rPr lang="en-US" dirty="0" smtClean="0">
                <a:solidFill>
                  <a:srgbClr val="FF0000"/>
                </a:solidFill>
              </a:rPr>
              <a:t>coding</a:t>
            </a:r>
            <a:r>
              <a:rPr lang="en-US" dirty="0" smtClean="0"/>
              <a:t> </a:t>
            </a:r>
          </a:p>
          <a:p>
            <a:pPr marL="514350" indent="-514350">
              <a:buAutoNum type="arabicPeriod"/>
            </a:pPr>
            <a:r>
              <a:rPr lang="en-US" dirty="0" smtClean="0"/>
              <a:t>Field </a:t>
            </a:r>
            <a:r>
              <a:rPr lang="en-US" dirty="0" smtClean="0">
                <a:solidFill>
                  <a:srgbClr val="FF0000"/>
                </a:solidFill>
              </a:rPr>
              <a:t>testing</a:t>
            </a:r>
            <a:r>
              <a:rPr lang="en-US" dirty="0" smtClean="0"/>
              <a:t> before deployment</a:t>
            </a:r>
          </a:p>
          <a:p>
            <a:pPr marL="514350" indent="-514350">
              <a:buAutoNum type="arabicPeriod"/>
            </a:pPr>
            <a:r>
              <a:rPr lang="en-US" dirty="0" smtClean="0"/>
              <a:t>Enumerators </a:t>
            </a:r>
            <a:r>
              <a:rPr lang="en-US" dirty="0" smtClean="0">
                <a:solidFill>
                  <a:srgbClr val="FF0000"/>
                </a:solidFill>
              </a:rPr>
              <a:t>training</a:t>
            </a:r>
            <a:endParaRPr lang="en-US" dirty="0" smtClean="0"/>
          </a:p>
          <a:p>
            <a:pPr marL="514350" indent="-514350">
              <a:buAutoNum type="arabicPeriod"/>
            </a:pPr>
            <a:r>
              <a:rPr lang="en-US" dirty="0" smtClean="0">
                <a:solidFill>
                  <a:srgbClr val="FF0000"/>
                </a:solidFill>
              </a:rPr>
              <a:t>High Frequency Checks </a:t>
            </a:r>
            <a:r>
              <a:rPr lang="en-US" dirty="0" smtClean="0"/>
              <a:t>during collection</a:t>
            </a:r>
          </a:p>
          <a:p>
            <a:pPr marL="514350" indent="-514350">
              <a:buAutoNum type="arabicPeriod"/>
            </a:pPr>
            <a:r>
              <a:rPr lang="en-US" dirty="0" smtClean="0">
                <a:solidFill>
                  <a:srgbClr val="FF0000"/>
                </a:solidFill>
              </a:rPr>
              <a:t>Feedback</a:t>
            </a:r>
            <a:r>
              <a:rPr lang="en-US" dirty="0" smtClean="0"/>
              <a:t> at each step</a:t>
            </a:r>
          </a:p>
        </p:txBody>
      </p:sp>
      <p:sp>
        <p:nvSpPr>
          <p:cNvPr id="3" name="Title 2"/>
          <p:cNvSpPr>
            <a:spLocks noGrp="1"/>
          </p:cNvSpPr>
          <p:nvPr>
            <p:ph type="title"/>
          </p:nvPr>
        </p:nvSpPr>
        <p:spPr/>
        <p:txBody>
          <a:bodyPr/>
          <a:lstStyle/>
          <a:p>
            <a:r>
              <a:rPr lang="en-US" dirty="0" smtClean="0"/>
              <a:t>Major steps of good surveying</a:t>
            </a:r>
            <a:endParaRPr lang="en-US" dirty="0"/>
          </a:p>
        </p:txBody>
      </p:sp>
      <p:sp>
        <p:nvSpPr>
          <p:cNvPr id="4" name="Rectangle 3"/>
          <p:cNvSpPr/>
          <p:nvPr/>
        </p:nvSpPr>
        <p:spPr>
          <a:xfrm>
            <a:off x="407504" y="2126974"/>
            <a:ext cx="8279296" cy="1162878"/>
          </a:xfrm>
          <a:prstGeom prst="rect">
            <a:avLst/>
          </a:prstGeom>
          <a:solidFill>
            <a:srgbClr val="182477">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8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Practice</a:t>
            </a:r>
            <a:endParaRPr lang="en-US" dirty="0"/>
          </a:p>
        </p:txBody>
      </p:sp>
      <p:sp>
        <p:nvSpPr>
          <p:cNvPr id="3" name="Subtitle 2"/>
          <p:cNvSpPr>
            <a:spLocks noGrp="1"/>
          </p:cNvSpPr>
          <p:nvPr>
            <p:ph type="subTitle" idx="1"/>
          </p:nvPr>
        </p:nvSpPr>
        <p:spPr/>
        <p:txBody>
          <a:bodyPr/>
          <a:lstStyle/>
          <a:p>
            <a:r>
              <a:rPr lang="en-US" dirty="0" err="1" smtClean="0"/>
              <a:t>SurveyCTO</a:t>
            </a:r>
            <a:r>
              <a:rPr lang="en-US" dirty="0" smtClean="0"/>
              <a:t> overview</a:t>
            </a:r>
            <a:endParaRPr lang="en-US" dirty="0"/>
          </a:p>
        </p:txBody>
      </p:sp>
    </p:spTree>
    <p:extLst>
      <p:ext uri="{BB962C8B-B14F-4D97-AF65-F5344CB8AC3E}">
        <p14:creationId xmlns:p14="http://schemas.microsoft.com/office/powerpoint/2010/main" val="381136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11932</TotalTime>
  <Words>1575</Words>
  <Application>Microsoft Office PowerPoint</Application>
  <PresentationFormat>On-screen Show (4:3)</PresentationFormat>
  <Paragraphs>307</Paragraphs>
  <Slides>36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Georgia</vt:lpstr>
      <vt:lpstr>Helvetica Neue</vt:lpstr>
      <vt:lpstr>Wingdings</vt:lpstr>
      <vt:lpstr>Office Theme</vt:lpstr>
      <vt:lpstr>SurveyCTO 101</vt:lpstr>
      <vt:lpstr>Agenda</vt:lpstr>
      <vt:lpstr>Introduction</vt:lpstr>
      <vt:lpstr>Why surveys matter?</vt:lpstr>
      <vt:lpstr>Why SurveyCTO matters?</vt:lpstr>
      <vt:lpstr>Why good surveying matters?</vt:lpstr>
      <vt:lpstr>Major steps of good surveying</vt:lpstr>
      <vt:lpstr>Major steps of good surveying</vt:lpstr>
      <vt:lpstr>Practice</vt:lpstr>
      <vt:lpstr>SurveyCTO interface: take a survey!</vt:lpstr>
      <vt:lpstr>SurveyCTO interface: take a survey!</vt:lpstr>
      <vt:lpstr> SurveyCTO Back End : Data</vt:lpstr>
      <vt:lpstr>Survey Writing</vt:lpstr>
      <vt:lpstr>Survey Feedback</vt:lpstr>
      <vt:lpstr>Principles of survey writing</vt:lpstr>
      <vt:lpstr>Good practices</vt:lpstr>
      <vt:lpstr>Good practices</vt:lpstr>
      <vt:lpstr>Specific questions: evaluations</vt:lpstr>
      <vt:lpstr>Survey Coding</vt:lpstr>
      <vt:lpstr>Design Form</vt:lpstr>
      <vt:lpstr>Survey Coding</vt:lpstr>
      <vt:lpstr>Creating and editing a SCTO form in Excel or Google Sheets</vt:lpstr>
      <vt:lpstr>Default variables</vt:lpstr>
      <vt:lpstr>Main variable types</vt:lpstr>
      <vt:lpstr>Constraint, relevance, and other options</vt:lpstr>
      <vt:lpstr>Operations and expressions</vt:lpstr>
      <vt:lpstr>Filtering drop-down menus</vt:lpstr>
      <vt:lpstr>Group and repeat groups</vt:lpstr>
      <vt:lpstr>Calculate fields</vt:lpstr>
      <vt:lpstr>Survey Coding</vt:lpstr>
      <vt:lpstr>Survey coding: best practices</vt:lpstr>
      <vt:lpstr>Publish data to server datasets</vt:lpstr>
      <vt:lpstr>More features of SCTO</vt:lpstr>
      <vt:lpstr>Assignemnt</vt:lpstr>
      <vt:lpstr>Assignment</vt:lpstr>
      <vt:lpstr>www.gui2de.org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One Title Here</dc:title>
  <dc:creator>Shikha Savdas</dc:creator>
  <cp:lastModifiedBy>Beatrice Leydier</cp:lastModifiedBy>
  <cp:revision>289</cp:revision>
  <cp:lastPrinted>2017-04-11T17:18:28Z</cp:lastPrinted>
  <dcterms:created xsi:type="dcterms:W3CDTF">2012-07-30T19:58:27Z</dcterms:created>
  <dcterms:modified xsi:type="dcterms:W3CDTF">2020-06-08T05:55:51Z</dcterms:modified>
</cp:coreProperties>
</file>