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7f0320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7f0320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87f0320b9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87f0320b9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7f0320b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7f0320b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8d217c4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8d217c4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8d217c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8d217c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869fd61575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869fd61575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been tasked with transitioning a spreadsheet based data set to a relational database.</a:t>
            </a:r>
            <a:endParaRPr/>
          </a:p>
          <a:p>
            <a:pPr indent="0" lvl="0" marL="0" rtl="0" algn="l">
              <a:spcBef>
                <a:spcPts val="0"/>
              </a:spcBef>
              <a:spcAft>
                <a:spcPts val="0"/>
              </a:spcAft>
              <a:buNone/>
            </a:pPr>
            <a:r>
              <a:rPr lang="en-GB"/>
              <a:t>For that, we used the MSSQL server we had already running.</a:t>
            </a:r>
            <a:endParaRPr/>
          </a:p>
          <a:p>
            <a:pPr indent="0" lvl="0" marL="0" rtl="0" algn="l">
              <a:spcBef>
                <a:spcPts val="0"/>
              </a:spcBef>
              <a:spcAft>
                <a:spcPts val="0"/>
              </a:spcAft>
              <a:buNone/>
            </a:pPr>
            <a:r>
              <a:rPr lang="en-GB"/>
              <a:t>The steps included reviewing the data, designing the tables and thinking about the best way of relating them, cleaning the data, connecting the data and populating the database.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869fd6157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869fd6157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provided with 3 spreadsheets, which we renamed to Classlist, StudentPerformance and MovieChoice.</a:t>
            </a:r>
            <a:endParaRPr/>
          </a:p>
          <a:p>
            <a:pPr indent="0" lvl="0" marL="0" rtl="0" algn="l">
              <a:spcBef>
                <a:spcPts val="0"/>
              </a:spcBef>
              <a:spcAft>
                <a:spcPts val="0"/>
              </a:spcAft>
              <a:buNone/>
            </a:pPr>
            <a:r>
              <a:rPr lang="en-GB"/>
              <a:t>We were also asked to include an extra table on the database with the addresses of </a:t>
            </a:r>
            <a:r>
              <a:rPr lang="en-GB"/>
              <a:t>everyone on Classlist, so we started with a spreadsheet.</a:t>
            </a:r>
            <a:endParaRPr/>
          </a:p>
          <a:p>
            <a:pPr indent="0" lvl="0" marL="0" rtl="0" algn="l">
              <a:spcBef>
                <a:spcPts val="0"/>
              </a:spcBef>
              <a:spcAft>
                <a:spcPts val="0"/>
              </a:spcAft>
              <a:buNone/>
            </a:pPr>
            <a:r>
              <a:rPr lang="en-GB"/>
              <a:t>Connecting Classlist, StudentPerformance and Address was trivial, but there was no obvious connection to MovieChoice.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69fd6157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69fd6157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design came as </a:t>
            </a:r>
            <a:r>
              <a:rPr lang="en-GB"/>
              <a:t>follow.</a:t>
            </a:r>
            <a:endParaRPr/>
          </a:p>
          <a:p>
            <a:pPr indent="0" lvl="0" marL="0" rtl="0" algn="l">
              <a:spcBef>
                <a:spcPts val="0"/>
              </a:spcBef>
              <a:spcAft>
                <a:spcPts val="0"/>
              </a:spcAft>
              <a:buNone/>
            </a:pPr>
            <a:r>
              <a:rPr lang="en-GB"/>
              <a:t>Classlist, StudentPerformance and Address all share the same StudentID as primary key.</a:t>
            </a:r>
            <a:endParaRPr/>
          </a:p>
          <a:p>
            <a:pPr indent="0" lvl="0" marL="0" rtl="0" algn="l">
              <a:spcBef>
                <a:spcPts val="0"/>
              </a:spcBef>
              <a:spcAft>
                <a:spcPts val="0"/>
              </a:spcAft>
              <a:buNone/>
            </a:pPr>
            <a:r>
              <a:rPr lang="en-GB"/>
              <a:t>MovieChoice has MovieID as primary key to identify the movies, which is also a foreign key in Classlist that represents the favourite movie chosen by each student.</a:t>
            </a:r>
            <a:endParaRPr/>
          </a:p>
          <a:p>
            <a:pPr indent="0" lvl="0" marL="0" rtl="0" algn="l">
              <a:spcBef>
                <a:spcPts val="0"/>
              </a:spcBef>
              <a:spcAft>
                <a:spcPts val="0"/>
              </a:spcAft>
              <a:buNone/>
            </a:pPr>
            <a:r>
              <a:rPr lang="en-GB"/>
              <a:t>Note that there is a relationship of one-or-zero to one between Classlist and StudentPerformance, which means that one student on Classlist must be equal to one in StudentPerformance, but one student on StudentPerformance can be equal to one or none on Classlist.</a:t>
            </a:r>
            <a:endParaRPr/>
          </a:p>
          <a:p>
            <a:pPr indent="0" lvl="0" marL="0" rtl="0" algn="l">
              <a:spcBef>
                <a:spcPts val="0"/>
              </a:spcBef>
              <a:spcAft>
                <a:spcPts val="0"/>
              </a:spcAft>
              <a:buNone/>
            </a:pPr>
            <a:r>
              <a:rPr lang="en-GB"/>
              <a:t>Similarly, one movie chosen on Classlist must be equal to one on MovieChoice, but one movie on MovieChoice can be associated with multiple students on Classlist or none.</a:t>
            </a:r>
            <a:endParaRPr/>
          </a:p>
          <a:p>
            <a:pPr indent="0" lvl="0" marL="0" rtl="0" algn="l">
              <a:spcBef>
                <a:spcPts val="0"/>
              </a:spcBef>
              <a:spcAft>
                <a:spcPts val="0"/>
              </a:spcAft>
              <a:buNone/>
            </a:pPr>
            <a:r>
              <a:rPr lang="en-GB"/>
              <a:t>Finally, the relationship between Classlist and Address is always one to one.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69fd61575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69fd61575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then we started cleaning the data.</a:t>
            </a:r>
            <a:endParaRPr/>
          </a:p>
          <a:p>
            <a:pPr indent="0" lvl="0" marL="0" rtl="0" algn="l">
              <a:spcBef>
                <a:spcPts val="0"/>
              </a:spcBef>
              <a:spcAft>
                <a:spcPts val="0"/>
              </a:spcAft>
              <a:buNone/>
            </a:pPr>
            <a:r>
              <a:rPr lang="en-GB"/>
              <a:t>Classlist and StudentPerformance were clean. There was just one email </a:t>
            </a:r>
            <a:r>
              <a:rPr lang="en-GB"/>
              <a:t>address</a:t>
            </a:r>
            <a:r>
              <a:rPr lang="en-GB"/>
              <a:t> that needed to be </a:t>
            </a:r>
            <a:r>
              <a:rPr lang="en-GB"/>
              <a:t>fixed</a:t>
            </a:r>
            <a:r>
              <a:rPr lang="en-GB"/>
              <a:t>.</a:t>
            </a:r>
            <a:endParaRPr/>
          </a:p>
          <a:p>
            <a:pPr indent="0" lvl="0" marL="0" rtl="0" algn="l">
              <a:spcBef>
                <a:spcPts val="0"/>
              </a:spcBef>
              <a:spcAft>
                <a:spcPts val="0"/>
              </a:spcAft>
              <a:buNone/>
            </a:pPr>
            <a:r>
              <a:rPr lang="en-GB"/>
              <a:t>But MovieChoice was a mess. There was missing data. </a:t>
            </a:r>
            <a:r>
              <a:rPr lang="en-GB"/>
              <a:t>Basically, all the numbers were stored as strings. And Duration and Year had additional, non-conforming data. But as no movie title was missing, </a:t>
            </a:r>
            <a:r>
              <a:rPr lang="en-GB">
                <a:solidFill>
                  <a:schemeClr val="dk1"/>
                </a:solidFill>
              </a:rPr>
              <a:t>which was what mattered to our case, then </a:t>
            </a:r>
            <a:r>
              <a:rPr lang="en-GB"/>
              <a:t>no line was excluded.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69fd61575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69fd61575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we did all the cleaning on Excel. There was no good reason for loading </a:t>
            </a:r>
            <a:r>
              <a:rPr lang="en-GB"/>
              <a:t>everything to the database and cleaning it afterwards. That would be way harder.</a:t>
            </a:r>
            <a:endParaRPr/>
          </a:p>
          <a:p>
            <a:pPr indent="0" lvl="0" marL="0" rtl="0" algn="l">
              <a:spcBef>
                <a:spcPts val="0"/>
              </a:spcBef>
              <a:spcAft>
                <a:spcPts val="0"/>
              </a:spcAft>
              <a:buNone/>
            </a:pPr>
            <a:r>
              <a:rPr lang="en-GB"/>
              <a:t>For Duration, just removing "min" made Excel convert it to numbers. The same for Votes, after we removed the commas. Rating was a little tricky because it already had dots instead of commas, but they were strings. Changing dots to commas did the trick, maybe because Excel was not set to American English.</a:t>
            </a:r>
            <a:endParaRPr/>
          </a:p>
          <a:p>
            <a:pPr indent="0" lvl="0" marL="0" rtl="0" algn="l">
              <a:spcBef>
                <a:spcPts val="0"/>
              </a:spcBef>
              <a:spcAft>
                <a:spcPts val="0"/>
              </a:spcAft>
              <a:buNone/>
            </a:pPr>
            <a:r>
              <a:rPr lang="en-GB"/>
              <a:t>Anyway, Year needed real cleaning to remove parenthesis and extra text before we could split it into BeginYear and EndYear.</a:t>
            </a:r>
            <a:endParaRPr/>
          </a:p>
          <a:p>
            <a:pPr indent="0" lvl="0" marL="0" rtl="0" algn="l">
              <a:spcBef>
                <a:spcPts val="0"/>
              </a:spcBef>
              <a:spcAft>
                <a:spcPts val="0"/>
              </a:spcAft>
              <a:buNone/>
            </a:pPr>
            <a:r>
              <a:rPr lang="en-GB"/>
              <a:t>The first two formulas selected BeginYear and EndYear, respectively, if there was any, and the last two were necessary because when the cell had no value, it returned zero, and we wanted it to remain null.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69fd61575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69fd61575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 then we needed IDs.</a:t>
            </a:r>
            <a:endParaRPr/>
          </a:p>
          <a:p>
            <a:pPr indent="0" lvl="0" marL="0" rtl="0" algn="l">
              <a:spcBef>
                <a:spcPts val="0"/>
              </a:spcBef>
              <a:spcAft>
                <a:spcPts val="0"/>
              </a:spcAft>
              <a:buNone/>
            </a:pPr>
            <a:r>
              <a:rPr lang="en-GB"/>
              <a:t>Classlist, StudentPerformance and Address shared the same StudentID as primary key.</a:t>
            </a:r>
            <a:endParaRPr/>
          </a:p>
          <a:p>
            <a:pPr indent="0" lvl="0" marL="0" rtl="0" algn="l">
              <a:spcBef>
                <a:spcPts val="0"/>
              </a:spcBef>
              <a:spcAft>
                <a:spcPts val="0"/>
              </a:spcAft>
              <a:buNone/>
            </a:pPr>
            <a:r>
              <a:rPr lang="en-GB"/>
              <a:t>And we created MovieID as a primary key for MovieChoice and as a foreing key to Classlist.</a:t>
            </a:r>
            <a:endParaRPr/>
          </a:p>
          <a:p>
            <a:pPr indent="0" lvl="0" marL="0" rtl="0" algn="l">
              <a:spcBef>
                <a:spcPts val="0"/>
              </a:spcBef>
              <a:spcAft>
                <a:spcPts val="0"/>
              </a:spcAft>
              <a:buNone/>
            </a:pPr>
            <a:r>
              <a:rPr lang="en-GB"/>
              <a:t>But we didn</a:t>
            </a:r>
            <a:r>
              <a:rPr lang="en-GB"/>
              <a:t>'t use numbers as IDs. We used GUIDs or Global Unique IDs, also known as UUID or Universal Unique IDs.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69fd61575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69fd61575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Was that overkill? Yes and no.</a:t>
            </a:r>
            <a:endParaRPr/>
          </a:p>
          <a:p>
            <a:pPr indent="0" lvl="0" marL="0" rtl="0" algn="l">
              <a:spcBef>
                <a:spcPts val="0"/>
              </a:spcBef>
              <a:spcAft>
                <a:spcPts val="0"/>
              </a:spcAft>
              <a:buNone/>
            </a:pPr>
            <a:r>
              <a:rPr lang="en-GB"/>
              <a:t>If we think about the task, yes. But if we stretch that to a real life scenario, StudentPerformance could be a table for high school performance </a:t>
            </a:r>
            <a:r>
              <a:rPr lang="en-GB"/>
              <a:t>across</a:t>
            </a:r>
            <a:r>
              <a:rPr lang="en-GB"/>
              <a:t> Sweden, for example. It would be updated by many thousands every year.</a:t>
            </a:r>
            <a:endParaRPr/>
          </a:p>
          <a:p>
            <a:pPr indent="0" lvl="0" marL="0" rtl="0" algn="l">
              <a:spcBef>
                <a:spcPts val="0"/>
              </a:spcBef>
              <a:spcAft>
                <a:spcPts val="0"/>
              </a:spcAft>
              <a:buNone/>
            </a:pPr>
            <a:r>
              <a:rPr lang="en-GB"/>
              <a:t>The same for MovieChoice.</a:t>
            </a:r>
            <a:endParaRPr/>
          </a:p>
          <a:p>
            <a:pPr indent="0" lvl="0" marL="0" rtl="0" algn="l">
              <a:spcBef>
                <a:spcPts val="0"/>
              </a:spcBef>
              <a:spcAft>
                <a:spcPts val="0"/>
              </a:spcAft>
              <a:buNone/>
            </a:pPr>
            <a:r>
              <a:rPr lang="en-GB"/>
              <a:t>And Classlist would be a new different table every year. It</a:t>
            </a:r>
            <a:r>
              <a:rPr lang="en-GB"/>
              <a:t>'s good that there's no matching StudentIDs among the years.</a:t>
            </a:r>
            <a:endParaRPr/>
          </a:p>
          <a:p>
            <a:pPr indent="0" lvl="0" marL="0" rtl="0" algn="l">
              <a:spcBef>
                <a:spcPts val="0"/>
              </a:spcBef>
              <a:spcAft>
                <a:spcPts val="0"/>
              </a:spcAft>
              <a:buNone/>
            </a:pPr>
            <a:r>
              <a:rPr lang="en-GB"/>
              <a:t>And if you had to remove a student, it wouldn't break the continuity of the numbers, because there's none, it doesn't matter.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69fd6157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69fd6157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Finally, we had to put that data into tables.</a:t>
            </a:r>
            <a:endParaRPr/>
          </a:p>
          <a:p>
            <a:pPr indent="0" lvl="0" marL="0" rtl="0" algn="l">
              <a:spcBef>
                <a:spcPts val="0"/>
              </a:spcBef>
              <a:spcAft>
                <a:spcPts val="0"/>
              </a:spcAft>
              <a:buNone/>
            </a:pPr>
            <a:r>
              <a:rPr lang="en-GB"/>
              <a:t>As we</a:t>
            </a:r>
            <a:r>
              <a:rPr lang="en-GB"/>
              <a:t>'re using MSSQL, the easiest way is to import CSV files. And that's when Excel fails.</a:t>
            </a:r>
            <a:endParaRPr/>
          </a:p>
          <a:p>
            <a:pPr indent="0" lvl="0" marL="0" rtl="0" algn="l">
              <a:spcBef>
                <a:spcPts val="0"/>
              </a:spcBef>
              <a:spcAft>
                <a:spcPts val="0"/>
              </a:spcAft>
              <a:buNone/>
            </a:pPr>
            <a:r>
              <a:rPr lang="en-GB"/>
              <a:t>For reasons </a:t>
            </a:r>
            <a:r>
              <a:rPr lang="en-GB"/>
              <a:t>unknown</a:t>
            </a:r>
            <a:r>
              <a:rPr lang="en-GB"/>
              <a:t> to men, Excel doesn't follow the standard and uses semicolons instead of commas. It's </a:t>
            </a:r>
            <a:r>
              <a:rPr lang="en-GB"/>
              <a:t>annoying. We just opened the Excel files on Google Sheets and exported them to standard CSV files.</a:t>
            </a:r>
            <a:endParaRPr/>
          </a:p>
          <a:p>
            <a:pPr indent="0" lvl="0" marL="0" rtl="0" algn="l">
              <a:spcBef>
                <a:spcPts val="0"/>
              </a:spcBef>
              <a:spcAft>
                <a:spcPts val="0"/>
              </a:spcAft>
              <a:buNone/>
            </a:pPr>
            <a:r>
              <a:rPr lang="en-GB"/>
              <a:t>We could also have used an online service to do that.</a:t>
            </a:r>
            <a:endParaRPr/>
          </a:p>
          <a:p>
            <a:pPr indent="0" lvl="0" marL="0" rtl="0" algn="l">
              <a:spcBef>
                <a:spcPts val="0"/>
              </a:spcBef>
              <a:spcAft>
                <a:spcPts val="0"/>
              </a:spcAft>
              <a:buNone/>
            </a:pPr>
            <a:r>
              <a:rPr lang="en-GB"/>
              <a:t>After creating a clean database, importing the CSV files created a table for each one.</a:t>
            </a:r>
            <a:endParaRPr/>
          </a:p>
          <a:p>
            <a:pPr indent="0" lvl="0" marL="0" rtl="0" algn="l">
              <a:spcBef>
                <a:spcPts val="0"/>
              </a:spcBef>
              <a:spcAft>
                <a:spcPts val="0"/>
              </a:spcAft>
              <a:buNone/>
            </a:pPr>
            <a:r>
              <a:rPr lang="en-GB"/>
              <a:t>We had to select the primary key during the process and double-check the data types because the Import Wizard not always choose the right size or check for the nulls.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The Sequels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Data </a:t>
            </a:r>
            <a:r>
              <a:rPr lang="en-GB"/>
              <a:t>Analysis</a:t>
            </a:r>
            <a:r>
              <a:rPr lang="en-GB"/>
              <a:t> and Infrastructure</a:t>
            </a:r>
            <a:endParaRPr/>
          </a:p>
          <a:p>
            <a:pPr indent="0" lvl="0" marL="0" rtl="0" algn="ctr">
              <a:spcBef>
                <a:spcPts val="0"/>
              </a:spcBef>
              <a:spcAft>
                <a:spcPts val="0"/>
              </a:spcAft>
              <a:buNone/>
            </a:pPr>
            <a:r>
              <a:rPr lang="en-GB"/>
              <a:t>DA24STO - Hyper Island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Queries</a:t>
            </a:r>
            <a:endParaRPr/>
          </a:p>
        </p:txBody>
      </p:sp>
      <p:pic>
        <p:nvPicPr>
          <p:cNvPr id="125" name="Google Shape;125;p22"/>
          <p:cNvPicPr preferRelativeResize="0"/>
          <p:nvPr/>
        </p:nvPicPr>
        <p:blipFill>
          <a:blip r:embed="rId3">
            <a:alphaModFix/>
          </a:blip>
          <a:stretch>
            <a:fillRect/>
          </a:stretch>
        </p:blipFill>
        <p:spPr>
          <a:xfrm>
            <a:off x="3831650" y="130450"/>
            <a:ext cx="5000650" cy="4787025"/>
          </a:xfrm>
          <a:prstGeom prst="rect">
            <a:avLst/>
          </a:prstGeom>
          <a:noFill/>
          <a:ln>
            <a:noFill/>
          </a:ln>
        </p:spPr>
      </p:pic>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200">
                <a:solidFill>
                  <a:srgbClr val="008000"/>
                </a:solidFill>
                <a:highlight>
                  <a:srgbClr val="FFFFFF"/>
                </a:highlight>
                <a:latin typeface="Courier New"/>
                <a:ea typeface="Courier New"/>
                <a:cs typeface="Courier New"/>
                <a:sym typeface="Courier New"/>
              </a:rPr>
              <a:t>-- Their favourite movies?</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USE</a:t>
            </a:r>
            <a:r>
              <a:rPr lang="en-GB" sz="1200">
                <a:highlight>
                  <a:srgbClr val="FFFFFF"/>
                </a:highlight>
                <a:latin typeface="Courier New"/>
                <a:ea typeface="Courier New"/>
                <a:cs typeface="Courier New"/>
                <a:sym typeface="Courier New"/>
              </a:rPr>
              <a:t> TheSequels</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SELECT</a:t>
            </a:r>
            <a:r>
              <a:rPr lang="en-GB" sz="1200">
                <a:highlight>
                  <a:srgbClr val="FFFFFF"/>
                </a:highlight>
                <a:latin typeface="Courier New"/>
                <a:ea typeface="Courier New"/>
                <a:cs typeface="Courier New"/>
                <a:sym typeface="Courier New"/>
              </a:rPr>
              <a:t> Name, Title </a:t>
            </a:r>
            <a:r>
              <a:rPr lang="en-GB" sz="1200">
                <a:solidFill>
                  <a:srgbClr val="0000FF"/>
                </a:solidFill>
                <a:highlight>
                  <a:srgbClr val="FFFFFF"/>
                </a:highlight>
                <a:latin typeface="Courier New"/>
                <a:ea typeface="Courier New"/>
                <a:cs typeface="Courier New"/>
                <a:sym typeface="Courier New"/>
              </a:rPr>
              <a:t>AS</a:t>
            </a:r>
            <a:r>
              <a:rPr lang="en-GB" sz="1200">
                <a:highlight>
                  <a:srgbClr val="FFFFFF"/>
                </a:highlight>
                <a:latin typeface="Courier New"/>
                <a:ea typeface="Courier New"/>
                <a:cs typeface="Courier New"/>
                <a:sym typeface="Courier New"/>
              </a:rPr>
              <a:t> Movie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FROM</a:t>
            </a:r>
            <a:r>
              <a:rPr lang="en-GB" sz="1200">
                <a:highlight>
                  <a:srgbClr val="FFFFFF"/>
                </a:highlight>
                <a:latin typeface="Courier New"/>
                <a:ea typeface="Courier New"/>
                <a:cs typeface="Courier New"/>
                <a:sym typeface="Courier New"/>
              </a:rPr>
              <a:t> Classlist</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INNER JOIN</a:t>
            </a:r>
            <a:r>
              <a:rPr lang="en-GB" sz="1200">
                <a:highlight>
                  <a:srgbClr val="FFFFFF"/>
                </a:highlight>
                <a:latin typeface="Courier New"/>
                <a:ea typeface="Courier New"/>
                <a:cs typeface="Courier New"/>
                <a:sym typeface="Courier New"/>
              </a:rPr>
              <a:t> MovieChoice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ON</a:t>
            </a:r>
            <a:r>
              <a:rPr lang="en-GB" sz="1200">
                <a:highlight>
                  <a:srgbClr val="FFFFFF"/>
                </a:highlight>
                <a:latin typeface="Courier New"/>
                <a:ea typeface="Courier New"/>
                <a:cs typeface="Courier New"/>
                <a:sym typeface="Courier New"/>
              </a:rPr>
              <a:t> Classlist.MovieID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highlight>
                  <a:srgbClr val="FFFFFF"/>
                </a:highlight>
                <a:latin typeface="Courier New"/>
                <a:ea typeface="Courier New"/>
                <a:cs typeface="Courier New"/>
                <a:sym typeface="Courier New"/>
              </a:rPr>
              <a:t>   = MovieChoice.MovieID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ORDER BY</a:t>
            </a: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Name</a:t>
            </a:r>
            <a:r>
              <a:rPr lang="en-GB" sz="1200">
                <a:highlight>
                  <a:srgbClr val="FFFFFF"/>
                </a:highlight>
                <a:latin typeface="Courier New"/>
                <a:ea typeface="Courier New"/>
                <a:cs typeface="Courier New"/>
                <a:sym typeface="Courier New"/>
              </a:rPr>
              <a:t>;</a:t>
            </a:r>
            <a:endParaRPr sz="120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Queries</a:t>
            </a:r>
            <a:endParaRPr/>
          </a:p>
        </p:txBody>
      </p:sp>
      <p:sp>
        <p:nvSpPr>
          <p:cNvPr id="132" name="Google Shape;132;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200">
                <a:solidFill>
                  <a:srgbClr val="008000"/>
                </a:solidFill>
                <a:highlight>
                  <a:srgbClr val="FFFFFF"/>
                </a:highlight>
                <a:latin typeface="Courier New"/>
                <a:ea typeface="Courier New"/>
                <a:cs typeface="Courier New"/>
                <a:sym typeface="Courier New"/>
              </a:rPr>
              <a:t>-- Where they live?</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USE</a:t>
            </a:r>
            <a:r>
              <a:rPr lang="en-GB" sz="1200">
                <a:highlight>
                  <a:srgbClr val="FFFFFF"/>
                </a:highlight>
                <a:latin typeface="Courier New"/>
                <a:ea typeface="Courier New"/>
                <a:cs typeface="Courier New"/>
                <a:sym typeface="Courier New"/>
              </a:rPr>
              <a:t> TheSequels</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SELECT</a:t>
            </a:r>
            <a:r>
              <a:rPr lang="en-GB" sz="1200">
                <a:highlight>
                  <a:srgbClr val="FFFFFF"/>
                </a:highlight>
                <a:latin typeface="Courier New"/>
                <a:ea typeface="Courier New"/>
                <a:cs typeface="Courier New"/>
                <a:sym typeface="Courier New"/>
              </a:rPr>
              <a:t> Name,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highlight>
                  <a:srgbClr val="FFFFFF"/>
                </a:highlight>
                <a:latin typeface="Courier New"/>
                <a:ea typeface="Courier New"/>
                <a:cs typeface="Courier New"/>
                <a:sym typeface="Courier New"/>
              </a:rPr>
              <a:t>       StreetAddress,</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highlight>
                  <a:srgbClr val="FFFFFF"/>
                </a:highlight>
                <a:latin typeface="Courier New"/>
                <a:ea typeface="Courier New"/>
                <a:cs typeface="Courier New"/>
                <a:sym typeface="Courier New"/>
              </a:rPr>
              <a:t>       City,</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highlight>
                  <a:srgbClr val="FFFFFF"/>
                </a:highlight>
                <a:latin typeface="Courier New"/>
                <a:ea typeface="Courier New"/>
                <a:cs typeface="Courier New"/>
                <a:sym typeface="Courier New"/>
              </a:rPr>
              <a:t>       PostalCode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FROM</a:t>
            </a:r>
            <a:r>
              <a:rPr lang="en-GB" sz="1200">
                <a:highlight>
                  <a:srgbClr val="FFFFFF"/>
                </a:highlight>
                <a:latin typeface="Courier New"/>
                <a:ea typeface="Courier New"/>
                <a:cs typeface="Courier New"/>
                <a:sym typeface="Courier New"/>
              </a:rPr>
              <a:t> Classlist</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INNER JOIN</a:t>
            </a: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Address</a:t>
            </a:r>
            <a:endParaRPr sz="1200">
              <a:solidFill>
                <a:srgbClr val="0000FF"/>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ON</a:t>
            </a:r>
            <a:r>
              <a:rPr lang="en-GB" sz="1200">
                <a:highlight>
                  <a:srgbClr val="FFFFFF"/>
                </a:highlight>
                <a:latin typeface="Courier New"/>
                <a:ea typeface="Courier New"/>
                <a:cs typeface="Courier New"/>
                <a:sym typeface="Courier New"/>
              </a:rPr>
              <a:t> Classlist.StudentID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highlight>
                  <a:srgbClr val="FFFFFF"/>
                </a:highlight>
                <a:latin typeface="Courier New"/>
                <a:ea typeface="Courier New"/>
                <a:cs typeface="Courier New"/>
                <a:sym typeface="Courier New"/>
              </a:rPr>
              <a:t>   = </a:t>
            </a:r>
            <a:r>
              <a:rPr lang="en-GB" sz="1200">
                <a:solidFill>
                  <a:srgbClr val="0000FF"/>
                </a:solidFill>
                <a:highlight>
                  <a:srgbClr val="FFFFFF"/>
                </a:highlight>
                <a:latin typeface="Courier New"/>
                <a:ea typeface="Courier New"/>
                <a:cs typeface="Courier New"/>
                <a:sym typeface="Courier New"/>
              </a:rPr>
              <a:t>Address</a:t>
            </a:r>
            <a:r>
              <a:rPr lang="en-GB" sz="1200">
                <a:highlight>
                  <a:srgbClr val="FFFFFF"/>
                </a:highlight>
                <a:latin typeface="Courier New"/>
                <a:ea typeface="Courier New"/>
                <a:cs typeface="Courier New"/>
                <a:sym typeface="Courier New"/>
              </a:rPr>
              <a:t>.StudentID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ORDER BY</a:t>
            </a: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Name</a:t>
            </a:r>
            <a:r>
              <a:rPr lang="en-GB" sz="1200">
                <a:highlight>
                  <a:srgbClr val="FFFFFF"/>
                </a:highlight>
                <a:latin typeface="Courier New"/>
                <a:ea typeface="Courier New"/>
                <a:cs typeface="Courier New"/>
                <a:sym typeface="Courier New"/>
              </a:rPr>
              <a:t>;</a:t>
            </a:r>
            <a:endParaRPr sz="1200"/>
          </a:p>
        </p:txBody>
      </p:sp>
      <p:pic>
        <p:nvPicPr>
          <p:cNvPr id="133" name="Google Shape;133;p23"/>
          <p:cNvPicPr preferRelativeResize="0"/>
          <p:nvPr/>
        </p:nvPicPr>
        <p:blipFill>
          <a:blip r:embed="rId3">
            <a:alphaModFix/>
          </a:blip>
          <a:stretch>
            <a:fillRect/>
          </a:stretch>
        </p:blipFill>
        <p:spPr>
          <a:xfrm>
            <a:off x="3895750" y="146950"/>
            <a:ext cx="4936551" cy="474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Queries</a:t>
            </a:r>
            <a:endParaRPr/>
          </a:p>
        </p:txBody>
      </p:sp>
      <p:pic>
        <p:nvPicPr>
          <p:cNvPr id="139" name="Google Shape;139;p24"/>
          <p:cNvPicPr preferRelativeResize="0"/>
          <p:nvPr/>
        </p:nvPicPr>
        <p:blipFill>
          <a:blip r:embed="rId3">
            <a:alphaModFix/>
          </a:blip>
          <a:stretch>
            <a:fillRect/>
          </a:stretch>
        </p:blipFill>
        <p:spPr>
          <a:xfrm>
            <a:off x="2518450" y="435975"/>
            <a:ext cx="6313849" cy="1866425"/>
          </a:xfrm>
          <a:prstGeom prst="rect">
            <a:avLst/>
          </a:prstGeom>
          <a:noFill/>
          <a:ln>
            <a:noFill/>
          </a:ln>
        </p:spPr>
      </p:pic>
      <p:sp>
        <p:nvSpPr>
          <p:cNvPr id="140" name="Google Shape;140;p24"/>
          <p:cNvSpPr txBox="1"/>
          <p:nvPr>
            <p:ph idx="1" type="body"/>
          </p:nvPr>
        </p:nvSpPr>
        <p:spPr>
          <a:xfrm>
            <a:off x="311700" y="2509700"/>
            <a:ext cx="8520600" cy="206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rgbClr val="008000"/>
                </a:solidFill>
                <a:highlight>
                  <a:srgbClr val="FFFFFF"/>
                </a:highlight>
                <a:latin typeface="Courier New"/>
                <a:ea typeface="Courier New"/>
                <a:cs typeface="Courier New"/>
                <a:sym typeface="Courier New"/>
              </a:rPr>
              <a:t>-- Genre of the movie chosen by the students whose parents only finished high school.</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SELECT</a:t>
            </a:r>
            <a:r>
              <a:rPr lang="en-GB" sz="1200">
                <a:highlight>
                  <a:srgbClr val="FFFFFF"/>
                </a:highlight>
                <a:latin typeface="Courier New"/>
                <a:ea typeface="Courier New"/>
                <a:cs typeface="Courier New"/>
                <a:sym typeface="Courier New"/>
              </a:rPr>
              <a:t> Name, Genre, ParentalLevelOfEducation</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FROM</a:t>
            </a:r>
            <a:r>
              <a:rPr lang="en-GB" sz="1200">
                <a:highlight>
                  <a:srgbClr val="FFFFFF"/>
                </a:highlight>
                <a:latin typeface="Courier New"/>
                <a:ea typeface="Courier New"/>
                <a:cs typeface="Courier New"/>
                <a:sym typeface="Courier New"/>
              </a:rPr>
              <a:t> Classlist, MovieChoice, StudentPerformance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WHERE</a:t>
            </a:r>
            <a:r>
              <a:rPr lang="en-GB" sz="1200">
                <a:highlight>
                  <a:srgbClr val="FFFFFF"/>
                </a:highlight>
                <a:latin typeface="Courier New"/>
                <a:ea typeface="Courier New"/>
                <a:cs typeface="Courier New"/>
                <a:sym typeface="Courier New"/>
              </a:rPr>
              <a:t> Classlist.StudentID = StudentPerformance.StudentID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AND</a:t>
            </a:r>
            <a:r>
              <a:rPr lang="en-GB" sz="1200">
                <a:highlight>
                  <a:srgbClr val="FFFFFF"/>
                </a:highlight>
                <a:latin typeface="Courier New"/>
                <a:ea typeface="Courier New"/>
                <a:cs typeface="Courier New"/>
                <a:sym typeface="Courier New"/>
              </a:rPr>
              <a:t> Classlist.MovieID = MovieChoice.MovieID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AND</a:t>
            </a:r>
            <a:r>
              <a:rPr lang="en-GB" sz="1200">
                <a:highlight>
                  <a:srgbClr val="FFFFFF"/>
                </a:highlight>
                <a:latin typeface="Courier New"/>
                <a:ea typeface="Courier New"/>
                <a:cs typeface="Courier New"/>
                <a:sym typeface="Courier New"/>
              </a:rPr>
              <a:t> ParentalLevelOfEducation = </a:t>
            </a:r>
            <a:r>
              <a:rPr lang="en-GB" sz="1200">
                <a:solidFill>
                  <a:srgbClr val="A31515"/>
                </a:solidFill>
                <a:highlight>
                  <a:srgbClr val="FFFFFF"/>
                </a:highlight>
                <a:latin typeface="Courier New"/>
                <a:ea typeface="Courier New"/>
                <a:cs typeface="Courier New"/>
                <a:sym typeface="Courier New"/>
              </a:rPr>
              <a:t>'high school'</a:t>
            </a:r>
            <a:endParaRPr sz="1200">
              <a:solidFill>
                <a:srgbClr val="A31515"/>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ORDER BY</a:t>
            </a: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Name</a:t>
            </a:r>
            <a:r>
              <a:rPr lang="en-GB" sz="1200">
                <a:highlight>
                  <a:srgbClr val="FFFFFF"/>
                </a:highlight>
                <a:latin typeface="Courier New"/>
                <a:ea typeface="Courier New"/>
                <a:cs typeface="Courier New"/>
                <a:sym typeface="Courier New"/>
              </a:rPr>
              <a: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Queries</a:t>
            </a:r>
            <a:endParaRPr/>
          </a:p>
        </p:txBody>
      </p:sp>
      <p:sp>
        <p:nvSpPr>
          <p:cNvPr id="146" name="Google Shape;146;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200">
                <a:solidFill>
                  <a:srgbClr val="008000"/>
                </a:solidFill>
                <a:highlight>
                  <a:srgbClr val="FFFFFF"/>
                </a:highlight>
                <a:latin typeface="Courier New"/>
                <a:ea typeface="Courier New"/>
                <a:cs typeface="Courier New"/>
                <a:sym typeface="Courier New"/>
              </a:rPr>
              <a:t>-- Which students have a score of 80 or more in Math?</a:t>
            </a:r>
            <a:endParaRPr sz="120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USE</a:t>
            </a:r>
            <a:r>
              <a:rPr lang="en-GB" sz="1200">
                <a:highlight>
                  <a:srgbClr val="FFFFFF"/>
                </a:highlight>
                <a:latin typeface="Courier New"/>
                <a:ea typeface="Courier New"/>
                <a:cs typeface="Courier New"/>
                <a:sym typeface="Courier New"/>
              </a:rPr>
              <a:t> TheSequels</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SELECT</a:t>
            </a: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Name</a:t>
            </a:r>
            <a:r>
              <a:rPr lang="en-GB" sz="1200">
                <a:highlight>
                  <a:srgbClr val="FFFFFF"/>
                </a:highlight>
                <a:latin typeface="Courier New"/>
                <a:ea typeface="Courier New"/>
                <a:cs typeface="Courier New"/>
                <a:sym typeface="Courier New"/>
              </a:rPr>
              <a:t>, MathScore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FROM</a:t>
            </a:r>
            <a:r>
              <a:rPr lang="en-GB" sz="1200">
                <a:highlight>
                  <a:srgbClr val="FFFFFF"/>
                </a:highlight>
                <a:latin typeface="Courier New"/>
                <a:ea typeface="Courier New"/>
                <a:cs typeface="Courier New"/>
                <a:sym typeface="Courier New"/>
              </a:rPr>
              <a:t> Classlist</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solidFill>
                  <a:srgbClr val="0000FF"/>
                </a:solidFill>
                <a:highlight>
                  <a:srgbClr val="FFFFFF"/>
                </a:highlight>
                <a:latin typeface="Courier New"/>
                <a:ea typeface="Courier New"/>
                <a:cs typeface="Courier New"/>
                <a:sym typeface="Courier New"/>
              </a:rPr>
              <a:t>INNER JOIN</a:t>
            </a:r>
            <a:r>
              <a:rPr lang="en-GB" sz="1200">
                <a:highlight>
                  <a:srgbClr val="FFFFFF"/>
                </a:highlight>
                <a:latin typeface="Courier New"/>
                <a:ea typeface="Courier New"/>
                <a:cs typeface="Courier New"/>
                <a:sym typeface="Courier New"/>
              </a:rPr>
              <a:t> StudentPerformance</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ON</a:t>
            </a:r>
            <a:r>
              <a:rPr lang="en-GB" sz="1200">
                <a:highlight>
                  <a:srgbClr val="FFFFFF"/>
                </a:highlight>
                <a:latin typeface="Courier New"/>
                <a:ea typeface="Courier New"/>
                <a:cs typeface="Courier New"/>
                <a:sym typeface="Courier New"/>
              </a:rPr>
              <a:t> Classlist.StudentID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highlight>
                  <a:srgbClr val="FFFFFF"/>
                </a:highlight>
                <a:latin typeface="Courier New"/>
                <a:ea typeface="Courier New"/>
                <a:cs typeface="Courier New"/>
                <a:sym typeface="Courier New"/>
              </a:rPr>
              <a:t>   = StudentPerformance.StudentID</a:t>
            </a:r>
            <a:endParaRPr sz="1200">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AND</a:t>
            </a:r>
            <a:r>
              <a:rPr lang="en-GB" sz="1200">
                <a:highlight>
                  <a:srgbClr val="FFFFFF"/>
                </a:highlight>
                <a:latin typeface="Courier New"/>
                <a:ea typeface="Courier New"/>
                <a:cs typeface="Courier New"/>
                <a:sym typeface="Courier New"/>
              </a:rPr>
              <a:t> MathScore &gt; </a:t>
            </a:r>
            <a:r>
              <a:rPr lang="en-GB" sz="1200">
                <a:solidFill>
                  <a:srgbClr val="098658"/>
                </a:solidFill>
                <a:highlight>
                  <a:srgbClr val="FFFFFF"/>
                </a:highlight>
                <a:latin typeface="Courier New"/>
                <a:ea typeface="Courier New"/>
                <a:cs typeface="Courier New"/>
                <a:sym typeface="Courier New"/>
              </a:rPr>
              <a:t>80</a:t>
            </a:r>
            <a:endParaRPr sz="1200">
              <a:solidFill>
                <a:srgbClr val="09865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GB" sz="1200">
                <a:solidFill>
                  <a:srgbClr val="0000FF"/>
                </a:solidFill>
                <a:highlight>
                  <a:srgbClr val="FFFFFF"/>
                </a:highlight>
                <a:latin typeface="Courier New"/>
                <a:ea typeface="Courier New"/>
                <a:cs typeface="Courier New"/>
                <a:sym typeface="Courier New"/>
              </a:rPr>
              <a:t>ORDER BY</a:t>
            </a:r>
            <a:r>
              <a:rPr lang="en-GB" sz="1200">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Name</a:t>
            </a:r>
            <a:r>
              <a:rPr lang="en-GB" sz="1200">
                <a:highlight>
                  <a:srgbClr val="FFFFFF"/>
                </a:highlight>
                <a:latin typeface="Courier New"/>
                <a:ea typeface="Courier New"/>
                <a:cs typeface="Courier New"/>
                <a:sym typeface="Courier New"/>
              </a:rPr>
              <a:t>;</a:t>
            </a:r>
            <a:endParaRPr sz="1200"/>
          </a:p>
        </p:txBody>
      </p:sp>
      <p:pic>
        <p:nvPicPr>
          <p:cNvPr id="147" name="Google Shape;147;p25"/>
          <p:cNvPicPr preferRelativeResize="0"/>
          <p:nvPr/>
        </p:nvPicPr>
        <p:blipFill>
          <a:blip r:embed="rId3">
            <a:alphaModFix/>
          </a:blip>
          <a:stretch>
            <a:fillRect/>
          </a:stretch>
        </p:blipFill>
        <p:spPr>
          <a:xfrm>
            <a:off x="5422298" y="2667300"/>
            <a:ext cx="3349627" cy="200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EOF</a:t>
            </a:r>
            <a:endParaRPr/>
          </a:p>
        </p:txBody>
      </p:sp>
      <p:sp>
        <p:nvSpPr>
          <p:cNvPr id="153" name="Google Shape;153;p26"/>
          <p:cNvSpPr txBox="1"/>
          <p:nvPr>
            <p:ph idx="1" type="body"/>
          </p:nvPr>
        </p:nvSpPr>
        <p:spPr>
          <a:xfrm>
            <a:off x="3911250" y="2325600"/>
            <a:ext cx="1321500" cy="4923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sz="2400"/>
              <a:t>Thanks!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From sheets to tables</a:t>
            </a:r>
            <a:endParaRPr/>
          </a:p>
        </p:txBody>
      </p:sp>
      <p:sp>
        <p:nvSpPr>
          <p:cNvPr id="69" name="Google Shape;69;p14"/>
          <p:cNvSpPr txBox="1"/>
          <p:nvPr>
            <p:ph idx="1" type="body"/>
          </p:nvPr>
        </p:nvSpPr>
        <p:spPr>
          <a:xfrm>
            <a:off x="311700" y="1305075"/>
            <a:ext cx="7540500" cy="336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2150"/>
              <a:t>Migrate a spreadsheet data set to a database</a:t>
            </a:r>
            <a:endParaRPr sz="2150"/>
          </a:p>
          <a:p>
            <a:pPr indent="0" lvl="0" marL="0" rtl="0" algn="l">
              <a:spcBef>
                <a:spcPts val="1200"/>
              </a:spcBef>
              <a:spcAft>
                <a:spcPts val="0"/>
              </a:spcAft>
              <a:buNone/>
            </a:pPr>
            <a:r>
              <a:t/>
            </a:r>
            <a:endParaRPr/>
          </a:p>
          <a:p>
            <a:pPr indent="0" lvl="0" marL="0" rtl="0" algn="l">
              <a:spcBef>
                <a:spcPts val="1200"/>
              </a:spcBef>
              <a:spcAft>
                <a:spcPts val="0"/>
              </a:spcAft>
              <a:buNone/>
            </a:pPr>
            <a:r>
              <a:rPr lang="en-GB"/>
              <a:t>Review the data</a:t>
            </a:r>
            <a:endParaRPr/>
          </a:p>
          <a:p>
            <a:pPr indent="0" lvl="0" marL="0" rtl="0" algn="l">
              <a:spcBef>
                <a:spcPts val="1200"/>
              </a:spcBef>
              <a:spcAft>
                <a:spcPts val="0"/>
              </a:spcAft>
              <a:buNone/>
            </a:pPr>
            <a:r>
              <a:rPr lang="en-GB"/>
              <a:t>Design the tables</a:t>
            </a:r>
            <a:endParaRPr/>
          </a:p>
          <a:p>
            <a:pPr indent="0" lvl="0" marL="0" rtl="0" algn="l">
              <a:spcBef>
                <a:spcPts val="1200"/>
              </a:spcBef>
              <a:spcAft>
                <a:spcPts val="0"/>
              </a:spcAft>
              <a:buNone/>
            </a:pPr>
            <a:r>
              <a:rPr lang="en-GB"/>
              <a:t>Clean the data</a:t>
            </a:r>
            <a:endParaRPr/>
          </a:p>
          <a:p>
            <a:pPr indent="0" lvl="0" marL="0" rtl="0" algn="l">
              <a:spcBef>
                <a:spcPts val="1200"/>
              </a:spcBef>
              <a:spcAft>
                <a:spcPts val="0"/>
              </a:spcAft>
              <a:buNone/>
            </a:pPr>
            <a:r>
              <a:rPr lang="en-GB"/>
              <a:t>Connect the data</a:t>
            </a:r>
            <a:endParaRPr/>
          </a:p>
          <a:p>
            <a:pPr indent="0" lvl="0" marL="0" rtl="0" algn="l">
              <a:spcBef>
                <a:spcPts val="1200"/>
              </a:spcBef>
              <a:spcAft>
                <a:spcPts val="0"/>
              </a:spcAft>
              <a:buNone/>
            </a:pPr>
            <a:r>
              <a:rPr lang="en-GB"/>
              <a:t>Populate the database</a:t>
            </a:r>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3879025" y="2796576"/>
            <a:ext cx="1635525" cy="1489275"/>
          </a:xfrm>
          <a:prstGeom prst="rect">
            <a:avLst/>
          </a:prstGeom>
          <a:noFill/>
          <a:ln>
            <a:noFill/>
          </a:ln>
        </p:spPr>
      </p:pic>
      <p:pic>
        <p:nvPicPr>
          <p:cNvPr id="71" name="Google Shape;71;p14"/>
          <p:cNvPicPr preferRelativeResize="0"/>
          <p:nvPr/>
        </p:nvPicPr>
        <p:blipFill>
          <a:blip r:embed="rId4">
            <a:alphaModFix/>
          </a:blip>
          <a:stretch>
            <a:fillRect/>
          </a:stretch>
        </p:blipFill>
        <p:spPr>
          <a:xfrm>
            <a:off x="7315565" y="2796575"/>
            <a:ext cx="1207260" cy="1489276"/>
          </a:xfrm>
          <a:prstGeom prst="rect">
            <a:avLst/>
          </a:prstGeom>
          <a:noFill/>
          <a:ln>
            <a:noFill/>
          </a:ln>
        </p:spPr>
      </p:pic>
      <p:cxnSp>
        <p:nvCxnSpPr>
          <p:cNvPr id="72" name="Google Shape;72;p14"/>
          <p:cNvCxnSpPr/>
          <p:nvPr/>
        </p:nvCxnSpPr>
        <p:spPr>
          <a:xfrm flipH="1" rot="10800000">
            <a:off x="5965363" y="3535813"/>
            <a:ext cx="899400" cy="10800"/>
          </a:xfrm>
          <a:prstGeom prst="straightConnector1">
            <a:avLst/>
          </a:prstGeom>
          <a:noFill/>
          <a:ln cap="flat" cmpd="sng" w="38100">
            <a:solidFill>
              <a:schemeClr val="accent4"/>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data</a:t>
            </a:r>
            <a:endParaRPr/>
          </a:p>
        </p:txBody>
      </p:sp>
      <p:sp>
        <p:nvSpPr>
          <p:cNvPr id="78" name="Google Shape;78;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Three given spreadsheets:</a:t>
            </a:r>
            <a:endParaRPr/>
          </a:p>
          <a:p>
            <a:pPr indent="-342900" lvl="0" marL="457200" rtl="0" algn="l">
              <a:spcBef>
                <a:spcPts val="1200"/>
              </a:spcBef>
              <a:spcAft>
                <a:spcPts val="0"/>
              </a:spcAft>
              <a:buSzPts val="1800"/>
              <a:buChar char="-"/>
            </a:pPr>
            <a:r>
              <a:rPr b="1" lang="en-GB"/>
              <a:t>Classlist</a:t>
            </a:r>
            <a:endParaRPr b="1"/>
          </a:p>
          <a:p>
            <a:pPr indent="-342900" lvl="0" marL="457200" rtl="0" algn="l">
              <a:spcBef>
                <a:spcPts val="0"/>
              </a:spcBef>
              <a:spcAft>
                <a:spcPts val="0"/>
              </a:spcAft>
              <a:buSzPts val="1800"/>
              <a:buChar char="-"/>
            </a:pPr>
            <a:r>
              <a:rPr b="1" lang="en-GB"/>
              <a:t>StudentPerformance</a:t>
            </a:r>
            <a:endParaRPr b="1"/>
          </a:p>
          <a:p>
            <a:pPr indent="-342900" lvl="0" marL="457200" rtl="0" algn="l">
              <a:spcBef>
                <a:spcPts val="0"/>
              </a:spcBef>
              <a:spcAft>
                <a:spcPts val="0"/>
              </a:spcAft>
              <a:buSzPts val="1800"/>
              <a:buChar char="-"/>
            </a:pPr>
            <a:r>
              <a:rPr b="1" lang="en-GB"/>
              <a:t>MovieChoice</a:t>
            </a:r>
            <a:endParaRPr b="1"/>
          </a:p>
          <a:p>
            <a:pPr indent="0" lvl="0" marL="0" rtl="0" algn="l">
              <a:spcBef>
                <a:spcPts val="1200"/>
              </a:spcBef>
              <a:spcAft>
                <a:spcPts val="0"/>
              </a:spcAft>
              <a:buNone/>
            </a:pPr>
            <a:r>
              <a:rPr lang="en-GB"/>
              <a:t>One created:</a:t>
            </a:r>
            <a:endParaRPr/>
          </a:p>
          <a:p>
            <a:pPr indent="-342900" lvl="0" marL="457200" rtl="0" algn="l">
              <a:spcBef>
                <a:spcPts val="1200"/>
              </a:spcBef>
              <a:spcAft>
                <a:spcPts val="0"/>
              </a:spcAft>
              <a:buSzPts val="1800"/>
              <a:buChar char="-"/>
            </a:pPr>
            <a:r>
              <a:rPr b="1" lang="en-GB"/>
              <a:t>Address</a:t>
            </a:r>
            <a:endParaRPr b="1"/>
          </a:p>
          <a:p>
            <a:pPr indent="0" lvl="0" marL="0" rtl="0" algn="l">
              <a:spcBef>
                <a:spcPts val="1200"/>
              </a:spcBef>
              <a:spcAft>
                <a:spcPts val="1200"/>
              </a:spcAft>
              <a:buNone/>
            </a:pPr>
            <a:r>
              <a:rPr lang="en-GB"/>
              <a:t>There</a:t>
            </a:r>
            <a:r>
              <a:rPr lang="en-GB"/>
              <a:t>'s no obvious connection to </a:t>
            </a:r>
            <a:r>
              <a:rPr b="1" lang="en-GB"/>
              <a:t>MovieChoice</a:t>
            </a:r>
            <a:r>
              <a:rPr lang="en-GB"/>
              <a:t>, so we created a backstory:</a:t>
            </a:r>
            <a:br>
              <a:rPr lang="en-GB"/>
            </a:br>
            <a:r>
              <a:rPr i="1" lang="en-GB"/>
              <a:t>During admission, all students were asked what </a:t>
            </a:r>
            <a:r>
              <a:rPr i="1" lang="en-GB"/>
              <a:t>their favourite movie was.</a:t>
            </a:r>
            <a:endParaRPr i="1"/>
          </a:p>
        </p:txBody>
      </p:sp>
      <p:pic>
        <p:nvPicPr>
          <p:cNvPr id="79" name="Google Shape;79;p15"/>
          <p:cNvPicPr preferRelativeResize="0"/>
          <p:nvPr/>
        </p:nvPicPr>
        <p:blipFill>
          <a:blip r:embed="rId3">
            <a:alphaModFix/>
          </a:blip>
          <a:stretch>
            <a:fillRect/>
          </a:stretch>
        </p:blipFill>
        <p:spPr>
          <a:xfrm>
            <a:off x="4572000" y="1587124"/>
            <a:ext cx="3692899" cy="135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a:t>
            </a:r>
            <a:r>
              <a:rPr lang="en-GB"/>
              <a:t>design</a:t>
            </a:r>
            <a:endParaRPr/>
          </a:p>
        </p:txBody>
      </p:sp>
      <p:sp>
        <p:nvSpPr>
          <p:cNvPr id="85" name="Google Shape;85;p16"/>
          <p:cNvSpPr txBox="1"/>
          <p:nvPr>
            <p:ph idx="1" type="body"/>
          </p:nvPr>
        </p:nvSpPr>
        <p:spPr>
          <a:xfrm>
            <a:off x="311700" y="1225225"/>
            <a:ext cx="25035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Database schema</a:t>
            </a:r>
            <a:br>
              <a:rPr lang="en-GB" sz="2000"/>
            </a:br>
            <a:r>
              <a:rPr lang="en-GB" sz="1300"/>
              <a:t>(entity relationship diagram)</a:t>
            </a:r>
            <a:endParaRPr sz="1300"/>
          </a:p>
        </p:txBody>
      </p:sp>
      <p:pic>
        <p:nvPicPr>
          <p:cNvPr id="86" name="Google Shape;86;p16"/>
          <p:cNvPicPr preferRelativeResize="0"/>
          <p:nvPr/>
        </p:nvPicPr>
        <p:blipFill>
          <a:blip r:embed="rId3">
            <a:alphaModFix/>
          </a:blip>
          <a:stretch>
            <a:fillRect/>
          </a:stretch>
        </p:blipFill>
        <p:spPr>
          <a:xfrm>
            <a:off x="372750" y="2673325"/>
            <a:ext cx="2381408" cy="2028489"/>
          </a:xfrm>
          <a:prstGeom prst="rect">
            <a:avLst/>
          </a:prstGeom>
          <a:noFill/>
          <a:ln>
            <a:noFill/>
          </a:ln>
        </p:spPr>
      </p:pic>
      <p:pic>
        <p:nvPicPr>
          <p:cNvPr id="87" name="Google Shape;87;p16"/>
          <p:cNvPicPr preferRelativeResize="0"/>
          <p:nvPr/>
        </p:nvPicPr>
        <p:blipFill>
          <a:blip r:embed="rId4">
            <a:alphaModFix/>
          </a:blip>
          <a:stretch>
            <a:fillRect/>
          </a:stretch>
        </p:blipFill>
        <p:spPr>
          <a:xfrm>
            <a:off x="2967600" y="379651"/>
            <a:ext cx="5864699" cy="43841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4260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Cleaning </a:t>
            </a:r>
            <a:r>
              <a:rPr lang="en-GB" sz="2400"/>
              <a:t>(aka Excel Magic)</a:t>
            </a:r>
            <a:endParaRPr sz="2400"/>
          </a:p>
        </p:txBody>
      </p:sp>
      <p:sp>
        <p:nvSpPr>
          <p:cNvPr id="93" name="Google Shape;93;p17"/>
          <p:cNvSpPr txBox="1"/>
          <p:nvPr>
            <p:ph idx="1" type="body"/>
          </p:nvPr>
        </p:nvSpPr>
        <p:spPr>
          <a:xfrm>
            <a:off x="311700" y="1579250"/>
            <a:ext cx="8520600" cy="30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Classlist</a:t>
            </a:r>
            <a:r>
              <a:rPr lang="en-GB"/>
              <a:t> and </a:t>
            </a:r>
            <a:r>
              <a:rPr b="1" lang="en-GB"/>
              <a:t>StudentPerformance</a:t>
            </a:r>
            <a:r>
              <a:rPr lang="en-GB"/>
              <a:t> were clean.</a:t>
            </a:r>
            <a:endParaRPr/>
          </a:p>
          <a:p>
            <a:pPr indent="0" lvl="0" marL="0" rtl="0" algn="l">
              <a:spcBef>
                <a:spcPts val="1200"/>
              </a:spcBef>
              <a:spcAft>
                <a:spcPts val="0"/>
              </a:spcAft>
              <a:buNone/>
            </a:pPr>
            <a:r>
              <a:rPr b="1" lang="en-GB"/>
              <a:t>MovieChoice</a:t>
            </a:r>
            <a:r>
              <a:rPr lang="en-GB"/>
              <a:t> was a mess:</a:t>
            </a:r>
            <a:endParaRPr/>
          </a:p>
          <a:p>
            <a:pPr indent="-342900" lvl="0" marL="457200" rtl="0" algn="l">
              <a:spcBef>
                <a:spcPts val="1200"/>
              </a:spcBef>
              <a:spcAft>
                <a:spcPts val="0"/>
              </a:spcAft>
              <a:buSzPts val="1800"/>
              <a:buChar char="-"/>
            </a:pPr>
            <a:r>
              <a:rPr lang="en-GB"/>
              <a:t>Missing data</a:t>
            </a:r>
            <a:endParaRPr/>
          </a:p>
          <a:p>
            <a:pPr indent="-342900" lvl="0" marL="457200" rtl="0" algn="l">
              <a:spcBef>
                <a:spcPts val="0"/>
              </a:spcBef>
              <a:spcAft>
                <a:spcPts val="0"/>
              </a:spcAft>
              <a:buSzPts val="1800"/>
              <a:buChar char="-"/>
            </a:pPr>
            <a:r>
              <a:rPr lang="en-GB"/>
              <a:t>Numbers stored as strings</a:t>
            </a:r>
            <a:endParaRPr/>
          </a:p>
          <a:p>
            <a:pPr indent="-342900" lvl="0" marL="457200" rtl="0" algn="l">
              <a:spcBef>
                <a:spcPts val="0"/>
              </a:spcBef>
              <a:spcAft>
                <a:spcPts val="0"/>
              </a:spcAft>
              <a:buSzPts val="1800"/>
              <a:buChar char="-"/>
            </a:pPr>
            <a:r>
              <a:rPr lang="en-GB"/>
              <a:t>Duration and Year had </a:t>
            </a:r>
            <a:r>
              <a:rPr lang="en-GB"/>
              <a:t>additional</a:t>
            </a:r>
            <a:r>
              <a:rPr lang="en-GB"/>
              <a:t> data</a:t>
            </a:r>
            <a:endParaRPr/>
          </a:p>
          <a:p>
            <a:pPr indent="0" lvl="0" marL="0" rtl="0" algn="l">
              <a:spcBef>
                <a:spcPts val="1200"/>
              </a:spcBef>
              <a:spcAft>
                <a:spcPts val="1200"/>
              </a:spcAft>
              <a:buNone/>
            </a:pPr>
            <a:r>
              <a:rPr lang="en-GB"/>
              <a:t>But no movie title was missing, so no line was excluded.</a:t>
            </a:r>
            <a:endParaRPr/>
          </a:p>
        </p:txBody>
      </p:sp>
      <p:pic>
        <p:nvPicPr>
          <p:cNvPr id="94" name="Google Shape;94;p17"/>
          <p:cNvPicPr preferRelativeResize="0"/>
          <p:nvPr/>
        </p:nvPicPr>
        <p:blipFill>
          <a:blip r:embed="rId3">
            <a:alphaModFix/>
          </a:blip>
          <a:stretch>
            <a:fillRect/>
          </a:stretch>
        </p:blipFill>
        <p:spPr>
          <a:xfrm>
            <a:off x="5329950" y="51600"/>
            <a:ext cx="3502351" cy="128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42603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Cleaning </a:t>
            </a:r>
            <a:r>
              <a:rPr lang="en-GB" sz="2400"/>
              <a:t>(aka Excel Magic)</a:t>
            </a:r>
            <a:endParaRPr sz="2400"/>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Year</a:t>
            </a:r>
            <a:r>
              <a:rPr lang="en-GB"/>
              <a:t>, </a:t>
            </a:r>
            <a:r>
              <a:rPr b="1" lang="en-GB"/>
              <a:t>Duration</a:t>
            </a:r>
            <a:r>
              <a:rPr lang="en-GB"/>
              <a:t>, </a:t>
            </a:r>
            <a:r>
              <a:rPr b="1" lang="en-GB"/>
              <a:t>Rating</a:t>
            </a:r>
            <a:r>
              <a:rPr lang="en-GB"/>
              <a:t> and </a:t>
            </a:r>
            <a:r>
              <a:rPr b="1" lang="en-GB"/>
              <a:t>Votes</a:t>
            </a:r>
            <a:r>
              <a:rPr lang="en-GB"/>
              <a:t> were cleaned with good old Find/Replace.</a:t>
            </a:r>
            <a:endParaRPr/>
          </a:p>
          <a:p>
            <a:pPr indent="0" lvl="0" marL="0" rtl="0" algn="l">
              <a:spcBef>
                <a:spcPts val="1200"/>
              </a:spcBef>
              <a:spcAft>
                <a:spcPts val="0"/>
              </a:spcAft>
              <a:buNone/>
            </a:pPr>
            <a:r>
              <a:rPr b="1" lang="en-GB"/>
              <a:t>Year</a:t>
            </a:r>
            <a:r>
              <a:rPr lang="en-GB"/>
              <a:t> was split in two columns, </a:t>
            </a:r>
            <a:r>
              <a:rPr b="1" lang="en-GB"/>
              <a:t>BeginYear</a:t>
            </a:r>
            <a:r>
              <a:rPr lang="en-GB"/>
              <a:t> and </a:t>
            </a:r>
            <a:r>
              <a:rPr b="1" lang="en-GB"/>
              <a:t>EndYear</a:t>
            </a:r>
            <a:r>
              <a:rPr lang="en-GB"/>
              <a:t>, with these formulae:</a:t>
            </a:r>
            <a:endParaRPr/>
          </a:p>
          <a:p>
            <a:pPr indent="0" lvl="0" marL="0" rtl="0" algn="l">
              <a:spcBef>
                <a:spcPts val="1200"/>
              </a:spcBef>
              <a:spcAft>
                <a:spcPts val="0"/>
              </a:spcAft>
              <a:buNone/>
            </a:pPr>
            <a:r>
              <a:rPr lang="en-GB" sz="1450">
                <a:highlight>
                  <a:srgbClr val="FFFFFF"/>
                </a:highlight>
                <a:latin typeface="Courier New"/>
                <a:ea typeface="Courier New"/>
                <a:cs typeface="Courier New"/>
                <a:sym typeface="Courier New"/>
              </a:rPr>
              <a:t>=NUMBERVALUE(</a:t>
            </a:r>
            <a:r>
              <a:rPr b="1" lang="en-GB" sz="1450">
                <a:highlight>
                  <a:srgbClr val="FFFFFF"/>
                </a:highlight>
                <a:latin typeface="Courier New"/>
                <a:ea typeface="Courier New"/>
                <a:cs typeface="Courier New"/>
                <a:sym typeface="Courier New"/>
              </a:rPr>
              <a:t>LEFT</a:t>
            </a:r>
            <a:r>
              <a:rPr lang="en-GB" sz="1450">
                <a:highlight>
                  <a:srgbClr val="FFFFFF"/>
                </a:highlight>
                <a:latin typeface="Courier New"/>
                <a:ea typeface="Courier New"/>
                <a:cs typeface="Courier New"/>
                <a:sym typeface="Courier New"/>
              </a:rPr>
              <a:t>(</a:t>
            </a:r>
            <a:r>
              <a:rPr lang="en-GB" sz="1450">
                <a:solidFill>
                  <a:srgbClr val="85200C"/>
                </a:solidFill>
                <a:highlight>
                  <a:srgbClr val="FFFFFF"/>
                </a:highlight>
                <a:latin typeface="Courier New"/>
                <a:ea typeface="Courier New"/>
                <a:cs typeface="Courier New"/>
                <a:sym typeface="Courier New"/>
              </a:rPr>
              <a:t>C2</a:t>
            </a:r>
            <a:r>
              <a:rPr lang="en-GB" sz="1450">
                <a:highlight>
                  <a:srgbClr val="FFFFFF"/>
                </a:highlight>
                <a:latin typeface="Courier New"/>
                <a:ea typeface="Courier New"/>
                <a:cs typeface="Courier New"/>
                <a:sym typeface="Courier New"/>
              </a:rPr>
              <a:t>, </a:t>
            </a:r>
            <a:r>
              <a:rPr lang="en-GB" sz="1450">
                <a:solidFill>
                  <a:srgbClr val="1155CC"/>
                </a:solidFill>
                <a:highlight>
                  <a:srgbClr val="FFFFFF"/>
                </a:highlight>
                <a:latin typeface="Courier New"/>
                <a:ea typeface="Courier New"/>
                <a:cs typeface="Courier New"/>
                <a:sym typeface="Courier New"/>
              </a:rPr>
              <a:t>4</a:t>
            </a:r>
            <a:r>
              <a:rPr lang="en-GB"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450">
                <a:highlight>
                  <a:srgbClr val="FFFFFF"/>
                </a:highlight>
                <a:latin typeface="Courier New"/>
                <a:ea typeface="Courier New"/>
                <a:cs typeface="Courier New"/>
                <a:sym typeface="Courier New"/>
              </a:rPr>
              <a:t>=IF(ISNUMBER(NUMBERVALUE(RIGHT(</a:t>
            </a:r>
            <a:r>
              <a:rPr lang="en-GB" sz="1450">
                <a:solidFill>
                  <a:srgbClr val="85200C"/>
                </a:solidFill>
                <a:highlight>
                  <a:srgbClr val="FFFFFF"/>
                </a:highlight>
                <a:latin typeface="Courier New"/>
                <a:ea typeface="Courier New"/>
                <a:cs typeface="Courier New"/>
                <a:sym typeface="Courier New"/>
              </a:rPr>
              <a:t>C2</a:t>
            </a:r>
            <a:r>
              <a:rPr lang="en-GB" sz="1450">
                <a:highlight>
                  <a:srgbClr val="FFFFFF"/>
                </a:highlight>
                <a:latin typeface="Courier New"/>
                <a:ea typeface="Courier New"/>
                <a:cs typeface="Courier New"/>
                <a:sym typeface="Courier New"/>
              </a:rPr>
              <a:t>, </a:t>
            </a:r>
            <a:r>
              <a:rPr lang="en-GB" sz="1450">
                <a:solidFill>
                  <a:srgbClr val="1155CC"/>
                </a:solidFill>
                <a:highlight>
                  <a:srgbClr val="FFFFFF"/>
                </a:highlight>
                <a:latin typeface="Courier New"/>
                <a:ea typeface="Courier New"/>
                <a:cs typeface="Courier New"/>
                <a:sym typeface="Courier New"/>
              </a:rPr>
              <a:t>4</a:t>
            </a:r>
            <a:r>
              <a:rPr lang="en-GB" sz="1450">
                <a:highlight>
                  <a:srgbClr val="FFFFFF"/>
                </a:highlight>
                <a:latin typeface="Courier New"/>
                <a:ea typeface="Courier New"/>
                <a:cs typeface="Courier New"/>
                <a:sym typeface="Courier New"/>
              </a:rPr>
              <a:t>))), NUMBERVALUE(</a:t>
            </a:r>
            <a:r>
              <a:rPr b="1" lang="en-GB" sz="1450">
                <a:highlight>
                  <a:srgbClr val="FFFFFF"/>
                </a:highlight>
                <a:latin typeface="Courier New"/>
                <a:ea typeface="Courier New"/>
                <a:cs typeface="Courier New"/>
                <a:sym typeface="Courier New"/>
              </a:rPr>
              <a:t>RIGHT</a:t>
            </a:r>
            <a:r>
              <a:rPr lang="en-GB" sz="1450">
                <a:highlight>
                  <a:srgbClr val="FFFFFF"/>
                </a:highlight>
                <a:latin typeface="Courier New"/>
                <a:ea typeface="Courier New"/>
                <a:cs typeface="Courier New"/>
                <a:sym typeface="Courier New"/>
              </a:rPr>
              <a:t>(</a:t>
            </a:r>
            <a:r>
              <a:rPr lang="en-GB" sz="1450">
                <a:solidFill>
                  <a:srgbClr val="85200C"/>
                </a:solidFill>
                <a:highlight>
                  <a:srgbClr val="FFFFFF"/>
                </a:highlight>
                <a:latin typeface="Courier New"/>
                <a:ea typeface="Courier New"/>
                <a:cs typeface="Courier New"/>
                <a:sym typeface="Courier New"/>
              </a:rPr>
              <a:t>C2</a:t>
            </a:r>
            <a:r>
              <a:rPr lang="en-GB" sz="1450">
                <a:highlight>
                  <a:srgbClr val="FFFFFF"/>
                </a:highlight>
                <a:latin typeface="Courier New"/>
                <a:ea typeface="Courier New"/>
                <a:cs typeface="Courier New"/>
                <a:sym typeface="Courier New"/>
              </a:rPr>
              <a:t>, </a:t>
            </a:r>
            <a:r>
              <a:rPr lang="en-GB" sz="1450">
                <a:solidFill>
                  <a:srgbClr val="1155CC"/>
                </a:solidFill>
                <a:highlight>
                  <a:srgbClr val="FFFFFF"/>
                </a:highlight>
                <a:latin typeface="Courier New"/>
                <a:ea typeface="Courier New"/>
                <a:cs typeface="Courier New"/>
                <a:sym typeface="Courier New"/>
              </a:rPr>
              <a:t>4</a:t>
            </a:r>
            <a:r>
              <a:rPr lang="en-GB" sz="1450">
                <a:highlight>
                  <a:srgbClr val="FFFFFF"/>
                </a:highlight>
                <a:latin typeface="Courier New"/>
                <a:ea typeface="Courier New"/>
                <a:cs typeface="Courier New"/>
                <a:sym typeface="Courier New"/>
              </a:rPr>
              <a:t>)), </a:t>
            </a:r>
            <a:r>
              <a:rPr lang="en-GB" sz="1450">
                <a:solidFill>
                  <a:srgbClr val="008000"/>
                </a:solidFill>
                <a:highlight>
                  <a:srgbClr val="FFFFFF"/>
                </a:highlight>
                <a:latin typeface="Courier New"/>
                <a:ea typeface="Courier New"/>
                <a:cs typeface="Courier New"/>
                <a:sym typeface="Courier New"/>
              </a:rPr>
              <a:t>""</a:t>
            </a:r>
            <a:r>
              <a:rPr lang="en-GB"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t>And then:</a:t>
            </a:r>
            <a:endParaRPr sz="1450">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450">
                <a:highlight>
                  <a:srgbClr val="FFFFFF"/>
                </a:highlight>
                <a:latin typeface="Courier New"/>
                <a:ea typeface="Courier New"/>
                <a:cs typeface="Courier New"/>
                <a:sym typeface="Courier New"/>
              </a:rPr>
              <a:t>=IF(</a:t>
            </a:r>
            <a:r>
              <a:rPr lang="en-GB" sz="1450">
                <a:solidFill>
                  <a:srgbClr val="85200C"/>
                </a:solidFill>
                <a:highlight>
                  <a:srgbClr val="FFFFFF"/>
                </a:highlight>
                <a:latin typeface="Courier New"/>
                <a:ea typeface="Courier New"/>
                <a:cs typeface="Courier New"/>
                <a:sym typeface="Courier New"/>
              </a:rPr>
              <a:t>L2</a:t>
            </a:r>
            <a:r>
              <a:rPr lang="en-GB" sz="1450">
                <a:highlight>
                  <a:srgbClr val="FFFFFF"/>
                </a:highlight>
                <a:latin typeface="Courier New"/>
                <a:ea typeface="Courier New"/>
                <a:cs typeface="Courier New"/>
                <a:sym typeface="Courier New"/>
              </a:rPr>
              <a:t>=</a:t>
            </a:r>
            <a:r>
              <a:rPr lang="en-GB" sz="1450">
                <a:solidFill>
                  <a:srgbClr val="1155CC"/>
                </a:solidFill>
                <a:highlight>
                  <a:srgbClr val="FFFFFF"/>
                </a:highlight>
                <a:latin typeface="Courier New"/>
                <a:ea typeface="Courier New"/>
                <a:cs typeface="Courier New"/>
                <a:sym typeface="Courier New"/>
              </a:rPr>
              <a:t>0</a:t>
            </a:r>
            <a:r>
              <a:rPr lang="en-GB" sz="1450">
                <a:highlight>
                  <a:srgbClr val="FFFFFF"/>
                </a:highlight>
                <a:latin typeface="Courier New"/>
                <a:ea typeface="Courier New"/>
                <a:cs typeface="Courier New"/>
                <a:sym typeface="Courier New"/>
              </a:rPr>
              <a:t>, </a:t>
            </a:r>
            <a:r>
              <a:rPr lang="en-GB" sz="1450">
                <a:solidFill>
                  <a:srgbClr val="008000"/>
                </a:solidFill>
                <a:highlight>
                  <a:srgbClr val="FFFFFF"/>
                </a:highlight>
                <a:latin typeface="Courier New"/>
                <a:ea typeface="Courier New"/>
                <a:cs typeface="Courier New"/>
                <a:sym typeface="Courier New"/>
              </a:rPr>
              <a:t>""</a:t>
            </a:r>
            <a:r>
              <a:rPr lang="en-GB" sz="1450">
                <a:highlight>
                  <a:srgbClr val="FFFFFF"/>
                </a:highlight>
                <a:latin typeface="Courier New"/>
                <a:ea typeface="Courier New"/>
                <a:cs typeface="Courier New"/>
                <a:sym typeface="Courier New"/>
              </a:rPr>
              <a:t>, </a:t>
            </a:r>
            <a:r>
              <a:rPr lang="en-GB" sz="1450">
                <a:solidFill>
                  <a:srgbClr val="85200C"/>
                </a:solidFill>
                <a:highlight>
                  <a:srgbClr val="FFFFFF"/>
                </a:highlight>
                <a:latin typeface="Courier New"/>
                <a:ea typeface="Courier New"/>
                <a:cs typeface="Courier New"/>
                <a:sym typeface="Courier New"/>
              </a:rPr>
              <a:t>L2</a:t>
            </a:r>
            <a:r>
              <a:rPr lang="en-GB"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GB" sz="1450">
                <a:highlight>
                  <a:srgbClr val="FFFFFF"/>
                </a:highlight>
                <a:latin typeface="Courier New"/>
                <a:ea typeface="Courier New"/>
                <a:cs typeface="Courier New"/>
                <a:sym typeface="Courier New"/>
              </a:rPr>
              <a:t>=IF(</a:t>
            </a:r>
            <a:r>
              <a:rPr lang="en-GB" sz="1450">
                <a:solidFill>
                  <a:srgbClr val="85200C"/>
                </a:solidFill>
                <a:highlight>
                  <a:srgbClr val="FFFFFF"/>
                </a:highlight>
                <a:latin typeface="Courier New"/>
                <a:ea typeface="Courier New"/>
                <a:cs typeface="Courier New"/>
                <a:sym typeface="Courier New"/>
              </a:rPr>
              <a:t>M2</a:t>
            </a:r>
            <a:r>
              <a:rPr lang="en-GB" sz="1450">
                <a:highlight>
                  <a:srgbClr val="FFFFFF"/>
                </a:highlight>
                <a:latin typeface="Courier New"/>
                <a:ea typeface="Courier New"/>
                <a:cs typeface="Courier New"/>
                <a:sym typeface="Courier New"/>
              </a:rPr>
              <a:t>=</a:t>
            </a:r>
            <a:r>
              <a:rPr lang="en-GB" sz="1450">
                <a:solidFill>
                  <a:srgbClr val="1155CC"/>
                </a:solidFill>
                <a:highlight>
                  <a:srgbClr val="FFFFFF"/>
                </a:highlight>
                <a:latin typeface="Courier New"/>
                <a:ea typeface="Courier New"/>
                <a:cs typeface="Courier New"/>
                <a:sym typeface="Courier New"/>
              </a:rPr>
              <a:t>0</a:t>
            </a:r>
            <a:r>
              <a:rPr lang="en-GB" sz="1450">
                <a:highlight>
                  <a:srgbClr val="FFFFFF"/>
                </a:highlight>
                <a:latin typeface="Courier New"/>
                <a:ea typeface="Courier New"/>
                <a:cs typeface="Courier New"/>
                <a:sym typeface="Courier New"/>
              </a:rPr>
              <a:t>, </a:t>
            </a:r>
            <a:r>
              <a:rPr lang="en-GB" sz="1450">
                <a:solidFill>
                  <a:srgbClr val="008000"/>
                </a:solidFill>
                <a:highlight>
                  <a:srgbClr val="FFFFFF"/>
                </a:highlight>
                <a:latin typeface="Courier New"/>
                <a:ea typeface="Courier New"/>
                <a:cs typeface="Courier New"/>
                <a:sym typeface="Courier New"/>
              </a:rPr>
              <a:t>""</a:t>
            </a:r>
            <a:r>
              <a:rPr lang="en-GB" sz="1450">
                <a:highlight>
                  <a:srgbClr val="FFFFFF"/>
                </a:highlight>
                <a:latin typeface="Courier New"/>
                <a:ea typeface="Courier New"/>
                <a:cs typeface="Courier New"/>
                <a:sym typeface="Courier New"/>
              </a:rPr>
              <a:t>, </a:t>
            </a:r>
            <a:r>
              <a:rPr lang="en-GB" sz="1450">
                <a:solidFill>
                  <a:srgbClr val="85200C"/>
                </a:solidFill>
                <a:highlight>
                  <a:srgbClr val="FFFFFF"/>
                </a:highlight>
                <a:latin typeface="Courier New"/>
                <a:ea typeface="Courier New"/>
                <a:cs typeface="Courier New"/>
                <a:sym typeface="Courier New"/>
              </a:rPr>
              <a:t>M2</a:t>
            </a:r>
            <a:r>
              <a:rPr lang="en-GB" sz="1450">
                <a:highlight>
                  <a:srgbClr val="FFFFFF"/>
                </a:highlight>
                <a:latin typeface="Courier New"/>
                <a:ea typeface="Courier New"/>
                <a:cs typeface="Courier New"/>
                <a:sym typeface="Courier New"/>
              </a:rPr>
              <a:t>)</a:t>
            </a:r>
            <a:endParaRPr sz="1450">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Connecting</a:t>
            </a:r>
            <a:endParaRPr/>
          </a:p>
        </p:txBody>
      </p:sp>
      <p:sp>
        <p:nvSpPr>
          <p:cNvPr id="106" name="Google Shape;106;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tables need a matching ID.</a:t>
            </a:r>
            <a:endParaRPr/>
          </a:p>
          <a:p>
            <a:pPr indent="0" lvl="0" marL="0" rtl="0" algn="l">
              <a:spcBef>
                <a:spcPts val="1200"/>
              </a:spcBef>
              <a:spcAft>
                <a:spcPts val="0"/>
              </a:spcAft>
              <a:buNone/>
            </a:pPr>
            <a:r>
              <a:rPr lang="en-GB"/>
              <a:t>Th</a:t>
            </a:r>
            <a:r>
              <a:rPr lang="en-GB"/>
              <a:t>e</a:t>
            </a:r>
            <a:r>
              <a:rPr lang="en-GB"/>
              <a:t> same GUID (StudentID) as primary key:</a:t>
            </a:r>
            <a:endParaRPr/>
          </a:p>
          <a:p>
            <a:pPr indent="-342900" lvl="0" marL="457200" rtl="0" algn="l">
              <a:spcBef>
                <a:spcPts val="1200"/>
              </a:spcBef>
              <a:spcAft>
                <a:spcPts val="0"/>
              </a:spcAft>
              <a:buSzPts val="1800"/>
              <a:buChar char="-"/>
            </a:pPr>
            <a:r>
              <a:rPr b="1" lang="en-GB"/>
              <a:t>Classlist</a:t>
            </a:r>
            <a:endParaRPr b="1"/>
          </a:p>
          <a:p>
            <a:pPr indent="-342900" lvl="0" marL="457200" rtl="0" algn="l">
              <a:spcBef>
                <a:spcPts val="0"/>
              </a:spcBef>
              <a:spcAft>
                <a:spcPts val="0"/>
              </a:spcAft>
              <a:buSzPts val="1800"/>
              <a:buChar char="-"/>
            </a:pPr>
            <a:r>
              <a:rPr b="1" lang="en-GB"/>
              <a:t>StudentPerformance</a:t>
            </a:r>
            <a:endParaRPr b="1"/>
          </a:p>
          <a:p>
            <a:pPr indent="-342900" lvl="0" marL="457200" rtl="0" algn="l">
              <a:spcBef>
                <a:spcPts val="0"/>
              </a:spcBef>
              <a:spcAft>
                <a:spcPts val="0"/>
              </a:spcAft>
              <a:buSzPts val="1800"/>
              <a:buChar char="-"/>
            </a:pPr>
            <a:r>
              <a:rPr b="1" lang="en-GB"/>
              <a:t>Address</a:t>
            </a:r>
            <a:endParaRPr b="1"/>
          </a:p>
          <a:p>
            <a:pPr indent="0" lvl="0" marL="0" rtl="0" algn="l">
              <a:spcBef>
                <a:spcPts val="1200"/>
              </a:spcBef>
              <a:spcAft>
                <a:spcPts val="0"/>
              </a:spcAft>
              <a:buNone/>
            </a:pPr>
            <a:r>
              <a:rPr lang="en-GB"/>
              <a:t>Another GUID (MovieID) to identify the movies:</a:t>
            </a:r>
            <a:endParaRPr/>
          </a:p>
          <a:p>
            <a:pPr indent="-342900" lvl="0" marL="457200" rtl="0" algn="l">
              <a:spcBef>
                <a:spcPts val="1200"/>
              </a:spcBef>
              <a:spcAft>
                <a:spcPts val="0"/>
              </a:spcAft>
              <a:buSzPts val="1800"/>
              <a:buChar char="-"/>
            </a:pPr>
            <a:r>
              <a:rPr b="1" lang="en-GB"/>
              <a:t>MovieChoice</a:t>
            </a:r>
            <a:r>
              <a:rPr lang="en-GB"/>
              <a:t> (primary key)</a:t>
            </a:r>
            <a:endParaRPr/>
          </a:p>
          <a:p>
            <a:pPr indent="-342900" lvl="0" marL="457200" rtl="0" algn="l">
              <a:spcBef>
                <a:spcPts val="0"/>
              </a:spcBef>
              <a:spcAft>
                <a:spcPts val="0"/>
              </a:spcAft>
              <a:buSzPts val="1800"/>
              <a:buChar char="-"/>
            </a:pPr>
            <a:r>
              <a:rPr b="1" lang="en-GB"/>
              <a:t>Classlist</a:t>
            </a:r>
            <a:r>
              <a:rPr lang="en-GB"/>
              <a:t> (foreign key)</a:t>
            </a:r>
            <a:endParaRPr/>
          </a:p>
        </p:txBody>
      </p:sp>
      <p:pic>
        <p:nvPicPr>
          <p:cNvPr id="107" name="Google Shape;107;p19"/>
          <p:cNvPicPr preferRelativeResize="0"/>
          <p:nvPr/>
        </p:nvPicPr>
        <p:blipFill>
          <a:blip r:embed="rId3">
            <a:alphaModFix/>
          </a:blip>
          <a:stretch>
            <a:fillRect/>
          </a:stretch>
        </p:blipFill>
        <p:spPr>
          <a:xfrm>
            <a:off x="5117225" y="227250"/>
            <a:ext cx="3867474" cy="2891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Connecting</a:t>
            </a:r>
            <a:endParaRPr/>
          </a:p>
        </p:txBody>
      </p:sp>
      <p:sp>
        <p:nvSpPr>
          <p:cNvPr id="113" name="Google Shape;11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use a GUID?</a:t>
            </a:r>
            <a:br>
              <a:rPr lang="en-GB"/>
            </a:br>
            <a:r>
              <a:rPr lang="en-GB" sz="1400"/>
              <a:t>(a5bd8458-c730-4f1e-831b-8d20281e89f2; 128-bit in size, 32 digits long, 2</a:t>
            </a:r>
            <a:r>
              <a:rPr baseline="30000" lang="en-GB" sz="1400"/>
              <a:t>128</a:t>
            </a:r>
            <a:r>
              <a:rPr lang="en-GB" sz="1400"/>
              <a:t> possibilities)</a:t>
            </a:r>
            <a:endParaRPr/>
          </a:p>
          <a:p>
            <a:pPr indent="-342900" lvl="0" marL="457200" rtl="0" algn="l">
              <a:spcBef>
                <a:spcPts val="1200"/>
              </a:spcBef>
              <a:spcAft>
                <a:spcPts val="0"/>
              </a:spcAft>
              <a:buSzPts val="1800"/>
              <a:buChar char="-"/>
            </a:pPr>
            <a:r>
              <a:rPr lang="en-GB"/>
              <a:t>The nature and potential size of the tables.</a:t>
            </a:r>
            <a:endParaRPr/>
          </a:p>
          <a:p>
            <a:pPr indent="-342900" lvl="0" marL="457200" rtl="0" algn="l">
              <a:spcBef>
                <a:spcPts val="0"/>
              </a:spcBef>
              <a:spcAft>
                <a:spcPts val="0"/>
              </a:spcAft>
              <a:buSzPts val="1800"/>
              <a:buChar char="-"/>
            </a:pPr>
            <a:r>
              <a:rPr lang="en-GB"/>
              <a:t>Numerical IDs make sense when order and continuity needs to be maintained.</a:t>
            </a:r>
            <a:endParaRPr/>
          </a:p>
          <a:p>
            <a:pPr indent="-342900" lvl="0" marL="457200" rtl="0" algn="l">
              <a:spcBef>
                <a:spcPts val="0"/>
              </a:spcBef>
              <a:spcAft>
                <a:spcPts val="0"/>
              </a:spcAft>
              <a:buSzPts val="1800"/>
              <a:buChar char="-"/>
            </a:pPr>
            <a:r>
              <a:rPr lang="en-GB"/>
              <a:t>A GUID or UUID is unlikely to be repeated.</a:t>
            </a:r>
            <a:endParaRPr/>
          </a:p>
          <a:p>
            <a:pPr indent="-342900" lvl="0" marL="457200" rtl="0" algn="l">
              <a:spcBef>
                <a:spcPts val="0"/>
              </a:spcBef>
              <a:spcAft>
                <a:spcPts val="0"/>
              </a:spcAft>
              <a:buSzPts val="1800"/>
              <a:buChar char="-"/>
            </a:pPr>
            <a:r>
              <a:rPr lang="en-GB"/>
              <a:t>It can be uniquely created with </a:t>
            </a:r>
            <a:r>
              <a:rPr lang="en-GB">
                <a:highlight>
                  <a:schemeClr val="lt1"/>
                </a:highlight>
                <a:latin typeface="Courier New"/>
                <a:ea typeface="Courier New"/>
                <a:cs typeface="Courier New"/>
                <a:sym typeface="Courier New"/>
              </a:rPr>
              <a:t>NEWID()</a:t>
            </a:r>
            <a:r>
              <a:rPr lang="en-GB"/>
              <a:t> on MSS</a:t>
            </a:r>
            <a:r>
              <a:rPr lang="en-GB"/>
              <a:t>QL and </a:t>
            </a:r>
            <a:r>
              <a:rPr lang="en-GB">
                <a:highlight>
                  <a:schemeClr val="lt1"/>
                </a:highlight>
                <a:latin typeface="Courier New"/>
                <a:ea typeface="Courier New"/>
                <a:cs typeface="Courier New"/>
                <a:sym typeface="Courier New"/>
              </a:rPr>
              <a:t>UUID()</a:t>
            </a:r>
            <a:r>
              <a:rPr lang="en-GB"/>
              <a:t> on MySQL.</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Creating/Populating tables</a:t>
            </a:r>
            <a:endParaRPr/>
          </a:p>
        </p:txBody>
      </p:sp>
      <p:sp>
        <p:nvSpPr>
          <p:cNvPr id="119" name="Google Shape;11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Create CSV files.</a:t>
            </a:r>
            <a:endParaRPr/>
          </a:p>
          <a:p>
            <a:pPr indent="0" lvl="0" marL="0" rtl="0" algn="l">
              <a:spcBef>
                <a:spcPts val="1200"/>
              </a:spcBef>
              <a:spcAft>
                <a:spcPts val="0"/>
              </a:spcAft>
              <a:buNone/>
            </a:pPr>
            <a:r>
              <a:rPr lang="en-GB"/>
              <a:t>When Excel runs out of magic:</a:t>
            </a:r>
            <a:endParaRPr/>
          </a:p>
          <a:p>
            <a:pPr indent="-342900" lvl="0" marL="457200" rtl="0" algn="l">
              <a:spcBef>
                <a:spcPts val="1200"/>
              </a:spcBef>
              <a:spcAft>
                <a:spcPts val="0"/>
              </a:spcAft>
              <a:buSzPts val="1800"/>
              <a:buChar char="-"/>
            </a:pPr>
            <a:r>
              <a:rPr lang="en-GB"/>
              <a:t>CSV files with </a:t>
            </a:r>
            <a:r>
              <a:rPr lang="en-GB"/>
              <a:t>semicolons</a:t>
            </a:r>
            <a:r>
              <a:rPr lang="en-GB"/>
              <a:t>, instead of commas</a:t>
            </a:r>
            <a:endParaRPr/>
          </a:p>
          <a:p>
            <a:pPr indent="-342900" lvl="0" marL="457200" rtl="0" algn="l">
              <a:spcBef>
                <a:spcPts val="0"/>
              </a:spcBef>
              <a:spcAft>
                <a:spcPts val="0"/>
              </a:spcAft>
              <a:buSzPts val="1800"/>
              <a:buChar char="-"/>
            </a:pPr>
            <a:r>
              <a:rPr lang="en-GB"/>
              <a:t>Weird results when importing comma-separated numbers (used anywhere aside from the USA)</a:t>
            </a:r>
            <a:endParaRPr/>
          </a:p>
          <a:p>
            <a:pPr indent="0" lvl="0" marL="0" rtl="0" algn="l">
              <a:spcBef>
                <a:spcPts val="1200"/>
              </a:spcBef>
              <a:spcAft>
                <a:spcPts val="0"/>
              </a:spcAft>
              <a:buNone/>
            </a:pPr>
            <a:r>
              <a:rPr lang="en-GB"/>
              <a:t>Just open the spreadsheets on Google Sheets and export them to CSV files.</a:t>
            </a:r>
            <a:endParaRPr/>
          </a:p>
          <a:p>
            <a:pPr indent="0" lvl="0" marL="0" rtl="0" algn="l">
              <a:spcBef>
                <a:spcPts val="1200"/>
              </a:spcBef>
              <a:spcAft>
                <a:spcPts val="0"/>
              </a:spcAft>
              <a:buNone/>
            </a:pPr>
            <a:r>
              <a:rPr lang="en-GB"/>
              <a:t>Import into a clean database on MSSQL using the Import Wizard.</a:t>
            </a:r>
            <a:endParaRPr/>
          </a:p>
          <a:p>
            <a:pPr indent="0" lvl="0" marL="0" rtl="0" algn="l">
              <a:spcBef>
                <a:spcPts val="1200"/>
              </a:spcBef>
              <a:spcAft>
                <a:spcPts val="1200"/>
              </a:spcAft>
              <a:buNone/>
            </a:pPr>
            <a:r>
              <a:rPr lang="en-GB"/>
              <a:t>Watch out for the data types and primary keys.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