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3"/>
  </p:notesMasterIdLst>
  <p:handoutMasterIdLst>
    <p:handoutMasterId r:id="rId14"/>
  </p:handoutMasterIdLst>
  <p:sldIdLst>
    <p:sldId id="256" r:id="rId2"/>
    <p:sldId id="257" r:id="rId3"/>
    <p:sldId id="258" r:id="rId4"/>
    <p:sldId id="259" r:id="rId5"/>
    <p:sldId id="266" r:id="rId6"/>
    <p:sldId id="260" r:id="rId7"/>
    <p:sldId id="261" r:id="rId8"/>
    <p:sldId id="265" r:id="rId9"/>
    <p:sldId id="263"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121" d="100"/>
          <a:sy n="121" d="100"/>
        </p:scale>
        <p:origin x="9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251049C-D6E3-41A6-BF76-99E7CB1B86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NZ" dirty="0" smtClean="0"/>
              <a:t>World Cargo Pacific</a:t>
            </a:r>
            <a:endParaRPr lang="en-NZ" dirty="0"/>
          </a:p>
        </p:txBody>
      </p:sp>
      <p:sp>
        <p:nvSpPr>
          <p:cNvPr id="3" name="Date Placeholder 2">
            <a:extLst>
              <a:ext uri="{FF2B5EF4-FFF2-40B4-BE49-F238E27FC236}">
                <a16:creationId xmlns:a16="http://schemas.microsoft.com/office/drawing/2014/main" xmlns="" id="{D5EE99EF-0E21-4815-9DFA-78C3AD5DC9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9BA18F-85E3-4D94-B671-E368BC450E68}" type="datetimeFigureOut">
              <a:rPr lang="en-NZ" smtClean="0"/>
              <a:t>16/08/2019</a:t>
            </a:fld>
            <a:endParaRPr lang="en-NZ"/>
          </a:p>
        </p:txBody>
      </p:sp>
      <p:sp>
        <p:nvSpPr>
          <p:cNvPr id="4" name="Footer Placeholder 3">
            <a:extLst>
              <a:ext uri="{FF2B5EF4-FFF2-40B4-BE49-F238E27FC236}">
                <a16:creationId xmlns:a16="http://schemas.microsoft.com/office/drawing/2014/main" xmlns="" id="{BB94B5AB-C9D5-4214-B616-8F0BC5FC38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a:extLst>
              <a:ext uri="{FF2B5EF4-FFF2-40B4-BE49-F238E27FC236}">
                <a16:creationId xmlns:a16="http://schemas.microsoft.com/office/drawing/2014/main" xmlns="" id="{BE515EC9-556A-402F-86F6-B3DE00D373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B5F0B1-A90A-40BC-B410-3DBA174301A9}" type="slidenum">
              <a:rPr lang="en-NZ" smtClean="0"/>
              <a:t>‹#›</a:t>
            </a:fld>
            <a:endParaRPr lang="en-NZ"/>
          </a:p>
        </p:txBody>
      </p:sp>
    </p:spTree>
    <p:extLst>
      <p:ext uri="{BB962C8B-B14F-4D97-AF65-F5344CB8AC3E}">
        <p14:creationId xmlns:p14="http://schemas.microsoft.com/office/powerpoint/2010/main" val="238180711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NZ" dirty="0" smtClean="0"/>
              <a:t>World Cargo Pacific</a:t>
            </a:r>
            <a:endParaRPr lang="en-NZ"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0EFBA-1FCC-43A5-ACDD-029D45D2D13F}" type="datetimeFigureOut">
              <a:rPr lang="en-NZ" smtClean="0"/>
              <a:t>16/08/2019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A4F92-A582-4E9F-8B54-D65E08FA77CC}" type="slidenum">
              <a:rPr lang="en-NZ" smtClean="0"/>
              <a:t>‹#›</a:t>
            </a:fld>
            <a:endParaRPr lang="en-NZ"/>
          </a:p>
        </p:txBody>
      </p:sp>
    </p:spTree>
    <p:extLst>
      <p:ext uri="{BB962C8B-B14F-4D97-AF65-F5344CB8AC3E}">
        <p14:creationId xmlns:p14="http://schemas.microsoft.com/office/powerpoint/2010/main" val="168892274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876A4BC-4C48-4D4E-8FF2-2AEBB943F65D}" type="datetime1">
              <a:rPr lang="en-NZ" smtClean="0"/>
              <a:t>16/08/2019</a:t>
            </a:fld>
            <a:endParaRPr lang="en-NZ"/>
          </a:p>
        </p:txBody>
      </p:sp>
      <p:sp>
        <p:nvSpPr>
          <p:cNvPr id="5" name="Footer Placeholder 4"/>
          <p:cNvSpPr>
            <a:spLocks noGrp="1"/>
          </p:cNvSpPr>
          <p:nvPr>
            <p:ph type="ftr" sz="quarter" idx="11"/>
          </p:nvPr>
        </p:nvSpPr>
        <p:spPr/>
        <p:txBody>
          <a:bodyPr/>
          <a:lstStyle/>
          <a:p>
            <a:r>
              <a:rPr lang="en-NZ" smtClean="0"/>
              <a:t>www.worldcargopacific.com</a:t>
            </a:r>
            <a:endParaRPr lang="en-NZ"/>
          </a:p>
        </p:txBody>
      </p:sp>
      <p:sp>
        <p:nvSpPr>
          <p:cNvPr id="6" name="Slide Number Placeholder 5"/>
          <p:cNvSpPr>
            <a:spLocks noGrp="1"/>
          </p:cNvSpPr>
          <p:nvPr>
            <p:ph type="sldNum" sz="quarter" idx="12"/>
          </p:nvPr>
        </p:nvSpPr>
        <p:spPr/>
        <p:txBody>
          <a:bodyPr/>
          <a:lstStyle/>
          <a:p>
            <a:fld id="{0A5912CC-729C-47D1-AA71-C35C4C32F8E0}" type="slidenum">
              <a:rPr lang="en-NZ" smtClean="0"/>
              <a:t>‹#›</a:t>
            </a:fld>
            <a:endParaRPr lang="en-NZ"/>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151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4435DB-3F7B-4186-A485-CAC242B9BDDD}" type="datetime1">
              <a:rPr lang="en-NZ" smtClean="0"/>
              <a:t>16/08/2019</a:t>
            </a:fld>
            <a:endParaRPr lang="en-NZ"/>
          </a:p>
        </p:txBody>
      </p:sp>
      <p:sp>
        <p:nvSpPr>
          <p:cNvPr id="5" name="Footer Placeholder 4"/>
          <p:cNvSpPr>
            <a:spLocks noGrp="1"/>
          </p:cNvSpPr>
          <p:nvPr>
            <p:ph type="ftr" sz="quarter" idx="11"/>
          </p:nvPr>
        </p:nvSpPr>
        <p:spPr/>
        <p:txBody>
          <a:bodyPr/>
          <a:lstStyle/>
          <a:p>
            <a:r>
              <a:rPr lang="en-NZ" smtClean="0"/>
              <a:t>www.worldcargopacific.com</a:t>
            </a:r>
            <a:endParaRPr lang="en-NZ"/>
          </a:p>
        </p:txBody>
      </p:sp>
      <p:sp>
        <p:nvSpPr>
          <p:cNvPr id="6" name="Slide Number Placeholder 5"/>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365155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3DAAD8-F371-499A-B2FC-C5CBED519E1E}" type="datetime1">
              <a:rPr lang="en-NZ" smtClean="0"/>
              <a:t>16/08/2019</a:t>
            </a:fld>
            <a:endParaRPr lang="en-NZ"/>
          </a:p>
        </p:txBody>
      </p:sp>
      <p:sp>
        <p:nvSpPr>
          <p:cNvPr id="5" name="Footer Placeholder 4"/>
          <p:cNvSpPr>
            <a:spLocks noGrp="1"/>
          </p:cNvSpPr>
          <p:nvPr>
            <p:ph type="ftr" sz="quarter" idx="11"/>
          </p:nvPr>
        </p:nvSpPr>
        <p:spPr/>
        <p:txBody>
          <a:bodyPr/>
          <a:lstStyle/>
          <a:p>
            <a:r>
              <a:rPr lang="en-NZ" smtClean="0"/>
              <a:t>www.worldcargopacific.com</a:t>
            </a:r>
            <a:endParaRPr lang="en-NZ"/>
          </a:p>
        </p:txBody>
      </p:sp>
      <p:sp>
        <p:nvSpPr>
          <p:cNvPr id="6" name="Slide Number Placeholder 5"/>
          <p:cNvSpPr>
            <a:spLocks noGrp="1"/>
          </p:cNvSpPr>
          <p:nvPr>
            <p:ph type="sldNum" sz="quarter" idx="12"/>
          </p:nvPr>
        </p:nvSpPr>
        <p:spPr/>
        <p:txBody>
          <a:bodyPr/>
          <a:lstStyle/>
          <a:p>
            <a:fld id="{0A5912CC-729C-47D1-AA71-C35C4C32F8E0}" type="slidenum">
              <a:rPr lang="en-NZ" smtClean="0"/>
              <a:t>‹#›</a:t>
            </a:fld>
            <a:endParaRPr lang="en-NZ"/>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5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5ECF7-CB3E-4A35-885A-8CB83D0C9F37}" type="datetime1">
              <a:rPr lang="en-NZ" smtClean="0"/>
              <a:t>16/08/2019</a:t>
            </a:fld>
            <a:endParaRPr lang="en-NZ"/>
          </a:p>
        </p:txBody>
      </p:sp>
      <p:sp>
        <p:nvSpPr>
          <p:cNvPr id="5" name="Footer Placeholder 4"/>
          <p:cNvSpPr>
            <a:spLocks noGrp="1"/>
          </p:cNvSpPr>
          <p:nvPr>
            <p:ph type="ftr" sz="quarter" idx="11"/>
          </p:nvPr>
        </p:nvSpPr>
        <p:spPr/>
        <p:txBody>
          <a:bodyPr/>
          <a:lstStyle/>
          <a:p>
            <a:r>
              <a:rPr lang="en-NZ" smtClean="0"/>
              <a:t>www.worldcargopacific.com</a:t>
            </a:r>
            <a:endParaRPr lang="en-NZ"/>
          </a:p>
        </p:txBody>
      </p:sp>
      <p:sp>
        <p:nvSpPr>
          <p:cNvPr id="6" name="Slide Number Placeholder 5"/>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36914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8C24D-06DE-4F87-B439-416539650FBB}" type="datetime1">
              <a:rPr lang="en-NZ" smtClean="0"/>
              <a:t>16/08/2019</a:t>
            </a:fld>
            <a:endParaRPr lang="en-NZ"/>
          </a:p>
        </p:txBody>
      </p:sp>
      <p:sp>
        <p:nvSpPr>
          <p:cNvPr id="5" name="Footer Placeholder 4"/>
          <p:cNvSpPr>
            <a:spLocks noGrp="1"/>
          </p:cNvSpPr>
          <p:nvPr>
            <p:ph type="ftr" sz="quarter" idx="11"/>
          </p:nvPr>
        </p:nvSpPr>
        <p:spPr/>
        <p:txBody>
          <a:bodyPr/>
          <a:lstStyle/>
          <a:p>
            <a:r>
              <a:rPr lang="en-NZ" smtClean="0"/>
              <a:t>www.worldcargopacific.com</a:t>
            </a:r>
            <a:endParaRPr lang="en-NZ"/>
          </a:p>
        </p:txBody>
      </p:sp>
      <p:sp>
        <p:nvSpPr>
          <p:cNvPr id="6" name="Slide Number Placeholder 5"/>
          <p:cNvSpPr>
            <a:spLocks noGrp="1"/>
          </p:cNvSpPr>
          <p:nvPr>
            <p:ph type="sldNum" sz="quarter" idx="12"/>
          </p:nvPr>
        </p:nvSpPr>
        <p:spPr/>
        <p:txBody>
          <a:bodyPr/>
          <a:lstStyle/>
          <a:p>
            <a:fld id="{0A5912CC-729C-47D1-AA71-C35C4C32F8E0}" type="slidenum">
              <a:rPr lang="en-NZ" smtClean="0"/>
              <a:t>‹#›</a:t>
            </a:fld>
            <a:endParaRPr lang="en-NZ"/>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043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B54852-D610-42BF-A5AF-6B38CD405EBA}" type="datetime1">
              <a:rPr lang="en-NZ" smtClean="0"/>
              <a:t>16/08/2019</a:t>
            </a:fld>
            <a:endParaRPr lang="en-NZ"/>
          </a:p>
        </p:txBody>
      </p:sp>
      <p:sp>
        <p:nvSpPr>
          <p:cNvPr id="6" name="Footer Placeholder 5"/>
          <p:cNvSpPr>
            <a:spLocks noGrp="1"/>
          </p:cNvSpPr>
          <p:nvPr>
            <p:ph type="ftr" sz="quarter" idx="11"/>
          </p:nvPr>
        </p:nvSpPr>
        <p:spPr/>
        <p:txBody>
          <a:bodyPr/>
          <a:lstStyle/>
          <a:p>
            <a:r>
              <a:rPr lang="en-NZ" smtClean="0"/>
              <a:t>www.worldcargopacific.com</a:t>
            </a:r>
            <a:endParaRPr lang="en-NZ"/>
          </a:p>
        </p:txBody>
      </p:sp>
      <p:sp>
        <p:nvSpPr>
          <p:cNvPr id="7" name="Slide Number Placeholder 6"/>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16237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387923-DF48-45B5-AEBC-73974E4F7AB3}" type="datetime1">
              <a:rPr lang="en-NZ" smtClean="0"/>
              <a:t>16/08/2019</a:t>
            </a:fld>
            <a:endParaRPr lang="en-NZ"/>
          </a:p>
        </p:txBody>
      </p:sp>
      <p:sp>
        <p:nvSpPr>
          <p:cNvPr id="8" name="Footer Placeholder 7"/>
          <p:cNvSpPr>
            <a:spLocks noGrp="1"/>
          </p:cNvSpPr>
          <p:nvPr>
            <p:ph type="ftr" sz="quarter" idx="11"/>
          </p:nvPr>
        </p:nvSpPr>
        <p:spPr/>
        <p:txBody>
          <a:bodyPr/>
          <a:lstStyle/>
          <a:p>
            <a:r>
              <a:rPr lang="en-NZ" smtClean="0"/>
              <a:t>www.worldcargopacific.com</a:t>
            </a:r>
            <a:endParaRPr lang="en-NZ"/>
          </a:p>
        </p:txBody>
      </p:sp>
      <p:sp>
        <p:nvSpPr>
          <p:cNvPr id="9" name="Slide Number Placeholder 8"/>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165961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22772F-0756-49B9-AC49-92F30C1C31FA}" type="datetime1">
              <a:rPr lang="en-NZ" smtClean="0"/>
              <a:t>16/08/2019</a:t>
            </a:fld>
            <a:endParaRPr lang="en-NZ"/>
          </a:p>
        </p:txBody>
      </p:sp>
      <p:sp>
        <p:nvSpPr>
          <p:cNvPr id="4" name="Footer Placeholder 3"/>
          <p:cNvSpPr>
            <a:spLocks noGrp="1"/>
          </p:cNvSpPr>
          <p:nvPr>
            <p:ph type="ftr" sz="quarter" idx="11"/>
          </p:nvPr>
        </p:nvSpPr>
        <p:spPr/>
        <p:txBody>
          <a:bodyPr/>
          <a:lstStyle/>
          <a:p>
            <a:r>
              <a:rPr lang="en-NZ" smtClean="0"/>
              <a:t>www.worldcargopacific.com</a:t>
            </a:r>
            <a:endParaRPr lang="en-NZ"/>
          </a:p>
        </p:txBody>
      </p:sp>
      <p:sp>
        <p:nvSpPr>
          <p:cNvPr id="5" name="Slide Number Placeholder 4"/>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290045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8DC05-227D-4C89-81FF-B5BEE204BC2D}" type="datetime1">
              <a:rPr lang="en-NZ" smtClean="0"/>
              <a:t>16/08/2019</a:t>
            </a:fld>
            <a:endParaRPr lang="en-NZ"/>
          </a:p>
        </p:txBody>
      </p:sp>
      <p:sp>
        <p:nvSpPr>
          <p:cNvPr id="3" name="Footer Placeholder 2"/>
          <p:cNvSpPr>
            <a:spLocks noGrp="1"/>
          </p:cNvSpPr>
          <p:nvPr>
            <p:ph type="ftr" sz="quarter" idx="11"/>
          </p:nvPr>
        </p:nvSpPr>
        <p:spPr/>
        <p:txBody>
          <a:bodyPr/>
          <a:lstStyle/>
          <a:p>
            <a:r>
              <a:rPr lang="en-NZ" smtClean="0"/>
              <a:t>www.worldcargopacific.com</a:t>
            </a:r>
            <a:endParaRPr lang="en-NZ"/>
          </a:p>
        </p:txBody>
      </p:sp>
      <p:sp>
        <p:nvSpPr>
          <p:cNvPr id="4" name="Slide Number Placeholder 3"/>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29386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A1D08-0D5A-41AA-9DCD-1C60C10EBD92}" type="datetime1">
              <a:rPr lang="en-NZ" smtClean="0"/>
              <a:t>16/08/2019</a:t>
            </a:fld>
            <a:endParaRPr lang="en-NZ"/>
          </a:p>
        </p:txBody>
      </p:sp>
      <p:sp>
        <p:nvSpPr>
          <p:cNvPr id="6" name="Footer Placeholder 5"/>
          <p:cNvSpPr>
            <a:spLocks noGrp="1"/>
          </p:cNvSpPr>
          <p:nvPr>
            <p:ph type="ftr" sz="quarter" idx="11"/>
          </p:nvPr>
        </p:nvSpPr>
        <p:spPr/>
        <p:txBody>
          <a:bodyPr/>
          <a:lstStyle/>
          <a:p>
            <a:r>
              <a:rPr lang="en-NZ" smtClean="0"/>
              <a:t>www.worldcargopacific.com</a:t>
            </a:r>
            <a:endParaRPr lang="en-NZ"/>
          </a:p>
        </p:txBody>
      </p:sp>
      <p:sp>
        <p:nvSpPr>
          <p:cNvPr id="7" name="Slide Number Placeholder 6"/>
          <p:cNvSpPr>
            <a:spLocks noGrp="1"/>
          </p:cNvSpPr>
          <p:nvPr>
            <p:ph type="sldNum" sz="quarter" idx="12"/>
          </p:nvPr>
        </p:nvSpPr>
        <p:spPr/>
        <p:txBody>
          <a:bodyPr/>
          <a:lstStyle/>
          <a:p>
            <a:fld id="{0A5912CC-729C-47D1-AA71-C35C4C32F8E0}" type="slidenum">
              <a:rPr lang="en-NZ" smtClean="0"/>
              <a:t>‹#›</a:t>
            </a:fld>
            <a:endParaRPr lang="en-NZ"/>
          </a:p>
        </p:txBody>
      </p:sp>
    </p:spTree>
    <p:extLst>
      <p:ext uri="{BB962C8B-B14F-4D97-AF65-F5344CB8AC3E}">
        <p14:creationId xmlns:p14="http://schemas.microsoft.com/office/powerpoint/2010/main" val="4061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456E-801A-4644-ACAC-5D8932F295C1}" type="datetime1">
              <a:rPr lang="en-NZ" smtClean="0"/>
              <a:t>16/08/2019</a:t>
            </a:fld>
            <a:endParaRPr lang="en-NZ"/>
          </a:p>
        </p:txBody>
      </p:sp>
      <p:sp>
        <p:nvSpPr>
          <p:cNvPr id="6" name="Footer Placeholder 5"/>
          <p:cNvSpPr>
            <a:spLocks noGrp="1"/>
          </p:cNvSpPr>
          <p:nvPr>
            <p:ph type="ftr" sz="quarter" idx="11"/>
          </p:nvPr>
        </p:nvSpPr>
        <p:spPr/>
        <p:txBody>
          <a:bodyPr/>
          <a:lstStyle/>
          <a:p>
            <a:r>
              <a:rPr lang="en-NZ" smtClean="0"/>
              <a:t>www.worldcargopacific.com</a:t>
            </a:r>
            <a:endParaRPr lang="en-NZ"/>
          </a:p>
        </p:txBody>
      </p:sp>
      <p:sp>
        <p:nvSpPr>
          <p:cNvPr id="7" name="Slide Number Placeholder 6"/>
          <p:cNvSpPr>
            <a:spLocks noGrp="1"/>
          </p:cNvSpPr>
          <p:nvPr>
            <p:ph type="sldNum" sz="quarter" idx="12"/>
          </p:nvPr>
        </p:nvSpPr>
        <p:spPr/>
        <p:txBody>
          <a:bodyPr/>
          <a:lstStyle/>
          <a:p>
            <a:fld id="{0A5912CC-729C-47D1-AA71-C35C4C32F8E0}" type="slidenum">
              <a:rPr lang="en-NZ" smtClean="0"/>
              <a:t>‹#›</a:t>
            </a:fld>
            <a:endParaRPr lang="en-NZ"/>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90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98DC75-0AB4-4A79-8AC9-694424AF16C2}" type="datetime1">
              <a:rPr lang="en-NZ" smtClean="0"/>
              <a:t>16/08/2019</a:t>
            </a:fld>
            <a:endParaRPr lang="en-NZ"/>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NZ" smtClean="0"/>
              <a:t>www.worldcargopacific.com</a:t>
            </a:r>
            <a:endParaRPr lang="en-NZ"/>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5912CC-729C-47D1-AA71-C35C4C32F8E0}" type="slidenum">
              <a:rPr lang="en-NZ" smtClean="0"/>
              <a:t>‹#›</a:t>
            </a:fld>
            <a:endParaRPr lang="en-NZ"/>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041811"/>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mailto:operations@worldcargopacific.com" TargetMode="External"/><Relationship Id="rId7" Type="http://schemas.openxmlformats.org/officeDocument/2006/relationships/image" Target="../media/image28.png"/><Relationship Id="rId2" Type="http://schemas.openxmlformats.org/officeDocument/2006/relationships/hyperlink" Target="mailto:export@worldcargopacific.com" TargetMode="External"/><Relationship Id="rId1" Type="http://schemas.openxmlformats.org/officeDocument/2006/relationships/slideLayout" Target="../slideLayouts/slideLayout7.xml"/><Relationship Id="rId6" Type="http://schemas.openxmlformats.org/officeDocument/2006/relationships/hyperlink" Target="mailto:imports@worldcargopacific.com" TargetMode="External"/><Relationship Id="rId5" Type="http://schemas.openxmlformats.org/officeDocument/2006/relationships/hyperlink" Target="mailto:exports@worldcargopacific.com" TargetMode="External"/><Relationship Id="rId4" Type="http://schemas.openxmlformats.org/officeDocument/2006/relationships/hyperlink" Target="mailto:sales@worldcargopacific.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8D0DE514-8876-4D18-A995-61A5C1F813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09DA791C-FFCF-422E-8775-BDA6C0E5E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06393A1-3437-400C-8A63-422F1767AF3D}"/>
              </a:ext>
            </a:extLst>
          </p:cNvPr>
          <p:cNvSpPr>
            <a:spLocks noGrp="1"/>
          </p:cNvSpPr>
          <p:nvPr>
            <p:ph type="ctrTitle"/>
          </p:nvPr>
        </p:nvSpPr>
        <p:spPr>
          <a:xfrm>
            <a:off x="-479824" y="5054784"/>
            <a:ext cx="10058400" cy="822960"/>
          </a:xfrm>
        </p:spPr>
        <p:txBody>
          <a:bodyPr>
            <a:normAutofit/>
          </a:bodyPr>
          <a:lstStyle/>
          <a:p>
            <a:r>
              <a:rPr lang="en-NZ" sz="4800" dirty="0" smtClean="0">
                <a:solidFill>
                  <a:srgbClr val="FFFFFF"/>
                </a:solidFill>
                <a:latin typeface="+mn-lt"/>
                <a:cs typeface="Arial" panose="020B0604020202020204" pitchFamily="34" charset="0"/>
              </a:rPr>
              <a:t>World Cargo Pacific</a:t>
            </a:r>
            <a:endParaRPr lang="en-NZ" sz="4800" dirty="0">
              <a:solidFill>
                <a:srgbClr val="FFFFFF"/>
              </a:solidFill>
              <a:latin typeface="+mn-lt"/>
              <a:cs typeface="Arial" panose="020B0604020202020204" pitchFamily="34" charset="0"/>
            </a:endParaRPr>
          </a:p>
        </p:txBody>
      </p:sp>
      <p:sp>
        <p:nvSpPr>
          <p:cNvPr id="3" name="Subtitle 2">
            <a:extLst>
              <a:ext uri="{FF2B5EF4-FFF2-40B4-BE49-F238E27FC236}">
                <a16:creationId xmlns:a16="http://schemas.microsoft.com/office/drawing/2014/main" xmlns="" id="{A89A4910-FD8C-4724-A03F-650A4283D81F}"/>
              </a:ext>
            </a:extLst>
          </p:cNvPr>
          <p:cNvSpPr>
            <a:spLocks noGrp="1"/>
          </p:cNvSpPr>
          <p:nvPr>
            <p:ph type="subTitle" idx="1"/>
          </p:nvPr>
        </p:nvSpPr>
        <p:spPr>
          <a:xfrm>
            <a:off x="1065212" y="5943600"/>
            <a:ext cx="10058400" cy="543513"/>
          </a:xfrm>
        </p:spPr>
        <p:txBody>
          <a:bodyPr>
            <a:normAutofit/>
          </a:bodyPr>
          <a:lstStyle/>
          <a:p>
            <a:r>
              <a:rPr lang="en-NZ" sz="2000" i="1" u="sng" dirty="0" smtClean="0">
                <a:solidFill>
                  <a:srgbClr val="FFFFFF"/>
                </a:solidFill>
                <a:latin typeface="+mn-lt"/>
                <a:cs typeface="Arial" panose="020B0604020202020204" pitchFamily="34" charset="0"/>
              </a:rPr>
              <a:t>Company Profile</a:t>
            </a:r>
            <a:endParaRPr lang="en-NZ" sz="2000" i="1" u="sng" dirty="0">
              <a:solidFill>
                <a:srgbClr val="FFFFFF"/>
              </a:solidFill>
              <a:latin typeface="+mn-lt"/>
              <a:cs typeface="Arial" panose="020B0604020202020204" pitchFamily="34" charset="0"/>
            </a:endParaRPr>
          </a:p>
          <a:p>
            <a:endParaRPr lang="en-NZ" sz="2000" dirty="0">
              <a:solidFill>
                <a:srgbClr val="FFFFFF"/>
              </a:solidFill>
              <a:latin typeface="+mn-lt"/>
            </a:endParaRPr>
          </a:p>
        </p:txBody>
      </p:sp>
      <p:sp>
        <p:nvSpPr>
          <p:cNvPr id="5" name="Footer Placeholder 4">
            <a:extLst>
              <a:ext uri="{FF2B5EF4-FFF2-40B4-BE49-F238E27FC236}">
                <a16:creationId xmlns:a16="http://schemas.microsoft.com/office/drawing/2014/main" xmlns="" id="{271151F0-D8A1-40E8-B4DB-0F3DDC00A39A}"/>
              </a:ext>
            </a:extLst>
          </p:cNvPr>
          <p:cNvSpPr>
            <a:spLocks noGrp="1"/>
          </p:cNvSpPr>
          <p:nvPr>
            <p:ph type="ftr" sz="quarter" idx="11"/>
          </p:nvPr>
        </p:nvSpPr>
        <p:spPr>
          <a:xfrm>
            <a:off x="7364513" y="6492875"/>
            <a:ext cx="4822804" cy="365125"/>
          </a:xfrm>
        </p:spPr>
        <p:txBody>
          <a:bodyPr>
            <a:normAutofit/>
          </a:bodyPr>
          <a:lstStyle/>
          <a:p>
            <a:pPr>
              <a:spcAft>
                <a:spcPts val="600"/>
              </a:spcAft>
            </a:pPr>
            <a:r>
              <a:rPr lang="en-NZ" dirty="0">
                <a:latin typeface="Arial" panose="020B0604020202020204" pitchFamily="34" charset="0"/>
                <a:cs typeface="Arial" panose="020B0604020202020204" pitchFamily="34" charset="0"/>
              </a:rPr>
              <a:t>www.worldcargopacific.com</a:t>
            </a:r>
          </a:p>
        </p:txBody>
      </p:sp>
      <p:pic>
        <p:nvPicPr>
          <p:cNvPr id="9" name="Picture 8">
            <a:extLst>
              <a:ext uri="{FF2B5EF4-FFF2-40B4-BE49-F238E27FC236}">
                <a16:creationId xmlns:a16="http://schemas.microsoft.com/office/drawing/2014/main" xmlns="" id="{17AFFD53-FA41-4DDB-BC01-47C35E468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992" y="1633206"/>
            <a:ext cx="7456050" cy="2645695"/>
          </a:xfrm>
          <a:prstGeom prst="rect">
            <a:avLst/>
          </a:prstGeom>
        </p:spPr>
      </p:pic>
      <p:sp>
        <p:nvSpPr>
          <p:cNvPr id="4" name="Rectangle 3">
            <a:extLst>
              <a:ext uri="{FF2B5EF4-FFF2-40B4-BE49-F238E27FC236}">
                <a16:creationId xmlns:a16="http://schemas.microsoft.com/office/drawing/2014/main" xmlns="" id="{DA15EB2F-10B5-444E-8C2B-BB50D3D44E4A}"/>
              </a:ext>
            </a:extLst>
          </p:cNvPr>
          <p:cNvSpPr/>
          <p:nvPr/>
        </p:nvSpPr>
        <p:spPr>
          <a:xfrm>
            <a:off x="2076503" y="5018248"/>
            <a:ext cx="7445869" cy="683703"/>
          </a:xfrm>
          <a:prstGeom prst="rect">
            <a:avLst/>
          </a:prstGeom>
          <a:noFill/>
          <a:ln w="381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0663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A0EFF-0326-41ED-AA4B-1F0344A8FB28}"/>
              </a:ext>
            </a:extLst>
          </p:cNvPr>
          <p:cNvSpPr>
            <a:spLocks noGrp="1"/>
          </p:cNvSpPr>
          <p:nvPr>
            <p:ph type="title"/>
          </p:nvPr>
        </p:nvSpPr>
        <p:spPr>
          <a:xfrm>
            <a:off x="1066800" y="263117"/>
            <a:ext cx="10058400" cy="1450757"/>
          </a:xfrm>
        </p:spPr>
        <p:txBody>
          <a:bodyPr>
            <a:normAutofit/>
          </a:bodyPr>
          <a:lstStyle/>
          <a:p>
            <a:pPr algn="ctr"/>
            <a:r>
              <a:rPr lang="en-NZ" u="sng" dirty="0" smtClean="0">
                <a:solidFill>
                  <a:srgbClr val="FF0000"/>
                </a:solidFill>
              </a:rPr>
              <a:t>NOS PARTENAIRES</a:t>
            </a:r>
            <a:endParaRPr lang="en-NZ" u="sng" dirty="0">
              <a:solidFill>
                <a:srgbClr val="FF0000"/>
              </a:solidFill>
            </a:endParaRPr>
          </a:p>
        </p:txBody>
      </p:sp>
      <p:sp>
        <p:nvSpPr>
          <p:cNvPr id="4" name="Footer Placeholder 3">
            <a:extLst>
              <a:ext uri="{FF2B5EF4-FFF2-40B4-BE49-F238E27FC236}">
                <a16:creationId xmlns:a16="http://schemas.microsoft.com/office/drawing/2014/main" xmlns="" id="{69DB7CFE-96EA-4A9E-AADA-03D9231CD80C}"/>
              </a:ext>
            </a:extLst>
          </p:cNvPr>
          <p:cNvSpPr>
            <a:spLocks noGrp="1"/>
          </p:cNvSpPr>
          <p:nvPr>
            <p:ph type="ftr" sz="quarter" idx="11"/>
          </p:nvPr>
        </p:nvSpPr>
        <p:spPr/>
        <p:txBody>
          <a:bodyPr/>
          <a:lstStyle/>
          <a:p>
            <a:r>
              <a:rPr lang="en-NZ"/>
              <a:t>www.worldcargopacific.com</a:t>
            </a:r>
          </a:p>
        </p:txBody>
      </p:sp>
      <p:pic>
        <p:nvPicPr>
          <p:cNvPr id="9" name="Picture 8">
            <a:extLst>
              <a:ext uri="{FF2B5EF4-FFF2-40B4-BE49-F238E27FC236}">
                <a16:creationId xmlns:a16="http://schemas.microsoft.com/office/drawing/2014/main" xmlns="" id="{945D6272-C260-4D4A-A748-942486144FA6}"/>
              </a:ext>
            </a:extLst>
          </p:cNvPr>
          <p:cNvPicPr>
            <a:picLocks noChangeAspect="1"/>
          </p:cNvPicPr>
          <p:nvPr/>
        </p:nvPicPr>
        <p:blipFill>
          <a:blip r:embed="rId3"/>
          <a:stretch>
            <a:fillRect/>
          </a:stretch>
        </p:blipFill>
        <p:spPr>
          <a:xfrm>
            <a:off x="3239072" y="2437079"/>
            <a:ext cx="1905000" cy="847725"/>
          </a:xfrm>
          <a:prstGeom prst="rect">
            <a:avLst/>
          </a:prstGeom>
        </p:spPr>
      </p:pic>
      <p:pic>
        <p:nvPicPr>
          <p:cNvPr id="10" name="Picture 9">
            <a:extLst>
              <a:ext uri="{FF2B5EF4-FFF2-40B4-BE49-F238E27FC236}">
                <a16:creationId xmlns:a16="http://schemas.microsoft.com/office/drawing/2014/main" xmlns="" id="{3877307F-4F91-4A9E-929E-86979EE6443E}"/>
              </a:ext>
            </a:extLst>
          </p:cNvPr>
          <p:cNvPicPr>
            <a:picLocks noChangeAspect="1"/>
          </p:cNvPicPr>
          <p:nvPr/>
        </p:nvPicPr>
        <p:blipFill>
          <a:blip r:embed="rId4"/>
          <a:stretch>
            <a:fillRect/>
          </a:stretch>
        </p:blipFill>
        <p:spPr>
          <a:xfrm>
            <a:off x="6348689" y="2402019"/>
            <a:ext cx="1905000" cy="847725"/>
          </a:xfrm>
          <a:prstGeom prst="rect">
            <a:avLst/>
          </a:prstGeom>
        </p:spPr>
      </p:pic>
      <p:pic>
        <p:nvPicPr>
          <p:cNvPr id="13" name="Picture 12">
            <a:extLst>
              <a:ext uri="{FF2B5EF4-FFF2-40B4-BE49-F238E27FC236}">
                <a16:creationId xmlns:a16="http://schemas.microsoft.com/office/drawing/2014/main" xmlns="" id="{016D685E-2FC3-49D2-A0CF-C71FB2F9396A}"/>
              </a:ext>
            </a:extLst>
          </p:cNvPr>
          <p:cNvPicPr>
            <a:picLocks noChangeAspect="1"/>
          </p:cNvPicPr>
          <p:nvPr/>
        </p:nvPicPr>
        <p:blipFill>
          <a:blip r:embed="rId5"/>
          <a:stretch>
            <a:fillRect/>
          </a:stretch>
        </p:blipFill>
        <p:spPr>
          <a:xfrm>
            <a:off x="474688" y="2437079"/>
            <a:ext cx="1905000" cy="847725"/>
          </a:xfrm>
          <a:prstGeom prst="rect">
            <a:avLst/>
          </a:prstGeom>
        </p:spPr>
      </p:pic>
      <p:pic>
        <p:nvPicPr>
          <p:cNvPr id="15" name="Picture 14">
            <a:extLst>
              <a:ext uri="{FF2B5EF4-FFF2-40B4-BE49-F238E27FC236}">
                <a16:creationId xmlns:a16="http://schemas.microsoft.com/office/drawing/2014/main" xmlns="" id="{E695CEB7-928A-41B1-8A01-C785EBD82A5C}"/>
              </a:ext>
            </a:extLst>
          </p:cNvPr>
          <p:cNvPicPr>
            <a:picLocks noChangeAspect="1"/>
          </p:cNvPicPr>
          <p:nvPr/>
        </p:nvPicPr>
        <p:blipFill>
          <a:blip r:embed="rId6"/>
          <a:stretch>
            <a:fillRect/>
          </a:stretch>
        </p:blipFill>
        <p:spPr>
          <a:xfrm>
            <a:off x="9220200" y="2402019"/>
            <a:ext cx="1905000" cy="847725"/>
          </a:xfrm>
          <a:prstGeom prst="rect">
            <a:avLst/>
          </a:prstGeom>
        </p:spPr>
      </p:pic>
      <p:pic>
        <p:nvPicPr>
          <p:cNvPr id="5" name="Picture 4">
            <a:extLst>
              <a:ext uri="{FF2B5EF4-FFF2-40B4-BE49-F238E27FC236}">
                <a16:creationId xmlns:a16="http://schemas.microsoft.com/office/drawing/2014/main" xmlns="" id="{778E502A-6B01-414F-BF9A-FDC3A5562F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7561" y="4007367"/>
            <a:ext cx="1905000" cy="870645"/>
          </a:xfrm>
          <a:prstGeom prst="rect">
            <a:avLst/>
          </a:prstGeom>
        </p:spPr>
      </p:pic>
      <p:pic>
        <p:nvPicPr>
          <p:cNvPr id="6" name="Picture 5">
            <a:extLst>
              <a:ext uri="{FF2B5EF4-FFF2-40B4-BE49-F238E27FC236}">
                <a16:creationId xmlns:a16="http://schemas.microsoft.com/office/drawing/2014/main" xmlns="" id="{C866C165-5232-4EA0-A2D0-B3D31F6AE378}"/>
              </a:ext>
            </a:extLst>
          </p:cNvPr>
          <p:cNvPicPr>
            <a:picLocks noChangeAspect="1"/>
          </p:cNvPicPr>
          <p:nvPr/>
        </p:nvPicPr>
        <p:blipFill>
          <a:blip r:embed="rId8"/>
          <a:stretch>
            <a:fillRect/>
          </a:stretch>
        </p:blipFill>
        <p:spPr>
          <a:xfrm>
            <a:off x="3239072" y="4052691"/>
            <a:ext cx="1905000" cy="847725"/>
          </a:xfrm>
          <a:prstGeom prst="rect">
            <a:avLst/>
          </a:prstGeom>
        </p:spPr>
      </p:pic>
      <p:pic>
        <p:nvPicPr>
          <p:cNvPr id="8" name="Picture 7">
            <a:extLst>
              <a:ext uri="{FF2B5EF4-FFF2-40B4-BE49-F238E27FC236}">
                <a16:creationId xmlns:a16="http://schemas.microsoft.com/office/drawing/2014/main" xmlns="" id="{4009A75B-D1ED-4C49-A2A0-0CFE060306B4}"/>
              </a:ext>
            </a:extLst>
          </p:cNvPr>
          <p:cNvPicPr>
            <a:picLocks noChangeAspect="1"/>
          </p:cNvPicPr>
          <p:nvPr/>
        </p:nvPicPr>
        <p:blipFill>
          <a:blip r:embed="rId9"/>
          <a:stretch>
            <a:fillRect/>
          </a:stretch>
        </p:blipFill>
        <p:spPr>
          <a:xfrm>
            <a:off x="6348689" y="4007367"/>
            <a:ext cx="1905000" cy="847725"/>
          </a:xfrm>
          <a:prstGeom prst="rect">
            <a:avLst/>
          </a:prstGeom>
        </p:spPr>
      </p:pic>
      <p:pic>
        <p:nvPicPr>
          <p:cNvPr id="11" name="Picture 10">
            <a:extLst>
              <a:ext uri="{FF2B5EF4-FFF2-40B4-BE49-F238E27FC236}">
                <a16:creationId xmlns:a16="http://schemas.microsoft.com/office/drawing/2014/main" xmlns="" id="{42A2D9B6-18CE-4AAA-A938-6F17540F23BD}"/>
              </a:ext>
            </a:extLst>
          </p:cNvPr>
          <p:cNvPicPr>
            <a:picLocks noChangeAspect="1"/>
          </p:cNvPicPr>
          <p:nvPr/>
        </p:nvPicPr>
        <p:blipFill>
          <a:blip r:embed="rId10"/>
          <a:stretch>
            <a:fillRect/>
          </a:stretch>
        </p:blipFill>
        <p:spPr>
          <a:xfrm>
            <a:off x="9220200" y="4012498"/>
            <a:ext cx="1905000" cy="847725"/>
          </a:xfrm>
          <a:prstGeom prst="rect">
            <a:avLst/>
          </a:prstGeom>
        </p:spPr>
      </p:pic>
      <p:pic>
        <p:nvPicPr>
          <p:cNvPr id="7" name="Picture 6">
            <a:extLst>
              <a:ext uri="{FF2B5EF4-FFF2-40B4-BE49-F238E27FC236}">
                <a16:creationId xmlns:a16="http://schemas.microsoft.com/office/drawing/2014/main" xmlns="" id="{5740B83C-A9FC-42E1-BEC0-C50A9114B22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25501" y="6273115"/>
            <a:ext cx="1648311" cy="584885"/>
          </a:xfrm>
          <a:prstGeom prst="rect">
            <a:avLst/>
          </a:prstGeom>
        </p:spPr>
      </p:pic>
    </p:spTree>
    <p:extLst>
      <p:ext uri="{BB962C8B-B14F-4D97-AF65-F5344CB8AC3E}">
        <p14:creationId xmlns:p14="http://schemas.microsoft.com/office/powerpoint/2010/main" val="220607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C2DC10F-CD76-43DC-9E0B-CB291F740C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p:cNvSpPr txBox="1"/>
          <p:nvPr/>
        </p:nvSpPr>
        <p:spPr>
          <a:xfrm>
            <a:off x="1" y="242596"/>
            <a:ext cx="12192000" cy="646331"/>
          </a:xfrm>
          <a:prstGeom prst="rect">
            <a:avLst/>
          </a:prstGeom>
          <a:noFill/>
        </p:spPr>
        <p:txBody>
          <a:bodyPr wrap="square" rtlCol="0">
            <a:spAutoFit/>
          </a:bodyPr>
          <a:lstStyle/>
          <a:p>
            <a:pPr algn="ctr"/>
            <a:r>
              <a:rPr lang="fr-FR" sz="3600" u="sng" dirty="0" smtClean="0">
                <a:solidFill>
                  <a:srgbClr val="FF0000"/>
                </a:solidFill>
              </a:rPr>
              <a:t>CONTACTEZ</a:t>
            </a:r>
            <a:r>
              <a:rPr lang="en-NZ" sz="3600" u="sng" dirty="0" smtClean="0">
                <a:solidFill>
                  <a:srgbClr val="FF0000"/>
                </a:solidFill>
              </a:rPr>
              <a:t>-</a:t>
            </a:r>
            <a:r>
              <a:rPr lang="fr-FR" sz="3600" u="sng" dirty="0" smtClean="0">
                <a:solidFill>
                  <a:srgbClr val="FF0000"/>
                </a:solidFill>
              </a:rPr>
              <a:t>NOUS</a:t>
            </a:r>
            <a:endParaRPr lang="en-NZ" sz="3600" u="sng" dirty="0">
              <a:solidFill>
                <a:srgbClr val="FF0000"/>
              </a:solidFill>
            </a:endParaRPr>
          </a:p>
        </p:txBody>
      </p:sp>
      <p:sp>
        <p:nvSpPr>
          <p:cNvPr id="7" name="TextBox 6"/>
          <p:cNvSpPr txBox="1"/>
          <p:nvPr/>
        </p:nvSpPr>
        <p:spPr>
          <a:xfrm>
            <a:off x="1" y="898995"/>
            <a:ext cx="11355355" cy="369332"/>
          </a:xfrm>
          <a:prstGeom prst="rect">
            <a:avLst/>
          </a:prstGeom>
          <a:noFill/>
        </p:spPr>
        <p:txBody>
          <a:bodyPr wrap="square" rtlCol="0">
            <a:spAutoFit/>
          </a:bodyPr>
          <a:lstStyle/>
          <a:p>
            <a:r>
              <a:rPr lang="fr-FR" dirty="0" smtClean="0"/>
              <a:t>Agence </a:t>
            </a:r>
            <a:r>
              <a:rPr lang="en-NZ" dirty="0" smtClean="0"/>
              <a:t>:</a:t>
            </a:r>
            <a:endParaRPr lang="en-NZ" dirty="0"/>
          </a:p>
        </p:txBody>
      </p:sp>
      <p:sp>
        <p:nvSpPr>
          <p:cNvPr id="11" name="TextBox 10"/>
          <p:cNvSpPr txBox="1"/>
          <p:nvPr/>
        </p:nvSpPr>
        <p:spPr>
          <a:xfrm>
            <a:off x="932923" y="1320852"/>
            <a:ext cx="4012162" cy="5324535"/>
          </a:xfrm>
          <a:prstGeom prst="rect">
            <a:avLst/>
          </a:prstGeom>
          <a:noFill/>
        </p:spPr>
        <p:txBody>
          <a:bodyPr wrap="square" rtlCol="0">
            <a:spAutoFit/>
          </a:bodyPr>
          <a:lstStyle/>
          <a:p>
            <a:r>
              <a:rPr lang="fr-FR" dirty="0" smtClean="0">
                <a:solidFill>
                  <a:srgbClr val="FF0000"/>
                </a:solidFill>
              </a:rPr>
              <a:t>Nouvelle</a:t>
            </a:r>
            <a:r>
              <a:rPr lang="en-NZ" dirty="0" smtClean="0">
                <a:solidFill>
                  <a:srgbClr val="FF0000"/>
                </a:solidFill>
              </a:rPr>
              <a:t>-</a:t>
            </a:r>
            <a:r>
              <a:rPr lang="fr-FR" dirty="0" smtClean="0">
                <a:solidFill>
                  <a:srgbClr val="FF0000"/>
                </a:solidFill>
              </a:rPr>
              <a:t>Zélande</a:t>
            </a:r>
          </a:p>
          <a:p>
            <a:endParaRPr lang="fr-FR" dirty="0"/>
          </a:p>
          <a:p>
            <a:r>
              <a:rPr lang="fr-FR" sz="1600" dirty="0" smtClean="0"/>
              <a:t>Adresse</a:t>
            </a:r>
            <a:r>
              <a:rPr lang="en-NZ" sz="1600" dirty="0" smtClean="0"/>
              <a:t>:</a:t>
            </a:r>
            <a:r>
              <a:rPr lang="fr-FR" dirty="0" smtClean="0"/>
              <a:t> </a:t>
            </a:r>
          </a:p>
          <a:p>
            <a:r>
              <a:rPr lang="fr-FR" sz="1050" dirty="0" smtClean="0"/>
              <a:t>16/203 </a:t>
            </a:r>
            <a:r>
              <a:rPr lang="fr-FR" sz="1050" dirty="0" err="1" smtClean="0"/>
              <a:t>Kirkbride</a:t>
            </a:r>
            <a:r>
              <a:rPr lang="fr-FR" sz="1050" dirty="0" smtClean="0"/>
              <a:t> Road</a:t>
            </a:r>
            <a:r>
              <a:rPr lang="en-NZ" sz="1050" dirty="0" smtClean="0"/>
              <a:t>,</a:t>
            </a:r>
          </a:p>
          <a:p>
            <a:r>
              <a:rPr lang="en-NZ" sz="1050" dirty="0" smtClean="0"/>
              <a:t>Mangere P.O Box: 73045</a:t>
            </a:r>
          </a:p>
          <a:p>
            <a:r>
              <a:rPr lang="en-NZ" sz="1050" dirty="0" smtClean="0"/>
              <a:t>Auckland Airport 2150</a:t>
            </a:r>
          </a:p>
          <a:p>
            <a:endParaRPr lang="en-NZ" dirty="0"/>
          </a:p>
          <a:p>
            <a:r>
              <a:rPr lang="en-NZ" sz="1600" dirty="0" smtClean="0"/>
              <a:t>Email: </a:t>
            </a:r>
          </a:p>
          <a:p>
            <a:r>
              <a:rPr lang="en-NZ" sz="1200" dirty="0" smtClean="0">
                <a:hlinkClick r:id="rId2"/>
              </a:rPr>
              <a:t>export@worldcargopacific.com</a:t>
            </a:r>
            <a:endParaRPr lang="en-NZ" sz="1200" dirty="0" smtClean="0"/>
          </a:p>
          <a:p>
            <a:endParaRPr lang="fr-FR" dirty="0" smtClean="0"/>
          </a:p>
          <a:p>
            <a:r>
              <a:rPr lang="fr-FR" sz="1600" dirty="0" smtClean="0"/>
              <a:t>Téléphone</a:t>
            </a:r>
            <a:r>
              <a:rPr lang="en-NZ" sz="1600" dirty="0" smtClean="0"/>
              <a:t>:</a:t>
            </a:r>
          </a:p>
          <a:p>
            <a:r>
              <a:rPr lang="en-NZ" sz="1050" dirty="0" smtClean="0"/>
              <a:t>+64 9 972 0460</a:t>
            </a:r>
          </a:p>
          <a:p>
            <a:endParaRPr lang="en-NZ" sz="1050" dirty="0" smtClean="0"/>
          </a:p>
          <a:p>
            <a:r>
              <a:rPr lang="en-NZ" sz="1600" dirty="0" smtClean="0"/>
              <a:t>Fax: </a:t>
            </a:r>
          </a:p>
          <a:p>
            <a:r>
              <a:rPr lang="en-NZ" sz="1050" dirty="0" smtClean="0"/>
              <a:t>+649 972 0474</a:t>
            </a:r>
          </a:p>
          <a:p>
            <a:endParaRPr lang="en-NZ" dirty="0" smtClean="0"/>
          </a:p>
          <a:p>
            <a:r>
              <a:rPr lang="en-NZ" sz="1600" dirty="0" smtClean="0"/>
              <a:t>Transhipment Cargo</a:t>
            </a:r>
            <a:endParaRPr lang="en-NZ" sz="1600" dirty="0"/>
          </a:p>
          <a:p>
            <a:r>
              <a:rPr lang="en-NZ" sz="1600" dirty="0" smtClean="0"/>
              <a:t>mail: </a:t>
            </a:r>
          </a:p>
          <a:p>
            <a:r>
              <a:rPr lang="en-NZ" sz="1050" dirty="0" smtClean="0"/>
              <a:t>wcptracking@worldcargopacific.com</a:t>
            </a:r>
          </a:p>
          <a:p>
            <a:endParaRPr lang="fr-FR" dirty="0" smtClean="0"/>
          </a:p>
          <a:p>
            <a:r>
              <a:rPr lang="fr-FR" sz="1600" dirty="0" smtClean="0"/>
              <a:t>Téléphone </a:t>
            </a:r>
            <a:r>
              <a:rPr lang="en-NZ" sz="1600" dirty="0" smtClean="0"/>
              <a:t>(hors </a:t>
            </a:r>
            <a:r>
              <a:rPr lang="en-NZ" sz="1600" dirty="0" err="1" smtClean="0"/>
              <a:t>horaire</a:t>
            </a:r>
            <a:r>
              <a:rPr lang="en-NZ" sz="1600" dirty="0" smtClean="0"/>
              <a:t> de bureau)</a:t>
            </a:r>
          </a:p>
          <a:p>
            <a:r>
              <a:rPr lang="en-NZ" sz="1050" dirty="0" smtClean="0"/>
              <a:t>+64 21 028 35618</a:t>
            </a:r>
            <a:endParaRPr lang="en-NZ" sz="1100" dirty="0" smtClean="0"/>
          </a:p>
          <a:p>
            <a:r>
              <a:rPr lang="fr-FR" sz="1050" dirty="0" smtClean="0"/>
              <a:t>+64 21 048 9457</a:t>
            </a:r>
          </a:p>
        </p:txBody>
      </p:sp>
      <p:sp>
        <p:nvSpPr>
          <p:cNvPr id="13" name="TextBox 12"/>
          <p:cNvSpPr txBox="1"/>
          <p:nvPr/>
        </p:nvSpPr>
        <p:spPr>
          <a:xfrm>
            <a:off x="4945085" y="1319271"/>
            <a:ext cx="2491274" cy="369332"/>
          </a:xfrm>
          <a:prstGeom prst="rect">
            <a:avLst/>
          </a:prstGeom>
          <a:noFill/>
        </p:spPr>
        <p:txBody>
          <a:bodyPr wrap="square" rtlCol="0">
            <a:spAutoFit/>
          </a:bodyPr>
          <a:lstStyle/>
          <a:p>
            <a:r>
              <a:rPr lang="en-NZ" dirty="0" smtClean="0">
                <a:solidFill>
                  <a:srgbClr val="FF0000"/>
                </a:solidFill>
              </a:rPr>
              <a:t>Tahiti</a:t>
            </a:r>
            <a:endParaRPr lang="en-NZ" dirty="0">
              <a:solidFill>
                <a:srgbClr val="FF0000"/>
              </a:solidFill>
            </a:endParaRPr>
          </a:p>
        </p:txBody>
      </p:sp>
      <p:sp>
        <p:nvSpPr>
          <p:cNvPr id="14" name="Rectangle 13"/>
          <p:cNvSpPr/>
          <p:nvPr/>
        </p:nvSpPr>
        <p:spPr>
          <a:xfrm>
            <a:off x="4945085" y="1767027"/>
            <a:ext cx="1489510" cy="854080"/>
          </a:xfrm>
          <a:prstGeom prst="rect">
            <a:avLst/>
          </a:prstGeom>
        </p:spPr>
        <p:txBody>
          <a:bodyPr wrap="none">
            <a:spAutoFit/>
          </a:bodyPr>
          <a:lstStyle/>
          <a:p>
            <a:r>
              <a:rPr lang="fr-FR" sz="1600" dirty="0"/>
              <a:t>Adresse</a:t>
            </a:r>
            <a:r>
              <a:rPr lang="en-NZ" sz="1600" dirty="0" smtClean="0"/>
              <a:t>: </a:t>
            </a:r>
          </a:p>
          <a:p>
            <a:r>
              <a:rPr lang="en-NZ" sz="1050" dirty="0" smtClean="0"/>
              <a:t>15 rue du Dr </a:t>
            </a:r>
            <a:r>
              <a:rPr lang="en-NZ" sz="1050" dirty="0" err="1" smtClean="0"/>
              <a:t>Cassiau</a:t>
            </a:r>
            <a:r>
              <a:rPr lang="en-NZ" sz="1050" dirty="0" smtClean="0"/>
              <a:t> </a:t>
            </a:r>
          </a:p>
          <a:p>
            <a:r>
              <a:rPr lang="en-NZ" sz="1050" dirty="0" smtClean="0"/>
              <a:t>B.P. 44361 </a:t>
            </a:r>
          </a:p>
          <a:p>
            <a:r>
              <a:rPr lang="en-NZ" sz="1050" dirty="0" err="1" smtClean="0"/>
              <a:t>Papeete</a:t>
            </a:r>
            <a:r>
              <a:rPr lang="en-NZ" sz="1050" dirty="0" smtClean="0"/>
              <a:t> - Tahiti</a:t>
            </a:r>
            <a:endParaRPr lang="en-NZ" sz="1050" dirty="0"/>
          </a:p>
        </p:txBody>
      </p:sp>
      <p:sp>
        <p:nvSpPr>
          <p:cNvPr id="15" name="Rectangle 14"/>
          <p:cNvSpPr/>
          <p:nvPr/>
        </p:nvSpPr>
        <p:spPr>
          <a:xfrm>
            <a:off x="4945085" y="2864294"/>
            <a:ext cx="2518125" cy="1038746"/>
          </a:xfrm>
          <a:prstGeom prst="rect">
            <a:avLst/>
          </a:prstGeom>
        </p:spPr>
        <p:txBody>
          <a:bodyPr wrap="none">
            <a:spAutoFit/>
          </a:bodyPr>
          <a:lstStyle/>
          <a:p>
            <a:r>
              <a:rPr lang="en-NZ" dirty="0" smtClean="0"/>
              <a:t>Email:</a:t>
            </a:r>
          </a:p>
          <a:p>
            <a:r>
              <a:rPr lang="en-NZ" sz="1200" dirty="0" smtClean="0">
                <a:hlinkClick r:id="rId3"/>
              </a:rPr>
              <a:t>operations@worldcargopacific.com</a:t>
            </a:r>
            <a:endParaRPr lang="en-NZ" sz="1200" dirty="0" smtClean="0"/>
          </a:p>
          <a:p>
            <a:endParaRPr lang="en-NZ" sz="1050" dirty="0" smtClean="0"/>
          </a:p>
          <a:p>
            <a:endParaRPr lang="en-NZ" sz="1050" dirty="0" smtClean="0"/>
          </a:p>
          <a:p>
            <a:r>
              <a:rPr lang="en-NZ" sz="1050" dirty="0" smtClean="0"/>
              <a:t>  </a:t>
            </a:r>
          </a:p>
        </p:txBody>
      </p:sp>
      <p:sp>
        <p:nvSpPr>
          <p:cNvPr id="17" name="Rectangle 16"/>
          <p:cNvSpPr/>
          <p:nvPr/>
        </p:nvSpPr>
        <p:spPr>
          <a:xfrm>
            <a:off x="4945085" y="3606610"/>
            <a:ext cx="1385316" cy="1831271"/>
          </a:xfrm>
          <a:prstGeom prst="rect">
            <a:avLst/>
          </a:prstGeom>
        </p:spPr>
        <p:txBody>
          <a:bodyPr wrap="none">
            <a:spAutoFit/>
          </a:bodyPr>
          <a:lstStyle/>
          <a:p>
            <a:r>
              <a:rPr lang="fr-FR" sz="1600" dirty="0"/>
              <a:t>Téléphone</a:t>
            </a:r>
            <a:r>
              <a:rPr lang="en-NZ" sz="1600" dirty="0" smtClean="0"/>
              <a:t>:</a:t>
            </a:r>
          </a:p>
          <a:p>
            <a:r>
              <a:rPr lang="en-NZ" sz="1050" dirty="0" smtClean="0"/>
              <a:t>(+689) 40-42-99-60</a:t>
            </a:r>
          </a:p>
          <a:p>
            <a:endParaRPr lang="en-NZ" sz="1050" dirty="0"/>
          </a:p>
          <a:p>
            <a:r>
              <a:rPr lang="en-NZ" sz="1600" dirty="0" smtClean="0"/>
              <a:t>Fax:</a:t>
            </a:r>
            <a:r>
              <a:rPr lang="en-NZ" sz="1050" dirty="0" smtClean="0"/>
              <a:t> </a:t>
            </a:r>
          </a:p>
          <a:p>
            <a:r>
              <a:rPr lang="en-NZ" sz="1050" dirty="0" smtClean="0"/>
              <a:t>(+689) 40-43-99-60</a:t>
            </a:r>
          </a:p>
          <a:p>
            <a:endParaRPr lang="en-NZ" sz="1050" dirty="0"/>
          </a:p>
          <a:p>
            <a:endParaRPr lang="en-NZ" sz="1050" dirty="0" smtClean="0"/>
          </a:p>
          <a:p>
            <a:endParaRPr lang="en-NZ" sz="1050" dirty="0" smtClean="0"/>
          </a:p>
          <a:p>
            <a:endParaRPr lang="en-NZ" dirty="0"/>
          </a:p>
        </p:txBody>
      </p:sp>
      <p:sp>
        <p:nvSpPr>
          <p:cNvPr id="18" name="TextBox 17"/>
          <p:cNvSpPr txBox="1"/>
          <p:nvPr/>
        </p:nvSpPr>
        <p:spPr>
          <a:xfrm>
            <a:off x="8408422" y="1767027"/>
            <a:ext cx="2827176" cy="3816429"/>
          </a:xfrm>
          <a:prstGeom prst="rect">
            <a:avLst/>
          </a:prstGeom>
          <a:noFill/>
        </p:spPr>
        <p:txBody>
          <a:bodyPr wrap="square" rtlCol="0">
            <a:spAutoFit/>
          </a:bodyPr>
          <a:lstStyle/>
          <a:p>
            <a:r>
              <a:rPr lang="en-NZ" sz="1600" dirty="0" err="1" smtClean="0"/>
              <a:t>Cotation</a:t>
            </a:r>
            <a:endParaRPr lang="en-NZ" sz="1600" dirty="0" smtClean="0"/>
          </a:p>
          <a:p>
            <a:endParaRPr lang="en-NZ" dirty="0"/>
          </a:p>
          <a:p>
            <a:r>
              <a:rPr lang="en-NZ" sz="1600" dirty="0" smtClean="0"/>
              <a:t>Email:</a:t>
            </a:r>
          </a:p>
          <a:p>
            <a:r>
              <a:rPr lang="en-NZ" sz="1200" dirty="0" smtClean="0">
                <a:hlinkClick r:id="rId4"/>
              </a:rPr>
              <a:t>sales@worldcargopacific.com</a:t>
            </a:r>
            <a:endParaRPr lang="en-NZ" sz="1200" dirty="0" smtClean="0"/>
          </a:p>
          <a:p>
            <a:endParaRPr lang="en-NZ" dirty="0" smtClean="0"/>
          </a:p>
          <a:p>
            <a:r>
              <a:rPr lang="en-NZ" sz="1600" dirty="0" smtClean="0"/>
              <a:t>Export </a:t>
            </a:r>
          </a:p>
          <a:p>
            <a:endParaRPr lang="en-NZ" sz="1600" dirty="0" smtClean="0"/>
          </a:p>
          <a:p>
            <a:r>
              <a:rPr lang="en-NZ" sz="1600" dirty="0" smtClean="0"/>
              <a:t>Email:</a:t>
            </a:r>
          </a:p>
          <a:p>
            <a:r>
              <a:rPr lang="en-NZ" sz="1200" dirty="0" smtClean="0">
                <a:hlinkClick r:id="rId5"/>
              </a:rPr>
              <a:t>exports@worldcargopacific.com</a:t>
            </a:r>
            <a:endParaRPr lang="en-NZ" sz="1200" dirty="0" smtClean="0"/>
          </a:p>
          <a:p>
            <a:endParaRPr lang="en-NZ" dirty="0"/>
          </a:p>
          <a:p>
            <a:r>
              <a:rPr lang="en-NZ" dirty="0" smtClean="0"/>
              <a:t>Import</a:t>
            </a:r>
          </a:p>
          <a:p>
            <a:endParaRPr lang="en-NZ" dirty="0" smtClean="0"/>
          </a:p>
          <a:p>
            <a:r>
              <a:rPr lang="en-NZ" dirty="0" smtClean="0"/>
              <a:t>Email:</a:t>
            </a:r>
          </a:p>
          <a:p>
            <a:r>
              <a:rPr lang="en-NZ" sz="1200" dirty="0" smtClean="0">
                <a:hlinkClick r:id="rId6"/>
              </a:rPr>
              <a:t>imports@worldcargopacific.com</a:t>
            </a:r>
            <a:endParaRPr lang="en-NZ" sz="1200" dirty="0" smtClean="0"/>
          </a:p>
          <a:p>
            <a:endParaRPr lang="en-NZ" dirty="0"/>
          </a:p>
        </p:txBody>
      </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422" y="5717949"/>
            <a:ext cx="3212870" cy="1140051"/>
          </a:xfrm>
          <a:prstGeom prst="rect">
            <a:avLst/>
          </a:prstGeom>
        </p:spPr>
      </p:pic>
    </p:spTree>
    <p:extLst>
      <p:ext uri="{BB962C8B-B14F-4D97-AF65-F5344CB8AC3E}">
        <p14:creationId xmlns:p14="http://schemas.microsoft.com/office/powerpoint/2010/main" val="8019113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D0B0C53-2963-4E3F-AFE7-BBC9441462D2}"/>
              </a:ext>
            </a:extLst>
          </p:cNvPr>
          <p:cNvSpPr>
            <a:spLocks noGrp="1"/>
          </p:cNvSpPr>
          <p:nvPr>
            <p:ph type="title"/>
          </p:nvPr>
        </p:nvSpPr>
        <p:spPr>
          <a:xfrm>
            <a:off x="-1" y="-291548"/>
            <a:ext cx="4040071" cy="2155953"/>
          </a:xfrm>
        </p:spPr>
        <p:txBody>
          <a:bodyPr>
            <a:normAutofit/>
          </a:bodyPr>
          <a:lstStyle/>
          <a:p>
            <a:pPr algn="ctr"/>
            <a:r>
              <a:rPr lang="en-NZ" sz="3600" u="sng" dirty="0" smtClean="0">
                <a:solidFill>
                  <a:srgbClr val="FF0000"/>
                </a:solidFill>
                <a:latin typeface="Arial" panose="020B0604020202020204" pitchFamily="34" charset="0"/>
                <a:cs typeface="Arial" panose="020B0604020202020204" pitchFamily="34" charset="0"/>
              </a:rPr>
              <a:t>World Cargo Pacific</a:t>
            </a:r>
            <a:endParaRPr lang="en-NZ" sz="3600"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66F5AF01-6F65-4EAC-8DE1-46D46C7E74D7}"/>
              </a:ext>
            </a:extLst>
          </p:cNvPr>
          <p:cNvSpPr>
            <a:spLocks noGrp="1"/>
          </p:cNvSpPr>
          <p:nvPr>
            <p:ph idx="1"/>
          </p:nvPr>
        </p:nvSpPr>
        <p:spPr>
          <a:xfrm>
            <a:off x="106452" y="1453472"/>
            <a:ext cx="3827184" cy="4558138"/>
          </a:xfrm>
        </p:spPr>
        <p:txBody>
          <a:bodyPr>
            <a:noAutofit/>
          </a:bodyPr>
          <a:lstStyle/>
          <a:p>
            <a:r>
              <a:rPr lang="en-NZ" sz="1200" dirty="0" smtClean="0">
                <a:cs typeface="Arial" panose="020B0604020202020204" pitchFamily="34" charset="0"/>
              </a:rPr>
              <a:t>World Cargo Pacific (</a:t>
            </a:r>
            <a:r>
              <a:rPr lang="en-NZ" sz="1200" dirty="0">
                <a:cs typeface="Arial" panose="020B0604020202020204" pitchFamily="34" charset="0"/>
              </a:rPr>
              <a:t>WCP</a:t>
            </a:r>
            <a:r>
              <a:rPr lang="en-NZ" sz="1200" dirty="0" smtClean="0">
                <a:cs typeface="Arial" panose="020B0604020202020204" pitchFamily="34" charset="0"/>
              </a:rPr>
              <a:t>) </a:t>
            </a:r>
            <a:r>
              <a:rPr lang="fr-FR" sz="1200" dirty="0" smtClean="0"/>
              <a:t>offre un service de fret personnalisé et professionnel depuis le monde entier vers les îles du Pacifique</a:t>
            </a:r>
            <a:r>
              <a:rPr lang="fr-FR" sz="1200" dirty="0"/>
              <a:t>.</a:t>
            </a:r>
            <a:endParaRPr lang="en-NZ" sz="1200" dirty="0"/>
          </a:p>
          <a:p>
            <a:r>
              <a:rPr lang="en-NZ" sz="1200" dirty="0" smtClean="0">
                <a:cs typeface="Arial" panose="020B0604020202020204" pitchFamily="34" charset="0"/>
              </a:rPr>
              <a:t>Nous </a:t>
            </a:r>
            <a:r>
              <a:rPr lang="en-NZ" sz="1200" dirty="0" err="1" smtClean="0">
                <a:cs typeface="Arial" panose="020B0604020202020204" pitchFamily="34" charset="0"/>
              </a:rPr>
              <a:t>sommes</a:t>
            </a:r>
            <a:r>
              <a:rPr lang="en-NZ" sz="1200" dirty="0" smtClean="0">
                <a:cs typeface="Arial" panose="020B0604020202020204" pitchFamily="34" charset="0"/>
              </a:rPr>
              <a:t> </a:t>
            </a:r>
            <a:r>
              <a:rPr lang="en-NZ" sz="1200" dirty="0" err="1" smtClean="0">
                <a:cs typeface="Arial" panose="020B0604020202020204" pitchFamily="34" charset="0"/>
              </a:rPr>
              <a:t>une</a:t>
            </a:r>
            <a:r>
              <a:rPr lang="en-NZ" sz="1200" dirty="0" smtClean="0">
                <a:cs typeface="Arial" panose="020B0604020202020204" pitchFamily="34" charset="0"/>
              </a:rPr>
              <a:t> </a:t>
            </a:r>
            <a:r>
              <a:rPr lang="en-NZ" sz="1200" dirty="0" err="1" smtClean="0">
                <a:cs typeface="Arial" panose="020B0604020202020204" pitchFamily="34" charset="0"/>
              </a:rPr>
              <a:t>entreprise</a:t>
            </a:r>
            <a:r>
              <a:rPr lang="en-NZ" sz="1200" dirty="0" smtClean="0">
                <a:cs typeface="Arial" panose="020B0604020202020204" pitchFamily="34" charset="0"/>
              </a:rPr>
              <a:t> </a:t>
            </a:r>
            <a:r>
              <a:rPr lang="en-NZ" sz="1200" dirty="0" err="1" smtClean="0">
                <a:cs typeface="Arial" panose="020B0604020202020204" pitchFamily="34" charset="0"/>
              </a:rPr>
              <a:t>jeune</a:t>
            </a:r>
            <a:r>
              <a:rPr lang="en-NZ" sz="1200" dirty="0" smtClean="0">
                <a:cs typeface="Arial" panose="020B0604020202020204" pitchFamily="34" charset="0"/>
              </a:rPr>
              <a:t> et </a:t>
            </a:r>
            <a:r>
              <a:rPr lang="en-NZ" sz="1200" dirty="0" err="1" smtClean="0">
                <a:cs typeface="Arial" panose="020B0604020202020204" pitchFamily="34" charset="0"/>
              </a:rPr>
              <a:t>dynamique</a:t>
            </a:r>
            <a:r>
              <a:rPr lang="en-NZ" sz="1200" dirty="0" smtClean="0">
                <a:cs typeface="Arial" panose="020B0604020202020204" pitchFamily="34" charset="0"/>
              </a:rPr>
              <a:t>  qui </a:t>
            </a:r>
            <a:r>
              <a:rPr lang="en-NZ" sz="1200" dirty="0" err="1" smtClean="0">
                <a:cs typeface="Arial" panose="020B0604020202020204" pitchFamily="34" charset="0"/>
              </a:rPr>
              <a:t>offre</a:t>
            </a:r>
            <a:r>
              <a:rPr lang="en-NZ" sz="1200" dirty="0" smtClean="0">
                <a:cs typeface="Arial" panose="020B0604020202020204" pitchFamily="34" charset="0"/>
              </a:rPr>
              <a:t> un service </a:t>
            </a:r>
            <a:r>
              <a:rPr lang="en-NZ" sz="1200" dirty="0" err="1" smtClean="0">
                <a:cs typeface="Arial" panose="020B0604020202020204" pitchFamily="34" charset="0"/>
              </a:rPr>
              <a:t>professionnel</a:t>
            </a:r>
            <a:r>
              <a:rPr lang="en-NZ" sz="1200" dirty="0" smtClean="0">
                <a:cs typeface="Arial" panose="020B0604020202020204" pitchFamily="34" charset="0"/>
              </a:rPr>
              <a:t> et </a:t>
            </a:r>
            <a:r>
              <a:rPr lang="en-NZ" sz="1200" dirty="0" err="1" smtClean="0">
                <a:cs typeface="Arial" panose="020B0604020202020204" pitchFamily="34" charset="0"/>
              </a:rPr>
              <a:t>personalisé</a:t>
            </a:r>
            <a:r>
              <a:rPr lang="en-NZ" sz="1200" dirty="0" smtClean="0">
                <a:cs typeface="Arial" panose="020B0604020202020204" pitchFamily="34" charset="0"/>
              </a:rPr>
              <a:t> de transport international de fret </a:t>
            </a:r>
            <a:r>
              <a:rPr lang="en-NZ" sz="1200" dirty="0" err="1" smtClean="0">
                <a:cs typeface="Arial" panose="020B0604020202020204" pitchFamily="34" charset="0"/>
              </a:rPr>
              <a:t>depuis</a:t>
            </a:r>
            <a:r>
              <a:rPr lang="en-NZ" sz="1200" dirty="0" smtClean="0">
                <a:cs typeface="Arial" panose="020B0604020202020204" pitchFamily="34" charset="0"/>
              </a:rPr>
              <a:t> </a:t>
            </a:r>
            <a:r>
              <a:rPr lang="en-NZ" sz="1200" dirty="0" err="1" smtClean="0">
                <a:cs typeface="Arial" panose="020B0604020202020204" pitchFamily="34" charset="0"/>
              </a:rPr>
              <a:t>décembre</a:t>
            </a:r>
            <a:r>
              <a:rPr lang="en-NZ" sz="1200" dirty="0" smtClean="0">
                <a:cs typeface="Arial" panose="020B0604020202020204" pitchFamily="34" charset="0"/>
              </a:rPr>
              <a:t> 2014 s</a:t>
            </a:r>
            <a:r>
              <a:rPr lang="fr-FR" sz="1200" dirty="0" err="1" smtClean="0"/>
              <a:t>pécialisés</a:t>
            </a:r>
            <a:r>
              <a:rPr lang="fr-FR" sz="1200" dirty="0" smtClean="0"/>
              <a:t> dans le service de groupage à travers le pacifique. Néanmoins étant un marché de niche, dans le même temps, nous gérons n'importe quel échange maritime du monde vers la Nouvelle Zélande mais également de la Nouvelle-Zélande vers le reste du monde</a:t>
            </a:r>
            <a:r>
              <a:rPr lang="fr-FR" sz="1200" dirty="0"/>
              <a:t>.</a:t>
            </a:r>
            <a:endParaRPr lang="en-NZ" sz="1200" dirty="0"/>
          </a:p>
          <a:p>
            <a:r>
              <a:rPr lang="fr-FR" sz="1200" dirty="0" smtClean="0"/>
              <a:t>Chez </a:t>
            </a:r>
            <a:r>
              <a:rPr lang="en-NZ" sz="1200" dirty="0" smtClean="0"/>
              <a:t>World Cargo Pacific, nous </a:t>
            </a:r>
            <a:r>
              <a:rPr lang="en-NZ" sz="1200" dirty="0" err="1" smtClean="0"/>
              <a:t>comprenons</a:t>
            </a:r>
            <a:r>
              <a:rPr lang="en-NZ" sz="1200" dirty="0" smtClean="0"/>
              <a:t> </a:t>
            </a:r>
            <a:r>
              <a:rPr lang="en-NZ" sz="1200" dirty="0" err="1" smtClean="0"/>
              <a:t>l’importance</a:t>
            </a:r>
            <a:r>
              <a:rPr lang="en-NZ" sz="1200" dirty="0" smtClean="0"/>
              <a:t> de la </a:t>
            </a:r>
            <a:r>
              <a:rPr lang="en-NZ" sz="1200" dirty="0" err="1" smtClean="0"/>
              <a:t>technologie</a:t>
            </a:r>
            <a:r>
              <a:rPr lang="en-NZ" sz="1200" dirty="0" smtClean="0"/>
              <a:t>; un </a:t>
            </a:r>
            <a:r>
              <a:rPr lang="fr-FR" sz="1200" dirty="0" smtClean="0"/>
              <a:t>flux précis et rapide </a:t>
            </a:r>
            <a:r>
              <a:rPr lang="en-NZ" sz="1200" dirty="0" err="1" smtClean="0"/>
              <a:t>d’informations</a:t>
            </a:r>
            <a:r>
              <a:rPr lang="en-NZ" sz="1200" dirty="0" smtClean="0"/>
              <a:t> </a:t>
            </a:r>
            <a:r>
              <a:rPr lang="en-NZ" sz="1200" dirty="0" err="1" smtClean="0"/>
              <a:t>est</a:t>
            </a:r>
            <a:r>
              <a:rPr lang="en-NZ" sz="1200" dirty="0" smtClean="0"/>
              <a:t> </a:t>
            </a:r>
            <a:r>
              <a:rPr lang="en-NZ" sz="1200" dirty="0" err="1" smtClean="0"/>
              <a:t>nécessaire</a:t>
            </a:r>
            <a:r>
              <a:rPr lang="en-NZ" sz="1200" dirty="0" smtClean="0"/>
              <a:t> pour assurer le </a:t>
            </a:r>
            <a:r>
              <a:rPr lang="en-NZ" sz="1200" dirty="0" err="1" smtClean="0"/>
              <a:t>mouvement</a:t>
            </a:r>
            <a:r>
              <a:rPr lang="en-NZ" sz="1200" dirty="0" smtClean="0"/>
              <a:t> </a:t>
            </a:r>
            <a:r>
              <a:rPr lang="en-NZ" sz="1200" dirty="0" err="1" smtClean="0"/>
              <a:t>fluide</a:t>
            </a:r>
            <a:r>
              <a:rPr lang="en-NZ" sz="1200" dirty="0" smtClean="0"/>
              <a:t> et </a:t>
            </a:r>
            <a:r>
              <a:rPr lang="en-NZ" sz="1200" dirty="0" err="1" smtClean="0"/>
              <a:t>prévisible</a:t>
            </a:r>
            <a:r>
              <a:rPr lang="en-NZ" sz="1200" dirty="0" smtClean="0"/>
              <a:t> du fret.</a:t>
            </a:r>
            <a:endParaRPr lang="fr-FR" sz="1200" dirty="0" smtClean="0"/>
          </a:p>
          <a:p>
            <a:r>
              <a:rPr lang="fr-FR" sz="1200" dirty="0" smtClean="0"/>
              <a:t>Au centre de notre stratégie technologique se trouve le leader mondial de la logistique, </a:t>
            </a:r>
            <a:r>
              <a:rPr lang="fr-FR" sz="1200" dirty="0" err="1" smtClean="0"/>
              <a:t>CargoWise</a:t>
            </a:r>
            <a:r>
              <a:rPr lang="fr-FR" sz="1200" dirty="0" smtClean="0"/>
              <a:t> de </a:t>
            </a:r>
            <a:r>
              <a:rPr lang="fr-FR" sz="1200" dirty="0" err="1" smtClean="0"/>
              <a:t>WiseTech</a:t>
            </a:r>
            <a:r>
              <a:rPr lang="fr-FR" sz="1200" dirty="0" smtClean="0"/>
              <a:t> Global</a:t>
            </a:r>
            <a:r>
              <a:rPr lang="fr-FR" sz="1200" dirty="0"/>
              <a:t>.</a:t>
            </a:r>
            <a:endParaRPr lang="en-NZ" sz="1200" dirty="0"/>
          </a:p>
          <a:p>
            <a:pPr algn="just" fontAlgn="base"/>
            <a:r>
              <a:rPr lang="fr-FR" sz="1200" dirty="0" smtClean="0"/>
              <a:t>Le système </a:t>
            </a:r>
            <a:r>
              <a:rPr lang="fr-FR" sz="1200" dirty="0" err="1" smtClean="0"/>
              <a:t>CargoWise</a:t>
            </a:r>
            <a:r>
              <a:rPr lang="fr-FR" sz="1200" dirty="0" smtClean="0"/>
              <a:t> One est une solution de fret globale complète pour gérer les réservations, le transport local, le transport, l'expédition, les douanes, l'entreposage et plus encore. World Cargo Pacific échange des données en temps réel avec nos agents, clients et autres partenaires, ce qui nous permet d'offrir le plus haut niveau de service</a:t>
            </a:r>
            <a:r>
              <a:rPr lang="fr-FR" sz="1200" dirty="0">
                <a:latin typeface="Calibri" panose="020F0502020204030204" pitchFamily="34" charset="0"/>
              </a:rPr>
              <a:t>.</a:t>
            </a:r>
            <a:endParaRPr lang="en-NZ" sz="1200" dirty="0">
              <a:latin typeface="Calibri" panose="020F0502020204030204" pitchFamily="34" charset="0"/>
            </a:endParaRPr>
          </a:p>
        </p:txBody>
      </p:sp>
      <p:sp>
        <p:nvSpPr>
          <p:cNvPr id="4" name="Footer Placeholder 3">
            <a:extLst>
              <a:ext uri="{FF2B5EF4-FFF2-40B4-BE49-F238E27FC236}">
                <a16:creationId xmlns:a16="http://schemas.microsoft.com/office/drawing/2014/main" xmlns="" id="{F398BE62-DC5B-4FB1-BD61-7D75F8627444}"/>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en-NZ" dirty="0"/>
              <a:t>www.worldcargopacific.com</a:t>
            </a:r>
            <a:endParaRPr lang="en-NZ"/>
          </a:p>
        </p:txBody>
      </p:sp>
      <p:sp>
        <p:nvSpPr>
          <p:cNvPr id="15" name="Rectangle 14">
            <a:extLst>
              <a:ext uri="{FF2B5EF4-FFF2-40B4-BE49-F238E27FC236}">
                <a16:creationId xmlns:a16="http://schemas.microsoft.com/office/drawing/2014/main" xmlns=""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xmlns="" id="{ED88A008-5BBB-49D7-8A98-D11B6E040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044" y="5165221"/>
            <a:ext cx="4770561" cy="1692779"/>
          </a:xfrm>
          <a:prstGeom prst="rect">
            <a:avLst/>
          </a:prstGeom>
        </p:spPr>
      </p:pic>
    </p:spTree>
    <p:extLst>
      <p:ext uri="{BB962C8B-B14F-4D97-AF65-F5344CB8AC3E}">
        <p14:creationId xmlns:p14="http://schemas.microsoft.com/office/powerpoint/2010/main" val="379163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AA3AE-C2A4-4847-9C22-17670A949EF6}"/>
              </a:ext>
            </a:extLst>
          </p:cNvPr>
          <p:cNvSpPr>
            <a:spLocks noGrp="1"/>
          </p:cNvSpPr>
          <p:nvPr>
            <p:ph type="title"/>
          </p:nvPr>
        </p:nvSpPr>
        <p:spPr>
          <a:xfrm>
            <a:off x="1097280" y="0"/>
            <a:ext cx="10058400" cy="1450757"/>
          </a:xfrm>
        </p:spPr>
        <p:txBody>
          <a:bodyPr>
            <a:normAutofit/>
          </a:bodyPr>
          <a:lstStyle/>
          <a:p>
            <a:pPr algn="ctr"/>
            <a:r>
              <a:rPr lang="en-NZ" u="sng" dirty="0" smtClean="0">
                <a:solidFill>
                  <a:srgbClr val="FF0000"/>
                </a:solidFill>
                <a:latin typeface="+mn-lt"/>
                <a:cs typeface="Arial" panose="020B0604020202020204" pitchFamily="34" charset="0"/>
              </a:rPr>
              <a:t>Mission Statement</a:t>
            </a:r>
            <a:endParaRPr lang="en-NZ" u="sng" dirty="0">
              <a:solidFill>
                <a:srgbClr val="FF0000"/>
              </a:solidFill>
              <a:latin typeface="+mn-lt"/>
              <a:cs typeface="Arial" panose="020B0604020202020204" pitchFamily="34" charset="0"/>
            </a:endParaRPr>
          </a:p>
        </p:txBody>
      </p:sp>
      <p:sp>
        <p:nvSpPr>
          <p:cNvPr id="9" name="Content Placeholder 8">
            <a:extLst>
              <a:ext uri="{FF2B5EF4-FFF2-40B4-BE49-F238E27FC236}">
                <a16:creationId xmlns:a16="http://schemas.microsoft.com/office/drawing/2014/main" xmlns="" id="{6D274F97-DF3D-41DD-B448-B4B5A196166C}"/>
              </a:ext>
            </a:extLst>
          </p:cNvPr>
          <p:cNvSpPr>
            <a:spLocks noGrp="1"/>
          </p:cNvSpPr>
          <p:nvPr>
            <p:ph idx="1"/>
          </p:nvPr>
        </p:nvSpPr>
        <p:spPr>
          <a:xfrm>
            <a:off x="1283892" y="2024733"/>
            <a:ext cx="10058400" cy="2705642"/>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lgn="just">
              <a:buNone/>
            </a:pPr>
            <a:endParaRPr lang="en-NZ" b="1" dirty="0">
              <a:solidFill>
                <a:schemeClr val="bg1"/>
              </a:solidFill>
            </a:endParaRPr>
          </a:p>
          <a:p>
            <a:r>
              <a:rPr lang="fr-FR" dirty="0" smtClean="0"/>
              <a:t>Nos clients sont la raison principale de notre existence, nous avons l'intention de les satisfaire pleinement en opérant d'une manière qui favorise leurs intérêts commerciaux. </a:t>
            </a:r>
            <a:endParaRPr lang="fr-FR" dirty="0"/>
          </a:p>
          <a:p>
            <a:pPr algn="just"/>
            <a:endParaRPr lang="en-NZ" b="1" dirty="0">
              <a:solidFill>
                <a:schemeClr val="tx1"/>
              </a:solidFill>
            </a:endParaRPr>
          </a:p>
          <a:p>
            <a:r>
              <a:rPr lang="en-NZ" dirty="0" smtClean="0">
                <a:solidFill>
                  <a:schemeClr val="tx1"/>
                </a:solidFill>
              </a:rPr>
              <a:t>WPC </a:t>
            </a:r>
            <a:r>
              <a:rPr lang="en-NZ" dirty="0" err="1" smtClean="0">
                <a:solidFill>
                  <a:schemeClr val="tx1"/>
                </a:solidFill>
              </a:rPr>
              <a:t>est</a:t>
            </a:r>
            <a:r>
              <a:rPr lang="en-NZ" dirty="0" smtClean="0">
                <a:solidFill>
                  <a:schemeClr val="tx1"/>
                </a:solidFill>
              </a:rPr>
              <a:t> </a:t>
            </a:r>
            <a:r>
              <a:rPr lang="en-NZ" dirty="0" err="1" smtClean="0">
                <a:solidFill>
                  <a:schemeClr val="tx1"/>
                </a:solidFill>
              </a:rPr>
              <a:t>votre</a:t>
            </a:r>
            <a:r>
              <a:rPr lang="en-NZ" dirty="0" smtClean="0">
                <a:solidFill>
                  <a:schemeClr val="tx1"/>
                </a:solidFill>
              </a:rPr>
              <a:t> consultant fret international </a:t>
            </a:r>
            <a:r>
              <a:rPr lang="en-NZ" dirty="0" err="1" smtClean="0">
                <a:solidFill>
                  <a:schemeClr val="tx1"/>
                </a:solidFill>
              </a:rPr>
              <a:t>personnalisé</a:t>
            </a:r>
            <a:r>
              <a:rPr lang="en-NZ" dirty="0" smtClean="0">
                <a:solidFill>
                  <a:schemeClr val="tx1"/>
                </a:solidFill>
              </a:rPr>
              <a:t> pour les </a:t>
            </a:r>
            <a:r>
              <a:rPr lang="en-NZ" dirty="0" err="1" smtClean="0">
                <a:solidFill>
                  <a:schemeClr val="tx1"/>
                </a:solidFill>
              </a:rPr>
              <a:t>Îles</a:t>
            </a:r>
            <a:r>
              <a:rPr lang="en-NZ" dirty="0" smtClean="0">
                <a:solidFill>
                  <a:schemeClr val="tx1"/>
                </a:solidFill>
              </a:rPr>
              <a:t> du Pacific </a:t>
            </a:r>
            <a:r>
              <a:rPr lang="en-NZ" dirty="0" err="1" smtClean="0">
                <a:solidFill>
                  <a:schemeClr val="tx1"/>
                </a:solidFill>
              </a:rPr>
              <a:t>en</a:t>
            </a:r>
            <a:r>
              <a:rPr lang="en-NZ" dirty="0" smtClean="0">
                <a:solidFill>
                  <a:schemeClr val="tx1"/>
                </a:solidFill>
              </a:rPr>
              <a:t> </a:t>
            </a:r>
            <a:r>
              <a:rPr lang="en-NZ" dirty="0" err="1" smtClean="0">
                <a:solidFill>
                  <a:schemeClr val="tx1"/>
                </a:solidFill>
              </a:rPr>
              <a:t>usant</a:t>
            </a:r>
            <a:r>
              <a:rPr lang="en-NZ" dirty="0" smtClean="0">
                <a:solidFill>
                  <a:schemeClr val="tx1"/>
                </a:solidFill>
              </a:rPr>
              <a:t>  de </a:t>
            </a:r>
            <a:r>
              <a:rPr lang="fr-FR" dirty="0" smtClean="0"/>
              <a:t>l'expertise nécessaire pour livrer vos marchandises en toute sécurité, dans les délais et dans les limites du budget</a:t>
            </a:r>
            <a:r>
              <a:rPr lang="fr-FR" dirty="0"/>
              <a:t>.</a:t>
            </a:r>
          </a:p>
        </p:txBody>
      </p:sp>
      <p:sp>
        <p:nvSpPr>
          <p:cNvPr id="4" name="Footer Placeholder 3">
            <a:extLst>
              <a:ext uri="{FF2B5EF4-FFF2-40B4-BE49-F238E27FC236}">
                <a16:creationId xmlns:a16="http://schemas.microsoft.com/office/drawing/2014/main" xmlns="" id="{9C9A6DD6-131A-4B65-A54C-FE68B322BA23}"/>
              </a:ext>
            </a:extLst>
          </p:cNvPr>
          <p:cNvSpPr>
            <a:spLocks noGrp="1"/>
          </p:cNvSpPr>
          <p:nvPr>
            <p:ph type="ftr" sz="quarter" idx="11"/>
          </p:nvPr>
        </p:nvSpPr>
        <p:spPr>
          <a:xfrm>
            <a:off x="112311" y="6533213"/>
            <a:ext cx="5901459" cy="274320"/>
          </a:xfrm>
        </p:spPr>
        <p:txBody>
          <a:bodyPr/>
          <a:lstStyle/>
          <a:p>
            <a:pPr algn="l"/>
            <a:r>
              <a:rPr lang="en-NZ" dirty="0"/>
              <a:t>www.worldcargopacific.com</a:t>
            </a:r>
          </a:p>
        </p:txBody>
      </p:sp>
      <p:pic>
        <p:nvPicPr>
          <p:cNvPr id="6" name="Picture 5">
            <a:extLst>
              <a:ext uri="{FF2B5EF4-FFF2-40B4-BE49-F238E27FC236}">
                <a16:creationId xmlns:a16="http://schemas.microsoft.com/office/drawing/2014/main" xmlns="" id="{CF898053-5942-44BE-96B7-3E39C956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256" y="5898954"/>
            <a:ext cx="2702767" cy="959046"/>
          </a:xfrm>
          <a:prstGeom prst="rect">
            <a:avLst/>
          </a:prstGeom>
        </p:spPr>
      </p:pic>
    </p:spTree>
    <p:extLst>
      <p:ext uri="{BB962C8B-B14F-4D97-AF65-F5344CB8AC3E}">
        <p14:creationId xmlns:p14="http://schemas.microsoft.com/office/powerpoint/2010/main" val="22356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CDCAF-605A-4245-96BD-18D754A27984}"/>
              </a:ext>
            </a:extLst>
          </p:cNvPr>
          <p:cNvSpPr>
            <a:spLocks noGrp="1"/>
          </p:cNvSpPr>
          <p:nvPr>
            <p:ph type="title"/>
          </p:nvPr>
        </p:nvSpPr>
        <p:spPr>
          <a:xfrm>
            <a:off x="1489432" y="484249"/>
            <a:ext cx="9404723" cy="1400530"/>
          </a:xfrm>
        </p:spPr>
        <p:txBody>
          <a:bodyPr>
            <a:normAutofit/>
          </a:bodyPr>
          <a:lstStyle/>
          <a:p>
            <a:pPr algn="ctr"/>
            <a:r>
              <a:rPr lang="en-NZ" u="sng" dirty="0" smtClean="0">
                <a:solidFill>
                  <a:srgbClr val="FF0000"/>
                </a:solidFill>
                <a:latin typeface="+mn-lt"/>
                <a:cs typeface="Arial" panose="020B0604020202020204" pitchFamily="34" charset="0"/>
              </a:rPr>
              <a:t>Pacific Specialist</a:t>
            </a:r>
            <a:endParaRPr lang="en-NZ" u="sng" dirty="0">
              <a:solidFill>
                <a:srgbClr val="FF0000"/>
              </a:solidFill>
              <a:latin typeface="+mn-lt"/>
              <a:cs typeface="Arial" panose="020B0604020202020204" pitchFamily="34" charset="0"/>
            </a:endParaRPr>
          </a:p>
        </p:txBody>
      </p:sp>
      <p:sp>
        <p:nvSpPr>
          <p:cNvPr id="10" name="Content Placeholder 9">
            <a:extLst>
              <a:ext uri="{FF2B5EF4-FFF2-40B4-BE49-F238E27FC236}">
                <a16:creationId xmlns:a16="http://schemas.microsoft.com/office/drawing/2014/main" xmlns="" id="{66CDF2D8-9966-4F5A-87D5-8AD35B0E6AB3}"/>
              </a:ext>
            </a:extLst>
          </p:cNvPr>
          <p:cNvSpPr>
            <a:spLocks noGrp="1"/>
          </p:cNvSpPr>
          <p:nvPr>
            <p:ph idx="1"/>
          </p:nvPr>
        </p:nvSpPr>
        <p:spPr>
          <a:xfrm>
            <a:off x="3275713" y="1740503"/>
            <a:ext cx="5832163" cy="415485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10000"/>
          </a:bodyPr>
          <a:lstStyle/>
          <a:p>
            <a:pPr marL="0" indent="0" algn="just">
              <a:buNone/>
            </a:pPr>
            <a:endParaRPr lang="en-NZ" dirty="0">
              <a:solidFill>
                <a:schemeClr val="tx1"/>
              </a:solidFill>
            </a:endParaRPr>
          </a:p>
          <a:p>
            <a:pPr marL="0" indent="0">
              <a:buNone/>
            </a:pPr>
            <a:r>
              <a:rPr lang="fr-FR" dirty="0" smtClean="0"/>
              <a:t>Nous</a:t>
            </a:r>
            <a:r>
              <a:rPr lang="fr-FR" sz="1200" dirty="0" smtClean="0"/>
              <a:t> </a:t>
            </a:r>
            <a:r>
              <a:rPr lang="fr-FR" dirty="0" smtClean="0"/>
              <a:t>sommes spécialisés en service de consolidation du monde vers/depuis Tahiti.</a:t>
            </a:r>
            <a:r>
              <a:rPr lang="en-NZ" dirty="0" smtClean="0">
                <a:solidFill>
                  <a:schemeClr val="tx1"/>
                </a:solidFill>
              </a:rPr>
              <a:t> </a:t>
            </a:r>
          </a:p>
          <a:p>
            <a:pPr marL="0" indent="0" algn="just">
              <a:buNone/>
            </a:pPr>
            <a:r>
              <a:rPr lang="en-NZ" dirty="0" smtClean="0">
                <a:solidFill>
                  <a:schemeClr val="tx1"/>
                </a:solidFill>
              </a:rPr>
              <a:t>Nos clients </a:t>
            </a:r>
            <a:r>
              <a:rPr lang="en-NZ" dirty="0" err="1" smtClean="0">
                <a:solidFill>
                  <a:schemeClr val="tx1"/>
                </a:solidFill>
              </a:rPr>
              <a:t>peuvent</a:t>
            </a:r>
            <a:r>
              <a:rPr lang="en-NZ" dirty="0" smtClean="0">
                <a:solidFill>
                  <a:schemeClr val="tx1"/>
                </a:solidFill>
              </a:rPr>
              <a:t> </a:t>
            </a:r>
            <a:r>
              <a:rPr lang="en-NZ" dirty="0" err="1" smtClean="0">
                <a:solidFill>
                  <a:schemeClr val="tx1"/>
                </a:solidFill>
              </a:rPr>
              <a:t>réduire</a:t>
            </a:r>
            <a:r>
              <a:rPr lang="en-NZ" dirty="0" smtClean="0">
                <a:solidFill>
                  <a:schemeClr val="tx1"/>
                </a:solidFill>
              </a:rPr>
              <a:t> </a:t>
            </a:r>
            <a:r>
              <a:rPr lang="en-NZ" dirty="0" err="1" smtClean="0">
                <a:solidFill>
                  <a:schemeClr val="tx1"/>
                </a:solidFill>
              </a:rPr>
              <a:t>leurs</a:t>
            </a:r>
            <a:r>
              <a:rPr lang="en-NZ" dirty="0" smtClean="0">
                <a:solidFill>
                  <a:schemeClr val="tx1"/>
                </a:solidFill>
              </a:rPr>
              <a:t> </a:t>
            </a:r>
            <a:r>
              <a:rPr lang="en-NZ" dirty="0" err="1" smtClean="0">
                <a:solidFill>
                  <a:schemeClr val="tx1"/>
                </a:solidFill>
              </a:rPr>
              <a:t>coûts</a:t>
            </a:r>
            <a:r>
              <a:rPr lang="en-NZ" dirty="0" smtClean="0">
                <a:solidFill>
                  <a:schemeClr val="tx1"/>
                </a:solidFill>
              </a:rPr>
              <a:t> d’</a:t>
            </a:r>
            <a:r>
              <a:rPr lang="fr-FR" dirty="0" smtClean="0">
                <a:solidFill>
                  <a:schemeClr val="tx1"/>
                </a:solidFill>
              </a:rPr>
              <a:t>expédition en combinant leur fret avec celui d</a:t>
            </a:r>
            <a:r>
              <a:rPr lang="en-NZ" dirty="0" smtClean="0">
                <a:solidFill>
                  <a:schemeClr val="tx1"/>
                </a:solidFill>
              </a:rPr>
              <a:t>’</a:t>
            </a:r>
            <a:r>
              <a:rPr lang="fr-FR" dirty="0" smtClean="0">
                <a:solidFill>
                  <a:schemeClr val="tx1"/>
                </a:solidFill>
              </a:rPr>
              <a:t>autres sociétés pour le même transport</a:t>
            </a:r>
            <a:r>
              <a:rPr lang="en-NZ" dirty="0" smtClean="0">
                <a:solidFill>
                  <a:schemeClr val="tx1"/>
                </a:solidFill>
              </a:rPr>
              <a:t>.</a:t>
            </a:r>
            <a:endParaRPr lang="en-NZ" dirty="0">
              <a:solidFill>
                <a:schemeClr val="tx1"/>
              </a:solidFill>
            </a:endParaRPr>
          </a:p>
          <a:p>
            <a:pPr marL="0" indent="0" algn="just">
              <a:buNone/>
            </a:pPr>
            <a:r>
              <a:rPr lang="en-NZ" dirty="0" smtClean="0">
                <a:solidFill>
                  <a:schemeClr val="tx1"/>
                </a:solidFill>
              </a:rPr>
              <a:t>Les services de consolidation de fret </a:t>
            </a:r>
            <a:r>
              <a:rPr lang="en-NZ" dirty="0" err="1" smtClean="0">
                <a:solidFill>
                  <a:schemeClr val="tx1"/>
                </a:solidFill>
              </a:rPr>
              <a:t>vous</a:t>
            </a:r>
            <a:r>
              <a:rPr lang="en-NZ" dirty="0" smtClean="0">
                <a:solidFill>
                  <a:schemeClr val="tx1"/>
                </a:solidFill>
              </a:rPr>
              <a:t> </a:t>
            </a:r>
            <a:r>
              <a:rPr lang="en-NZ" dirty="0" err="1" smtClean="0">
                <a:solidFill>
                  <a:schemeClr val="tx1"/>
                </a:solidFill>
              </a:rPr>
              <a:t>offrent</a:t>
            </a:r>
            <a:r>
              <a:rPr lang="en-NZ" dirty="0" smtClean="0">
                <a:solidFill>
                  <a:schemeClr val="tx1"/>
                </a:solidFill>
              </a:rPr>
              <a:t> la </a:t>
            </a:r>
            <a:r>
              <a:rPr lang="en-NZ" dirty="0" err="1" smtClean="0">
                <a:solidFill>
                  <a:schemeClr val="tx1"/>
                </a:solidFill>
              </a:rPr>
              <a:t>possibilité</a:t>
            </a:r>
            <a:r>
              <a:rPr lang="en-NZ" dirty="0" smtClean="0">
                <a:solidFill>
                  <a:schemeClr val="tx1"/>
                </a:solidFill>
              </a:rPr>
              <a:t> de ne payer que pour l’</a:t>
            </a:r>
            <a:r>
              <a:rPr lang="fr-FR" dirty="0" smtClean="0">
                <a:solidFill>
                  <a:schemeClr val="tx1"/>
                </a:solidFill>
              </a:rPr>
              <a:t>espace dont votre cargo a </a:t>
            </a:r>
            <a:r>
              <a:rPr lang="fr-FR" dirty="0" err="1" smtClean="0">
                <a:solidFill>
                  <a:schemeClr val="tx1"/>
                </a:solidFill>
              </a:rPr>
              <a:t>réèllement</a:t>
            </a:r>
            <a:r>
              <a:rPr lang="fr-FR" dirty="0" smtClean="0">
                <a:solidFill>
                  <a:schemeClr val="tx1"/>
                </a:solidFill>
              </a:rPr>
              <a:t> besoin.</a:t>
            </a:r>
            <a:endParaRPr lang="en-NZ" dirty="0">
              <a:solidFill>
                <a:schemeClr val="tx1"/>
              </a:solidFill>
            </a:endParaRPr>
          </a:p>
          <a:p>
            <a:pPr marL="0" indent="0" algn="ctr">
              <a:buNone/>
            </a:pPr>
            <a:endParaRPr lang="en-NZ" dirty="0">
              <a:solidFill>
                <a:schemeClr val="tx1"/>
              </a:solidFill>
            </a:endParaRPr>
          </a:p>
          <a:p>
            <a:pPr marL="0" indent="0" algn="ctr">
              <a:buNone/>
            </a:pPr>
            <a:r>
              <a:rPr lang="fr-FR" b="1" dirty="0" smtClean="0"/>
              <a:t>Ne gaspiller plus d</a:t>
            </a:r>
            <a:r>
              <a:rPr lang="en-NZ" b="1" dirty="0" smtClean="0"/>
              <a:t>’</a:t>
            </a:r>
            <a:r>
              <a:rPr lang="fr-FR" b="1" dirty="0" smtClean="0"/>
              <a:t>argent pour un espace de transport vide </a:t>
            </a:r>
            <a:r>
              <a:rPr lang="en-NZ" b="1" dirty="0" smtClean="0"/>
              <a:t>!</a:t>
            </a:r>
            <a:endParaRPr lang="en-NZ" b="1" dirty="0">
              <a:solidFill>
                <a:schemeClr val="bg1"/>
              </a:solidFill>
            </a:endParaRPr>
          </a:p>
        </p:txBody>
      </p:sp>
      <p:sp>
        <p:nvSpPr>
          <p:cNvPr id="4" name="Footer Placeholder 3">
            <a:extLst>
              <a:ext uri="{FF2B5EF4-FFF2-40B4-BE49-F238E27FC236}">
                <a16:creationId xmlns:a16="http://schemas.microsoft.com/office/drawing/2014/main" xmlns="" id="{E27B3AD7-5CCA-41A0-A145-58F8CB6253AB}"/>
              </a:ext>
            </a:extLst>
          </p:cNvPr>
          <p:cNvSpPr>
            <a:spLocks noGrp="1"/>
          </p:cNvSpPr>
          <p:nvPr>
            <p:ph type="ftr" sz="quarter" idx="11"/>
          </p:nvPr>
        </p:nvSpPr>
        <p:spPr>
          <a:xfrm>
            <a:off x="457200" y="6583680"/>
            <a:ext cx="5901459" cy="274320"/>
          </a:xfrm>
        </p:spPr>
        <p:txBody>
          <a:bodyPr/>
          <a:lstStyle/>
          <a:p>
            <a:pPr algn="l"/>
            <a:r>
              <a:rPr lang="en-NZ" dirty="0">
                <a:solidFill>
                  <a:schemeClr val="bg1"/>
                </a:solidFill>
              </a:rPr>
              <a:t>www.worldcargopacific.com</a:t>
            </a:r>
          </a:p>
        </p:txBody>
      </p:sp>
      <p:pic>
        <p:nvPicPr>
          <p:cNvPr id="9" name="Picture 8">
            <a:extLst>
              <a:ext uri="{FF2B5EF4-FFF2-40B4-BE49-F238E27FC236}">
                <a16:creationId xmlns:a16="http://schemas.microsoft.com/office/drawing/2014/main" xmlns="" id="{151CF765-C24D-451A-84D9-E85DC1990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619" y="5949499"/>
            <a:ext cx="2560320" cy="908501"/>
          </a:xfrm>
          <a:prstGeom prst="rect">
            <a:avLst/>
          </a:prstGeom>
        </p:spPr>
      </p:pic>
    </p:spTree>
    <p:extLst>
      <p:ext uri="{BB962C8B-B14F-4D97-AF65-F5344CB8AC3E}">
        <p14:creationId xmlns:p14="http://schemas.microsoft.com/office/powerpoint/2010/main" val="143381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81145-B555-4910-8278-65FD16E0C9A1}"/>
              </a:ext>
            </a:extLst>
          </p:cNvPr>
          <p:cNvSpPr>
            <a:spLocks noGrp="1"/>
          </p:cNvSpPr>
          <p:nvPr>
            <p:ph type="title"/>
          </p:nvPr>
        </p:nvSpPr>
        <p:spPr>
          <a:xfrm>
            <a:off x="6244948" y="131302"/>
            <a:ext cx="5443549" cy="1530878"/>
          </a:xfrm>
        </p:spPr>
        <p:txBody>
          <a:bodyPr>
            <a:normAutofit/>
          </a:bodyPr>
          <a:lstStyle/>
          <a:p>
            <a:pPr algn="ctr"/>
            <a:r>
              <a:rPr lang="en-NZ" b="1" u="sng" dirty="0" smtClean="0">
                <a:solidFill>
                  <a:srgbClr val="FF0000"/>
                </a:solidFill>
              </a:rPr>
              <a:t>Service Consolidation</a:t>
            </a:r>
            <a:endParaRPr lang="en-NZ" b="1" u="sng" dirty="0">
              <a:solidFill>
                <a:srgbClr val="FF0000"/>
              </a:solidFill>
            </a:endParaRPr>
          </a:p>
        </p:txBody>
      </p:sp>
      <p:sp>
        <p:nvSpPr>
          <p:cNvPr id="20" name="Content Placeholder 10">
            <a:extLst>
              <a:ext uri="{FF2B5EF4-FFF2-40B4-BE49-F238E27FC236}">
                <a16:creationId xmlns:a16="http://schemas.microsoft.com/office/drawing/2014/main" xmlns="" id="{6B516FE4-882A-45D8-B165-4814A9B2F299}"/>
              </a:ext>
            </a:extLst>
          </p:cNvPr>
          <p:cNvSpPr>
            <a:spLocks noGrp="1"/>
          </p:cNvSpPr>
          <p:nvPr>
            <p:ph idx="1"/>
          </p:nvPr>
        </p:nvSpPr>
        <p:spPr>
          <a:xfrm>
            <a:off x="6620933" y="2198914"/>
            <a:ext cx="4928809" cy="3670180"/>
          </a:xfrm>
        </p:spPr>
        <p:txBody>
          <a:bodyPr>
            <a:normAutofit lnSpcReduction="10000"/>
          </a:bodyPr>
          <a:lstStyle/>
          <a:p>
            <a:pPr algn="just">
              <a:buFont typeface="Wingdings" panose="05000000000000000000" pitchFamily="2" charset="2"/>
              <a:buChar char="Ø"/>
            </a:pPr>
            <a:r>
              <a:rPr lang="en-US" dirty="0" smtClean="0"/>
              <a:t>-Scheduled Consolidation Services</a:t>
            </a:r>
            <a:endParaRPr lang="en-US" dirty="0"/>
          </a:p>
          <a:p>
            <a:pPr algn="just">
              <a:buFont typeface="Wingdings" panose="05000000000000000000" pitchFamily="2" charset="2"/>
              <a:buChar char="Ø"/>
            </a:pPr>
            <a:r>
              <a:rPr lang="en-US" dirty="0" smtClean="0"/>
              <a:t>-Less than Container Loads (</a:t>
            </a:r>
            <a:r>
              <a:rPr lang="en-US" dirty="0"/>
              <a:t>LCL)</a:t>
            </a:r>
          </a:p>
          <a:p>
            <a:pPr algn="just">
              <a:buFont typeface="Wingdings" panose="05000000000000000000" pitchFamily="2" charset="2"/>
              <a:buChar char="Ø"/>
            </a:pPr>
            <a:r>
              <a:rPr lang="en-US" dirty="0" smtClean="0"/>
              <a:t>-Groupages Services</a:t>
            </a:r>
            <a:endParaRPr lang="en-US" dirty="0"/>
          </a:p>
          <a:p>
            <a:pPr algn="just">
              <a:buFont typeface="Wingdings" panose="05000000000000000000" pitchFamily="2" charset="2"/>
              <a:buChar char="Ø"/>
            </a:pPr>
            <a:r>
              <a:rPr lang="en-US" dirty="0" smtClean="0"/>
              <a:t>-FCL Services de consolidation des        </a:t>
            </a:r>
            <a:r>
              <a:rPr lang="en-US" dirty="0" err="1" smtClean="0"/>
              <a:t>acheteurs</a:t>
            </a:r>
            <a:r>
              <a:rPr lang="en-US" dirty="0" smtClean="0"/>
              <a:t>.</a:t>
            </a:r>
          </a:p>
          <a:p>
            <a:pPr algn="just">
              <a:buFont typeface="Wingdings" panose="05000000000000000000" pitchFamily="2" charset="2"/>
              <a:buChar char="Ø"/>
            </a:pPr>
            <a:r>
              <a:rPr lang="en-US" dirty="0" smtClean="0"/>
              <a:t>-LCL Services de </a:t>
            </a:r>
            <a:r>
              <a:rPr lang="en-US" dirty="0" err="1" smtClean="0"/>
              <a:t>Transbordement</a:t>
            </a:r>
            <a:r>
              <a:rPr lang="en-US" dirty="0" smtClean="0"/>
              <a:t> de fret maritime.</a:t>
            </a:r>
            <a:endParaRPr lang="en-US" dirty="0"/>
          </a:p>
          <a:p>
            <a:pPr algn="just">
              <a:buFont typeface="Wingdings" panose="05000000000000000000" pitchFamily="2" charset="2"/>
              <a:buChar char="Ø"/>
            </a:pPr>
            <a:r>
              <a:rPr lang="en-US" dirty="0" smtClean="0"/>
              <a:t>-Air / Air &amp; Air / </a:t>
            </a:r>
            <a:r>
              <a:rPr lang="en-US" dirty="0" err="1" smtClean="0"/>
              <a:t>Mer</a:t>
            </a:r>
            <a:r>
              <a:rPr lang="en-US" dirty="0" smtClean="0"/>
              <a:t> </a:t>
            </a:r>
            <a:r>
              <a:rPr lang="en-US" dirty="0" err="1" smtClean="0"/>
              <a:t>transbordement</a:t>
            </a:r>
            <a:endParaRPr lang="en-US" dirty="0"/>
          </a:p>
          <a:p>
            <a:pPr algn="just">
              <a:buFont typeface="Wingdings" panose="05000000000000000000" pitchFamily="2" charset="2"/>
              <a:buChar char="Ø"/>
            </a:pPr>
            <a:r>
              <a:rPr lang="en-US" dirty="0" smtClean="0"/>
              <a:t>-Site web Outremer Fret</a:t>
            </a:r>
          </a:p>
        </p:txBody>
      </p:sp>
      <p:sp>
        <p:nvSpPr>
          <p:cNvPr id="4" name="Footer Placeholder 3">
            <a:extLst>
              <a:ext uri="{FF2B5EF4-FFF2-40B4-BE49-F238E27FC236}">
                <a16:creationId xmlns:a16="http://schemas.microsoft.com/office/drawing/2014/main" xmlns="" id="{FD116C01-FD8D-40AB-81E9-A590D0EC133F}"/>
              </a:ext>
            </a:extLst>
          </p:cNvPr>
          <p:cNvSpPr>
            <a:spLocks noGrp="1"/>
          </p:cNvSpPr>
          <p:nvPr>
            <p:ph type="ftr" sz="quarter" idx="11"/>
          </p:nvPr>
        </p:nvSpPr>
        <p:spPr/>
        <p:txBody>
          <a:bodyPr>
            <a:normAutofit/>
          </a:bodyPr>
          <a:lstStyle/>
          <a:p>
            <a:pPr>
              <a:spcAft>
                <a:spcPts val="600"/>
              </a:spcAft>
            </a:pPr>
            <a:r>
              <a:rPr lang="en-NZ"/>
              <a:t>www.worldcargopacific.com</a:t>
            </a:r>
          </a:p>
        </p:txBody>
      </p:sp>
      <p:sp>
        <p:nvSpPr>
          <p:cNvPr id="66" name="Rectangle 65">
            <a:extLst>
              <a:ext uri="{FF2B5EF4-FFF2-40B4-BE49-F238E27FC236}">
                <a16:creationId xmlns:a16="http://schemas.microsoft.com/office/drawing/2014/main" xmlns="" id="{2AF095ED-34C6-4B6B-BF2F-B18C3C6CD2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3" y="321733"/>
            <a:ext cx="3057906" cy="3408237"/>
          </a:xfrm>
          <a:prstGeom prst="rect">
            <a:avLst/>
          </a:prstGeom>
          <a:solidFill>
            <a:srgbClr val="FFFFFF"/>
          </a:solidFill>
          <a:ln w="635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9D3552A5-F174-46F7-9661-13B5672DE159}"/>
              </a:ext>
            </a:extLst>
          </p:cNvPr>
          <p:cNvPicPr>
            <a:picLocks noChangeAspect="1"/>
          </p:cNvPicPr>
          <p:nvPr/>
        </p:nvPicPr>
        <p:blipFill>
          <a:blip r:embed="rId2"/>
          <a:stretch>
            <a:fillRect/>
          </a:stretch>
        </p:blipFill>
        <p:spPr>
          <a:xfrm>
            <a:off x="458336" y="633502"/>
            <a:ext cx="2784700" cy="2784700"/>
          </a:xfrm>
          <a:prstGeom prst="rect">
            <a:avLst/>
          </a:prstGeom>
        </p:spPr>
      </p:pic>
      <p:sp>
        <p:nvSpPr>
          <p:cNvPr id="68" name="Rectangle 67">
            <a:extLst>
              <a:ext uri="{FF2B5EF4-FFF2-40B4-BE49-F238E27FC236}">
                <a16:creationId xmlns:a16="http://schemas.microsoft.com/office/drawing/2014/main" xmlns="" id="{E80E2106-26D1-4CFC-9F58-A3D915C7A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28588" y="321734"/>
            <a:ext cx="2567411" cy="1955250"/>
          </a:xfrm>
          <a:prstGeom prst="rect">
            <a:avLst/>
          </a:prstGeom>
          <a:solidFill>
            <a:srgbClr val="FFFFFF"/>
          </a:solidFill>
          <a:ln w="635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5F57CFDD-C33A-474D-A027-9BA4738978DC}"/>
              </a:ext>
            </a:extLst>
          </p:cNvPr>
          <p:cNvPicPr>
            <a:picLocks noChangeAspect="1"/>
          </p:cNvPicPr>
          <p:nvPr/>
        </p:nvPicPr>
        <p:blipFill>
          <a:blip r:embed="rId3"/>
          <a:stretch>
            <a:fillRect/>
          </a:stretch>
        </p:blipFill>
        <p:spPr>
          <a:xfrm>
            <a:off x="3664753" y="529812"/>
            <a:ext cx="2295082" cy="1514754"/>
          </a:xfrm>
          <a:prstGeom prst="rect">
            <a:avLst/>
          </a:prstGeom>
        </p:spPr>
      </p:pic>
      <p:cxnSp>
        <p:nvCxnSpPr>
          <p:cNvPr id="70" name="Straight Connector 69">
            <a:extLst>
              <a:ext uri="{FF2B5EF4-FFF2-40B4-BE49-F238E27FC236}">
                <a16:creationId xmlns:a16="http://schemas.microsoft.com/office/drawing/2014/main" xmlns="" id="{9E02610F-7D0E-44AD-ADE2-F343EC06F7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746959" y="2085703"/>
            <a:ext cx="41148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xmlns="" id="{82C98A42-D33B-4523-A0B2-4904C32B7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3" y="3879167"/>
            <a:ext cx="3057906" cy="2104612"/>
          </a:xfrm>
          <a:prstGeom prst="rect">
            <a:avLst/>
          </a:prstGeom>
          <a:solidFill>
            <a:srgbClr val="FFFFFF"/>
          </a:solidFill>
          <a:ln w="635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F28F10DA-EB2C-42D4-B828-8302D800E8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37" y="4429203"/>
            <a:ext cx="2784700" cy="988119"/>
          </a:xfrm>
          <a:prstGeom prst="rect">
            <a:avLst/>
          </a:prstGeom>
        </p:spPr>
      </p:pic>
      <p:sp>
        <p:nvSpPr>
          <p:cNvPr id="74" name="Rectangle 73">
            <a:extLst>
              <a:ext uri="{FF2B5EF4-FFF2-40B4-BE49-F238E27FC236}">
                <a16:creationId xmlns:a16="http://schemas.microsoft.com/office/drawing/2014/main" xmlns="" id="{B314DF03-4B84-4C63-9500-DC80BCA1BB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28588" y="2451014"/>
            <a:ext cx="2567411" cy="3532765"/>
          </a:xfrm>
          <a:prstGeom prst="rect">
            <a:avLst/>
          </a:prstGeom>
          <a:solidFill>
            <a:srgbClr val="FFFFFF"/>
          </a:solidFill>
          <a:ln w="635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5">
            <a:extLst>
              <a:ext uri="{FF2B5EF4-FFF2-40B4-BE49-F238E27FC236}">
                <a16:creationId xmlns:a16="http://schemas.microsoft.com/office/drawing/2014/main" xmlns="" id="{F6FB9E26-0E33-4DF1-9D95-9013089BD1EF}"/>
              </a:ext>
            </a:extLst>
          </p:cNvPr>
          <p:cNvPicPr>
            <a:picLocks noChangeAspect="1"/>
          </p:cNvPicPr>
          <p:nvPr/>
        </p:nvPicPr>
        <p:blipFill rotWithShape="1">
          <a:blip r:embed="rId5">
            <a:extLst>
              <a:ext uri="{28A0092B-C50C-407E-A947-70E740481C1C}">
                <a14:useLocalDpi xmlns:a14="http://schemas.microsoft.com/office/drawing/2010/main" val="0"/>
              </a:ext>
            </a:extLst>
          </a:blip>
          <a:srcRect l="3788" r="5889"/>
          <a:stretch/>
        </p:blipFill>
        <p:spPr>
          <a:xfrm>
            <a:off x="3664752" y="2946911"/>
            <a:ext cx="2295082" cy="2540971"/>
          </a:xfrm>
          <a:prstGeom prst="rect">
            <a:avLst/>
          </a:prstGeom>
          <a:blipFill>
            <a:blip r:embed="rId6"/>
            <a:tile tx="0" ty="0" sx="100000" sy="100000" flip="none" algn="tl"/>
          </a:blipFill>
        </p:spPr>
      </p:pic>
      <p:sp>
        <p:nvSpPr>
          <p:cNvPr id="76" name="Rectangle 75">
            <a:extLst>
              <a:ext uri="{FF2B5EF4-FFF2-40B4-BE49-F238E27FC236}">
                <a16:creationId xmlns:a16="http://schemas.microsoft.com/office/drawing/2014/main" xmlns="" id="{C0C2C24D-DBC6-4FC3-8BD4-31D3CC1A3D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xmlns="" id="{57B513E8-3CAA-4B4E-92DE-D3EA3E17B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p:cNvSpPr txBox="1"/>
          <p:nvPr/>
        </p:nvSpPr>
        <p:spPr>
          <a:xfrm>
            <a:off x="458336" y="6467284"/>
            <a:ext cx="2921303" cy="307777"/>
          </a:xfrm>
          <a:prstGeom prst="rect">
            <a:avLst/>
          </a:prstGeom>
          <a:noFill/>
        </p:spPr>
        <p:txBody>
          <a:bodyPr wrap="square" rtlCol="0">
            <a:spAutoFit/>
          </a:bodyPr>
          <a:lstStyle/>
          <a:p>
            <a:r>
              <a:rPr lang="fr-FR" sz="1400" dirty="0" smtClean="0"/>
              <a:t>worldcargopacific.com</a:t>
            </a:r>
            <a:endParaRPr lang="en-NZ" sz="1400" dirty="0"/>
          </a:p>
        </p:txBody>
      </p:sp>
    </p:spTree>
    <p:extLst>
      <p:ext uri="{BB962C8B-B14F-4D97-AF65-F5344CB8AC3E}">
        <p14:creationId xmlns:p14="http://schemas.microsoft.com/office/powerpoint/2010/main" val="270630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6B812A1B-5492-464E-BEDD-F3068979DBA0}"/>
              </a:ext>
            </a:extLst>
          </p:cNvPr>
          <p:cNvSpPr>
            <a:spLocks noGrp="1"/>
          </p:cNvSpPr>
          <p:nvPr>
            <p:ph type="title"/>
          </p:nvPr>
        </p:nvSpPr>
        <p:spPr>
          <a:xfrm>
            <a:off x="865949" y="40932"/>
            <a:ext cx="6046628" cy="1582202"/>
          </a:xfrm>
        </p:spPr>
        <p:txBody>
          <a:bodyPr>
            <a:normAutofit/>
          </a:bodyPr>
          <a:lstStyle/>
          <a:p>
            <a:pPr algn="ctr"/>
            <a:r>
              <a:rPr lang="en-NZ" u="sng" dirty="0" smtClean="0">
                <a:solidFill>
                  <a:srgbClr val="FF0000"/>
                </a:solidFill>
                <a:latin typeface="+mn-lt"/>
                <a:cs typeface="Arial" panose="020B0604020202020204" pitchFamily="34" charset="0"/>
              </a:rPr>
              <a:t>Transport fret maritime</a:t>
            </a:r>
            <a:endParaRPr lang="en-NZ" u="sng" dirty="0">
              <a:solidFill>
                <a:srgbClr val="FF0000"/>
              </a:solidFill>
              <a:latin typeface="+mn-lt"/>
              <a:cs typeface="Arial" panose="020B0604020202020204" pitchFamily="34" charset="0"/>
            </a:endParaRPr>
          </a:p>
        </p:txBody>
      </p:sp>
      <p:sp>
        <p:nvSpPr>
          <p:cNvPr id="24" name="Content Placeholder 23">
            <a:extLst>
              <a:ext uri="{FF2B5EF4-FFF2-40B4-BE49-F238E27FC236}">
                <a16:creationId xmlns:a16="http://schemas.microsoft.com/office/drawing/2014/main" xmlns="" id="{54E681F8-50C9-43E6-90E1-E5A675BF67CA}"/>
              </a:ext>
            </a:extLst>
          </p:cNvPr>
          <p:cNvSpPr>
            <a:spLocks noGrp="1"/>
          </p:cNvSpPr>
          <p:nvPr>
            <p:ph idx="1"/>
          </p:nvPr>
        </p:nvSpPr>
        <p:spPr>
          <a:xfrm>
            <a:off x="1391084" y="1535947"/>
            <a:ext cx="4776451" cy="4780877"/>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fontScale="47500" lnSpcReduction="20000"/>
          </a:bodyPr>
          <a:lstStyle/>
          <a:p>
            <a:pPr algn="just">
              <a:buFont typeface="Wingdings" panose="05000000000000000000" pitchFamily="2" charset="2"/>
              <a:buChar char="Ø"/>
            </a:pPr>
            <a:endParaRPr lang="en-NZ" sz="2000" dirty="0" smtClean="0">
              <a:solidFill>
                <a:srgbClr val="000000"/>
              </a:solidFill>
            </a:endParaRPr>
          </a:p>
          <a:p>
            <a:pPr algn="just">
              <a:buFont typeface="Wingdings" panose="05000000000000000000" pitchFamily="2" charset="2"/>
              <a:buChar char="Ø"/>
            </a:pPr>
            <a:r>
              <a:rPr lang="en-NZ" sz="2900" b="1" dirty="0" err="1" smtClean="0">
                <a:solidFill>
                  <a:schemeClr val="tx1"/>
                </a:solidFill>
              </a:rPr>
              <a:t>Traitement</a:t>
            </a:r>
            <a:r>
              <a:rPr lang="en-NZ" sz="2900" b="1" dirty="0" smtClean="0">
                <a:solidFill>
                  <a:schemeClr val="tx1"/>
                </a:solidFill>
              </a:rPr>
              <a:t> des documents</a:t>
            </a:r>
          </a:p>
          <a:p>
            <a:pPr algn="just">
              <a:buFont typeface="Wingdings" panose="05000000000000000000" pitchFamily="2" charset="2"/>
              <a:buChar char="Ø"/>
            </a:pPr>
            <a:r>
              <a:rPr lang="en-NZ" sz="2900" b="1" dirty="0" smtClean="0">
                <a:solidFill>
                  <a:schemeClr val="tx1"/>
                </a:solidFill>
              </a:rPr>
              <a:t>Services Imports/Exports</a:t>
            </a:r>
          </a:p>
          <a:p>
            <a:pPr algn="just">
              <a:buFont typeface="Wingdings" panose="05000000000000000000" pitchFamily="2" charset="2"/>
              <a:buChar char="Ø"/>
            </a:pPr>
            <a:r>
              <a:rPr lang="en-NZ" sz="2900" b="1" dirty="0" smtClean="0">
                <a:solidFill>
                  <a:schemeClr val="tx1"/>
                </a:solidFill>
              </a:rPr>
              <a:t>Charge des </a:t>
            </a:r>
            <a:r>
              <a:rPr lang="en-NZ" sz="2900" b="1" dirty="0" err="1" smtClean="0">
                <a:solidFill>
                  <a:schemeClr val="tx1"/>
                </a:solidFill>
              </a:rPr>
              <a:t>conteneurs</a:t>
            </a:r>
            <a:r>
              <a:rPr lang="en-NZ" sz="2900" b="1" dirty="0" smtClean="0">
                <a:solidFill>
                  <a:schemeClr val="tx1"/>
                </a:solidFill>
              </a:rPr>
              <a:t> </a:t>
            </a:r>
            <a:r>
              <a:rPr lang="en-NZ" sz="2900" b="1" dirty="0" err="1" smtClean="0">
                <a:solidFill>
                  <a:schemeClr val="tx1"/>
                </a:solidFill>
              </a:rPr>
              <a:t>plein</a:t>
            </a:r>
            <a:r>
              <a:rPr lang="en-NZ" sz="2900" b="1" dirty="0" smtClean="0">
                <a:solidFill>
                  <a:schemeClr val="tx1"/>
                </a:solidFill>
              </a:rPr>
              <a:t> (FCL)</a:t>
            </a:r>
          </a:p>
          <a:p>
            <a:pPr algn="just">
              <a:buFont typeface="Wingdings" panose="05000000000000000000" pitchFamily="2" charset="2"/>
              <a:buChar char="Ø"/>
            </a:pPr>
            <a:r>
              <a:rPr lang="en-NZ" sz="2900" b="1" dirty="0" smtClean="0">
                <a:solidFill>
                  <a:schemeClr val="tx1"/>
                </a:solidFill>
              </a:rPr>
              <a:t>FCL Consolidations des </a:t>
            </a:r>
            <a:r>
              <a:rPr lang="en-NZ" sz="2900" b="1" dirty="0" err="1" smtClean="0">
                <a:solidFill>
                  <a:schemeClr val="tx1"/>
                </a:solidFill>
              </a:rPr>
              <a:t>acheteurs</a:t>
            </a:r>
            <a:endParaRPr lang="en-NZ" sz="2900" b="1" dirty="0" smtClean="0">
              <a:solidFill>
                <a:schemeClr val="tx1"/>
              </a:solidFill>
            </a:endParaRPr>
          </a:p>
          <a:p>
            <a:pPr algn="just">
              <a:buFont typeface="Wingdings" panose="05000000000000000000" pitchFamily="2" charset="2"/>
              <a:buChar char="Ø"/>
            </a:pPr>
            <a:r>
              <a:rPr lang="en-NZ" sz="2900" b="1" dirty="0" smtClean="0">
                <a:solidFill>
                  <a:schemeClr val="tx1"/>
                </a:solidFill>
              </a:rPr>
              <a:t>Services de </a:t>
            </a:r>
            <a:r>
              <a:rPr lang="en-NZ" sz="2900" b="1" dirty="0" err="1" smtClean="0">
                <a:solidFill>
                  <a:schemeClr val="tx1"/>
                </a:solidFill>
              </a:rPr>
              <a:t>marchandises</a:t>
            </a:r>
            <a:r>
              <a:rPr lang="en-NZ" sz="2900" b="1" dirty="0" smtClean="0">
                <a:solidFill>
                  <a:schemeClr val="tx1"/>
                </a:solidFill>
              </a:rPr>
              <a:t> </a:t>
            </a:r>
            <a:r>
              <a:rPr lang="en-NZ" sz="2900" b="1" dirty="0" err="1" smtClean="0">
                <a:solidFill>
                  <a:schemeClr val="tx1"/>
                </a:solidFill>
              </a:rPr>
              <a:t>diverses</a:t>
            </a:r>
            <a:endParaRPr lang="en-NZ" sz="2900" b="1" dirty="0" smtClean="0">
              <a:solidFill>
                <a:schemeClr val="tx1"/>
              </a:solidFill>
            </a:endParaRPr>
          </a:p>
          <a:p>
            <a:pPr algn="just">
              <a:buFont typeface="Wingdings" panose="05000000000000000000" pitchFamily="2" charset="2"/>
              <a:buChar char="Ø"/>
            </a:pPr>
            <a:r>
              <a:rPr lang="en-NZ" sz="2900" b="1" dirty="0" smtClean="0">
                <a:solidFill>
                  <a:schemeClr val="tx1"/>
                </a:solidFill>
              </a:rPr>
              <a:t>Services de Ports </a:t>
            </a:r>
            <a:r>
              <a:rPr lang="fr-FR" sz="2900" b="1" dirty="0" smtClean="0">
                <a:solidFill>
                  <a:schemeClr val="tx1"/>
                </a:solidFill>
              </a:rPr>
              <a:t>à Ports </a:t>
            </a:r>
            <a:endParaRPr lang="en-NZ" sz="2900" b="1" dirty="0" smtClean="0">
              <a:solidFill>
                <a:schemeClr val="tx1"/>
              </a:solidFill>
            </a:endParaRPr>
          </a:p>
          <a:p>
            <a:pPr algn="just">
              <a:buFont typeface="Wingdings" panose="05000000000000000000" pitchFamily="2" charset="2"/>
              <a:buChar char="Ø"/>
            </a:pPr>
            <a:r>
              <a:rPr lang="en-NZ" sz="2900" b="1" dirty="0" smtClean="0">
                <a:solidFill>
                  <a:schemeClr val="tx1"/>
                </a:solidFill>
              </a:rPr>
              <a:t>Services de </a:t>
            </a:r>
            <a:r>
              <a:rPr lang="en-NZ" sz="2900" b="1" dirty="0" err="1" smtClean="0">
                <a:solidFill>
                  <a:schemeClr val="tx1"/>
                </a:solidFill>
              </a:rPr>
              <a:t>Portes</a:t>
            </a:r>
            <a:r>
              <a:rPr lang="en-NZ" sz="2900" b="1" dirty="0" smtClean="0">
                <a:solidFill>
                  <a:schemeClr val="tx1"/>
                </a:solidFill>
              </a:rPr>
              <a:t> à </a:t>
            </a:r>
            <a:r>
              <a:rPr lang="en-NZ" sz="2900" b="1" dirty="0" err="1" smtClean="0">
                <a:solidFill>
                  <a:schemeClr val="tx1"/>
                </a:solidFill>
              </a:rPr>
              <a:t>Portes</a:t>
            </a:r>
            <a:endParaRPr lang="en-NZ" sz="2900" b="1" dirty="0" smtClean="0">
              <a:solidFill>
                <a:schemeClr val="tx1"/>
              </a:solidFill>
            </a:endParaRPr>
          </a:p>
          <a:p>
            <a:pPr algn="just">
              <a:buFont typeface="Wingdings" panose="05000000000000000000" pitchFamily="2" charset="2"/>
              <a:buChar char="Ø"/>
            </a:pPr>
            <a:r>
              <a:rPr lang="en-NZ" sz="2900" b="1" dirty="0" smtClean="0">
                <a:solidFill>
                  <a:schemeClr val="tx1"/>
                </a:solidFill>
              </a:rPr>
              <a:t>Trans-commerce du fret maritime des </a:t>
            </a:r>
            <a:r>
              <a:rPr lang="en-NZ" sz="2900" b="1" dirty="0" err="1" smtClean="0">
                <a:solidFill>
                  <a:schemeClr val="tx1"/>
                </a:solidFill>
              </a:rPr>
              <a:t>cargaisons</a:t>
            </a:r>
            <a:r>
              <a:rPr lang="en-NZ" sz="2900" b="1" dirty="0" smtClean="0">
                <a:solidFill>
                  <a:schemeClr val="tx1"/>
                </a:solidFill>
              </a:rPr>
              <a:t>  </a:t>
            </a:r>
          </a:p>
          <a:p>
            <a:pPr algn="just">
              <a:buFont typeface="Wingdings" panose="05000000000000000000" pitchFamily="2" charset="2"/>
              <a:buChar char="Ø"/>
            </a:pPr>
            <a:r>
              <a:rPr lang="en-NZ" sz="2900" b="1" dirty="0" err="1" smtClean="0">
                <a:solidFill>
                  <a:schemeClr val="tx1"/>
                </a:solidFill>
              </a:rPr>
              <a:t>Emballage</a:t>
            </a:r>
            <a:r>
              <a:rPr lang="en-NZ" sz="2900" b="1" dirty="0" smtClean="0">
                <a:solidFill>
                  <a:schemeClr val="tx1"/>
                </a:solidFill>
              </a:rPr>
              <a:t> et </a:t>
            </a:r>
            <a:r>
              <a:rPr lang="en-NZ" sz="2900" b="1" dirty="0" err="1" smtClean="0">
                <a:solidFill>
                  <a:schemeClr val="tx1"/>
                </a:solidFill>
              </a:rPr>
              <a:t>Déballage</a:t>
            </a:r>
            <a:endParaRPr lang="en-NZ" sz="2900" b="1" dirty="0" smtClean="0">
              <a:solidFill>
                <a:schemeClr val="tx1"/>
              </a:solidFill>
            </a:endParaRPr>
          </a:p>
          <a:p>
            <a:pPr algn="just">
              <a:buFont typeface="Wingdings" panose="05000000000000000000" pitchFamily="2" charset="2"/>
              <a:buChar char="Ø"/>
            </a:pPr>
            <a:r>
              <a:rPr lang="fr-FR" sz="2900" b="1" dirty="0" smtClean="0">
                <a:solidFill>
                  <a:schemeClr val="tx1"/>
                </a:solidFill>
              </a:rPr>
              <a:t>Manage</a:t>
            </a:r>
            <a:r>
              <a:rPr lang="en-NZ" sz="2900" b="1" dirty="0" err="1" smtClean="0">
                <a:solidFill>
                  <a:schemeClr val="tx1"/>
                </a:solidFill>
              </a:rPr>
              <a:t>ment</a:t>
            </a:r>
            <a:r>
              <a:rPr lang="en-NZ" sz="2900" b="1" dirty="0" smtClean="0">
                <a:solidFill>
                  <a:schemeClr val="tx1"/>
                </a:solidFill>
              </a:rPr>
              <a:t> des </a:t>
            </a:r>
            <a:r>
              <a:rPr lang="en-NZ" sz="2900" b="1" dirty="0" err="1" smtClean="0">
                <a:solidFill>
                  <a:schemeClr val="tx1"/>
                </a:solidFill>
              </a:rPr>
              <a:t>marchandises</a:t>
            </a:r>
            <a:r>
              <a:rPr lang="en-NZ" sz="2900" b="1" dirty="0" smtClean="0">
                <a:solidFill>
                  <a:schemeClr val="tx1"/>
                </a:solidFill>
              </a:rPr>
              <a:t> </a:t>
            </a:r>
            <a:r>
              <a:rPr lang="en-NZ" sz="2900" b="1" dirty="0" err="1" smtClean="0">
                <a:solidFill>
                  <a:schemeClr val="tx1"/>
                </a:solidFill>
              </a:rPr>
              <a:t>dangereuses</a:t>
            </a:r>
            <a:r>
              <a:rPr lang="en-NZ" sz="2900" b="1" dirty="0" smtClean="0">
                <a:solidFill>
                  <a:schemeClr val="tx1"/>
                </a:solidFill>
              </a:rPr>
              <a:t> </a:t>
            </a:r>
          </a:p>
          <a:p>
            <a:pPr algn="just">
              <a:buFont typeface="Wingdings" panose="05000000000000000000" pitchFamily="2" charset="2"/>
              <a:buChar char="Ø"/>
            </a:pPr>
            <a:r>
              <a:rPr lang="en-NZ" sz="2900" b="1" dirty="0" err="1" smtClean="0">
                <a:solidFill>
                  <a:schemeClr val="tx1"/>
                </a:solidFill>
              </a:rPr>
              <a:t>Cargaison</a:t>
            </a:r>
            <a:r>
              <a:rPr lang="en-NZ" sz="2900" b="1" dirty="0" smtClean="0">
                <a:solidFill>
                  <a:schemeClr val="tx1"/>
                </a:solidFill>
              </a:rPr>
              <a:t> de </a:t>
            </a:r>
            <a:r>
              <a:rPr lang="en-NZ" sz="2900" b="1" dirty="0" err="1" smtClean="0">
                <a:solidFill>
                  <a:schemeClr val="tx1"/>
                </a:solidFill>
              </a:rPr>
              <a:t>Projet</a:t>
            </a:r>
            <a:r>
              <a:rPr lang="en-NZ" sz="2900" b="1" dirty="0" smtClean="0">
                <a:solidFill>
                  <a:schemeClr val="tx1"/>
                </a:solidFill>
              </a:rPr>
              <a:t>/Exposition</a:t>
            </a:r>
          </a:p>
          <a:p>
            <a:pPr algn="just">
              <a:buFont typeface="Wingdings" panose="05000000000000000000" pitchFamily="2" charset="2"/>
              <a:buChar char="Ø"/>
            </a:pPr>
            <a:r>
              <a:rPr lang="en-NZ" sz="2900" b="1" dirty="0" smtClean="0">
                <a:solidFill>
                  <a:schemeClr val="tx1"/>
                </a:solidFill>
              </a:rPr>
              <a:t>LCL Groupage </a:t>
            </a:r>
            <a:r>
              <a:rPr lang="en-NZ" sz="2900" b="1" dirty="0" err="1" smtClean="0">
                <a:solidFill>
                  <a:schemeClr val="tx1"/>
                </a:solidFill>
              </a:rPr>
              <a:t>Regroupement</a:t>
            </a:r>
            <a:r>
              <a:rPr lang="en-NZ" sz="2900" b="1" dirty="0" smtClean="0">
                <a:solidFill>
                  <a:schemeClr val="tx1"/>
                </a:solidFill>
              </a:rPr>
              <a:t> </a:t>
            </a:r>
            <a:r>
              <a:rPr lang="en-NZ" sz="2900" b="1" dirty="0" err="1" smtClean="0">
                <a:solidFill>
                  <a:schemeClr val="tx1"/>
                </a:solidFill>
              </a:rPr>
              <a:t>en</a:t>
            </a:r>
            <a:r>
              <a:rPr lang="en-NZ" sz="2900" b="1" dirty="0" smtClean="0">
                <a:solidFill>
                  <a:schemeClr val="tx1"/>
                </a:solidFill>
              </a:rPr>
              <a:t> </a:t>
            </a:r>
            <a:r>
              <a:rPr lang="en-NZ" sz="2900" b="1" dirty="0" err="1" smtClean="0">
                <a:solidFill>
                  <a:schemeClr val="tx1"/>
                </a:solidFill>
              </a:rPr>
              <a:t>conteneur</a:t>
            </a:r>
            <a:r>
              <a:rPr lang="en-NZ" sz="2900" b="1" dirty="0" smtClean="0">
                <a:solidFill>
                  <a:schemeClr val="tx1"/>
                </a:solidFill>
              </a:rPr>
              <a:t> </a:t>
            </a:r>
            <a:r>
              <a:rPr lang="en-NZ" sz="2900" b="1" dirty="0" err="1" smtClean="0">
                <a:solidFill>
                  <a:schemeClr val="tx1"/>
                </a:solidFill>
              </a:rPr>
              <a:t>Refrigéré</a:t>
            </a:r>
            <a:r>
              <a:rPr lang="en-NZ" sz="2900" b="1" dirty="0" smtClean="0">
                <a:solidFill>
                  <a:schemeClr val="tx1"/>
                </a:solidFill>
              </a:rPr>
              <a:t> services  </a:t>
            </a:r>
            <a:r>
              <a:rPr lang="en-NZ" sz="2900" b="1" dirty="0" err="1" smtClean="0">
                <a:solidFill>
                  <a:schemeClr val="tx1"/>
                </a:solidFill>
              </a:rPr>
              <a:t>d’Auckland</a:t>
            </a:r>
            <a:r>
              <a:rPr lang="en-NZ" sz="2900" b="1" dirty="0" smtClean="0">
                <a:solidFill>
                  <a:schemeClr val="tx1"/>
                </a:solidFill>
              </a:rPr>
              <a:t> </a:t>
            </a:r>
            <a:r>
              <a:rPr lang="en-NZ" sz="2900" b="1" dirty="0" err="1" smtClean="0">
                <a:solidFill>
                  <a:schemeClr val="tx1"/>
                </a:solidFill>
              </a:rPr>
              <a:t>vers</a:t>
            </a:r>
            <a:r>
              <a:rPr lang="en-NZ" sz="2900" b="1" dirty="0" smtClean="0">
                <a:solidFill>
                  <a:schemeClr val="tx1"/>
                </a:solidFill>
              </a:rPr>
              <a:t> </a:t>
            </a:r>
            <a:r>
              <a:rPr lang="en-NZ" sz="2900" b="1" dirty="0" err="1" smtClean="0">
                <a:solidFill>
                  <a:schemeClr val="tx1"/>
                </a:solidFill>
              </a:rPr>
              <a:t>Papeete</a:t>
            </a:r>
            <a:endParaRPr lang="en-NZ" sz="2900" b="1" dirty="0" smtClean="0">
              <a:solidFill>
                <a:schemeClr val="tx1"/>
              </a:solidFill>
            </a:endParaRPr>
          </a:p>
          <a:p>
            <a:pPr algn="just">
              <a:buFont typeface="Wingdings" panose="05000000000000000000" pitchFamily="2" charset="2"/>
              <a:buChar char="Ø"/>
            </a:pPr>
            <a:r>
              <a:rPr lang="en-NZ" sz="2900" b="1" dirty="0" smtClean="0">
                <a:solidFill>
                  <a:schemeClr val="tx1"/>
                </a:solidFill>
              </a:rPr>
              <a:t>Air/Sea ex Le Havre to </a:t>
            </a:r>
            <a:r>
              <a:rPr lang="en-NZ" sz="2900" b="1" dirty="0" err="1" smtClean="0">
                <a:solidFill>
                  <a:schemeClr val="tx1"/>
                </a:solidFill>
              </a:rPr>
              <a:t>Papeete</a:t>
            </a:r>
            <a:endParaRPr lang="en-NZ" sz="2900" b="1" dirty="0" smtClean="0">
              <a:solidFill>
                <a:schemeClr val="tx1"/>
              </a:solidFill>
            </a:endParaRPr>
          </a:p>
          <a:p>
            <a:endParaRPr lang="en-NZ" sz="2000" dirty="0">
              <a:solidFill>
                <a:srgbClr val="000000"/>
              </a:solidFill>
            </a:endParaRPr>
          </a:p>
        </p:txBody>
      </p:sp>
      <p:sp>
        <p:nvSpPr>
          <p:cNvPr id="5" name="Footer Placeholder 4">
            <a:extLst>
              <a:ext uri="{FF2B5EF4-FFF2-40B4-BE49-F238E27FC236}">
                <a16:creationId xmlns:a16="http://schemas.microsoft.com/office/drawing/2014/main" xmlns="" id="{97A36079-07A7-48A7-90A8-1D0D5DFEC14E}"/>
              </a:ext>
            </a:extLst>
          </p:cNvPr>
          <p:cNvSpPr>
            <a:spLocks noGrp="1"/>
          </p:cNvSpPr>
          <p:nvPr>
            <p:ph type="ftr" sz="quarter" idx="11"/>
          </p:nvPr>
        </p:nvSpPr>
        <p:spPr>
          <a:xfrm>
            <a:off x="2000065" y="6437687"/>
            <a:ext cx="5289562" cy="314067"/>
          </a:xfrm>
        </p:spPr>
        <p:txBody>
          <a:bodyPr>
            <a:normAutofit/>
          </a:bodyPr>
          <a:lstStyle/>
          <a:p>
            <a:pPr algn="r">
              <a:spcAft>
                <a:spcPts val="600"/>
              </a:spcAft>
            </a:pPr>
            <a:r>
              <a:rPr lang="en-NZ" sz="1100" smtClean="0">
                <a:solidFill>
                  <a:schemeClr val="bg1"/>
                </a:solidFill>
              </a:rPr>
              <a:t>www.worldcargopacific.com</a:t>
            </a:r>
            <a:endParaRPr lang="en-NZ" sz="1100" dirty="0">
              <a:solidFill>
                <a:schemeClr val="bg1"/>
              </a:solidFill>
            </a:endParaRPr>
          </a:p>
        </p:txBody>
      </p:sp>
      <p:pic>
        <p:nvPicPr>
          <p:cNvPr id="25" name="Picture 24">
            <a:extLst>
              <a:ext uri="{FF2B5EF4-FFF2-40B4-BE49-F238E27FC236}">
                <a16:creationId xmlns:a16="http://schemas.microsoft.com/office/drawing/2014/main" xmlns="" id="{3F99D5CC-E811-4B5E-B47B-54F88A276F82}"/>
              </a:ext>
            </a:extLst>
          </p:cNvPr>
          <p:cNvPicPr>
            <a:picLocks noChangeAspect="1"/>
          </p:cNvPicPr>
          <p:nvPr/>
        </p:nvPicPr>
        <p:blipFill rotWithShape="1">
          <a:blip r:embed="rId3">
            <a:alphaModFix/>
            <a:extLst/>
          </a:blip>
          <a:srcRect l="16441" r="15962"/>
          <a:stretch/>
        </p:blipFill>
        <p:spPr>
          <a:xfrm>
            <a:off x="21538" y="664634"/>
            <a:ext cx="1240951" cy="129884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ln>
            <a:solidFill>
              <a:schemeClr val="tx1"/>
            </a:solidFill>
          </a:ln>
          <a:effectLst>
            <a:softEdge rad="0"/>
          </a:effectLst>
        </p:spPr>
      </p:pic>
      <p:pic>
        <p:nvPicPr>
          <p:cNvPr id="3" name="Picture 2">
            <a:extLst>
              <a:ext uri="{FF2B5EF4-FFF2-40B4-BE49-F238E27FC236}">
                <a16:creationId xmlns:a16="http://schemas.microsoft.com/office/drawing/2014/main" xmlns="" id="{6588DA6B-DCEA-4333-AB0D-09673FC413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39739" y="6113738"/>
            <a:ext cx="2097463" cy="744262"/>
          </a:xfrm>
          <a:prstGeom prst="rect">
            <a:avLst/>
          </a:prstGeom>
        </p:spPr>
      </p:pic>
    </p:spTree>
    <p:extLst>
      <p:ext uri="{BB962C8B-B14F-4D97-AF65-F5344CB8AC3E}">
        <p14:creationId xmlns:p14="http://schemas.microsoft.com/office/powerpoint/2010/main" val="154563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AD7B69-535F-44B3-B3CC-84F9E3AF8DD9}"/>
              </a:ext>
            </a:extLst>
          </p:cNvPr>
          <p:cNvSpPr>
            <a:spLocks noGrp="1"/>
          </p:cNvSpPr>
          <p:nvPr>
            <p:ph type="title"/>
          </p:nvPr>
        </p:nvSpPr>
        <p:spPr>
          <a:xfrm>
            <a:off x="1645532" y="91382"/>
            <a:ext cx="5314536" cy="1325563"/>
          </a:xfrm>
        </p:spPr>
        <p:txBody>
          <a:bodyPr>
            <a:normAutofit/>
          </a:bodyPr>
          <a:lstStyle/>
          <a:p>
            <a:pPr algn="ctr"/>
            <a:r>
              <a:rPr lang="en-NZ" u="sng" dirty="0" smtClean="0">
                <a:solidFill>
                  <a:srgbClr val="FF0000"/>
                </a:solidFill>
              </a:rPr>
              <a:t>Transport fret </a:t>
            </a:r>
            <a:r>
              <a:rPr lang="en-NZ" u="sng" dirty="0" err="1" smtClean="0">
                <a:solidFill>
                  <a:srgbClr val="FF0000"/>
                </a:solidFill>
              </a:rPr>
              <a:t>aerien</a:t>
            </a:r>
            <a:endParaRPr lang="en-NZ" u="sng" dirty="0">
              <a:solidFill>
                <a:srgbClr val="FF0000"/>
              </a:solidFill>
            </a:endParaRPr>
          </a:p>
        </p:txBody>
      </p:sp>
      <p:sp>
        <p:nvSpPr>
          <p:cNvPr id="7" name="Content Placeholder 6">
            <a:extLst>
              <a:ext uri="{FF2B5EF4-FFF2-40B4-BE49-F238E27FC236}">
                <a16:creationId xmlns:a16="http://schemas.microsoft.com/office/drawing/2014/main" xmlns="" id="{0B7D84F8-06D1-4962-8BFD-97A8C11EB51A}"/>
              </a:ext>
            </a:extLst>
          </p:cNvPr>
          <p:cNvSpPr>
            <a:spLocks noGrp="1"/>
          </p:cNvSpPr>
          <p:nvPr>
            <p:ph idx="1"/>
          </p:nvPr>
        </p:nvSpPr>
        <p:spPr>
          <a:xfrm>
            <a:off x="1498190" y="2152860"/>
            <a:ext cx="5609220" cy="2649894"/>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just">
              <a:buFont typeface="Wingdings" panose="05000000000000000000" pitchFamily="2" charset="2"/>
              <a:buChar char="Ø"/>
            </a:pPr>
            <a:r>
              <a:rPr lang="en-NZ" sz="1800" dirty="0" smtClean="0">
                <a:solidFill>
                  <a:schemeClr val="tx1"/>
                </a:solidFill>
              </a:rPr>
              <a:t>Services de </a:t>
            </a:r>
            <a:r>
              <a:rPr lang="en-NZ" sz="1800" dirty="0" err="1" smtClean="0">
                <a:solidFill>
                  <a:schemeClr val="tx1"/>
                </a:solidFill>
              </a:rPr>
              <a:t>Portes</a:t>
            </a:r>
            <a:r>
              <a:rPr lang="en-NZ" sz="1800" dirty="0" smtClean="0">
                <a:solidFill>
                  <a:schemeClr val="tx1"/>
                </a:solidFill>
              </a:rPr>
              <a:t> </a:t>
            </a:r>
            <a:r>
              <a:rPr lang="fr-FR" sz="1800" dirty="0" smtClean="0">
                <a:solidFill>
                  <a:schemeClr val="tx1"/>
                </a:solidFill>
              </a:rPr>
              <a:t>à Portes</a:t>
            </a:r>
            <a:endParaRPr lang="en-NZ" sz="1800" dirty="0">
              <a:solidFill>
                <a:schemeClr val="tx1"/>
              </a:solidFill>
            </a:endParaRPr>
          </a:p>
          <a:p>
            <a:pPr algn="just">
              <a:buFont typeface="Wingdings" panose="05000000000000000000" pitchFamily="2" charset="2"/>
              <a:buChar char="Ø"/>
            </a:pPr>
            <a:r>
              <a:rPr lang="en-NZ" sz="1800" dirty="0" smtClean="0">
                <a:solidFill>
                  <a:schemeClr val="tx1"/>
                </a:solidFill>
              </a:rPr>
              <a:t>Services </a:t>
            </a:r>
            <a:r>
              <a:rPr lang="en-NZ" sz="1800" dirty="0" err="1" smtClean="0">
                <a:solidFill>
                  <a:schemeClr val="tx1"/>
                </a:solidFill>
              </a:rPr>
              <a:t>d’A</a:t>
            </a:r>
            <a:r>
              <a:rPr lang="fr-FR" sz="1800" dirty="0" err="1" smtClean="0">
                <a:solidFill>
                  <a:schemeClr val="tx1"/>
                </a:solidFill>
              </a:rPr>
              <a:t>éroport</a:t>
            </a:r>
            <a:r>
              <a:rPr lang="fr-FR" sz="1800" dirty="0" smtClean="0">
                <a:solidFill>
                  <a:schemeClr val="tx1"/>
                </a:solidFill>
              </a:rPr>
              <a:t> à</a:t>
            </a:r>
            <a:r>
              <a:rPr lang="en-NZ" sz="1800" dirty="0" smtClean="0">
                <a:solidFill>
                  <a:schemeClr val="tx1"/>
                </a:solidFill>
              </a:rPr>
              <a:t> </a:t>
            </a:r>
            <a:r>
              <a:rPr lang="en-NZ" sz="1800" dirty="0" err="1" smtClean="0">
                <a:solidFill>
                  <a:schemeClr val="tx1"/>
                </a:solidFill>
              </a:rPr>
              <a:t>Aéroport</a:t>
            </a:r>
            <a:r>
              <a:rPr lang="en-NZ" sz="1800" dirty="0" smtClean="0">
                <a:solidFill>
                  <a:schemeClr val="tx1"/>
                </a:solidFill>
              </a:rPr>
              <a:t> </a:t>
            </a:r>
            <a:endParaRPr lang="en-NZ" sz="1800" dirty="0">
              <a:solidFill>
                <a:schemeClr val="tx1"/>
              </a:solidFill>
            </a:endParaRPr>
          </a:p>
          <a:p>
            <a:pPr algn="just">
              <a:buFont typeface="Wingdings" panose="05000000000000000000" pitchFamily="2" charset="2"/>
              <a:buChar char="Ø"/>
            </a:pPr>
            <a:r>
              <a:rPr lang="en-NZ" sz="1800" dirty="0" smtClean="0">
                <a:solidFill>
                  <a:schemeClr val="tx1"/>
                </a:solidFill>
              </a:rPr>
              <a:t>Expeditions Imports/Exports</a:t>
            </a:r>
            <a:endParaRPr lang="en-NZ" sz="1800" dirty="0">
              <a:solidFill>
                <a:schemeClr val="tx1"/>
              </a:solidFill>
            </a:endParaRPr>
          </a:p>
          <a:p>
            <a:pPr algn="just">
              <a:buFont typeface="Wingdings" panose="05000000000000000000" pitchFamily="2" charset="2"/>
              <a:buChar char="Ø"/>
            </a:pPr>
            <a:r>
              <a:rPr lang="fr-FR" sz="1800" dirty="0" smtClean="0">
                <a:solidFill>
                  <a:schemeClr val="tx1"/>
                </a:solidFill>
              </a:rPr>
              <a:t>Marchandises dangereuses</a:t>
            </a:r>
            <a:endParaRPr lang="en-NZ" sz="1800" dirty="0">
              <a:solidFill>
                <a:schemeClr val="tx1"/>
              </a:solidFill>
            </a:endParaRPr>
          </a:p>
          <a:p>
            <a:pPr algn="just">
              <a:buFont typeface="Wingdings" panose="05000000000000000000" pitchFamily="2" charset="2"/>
              <a:buChar char="Ø"/>
            </a:pPr>
            <a:r>
              <a:rPr lang="en-NZ" sz="1800" dirty="0" err="1" smtClean="0">
                <a:solidFill>
                  <a:schemeClr val="tx1"/>
                </a:solidFill>
              </a:rPr>
              <a:t>Traitement</a:t>
            </a:r>
            <a:r>
              <a:rPr lang="en-NZ" sz="1800" dirty="0" smtClean="0">
                <a:solidFill>
                  <a:schemeClr val="tx1"/>
                </a:solidFill>
              </a:rPr>
              <a:t> des </a:t>
            </a:r>
            <a:r>
              <a:rPr lang="en-NZ" sz="1800" dirty="0" err="1" smtClean="0">
                <a:solidFill>
                  <a:schemeClr val="tx1"/>
                </a:solidFill>
              </a:rPr>
              <a:t>transbordements</a:t>
            </a:r>
            <a:endParaRPr lang="en-NZ" sz="1800" dirty="0">
              <a:solidFill>
                <a:schemeClr val="tx1"/>
              </a:solidFill>
            </a:endParaRPr>
          </a:p>
          <a:p>
            <a:pPr algn="just">
              <a:buFont typeface="Wingdings" panose="05000000000000000000" pitchFamily="2" charset="2"/>
              <a:buChar char="Ø"/>
            </a:pPr>
            <a:r>
              <a:rPr lang="en-NZ" sz="1800" dirty="0" err="1" smtClean="0">
                <a:solidFill>
                  <a:schemeClr val="tx1"/>
                </a:solidFill>
              </a:rPr>
              <a:t>Traitement</a:t>
            </a:r>
            <a:r>
              <a:rPr lang="en-NZ" sz="1800" dirty="0" smtClean="0">
                <a:solidFill>
                  <a:schemeClr val="tx1"/>
                </a:solidFill>
              </a:rPr>
              <a:t> des documents</a:t>
            </a:r>
            <a:endParaRPr lang="en-NZ" sz="1800" dirty="0">
              <a:solidFill>
                <a:schemeClr val="bg1"/>
              </a:solidFill>
            </a:endParaRPr>
          </a:p>
        </p:txBody>
      </p:sp>
      <p:sp>
        <p:nvSpPr>
          <p:cNvPr id="4" name="Footer Placeholder 3">
            <a:extLst>
              <a:ext uri="{FF2B5EF4-FFF2-40B4-BE49-F238E27FC236}">
                <a16:creationId xmlns:a16="http://schemas.microsoft.com/office/drawing/2014/main" xmlns="" id="{10CB3E5E-26BE-4D70-A548-0D4EF1F02187}"/>
              </a:ext>
            </a:extLst>
          </p:cNvPr>
          <p:cNvSpPr>
            <a:spLocks noGrp="1"/>
          </p:cNvSpPr>
          <p:nvPr>
            <p:ph type="ftr" sz="quarter" idx="11"/>
          </p:nvPr>
        </p:nvSpPr>
        <p:spPr>
          <a:xfrm>
            <a:off x="3307" y="6477396"/>
            <a:ext cx="4802755" cy="365760"/>
          </a:xfrm>
        </p:spPr>
        <p:txBody>
          <a:bodyPr>
            <a:normAutofit/>
          </a:bodyPr>
          <a:lstStyle/>
          <a:p>
            <a:pPr>
              <a:spcAft>
                <a:spcPts val="600"/>
              </a:spcAft>
            </a:pPr>
            <a:r>
              <a:rPr lang="en-NZ" sz="1100" dirty="0">
                <a:solidFill>
                  <a:schemeClr val="tx1">
                    <a:alpha val="80000"/>
                  </a:schemeClr>
                </a:solidFill>
              </a:rPr>
              <a:t>www.worldcargopacific.com</a:t>
            </a:r>
          </a:p>
        </p:txBody>
      </p:sp>
      <p:pic>
        <p:nvPicPr>
          <p:cNvPr id="8" name="Content Placeholder 4">
            <a:extLst>
              <a:ext uri="{FF2B5EF4-FFF2-40B4-BE49-F238E27FC236}">
                <a16:creationId xmlns:a16="http://schemas.microsoft.com/office/drawing/2014/main" xmlns="" id="{9A4A9F29-9FA2-4DD3-B32C-EB61F54F4343}"/>
              </a:ext>
            </a:extLst>
          </p:cNvPr>
          <p:cNvPicPr>
            <a:picLocks noChangeAspect="1"/>
          </p:cNvPicPr>
          <p:nvPr/>
        </p:nvPicPr>
        <p:blipFill rotWithShape="1">
          <a:blip r:embed="rId3"/>
          <a:srcRect l="1482" r="1849"/>
          <a:stretch/>
        </p:blipFill>
        <p:spPr>
          <a:xfrm>
            <a:off x="66132" y="274262"/>
            <a:ext cx="1428324" cy="14842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xmlns="" id="{C738CA53-3A47-4B5F-BBE4-3B34F99FB0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7251" y="6096792"/>
            <a:ext cx="2145223" cy="761208"/>
          </a:xfrm>
          <a:prstGeom prst="rect">
            <a:avLst/>
          </a:prstGeom>
        </p:spPr>
      </p:pic>
    </p:spTree>
    <p:extLst>
      <p:ext uri="{BB962C8B-B14F-4D97-AF65-F5344CB8AC3E}">
        <p14:creationId xmlns:p14="http://schemas.microsoft.com/office/powerpoint/2010/main" val="1664739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7C2DC10F-CD76-43DC-9E0B-CB291F740C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xmlns="" id="{90F35747-2822-4D06-BE10-CD33AC6B09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xmlns="" id="{8F90C3C4-CBFB-458B-B4FA-B174FB43FBD4}"/>
              </a:ext>
            </a:extLst>
          </p:cNvPr>
          <p:cNvSpPr>
            <a:spLocks noGrp="1"/>
          </p:cNvSpPr>
          <p:nvPr>
            <p:ph type="ftr" sz="quarter" idx="11"/>
          </p:nvPr>
        </p:nvSpPr>
        <p:spPr/>
        <p:txBody>
          <a:bodyPr vert="horz" lIns="91440" tIns="45720" rIns="91440" bIns="45720" rtlCol="0" anchor="ctr">
            <a:normAutofit/>
          </a:bodyPr>
          <a:lstStyle/>
          <a:p>
            <a:pPr algn="l">
              <a:spcAft>
                <a:spcPts val="600"/>
              </a:spcAft>
            </a:pPr>
            <a:r>
              <a:rPr lang="en-US" kern="1200" cap="all" baseline="0" dirty="0">
                <a:solidFill>
                  <a:srgbClr val="FFFFFF"/>
                </a:solidFill>
                <a:latin typeface="+mn-lt"/>
                <a:ea typeface="+mn-ea"/>
                <a:cs typeface="+mn-cs"/>
              </a:rPr>
              <a:t>www.worldcargopacific.com</a:t>
            </a:r>
          </a:p>
        </p:txBody>
      </p:sp>
      <p:sp>
        <p:nvSpPr>
          <p:cNvPr id="6" name="Title 5">
            <a:extLst>
              <a:ext uri="{FF2B5EF4-FFF2-40B4-BE49-F238E27FC236}">
                <a16:creationId xmlns:a16="http://schemas.microsoft.com/office/drawing/2014/main" xmlns="" id="{DF18F779-3372-402B-86A9-CE713AEAC36A}"/>
              </a:ext>
            </a:extLst>
          </p:cNvPr>
          <p:cNvSpPr>
            <a:spLocks noGrp="1"/>
          </p:cNvSpPr>
          <p:nvPr>
            <p:ph type="title" idx="4294967295"/>
          </p:nvPr>
        </p:nvSpPr>
        <p:spPr>
          <a:xfrm>
            <a:off x="0" y="0"/>
            <a:ext cx="5978525" cy="1427163"/>
          </a:xfrm>
        </p:spPr>
        <p:txBody>
          <a:bodyPr vert="horz" lIns="91440" tIns="45720" rIns="91440" bIns="45720" rtlCol="0" anchor="b">
            <a:normAutofit/>
          </a:bodyPr>
          <a:lstStyle/>
          <a:p>
            <a:pPr algn="ctr"/>
            <a:r>
              <a:rPr lang="en-US" sz="4000" u="sng" dirty="0" smtClean="0">
                <a:solidFill>
                  <a:srgbClr val="FF0000"/>
                </a:solidFill>
              </a:rPr>
              <a:t>World Cargo Pacific “</a:t>
            </a:r>
            <a:r>
              <a:rPr lang="en-US" sz="4000" u="sng" dirty="0">
                <a:solidFill>
                  <a:srgbClr val="FF0000"/>
                </a:solidFill>
              </a:rPr>
              <a:t>Tracking”</a:t>
            </a:r>
          </a:p>
        </p:txBody>
      </p:sp>
      <p:pic>
        <p:nvPicPr>
          <p:cNvPr id="5" name="Content Placeholder 4">
            <a:extLst>
              <a:ext uri="{FF2B5EF4-FFF2-40B4-BE49-F238E27FC236}">
                <a16:creationId xmlns:a16="http://schemas.microsoft.com/office/drawing/2014/main" xmlns="" id="{B9102630-56B1-4DEC-AB7C-2D853AFE56A9}"/>
              </a:ext>
            </a:extLst>
          </p:cNvPr>
          <p:cNvPicPr>
            <a:picLocks noGrp="1" noChangeAspect="1"/>
          </p:cNvPicPr>
          <p:nvPr>
            <p:ph sz="half" idx="4294967295"/>
          </p:nvPr>
        </p:nvPicPr>
        <p:blipFill rotWithShape="1">
          <a:blip r:embed="rId2"/>
          <a:stretch/>
        </p:blipFill>
        <p:spPr>
          <a:xfrm>
            <a:off x="183619" y="2092325"/>
            <a:ext cx="4659313" cy="3327400"/>
          </a:xfrm>
          <a:prstGeom prst="rect">
            <a:avLst/>
          </a:prstGeom>
        </p:spPr>
      </p:pic>
      <p:sp>
        <p:nvSpPr>
          <p:cNvPr id="7" name="Content Placeholder 6">
            <a:extLst>
              <a:ext uri="{FF2B5EF4-FFF2-40B4-BE49-F238E27FC236}">
                <a16:creationId xmlns:a16="http://schemas.microsoft.com/office/drawing/2014/main" xmlns="" id="{2380E5B8-D951-47CF-BFDB-2710C8D04772}"/>
              </a:ext>
            </a:extLst>
          </p:cNvPr>
          <p:cNvSpPr>
            <a:spLocks noGrp="1"/>
          </p:cNvSpPr>
          <p:nvPr>
            <p:ph sz="half" idx="4294967295"/>
          </p:nvPr>
        </p:nvSpPr>
        <p:spPr>
          <a:xfrm>
            <a:off x="4881563" y="1830388"/>
            <a:ext cx="7310437" cy="3851275"/>
          </a:xfrm>
        </p:spPr>
        <p:txBody>
          <a:bodyPr vert="horz" lIns="0" tIns="45720" rIns="0" bIns="45720" rtlCol="0">
            <a:normAutofit/>
          </a:bodyPr>
          <a:lstStyle/>
          <a:p>
            <a:pPr algn="just"/>
            <a:r>
              <a:rPr lang="en-US" sz="1800" dirty="0" smtClean="0">
                <a:solidFill>
                  <a:srgbClr val="FFFFFF"/>
                </a:solidFill>
              </a:rPr>
              <a:t>  </a:t>
            </a:r>
            <a:r>
              <a:rPr lang="fr-FR" sz="2000" dirty="0" smtClean="0">
                <a:ea typeface="Batang" panose="02030600000101010101" pitchFamily="18" charset="-127"/>
              </a:rPr>
              <a:t>Grâce à notre réseau mondial d'agents internationaux présents en Asie, Europe, Etats-Unis, Amérique du Sud, Afrique, Moyen-Orient, Australie et Nouvelle-Zélande vos marchandises peuvent transiter DIRECTEMENT d'un port ou d'un aéroport vers Papeete.</a:t>
            </a:r>
            <a:endParaRPr lang="en-US" sz="2000" dirty="0">
              <a:ea typeface="Batang" panose="02030600000101010101" pitchFamily="18" charset="-127"/>
            </a:endParaRPr>
          </a:p>
          <a:p>
            <a:pPr algn="just"/>
            <a:r>
              <a:rPr lang="fr-FR" sz="2000" dirty="0" smtClean="0">
                <a:ea typeface="Batang" panose="02030600000101010101" pitchFamily="18" charset="-127"/>
              </a:rPr>
              <a:t>Avec le </a:t>
            </a:r>
            <a:r>
              <a:rPr lang="fr-FR" sz="2000" dirty="0" err="1" smtClean="0">
                <a:ea typeface="Batang" panose="02030600000101010101" pitchFamily="18" charset="-127"/>
              </a:rPr>
              <a:t>tracking</a:t>
            </a:r>
            <a:r>
              <a:rPr lang="fr-FR" sz="2000" dirty="0" smtClean="0">
                <a:ea typeface="Batang" panose="02030600000101010101" pitchFamily="18" charset="-127"/>
              </a:rPr>
              <a:t> de WCP, nos clients peuvent être serein concernant leur cargo. Nous vous fournissons un accès 24/7 à toutes les informations de vos </a:t>
            </a:r>
            <a:r>
              <a:rPr lang="fr-FR" sz="2000" dirty="0" smtClean="0">
                <a:ea typeface="Batang" panose="02030600000101010101" pitchFamily="18" charset="-127"/>
              </a:rPr>
              <a:t>cargos </a:t>
            </a:r>
            <a:r>
              <a:rPr lang="fr-FR" sz="2000" dirty="0" smtClean="0">
                <a:ea typeface="Batang" panose="02030600000101010101" pitchFamily="18" charset="-127"/>
              </a:rPr>
              <a:t>via un portail web. Cela permet une visibilité en temps réel de toutes vos expéditions et vous donne la tranquillité d'esprit que leur envoi est bien prévu et à l'heure</a:t>
            </a:r>
            <a:r>
              <a:rPr lang="en-NZ" sz="2000" dirty="0" smtClean="0">
                <a:ea typeface="Batang" panose="02030600000101010101" pitchFamily="18" charset="-127"/>
              </a:rPr>
              <a:t>.</a:t>
            </a:r>
            <a:endParaRPr lang="en-US" sz="2000" dirty="0">
              <a:ea typeface="Batang" panose="02030600000101010101" pitchFamily="18" charset="-127"/>
            </a:endParaRPr>
          </a:p>
        </p:txBody>
      </p:sp>
      <p:pic>
        <p:nvPicPr>
          <p:cNvPr id="11" name="Picture 10">
            <a:extLst>
              <a:ext uri="{FF2B5EF4-FFF2-40B4-BE49-F238E27FC236}">
                <a16:creationId xmlns:a16="http://schemas.microsoft.com/office/drawing/2014/main" xmlns="" id="{A4CBC66A-6290-4ED7-A13F-30FE50B09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7500" y="6017452"/>
            <a:ext cx="2160688" cy="766695"/>
          </a:xfrm>
          <a:prstGeom prst="rect">
            <a:avLst/>
          </a:prstGeom>
        </p:spPr>
      </p:pic>
    </p:spTree>
    <p:extLst>
      <p:ext uri="{BB962C8B-B14F-4D97-AF65-F5344CB8AC3E}">
        <p14:creationId xmlns:p14="http://schemas.microsoft.com/office/powerpoint/2010/main" val="418327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0CFD2-564D-4E48-94CC-7589280C2060}"/>
              </a:ext>
            </a:extLst>
          </p:cNvPr>
          <p:cNvSpPr>
            <a:spLocks noGrp="1"/>
          </p:cNvSpPr>
          <p:nvPr>
            <p:ph type="title"/>
          </p:nvPr>
        </p:nvSpPr>
        <p:spPr>
          <a:xfrm>
            <a:off x="4115579" y="110680"/>
            <a:ext cx="7746221" cy="1502219"/>
          </a:xfrm>
        </p:spPr>
        <p:txBody>
          <a:bodyPr>
            <a:normAutofit/>
          </a:bodyPr>
          <a:lstStyle/>
          <a:p>
            <a:r>
              <a:rPr lang="fr-FR" b="1" u="sng" dirty="0" smtClean="0">
                <a:solidFill>
                  <a:srgbClr val="FF0000"/>
                </a:solidFill>
              </a:rPr>
              <a:t>CULTURE D</a:t>
            </a:r>
            <a:r>
              <a:rPr lang="en-NZ" b="1" u="sng" dirty="0" smtClean="0">
                <a:solidFill>
                  <a:srgbClr val="FF0000"/>
                </a:solidFill>
              </a:rPr>
              <a:t>’</a:t>
            </a:r>
            <a:r>
              <a:rPr lang="en-NZ" b="1" u="sng" dirty="0" err="1" smtClean="0">
                <a:solidFill>
                  <a:srgbClr val="FF0000"/>
                </a:solidFill>
              </a:rPr>
              <a:t>entreprise</a:t>
            </a:r>
            <a:r>
              <a:rPr lang="en-NZ" b="1" u="sng" dirty="0" smtClean="0">
                <a:solidFill>
                  <a:srgbClr val="FF0000"/>
                </a:solidFill>
              </a:rPr>
              <a:t> &amp; STRUCTURE</a:t>
            </a:r>
            <a:endParaRPr lang="en-NZ" b="1" u="sng" dirty="0">
              <a:solidFill>
                <a:srgbClr val="FF0000"/>
              </a:solidFill>
            </a:endParaRPr>
          </a:p>
        </p:txBody>
      </p:sp>
      <p:sp>
        <p:nvSpPr>
          <p:cNvPr id="3" name="Content Placeholder 2">
            <a:extLst>
              <a:ext uri="{FF2B5EF4-FFF2-40B4-BE49-F238E27FC236}">
                <a16:creationId xmlns:a16="http://schemas.microsoft.com/office/drawing/2014/main" xmlns="" id="{93D01938-3397-47BC-A989-FE1FBF6C57B4}"/>
              </a:ext>
            </a:extLst>
          </p:cNvPr>
          <p:cNvSpPr>
            <a:spLocks noGrp="1"/>
          </p:cNvSpPr>
          <p:nvPr>
            <p:ph idx="1"/>
          </p:nvPr>
        </p:nvSpPr>
        <p:spPr>
          <a:xfrm>
            <a:off x="5467391" y="1950417"/>
            <a:ext cx="6615752" cy="4725020"/>
          </a:xfrm>
        </p:spPr>
        <p:txBody>
          <a:bodyPr anchor="t">
            <a:normAutofit/>
          </a:bodyPr>
          <a:lstStyle/>
          <a:p>
            <a:pPr marL="0" indent="0" algn="just">
              <a:buNone/>
            </a:pPr>
            <a:r>
              <a:rPr lang="fr-FR" dirty="0" smtClean="0"/>
              <a:t>Avec plus de 15 ans d’expérience et de connaissance du marché des îles du pacifique, WCP offre un service de fret personnalisé et professionnel dans le monde entier. </a:t>
            </a:r>
          </a:p>
          <a:p>
            <a:pPr marL="0" indent="0" algn="just">
              <a:buNone/>
            </a:pPr>
            <a:r>
              <a:rPr lang="fr-FR" dirty="0" smtClean="0"/>
              <a:t>De plus nous avons des agents partenaires dans le monde</a:t>
            </a:r>
            <a:r>
              <a:rPr lang="fr-FR" sz="1200" dirty="0" smtClean="0"/>
              <a:t> </a:t>
            </a:r>
            <a:r>
              <a:rPr lang="fr-FR" dirty="0" smtClean="0"/>
              <a:t>entier, dotés d’une capacité de compréhension locale, avec des services logistiques et douaniers locaux.</a:t>
            </a:r>
            <a:endParaRPr lang="en-NZ" dirty="0"/>
          </a:p>
          <a:p>
            <a:pPr marL="0" indent="0" algn="ctr">
              <a:buNone/>
            </a:pPr>
            <a:r>
              <a:rPr lang="en-NZ" dirty="0" smtClean="0">
                <a:solidFill>
                  <a:srgbClr val="002060"/>
                </a:solidFill>
              </a:rPr>
              <a:t>We speak English</a:t>
            </a:r>
            <a:r>
              <a:rPr lang="en-NZ" dirty="0">
                <a:solidFill>
                  <a:srgbClr val="002060"/>
                </a:solidFill>
              </a:rPr>
              <a:t>!</a:t>
            </a:r>
          </a:p>
          <a:p>
            <a:pPr marL="0" indent="0" algn="ctr">
              <a:buNone/>
            </a:pPr>
            <a:r>
              <a:rPr lang="en-NZ" dirty="0" smtClean="0"/>
              <a:t>Nous </a:t>
            </a:r>
            <a:r>
              <a:rPr lang="en-NZ" dirty="0" err="1" smtClean="0"/>
              <a:t>parlons</a:t>
            </a:r>
            <a:r>
              <a:rPr lang="en-NZ" dirty="0" smtClean="0"/>
              <a:t> </a:t>
            </a:r>
            <a:r>
              <a:rPr lang="en-NZ" dirty="0" err="1" smtClean="0"/>
              <a:t>Francais</a:t>
            </a:r>
            <a:r>
              <a:rPr lang="en-NZ" dirty="0"/>
              <a:t>!</a:t>
            </a:r>
          </a:p>
          <a:p>
            <a:pPr marL="0" indent="0" algn="ctr">
              <a:buNone/>
            </a:pPr>
            <a:r>
              <a:rPr lang="en-NZ" dirty="0" err="1" smtClean="0">
                <a:solidFill>
                  <a:srgbClr val="FFFF00"/>
                </a:solidFill>
              </a:rPr>
              <a:t>Hablamos</a:t>
            </a:r>
            <a:r>
              <a:rPr lang="en-NZ" dirty="0" smtClean="0">
                <a:solidFill>
                  <a:srgbClr val="FFFF00"/>
                </a:solidFill>
              </a:rPr>
              <a:t> </a:t>
            </a:r>
            <a:r>
              <a:rPr lang="en-NZ" dirty="0" err="1" smtClean="0">
                <a:solidFill>
                  <a:srgbClr val="FFFF00"/>
                </a:solidFill>
              </a:rPr>
              <a:t>Espanol</a:t>
            </a:r>
            <a:r>
              <a:rPr lang="en-NZ" dirty="0">
                <a:solidFill>
                  <a:srgbClr val="FFFF00"/>
                </a:solidFill>
              </a:rPr>
              <a:t>!</a:t>
            </a:r>
          </a:p>
        </p:txBody>
      </p:sp>
      <p:sp>
        <p:nvSpPr>
          <p:cNvPr id="4" name="Footer Placeholder 3">
            <a:extLst>
              <a:ext uri="{FF2B5EF4-FFF2-40B4-BE49-F238E27FC236}">
                <a16:creationId xmlns:a16="http://schemas.microsoft.com/office/drawing/2014/main" xmlns="" id="{1AE9E5E5-2391-49D0-B9A6-D8AD8ED45F5A}"/>
              </a:ext>
            </a:extLst>
          </p:cNvPr>
          <p:cNvSpPr>
            <a:spLocks noGrp="1"/>
          </p:cNvSpPr>
          <p:nvPr>
            <p:ph type="ftr" sz="quarter" idx="11"/>
          </p:nvPr>
        </p:nvSpPr>
        <p:spPr>
          <a:xfrm>
            <a:off x="5982622" y="6492875"/>
            <a:ext cx="4668258" cy="365125"/>
          </a:xfrm>
        </p:spPr>
        <p:txBody>
          <a:bodyPr>
            <a:normAutofit/>
          </a:bodyPr>
          <a:lstStyle/>
          <a:p>
            <a:pPr algn="l">
              <a:spcAft>
                <a:spcPts val="600"/>
              </a:spcAft>
            </a:pPr>
            <a:r>
              <a:rPr lang="en-NZ" sz="1100" dirty="0">
                <a:solidFill>
                  <a:schemeClr val="tx1">
                    <a:alpha val="80000"/>
                  </a:schemeClr>
                </a:solidFill>
              </a:rPr>
              <a:t>www.worldcargopacific.com</a:t>
            </a:r>
          </a:p>
        </p:txBody>
      </p:sp>
      <p:pic>
        <p:nvPicPr>
          <p:cNvPr id="7" name="Picture 6">
            <a:extLst>
              <a:ext uri="{FF2B5EF4-FFF2-40B4-BE49-F238E27FC236}">
                <a16:creationId xmlns:a16="http://schemas.microsoft.com/office/drawing/2014/main" xmlns="" id="{BC8D322E-033D-49F6-B5A2-0485310E3410}"/>
              </a:ext>
            </a:extLst>
          </p:cNvPr>
          <p:cNvPicPr>
            <a:picLocks noChangeAspect="1"/>
          </p:cNvPicPr>
          <p:nvPr/>
        </p:nvPicPr>
        <p:blipFill rotWithShape="1">
          <a:blip r:embed="rId2"/>
          <a:srcRect r="26125"/>
          <a:stretch/>
        </p:blipFill>
        <p:spPr>
          <a:xfrm>
            <a:off x="-1" y="4170775"/>
            <a:ext cx="2974091" cy="2687225"/>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pic>
        <p:nvPicPr>
          <p:cNvPr id="12" name="Picture 11">
            <a:extLst>
              <a:ext uri="{FF2B5EF4-FFF2-40B4-BE49-F238E27FC236}">
                <a16:creationId xmlns:a16="http://schemas.microsoft.com/office/drawing/2014/main" xmlns="" id="{2D1ED471-29F1-4360-9DFD-29799F1DD19F}"/>
              </a:ext>
            </a:extLst>
          </p:cNvPr>
          <p:cNvPicPr>
            <a:picLocks noChangeAspect="1"/>
          </p:cNvPicPr>
          <p:nvPr/>
        </p:nvPicPr>
        <p:blipFill rotWithShape="1">
          <a:blip r:embed="rId3"/>
          <a:srcRect l="10356" t="14122" r="8589" b="17554"/>
          <a:stretch/>
        </p:blipFill>
        <p:spPr>
          <a:xfrm>
            <a:off x="2085350" y="2114111"/>
            <a:ext cx="3037838" cy="290576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xmlns="" id="{950418F9-E870-4D48-9F7E-A20C8DD90358}"/>
              </a:ext>
            </a:extLst>
          </p:cNvPr>
          <p:cNvPicPr>
            <a:picLocks noChangeAspect="1"/>
          </p:cNvPicPr>
          <p:nvPr/>
        </p:nvPicPr>
        <p:blipFill>
          <a:blip r:embed="rId4"/>
          <a:stretch>
            <a:fillRect/>
          </a:stretch>
        </p:blipFill>
        <p:spPr>
          <a:xfrm rot="10800000">
            <a:off x="0" y="-1"/>
            <a:ext cx="2849684" cy="2948473"/>
          </a:xfrm>
          <a:prstGeom prst="ellipse">
            <a:avLst/>
          </a:prstGeom>
          <a:noFill/>
          <a:ln w="63500" cap="rnd">
            <a:noFill/>
          </a:ln>
          <a:effectLst>
            <a:outerShdw blurRad="381000" dist="292100" dir="5400000" sx="-80000" sy="-18000" rotWithShape="0">
              <a:srgbClr val="000000">
                <a:alpha val="22000"/>
              </a:srgbClr>
            </a:outerShdw>
          </a:effectLst>
          <a:scene3d>
            <a:camera prst="orthographicFront">
              <a:rot lat="0" lon="21599987" rev="0"/>
            </a:camera>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xmlns="" id="{2FBD518E-CE36-4AF0-98C8-81958E819E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0631" y="6307109"/>
            <a:ext cx="1552512" cy="550891"/>
          </a:xfrm>
          <a:prstGeom prst="rect">
            <a:avLst/>
          </a:prstGeom>
        </p:spPr>
      </p:pic>
      <p:sp>
        <p:nvSpPr>
          <p:cNvPr id="5" name="Rectangle: Rounded Corners 4">
            <a:extLst>
              <a:ext uri="{FF2B5EF4-FFF2-40B4-BE49-F238E27FC236}">
                <a16:creationId xmlns:a16="http://schemas.microsoft.com/office/drawing/2014/main" xmlns="" id="{0F6D80CE-E22F-4EDC-B2BC-4C64A4A42002}"/>
              </a:ext>
            </a:extLst>
          </p:cNvPr>
          <p:cNvSpPr/>
          <p:nvPr/>
        </p:nvSpPr>
        <p:spPr>
          <a:xfrm>
            <a:off x="7122253" y="4706806"/>
            <a:ext cx="3528627" cy="1417740"/>
          </a:xfrm>
          <a:prstGeom prst="roundRect">
            <a:avLst/>
          </a:prstGeom>
          <a:no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975177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1165</TotalTime>
  <Words>783</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Batang</vt:lpstr>
      <vt:lpstr>Arial</vt:lpstr>
      <vt:lpstr>Calibri</vt:lpstr>
      <vt:lpstr>Tw Cen MT</vt:lpstr>
      <vt:lpstr>Tw Cen MT Condensed</vt:lpstr>
      <vt:lpstr>Wingdings</vt:lpstr>
      <vt:lpstr>Wingdings 3</vt:lpstr>
      <vt:lpstr>Integral</vt:lpstr>
      <vt:lpstr>World Cargo Pacific</vt:lpstr>
      <vt:lpstr>World Cargo Pacific</vt:lpstr>
      <vt:lpstr>Mission Statement</vt:lpstr>
      <vt:lpstr>Pacific Specialist</vt:lpstr>
      <vt:lpstr>Service Consolidation</vt:lpstr>
      <vt:lpstr>Transport fret maritime</vt:lpstr>
      <vt:lpstr>Transport fret aerien</vt:lpstr>
      <vt:lpstr>World Cargo Pacific “Tracking”</vt:lpstr>
      <vt:lpstr>CULTURE D’entreprise &amp; STRUCTURE</vt:lpstr>
      <vt:lpstr>NOS PARTENAIRES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Cargo Pacific</dc:title>
  <dc:creator>Jannike Laude</dc:creator>
  <cp:lastModifiedBy>Intern</cp:lastModifiedBy>
  <cp:revision>79</cp:revision>
  <dcterms:created xsi:type="dcterms:W3CDTF">2019-07-09T01:37:36Z</dcterms:created>
  <dcterms:modified xsi:type="dcterms:W3CDTF">2019-08-15T21:28:41Z</dcterms:modified>
</cp:coreProperties>
</file>