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57" r:id="rId4"/>
    <p:sldId id="259" r:id="rId5"/>
    <p:sldId id="274" r:id="rId6"/>
    <p:sldId id="258" r:id="rId7"/>
    <p:sldId id="285" r:id="rId8"/>
    <p:sldId id="287" r:id="rId9"/>
    <p:sldId id="275" r:id="rId10"/>
    <p:sldId id="289" r:id="rId11"/>
    <p:sldId id="273" r:id="rId12"/>
    <p:sldId id="290" r:id="rId13"/>
    <p:sldId id="291" r:id="rId14"/>
    <p:sldId id="276" r:id="rId15"/>
    <p:sldId id="265" r:id="rId16"/>
    <p:sldId id="292" r:id="rId17"/>
    <p:sldId id="293" r:id="rId18"/>
    <p:sldId id="270" r:id="rId19"/>
    <p:sldId id="261" r:id="rId20"/>
    <p:sldId id="277" r:id="rId21"/>
    <p:sldId id="281" r:id="rId22"/>
    <p:sldId id="294" r:id="rId23"/>
    <p:sldId id="278" r:id="rId24"/>
    <p:sldId id="269" r:id="rId25"/>
    <p:sldId id="283" r:id="rId26"/>
    <p:sldId id="262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8" autoAdjust="0"/>
    <p:restoredTop sz="76408" autoAdjust="0"/>
  </p:normalViewPr>
  <p:slideViewPr>
    <p:cSldViewPr>
      <p:cViewPr>
        <p:scale>
          <a:sx n="60" d="100"/>
          <a:sy n="60" d="100"/>
        </p:scale>
        <p:origin x="-2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511E-098E-4A9B-964E-BC7E0B625668}" type="datetimeFigureOut">
              <a:rPr lang="en-US" smtClean="0"/>
              <a:t>3/22/2010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41928-3566-4EAC-94DE-EE09519E5F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RDF as series of triples SPO</a:t>
            </a:r>
          </a:p>
          <a:p>
            <a:r>
              <a:rPr lang="en-US" dirty="0" smtClean="0"/>
              <a:t>Performance: Self-joins, Low speed (# triples &gt; memory)</a:t>
            </a:r>
          </a:p>
          <a:p>
            <a:r>
              <a:rPr lang="en-US" dirty="0" smtClean="0"/>
              <a:t>Need to manage large number of triples</a:t>
            </a:r>
          </a:p>
          <a:p>
            <a:pPr lvl="1"/>
            <a:r>
              <a:rPr lang="en-US" dirty="0" smtClean="0"/>
              <a:t>Billion Triple Challenge (semanticweb.org)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Postgres has 27 byte tuple header, compare 8 byes to 35 bytes</a:t>
            </a:r>
          </a:p>
          <a:p>
            <a:endParaRPr lang="en-US" dirty="0" smtClean="0"/>
          </a:p>
          <a:p>
            <a:r>
              <a:rPr lang="en-US" dirty="0" smtClean="0"/>
              <a:t>Merge join uses </a:t>
            </a:r>
            <a:r>
              <a:rPr lang="en-US" dirty="0" err="1" smtClean="0"/>
              <a:t>prefetching</a:t>
            </a:r>
            <a:r>
              <a:rPr lang="en-US" baseline="0" dirty="0" smtClean="0"/>
              <a:t> to avoid seeks between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 Row</a:t>
            </a:r>
            <a:r>
              <a:rPr lang="en-US" baseline="0" dirty="0" smtClean="0"/>
              <a:t> store to much overhead on vertical partition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VP</a:t>
            </a:r>
            <a:r>
              <a:rPr lang="en-US" baseline="0" dirty="0" smtClean="0"/>
              <a:t> not merge joins.</a:t>
            </a:r>
          </a:p>
          <a:p>
            <a:r>
              <a:rPr lang="en-US" baseline="0" dirty="0" err="1" smtClean="0"/>
              <a:t>PRECALCULATe</a:t>
            </a:r>
            <a:r>
              <a:rPr lang="en-US" baseline="0" dirty="0" smtClean="0"/>
              <a:t> these expressions, as 2-column table</a:t>
            </a:r>
          </a:p>
          <a:p>
            <a:r>
              <a:rPr lang="en-US" baseline="0" dirty="0" smtClean="0"/>
              <a:t>Good: inference queries (of form x party of y, y part of z, then x part of z)</a:t>
            </a:r>
          </a:p>
          <a:p>
            <a:r>
              <a:rPr lang="en-US" baseline="0" dirty="0" smtClean="0"/>
              <a:t>Bad: many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 from RDF/XML</a:t>
            </a:r>
            <a:r>
              <a:rPr lang="en-US" baseline="0" dirty="0" smtClean="0"/>
              <a:t> to triples using REDLAND</a:t>
            </a:r>
          </a:p>
          <a:p>
            <a:r>
              <a:rPr lang="en-US" baseline="0" dirty="0" smtClean="0"/>
              <a:t>50 million triples, 221 unique properties, </a:t>
            </a:r>
            <a:r>
              <a:rPr lang="en-US" baseline="0" dirty="0" err="1" smtClean="0"/>
              <a:t>multivalued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of 3 runs of the queries.</a:t>
            </a:r>
          </a:p>
          <a:p>
            <a:r>
              <a:rPr lang="en-US" dirty="0" smtClean="0"/>
              <a:t>VP and PT factor of 2-3 faster than triple</a:t>
            </a:r>
            <a:r>
              <a:rPr lang="en-US" baseline="0" dirty="0" smtClean="0"/>
              <a:t> store.</a:t>
            </a:r>
          </a:p>
          <a:p>
            <a:r>
              <a:rPr lang="en-US" baseline="0" dirty="0" smtClean="0"/>
              <a:t>C-store is 32 times faster than triple store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Q1: PT and VP identical because use of idealized property tables.</a:t>
            </a:r>
          </a:p>
          <a:p>
            <a:r>
              <a:rPr lang="en-US" baseline="0" dirty="0" smtClean="0"/>
              <a:t>Q2: Avoids subject-subject joins</a:t>
            </a:r>
          </a:p>
          <a:p>
            <a:r>
              <a:rPr lang="en-US" baseline="0" dirty="0" smtClean="0"/>
              <a:t>Q3: multiple sequential scans.</a:t>
            </a:r>
          </a:p>
          <a:p>
            <a:r>
              <a:rPr lang="en-US" baseline="0" dirty="0" smtClean="0"/>
              <a:t>Q4: High selectivity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Involves all triples</a:t>
            </a:r>
            <a:r>
              <a:rPr lang="en-US" baseline="0" dirty="0" smtClean="0"/>
              <a:t> of property TYPE and count of object values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</a:t>
            </a:r>
            <a:r>
              <a:rPr lang="en-US" baseline="0" dirty="0" smtClean="0"/>
              <a:t> join for Triple store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PT and VP have same schema. {Type: subject, object}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list of PROPERTIES defined for resources of "Type -&gt; Text"</a:t>
            </a:r>
          </a:p>
          <a:p>
            <a:endParaRPr lang="en-US" dirty="0" smtClean="0"/>
          </a:p>
          <a:p>
            <a:r>
              <a:rPr lang="en-US" dirty="0" smtClean="0"/>
              <a:t>Multiple sequential scans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million to 50 million, run only query 6.  linearly</a:t>
            </a:r>
            <a:r>
              <a:rPr lang="en-US" baseline="0" dirty="0" smtClean="0"/>
              <a:t> except triple store</a:t>
            </a:r>
          </a:p>
          <a:p>
            <a:endParaRPr lang="en-US" baseline="0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all joins for this query are linear for vertical partitioning</a:t>
            </a:r>
          </a:p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en-US" altLang="ko-KR" dirty="0" smtClean="0"/>
              <a:t>triple-store sorts the intermediate results after performing the three selections and before performing the merge join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PT, add new column with MPE</a:t>
            </a:r>
          </a:p>
          <a:p>
            <a:r>
              <a:rPr lang="en-US" dirty="0" smtClean="0"/>
              <a:t>For</a:t>
            </a:r>
            <a:r>
              <a:rPr lang="en-US" baseline="0" dirty="0" smtClean="0"/>
              <a:t> VP, add </a:t>
            </a:r>
            <a:r>
              <a:rPr lang="en-US" baseline="0" dirty="0" err="1" smtClean="0"/>
              <a:t>add</a:t>
            </a:r>
            <a:r>
              <a:rPr lang="en-US" baseline="0" dirty="0" smtClean="0"/>
              <a:t> table containing, subject column and a </a:t>
            </a:r>
            <a:r>
              <a:rPr lang="en-US" baseline="0" dirty="0" err="1" smtClean="0"/>
              <a:t>Records:Type</a:t>
            </a:r>
            <a:r>
              <a:rPr lang="en-US" baseline="0" dirty="0" smtClean="0"/>
              <a:t> object column.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purpose of test???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 joins become PROBLEMATIC</a:t>
            </a:r>
            <a:r>
              <a:rPr lang="en-US" baseline="0" dirty="0" smtClean="0"/>
              <a:t> when  the LESS selective the predicates.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Mapping table – 1 clustered (identifiers) and 1 </a:t>
            </a:r>
            <a:r>
              <a:rPr lang="en-US" baseline="0" dirty="0" err="1" smtClean="0"/>
              <a:t>unclsutered</a:t>
            </a:r>
            <a:r>
              <a:rPr lang="en-US" baseline="0" dirty="0" smtClean="0"/>
              <a:t>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LUBM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, universities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departments, students etc.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baseline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MILLION triples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Jena2</a:t>
            </a:r>
            <a:r>
              <a:rPr lang="en-US" baseline="0" dirty="0" smtClean="0"/>
              <a:t> were first to propose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Basic idea is to cluster  properties that tend to be DEFINED together (type title and </a:t>
            </a:r>
            <a:r>
              <a:rPr lang="en-US" baseline="0" dirty="0" err="1" smtClean="0"/>
              <a:t>copyrithg</a:t>
            </a:r>
            <a:r>
              <a:rPr lang="en-US" baseline="0" dirty="0" smtClean="0"/>
              <a:t> date).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Also, LEFT OVER Triples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fewer joins? Self joins on the subject column can be eliminated.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Tradeoff – narrow tables = less sparse = more tables used;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wide table = more space = less joins.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Property may exist in MLTIPLE property class tables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Good for reified statements.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 Type property</a:t>
            </a:r>
          </a:p>
          <a:p>
            <a:r>
              <a:rPr lang="en-US" dirty="0" smtClean="0"/>
              <a:t>Reified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Relational – Bag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 header dominates size of actual data resulting in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Multi-valued subjects as multiple rows</a:t>
            </a:r>
          </a:p>
          <a:p>
            <a:endParaRPr lang="en-US" dirty="0" smtClean="0"/>
          </a:p>
          <a:p>
            <a:r>
              <a:rPr lang="en-US" dirty="0" smtClean="0"/>
              <a:t>No clustering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41928-3566-4EAC-94DE-EE09519E5F5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DE8C2-17DE-4C99-A96F-D8B5146BEB90}" type="datetimeFigureOut">
              <a:rPr lang="en-US" smtClean="0"/>
              <a:t>3/21/2010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F854F-0C7A-4427-8F06-1B908DAB4B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Semantic Web Data Management Using Vertical Partitioning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Abadi</a:t>
            </a:r>
            <a:r>
              <a:rPr lang="en-US" dirty="0" smtClean="0"/>
              <a:t>, Marcus, Madden, </a:t>
            </a:r>
            <a:r>
              <a:rPr lang="en-US" dirty="0" err="1" smtClean="0"/>
              <a:t>Hollenbach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VLDB 2007</a:t>
            </a:r>
          </a:p>
          <a:p>
            <a:endParaRPr lang="en-US" dirty="0"/>
          </a:p>
          <a:p>
            <a:r>
              <a:rPr lang="en-US" dirty="0" smtClean="0"/>
              <a:t>Presented by: {Gui}</a:t>
            </a:r>
            <a:r>
              <a:rPr lang="en-US" dirty="0" err="1" smtClean="0"/>
              <a:t>llermo</a:t>
            </a:r>
            <a:r>
              <a:rPr lang="en-US" dirty="0" smtClean="0"/>
              <a:t> Cabrera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RDF 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Fewer joins</a:t>
            </a:r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NULL values</a:t>
            </a:r>
          </a:p>
          <a:p>
            <a:pPr lvl="1"/>
            <a:r>
              <a:rPr lang="en-US" dirty="0" err="1" smtClean="0"/>
              <a:t>Multivalued</a:t>
            </a:r>
            <a:r>
              <a:rPr lang="en-US" dirty="0" smtClean="0"/>
              <a:t> attributes are  complicated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Partition</a:t>
            </a:r>
          </a:p>
          <a:p>
            <a:pPr lvl="1"/>
            <a:r>
              <a:rPr lang="en-US" dirty="0" smtClean="0"/>
              <a:t>n two-column tables, n = # of unique properties</a:t>
            </a:r>
          </a:p>
          <a:p>
            <a:pPr lvl="1"/>
            <a:r>
              <a:rPr lang="en-US" dirty="0" smtClean="0"/>
              <a:t>Table sorted by subject</a:t>
            </a:r>
          </a:p>
          <a:p>
            <a:pPr lvl="2"/>
            <a:r>
              <a:rPr lang="en-US" dirty="0" smtClean="0"/>
              <a:t>Merge join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Partition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667000"/>
            <a:ext cx="5353050" cy="188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572" y="1905000"/>
            <a:ext cx="2699228" cy="421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71600" y="2133600"/>
            <a:ext cx="914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2362200"/>
            <a:ext cx="914400" cy="228600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2819400"/>
            <a:ext cx="914400" cy="228600"/>
          </a:xfrm>
          <a:prstGeom prst="rect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5136" y="2895600"/>
            <a:ext cx="1153064" cy="198408"/>
          </a:xfrm>
          <a:prstGeom prst="rect">
            <a:avLst/>
          </a:prstGeom>
          <a:noFill/>
          <a:ln w="4445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3352800"/>
            <a:ext cx="914400" cy="228600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419600"/>
            <a:ext cx="914400" cy="228600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2743200"/>
            <a:ext cx="1295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2819400"/>
            <a:ext cx="1143000" cy="228600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2590800"/>
            <a:ext cx="914400" cy="228600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4038600"/>
            <a:ext cx="1371600" cy="228600"/>
          </a:xfrm>
          <a:prstGeom prst="rect">
            <a:avLst/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400" y="3962400"/>
            <a:ext cx="1371600" cy="228600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5200" y="3810000"/>
            <a:ext cx="1295400" cy="228600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Advantage</a:t>
            </a:r>
          </a:p>
          <a:p>
            <a:pPr marL="742950" lvl="2" indent="-342900"/>
            <a:r>
              <a:rPr lang="en-US" dirty="0" smtClean="0"/>
              <a:t>Multi valued attributes supported</a:t>
            </a:r>
          </a:p>
          <a:p>
            <a:pPr marL="742950" lvl="2" indent="-342900"/>
            <a:r>
              <a:rPr lang="en-US" dirty="0" smtClean="0"/>
              <a:t>No clustering algorithm  (Property tables)</a:t>
            </a:r>
          </a:p>
          <a:p>
            <a:pPr marL="742950" lvl="2" indent="-342900"/>
            <a:r>
              <a:rPr lang="en-US" dirty="0" smtClean="0"/>
              <a:t>Only accessed properties are read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Disadvantage</a:t>
            </a:r>
          </a:p>
          <a:p>
            <a:pPr marL="742950" lvl="2" indent="-342900"/>
            <a:r>
              <a:rPr lang="en-US" dirty="0" smtClean="0"/>
              <a:t>Use of multiple properties (table joins)</a:t>
            </a:r>
          </a:p>
          <a:p>
            <a:pPr marL="742950" lvl="2" indent="-342900"/>
            <a:r>
              <a:rPr lang="en-US" dirty="0" smtClean="0"/>
              <a:t>Inserts expensive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Triple Store</a:t>
            </a:r>
          </a:p>
          <a:p>
            <a:r>
              <a:rPr lang="en-US" dirty="0" smtClean="0"/>
              <a:t>Property Table </a:t>
            </a:r>
          </a:p>
          <a:p>
            <a:r>
              <a:rPr lang="en-US" dirty="0" smtClean="0"/>
              <a:t>Vertical Partition (Row Store)</a:t>
            </a:r>
          </a:p>
          <a:p>
            <a:r>
              <a:rPr lang="en-US" dirty="0" smtClean="0"/>
              <a:t>Vertical Partition Store (</a:t>
            </a:r>
            <a:r>
              <a:rPr lang="en-US" b="1" dirty="0" smtClean="0"/>
              <a:t>Column Store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 Row Store vs. </a:t>
            </a:r>
            <a:r>
              <a:rPr lang="en-US" dirty="0" smtClean="0"/>
              <a:t>Column</a:t>
            </a:r>
            <a:r>
              <a:rPr lang="en-US" baseline="0" dirty="0" smtClean="0"/>
              <a:t> Store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Projection is free</a:t>
            </a:r>
          </a:p>
          <a:p>
            <a:r>
              <a:rPr lang="en-US" dirty="0" smtClean="0"/>
              <a:t>Tuple headers (metadata on row)</a:t>
            </a:r>
          </a:p>
          <a:p>
            <a:pPr lvl="1"/>
            <a:r>
              <a:rPr lang="en-US" dirty="0" smtClean="0"/>
              <a:t>35 bytes in Postgres vs. 8 bytes in C-Store</a:t>
            </a:r>
            <a:endParaRPr lang="en-US" dirty="0" smtClean="0"/>
          </a:p>
          <a:p>
            <a:r>
              <a:rPr lang="en-US" dirty="0" smtClean="0"/>
              <a:t>Column oriented compression</a:t>
            </a:r>
          </a:p>
          <a:p>
            <a:pPr lvl="1"/>
            <a:r>
              <a:rPr lang="en-US" dirty="0" smtClean="0"/>
              <a:t>Run-length encoding (ex. 1,1,1,2,2 </a:t>
            </a:r>
            <a:r>
              <a:rPr lang="en-US" dirty="0" smtClean="0">
                <a:sym typeface="Wingdings" pitchFamily="2" charset="2"/>
              </a:rPr>
              <a:t> 1x3, 2x2)</a:t>
            </a:r>
            <a:endParaRPr lang="en-US" dirty="0" smtClean="0"/>
          </a:p>
          <a:p>
            <a:r>
              <a:rPr lang="en-US" dirty="0" smtClean="0"/>
              <a:t>Optimized merge join</a:t>
            </a:r>
          </a:p>
          <a:p>
            <a:pPr lvl="1"/>
            <a:r>
              <a:rPr lang="en-US" dirty="0" err="1" smtClean="0"/>
              <a:t>Prefetching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Path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BookID1, Author</a:t>
            </a:r>
            <a:r>
              <a:rPr lang="en-US" dirty="0" smtClean="0"/>
              <a:t>, http</a:t>
            </a:r>
            <a:r>
              <a:rPr lang="en-US" dirty="0"/>
              <a:t>://preamble/FoxJoe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&lt;http</a:t>
            </a:r>
            <a:r>
              <a:rPr lang="en-US" dirty="0"/>
              <a:t>://</a:t>
            </a:r>
            <a:r>
              <a:rPr lang="en-US" dirty="0" smtClean="0"/>
              <a:t>preamble/FoxJoe,wasBorn</a:t>
            </a:r>
            <a:r>
              <a:rPr lang="en-US" dirty="0"/>
              <a:t>, “1860</a:t>
            </a:r>
            <a:r>
              <a:rPr lang="en-US" dirty="0" smtClean="0"/>
              <a:t>”&gt;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Find all books whose authors were born in 1860</a:t>
            </a:r>
          </a:p>
          <a:p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 l="18750" t="43750" r="39063" b="29167"/>
          <a:stretch>
            <a:fillRect/>
          </a:stretch>
        </p:blipFill>
        <p:spPr bwMode="auto">
          <a:xfrm>
            <a:off x="2514600" y="4191000"/>
            <a:ext cx="411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Path Expression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l="11719" t="19792" r="10938" b="11458"/>
          <a:stretch>
            <a:fillRect/>
          </a:stretch>
        </p:blipFill>
        <p:spPr bwMode="auto">
          <a:xfrm>
            <a:off x="1828800" y="1447800"/>
            <a:ext cx="563880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 l="19531" t="58333" r="35938" b="27084"/>
          <a:stretch>
            <a:fillRect/>
          </a:stretch>
        </p:blipFill>
        <p:spPr bwMode="auto">
          <a:xfrm>
            <a:off x="2362200" y="5410200"/>
            <a:ext cx="434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Barton Libraries Dataset</a:t>
            </a:r>
          </a:p>
          <a:p>
            <a:r>
              <a:rPr lang="en-US" dirty="0" err="1" smtClean="0"/>
              <a:t>Longwell</a:t>
            </a:r>
            <a:r>
              <a:rPr lang="en-US" dirty="0" smtClean="0"/>
              <a:t> Queries</a:t>
            </a:r>
          </a:p>
          <a:p>
            <a:pPr lvl="1"/>
            <a:r>
              <a:rPr lang="en-US" dirty="0" smtClean="0"/>
              <a:t>Calculating counts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Inference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33594" t="11458" r="19531" b="39512"/>
          <a:stretch>
            <a:fillRect/>
          </a:stretch>
        </p:blipFill>
        <p:spPr bwMode="auto">
          <a:xfrm>
            <a:off x="4419600" y="2590800"/>
            <a:ext cx="3886200" cy="304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- Space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8.3 GB – Triple Store (Postgres)</a:t>
            </a:r>
          </a:p>
          <a:p>
            <a:r>
              <a:rPr lang="en-US" dirty="0" smtClean="0"/>
              <a:t>14 GB – Property Table (Postgres)</a:t>
            </a:r>
          </a:p>
          <a:p>
            <a:r>
              <a:rPr lang="en-US" dirty="0" smtClean="0"/>
              <a:t>5.2 GB – Vertically Partitioned (Postgres)</a:t>
            </a:r>
          </a:p>
          <a:p>
            <a:r>
              <a:rPr lang="en-US" b="1" dirty="0" smtClean="0"/>
              <a:t>2.7 GB </a:t>
            </a:r>
            <a:r>
              <a:rPr lang="en-US" dirty="0" smtClean="0"/>
              <a:t>– Vertically Partitioned (C-store)</a:t>
            </a:r>
          </a:p>
          <a:p>
            <a:r>
              <a:rPr lang="en-US" dirty="0" smtClean="0"/>
              <a:t>Including indices and mapping table</a:t>
            </a:r>
          </a:p>
          <a:p>
            <a:pPr lvl="1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Storage</a:t>
            </a:r>
            <a:r>
              <a:rPr lang="en-US" baseline="0" dirty="0" smtClean="0"/>
              <a:t> Goal</a:t>
            </a:r>
          </a:p>
          <a:p>
            <a:r>
              <a:rPr lang="en-US" baseline="0" dirty="0" smtClean="0"/>
              <a:t>RDBMS use</a:t>
            </a:r>
          </a:p>
          <a:p>
            <a:r>
              <a:rPr lang="en-US" baseline="0" dirty="0" smtClean="0"/>
              <a:t>RDF Physical Organization</a:t>
            </a:r>
          </a:p>
          <a:p>
            <a:r>
              <a:rPr lang="en-US" baseline="0" dirty="0" smtClean="0"/>
              <a:t>Column store vs. Row Store</a:t>
            </a:r>
          </a:p>
          <a:p>
            <a:r>
              <a:rPr lang="en-US" dirty="0" smtClean="0"/>
              <a:t>Materialized Path Expressions</a:t>
            </a:r>
            <a:endParaRPr lang="en-US" baseline="0" dirty="0" smtClean="0"/>
          </a:p>
          <a:p>
            <a:r>
              <a:rPr lang="en-US" baseline="0" dirty="0" smtClean="0"/>
              <a:t>Experiment</a:t>
            </a:r>
            <a:r>
              <a:rPr lang="en-US" dirty="0" smtClean="0"/>
              <a:t> &amp; Results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Performance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7969" t="17708" r="10937" b="9375"/>
          <a:stretch>
            <a:fillRect/>
          </a:stretch>
        </p:blipFill>
        <p:spPr bwMode="auto">
          <a:xfrm>
            <a:off x="1066800" y="1143000"/>
            <a:ext cx="6934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5625" t="54167" r="7813" b="23958"/>
          <a:stretch>
            <a:fillRect/>
          </a:stretch>
        </p:blipFill>
        <p:spPr bwMode="auto">
          <a:xfrm>
            <a:off x="609600" y="1752600"/>
            <a:ext cx="7467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 l="14844" t="45833" r="8594" b="38542"/>
          <a:stretch>
            <a:fillRect/>
          </a:stretch>
        </p:blipFill>
        <p:spPr bwMode="auto">
          <a:xfrm>
            <a:off x="609600" y="388620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3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4847" t="26938" r="5805" b="17503"/>
          <a:stretch>
            <a:fillRect/>
          </a:stretch>
        </p:blipFill>
        <p:spPr bwMode="auto">
          <a:xfrm>
            <a:off x="762000" y="3810000"/>
            <a:ext cx="3657600" cy="256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 l="8594" t="65625" r="17188" b="12500"/>
          <a:stretch>
            <a:fillRect/>
          </a:stretch>
        </p:blipFill>
        <p:spPr bwMode="auto">
          <a:xfrm>
            <a:off x="762000" y="1828800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Scalability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8750" t="14583" r="15625" b="20833"/>
          <a:stretch>
            <a:fillRect/>
          </a:stretch>
        </p:blipFill>
        <p:spPr bwMode="auto">
          <a:xfrm>
            <a:off x="1524000" y="1447800"/>
            <a:ext cx="6400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- Materialized Path</a:t>
            </a:r>
            <a:r>
              <a:rPr lang="en-US" baseline="0" dirty="0" smtClean="0"/>
              <a:t>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</a:p>
          <a:p>
            <a:pPr lvl="1"/>
            <a:r>
              <a:rPr lang="en-US" dirty="0" smtClean="0"/>
              <a:t>subject-object joins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subject-subject joins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19531" t="32292" r="3906" b="33333"/>
          <a:stretch>
            <a:fillRect/>
          </a:stretch>
        </p:blipFill>
        <p:spPr bwMode="auto">
          <a:xfrm>
            <a:off x="1371600" y="3048000"/>
            <a:ext cx="6248400" cy="210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- </a:t>
            </a:r>
            <a:r>
              <a:rPr lang="en-US" dirty="0" smtClean="0"/>
              <a:t>Widening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60 integer valued columns</a:t>
            </a:r>
          </a:p>
          <a:p>
            <a:r>
              <a:rPr lang="en-US" dirty="0" smtClean="0"/>
              <a:t>7 GB increase in size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l="15625" t="22917" r="8594" b="12500"/>
          <a:stretch>
            <a:fillRect/>
          </a:stretch>
        </p:blipFill>
        <p:spPr bwMode="auto">
          <a:xfrm>
            <a:off x="1905000" y="2895600"/>
            <a:ext cx="5334000" cy="340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for reads, writes not considered</a:t>
            </a:r>
          </a:p>
          <a:p>
            <a:r>
              <a:rPr lang="en-US" baseline="0" dirty="0" smtClean="0"/>
              <a:t>What about load times?</a:t>
            </a:r>
          </a:p>
          <a:p>
            <a:r>
              <a:rPr lang="en-US" baseline="0" dirty="0" smtClean="0"/>
              <a:t>Using another benchmark </a:t>
            </a:r>
            <a:r>
              <a:rPr lang="en-US" dirty="0" smtClean="0"/>
              <a:t>(ex. LUBM)?</a:t>
            </a:r>
          </a:p>
          <a:p>
            <a:r>
              <a:rPr lang="en-US" dirty="0" smtClean="0"/>
              <a:t>Native XML databases for RDF/XML?</a:t>
            </a:r>
          </a:p>
          <a:p>
            <a:r>
              <a:rPr lang="en-US" dirty="0" smtClean="0"/>
              <a:t>Test triple store in Sesame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048000"/>
            <a:ext cx="3524573" cy="306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Performance: Self-joins</a:t>
            </a:r>
          </a:p>
          <a:p>
            <a:r>
              <a:rPr lang="en-US" dirty="0" smtClean="0"/>
              <a:t>Many triples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825210"/>
            <a:ext cx="2438400" cy="380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 scalability</a:t>
            </a:r>
            <a:r>
              <a:rPr lang="en-US" baseline="0" dirty="0" smtClean="0"/>
              <a:t> &amp; performance in</a:t>
            </a:r>
            <a:r>
              <a:rPr lang="en-US" dirty="0" smtClean="0"/>
              <a:t> triple storage</a:t>
            </a:r>
          </a:p>
          <a:p>
            <a:r>
              <a:rPr lang="en-US" dirty="0" smtClean="0"/>
              <a:t>Survey approaches in RDBMS</a:t>
            </a:r>
          </a:p>
          <a:p>
            <a:r>
              <a:rPr lang="en-US" dirty="0" smtClean="0"/>
              <a:t>Benefits  of vertical partition and column store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table with 3 indexed columns?</a:t>
            </a:r>
          </a:p>
          <a:p>
            <a:r>
              <a:rPr lang="en-US" dirty="0" smtClean="0"/>
              <a:t>Multi layer architecture</a:t>
            </a:r>
          </a:p>
          <a:p>
            <a:pPr lvl="1"/>
            <a:r>
              <a:rPr lang="en-US" dirty="0" smtClean="0"/>
              <a:t>Translate -&gt; Optimize -&gt; Execute</a:t>
            </a:r>
          </a:p>
          <a:p>
            <a:r>
              <a:rPr lang="en-US" dirty="0" smtClean="0"/>
              <a:t>Mapping tables for long URI and literals</a:t>
            </a:r>
          </a:p>
          <a:p>
            <a:r>
              <a:rPr lang="en-US" dirty="0" smtClean="0"/>
              <a:t>Jena, Oracle, Sesame, 3store (</a:t>
            </a:r>
            <a:r>
              <a:rPr lang="en-US" dirty="0" err="1" smtClean="0"/>
              <a:t>Hyunjun</a:t>
            </a:r>
            <a:r>
              <a:rPr lang="en-US" dirty="0" smtClean="0"/>
              <a:t>), </a:t>
            </a:r>
            <a:r>
              <a:rPr lang="en-US" dirty="0" err="1" smtClean="0"/>
              <a:t>Hexastore</a:t>
            </a:r>
            <a:r>
              <a:rPr lang="en-US" dirty="0" smtClean="0"/>
              <a:t> (</a:t>
            </a:r>
            <a:r>
              <a:rPr lang="en-US" sz="3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Donghyuk</a:t>
            </a:r>
            <a:r>
              <a: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RDF 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Property tables</a:t>
            </a:r>
          </a:p>
          <a:p>
            <a:pPr lvl="1"/>
            <a:r>
              <a:rPr lang="en-US" dirty="0" smtClean="0"/>
              <a:t>Clustered property table</a:t>
            </a:r>
          </a:p>
          <a:p>
            <a:pPr lvl="2"/>
            <a:r>
              <a:rPr lang="en-US" dirty="0" err="1" smtClean="0"/>
              <a:t>Denormalize</a:t>
            </a:r>
            <a:r>
              <a:rPr lang="en-US" dirty="0" smtClean="0"/>
              <a:t> RDF (wider tables) </a:t>
            </a:r>
          </a:p>
          <a:p>
            <a:pPr lvl="2"/>
            <a:r>
              <a:rPr lang="en-US" dirty="0" smtClean="0"/>
              <a:t>Clustering algorithm</a:t>
            </a:r>
          </a:p>
          <a:p>
            <a:pPr lvl="2"/>
            <a:r>
              <a:rPr lang="en-US" dirty="0" smtClean="0"/>
              <a:t>NULL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Property Tables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32488"/>
            <a:ext cx="2699228" cy="421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67641"/>
            <a:ext cx="3505200" cy="311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57800" y="2286000"/>
            <a:ext cx="2743200" cy="3048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1981200"/>
            <a:ext cx="914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2590800"/>
            <a:ext cx="914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2209800"/>
            <a:ext cx="9144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80772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RDF Physical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Property tables</a:t>
            </a:r>
          </a:p>
          <a:p>
            <a:pPr lvl="1"/>
            <a:r>
              <a:rPr lang="en-US" dirty="0" smtClean="0"/>
              <a:t>Property-Class Tables</a:t>
            </a:r>
          </a:p>
          <a:p>
            <a:pPr lvl="2"/>
            <a:r>
              <a:rPr lang="en-US" dirty="0" smtClean="0"/>
              <a:t>Exploit the type property</a:t>
            </a:r>
          </a:p>
          <a:p>
            <a:pPr lvl="2"/>
            <a:r>
              <a:rPr lang="en-US" dirty="0" smtClean="0"/>
              <a:t>Properties may exist in multiple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Property-Class Tables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05000"/>
            <a:ext cx="3657600" cy="349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676400"/>
            <a:ext cx="2699228" cy="421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752600" y="1905000"/>
            <a:ext cx="19050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1981200"/>
            <a:ext cx="1447800" cy="228600"/>
          </a:xfrm>
          <a:prstGeom prst="rect">
            <a:avLst/>
          </a:prstGeom>
          <a:noFill/>
          <a:ln w="444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3124200"/>
            <a:ext cx="1447800" cy="228600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2743200"/>
            <a:ext cx="1828800" cy="228600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7543006" y="19050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7506097" y="4304903"/>
            <a:ext cx="381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871</Words>
  <Application>Microsoft Office PowerPoint</Application>
  <PresentationFormat>On-screen Show (4:3)</PresentationFormat>
  <Paragraphs>191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Scalable Semantic Web Data Management Using Vertical Partitioning</vt:lpstr>
      <vt:lpstr>Agenda</vt:lpstr>
      <vt:lpstr>Problem</vt:lpstr>
      <vt:lpstr>Goal</vt:lpstr>
      <vt:lpstr>Use RDBMS</vt:lpstr>
      <vt:lpstr>RDF Physical Organization</vt:lpstr>
      <vt:lpstr>Clustered Property Tables</vt:lpstr>
      <vt:lpstr>RDF Physical Organization</vt:lpstr>
      <vt:lpstr>Property-Class Tables</vt:lpstr>
      <vt:lpstr>RDF Physical Organization</vt:lpstr>
      <vt:lpstr>RDF Physical Organization</vt:lpstr>
      <vt:lpstr>Vertical Partition</vt:lpstr>
      <vt:lpstr>RDF Physical Organization</vt:lpstr>
      <vt:lpstr>Implementation</vt:lpstr>
      <vt:lpstr> Row Store vs. Column Store </vt:lpstr>
      <vt:lpstr>Materialized Path Expression</vt:lpstr>
      <vt:lpstr>Materialized Path Expression</vt:lpstr>
      <vt:lpstr>Experiment</vt:lpstr>
      <vt:lpstr>Results - Space</vt:lpstr>
      <vt:lpstr>Results - Performance</vt:lpstr>
      <vt:lpstr>Query 1</vt:lpstr>
      <vt:lpstr>Query 3</vt:lpstr>
      <vt:lpstr>Results - Scalability</vt:lpstr>
      <vt:lpstr>Results - Materialized Path Expression</vt:lpstr>
      <vt:lpstr>Results - Widening Effect</vt:lpstr>
      <vt:lpstr>Discussion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Gui</dc:creator>
  <cp:lastModifiedBy>Gui</cp:lastModifiedBy>
  <cp:revision>40</cp:revision>
  <dcterms:created xsi:type="dcterms:W3CDTF">2010-03-22T04:30:47Z</dcterms:created>
  <dcterms:modified xsi:type="dcterms:W3CDTF">2010-03-22T19:40:18Z</dcterms:modified>
</cp:coreProperties>
</file>