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76" r:id="rId5"/>
    <p:sldId id="267" r:id="rId6"/>
    <p:sldId id="273" r:id="rId7"/>
    <p:sldId id="262" r:id="rId8"/>
    <p:sldId id="263" r:id="rId9"/>
    <p:sldId id="260" r:id="rId10"/>
    <p:sldId id="264" r:id="rId11"/>
    <p:sldId id="265" r:id="rId12"/>
    <p:sldId id="270" r:id="rId13"/>
    <p:sldId id="271" r:id="rId14"/>
    <p:sldId id="274" r:id="rId15"/>
    <p:sldId id="277" r:id="rId16"/>
    <p:sldId id="278" r:id="rId17"/>
    <p:sldId id="279" r:id="rId18"/>
    <p:sldId id="280" r:id="rId19"/>
    <p:sldId id="281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Delande" initials="G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2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8:26:27.852" idx="1">
    <p:pos x="10" y="10"/>
    <p:text>on définirait pas n et w ? ou tu le fais oralement?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D1C61-A2A8-E649-9EF3-8C351F294BEB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2C5BD-4CB6-D147-B44B-81ED19D35B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99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2C5BD-4CB6-D147-B44B-81ED19D35B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04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75F-B0DE-BF42-8023-C6E821D765A5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A478-65E3-E34B-B257-6CE0189C45C7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AD9-B14C-9A46-987A-01BEC6D2D7B3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190A-ED51-1F48-AA19-F8EB0D177818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C73-247F-8F47-BE94-B0CCA4D863A2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1E18-D813-5149-9EB0-62D8B83795BE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63A-2B4E-3D47-922B-F9B6CBA66D34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D68A-378C-0D48-848A-6F1D259187C5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248-1BC0-6348-B80C-8B8CE512CFB2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CFD6A5E-03C5-014D-B183-3A49138EFEC4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601C-147A-154A-87D9-BAFAFF0CCD30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E9B9ED-2ADC-F549-B32E-5E5104B04F16}" type="datetime1">
              <a:rPr lang="fr-BE" smtClean="0"/>
              <a:t>25/04/21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Generalized</a:t>
            </a:r>
            <a:r>
              <a:rPr lang="fr-FR" dirty="0"/>
              <a:t>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 smtClean="0"/>
              <a:t>Predictions</a:t>
            </a:r>
            <a:r>
              <a:rPr lang="fr-FR" dirty="0"/>
              <a:t/>
            </a:r>
            <a:br>
              <a:rPr lang="fr-FR" dirty="0"/>
            </a:br>
            <a:r>
              <a:rPr lang="fr-FR" sz="2700" dirty="0" smtClean="0"/>
              <a:t>by Lu </a:t>
            </a:r>
            <a:r>
              <a:rPr lang="fr-FR" sz="2700" dirty="0"/>
              <a:t>P., Ren X., Sun E. and Zhang Y</a:t>
            </a:r>
            <a:r>
              <a:rPr lang="fr-FR" sz="2700" dirty="0" smtClean="0"/>
              <a:t>.</a:t>
            </a:r>
            <a:r>
              <a:rPr lang="fr-FR" sz="2700" dirty="0"/>
              <a:t/>
            </a:r>
            <a:br>
              <a:rPr lang="fr-FR" sz="2700" dirty="0"/>
            </a:br>
            <a:r>
              <a:rPr lang="fr-FR" dirty="0"/>
              <a:t>Discussion by A. </a:t>
            </a:r>
            <a:r>
              <a:rPr lang="fr-FR" dirty="0" err="1"/>
              <a:t>Petkovic</a:t>
            </a:r>
            <a:r>
              <a:rPr lang="fr-FR" dirty="0"/>
              <a:t> </a:t>
            </a:r>
            <a:r>
              <a:rPr lang="fr-FR" dirty="0" smtClean="0"/>
              <a:t>and G. Delande</a:t>
            </a:r>
            <a:endParaRPr lang="en-US" dirty="0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A4E55AB-9955-4C0A-906C-A317CA8A4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INFOH400 -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smtClean="0"/>
              <a:t>data, Professor John </a:t>
            </a:r>
            <a:r>
              <a:rPr lang="fr-FR" dirty="0" err="1" smtClean="0"/>
              <a:t>Iacono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err="1"/>
              <a:t>Appendix</a:t>
            </a:r>
            <a:r>
              <a:rPr lang="fr-FR" dirty="0"/>
              <a:t> The </a:t>
            </a:r>
            <a:r>
              <a:rPr lang="fr-FR" dirty="0" err="1"/>
              <a:t>algorithm</a:t>
            </a:r>
            <a:r>
              <a:rPr lang="fr-FR" dirty="0"/>
              <a:t> - illustration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508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1 - No </a:t>
            </a:r>
            <a:r>
              <a:rPr lang="fr-FR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vertex – </a:t>
            </a:r>
            <a:r>
              <a:rPr lang="fr-FR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(illustration)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3352C8B-CDE4-4708-AD85-BDE5C0391B17}"/>
              </a:ext>
            </a:extLst>
          </p:cNvPr>
          <p:cNvSpPr/>
          <p:nvPr/>
        </p:nvSpPr>
        <p:spPr>
          <a:xfrm>
            <a:off x="2159504" y="2069542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1</a:t>
            </a:r>
            <a:endParaRPr lang="fr-BE" sz="25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877077D-0253-4675-B7C3-15CEBC99752E}"/>
              </a:ext>
            </a:extLst>
          </p:cNvPr>
          <p:cNvSpPr/>
          <p:nvPr/>
        </p:nvSpPr>
        <p:spPr>
          <a:xfrm>
            <a:off x="4359688" y="2069544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2</a:t>
            </a:r>
            <a:endParaRPr lang="fr-BE" sz="25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62D3F5C-6C31-4167-98C8-B10F26BF4D63}"/>
              </a:ext>
            </a:extLst>
          </p:cNvPr>
          <p:cNvSpPr/>
          <p:nvPr/>
        </p:nvSpPr>
        <p:spPr>
          <a:xfrm>
            <a:off x="6559872" y="2069541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3</a:t>
            </a:r>
            <a:endParaRPr lang="fr-BE" sz="2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3D9D95B-DDEB-4BDD-A4AC-D4A7B9B2D83B}"/>
              </a:ext>
            </a:extLst>
          </p:cNvPr>
          <p:cNvSpPr/>
          <p:nvPr/>
        </p:nvSpPr>
        <p:spPr>
          <a:xfrm>
            <a:off x="8760056" y="2069538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4</a:t>
            </a:r>
            <a:endParaRPr lang="fr-BE" sz="25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A4CFEEA-5723-4F39-B97F-5ABFD49F2623}"/>
              </a:ext>
            </a:extLst>
          </p:cNvPr>
          <p:cNvSpPr/>
          <p:nvPr/>
        </p:nvSpPr>
        <p:spPr>
          <a:xfrm>
            <a:off x="8797043" y="3889470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5</a:t>
            </a:r>
            <a:endParaRPr lang="fr-BE" sz="2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4E013C-97A4-47F2-A2CA-ACC3AC06B78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162681" y="2495671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2E9534D-94FD-4F4E-A10C-4726C2D39ED1}"/>
              </a:ext>
            </a:extLst>
          </p:cNvPr>
          <p:cNvCxnSpPr>
            <a:cxnSpLocks/>
          </p:cNvCxnSpPr>
          <p:nvPr/>
        </p:nvCxnSpPr>
        <p:spPr>
          <a:xfrm>
            <a:off x="5362863" y="2495667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FDA6676-37BB-4858-B59A-9B2189BBAEF5}"/>
              </a:ext>
            </a:extLst>
          </p:cNvPr>
          <p:cNvCxnSpPr>
            <a:cxnSpLocks/>
          </p:cNvCxnSpPr>
          <p:nvPr/>
        </p:nvCxnSpPr>
        <p:spPr>
          <a:xfrm>
            <a:off x="7563045" y="2495664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E27E9EF-0BF3-4AE1-B44E-98F41FC4963B}"/>
              </a:ext>
            </a:extLst>
          </p:cNvPr>
          <p:cNvCxnSpPr>
            <a:cxnSpLocks/>
          </p:cNvCxnSpPr>
          <p:nvPr/>
        </p:nvCxnSpPr>
        <p:spPr>
          <a:xfrm>
            <a:off x="9298632" y="2921795"/>
            <a:ext cx="0" cy="967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82140CC4-A4E9-44C9-AA11-7811804ACA91}"/>
              </a:ext>
            </a:extLst>
          </p:cNvPr>
          <p:cNvCxnSpPr>
            <a:stCxn id="11" idx="4"/>
            <a:endCxn id="13" idx="2"/>
          </p:cNvCxnSpPr>
          <p:nvPr/>
        </p:nvCxnSpPr>
        <p:spPr>
          <a:xfrm rot="16200000" flipH="1">
            <a:off x="7232352" y="2750907"/>
            <a:ext cx="1393801" cy="173558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rrow: Chevron 18">
            <a:extLst>
              <a:ext uri="{FF2B5EF4-FFF2-40B4-BE49-F238E27FC236}">
                <a16:creationId xmlns:a16="http://schemas.microsoft.com/office/drawing/2014/main" xmlns="" id="{BA3DDD22-EEDC-4224-BBFD-45AA14678376}"/>
              </a:ext>
            </a:extLst>
          </p:cNvPr>
          <p:cNvSpPr/>
          <p:nvPr/>
        </p:nvSpPr>
        <p:spPr>
          <a:xfrm>
            <a:off x="3665823" y="2353583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xmlns="" id="{395001FA-C5C8-418A-99A9-07E33CABC8EE}"/>
              </a:ext>
            </a:extLst>
          </p:cNvPr>
          <p:cNvSpPr/>
          <p:nvPr/>
        </p:nvSpPr>
        <p:spPr>
          <a:xfrm>
            <a:off x="5871479" y="2353583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xmlns="" id="{66742D68-9BAC-4683-BB4D-68E4CBD0DEBB}"/>
              </a:ext>
            </a:extLst>
          </p:cNvPr>
          <p:cNvSpPr/>
          <p:nvPr/>
        </p:nvSpPr>
        <p:spPr>
          <a:xfrm>
            <a:off x="8144470" y="2353583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xmlns="" id="{F384FC79-B6DA-4E6C-AA94-9C99038601EE}"/>
              </a:ext>
            </a:extLst>
          </p:cNvPr>
          <p:cNvSpPr/>
          <p:nvPr/>
        </p:nvSpPr>
        <p:spPr>
          <a:xfrm rot="16200000">
            <a:off x="6971573" y="3662565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xmlns="" id="{3CD1CD2F-E22A-4438-ABF1-2FE5CDA38B83}"/>
              </a:ext>
            </a:extLst>
          </p:cNvPr>
          <p:cNvSpPr/>
          <p:nvPr/>
        </p:nvSpPr>
        <p:spPr>
          <a:xfrm rot="5400000">
            <a:off x="9208745" y="3447749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xmlns="" id="{C5D36BF6-F75A-4B6F-9EBA-4A45872BFAAF}"/>
              </a:ext>
            </a:extLst>
          </p:cNvPr>
          <p:cNvSpPr/>
          <p:nvPr/>
        </p:nvSpPr>
        <p:spPr>
          <a:xfrm rot="10800000">
            <a:off x="8366475" y="4178001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D6E92C6B-A23C-476E-B2A7-2446204A5431}"/>
                  </a:ext>
                </a:extLst>
              </p:cNvPr>
              <p:cNvSpPr txBox="1"/>
              <p:nvPr/>
            </p:nvSpPr>
            <p:spPr>
              <a:xfrm>
                <a:off x="1024797" y="3821319"/>
                <a:ext cx="38440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Illustration – </a:t>
                </a:r>
                <a:r>
                  <a:rPr lang="fr-FR" b="0" dirty="0" err="1"/>
                  <a:t>iterating</a:t>
                </a:r>
                <a:r>
                  <a:rPr lang="fr-FR" b="0" dirty="0"/>
                  <a:t> on </a:t>
                </a:r>
                <a:r>
                  <a:rPr lang="fr-FR" b="1" dirty="0" err="1"/>
                  <a:t>ideal</a:t>
                </a:r>
                <a:endParaRPr lang="fr-FR" b="1" dirty="0"/>
              </a:p>
              <a:p>
                <a:r>
                  <a:rPr lang="fr-FR" dirty="0" err="1"/>
                  <a:t>Step</a:t>
                </a:r>
                <a:r>
                  <a:rPr lang="fr-FR" dirty="0"/>
                  <a:t> 1: </a:t>
                </a:r>
                <a:r>
                  <a:rPr lang="fr-FR" dirty="0" err="1"/>
                  <a:t>Add</a:t>
                </a:r>
                <a:r>
                  <a:rPr lang="fr-FR" dirty="0"/>
                  <a:t> 1,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charset="0"/>
                      </a:rPr>
                      <m:t>𝐴</m:t>
                    </m:r>
                    <m:r>
                      <a:rPr lang="fr-FR" i="1" dirty="0" smtClean="0">
                        <a:latin typeface="Cambria Math" charset="0"/>
                      </a:rPr>
                      <m:t>={1}</m:t>
                    </m:r>
                  </m:oMath>
                </a14:m>
                <a:endParaRPr lang="fr-FR" dirty="0"/>
              </a:p>
              <a:p>
                <a:r>
                  <a:rPr lang="fr-FR" b="0" dirty="0" err="1"/>
                  <a:t>S</a:t>
                </a:r>
                <a:r>
                  <a:rPr lang="fr-FR" dirty="0" err="1"/>
                  <a:t>tep</a:t>
                </a:r>
                <a:r>
                  <a:rPr lang="fr-FR" dirty="0"/>
                  <a:t> 2: </a:t>
                </a:r>
                <a:r>
                  <a:rPr lang="fr-FR" dirty="0" err="1"/>
                  <a:t>Add</a:t>
                </a:r>
                <a:r>
                  <a:rPr lang="fr-FR" dirty="0"/>
                  <a:t> 2,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charset="0"/>
                      </a:rPr>
                      <m:t>𝐴</m:t>
                    </m:r>
                    <m:r>
                      <a:rPr lang="fr-FR" i="1" dirty="0" smtClean="0">
                        <a:latin typeface="Cambria Math" charset="0"/>
                      </a:rPr>
                      <m:t>={1,2}</m:t>
                    </m:r>
                  </m:oMath>
                </a14:m>
                <a:endParaRPr lang="fr-FR" dirty="0"/>
              </a:p>
              <a:p>
                <a:r>
                  <a:rPr lang="fr-FR" b="0" dirty="0" err="1"/>
                  <a:t>Step</a:t>
                </a:r>
                <a:r>
                  <a:rPr lang="fr-FR" b="0" dirty="0"/>
                  <a:t> 3: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</m:t>
                    </m:r>
                    <m:r>
                      <a:rPr lang="fr-FR" i="1" dirty="0">
                        <a:latin typeface="Cambria Math" charset="0"/>
                      </a:rPr>
                      <m:t>{1,2</m:t>
                    </m:r>
                    <m:r>
                      <a:rPr lang="fr-FR" b="0" i="1" dirty="0" smtClean="0">
                        <a:latin typeface="Cambria Math" charset="0"/>
                      </a:rPr>
                      <m:t>,5</m:t>
                    </m:r>
                    <m:r>
                      <a:rPr lang="fr-FR" i="1" dirty="0">
                        <a:latin typeface="Cambria Math" charset="0"/>
                      </a:rPr>
                      <m:t>}</m:t>
                    </m:r>
                    <m:r>
                      <a:rPr lang="fr-FR" i="1" dirty="0" smtClean="0">
                        <a:latin typeface="Cambria Math" charset="0"/>
                      </a:rPr>
                      <m:t>⊈</m:t>
                    </m:r>
                    <m:r>
                      <a:rPr lang="fr-FR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=</m:t>
                    </m:r>
                    <m:r>
                      <a:rPr lang="fr-FR" i="1" dirty="0">
                        <a:latin typeface="Cambria Math" charset="0"/>
                      </a:rPr>
                      <m:t>{</m:t>
                    </m:r>
                    <m:r>
                      <a:rPr lang="fr-FR" b="0" i="1" dirty="0" smtClean="0">
                        <a:latin typeface="Cambria Math" charset="0"/>
                      </a:rPr>
                      <m:t>3</m:t>
                    </m:r>
                    <m:r>
                      <a:rPr lang="fr-FR" i="1" dirty="0">
                        <a:latin typeface="Cambria Math" charset="0"/>
                      </a:rPr>
                      <m:t>}⊈</m:t>
                    </m:r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=</m:t>
                    </m:r>
                    <m:r>
                      <a:rPr lang="fr-FR" i="1" dirty="0">
                        <a:latin typeface="Cambria Math" charset="0"/>
                      </a:rPr>
                      <m:t>{</m:t>
                    </m:r>
                    <m:r>
                      <a:rPr lang="fr-FR" b="0" i="1" dirty="0" smtClean="0">
                        <a:latin typeface="Cambria Math" charset="0"/>
                      </a:rPr>
                      <m:t>4</m:t>
                    </m:r>
                    <m:r>
                      <a:rPr lang="fr-FR" i="1" dirty="0">
                        <a:latin typeface="Cambria Math" charset="0"/>
                      </a:rPr>
                      <m:t>}⊈</m:t>
                    </m:r>
                    <m:r>
                      <a:rPr lang="fr-FR" i="1" dirty="0">
                        <a:latin typeface="Cambria Math" charset="0"/>
                      </a:rPr>
                      <m:t>𝐴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fr-FR" b="0" dirty="0"/>
                  <a:t> No </a:t>
                </a:r>
                <a:r>
                  <a:rPr lang="fr-FR" b="0" dirty="0" err="1"/>
                  <a:t>ideal</a:t>
                </a:r>
                <a:r>
                  <a:rPr lang="fr-FR" b="0" dirty="0"/>
                  <a:t> vertex.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E92C6B-A23C-476E-B2A7-2446204A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97" y="3821319"/>
                <a:ext cx="384403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268" t="-1583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23" y="4975481"/>
            <a:ext cx="4408858" cy="130281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algorithm</a:t>
            </a:r>
            <a:r>
              <a:rPr lang="fr-FR" dirty="0"/>
              <a:t> - illustration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508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1 - No </a:t>
            </a:r>
            <a:r>
              <a:rPr lang="fr-FR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vertex – </a:t>
            </a:r>
            <a:r>
              <a:rPr lang="fr-FR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(illustration)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BF5333B1-7C73-4D90-A1B4-1EC497BA1747}"/>
              </a:ext>
            </a:extLst>
          </p:cNvPr>
          <p:cNvSpPr/>
          <p:nvPr/>
        </p:nvSpPr>
        <p:spPr>
          <a:xfrm>
            <a:off x="1279170" y="2175236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1</a:t>
            </a:r>
            <a:endParaRPr lang="fr-BE" sz="25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0305BA9-07D4-48F5-91DF-0B2482549365}"/>
              </a:ext>
            </a:extLst>
          </p:cNvPr>
          <p:cNvSpPr/>
          <p:nvPr/>
        </p:nvSpPr>
        <p:spPr>
          <a:xfrm>
            <a:off x="3259128" y="2175235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2</a:t>
            </a:r>
            <a:endParaRPr lang="fr-BE" sz="25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9C3C661-A951-4975-8683-504DE915A0A5}"/>
              </a:ext>
            </a:extLst>
          </p:cNvPr>
          <p:cNvSpPr/>
          <p:nvPr/>
        </p:nvSpPr>
        <p:spPr>
          <a:xfrm>
            <a:off x="5460703" y="2175234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3</a:t>
            </a:r>
            <a:endParaRPr lang="fr-BE" sz="25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1CC9213-4773-4F2B-8169-EF3961808141}"/>
              </a:ext>
            </a:extLst>
          </p:cNvPr>
          <p:cNvSpPr/>
          <p:nvPr/>
        </p:nvSpPr>
        <p:spPr>
          <a:xfrm>
            <a:off x="7682823" y="2175233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4</a:t>
            </a:r>
            <a:endParaRPr lang="fr-BE" sz="25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69D7223-C510-40B4-AECD-F6D88232B8E2}"/>
              </a:ext>
            </a:extLst>
          </p:cNvPr>
          <p:cNvSpPr/>
          <p:nvPr/>
        </p:nvSpPr>
        <p:spPr>
          <a:xfrm>
            <a:off x="9677973" y="2181803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5</a:t>
            </a:r>
            <a:endParaRPr lang="fr-BE" sz="25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B1F1AFE-F8AD-4268-8B4A-32A42AD4173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2282347" y="2601364"/>
            <a:ext cx="97678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F1BA210-F915-4EB0-88A9-C587EDAC38B8}"/>
              </a:ext>
            </a:extLst>
          </p:cNvPr>
          <p:cNvCxnSpPr>
            <a:cxnSpLocks/>
          </p:cNvCxnSpPr>
          <p:nvPr/>
        </p:nvCxnSpPr>
        <p:spPr>
          <a:xfrm>
            <a:off x="4267544" y="2607932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F596112-4DFA-4C9D-BF86-CEA3AF74E4AE}"/>
              </a:ext>
            </a:extLst>
          </p:cNvPr>
          <p:cNvCxnSpPr>
            <a:cxnSpLocks/>
          </p:cNvCxnSpPr>
          <p:nvPr/>
        </p:nvCxnSpPr>
        <p:spPr>
          <a:xfrm>
            <a:off x="6477060" y="2608460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03733F6-3A36-4705-A3D0-CD4F8F1F7314}"/>
              </a:ext>
            </a:extLst>
          </p:cNvPr>
          <p:cNvCxnSpPr>
            <a:cxnSpLocks/>
          </p:cNvCxnSpPr>
          <p:nvPr/>
        </p:nvCxnSpPr>
        <p:spPr>
          <a:xfrm>
            <a:off x="8686000" y="2601361"/>
            <a:ext cx="9958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rrow: Chevron 35">
            <a:extLst>
              <a:ext uri="{FF2B5EF4-FFF2-40B4-BE49-F238E27FC236}">
                <a16:creationId xmlns:a16="http://schemas.microsoft.com/office/drawing/2014/main" xmlns="" id="{45CD3997-3523-4207-981A-DD31E6802C4F}"/>
              </a:ext>
            </a:extLst>
          </p:cNvPr>
          <p:cNvSpPr/>
          <p:nvPr/>
        </p:nvSpPr>
        <p:spPr>
          <a:xfrm>
            <a:off x="2760948" y="2463762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xmlns="" id="{7DF99BDD-298C-4B72-AAA3-C3BBBF381E75}"/>
              </a:ext>
            </a:extLst>
          </p:cNvPr>
          <p:cNvSpPr/>
          <p:nvPr/>
        </p:nvSpPr>
        <p:spPr>
          <a:xfrm rot="10800000">
            <a:off x="4775441" y="2470335"/>
            <a:ext cx="2443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xmlns="" id="{FA46D1D7-7881-4FD6-B6E5-E42D185DAFB0}"/>
              </a:ext>
            </a:extLst>
          </p:cNvPr>
          <p:cNvSpPr/>
          <p:nvPr/>
        </p:nvSpPr>
        <p:spPr>
          <a:xfrm rot="10800000">
            <a:off x="6944229" y="2473739"/>
            <a:ext cx="237006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xmlns="" id="{29E1B65D-3B18-4439-BA72-AF3290E38F07}"/>
              </a:ext>
            </a:extLst>
          </p:cNvPr>
          <p:cNvSpPr/>
          <p:nvPr/>
        </p:nvSpPr>
        <p:spPr>
          <a:xfrm rot="10800000">
            <a:off x="9037724" y="2463762"/>
            <a:ext cx="237006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2E56E923-F077-4190-94FC-2B8C773C5193}"/>
              </a:ext>
            </a:extLst>
          </p:cNvPr>
          <p:cNvCxnSpPr>
            <a:stCxn id="26" idx="4"/>
            <a:endCxn id="28" idx="4"/>
          </p:cNvCxnSpPr>
          <p:nvPr/>
        </p:nvCxnSpPr>
        <p:spPr>
          <a:xfrm rot="5400000" flipH="1" flipV="1">
            <a:off x="5972563" y="815643"/>
            <a:ext cx="2" cy="4423695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Arrow: Chevron 46">
            <a:extLst>
              <a:ext uri="{FF2B5EF4-FFF2-40B4-BE49-F238E27FC236}">
                <a16:creationId xmlns:a16="http://schemas.microsoft.com/office/drawing/2014/main" xmlns="" id="{3F927EB3-1768-4316-947C-D581A5038547}"/>
              </a:ext>
            </a:extLst>
          </p:cNvPr>
          <p:cNvSpPr/>
          <p:nvPr/>
        </p:nvSpPr>
        <p:spPr>
          <a:xfrm>
            <a:off x="5871472" y="3153802"/>
            <a:ext cx="237006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4E671A71-0FA3-4D2A-B605-77ADF980FEA5}"/>
                  </a:ext>
                </a:extLst>
              </p:cNvPr>
              <p:cNvSpPr txBox="1"/>
              <p:nvPr/>
            </p:nvSpPr>
            <p:spPr>
              <a:xfrm>
                <a:off x="386419" y="4030094"/>
                <a:ext cx="599965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The </a:t>
                </a:r>
                <a:r>
                  <a:rPr lang="fr-FR" dirty="0" err="1"/>
                  <a:t>algorithm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random</a:t>
                </a:r>
                <a:r>
                  <a:rPr lang="fr-FR" dirty="0"/>
                  <a:t>. Assume the </a:t>
                </a:r>
                <a:r>
                  <a:rPr lang="fr-FR" dirty="0" err="1"/>
                  <a:t>following</a:t>
                </a:r>
                <a:r>
                  <a:rPr lang="fr-FR" dirty="0"/>
                  <a:t> </a:t>
                </a:r>
                <a:r>
                  <a:rPr lang="fr-FR" dirty="0" err="1"/>
                  <a:t>sequence</a:t>
                </a:r>
                <a:r>
                  <a:rPr lang="fr-F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fr-FR" u="sng" dirty="0" err="1"/>
                  <a:t>Step</a:t>
                </a:r>
                <a:r>
                  <a:rPr lang="fr-FR" u="sng" dirty="0"/>
                  <a:t> 1</a:t>
                </a:r>
                <a:r>
                  <a:rPr lang="fr-FR" dirty="0"/>
                  <a:t>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</m:t>
                    </m:r>
                    <m:r>
                      <a:rPr lang="fr-FR" b="0" i="1" smtClean="0">
                        <a:latin typeface="Cambria Math" charset="0"/>
                      </a:rPr>
                      <m:t>𝑒𝑚𝑝𝑡𝑦</m:t>
                    </m:r>
                  </m:oMath>
                </a14:m>
                <a:r>
                  <a:rPr lang="fr-FR" b="0" dirty="0"/>
                  <a:t> =&gt;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charset="0"/>
                      </a:rPr>
                      <m:t>𝐴</m:t>
                    </m:r>
                    <m:r>
                      <a:rPr lang="fr-FR" b="0" i="1" dirty="0" smtClean="0">
                        <a:latin typeface="Cambria Math" charset="0"/>
                      </a:rPr>
                      <m:t>={1}</m:t>
                    </m:r>
                  </m:oMath>
                </a14:m>
                <a:endParaRPr lang="fr-FR" b="0" dirty="0"/>
              </a:p>
              <a:p>
                <a:pPr marL="342900" indent="-342900">
                  <a:buAutoNum type="arabicPeriod"/>
                </a:pPr>
                <a:r>
                  <a:rPr lang="fr-FR" u="sng" dirty="0" err="1"/>
                  <a:t>Step</a:t>
                </a:r>
                <a:r>
                  <a:rPr lang="fr-FR" u="sng" dirty="0"/>
                  <a:t> 2</a:t>
                </a:r>
                <a:r>
                  <a:rPr lang="fr-FR" dirty="0"/>
                  <a:t>: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charset="0"/>
                      </a:rPr>
                      <m:t>=</m:t>
                    </m:r>
                    <m:r>
                      <a:rPr lang="fr-FR" i="1">
                        <a:latin typeface="Cambria Math" charset="0"/>
                      </a:rPr>
                      <m:t>𝑒𝑚𝑝𝑡𝑦</m:t>
                    </m:r>
                  </m:oMath>
                </a14:m>
                <a:r>
                  <a:rPr lang="fr-FR" dirty="0"/>
                  <a:t> =&gt;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  <m:r>
                      <a:rPr lang="fr-FR" i="1" dirty="0">
                        <a:latin typeface="Cambria Math" charset="0"/>
                      </a:rPr>
                      <m:t>={1,5}</m:t>
                    </m:r>
                  </m:oMath>
                </a14:m>
                <a:endParaRPr lang="fr-FR" b="0" dirty="0"/>
              </a:p>
              <a:p>
                <a:pPr marL="342900" indent="-342900">
                  <a:buAutoNum type="arabicPeriod"/>
                </a:pPr>
                <a:r>
                  <a:rPr lang="fr-FR" u="sng" dirty="0" err="1"/>
                  <a:t>Step</a:t>
                </a:r>
                <a:r>
                  <a:rPr lang="fr-FR" u="sng" dirty="0"/>
                  <a:t> 3</a:t>
                </a:r>
                <a:r>
                  <a:rPr lang="fr-FR" dirty="0"/>
                  <a:t>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={1}</m:t>
                    </m:r>
                  </m:oMath>
                </a14:m>
                <a:r>
                  <a:rPr lang="fr-FR" b="0" dirty="0"/>
                  <a:t> =&gt;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charset="0"/>
                      </a:rPr>
                      <m:t>𝐴</m:t>
                    </m:r>
                    <m:r>
                      <a:rPr lang="fr-FR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charset="0"/>
                          </a:rPr>
                          <m:t>1,</m:t>
                        </m:r>
                        <m:r>
                          <a:rPr lang="fr-FR" b="0" i="1" dirty="0" smtClean="0">
                            <a:latin typeface="Cambria Math" charset="0"/>
                          </a:rPr>
                          <m:t>2,</m:t>
                        </m:r>
                        <m:r>
                          <a:rPr lang="fr-FR" i="1" dirty="0">
                            <a:latin typeface="Cambria Math" charset="0"/>
                          </a:rPr>
                          <m:t>5</m:t>
                        </m:r>
                      </m:e>
                    </m:d>
                  </m:oMath>
                </a14:m>
                <a:endParaRPr lang="fr-FR" dirty="0"/>
              </a:p>
              <a:p>
                <a:pPr marL="342900" indent="-342900">
                  <a:buAutoNum type="arabicPeriod"/>
                </a:pPr>
                <a:r>
                  <a:rPr lang="fr-FR" b="0" u="sng" dirty="0" err="1"/>
                  <a:t>Step</a:t>
                </a:r>
                <a:r>
                  <a:rPr lang="fr-FR" b="0" u="sng" dirty="0"/>
                  <a:t> 4</a:t>
                </a:r>
                <a:r>
                  <a:rPr lang="fr-FR" b="0" dirty="0"/>
                  <a:t>: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={2,5}</m:t>
                    </m:r>
                  </m:oMath>
                </a14:m>
                <a:r>
                  <a:rPr lang="fr-FR" b="0" dirty="0"/>
                  <a:t> but </a:t>
                </a:r>
                <a:r>
                  <a:rPr lang="fr-FR" b="0" dirty="0" err="1"/>
                  <a:t>ther</a:t>
                </a:r>
                <a:r>
                  <a:rPr lang="fr-FR" dirty="0" err="1"/>
                  <a:t>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no </a:t>
                </a:r>
                <a:r>
                  <a:rPr lang="fr-FR" dirty="0" err="1"/>
                  <a:t>order</a:t>
                </a:r>
                <a:r>
                  <a:rPr lang="fr-FR" dirty="0"/>
                  <a:t> </a:t>
                </a:r>
                <a:r>
                  <a:rPr lang="fr-FR" dirty="0" err="1"/>
                  <a:t>between</a:t>
                </a:r>
                <a:r>
                  <a:rPr lang="fr-FR" dirty="0"/>
                  <a:t> </a:t>
                </a:r>
                <a:r>
                  <a:rPr lang="fr-FR" dirty="0" err="1"/>
                  <a:t>these</a:t>
                </a:r>
                <a:r>
                  <a:rPr lang="fr-FR" dirty="0"/>
                  <a:t> =&gt; one of (2,4) or (5,4) </a:t>
                </a:r>
                <a:r>
                  <a:rPr lang="fr-FR" dirty="0" err="1"/>
                  <a:t>is</a:t>
                </a:r>
                <a:r>
                  <a:rPr lang="fr-FR" dirty="0"/>
                  <a:t> incorrect. </a:t>
                </a:r>
              </a:p>
              <a:p>
                <a:r>
                  <a:rPr lang="fr-FR" dirty="0"/>
                  <a:t>	</a:t>
                </a:r>
                <a:endParaRPr lang="fr-FR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671A71-0FA3-4D2A-B605-77ADF980F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9" y="4030094"/>
                <a:ext cx="5999655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812" t="-1502" r="-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19" y="4124768"/>
            <a:ext cx="4408858" cy="130281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algorithm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54BAEE-2090-479C-805F-D1881198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45622"/>
                <a:ext cx="11029615" cy="53434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r-FR" sz="2200" b="1" u="sng" dirty="0" smtClean="0"/>
                  <a:t>Algorithm – </a:t>
                </a:r>
                <a:r>
                  <a:rPr lang="fr-FR" sz="2200" b="1" u="sng" dirty="0" err="1"/>
                  <a:t>randomized</a:t>
                </a:r>
                <a:r>
                  <a:rPr lang="fr-FR" sz="2200" b="1" u="sng" dirty="0"/>
                  <a:t> </a:t>
                </a:r>
                <a:r>
                  <a:rPr lang="fr-FR" sz="2200" b="1" u="sng" dirty="0" err="1"/>
                  <a:t>algorithm</a:t>
                </a:r>
                <a:endParaRPr lang="fr-FR" sz="2200" b="1" u="sng" dirty="0"/>
              </a:p>
              <a:p>
                <a:pPr marL="0" indent="0">
                  <a:buNone/>
                </a:pP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=Ø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Check if </a:t>
                </a:r>
                <a:r>
                  <a:rPr lang="fr-BE" sz="16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certificates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fr-BE" sz="16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still</a:t>
                </a: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valid</a:t>
                </a:r>
                <a:endParaRPr lang="fr-FR" sz="1600" dirty="0" smtClean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1600" dirty="0" err="1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Pick</a:t>
                </a:r>
                <a:r>
                  <a:rPr lang="fr-FR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withou</a:t>
                </a:r>
                <a:r>
                  <a:rPr lang="fr-BE" sz="16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certificate</a:t>
                </a:r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⊈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Randomly pick </a:t>
                </a:r>
                <a14:m>
                  <m:oMath xmlns:m="http://schemas.openxmlformats.org/officeDocument/2006/math"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Probe </a:t>
                </a:r>
                <a14:m>
                  <m:oMath xmlns:m="http://schemas.openxmlformats.org/officeDocument/2006/math"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BE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fr-BE" sz="1600" b="1" dirty="0">
                    <a:cs typeface="Times New Roman" panose="02020603050405020304" pitchFamily="18" charset="0"/>
                  </a:rPr>
                  <a:t>I</a:t>
                </a:r>
                <a:r>
                  <a:rPr lang="fr-BE" sz="1600" b="1" dirty="0" smtClean="0"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600" i="1" dirty="0">
                    <a:cs typeface="Times New Roman" panose="02020603050405020304" pitchFamily="18" charset="0"/>
                  </a:rPr>
                  <a:t> </a:t>
                </a:r>
                <a:r>
                  <a:rPr lang="fr-BE" sz="1600" i="1" dirty="0" err="1">
                    <a:cs typeface="Times New Roman" panose="02020603050405020304" pitchFamily="18" charset="0"/>
                  </a:rPr>
                  <a:t>s.</a:t>
                </a:r>
                <a:r>
                  <a:rPr lang="fr-BE" sz="1600" i="1" dirty="0">
                    <a:cs typeface="Times New Roman" panose="020206030504050203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b="1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then</a:t>
                </a:r>
                <a:r>
                  <a:rPr lang="fr-BE" sz="16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fr-BE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fr-BE" sz="16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assign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u a </a:t>
                </a:r>
                <a:r>
                  <a:rPr lang="fr-BE" sz="16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valid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dirty="0" err="1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certificate</a:t>
                </a:r>
                <a:r>
                  <a:rPr lang="fr-BE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else if </a:t>
                </a:r>
                <a14:m>
                  <m:oMath xmlns:m="http://schemas.openxmlformats.org/officeDocument/2006/math">
                    <m:r>
                      <a:rPr lang="en-US" sz="1600" b="1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∃ 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≮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)∧(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≮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randomly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select such a pair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probe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BE" sz="1600" dirty="0" err="1" smtClean="0">
                    <a:cs typeface="Times New Roman" panose="02020603050405020304" pitchFamily="18" charset="0"/>
                  </a:rPr>
                  <a:t>there</a:t>
                </a:r>
                <a:r>
                  <a:rPr lang="fr-BE" sz="1600" dirty="0" smtClean="0">
                    <a:cs typeface="Times New Roman" panose="02020603050405020304" pitchFamily="18" charset="0"/>
                  </a:rPr>
                  <a:t> </a:t>
                </a:r>
                <a:r>
                  <a:rPr lang="fr-BE" sz="1600" dirty="0" err="1">
                    <a:cs typeface="Times New Roman" panose="02020603050405020304" pitchFamily="18" charset="0"/>
                  </a:rPr>
                  <a:t>is</a:t>
                </a:r>
                <a:r>
                  <a:rPr lang="fr-BE" sz="1600" dirty="0">
                    <a:cs typeface="Times New Roman" panose="02020603050405020304" pitchFamily="18" charset="0"/>
                  </a:rPr>
                  <a:t>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600" i="1" dirty="0">
                    <a:cs typeface="Times New Roman" panose="02020603050405020304" pitchFamily="18" charset="0"/>
                  </a:rPr>
                  <a:t> s.t.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BE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600" i="1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600" dirty="0">
                    <a:cs typeface="Times New Roman" panose="02020603050405020304" pitchFamily="18" charset="0"/>
                  </a:rPr>
                  <a:t> but </a:t>
                </a:r>
                <a:r>
                  <a:rPr lang="fr-BE" sz="1600" dirty="0" err="1">
                    <a:cs typeface="Times New Roman" panose="02020603050405020304" pitchFamily="18" charset="0"/>
                  </a:rPr>
                  <a:t>neither</a:t>
                </a:r>
                <a:r>
                  <a:rPr lang="fr-BE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BE" sz="1600" i="1" dirty="0">
                    <a:cs typeface="Times New Roman" panose="02020603050405020304" pitchFamily="18" charset="0"/>
                  </a:rPr>
                  <a:t> </a:t>
                </a:r>
                <a:r>
                  <a:rPr lang="fr-BE" sz="1600" dirty="0">
                    <a:cs typeface="Times New Roman" panose="02020603050405020304" pitchFamily="18" charset="0"/>
                  </a:rPr>
                  <a:t>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assign u a valid certificate 2</a:t>
                </a: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e</a:t>
                </a: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lse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the largest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probe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B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if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direction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correct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then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add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add all the directions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being correct.</a:t>
                </a:r>
                <a:endParaRPr lang="fr-F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54BAEE-2090-479C-805F-D1881198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45622"/>
                <a:ext cx="11029615" cy="5343417"/>
              </a:xfrm>
              <a:blipFill rotWithShape="0"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562353" y="2269982"/>
            <a:ext cx="306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sz="16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62353" y="3340563"/>
            <a:ext cx="4849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 1 for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being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ideal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vertex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satisfied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ft Brace 6">
            <a:extLst>
              <a:ext uri="{FF2B5EF4-FFF2-40B4-BE49-F238E27FC236}">
                <a16:creationId xmlns:a16="http://schemas.microsoft.com/office/drawing/2014/main" xmlns="" id="{0A9A1D2B-AC5B-4784-A0BA-67212D455BC9}"/>
              </a:ext>
            </a:extLst>
          </p:cNvPr>
          <p:cNvSpPr/>
          <p:nvPr/>
        </p:nvSpPr>
        <p:spPr>
          <a:xfrm rot="10800000">
            <a:off x="6847288" y="4547193"/>
            <a:ext cx="329015" cy="1143229"/>
          </a:xfrm>
          <a:prstGeom prst="leftBrace">
            <a:avLst>
              <a:gd name="adj1" fmla="val 8333"/>
              <a:gd name="adj2" fmla="val 76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7347989" y="4635523"/>
            <a:ext cx="4995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 2 for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being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ideal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vertex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satisfied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ft Brace 6">
            <a:extLst>
              <a:ext uri="{FF2B5EF4-FFF2-40B4-BE49-F238E27FC236}">
                <a16:creationId xmlns:a16="http://schemas.microsoft.com/office/drawing/2014/main" xmlns="" id="{0A9A1D2B-AC5B-4784-A0BA-67212D455BC9}"/>
              </a:ext>
            </a:extLst>
          </p:cNvPr>
          <p:cNvSpPr/>
          <p:nvPr/>
        </p:nvSpPr>
        <p:spPr>
          <a:xfrm rot="10800000">
            <a:off x="3968183" y="3183038"/>
            <a:ext cx="281654" cy="1277180"/>
          </a:xfrm>
          <a:prstGeom prst="leftBrace">
            <a:avLst>
              <a:gd name="adj1" fmla="val 8333"/>
              <a:gd name="adj2" fmla="val 73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Left Brace 6">
            <a:extLst>
              <a:ext uri="{FF2B5EF4-FFF2-40B4-BE49-F238E27FC236}">
                <a16:creationId xmlns:a16="http://schemas.microsoft.com/office/drawing/2014/main" xmlns="" id="{0A9A1D2B-AC5B-4784-A0BA-67212D455BC9}"/>
              </a:ext>
            </a:extLst>
          </p:cNvPr>
          <p:cNvSpPr/>
          <p:nvPr/>
        </p:nvSpPr>
        <p:spPr>
          <a:xfrm rot="10800000">
            <a:off x="4421523" y="3981690"/>
            <a:ext cx="281654" cy="478527"/>
          </a:xfrm>
          <a:prstGeom prst="leftBrace">
            <a:avLst>
              <a:gd name="adj1" fmla="val 8333"/>
              <a:gd name="adj2" fmla="val 49468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4851712" y="4028526"/>
            <a:ext cx="2966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an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vertex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neither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Left Brace 6">
            <a:extLst>
              <a:ext uri="{FF2B5EF4-FFF2-40B4-BE49-F238E27FC236}">
                <a16:creationId xmlns:a16="http://schemas.microsoft.com/office/drawing/2014/main" xmlns="" id="{0A9A1D2B-AC5B-4784-A0BA-67212D455BC9}"/>
              </a:ext>
            </a:extLst>
          </p:cNvPr>
          <p:cNvSpPr/>
          <p:nvPr/>
        </p:nvSpPr>
        <p:spPr>
          <a:xfrm rot="10800000">
            <a:off x="7290115" y="5206753"/>
            <a:ext cx="281654" cy="478527"/>
          </a:xfrm>
          <a:prstGeom prst="leftBrace">
            <a:avLst>
              <a:gd name="adj1" fmla="val 8333"/>
              <a:gd name="adj2" fmla="val 49468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5" name="ZoneTexte 14"/>
          <p:cNvSpPr txBox="1"/>
          <p:nvPr/>
        </p:nvSpPr>
        <p:spPr>
          <a:xfrm>
            <a:off x="7685580" y="5276740"/>
            <a:ext cx="2966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an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vertex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neither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Left Brace 6">
            <a:extLst>
              <a:ext uri="{FF2B5EF4-FFF2-40B4-BE49-F238E27FC236}">
                <a16:creationId xmlns:a16="http://schemas.microsoft.com/office/drawing/2014/main" xmlns="" id="{0A9A1D2B-AC5B-4784-A0BA-67212D455BC9}"/>
              </a:ext>
            </a:extLst>
          </p:cNvPr>
          <p:cNvSpPr/>
          <p:nvPr/>
        </p:nvSpPr>
        <p:spPr>
          <a:xfrm rot="10800000">
            <a:off x="3956594" y="2604302"/>
            <a:ext cx="281654" cy="250454"/>
          </a:xfrm>
          <a:prstGeom prst="leftBrace">
            <a:avLst>
              <a:gd name="adj1" fmla="val 8333"/>
              <a:gd name="adj2" fmla="val 49468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81536" y="2523806"/>
            <a:ext cx="4260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vertex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might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vertex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algorithm</a:t>
            </a:r>
            <a:r>
              <a:rPr lang="fr-FR" dirty="0" smtClean="0"/>
              <a:t> - </a:t>
            </a:r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50858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General information:</a:t>
            </a: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Notebook, in Python</a:t>
            </a: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Notebook accessible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in the notebook: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paper-implementation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as possible</a:t>
            </a: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algorithm</a:t>
            </a:r>
            <a:r>
              <a:rPr lang="fr-FR" dirty="0" smtClean="0"/>
              <a:t> - </a:t>
            </a:r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50858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Creating graphs:</a:t>
            </a: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generate_graph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(n = 5, pc = 0.5):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graphs</a:t>
            </a: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 smtClean="0">
                <a:solidFill>
                  <a:schemeClr val="accent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create_mispredicted_graph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correct_graph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generate_graph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ppred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= 0.7):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FR" sz="1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fr-FR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fr-FR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of the correct 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graph by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mis-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 smtClean="0">
                <a:solidFill>
                  <a:schemeClr val="accent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convert_tuples_to_dict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list_of_edges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a Python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fr-FR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of graphs: 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key-values</a:t>
            </a: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724790" y="4677915"/>
            <a:ext cx="184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Key: [Values]</a:t>
            </a:r>
            <a:endParaRPr lang="fr-FR" sz="2400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xmlns="" id="{9DCAF3A9-F555-4276-8457-D8915BC8A301}"/>
              </a:ext>
            </a:extLst>
          </p:cNvPr>
          <p:cNvCxnSpPr/>
          <p:nvPr/>
        </p:nvCxnSpPr>
        <p:spPr>
          <a:xfrm>
            <a:off x="5446059" y="5130474"/>
            <a:ext cx="9950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11">
            <a:extLst>
              <a:ext uri="{FF2B5EF4-FFF2-40B4-BE49-F238E27FC236}">
                <a16:creationId xmlns:a16="http://schemas.microsoft.com/office/drawing/2014/main" xmlns="" id="{3ED1E606-0357-4305-9309-E946BECFA45B}"/>
              </a:ext>
            </a:extLst>
          </p:cNvPr>
          <p:cNvCxnSpPr/>
          <p:nvPr/>
        </p:nvCxnSpPr>
        <p:spPr>
          <a:xfrm>
            <a:off x="5978946" y="5182725"/>
            <a:ext cx="2072640" cy="34834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148917" y="5356896"/>
            <a:ext cx="395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of in-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</a:t>
            </a:r>
          </a:p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key/vertex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9DCAF3A9-F555-4276-8457-D8915BC8A301}"/>
              </a:ext>
            </a:extLst>
          </p:cNvPr>
          <p:cNvCxnSpPr/>
          <p:nvPr/>
        </p:nvCxnSpPr>
        <p:spPr>
          <a:xfrm>
            <a:off x="4816701" y="5134957"/>
            <a:ext cx="48062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3ED1E606-0357-4305-9309-E946BECFA45B}"/>
              </a:ext>
            </a:extLst>
          </p:cNvPr>
          <p:cNvCxnSpPr/>
          <p:nvPr/>
        </p:nvCxnSpPr>
        <p:spPr>
          <a:xfrm rot="10800000" flipV="1">
            <a:off x="4397188" y="5182724"/>
            <a:ext cx="701240" cy="174172"/>
          </a:xfrm>
          <a:prstGeom prst="bentConnector3">
            <a:avLst>
              <a:gd name="adj1" fmla="val 14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647281" y="514672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vertex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33604" y="6516343"/>
            <a:ext cx="691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In-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a vertex =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incoming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a vertex, i.e.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edge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(in-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vertex)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algorithm</a:t>
            </a:r>
            <a:r>
              <a:rPr lang="fr-FR" dirty="0" smtClean="0"/>
              <a:t> - </a:t>
            </a:r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50858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Recording and checking for partial order with a matrix:</a:t>
            </a: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u="sng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 check the partial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of a set, in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to know if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fr-FR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Our Method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se a matrix to store the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relations/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of a set (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 set of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probed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or set A).</a:t>
            </a:r>
          </a:p>
          <a:p>
            <a:pPr lvl="1"/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to « 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 » and update the matrix</a:t>
            </a:r>
          </a:p>
          <a:p>
            <a:endParaRPr lang="fr-FR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 smtClean="0"/>
              <a:t>less</a:t>
            </a:r>
            <a:r>
              <a:rPr lang="fr-FR" sz="1800" dirty="0" smtClean="0"/>
              <a:t> </a:t>
            </a:r>
            <a:r>
              <a:rPr lang="fr-FR" sz="1800" dirty="0" err="1" smtClean="0"/>
              <a:t>computationally</a:t>
            </a:r>
            <a:r>
              <a:rPr lang="fr-FR" sz="1800" dirty="0" smtClean="0"/>
              <a:t> intensive for </a:t>
            </a:r>
            <a:r>
              <a:rPr lang="fr-FR" sz="1800" dirty="0" err="1" smtClean="0"/>
              <a:t>smaller</a:t>
            </a:r>
            <a:r>
              <a:rPr lang="fr-FR" sz="1800" dirty="0" smtClean="0"/>
              <a:t> graphs</a:t>
            </a:r>
          </a:p>
          <a:p>
            <a:pPr lvl="1"/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requires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vertices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to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aligned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with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rows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and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columns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of the 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matrix (extra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assumptions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), not optimal for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dealing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with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very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high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amount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of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vertices</a:t>
            </a:r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sz="1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34" y="631889"/>
            <a:ext cx="4124266" cy="1218716"/>
          </a:xfrm>
          <a:prstGeom prst="rect">
            <a:avLst/>
          </a:prstGeom>
        </p:spPr>
      </p:pic>
      <p:sp>
        <p:nvSpPr>
          <p:cNvPr id="16" name="Oval 5">
            <a:extLst>
              <a:ext uri="{FF2B5EF4-FFF2-40B4-BE49-F238E27FC236}">
                <a16:creationId xmlns:a16="http://schemas.microsoft.com/office/drawing/2014/main" xmlns="" id="{59C114B2-1FA2-4B40-BC3E-5E85BB114FFF}"/>
              </a:ext>
            </a:extLst>
          </p:cNvPr>
          <p:cNvSpPr/>
          <p:nvPr/>
        </p:nvSpPr>
        <p:spPr>
          <a:xfrm>
            <a:off x="8248711" y="1531298"/>
            <a:ext cx="346649" cy="3531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17" name="Connector: Elbow 7">
            <a:extLst>
              <a:ext uri="{FF2B5EF4-FFF2-40B4-BE49-F238E27FC236}">
                <a16:creationId xmlns:a16="http://schemas.microsoft.com/office/drawing/2014/main" xmlns="" id="{3B5FB25D-6F40-4388-B859-3664CB2460B5}"/>
              </a:ext>
            </a:extLst>
          </p:cNvPr>
          <p:cNvCxnSpPr>
            <a:cxnSpLocks/>
          </p:cNvCxnSpPr>
          <p:nvPr/>
        </p:nvCxnSpPr>
        <p:spPr>
          <a:xfrm flipV="1">
            <a:off x="6441141" y="1667466"/>
            <a:ext cx="1773021" cy="216932"/>
          </a:xfrm>
          <a:prstGeom prst="bentConnector3">
            <a:avLst>
              <a:gd name="adj1" fmla="val 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73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/>
          <p:cNvSpPr txBox="1"/>
          <p:nvPr/>
        </p:nvSpPr>
        <p:spPr>
          <a:xfrm>
            <a:off x="5361390" y="512979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-1</a:t>
            </a:r>
            <a:endParaRPr lang="fr-FR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algorithm</a:t>
            </a:r>
            <a:r>
              <a:rPr lang="fr-FR" dirty="0" smtClean="0"/>
              <a:t> - </a:t>
            </a:r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BAEE-2090-479C-805F-D1881198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623"/>
            <a:ext cx="11029615" cy="35199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Recording and checking for partial order with a matrix:</a:t>
            </a: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In practice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fr-FR" sz="1800" dirty="0" smtClean="0"/>
              <a:t>Start </a:t>
            </a:r>
            <a:r>
              <a:rPr lang="fr-FR" sz="1800" dirty="0" err="1" smtClean="0"/>
              <a:t>with</a:t>
            </a:r>
            <a:r>
              <a:rPr lang="fr-FR" sz="1800" dirty="0" smtClean="0"/>
              <a:t> an </a:t>
            </a:r>
            <a:r>
              <a:rPr lang="fr-FR" sz="1800" b="1" dirty="0" err="1" smtClean="0"/>
              <a:t>empty</a:t>
            </a:r>
            <a:r>
              <a:rPr lang="fr-FR" sz="1800" b="1" dirty="0" smtClean="0"/>
              <a:t> matrix</a:t>
            </a:r>
            <a:r>
              <a:rPr lang="fr-FR" sz="1800" dirty="0" smtClean="0"/>
              <a:t> </a:t>
            </a:r>
            <a:r>
              <a:rPr lang="fr-FR" sz="1800" dirty="0" err="1" smtClean="0"/>
              <a:t>indicating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are no </a:t>
            </a:r>
            <a:r>
              <a:rPr lang="fr-FR" sz="1800" dirty="0" err="1" smtClean="0"/>
              <a:t>known</a:t>
            </a:r>
            <a:r>
              <a:rPr lang="fr-FR" sz="1800" dirty="0" smtClean="0"/>
              <a:t> relations</a:t>
            </a:r>
          </a:p>
          <a:p>
            <a:pPr lvl="1"/>
            <a:r>
              <a:rPr lang="fr-FR" sz="1800" b="1" dirty="0" smtClean="0"/>
              <a:t>Matrix of </a:t>
            </a:r>
            <a:r>
              <a:rPr lang="fr-FR" sz="1800" b="1" dirty="0"/>
              <a:t>size (</a:t>
            </a:r>
            <a:r>
              <a:rPr lang="fr-FR" sz="1800" b="1" dirty="0" err="1"/>
              <a:t>n,n</a:t>
            </a:r>
            <a:r>
              <a:rPr lang="fr-FR" sz="1800" b="1" dirty="0" smtClean="0"/>
              <a:t>), </a:t>
            </a:r>
            <a:r>
              <a:rPr lang="fr-FR" sz="1800" dirty="0" err="1" smtClean="0"/>
              <a:t>where</a:t>
            </a:r>
            <a:r>
              <a:rPr lang="fr-FR" sz="1800" dirty="0" smtClean="0"/>
              <a:t> </a:t>
            </a:r>
            <a:r>
              <a:rPr lang="fr-FR" sz="1800" dirty="0"/>
              <a:t>n </a:t>
            </a:r>
            <a:r>
              <a:rPr lang="fr-FR" sz="1800" dirty="0" err="1"/>
              <a:t>is</a:t>
            </a:r>
            <a:r>
              <a:rPr lang="fr-FR" sz="1800" dirty="0"/>
              <a:t> the </a:t>
            </a:r>
            <a:r>
              <a:rPr lang="fr-FR" sz="1800" dirty="0" err="1"/>
              <a:t>number</a:t>
            </a:r>
            <a:r>
              <a:rPr lang="fr-FR" sz="1800" dirty="0"/>
              <a:t> of </a:t>
            </a:r>
            <a:r>
              <a:rPr lang="fr-FR" sz="1800" dirty="0" err="1"/>
              <a:t>nodes</a:t>
            </a:r>
            <a:r>
              <a:rPr lang="fr-FR" sz="1800" dirty="0"/>
              <a:t> in the </a:t>
            </a:r>
            <a:r>
              <a:rPr lang="fr-FR" sz="1800" dirty="0" smtClean="0"/>
              <a:t>graph</a:t>
            </a:r>
          </a:p>
          <a:p>
            <a:pPr lvl="1"/>
            <a:r>
              <a:rPr lang="fr-FR" sz="20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Edges</a:t>
            </a:r>
            <a:r>
              <a:rPr lang="fr-F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are </a:t>
            </a:r>
            <a:r>
              <a:rPr lang="fr-FR" sz="20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probed</a:t>
            </a:r>
            <a:r>
              <a:rPr lang="fr-F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20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before</a:t>
            </a:r>
            <a:r>
              <a:rPr lang="fr-F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20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being</a:t>
            </a:r>
            <a:r>
              <a:rPr lang="fr-F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20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added</a:t>
            </a:r>
            <a:r>
              <a:rPr lang="fr-F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to a set 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only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use </a:t>
            </a:r>
            <a:r>
              <a:rPr lang="fr-FR" sz="1800" b="1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upper</a:t>
            </a:r>
            <a:r>
              <a:rPr lang="fr-FR" sz="1800" b="1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right </a:t>
            </a:r>
            <a:r>
              <a:rPr lang="fr-FR" sz="1800" b="1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half</a:t>
            </a:r>
            <a:r>
              <a:rPr lang="fr-FR" sz="1800" b="1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 the matrix (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because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in-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neighbor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&lt; vertex), and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edges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are </a:t>
            </a:r>
            <a:r>
              <a:rPr lang="fr-FR" sz="1800" dirty="0" err="1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always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correct 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</a:t>
            </a:r>
            <a:endParaRPr lang="fr-FR" sz="1800" dirty="0" smtClean="0"/>
          </a:p>
          <a:p>
            <a:pPr lvl="1"/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time an </a:t>
            </a:r>
            <a:r>
              <a:rPr lang="fr-FR" sz="1800" b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v,u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800" b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to a set 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probed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, A),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-1 at the position (v, u)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in the matrix 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requires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vertices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to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aligned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with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rows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and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columns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of the matrix</a:t>
            </a:r>
          </a:p>
          <a:p>
            <a:pPr lvl="1"/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Automatically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the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paths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(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Discovery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fr-FR" sz="1800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</a:t>
            </a:r>
            <a:r>
              <a:rPr lang="fr-FR" sz="1800" dirty="0" smtClean="0">
                <a:ea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Parenthèse ouvrante 4"/>
          <p:cNvSpPr/>
          <p:nvPr/>
        </p:nvSpPr>
        <p:spPr>
          <a:xfrm>
            <a:off x="4813653" y="5125103"/>
            <a:ext cx="218941" cy="15170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enthèse ouvrante 5"/>
          <p:cNvSpPr/>
          <p:nvPr/>
        </p:nvSpPr>
        <p:spPr>
          <a:xfrm flipH="1">
            <a:off x="6601670" y="5130977"/>
            <a:ext cx="218941" cy="15170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53468" y="51196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847625" y="511964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381770" y="512979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28232" y="512979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356239" y="547155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850396" y="547155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384541" y="548169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931003" y="548169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356238" y="579574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50395" y="579574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384540" y="580588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31002" y="580588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359009" y="614765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853166" y="61476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387311" y="615779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933773" y="615779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grpSp>
        <p:nvGrpSpPr>
          <p:cNvPr id="43" name="Grouper 42"/>
          <p:cNvGrpSpPr/>
          <p:nvPr/>
        </p:nvGrpSpPr>
        <p:grpSpPr>
          <a:xfrm>
            <a:off x="4965903" y="4802377"/>
            <a:ext cx="1715700" cy="310837"/>
            <a:chOff x="4965903" y="4760812"/>
            <a:chExt cx="1715700" cy="310837"/>
          </a:xfrm>
        </p:grpSpPr>
        <p:sp>
          <p:nvSpPr>
            <p:cNvPr id="35" name="ZoneTexte 34"/>
            <p:cNvSpPr txBox="1"/>
            <p:nvPr/>
          </p:nvSpPr>
          <p:spPr>
            <a:xfrm>
              <a:off x="4965903" y="476081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419441" y="476081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885296" y="476081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391139" y="476387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406977" y="5196592"/>
            <a:ext cx="290464" cy="1345921"/>
            <a:chOff x="4406977" y="5155027"/>
            <a:chExt cx="290464" cy="1345921"/>
          </a:xfrm>
        </p:grpSpPr>
        <p:sp>
          <p:nvSpPr>
            <p:cNvPr id="39" name="ZoneTexte 38"/>
            <p:cNvSpPr txBox="1"/>
            <p:nvPr/>
          </p:nvSpPr>
          <p:spPr>
            <a:xfrm>
              <a:off x="4406977" y="515502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406977" y="551707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406977" y="5843750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406977" y="619317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7477851" y="4895377"/>
            <a:ext cx="39816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(1, 2) to the set</a:t>
            </a:r>
          </a:p>
          <a:p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(3, 4) to the set</a:t>
            </a:r>
          </a:p>
          <a:p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(2, 3) to the set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323446" y="57957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-1</a:t>
            </a:r>
            <a:endParaRPr lang="fr-FR" sz="2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806906" y="546780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-1</a:t>
            </a:r>
            <a:endParaRPr lang="fr-FR" sz="2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814694" y="512339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-1</a:t>
            </a:r>
            <a:endParaRPr lang="fr-FR" sz="2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331234" y="546780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-1</a:t>
            </a:r>
            <a:endParaRPr lang="fr-FR" sz="2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6316774" y="512339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804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allAtOnce"/>
      <p:bldP spid="11" grpId="0"/>
      <p:bldP spid="19" grpId="0"/>
      <p:bldP spid="22" grpId="0"/>
      <p:bldP spid="23" grpId="0"/>
      <p:bldP spid="48" grpId="0"/>
      <p:bldP spid="49" grpId="0"/>
      <p:bldP spid="50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/>
              <a:t>Wrap </a:t>
            </a:r>
            <a:r>
              <a:rPr lang="fr-FR" dirty="0" err="1" smtClean="0"/>
              <a:t>uP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AEE4-14F6-406D-B9AC-B3B13F16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0505"/>
            <a:ext cx="11029615" cy="485029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222222"/>
                </a:solidFill>
              </a:rPr>
              <a:t>Explained the underlying theory of </a:t>
            </a:r>
            <a:r>
              <a:rPr lang="en-GB" dirty="0">
                <a:solidFill>
                  <a:srgbClr val="222222"/>
                </a:solidFill>
              </a:rPr>
              <a:t>the </a:t>
            </a:r>
            <a:r>
              <a:rPr lang="en-GB" dirty="0" smtClean="0">
                <a:solidFill>
                  <a:srgbClr val="222222"/>
                </a:solidFill>
              </a:rPr>
              <a:t>paper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dirty="0" smtClean="0">
                <a:solidFill>
                  <a:srgbClr val="222222"/>
                </a:solidFill>
              </a:rPr>
              <a:t>Provided </a:t>
            </a:r>
            <a:r>
              <a:rPr lang="en-GB" dirty="0">
                <a:solidFill>
                  <a:srgbClr val="222222"/>
                </a:solidFill>
              </a:rPr>
              <a:t>examples to illustrate some of the main </a:t>
            </a:r>
            <a:r>
              <a:rPr lang="en-GB" dirty="0" smtClean="0">
                <a:solidFill>
                  <a:srgbClr val="222222"/>
                </a:solidFill>
              </a:rPr>
              <a:t>concepts</a:t>
            </a:r>
          </a:p>
          <a:p>
            <a:pPr algn="l"/>
            <a:endParaRPr lang="en-GB" dirty="0">
              <a:solidFill>
                <a:srgbClr val="222222"/>
              </a:solidFill>
            </a:endParaRPr>
          </a:p>
          <a:p>
            <a:pPr algn="l"/>
            <a:r>
              <a:rPr lang="en-GB" b="0" i="0" dirty="0" smtClean="0">
                <a:solidFill>
                  <a:srgbClr val="222222"/>
                </a:solidFill>
                <a:effectLst/>
              </a:rPr>
              <a:t>Provided our own suggestions for the implementation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pPr algn="l"/>
            <a:r>
              <a:rPr lang="en-US" dirty="0">
                <a:solidFill>
                  <a:srgbClr val="222222"/>
                </a:solidFill>
              </a:rPr>
              <a:t>We implemented the algorithm in </a:t>
            </a:r>
            <a:r>
              <a:rPr lang="en-US" dirty="0" smtClean="0">
                <a:solidFill>
                  <a:srgbClr val="222222"/>
                </a:solidFill>
              </a:rPr>
              <a:t>Python</a:t>
            </a:r>
            <a:endParaRPr lang="en-US" dirty="0">
              <a:solidFill>
                <a:srgbClr val="222222"/>
              </a:solidFill>
            </a:endParaRPr>
          </a:p>
          <a:p>
            <a:pPr algn="l"/>
            <a:endParaRPr lang="en-US" dirty="0">
              <a:solidFill>
                <a:srgbClr val="222222"/>
              </a:solidFill>
            </a:endParaRPr>
          </a:p>
          <a:p>
            <a:pPr algn="l"/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 err="1"/>
              <a:t>references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AEE4-14F6-406D-B9AC-B3B13F16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9429"/>
            <a:ext cx="11029615" cy="4441370"/>
          </a:xfrm>
        </p:spPr>
        <p:txBody>
          <a:bodyPr/>
          <a:lstStyle/>
          <a:p>
            <a:pPr algn="l"/>
            <a:r>
              <a:rPr lang="en-GB" dirty="0"/>
              <a:t>Huang Z., Kannan S. and Khanna S. (2011): Algorithms for the Generalized Sorting Problem, </a:t>
            </a:r>
            <a:r>
              <a:rPr lang="en-US" dirty="0"/>
              <a:t>2011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Institute of Electrical and Electronics Engineers</a:t>
            </a:r>
            <a:r>
              <a:rPr lang="en-US" dirty="0"/>
              <a:t> 52nd Annual Symposium on Foundations of Computer Science</a:t>
            </a:r>
          </a:p>
          <a:p>
            <a:endParaRPr lang="en-US" dirty="0" smtClean="0"/>
          </a:p>
          <a:p>
            <a:r>
              <a:rPr lang="en-US" dirty="0" smtClean="0"/>
              <a:t>Lu </a:t>
            </a:r>
            <a:r>
              <a:rPr lang="en-US" dirty="0"/>
              <a:t>P., Ren X., Sun E. and Zhang Y. (2021): Generalized Sorting with Predictions, Symposium on Simplicity in Algorithms</a:t>
            </a:r>
            <a:br>
              <a:rPr lang="en-US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/>
              <a:t>Introduction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AEE4-14F6-406D-B9AC-B3B13F16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086"/>
            <a:ext cx="11029615" cy="47897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paper was presented during the 2021 Symposium on Simplicity in Algorithms (SIAM SOSA21).</a:t>
            </a:r>
          </a:p>
          <a:p>
            <a:pPr marL="0" indent="0">
              <a:buNone/>
            </a:pPr>
            <a:r>
              <a:rPr lang="en-GB" b="1" u="sng" dirty="0"/>
              <a:t>Motivating example, inspired by Huang et al (2011)</a:t>
            </a:r>
          </a:p>
          <a:p>
            <a:r>
              <a:rPr lang="en-GB" dirty="0"/>
              <a:t>An academic department hiring a new tenure. </a:t>
            </a:r>
          </a:p>
          <a:p>
            <a:r>
              <a:rPr lang="en-GB" dirty="0"/>
              <a:t>Several candidates:</a:t>
            </a:r>
          </a:p>
          <a:p>
            <a:pPr marL="539750" indent="-269875"/>
            <a:r>
              <a:rPr lang="en-GB" sz="1600" dirty="0"/>
              <a:t>Assume there is a ‘</a:t>
            </a:r>
            <a:r>
              <a:rPr lang="en-GB" sz="1600" i="1" dirty="0"/>
              <a:t>real</a:t>
            </a:r>
            <a:r>
              <a:rPr lang="en-GB" sz="1600" dirty="0"/>
              <a:t>’ ranking.</a:t>
            </a:r>
          </a:p>
          <a:p>
            <a:pPr marL="539750" indent="-269875"/>
            <a:r>
              <a:rPr lang="en-GB" sz="1600" dirty="0"/>
              <a:t>Possible to compare candidates by </a:t>
            </a:r>
            <a:r>
              <a:rPr lang="en-GB" sz="1600" b="1" dirty="0"/>
              <a:t>pairs</a:t>
            </a:r>
            <a:r>
              <a:rPr lang="en-GB" sz="1600" dirty="0"/>
              <a:t>, but...</a:t>
            </a:r>
          </a:p>
          <a:p>
            <a:pPr marL="539750" indent="-269875"/>
            <a:r>
              <a:rPr lang="en-GB" sz="1600" dirty="0"/>
              <a:t>You need to send a (</a:t>
            </a:r>
            <a:r>
              <a:rPr lang="en-GB" sz="1600" b="1" dirty="0"/>
              <a:t>favour</a:t>
            </a:r>
            <a:r>
              <a:rPr lang="en-GB" sz="1600" dirty="0"/>
              <a:t>) letter, and…</a:t>
            </a:r>
          </a:p>
          <a:p>
            <a:pPr marL="539750" indent="-269875"/>
            <a:r>
              <a:rPr lang="en-GB" sz="1600" dirty="0"/>
              <a:t>Only </a:t>
            </a:r>
            <a:r>
              <a:rPr lang="en-GB" sz="1600" b="1" dirty="0"/>
              <a:t>some</a:t>
            </a:r>
            <a:r>
              <a:rPr lang="en-GB" sz="1600" dirty="0"/>
              <a:t> candidates are comparable.</a:t>
            </a:r>
          </a:p>
          <a:p>
            <a:r>
              <a:rPr lang="en-GB" dirty="0"/>
              <a:t>Furthermore, assume there are </a:t>
            </a:r>
            <a:r>
              <a:rPr lang="en-GB" b="1" dirty="0"/>
              <a:t>predictions</a:t>
            </a:r>
            <a:r>
              <a:rPr lang="en-GB" dirty="0"/>
              <a:t> of the ranking (e.g. reading or interview). (</a:t>
            </a:r>
            <a:r>
              <a:rPr lang="en-GB" b="1" dirty="0">
                <a:solidFill>
                  <a:srgbClr val="FFC000"/>
                </a:solidFill>
              </a:rPr>
              <a:t>new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D7317AA0-D85F-468B-AE61-FAEFA6051F42}"/>
              </a:ext>
            </a:extLst>
          </p:cNvPr>
          <p:cNvSpPr/>
          <p:nvPr/>
        </p:nvSpPr>
        <p:spPr>
          <a:xfrm>
            <a:off x="6278882" y="3724365"/>
            <a:ext cx="696686" cy="151529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0ABB76-89A7-4ABF-8D28-8A6F79124DB8}"/>
              </a:ext>
            </a:extLst>
          </p:cNvPr>
          <p:cNvSpPr txBox="1"/>
          <p:nvPr/>
        </p:nvSpPr>
        <p:spPr>
          <a:xfrm>
            <a:off x="7384871" y="4288636"/>
            <a:ext cx="36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Key = </a:t>
            </a:r>
            <a:r>
              <a:rPr lang="fr-FR" b="1" i="1" dirty="0"/>
              <a:t>limiting comparisons</a:t>
            </a:r>
            <a:endParaRPr lang="fr-BE" b="1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/>
              <a:t>Introduction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BF8AEE4-14F6-406D-B9AC-B3B13F167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11086"/>
                <a:ext cx="11029615" cy="47897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u="sng" dirty="0"/>
                  <a:t>Contribution</a:t>
                </a:r>
              </a:p>
              <a:p>
                <a:r>
                  <a:rPr lang="en-GB" dirty="0"/>
                  <a:t>Focus here = </a:t>
                </a:r>
                <a:r>
                  <a:rPr lang="en-GB" b="1" dirty="0"/>
                  <a:t>limit</a:t>
                </a:r>
                <a:r>
                  <a:rPr lang="en-GB" dirty="0"/>
                  <a:t> the number of probing (comparisons).</a:t>
                </a:r>
              </a:p>
              <a:p>
                <a:r>
                  <a:rPr lang="en-GB" dirty="0"/>
                  <a:t>If all pairwise comparisons allowed (i.e. total graph)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minimum number of probing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	i.e.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For generalized graph Huang et al (2011) propose an algorithm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	i.e.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nl-BE" b="0" i="1" smtClean="0">
                        <a:latin typeface="Cambria Math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  0≤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Here the authors propose an algorithm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i.e.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nl-BE" b="0" i="1" smtClean="0">
                        <a:latin typeface="Cambria Math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   0≤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BE" b="0" i="1" smtClean="0">
                        <a:latin typeface="Cambria Math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8AEE4-14F6-406D-B9AC-B3B13F167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11086"/>
                <a:ext cx="11029615" cy="4789713"/>
              </a:xfrm>
              <a:blipFill>
                <a:blip r:embed="rId2"/>
                <a:stretch>
                  <a:fillRect l="-331" t="-152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D04A720-8D46-40D7-9067-4336A1C4D599}"/>
              </a:ext>
            </a:extLst>
          </p:cNvPr>
          <p:cNvSpPr txBox="1"/>
          <p:nvPr/>
        </p:nvSpPr>
        <p:spPr>
          <a:xfrm>
            <a:off x="8516368" y="3645599"/>
            <a:ext cx="250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)</a:t>
            </a:r>
            <a:endParaRPr lang="fr-BE" dirty="0"/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873F63FF-E5CE-499E-9D37-D82AE8C9CE9A}"/>
              </a:ext>
            </a:extLst>
          </p:cNvPr>
          <p:cNvSpPr/>
          <p:nvPr/>
        </p:nvSpPr>
        <p:spPr>
          <a:xfrm>
            <a:off x="7715794" y="3429000"/>
            <a:ext cx="609600" cy="90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 err="1"/>
              <a:t>Formalizing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BF8AEE4-14F6-406D-B9AC-B3B13F167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550126"/>
                <a:ext cx="11029615" cy="4850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u="sng" dirty="0"/>
                  <a:t>Formalizing the problem (as a graph)</a:t>
                </a:r>
              </a:p>
              <a:p>
                <a:r>
                  <a:rPr lang="fr-FR" sz="1800" dirty="0"/>
                  <a:t>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be</a:t>
                </a:r>
                <a:r>
                  <a:rPr lang="fr-FR" sz="1800" dirty="0"/>
                  <a:t> a graph:</a:t>
                </a:r>
              </a:p>
              <a:p>
                <a:pPr marL="534988" indent="-266700"/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BE" sz="1600" dirty="0"/>
                      <m:t>…</m:t>
                    </m:r>
                    <m:r>
                      <m:rPr>
                        <m:nor/>
                      </m:rPr>
                      <a:rPr lang="fr-FR" sz="1600" dirty="0"/>
                      <m:t> 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fr-BE" sz="1600" dirty="0"/>
                  <a:t>.</a:t>
                </a:r>
              </a:p>
              <a:p>
                <a:pPr marL="534988" indent="-266700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BE" sz="1600" dirty="0"/>
                  <a:t> the set of </a:t>
                </a:r>
                <a:r>
                  <a:rPr lang="fr-BE" sz="1600" dirty="0" err="1"/>
                  <a:t>edges</a:t>
                </a:r>
                <a:r>
                  <a:rPr lang="fr-BE" sz="1600" dirty="0"/>
                  <a:t>, </a:t>
                </a:r>
                <a14:m>
                  <m:oMath xmlns:m="http://schemas.openxmlformats.org/officeDocument/2006/math">
                    <m:r>
                      <a:rPr lang="fr-BE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1600" dirty="0"/>
                  <a:t>.</a:t>
                </a:r>
              </a:p>
              <a:p>
                <a:pPr marL="0" indent="0">
                  <a:buNone/>
                </a:pPr>
                <a:r>
                  <a:rPr lang="en-GB" sz="1600" dirty="0"/>
                  <a:t>	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/>
                  <a:t> The edges are the </a:t>
                </a:r>
                <a:r>
                  <a:rPr lang="en-GB" sz="1600" b="1" dirty="0"/>
                  <a:t>allowed</a:t>
                </a:r>
                <a:r>
                  <a:rPr lang="en-GB" sz="1600" dirty="0"/>
                  <a:t> comparisons.</a:t>
                </a:r>
              </a:p>
              <a:p>
                <a:r>
                  <a:rPr lang="en-GB" dirty="0"/>
                  <a:t>Assume two graph </a:t>
                </a:r>
                <a:r>
                  <a:rPr lang="en-GB" b="1" dirty="0"/>
                  <a:t>orientations</a:t>
                </a:r>
                <a:r>
                  <a:rPr lang="en-GB" dirty="0"/>
                  <a:t>:</a:t>
                </a:r>
              </a:p>
              <a:p>
                <a:pPr marL="539750" indent="-269875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1600" dirty="0"/>
                  <a:t>: the </a:t>
                </a:r>
                <a:r>
                  <a:rPr lang="en-GB" sz="1600" b="1" dirty="0"/>
                  <a:t>true</a:t>
                </a:r>
                <a:r>
                  <a:rPr lang="en-GB" sz="1600" dirty="0"/>
                  <a:t> (</a:t>
                </a:r>
                <a:r>
                  <a:rPr lang="en-GB" sz="1600" b="1" dirty="0"/>
                  <a:t>unknown</a:t>
                </a:r>
                <a:r>
                  <a:rPr lang="en-GB" sz="1600" dirty="0"/>
                  <a:t>) orientation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539750" indent="-269875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GB" sz="1600" dirty="0"/>
                  <a:t>: the </a:t>
                </a:r>
                <a:r>
                  <a:rPr lang="en-GB" sz="1600" b="1" dirty="0"/>
                  <a:t>predicted</a:t>
                </a:r>
                <a:r>
                  <a:rPr lang="en-GB" sz="1600" dirty="0"/>
                  <a:t> orientation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b="1" dirty="0"/>
                  <a:t>Key assumptions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8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GB" dirty="0"/>
                  <a:t> acyclic with a direct Hamiltonian path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total order).</a:t>
                </a:r>
              </a:p>
              <a:p>
                <a:r>
                  <a:rPr lang="en-GB" dirty="0"/>
                  <a:t>No assumptions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8AEE4-14F6-406D-B9AC-B3B13F167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550126"/>
                <a:ext cx="11029615" cy="4850673"/>
              </a:xfrm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0047C-BE3B-47F6-A2E3-AF722F4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461"/>
          </a:xfrm>
        </p:spPr>
        <p:txBody>
          <a:bodyPr/>
          <a:lstStyle/>
          <a:p>
            <a:r>
              <a:rPr lang="fr-FR" dirty="0" err="1"/>
              <a:t>Formalizing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- illustration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AEE4-14F6-406D-B9AC-B3B13F16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9429"/>
            <a:ext cx="11029615" cy="444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Illustration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b="1" u="sng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DEB2F84-B932-4243-85AD-416237ADECF4}"/>
              </a:ext>
            </a:extLst>
          </p:cNvPr>
          <p:cNvSpPr/>
          <p:nvPr/>
        </p:nvSpPr>
        <p:spPr>
          <a:xfrm>
            <a:off x="2168212" y="2322091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1</a:t>
            </a:r>
            <a:endParaRPr lang="fr-BE" sz="25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41ABCA-2AA6-4D14-B84E-AF66B7BE5903}"/>
              </a:ext>
            </a:extLst>
          </p:cNvPr>
          <p:cNvSpPr/>
          <p:nvPr/>
        </p:nvSpPr>
        <p:spPr>
          <a:xfrm>
            <a:off x="4368396" y="2322093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2</a:t>
            </a:r>
            <a:endParaRPr lang="fr-BE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6391BB3-28B7-478A-AC94-A962B17CEAED}"/>
              </a:ext>
            </a:extLst>
          </p:cNvPr>
          <p:cNvSpPr/>
          <p:nvPr/>
        </p:nvSpPr>
        <p:spPr>
          <a:xfrm>
            <a:off x="6568580" y="2322090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3</a:t>
            </a:r>
            <a:endParaRPr lang="fr-BE" sz="2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A2B8E90-D40D-413C-A5D0-7C5BE1701CCF}"/>
              </a:ext>
            </a:extLst>
          </p:cNvPr>
          <p:cNvSpPr/>
          <p:nvPr/>
        </p:nvSpPr>
        <p:spPr>
          <a:xfrm>
            <a:off x="8768764" y="2322087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4</a:t>
            </a:r>
            <a:endParaRPr lang="fr-BE" sz="25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276F85F-5D28-4944-B613-42D62910613D}"/>
              </a:ext>
            </a:extLst>
          </p:cNvPr>
          <p:cNvSpPr/>
          <p:nvPr/>
        </p:nvSpPr>
        <p:spPr>
          <a:xfrm>
            <a:off x="8805751" y="4142019"/>
            <a:ext cx="1003177" cy="852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/>
              <a:t>5</a:t>
            </a:r>
            <a:endParaRPr lang="fr-BE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2217C40-3511-4AC3-80FE-37F8DB551E9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71389" y="2748220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F7A8354-4BC6-4E2D-9061-DACEA2D7A42E}"/>
              </a:ext>
            </a:extLst>
          </p:cNvPr>
          <p:cNvCxnSpPr>
            <a:cxnSpLocks/>
          </p:cNvCxnSpPr>
          <p:nvPr/>
        </p:nvCxnSpPr>
        <p:spPr>
          <a:xfrm>
            <a:off x="5371571" y="2748216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B031D52-56D2-41AD-8D13-22112BE23D9D}"/>
              </a:ext>
            </a:extLst>
          </p:cNvPr>
          <p:cNvCxnSpPr>
            <a:cxnSpLocks/>
          </p:cNvCxnSpPr>
          <p:nvPr/>
        </p:nvCxnSpPr>
        <p:spPr>
          <a:xfrm>
            <a:off x="7571753" y="2748213"/>
            <a:ext cx="1197007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9D4D93D-A830-4EF4-845B-35C730C4B466}"/>
              </a:ext>
            </a:extLst>
          </p:cNvPr>
          <p:cNvCxnSpPr>
            <a:cxnSpLocks/>
          </p:cNvCxnSpPr>
          <p:nvPr/>
        </p:nvCxnSpPr>
        <p:spPr>
          <a:xfrm>
            <a:off x="9307340" y="3174344"/>
            <a:ext cx="0" cy="967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F20754D3-B1D7-4747-8F60-2D9F022C1239}"/>
              </a:ext>
            </a:extLst>
          </p:cNvPr>
          <p:cNvCxnSpPr>
            <a:stCxn id="6" idx="4"/>
            <a:endCxn id="8" idx="2"/>
          </p:cNvCxnSpPr>
          <p:nvPr/>
        </p:nvCxnSpPr>
        <p:spPr>
          <a:xfrm rot="16200000" flipH="1">
            <a:off x="7241060" y="3003456"/>
            <a:ext cx="1393801" cy="173558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E829BC7-8DC6-482C-8B8E-4D09654EDB11}"/>
                  </a:ext>
                </a:extLst>
              </p:cNvPr>
              <p:cNvSpPr txBox="1"/>
              <p:nvPr/>
            </p:nvSpPr>
            <p:spPr>
              <a:xfrm>
                <a:off x="1070680" y="4241696"/>
                <a:ext cx="3844031" cy="12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b="1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fr-FR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829BC7-8DC6-482C-8B8E-4D09654E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0" y="4241696"/>
                <a:ext cx="3844031" cy="12675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hevron 14">
            <a:extLst>
              <a:ext uri="{FF2B5EF4-FFF2-40B4-BE49-F238E27FC236}">
                <a16:creationId xmlns:a16="http://schemas.microsoft.com/office/drawing/2014/main" xmlns="" id="{60F4FFBB-F12A-4B07-98E6-FE5EABC4E0E6}"/>
              </a:ext>
            </a:extLst>
          </p:cNvPr>
          <p:cNvSpPr/>
          <p:nvPr/>
        </p:nvSpPr>
        <p:spPr>
          <a:xfrm>
            <a:off x="3650047" y="2614841"/>
            <a:ext cx="179774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xmlns="" id="{96DAC076-B9E4-40E3-B1D3-2EF1C185DE00}"/>
              </a:ext>
            </a:extLst>
          </p:cNvPr>
          <p:cNvSpPr/>
          <p:nvPr/>
        </p:nvSpPr>
        <p:spPr>
          <a:xfrm>
            <a:off x="5804736" y="2606132"/>
            <a:ext cx="225269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xmlns="" id="{5DBFEE0C-17BD-4323-8487-F7D225832BA7}"/>
              </a:ext>
            </a:extLst>
          </p:cNvPr>
          <p:cNvSpPr/>
          <p:nvPr/>
        </p:nvSpPr>
        <p:spPr>
          <a:xfrm rot="214376">
            <a:off x="8170256" y="2606132"/>
            <a:ext cx="238875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xmlns="" id="{2552A713-7FF2-4664-B5BA-19DA1F4C76BC}"/>
              </a:ext>
            </a:extLst>
          </p:cNvPr>
          <p:cNvSpPr/>
          <p:nvPr/>
        </p:nvSpPr>
        <p:spPr>
          <a:xfrm rot="16200000">
            <a:off x="6927817" y="3668370"/>
            <a:ext cx="284703" cy="275198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xmlns="" id="{33322AA4-A064-4A65-A325-B04541A5BF72}"/>
              </a:ext>
            </a:extLst>
          </p:cNvPr>
          <p:cNvSpPr/>
          <p:nvPr/>
        </p:nvSpPr>
        <p:spPr>
          <a:xfrm rot="5400000">
            <a:off x="9183153" y="3563037"/>
            <a:ext cx="244127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xmlns="" id="{2F150DF3-CAFF-4AED-95A3-96E8DA1A249C}"/>
              </a:ext>
            </a:extLst>
          </p:cNvPr>
          <p:cNvSpPr/>
          <p:nvPr/>
        </p:nvSpPr>
        <p:spPr>
          <a:xfrm rot="10644850">
            <a:off x="7944040" y="4430549"/>
            <a:ext cx="250794" cy="275198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xmlns="" id="{AFC9BAFB-3660-4377-807B-2A491F0E0E6F}"/>
              </a:ext>
            </a:extLst>
          </p:cNvPr>
          <p:cNvSpPr/>
          <p:nvPr/>
        </p:nvSpPr>
        <p:spPr>
          <a:xfrm>
            <a:off x="4918815" y="5181419"/>
            <a:ext cx="228479" cy="275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1529D9D-2862-47B9-8310-1E78C92F9D7A}"/>
              </a:ext>
            </a:extLst>
          </p:cNvPr>
          <p:cNvSpPr/>
          <p:nvPr/>
        </p:nvSpPr>
        <p:spPr>
          <a:xfrm>
            <a:off x="2868555" y="5984095"/>
            <a:ext cx="1802674" cy="6297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Incorrect </a:t>
            </a:r>
            <a:r>
              <a:rPr lang="fr-FR" b="1" dirty="0" err="1">
                <a:solidFill>
                  <a:schemeClr val="tx1"/>
                </a:solidFill>
              </a:rPr>
              <a:t>prediction</a:t>
            </a:r>
            <a:endParaRPr lang="fr-BE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6C92206-EA19-4A93-BC8E-2FD0A7AF796D}"/>
              </a:ext>
            </a:extLst>
          </p:cNvPr>
          <p:cNvCxnSpPr>
            <a:cxnSpLocks/>
          </p:cNvCxnSpPr>
          <p:nvPr/>
        </p:nvCxnSpPr>
        <p:spPr>
          <a:xfrm>
            <a:off x="3791266" y="5509222"/>
            <a:ext cx="0" cy="37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uée 13"/>
          <p:cNvSpPr/>
          <p:nvPr/>
        </p:nvSpPr>
        <p:spPr>
          <a:xfrm>
            <a:off x="5209747" y="5416055"/>
            <a:ext cx="838922" cy="839574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err="1"/>
              <a:t>Formalizing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54BAEE-2090-479C-805F-D1881198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80753"/>
                <a:ext cx="11029615" cy="4530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u="sng" dirty="0"/>
                  <a:t>Formalizing the problem (as a graph)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fr-BE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the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set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of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 b="1"/>
                      <m:t>in</m:t>
                    </m:r>
                    <m:r>
                      <m:rPr>
                        <m:nor/>
                      </m:rPr>
                      <a:rPr lang="en-US" sz="1800" b="1"/>
                      <m:t>−</m:t>
                    </m:r>
                    <m:r>
                      <m:rPr>
                        <m:nor/>
                      </m:rPr>
                      <a:rPr lang="en-US" sz="1800" b="1"/>
                      <m:t>neighbors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in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the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 b="1"/>
                      <m:t>predicted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graph</m:t>
                    </m:r>
                    <m:r>
                      <m:rPr>
                        <m:nor/>
                      </m:rPr>
                      <a:rPr lang="en-US" sz="1800"/>
                      <m:t>, </m:t>
                    </m:r>
                    <m:r>
                      <m:rPr>
                        <m:nor/>
                      </m:rPr>
                      <a:rPr lang="en-US" sz="1800"/>
                      <m:t>i</m:t>
                    </m:r>
                    <m:r>
                      <m:rPr>
                        <m:nor/>
                      </m:rPr>
                      <a:rPr lang="en-US" sz="1800"/>
                      <m:t>.</m:t>
                    </m:r>
                    <m:r>
                      <m:rPr>
                        <m:nor/>
                      </m:rPr>
                      <a:rPr lang="en-US" sz="1800"/>
                      <m:t>e</m:t>
                    </m:r>
                    <m:r>
                      <m:rPr>
                        <m:nor/>
                      </m:rPr>
                      <a:rPr lang="en-US" sz="1800"/>
                      <m:t>. </m:t>
                    </m:r>
                    <m:sSub>
                      <m:sSubPr>
                        <m:ctrlPr>
                          <a:rPr lang="fr-B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fr-BE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BE" sz="1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fr-BE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fr-BE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⃗"/>
                        <m:ctrlPr>
                          <a:rPr lang="fr-BE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1800"/>
                      <m:t>. </m:t>
                    </m:r>
                  </m:oMath>
                </a14:m>
                <a:endParaRPr lang="fr-BE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in-neighbors points in the </a:t>
                </a:r>
                <a:r>
                  <a:rPr lang="en-US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predicted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graph,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1800" i="1">
                                <a:effectLst/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BE" sz="1800" i="1">
                                    <a:effectLst/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sub>
                        </m:sSub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acc>
                      <m:accPr>
                        <m:chr m:val="⃗"/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⃗"/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fr-BE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in-neighbors which are </a:t>
                </a:r>
                <a:r>
                  <a:rPr lang="en-US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currently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 known to be wrong. They are either: </a:t>
                </a:r>
              </a:p>
              <a:p>
                <a:pPr marL="539750" indent="-269875"/>
                <a:r>
                  <a:rPr lang="en-US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Correct,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</a:p>
              <a:p>
                <a:pPr marL="539750" indent="-269875"/>
                <a:r>
                  <a:rPr lang="en-US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nprobed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 smtClean="0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800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fr-BE" sz="1800" i="1">
                                <a:effectLst/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BE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fr-B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nl-BE" sz="1800" b="0" i="1" smtClean="0">
                        <a:latin typeface="Cambria Math" charset="0"/>
                      </a:rPr>
                      <m:t>      </m:t>
                    </m:r>
                    <m:sSub>
                      <m:sSubPr>
                        <m:ctrlPr>
                          <a:rPr lang="fr-BE" sz="18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fr-FR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fr-BE" sz="1800" dirty="0">
                    <a:ea typeface="Times New Roman" panose="02020603050405020304" pitchFamily="18" charset="0"/>
                  </a:rPr>
                  <a:t>Start: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nl-BE" sz="1800" b="0" i="1" smtClean="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B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B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fr-BE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1800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fr-FR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BE" sz="18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fr-FR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B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4BAEE-2090-479C-805F-D1881198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80753"/>
                <a:ext cx="11029615" cy="4530224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ouée 3"/>
          <p:cNvSpPr/>
          <p:nvPr/>
        </p:nvSpPr>
        <p:spPr>
          <a:xfrm>
            <a:off x="4520485" y="4842587"/>
            <a:ext cx="1751526" cy="1752888"/>
          </a:xfrm>
          <a:prstGeom prst="donut">
            <a:avLst>
              <a:gd name="adj" fmla="val 335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Bouée 5"/>
          <p:cNvSpPr/>
          <p:nvPr/>
        </p:nvSpPr>
        <p:spPr>
          <a:xfrm>
            <a:off x="5250175" y="5452323"/>
            <a:ext cx="758066" cy="758654"/>
          </a:xfrm>
          <a:prstGeom prst="donut">
            <a:avLst>
              <a:gd name="adj" fmla="val 3358"/>
            </a:avLst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195385" y="6071846"/>
                <a:ext cx="82981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85" y="6071846"/>
                <a:ext cx="829814" cy="338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347898" y="6494477"/>
                <a:ext cx="1137427" cy="352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fr-BE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r>
                        <a:rPr lang="en-US" sz="16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98" y="6494477"/>
                <a:ext cx="1137427" cy="352725"/>
              </a:xfrm>
              <a:prstGeom prst="rect">
                <a:avLst/>
              </a:prstGeom>
              <a:blipFill rotWithShape="0"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 vers la droite 8"/>
          <p:cNvSpPr/>
          <p:nvPr/>
        </p:nvSpPr>
        <p:spPr>
          <a:xfrm rot="19787524">
            <a:off x="4868326" y="6116495"/>
            <a:ext cx="476519" cy="1595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/>
          <p:cNvSpPr/>
          <p:nvPr/>
        </p:nvSpPr>
        <p:spPr>
          <a:xfrm rot="325920">
            <a:off x="4669557" y="5661523"/>
            <a:ext cx="476519" cy="1595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0"/>
          <p:cNvSpPr/>
          <p:nvPr/>
        </p:nvSpPr>
        <p:spPr>
          <a:xfrm rot="2536562">
            <a:off x="4825677" y="5289501"/>
            <a:ext cx="476519" cy="1595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 rot="4463026">
            <a:off x="5215166" y="5103796"/>
            <a:ext cx="476519" cy="1595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/>
          <p:cNvSpPr/>
          <p:nvPr/>
        </p:nvSpPr>
        <p:spPr>
          <a:xfrm rot="2536562" flipV="1">
            <a:off x="3617282" y="4652825"/>
            <a:ext cx="244980" cy="12341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Bouée 14"/>
          <p:cNvSpPr/>
          <p:nvPr/>
        </p:nvSpPr>
        <p:spPr>
          <a:xfrm>
            <a:off x="4613132" y="4932643"/>
            <a:ext cx="1566232" cy="1567450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err="1"/>
              <a:t>Formalizing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54BAEE-2090-479C-805F-D1881198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28503"/>
                <a:ext cx="11029615" cy="43468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b="1" u="sng" dirty="0"/>
                  <a:t>Formalizing the problem (as a graph)</a:t>
                </a:r>
              </a:p>
              <a:p>
                <a:pPr>
                  <a:lnSpc>
                    <a:spcPct val="90000"/>
                  </a:lnSpc>
                </a:pPr>
                <a:r>
                  <a:rPr lang="fr-FR" sz="1900" dirty="0">
                    <a:cs typeface="Times New Roman" panose="02020603050405020304" pitchFamily="18" charset="0"/>
                  </a:rPr>
                  <a:t>The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algorithm</a:t>
                </a:r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maintains</a:t>
                </a:r>
                <a:r>
                  <a:rPr lang="fr-FR" sz="19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539750" indent="-269875">
                  <a:lnSpc>
                    <a:spcPct val="90000"/>
                  </a:lnSpc>
                </a:pPr>
                <a:r>
                  <a:rPr lang="fr-FR" sz="1900" dirty="0">
                    <a:cs typeface="Times New Roman" panose="020206030504050203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fr-FR" sz="19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 s.t. </a:t>
                </a: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sz="19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9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900" b="0" i="1" smtClean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 the </a:t>
                </a:r>
                <a:r>
                  <a:rPr lang="fr-FR" sz="1900" b="1" dirty="0" err="1">
                    <a:cs typeface="Times New Roman" panose="02020603050405020304" pitchFamily="18" charset="0"/>
                  </a:rPr>
                  <a:t>true</a:t>
                </a:r>
                <a:r>
                  <a:rPr lang="fr-FR" sz="1900" dirty="0">
                    <a:cs typeface="Times New Roman" panose="02020603050405020304" pitchFamily="18" charset="0"/>
                  </a:rPr>
                  <a:t> direction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between</a:t>
                </a:r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9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9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1900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fr-BE" sz="19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19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BE" sz="19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acc>
                          </m:sub>
                        </m:sSub>
                        <m:r>
                          <a:rPr lang="en-US" sz="1900" i="1">
                            <a:latin typeface="Cambria Math" charset="0"/>
                          </a:rPr>
                          <m:t>,</m:t>
                        </m:r>
                        <m:r>
                          <a:rPr lang="en-US" sz="1900" i="1">
                            <a:latin typeface="Cambria Math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is</a:t>
                </a:r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known</a:t>
                </a:r>
                <a:r>
                  <a:rPr lang="fr-FR" sz="1900" dirty="0"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fr-FR" sz="1900" i="1" dirty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1900" i="1" dirty="0">
                        <a:latin typeface="Cambria Math" charset="0"/>
                        <a:cs typeface="Times New Roman" panose="02020603050405020304" pitchFamily="18" charset="0"/>
                      </a:rPr>
                      <m:t> ↗</m:t>
                    </m:r>
                    <m:r>
                      <a:rPr lang="fr-FR" sz="1900" i="1" dirty="0">
                        <a:latin typeface="Cambria Math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).</a:t>
                </a:r>
              </a:p>
              <a:p>
                <a:pPr marL="539750" indent="-269875">
                  <a:lnSpc>
                    <a:spcPct val="90000"/>
                  </a:lnSpc>
                </a:pPr>
                <a:r>
                  <a:rPr lang="fr-FR" sz="1900" dirty="0">
                    <a:cs typeface="Times New Roman" panose="02020603050405020304" pitchFamily="18" charset="0"/>
                  </a:rPr>
                  <a:t>The set of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true</a:t>
                </a:r>
                <a:r>
                  <a:rPr lang="fr-FR" sz="1900" dirty="0">
                    <a:cs typeface="Times New Roman" panose="02020603050405020304" pitchFamily="18" charset="0"/>
                  </a:rPr>
                  <a:t> directions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between</a:t>
                </a:r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edges</a:t>
                </a:r>
                <a:r>
                  <a:rPr lang="fr-FR" sz="1900" dirty="0">
                    <a:cs typeface="Times New Roman" panose="02020603050405020304" pitchFamily="18" charset="0"/>
                  </a:rPr>
                  <a:t> (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discovered</a:t>
                </a:r>
                <a:r>
                  <a:rPr lang="fr-FR" sz="1900" dirty="0">
                    <a:cs typeface="Times New Roman" panose="02020603050405020304" pitchFamily="18" charset="0"/>
                  </a:rPr>
                  <a:t> </a:t>
                </a:r>
                <a:r>
                  <a:rPr lang="fr-FR" sz="1900" dirty="0" err="1">
                    <a:cs typeface="Times New Roman" panose="02020603050405020304" pitchFamily="18" charset="0"/>
                  </a:rPr>
                  <a:t>probing</a:t>
                </a:r>
                <a:r>
                  <a:rPr lang="fr-FR" sz="1900" dirty="0">
                    <a:cs typeface="Times New Roman" panose="02020603050405020304" pitchFamily="18" charset="0"/>
                  </a:rPr>
                  <a:t>), 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BE" sz="19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9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19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BE" sz="1800" b="1" u="sng" dirty="0" err="1"/>
                  <a:t>Definition</a:t>
                </a:r>
                <a:r>
                  <a:rPr lang="fr-BE" sz="1800" b="1" u="sng" dirty="0"/>
                  <a:t> – Ideal vertex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fr-FR" sz="190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90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90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ideal</a:t>
                </a: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</a:t>
                </a:r>
                <a:endParaRPr lang="fr-BE" sz="19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9750" indent="-269875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fr-FR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fr-FR" sz="190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fr-FR" sz="1900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fr-BE" sz="19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9750" indent="-269875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partial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restricted</a:t>
                </a: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900">
                            <a:latin typeface="Cambria Math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BE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BE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total.</a:t>
                </a:r>
              </a:p>
              <a:p>
                <a:pPr>
                  <a:lnSpc>
                    <a:spcPct val="90000"/>
                  </a:lnSpc>
                </a:pPr>
                <a:r>
                  <a:rPr lang="fr-BE" sz="1900" dirty="0" err="1">
                    <a:cs typeface="Times New Roman" panose="02020603050405020304" pitchFamily="18" charset="0"/>
                  </a:rPr>
                  <a:t>Intuitively</a:t>
                </a:r>
                <a:r>
                  <a:rPr lang="fr-BE" sz="1900" dirty="0">
                    <a:cs typeface="Times New Roman" panose="02020603050405020304" pitchFamily="18" charset="0"/>
                  </a:rPr>
                  <a:t>, Ideal vertex are ‘</a:t>
                </a:r>
                <a:r>
                  <a:rPr lang="fr-BE" sz="1900" b="1" dirty="0">
                    <a:cs typeface="Times New Roman" panose="02020603050405020304" pitchFamily="18" charset="0"/>
                  </a:rPr>
                  <a:t>efficient</a:t>
                </a:r>
                <a:r>
                  <a:rPr lang="fr-BE" sz="1900" dirty="0">
                    <a:cs typeface="Times New Roman" panose="02020603050405020304" pitchFamily="18" charset="0"/>
                  </a:rPr>
                  <a:t>‘.</a:t>
                </a:r>
              </a:p>
              <a:p>
                <a:pPr>
                  <a:lnSpc>
                    <a:spcPct val="90000"/>
                  </a:lnSpc>
                </a:pPr>
                <a:endParaRPr lang="fr-BE" sz="19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fr-BE" sz="19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4BAEE-2090-479C-805F-D1881198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28503"/>
                <a:ext cx="11029615" cy="4346847"/>
              </a:xfrm>
              <a:blipFill>
                <a:blip r:embed="rId2"/>
                <a:stretch>
                  <a:fillRect l="-442" t="-196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err="1"/>
              <a:t>Ideal</a:t>
            </a:r>
            <a:r>
              <a:rPr lang="fr-FR" dirty="0"/>
              <a:t> and active </a:t>
            </a:r>
            <a:r>
              <a:rPr lang="fr-FR" dirty="0" err="1"/>
              <a:t>vertices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54BAEE-2090-479C-805F-D1881198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56043"/>
                <a:ext cx="11029615" cy="43193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b="1" u="sng" dirty="0"/>
                  <a:t>Ideal situation</a:t>
                </a:r>
              </a:p>
              <a:p>
                <a:pPr>
                  <a:lnSpc>
                    <a:spcPct val="90000"/>
                  </a:lnSpc>
                </a:pPr>
                <a:r>
                  <a:rPr lang="fr-BE" sz="1800" dirty="0">
                    <a:cs typeface="Times New Roman" panose="02020603050405020304" pitchFamily="18" charset="0"/>
                  </a:rPr>
                  <a:t>Assume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we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want</a:t>
                </a:r>
                <a:r>
                  <a:rPr lang="fr-BE" sz="1800" dirty="0">
                    <a:cs typeface="Times New Roman" panose="02020603050405020304" pitchFamily="18" charset="0"/>
                  </a:rPr>
                  <a:t> to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add</a:t>
                </a:r>
                <a:r>
                  <a:rPr lang="fr-BE" sz="1800" dirty="0">
                    <a:cs typeface="Times New Roman" panose="02020603050405020304" pitchFamily="18" charset="0"/>
                  </a:rPr>
                  <a:t> an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ideal</a:t>
                </a:r>
                <a:r>
                  <a:rPr lang="fr-BE" sz="1800" dirty="0"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612775" indent="-3429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fr-BE" sz="1800" dirty="0" err="1">
                    <a:cs typeface="Times New Roman" panose="02020603050405020304" pitchFamily="18" charset="0"/>
                  </a:rPr>
                  <a:t>Determine</a:t>
                </a:r>
                <a:r>
                  <a:rPr lang="fr-BE" sz="1800" dirty="0">
                    <a:cs typeface="Times New Roman" panose="02020603050405020304" pitchFamily="18" charset="0"/>
                  </a:rPr>
                  <a:t> direction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between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BE" sz="180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180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get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largest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FR" sz="18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FR" sz="18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BE" sz="1800" dirty="0">
                  <a:cs typeface="Times New Roman" panose="02020603050405020304" pitchFamily="18" charset="0"/>
                </a:endParaRPr>
              </a:p>
              <a:p>
                <a:pPr marL="612775" indent="-3429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fr-BE" sz="18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BE" sz="1800" i="1" dirty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&lt; 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18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BE" sz="1800" i="1" dirty="0">
                            <a:latin typeface="Cambria Math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BE" sz="1800" i="1" dirty="0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are correct </a:t>
                </a:r>
                <a14:m>
                  <m:oMath xmlns:m="http://schemas.openxmlformats.org/officeDocument/2006/math">
                    <m:r>
                      <a:rPr lang="fr-BE" sz="1800" i="1" dirty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incorporate</a:t>
                </a:r>
                <a:r>
                  <a:rPr lang="fr-BE" sz="18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BE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612775" indent="-3429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fr-BE" sz="18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wrong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prediction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incorporate</a:t>
                </a:r>
                <a:r>
                  <a:rPr lang="fr-BE" sz="1800" dirty="0">
                    <a:cs typeface="Times New Roman" panose="02020603050405020304" pitchFamily="18" charset="0"/>
                  </a:rPr>
                  <a:t> correct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relating</a:t>
                </a:r>
                <a:r>
                  <a:rPr lang="fr-BE" sz="18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BE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fr-BE" sz="1800" dirty="0">
                    <a:cs typeface="Times New Roman" panose="02020603050405020304" pitchFamily="18" charset="0"/>
                  </a:rPr>
                  <a:t>If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there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is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always</a:t>
                </a:r>
                <a:r>
                  <a:rPr lang="fr-BE" sz="1800" dirty="0">
                    <a:cs typeface="Times New Roman" panose="02020603050405020304" pitchFamily="18" charset="0"/>
                  </a:rPr>
                  <a:t> an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ideal</a:t>
                </a:r>
                <a:r>
                  <a:rPr lang="fr-BE" sz="1800" dirty="0"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one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needs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BE" sz="1800" i="1" dirty="0" err="1" smtClean="0">
                        <a:latin typeface="Cambria Math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BE" sz="1800" i="1" dirty="0" err="1" smtClean="0">
                        <a:latin typeface="Cambria Math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BE" sz="1800" i="1" dirty="0" err="1" smtClean="0">
                        <a:latin typeface="Cambria Math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probes.</a:t>
                </a:r>
              </a:p>
              <a:p>
                <a:pPr>
                  <a:lnSpc>
                    <a:spcPct val="90000"/>
                  </a:lnSpc>
                </a:pPr>
                <a:r>
                  <a:rPr lang="fr-BE" sz="1800" dirty="0" err="1">
                    <a:cs typeface="Times New Roman" panose="02020603050405020304" pitchFamily="18" charset="0"/>
                  </a:rPr>
                  <a:t>Yet</a:t>
                </a:r>
                <a:r>
                  <a:rPr lang="fr-BE" sz="1800" dirty="0">
                    <a:cs typeface="Times New Roman" panose="02020603050405020304" pitchFamily="18" charset="0"/>
                  </a:rPr>
                  <a:t>…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maybe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i="1" dirty="0">
                    <a:cs typeface="Times New Roman" panose="02020603050405020304" pitchFamily="18" charset="0"/>
                  </a:rPr>
                  <a:t>no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ideal</a:t>
                </a:r>
                <a:r>
                  <a:rPr lang="fr-BE" sz="1800" dirty="0"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fr-BE" sz="18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could</a:t>
                </a:r>
                <a:r>
                  <a:rPr lang="fr-BE" sz="1800" dirty="0">
                    <a:cs typeface="Times New Roman" panose="02020603050405020304" pitchFamily="18" charset="0"/>
                  </a:rPr>
                  <a:t> the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algorithm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could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be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stuck</a:t>
                </a:r>
                <a:r>
                  <a:rPr lang="fr-BE" sz="18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BE" sz="1800" dirty="0">
                    <a:cs typeface="Times New Roman" panose="02020603050405020304" pitchFamily="18" charset="0"/>
                  </a:rPr>
                  <a:t>	no…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related</a:t>
                </a:r>
                <a:r>
                  <a:rPr lang="fr-BE" sz="1800" dirty="0">
                    <a:cs typeface="Times New Roman" panose="02020603050405020304" pitchFamily="18" charset="0"/>
                  </a:rPr>
                  <a:t> to the notion of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ideal</a:t>
                </a:r>
                <a:r>
                  <a:rPr lang="fr-BE" sz="1800" dirty="0">
                    <a:cs typeface="Times New Roman" panose="02020603050405020304" pitchFamily="18" charset="0"/>
                  </a:rPr>
                  <a:t> active vertex (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see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lemma</a:t>
                </a:r>
                <a:r>
                  <a:rPr lang="fr-BE" sz="1800" dirty="0">
                    <a:cs typeface="Times New Roman" panose="02020603050405020304" pitchFamily="18" charset="0"/>
                  </a:rPr>
                  <a:t> 3.1).</a:t>
                </a:r>
              </a:p>
              <a:p>
                <a:pPr>
                  <a:lnSpc>
                    <a:spcPct val="90000"/>
                  </a:lnSpc>
                </a:pPr>
                <a:endParaRPr lang="fr-BE" sz="1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4BAEE-2090-479C-805F-D1881198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56043"/>
                <a:ext cx="11029615" cy="4319307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xmlns="" id="{59C114B2-1FA2-4B40-BC3E-5E85BB114FFF}"/>
              </a:ext>
            </a:extLst>
          </p:cNvPr>
          <p:cNvSpPr/>
          <p:nvPr/>
        </p:nvSpPr>
        <p:spPr>
          <a:xfrm>
            <a:off x="3520699" y="2445226"/>
            <a:ext cx="2128937" cy="45065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3B5FB25D-6F40-4388-B859-3664CB2460B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649636" y="2302226"/>
            <a:ext cx="4214750" cy="368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57" y="999413"/>
            <a:ext cx="4408858" cy="13028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8777-28D5-4EC6-A85D-F137A7A5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9295"/>
          </a:xfrm>
        </p:spPr>
        <p:txBody>
          <a:bodyPr/>
          <a:lstStyle/>
          <a:p>
            <a:r>
              <a:rPr lang="fr-FR" dirty="0" err="1"/>
              <a:t>certificates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54BAEE-2090-479C-805F-D1881198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56043"/>
                <a:ext cx="11029615" cy="43193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fr-FR" b="1" u="sng" dirty="0"/>
                  <a:t>Definition - </a:t>
                </a:r>
                <a:r>
                  <a:rPr lang="fr-FR" b="1" u="sng" dirty="0" err="1"/>
                  <a:t>certificate</a:t>
                </a:r>
                <a:endParaRPr lang="fr-BE" b="1" u="sng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fr-BE" sz="1800" dirty="0">
                    <a:cs typeface="Times New Roman" panose="02020603050405020304" pitchFamily="18" charset="0"/>
                  </a:rPr>
                  <a:t>For a vertex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fr-BE" sz="1800" dirty="0">
                  <a:cs typeface="Times New Roman" panose="02020603050405020304" pitchFamily="18" charset="0"/>
                </a:endParaRPr>
              </a:p>
              <a:p>
                <a:pPr marL="539750" indent="-269875">
                  <a:lnSpc>
                    <a:spcPct val="90000"/>
                  </a:lnSpc>
                </a:pPr>
                <a:r>
                  <a:rPr lang="fr-BE" sz="1800" dirty="0">
                    <a:cs typeface="Times New Roman" panose="02020603050405020304" pitchFamily="18" charset="0"/>
                  </a:rPr>
                  <a:t>A type-1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certificate</a:t>
                </a:r>
                <a:r>
                  <a:rPr lang="fr-BE" sz="1800" dirty="0">
                    <a:cs typeface="Times New Roman" panose="02020603050405020304" pitchFamily="18" charset="0"/>
                  </a:rPr>
                  <a:t> if a vertex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800" i="1" dirty="0">
                    <a:cs typeface="Times New Roman" panose="02020603050405020304" pitchFamily="18" charset="0"/>
                  </a:rPr>
                  <a:t> </a:t>
                </a:r>
                <a:r>
                  <a:rPr lang="fr-BE" sz="1800" i="1" dirty="0" err="1">
                    <a:cs typeface="Times New Roman" panose="02020603050405020304" pitchFamily="18" charset="0"/>
                  </a:rPr>
                  <a:t>s.</a:t>
                </a:r>
                <a:r>
                  <a:rPr lang="fr-BE" sz="1800" i="1" dirty="0">
                    <a:cs typeface="Times New Roman" panose="020206030504050203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800" i="1" dirty="0">
                    <a:cs typeface="Times New Roman" panose="02020603050405020304" pitchFamily="18" charset="0"/>
                  </a:rPr>
                  <a:t>.</a:t>
                </a:r>
              </a:p>
              <a:p>
                <a:pPr marL="539750" indent="-269875">
                  <a:lnSpc>
                    <a:spcPct val="90000"/>
                  </a:lnSpc>
                </a:pPr>
                <a:r>
                  <a:rPr lang="fr-BE" sz="1800" dirty="0">
                    <a:cs typeface="Times New Roman" panose="02020603050405020304" pitchFamily="18" charset="0"/>
                  </a:rPr>
                  <a:t>A type-2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certificate</a:t>
                </a:r>
                <a:r>
                  <a:rPr lang="fr-BE" sz="1800" dirty="0">
                    <a:cs typeface="Times New Roman" panose="02020603050405020304" pitchFamily="18" charset="0"/>
                  </a:rPr>
                  <a:t> if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there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is</a:t>
                </a:r>
                <a:r>
                  <a:rPr lang="fr-BE" sz="1800" dirty="0">
                    <a:cs typeface="Times New Roman" panose="02020603050405020304" pitchFamily="18" charset="0"/>
                  </a:rPr>
                  <a:t>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BE" sz="1800" i="1" dirty="0">
                    <a:cs typeface="Times New Roman" panose="02020603050405020304" pitchFamily="18" charset="0"/>
                  </a:rPr>
                  <a:t> s.t.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latin typeface="Cambria Math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but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neither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BE" sz="1800" i="1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>
                    <a:cs typeface="Times New Roman" panose="02020603050405020304" pitchFamily="18" charset="0"/>
                  </a:rPr>
                  <a:t>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&lt;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sz="1800" i="1" dirty="0">
                    <a:cs typeface="Times New Roman" panose="02020603050405020304" pitchFamily="18" charset="0"/>
                  </a:rPr>
                  <a:t>.</a:t>
                </a:r>
              </a:p>
              <a:p>
                <a:pPr marL="269875" indent="0">
                  <a:lnSpc>
                    <a:spcPct val="90000"/>
                  </a:lnSpc>
                  <a:buNone/>
                </a:pPr>
                <a:r>
                  <a:rPr lang="fr-BE" sz="1800" dirty="0" err="1">
                    <a:cs typeface="Times New Roman" panose="02020603050405020304" pitchFamily="18" charset="0"/>
                  </a:rPr>
                  <a:t>Intuitively</a:t>
                </a:r>
                <a:r>
                  <a:rPr lang="fr-BE" sz="1800" dirty="0"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has type-1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certificate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cannot</a:t>
                </a:r>
                <a:r>
                  <a:rPr lang="fr-BE" sz="1800" b="1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be</a:t>
                </a:r>
                <a:r>
                  <a:rPr lang="fr-BE" sz="1800" b="1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included</a:t>
                </a:r>
                <a:r>
                  <a:rPr lang="fr-BE" sz="1800" b="1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yet</a:t>
                </a:r>
                <a:endParaRPr lang="fr-BE" sz="1800" dirty="0">
                  <a:cs typeface="Times New Roman" panose="02020603050405020304" pitchFamily="18" charset="0"/>
                </a:endParaRPr>
              </a:p>
              <a:p>
                <a:pPr marL="269875" indent="0">
                  <a:lnSpc>
                    <a:spcPct val="90000"/>
                  </a:lnSpc>
                  <a:buNone/>
                </a:pPr>
                <a:r>
                  <a:rPr lang="fr-BE" sz="1800" dirty="0">
                    <a:cs typeface="Times New Roman" panose="02020603050405020304" pitchFamily="18" charset="0"/>
                  </a:rPr>
                  <a:t>If,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fr-FR" sz="18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 has type-2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certificate</a:t>
                </a:r>
                <a:r>
                  <a:rPr lang="fr-BE" sz="1800" dirty="0">
                    <a:cs typeface="Times New Roman" panose="02020603050405020304" pitchFamily="18" charset="0"/>
                  </a:rPr>
                  <a:t> probe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fr-BE" sz="1800" dirty="0">
                    <a:cs typeface="Times New Roman" panose="02020603050405020304" pitchFamily="18" charset="0"/>
                  </a:rPr>
                  <a:t>), one </a:t>
                </a:r>
                <a:r>
                  <a:rPr lang="fr-BE" sz="1800" b="1" dirty="0">
                    <a:cs typeface="Times New Roman" panose="02020603050405020304" pitchFamily="18" charset="0"/>
                  </a:rPr>
                  <a:t>must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dirty="0" err="1">
                    <a:cs typeface="Times New Roman" panose="02020603050405020304" pitchFamily="18" charset="0"/>
                  </a:rPr>
                  <a:t>be</a:t>
                </a:r>
                <a:r>
                  <a:rPr lang="fr-BE" sz="1800" dirty="0">
                    <a:cs typeface="Times New Roman" panose="02020603050405020304" pitchFamily="18" charset="0"/>
                  </a:rPr>
                  <a:t> </a:t>
                </a:r>
                <a:r>
                  <a:rPr lang="fr-BE" sz="1800" b="1" dirty="0" err="1">
                    <a:cs typeface="Times New Roman" panose="02020603050405020304" pitchFamily="18" charset="0"/>
                  </a:rPr>
                  <a:t>wrong</a:t>
                </a:r>
                <a:r>
                  <a:rPr lang="fr-BE" sz="1800" dirty="0"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fr-BE" sz="18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4BAEE-2090-479C-805F-D1881198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56043"/>
                <a:ext cx="11029615" cy="4319307"/>
              </a:xfr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{B30A05D4-9732-464D-8E3B-235B266B8C06}tf33552983_win32</Template>
  <TotalTime>1127</TotalTime>
  <Words>1613</Words>
  <Application>Microsoft Macintosh PowerPoint</Application>
  <PresentationFormat>Grand écran</PresentationFormat>
  <Paragraphs>270</Paragraphs>
  <Slides>18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Generalized Sorting with Predictions by Lu P., Ren X., Sun E. and Zhang Y. Discussion by A. Petkovic and G. Delande</vt:lpstr>
      <vt:lpstr>Introduction</vt:lpstr>
      <vt:lpstr>Introduction</vt:lpstr>
      <vt:lpstr>Formalizing the problem</vt:lpstr>
      <vt:lpstr>Formalizing the problem - illustration</vt:lpstr>
      <vt:lpstr>Formalizing the problem</vt:lpstr>
      <vt:lpstr>Formalizing the problem</vt:lpstr>
      <vt:lpstr>Ideal and active vertices</vt:lpstr>
      <vt:lpstr>certificates</vt:lpstr>
      <vt:lpstr>Appendix The algorithm - illustration</vt:lpstr>
      <vt:lpstr>The algorithm - illustration</vt:lpstr>
      <vt:lpstr>The algorithm</vt:lpstr>
      <vt:lpstr>The algorithm - implementation</vt:lpstr>
      <vt:lpstr>The algorithm - implementation</vt:lpstr>
      <vt:lpstr>The algorithm - implementation</vt:lpstr>
      <vt:lpstr>The algorithm - implementation</vt:lpstr>
      <vt:lpstr>Wrap uP</vt:lpstr>
      <vt:lpstr>references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PETKOVIC  Alexandre</dc:creator>
  <cp:lastModifiedBy>Guillaume Delande</cp:lastModifiedBy>
  <cp:revision>93</cp:revision>
  <dcterms:created xsi:type="dcterms:W3CDTF">2021-04-04T17:38:04Z</dcterms:created>
  <dcterms:modified xsi:type="dcterms:W3CDTF">2021-04-25T15:48:31Z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