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145" d="100"/>
          <a:sy n="145" d="100"/>
        </p:scale>
        <p:origin x="-168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48D0B-CA67-4D44-86CE-2C6506703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98575-E998-1848-8D97-223098D4E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68160-642D-EE47-A234-6308CCC2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5BE1-F9DC-F845-950F-4F369104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1A46E-6B7D-5C41-9995-2D7E5C3A4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0F56-68A3-8B44-89B2-4464ACE1A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90B03-EE1B-9145-AC28-3055E538B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C1566-B4A0-2241-9A1F-B6053884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2687-1241-D44B-AEDC-2885512A3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AB53-75C0-8B4E-9E31-4B808A63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E76CF-053A-CE4E-B0B4-6DC4B9555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7DE40-0595-5E4C-ADAF-207832FE5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88B8E-24F7-F443-B45F-94E8C8EE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006A4-DCF3-7746-8FD2-35BB8529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8164B-578C-0040-A0C0-70D434D5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1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47F4-AA8D-2448-8C5A-EE9537A5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083ED-5585-BF49-BEB1-6204760A8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EDEFB-06E1-3F46-A638-21297CD4B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E7F8-727C-2A47-AC6A-2BC9185C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A39CD-13BE-FB46-B6AE-08463C69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F1E6-C294-1B49-9665-D8945191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1A783-B5BB-8C46-898F-9A53E1408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DD5B3-6C94-154A-A27F-53FE8FDFD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B7ED-8A61-6B4C-8B02-60D43EFF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DE8FA-1A61-0548-9B2D-202F6C0C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9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F1973-315E-C942-82D0-836CD8E5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415D6-26C7-7043-8F77-B851972A4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7A5BF-5773-AA4C-AC07-660F4CFD3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2AA90-A034-9648-A3F7-E99B1268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945DE-8173-C847-A150-9FB62F8F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3EA9-FA0F-0D47-9EBF-430E71F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C0F9-097F-9E4F-82D8-58BF37B6E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C428E-8ABB-054B-806F-059BCD85B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1CCB3-0856-104B-83FD-37C11D2C5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4129B-CB80-FF42-B27B-D93754FD1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0B960-959B-6349-99D9-63DF84951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0987F8-BDA4-5B48-A37B-160B74F87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63EF7-5703-2444-AEB6-9254C3A5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42688-50FC-F74E-AE57-F0C5DFBED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282D9-67A1-8B43-94DB-A36D22F3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38726A-97E3-9344-8C2D-EC9926D7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7BA54-D68F-4448-9657-5A83F649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B3BF0-0115-3744-886A-77EAFD396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1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086A2-BE55-FD4D-ACB4-14193699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AB29E6-066B-854E-9867-50435B87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9E4A9-3105-BF44-9535-64E478CD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1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46267-A8D9-EC40-B853-997EEBF1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3CC2A-D5E9-184E-9C1C-5003F54F1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29642-7669-2D46-9946-0B668CDA8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5DBF2-5DFE-3C4F-BF36-35D172EB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79049-2050-5E41-B5AA-CAFC20181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0E5FB-F3AA-F344-973A-4C97B165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2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3FDF-0D1F-1E4A-9059-46B7C9D0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4F918B-76E1-A647-9D35-AB0277DC5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01408B-A401-134D-ACBD-783AB9D14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BDA12-7F15-4F4D-A548-FAB1EC66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CBF3B-20BF-9640-88A8-06D02A3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A9D9C-CDEB-C246-AB7A-C014895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F976C0-F98D-1940-ADF1-DE1831166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E300-64ED-5D41-9AA7-A1743C9B3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B0D3-AAFC-F646-8468-02339565E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923ED-AE2B-B448-84BB-6AECBDAC3AAD}" type="datetimeFigureOut">
              <a:rPr lang="en-US" smtClean="0"/>
              <a:t>4/30/21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D33F-DCFD-7040-81DC-3C1037D75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8547C-05EE-6848-A937-B5C4DF172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8161-0C5D-5D43-A703-3EC79E1ED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941A3F-5F54-AA46-8301-A4900B95E24D}"/>
              </a:ext>
            </a:extLst>
          </p:cNvPr>
          <p:cNvSpPr txBox="1"/>
          <p:nvPr/>
        </p:nvSpPr>
        <p:spPr>
          <a:xfrm>
            <a:off x="2471351" y="0"/>
            <a:ext cx="79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Differentially express genes between C1 vs C2 (</a:t>
            </a:r>
            <a:r>
              <a:rPr lang="en-US" u="sng" dirty="0" err="1"/>
              <a:t>q.value</a:t>
            </a:r>
            <a:r>
              <a:rPr lang="en-US" u="sng" dirty="0"/>
              <a:t> 0.01 – 2) + 2 filtering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3087F-3567-F84C-9F53-A4701071B4EB}"/>
              </a:ext>
            </a:extLst>
          </p:cNvPr>
          <p:cNvSpPr txBox="1"/>
          <p:nvPr/>
        </p:nvSpPr>
        <p:spPr>
          <a:xfrm>
            <a:off x="0" y="285576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GBM + LGG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BACFF-73C1-0C4B-B620-78480CBFA259}"/>
              </a:ext>
            </a:extLst>
          </p:cNvPr>
          <p:cNvSpPr txBox="1"/>
          <p:nvPr/>
        </p:nvSpPr>
        <p:spPr>
          <a:xfrm>
            <a:off x="898073" y="1112109"/>
            <a:ext cx="1583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N.Genes</a:t>
            </a:r>
            <a:r>
              <a:rPr lang="en-US" dirty="0"/>
              <a:t> = 373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7ADF1-8C0B-424B-AE90-E6F1C60E2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408" y="817470"/>
            <a:ext cx="8738633" cy="604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93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0C9C50-1ADF-7149-9FF8-400601173400}"/>
              </a:ext>
            </a:extLst>
          </p:cNvPr>
          <p:cNvSpPr txBox="1"/>
          <p:nvPr/>
        </p:nvSpPr>
        <p:spPr>
          <a:xfrm>
            <a:off x="348048" y="33363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LGG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A3EC1-0B5B-D44F-B09C-98D84B254376}"/>
              </a:ext>
            </a:extLst>
          </p:cNvPr>
          <p:cNvSpPr txBox="1"/>
          <p:nvPr/>
        </p:nvSpPr>
        <p:spPr>
          <a:xfrm>
            <a:off x="2471351" y="0"/>
            <a:ext cx="79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Differentially express genes between C1 vs C2 (</a:t>
            </a:r>
            <a:r>
              <a:rPr lang="en-US" u="sng" dirty="0" err="1"/>
              <a:t>q.value</a:t>
            </a:r>
            <a:r>
              <a:rPr lang="en-US" u="sng" dirty="0"/>
              <a:t> 0.01 – 2) + 2 filtering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1A0D0-3C34-8349-848F-1DDCB57BB90E}"/>
              </a:ext>
            </a:extLst>
          </p:cNvPr>
          <p:cNvSpPr txBox="1"/>
          <p:nvPr/>
        </p:nvSpPr>
        <p:spPr>
          <a:xfrm>
            <a:off x="997464" y="754450"/>
            <a:ext cx="15834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N.Genes</a:t>
            </a:r>
            <a:r>
              <a:rPr lang="en-US" dirty="0"/>
              <a:t> = 373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3FB409-A4DB-ED42-BB1E-3DC4BDE28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473" y="702963"/>
            <a:ext cx="8446339" cy="59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2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1603B-42C4-0D46-B4D9-C6DEA91E6A6A}"/>
              </a:ext>
            </a:extLst>
          </p:cNvPr>
          <p:cNvSpPr txBox="1"/>
          <p:nvPr/>
        </p:nvSpPr>
        <p:spPr>
          <a:xfrm>
            <a:off x="386991" y="4728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2248C-1AB4-9148-9FAB-FF62FCB10AB6}"/>
              </a:ext>
            </a:extLst>
          </p:cNvPr>
          <p:cNvSpPr txBox="1"/>
          <p:nvPr/>
        </p:nvSpPr>
        <p:spPr>
          <a:xfrm>
            <a:off x="7346534" y="12241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C6DF-6480-794A-BA6E-398EF8E0FE15}"/>
              </a:ext>
            </a:extLst>
          </p:cNvPr>
          <p:cNvSpPr txBox="1"/>
          <p:nvPr/>
        </p:nvSpPr>
        <p:spPr>
          <a:xfrm>
            <a:off x="593956" y="3430928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Methylome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50C85-C1FB-2643-89CB-8BD16A3C322B}"/>
              </a:ext>
            </a:extLst>
          </p:cNvPr>
          <p:cNvSpPr txBox="1"/>
          <p:nvPr/>
        </p:nvSpPr>
        <p:spPr>
          <a:xfrm>
            <a:off x="7492838" y="3554100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Histology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A2B2E5A-6F42-0D4C-9D36-B52B17A93575}"/>
              </a:ext>
            </a:extLst>
          </p:cNvPr>
          <p:cNvSpPr txBox="1">
            <a:spLocks/>
          </p:cNvSpPr>
          <p:nvPr/>
        </p:nvSpPr>
        <p:spPr>
          <a:xfrm>
            <a:off x="869099" y="-4009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GBM + LGG (samples with MUT IDH)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1316E-352A-5C43-B26A-08D274AE25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16" t="1" r="4905" b="15563"/>
          <a:stretch/>
        </p:blipFill>
        <p:spPr>
          <a:xfrm>
            <a:off x="406197" y="416620"/>
            <a:ext cx="3560152" cy="3010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8ACA28-DB66-3C43-AC53-A843E75362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83" r="4700" b="16087"/>
          <a:stretch/>
        </p:blipFill>
        <p:spPr>
          <a:xfrm>
            <a:off x="7080233" y="472664"/>
            <a:ext cx="3717235" cy="3022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2FC996-BEFC-CE49-8060-CCC1689F49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90" t="4638" r="5417" b="16956"/>
          <a:stretch/>
        </p:blipFill>
        <p:spPr>
          <a:xfrm>
            <a:off x="271204" y="3831430"/>
            <a:ext cx="3784597" cy="2979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4FAD83-F407-6A49-AD89-DE367AD68F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519" t="4202" r="4489" b="15942"/>
          <a:stretch/>
        </p:blipFill>
        <p:spPr>
          <a:xfrm>
            <a:off x="7012870" y="3912642"/>
            <a:ext cx="3784598" cy="29453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4CE84D2-4476-0B4F-8B75-FCFB76AF2B6E}"/>
              </a:ext>
            </a:extLst>
          </p:cNvPr>
          <p:cNvSpPr/>
          <p:nvPr/>
        </p:nvSpPr>
        <p:spPr>
          <a:xfrm>
            <a:off x="9581787" y="5056385"/>
            <a:ext cx="23390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tumormap.ucsc.edu</a:t>
            </a:r>
            <a:r>
              <a:rPr lang="en-US" dirty="0"/>
              <a:t>/?bookmark=da47e2ed926e5644bebd204eb8c838e361c05e1fa4fa6366806f667fdfd156dd</a:t>
            </a:r>
          </a:p>
        </p:txBody>
      </p:sp>
    </p:spTree>
    <p:extLst>
      <p:ext uri="{BB962C8B-B14F-4D97-AF65-F5344CB8AC3E}">
        <p14:creationId xmlns:p14="http://schemas.microsoft.com/office/powerpoint/2010/main" val="396427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1603B-42C4-0D46-B4D9-C6DEA91E6A6A}"/>
              </a:ext>
            </a:extLst>
          </p:cNvPr>
          <p:cNvSpPr txBox="1"/>
          <p:nvPr/>
        </p:nvSpPr>
        <p:spPr>
          <a:xfrm>
            <a:off x="386991" y="4728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2248C-1AB4-9148-9FAB-FF62FCB10AB6}"/>
              </a:ext>
            </a:extLst>
          </p:cNvPr>
          <p:cNvSpPr txBox="1"/>
          <p:nvPr/>
        </p:nvSpPr>
        <p:spPr>
          <a:xfrm>
            <a:off x="7346534" y="12241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C6DF-6480-794A-BA6E-398EF8E0FE15}"/>
              </a:ext>
            </a:extLst>
          </p:cNvPr>
          <p:cNvSpPr txBox="1"/>
          <p:nvPr/>
        </p:nvSpPr>
        <p:spPr>
          <a:xfrm>
            <a:off x="593956" y="3430928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Methylome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50C85-C1FB-2643-89CB-8BD16A3C322B}"/>
              </a:ext>
            </a:extLst>
          </p:cNvPr>
          <p:cNvSpPr txBox="1"/>
          <p:nvPr/>
        </p:nvSpPr>
        <p:spPr>
          <a:xfrm>
            <a:off x="7492838" y="3554100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Histology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A2B2E5A-6F42-0D4C-9D36-B52B17A93575}"/>
              </a:ext>
            </a:extLst>
          </p:cNvPr>
          <p:cNvSpPr txBox="1">
            <a:spLocks/>
          </p:cNvSpPr>
          <p:nvPr/>
        </p:nvSpPr>
        <p:spPr>
          <a:xfrm>
            <a:off x="869099" y="-4009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LGG (samples with MUT IDH)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C785F1-39AF-824A-A642-8090D60F4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6" r="4147" b="15652"/>
          <a:stretch/>
        </p:blipFill>
        <p:spPr>
          <a:xfrm>
            <a:off x="147094" y="472664"/>
            <a:ext cx="4078357" cy="2863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49DF4FD-A624-9C41-93F4-F2AB8E1FC1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1" r="3256" b="15362"/>
          <a:stretch/>
        </p:blipFill>
        <p:spPr>
          <a:xfrm>
            <a:off x="6659218" y="573623"/>
            <a:ext cx="4403034" cy="30394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69C9CD-E8EB-1046-B8B5-663412535B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25" r="4330" b="18226"/>
          <a:stretch/>
        </p:blipFill>
        <p:spPr>
          <a:xfrm>
            <a:off x="82154" y="3849041"/>
            <a:ext cx="4143297" cy="2776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A38A98-D055-5848-AE1A-3A50E1C03A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4563"/>
          <a:stretch/>
        </p:blipFill>
        <p:spPr>
          <a:xfrm>
            <a:off x="6470029" y="3877523"/>
            <a:ext cx="4614948" cy="29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7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51603B-42C4-0D46-B4D9-C6DEA91E6A6A}"/>
              </a:ext>
            </a:extLst>
          </p:cNvPr>
          <p:cNvSpPr txBox="1"/>
          <p:nvPr/>
        </p:nvSpPr>
        <p:spPr>
          <a:xfrm>
            <a:off x="386991" y="4728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IDH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2248C-1AB4-9148-9FAB-FF62FCB10AB6}"/>
              </a:ext>
            </a:extLst>
          </p:cNvPr>
          <p:cNvSpPr txBox="1"/>
          <p:nvPr/>
        </p:nvSpPr>
        <p:spPr>
          <a:xfrm>
            <a:off x="7346534" y="122419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Transcriptome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CBC6DF-6480-794A-BA6E-398EF8E0FE15}"/>
              </a:ext>
            </a:extLst>
          </p:cNvPr>
          <p:cNvSpPr txBox="1"/>
          <p:nvPr/>
        </p:nvSpPr>
        <p:spPr>
          <a:xfrm>
            <a:off x="593956" y="3430928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Methylome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50C85-C1FB-2643-89CB-8BD16A3C322B}"/>
              </a:ext>
            </a:extLst>
          </p:cNvPr>
          <p:cNvSpPr txBox="1"/>
          <p:nvPr/>
        </p:nvSpPr>
        <p:spPr>
          <a:xfrm>
            <a:off x="7492838" y="3554100"/>
            <a:ext cx="318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solidFill>
                  <a:srgbClr val="FF0000"/>
                </a:solidFill>
              </a:rPr>
              <a:t>Histology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A2B2E5A-6F42-0D4C-9D36-B52B17A93575}"/>
              </a:ext>
            </a:extLst>
          </p:cNvPr>
          <p:cNvSpPr txBox="1">
            <a:spLocks/>
          </p:cNvSpPr>
          <p:nvPr/>
        </p:nvSpPr>
        <p:spPr>
          <a:xfrm>
            <a:off x="869099" y="-40098"/>
            <a:ext cx="9144000" cy="51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GBM + LGG (TRIPLE MUT)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BC64FEF-15CC-144D-9E37-7EB0DDA92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9" b="20870"/>
          <a:stretch/>
        </p:blipFill>
        <p:spPr>
          <a:xfrm>
            <a:off x="278297" y="616779"/>
            <a:ext cx="3925956" cy="26139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22E6E8C-55B8-AA4C-84B2-80E282FA01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55" r="4595" b="22029"/>
          <a:stretch/>
        </p:blipFill>
        <p:spPr>
          <a:xfrm>
            <a:off x="6808564" y="562047"/>
            <a:ext cx="4260574" cy="274185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1C587A9-6145-C740-B2B1-1A8495F2990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37" t="-2" r="4701" b="22286"/>
          <a:stretch/>
        </p:blipFill>
        <p:spPr>
          <a:xfrm>
            <a:off x="164957" y="3800260"/>
            <a:ext cx="4534206" cy="274962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DFEB7F1-A7A0-AC41-8573-162C6058535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502" r="4913" b="22464"/>
          <a:stretch/>
        </p:blipFill>
        <p:spPr>
          <a:xfrm>
            <a:off x="6931094" y="3923432"/>
            <a:ext cx="4308122" cy="285253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004CAB9-335C-DF40-B481-8F7825D79038}"/>
              </a:ext>
            </a:extLst>
          </p:cNvPr>
          <p:cNvSpPr/>
          <p:nvPr/>
        </p:nvSpPr>
        <p:spPr>
          <a:xfrm>
            <a:off x="9866509" y="4981255"/>
            <a:ext cx="211040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tumormap.ucsc.edu</a:t>
            </a:r>
            <a:r>
              <a:rPr lang="en-US" dirty="0"/>
              <a:t>/?bookmark=dfc1b7aa2507a9ec6e5ea2527c65d8a0516f2916c88041e95bfdcdbecee56e8d</a:t>
            </a:r>
          </a:p>
        </p:txBody>
      </p:sp>
    </p:spTree>
    <p:extLst>
      <p:ext uri="{BB962C8B-B14F-4D97-AF65-F5344CB8AC3E}">
        <p14:creationId xmlns:p14="http://schemas.microsoft.com/office/powerpoint/2010/main" val="2559043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110</Words>
  <Application>Microsoft Macintosh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Malagoli Tagliazucchi, Guidantonio</dc:creator>
  <cp:lastModifiedBy>Malagoli Tagliazucchi, Guidantonio</cp:lastModifiedBy>
  <cp:revision>15</cp:revision>
  <dcterms:created xsi:type="dcterms:W3CDTF">2021-04-27T09:33:38Z</dcterms:created>
  <dcterms:modified xsi:type="dcterms:W3CDTF">2021-04-30T14:04:39Z</dcterms:modified>
</cp:coreProperties>
</file>