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6/8/2020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6/8/2020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6/8/2020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6/8/2020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6/8/2020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Microservicios</a:t>
            </a:r>
            <a:br>
              <a:rPr lang="es-AR" dirty="0"/>
            </a:br>
            <a:endParaRPr lang="es-AR" dirty="0"/>
          </a:p>
        </p:txBody>
      </p:sp>
      <p:sp>
        <p:nvSpPr>
          <p:cNvPr id="3" name="Subtítulo 2"/>
          <p:cNvSpPr>
            <a:spLocks noGrp="1"/>
          </p:cNvSpPr>
          <p:nvPr>
            <p:ph type="subTitle" idx="1"/>
          </p:nvPr>
        </p:nvSpPr>
        <p:spPr/>
        <p:txBody>
          <a:bodyPr/>
          <a:lstStyle/>
          <a:p>
            <a:r>
              <a:rPr lang="es-AR" dirty="0"/>
              <a:t>Un viaje por microservicios</a:t>
            </a:r>
          </a:p>
        </p:txBody>
      </p:sp>
    </p:spTree>
    <p:extLst>
      <p:ext uri="{BB962C8B-B14F-4D97-AF65-F5344CB8AC3E}">
        <p14:creationId xmlns:p14="http://schemas.microsoft.com/office/powerpoint/2010/main" val="52131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Registro distribuido</a:t>
            </a:r>
            <a:br>
              <a:rPr lang="es-AR" b="1" dirty="0"/>
            </a:br>
            <a:endParaRPr lang="es-AR" dirty="0"/>
          </a:p>
        </p:txBody>
      </p:sp>
      <p:sp>
        <p:nvSpPr>
          <p:cNvPr id="3" name="Marcador de contenido 2"/>
          <p:cNvSpPr>
            <a:spLocks noGrp="1"/>
          </p:cNvSpPr>
          <p:nvPr>
            <p:ph idx="1"/>
          </p:nvPr>
        </p:nvSpPr>
        <p:spPr/>
        <p:txBody>
          <a:bodyPr/>
          <a:lstStyle/>
          <a:p>
            <a:endParaRPr lang="es-AR" dirty="0" smtClean="0"/>
          </a:p>
          <a:p>
            <a:r>
              <a:rPr lang="es-AR" dirty="0" smtClean="0"/>
              <a:t>El </a:t>
            </a:r>
            <a:r>
              <a:rPr lang="es-AR" dirty="0"/>
              <a:t>enfoque clásico adoptado para iniciar sesión en un sistema centralizado (monolítico) (todos los registros en el mismo servidor y fácilmente reunidos) no funciona en un entorno distribuido basado en la nube. </a:t>
            </a:r>
            <a:endParaRPr lang="es-AR" dirty="0" smtClean="0"/>
          </a:p>
          <a:p>
            <a:r>
              <a:rPr lang="es-AR" dirty="0" smtClean="0"/>
              <a:t>El </a:t>
            </a:r>
            <a:r>
              <a:rPr lang="es-AR" dirty="0"/>
              <a:t>problema es doble</a:t>
            </a:r>
            <a:r>
              <a:rPr lang="es-AR" dirty="0" smtClean="0"/>
              <a:t>:</a:t>
            </a:r>
          </a:p>
          <a:p>
            <a:pPr lvl="1"/>
            <a:r>
              <a:rPr lang="es-AR" dirty="0"/>
              <a:t>Al distribuir la ejecución del software en muchas máquinas, cada una gestionando sus propios archivos de registro y utilizando tecnologías de registro (y formatos) específicos para la tecnología de </a:t>
            </a:r>
            <a:r>
              <a:rPr lang="es-AR" dirty="0" smtClean="0"/>
              <a:t>implementación</a:t>
            </a:r>
          </a:p>
          <a:p>
            <a:pPr lvl="1"/>
            <a:r>
              <a:rPr lang="es-AR" dirty="0"/>
              <a:t>Instancias efímeras. Los microservicios (y la nube) son un modelo operativo completamente diferente al de los sistemas centralizados en el lugar de los tiempos pasados</a:t>
            </a:r>
            <a:endParaRPr lang="es-AR" dirty="0"/>
          </a:p>
        </p:txBody>
      </p:sp>
    </p:spTree>
    <p:extLst>
      <p:ext uri="{BB962C8B-B14F-4D97-AF65-F5344CB8AC3E}">
        <p14:creationId xmlns:p14="http://schemas.microsoft.com/office/powerpoint/2010/main" val="365549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Depuración distribuida</a:t>
            </a:r>
            <a:br>
              <a:rPr lang="es-AR" b="1" dirty="0"/>
            </a:br>
            <a:endParaRPr lang="es-AR" dirty="0"/>
          </a:p>
        </p:txBody>
      </p:sp>
      <p:sp>
        <p:nvSpPr>
          <p:cNvPr id="3" name="Marcador de contenido 2"/>
          <p:cNvSpPr>
            <a:spLocks noGrp="1"/>
          </p:cNvSpPr>
          <p:nvPr>
            <p:ph idx="1"/>
          </p:nvPr>
        </p:nvSpPr>
        <p:spPr>
          <a:xfrm>
            <a:off x="334108" y="2127885"/>
            <a:ext cx="10820400" cy="4024125"/>
          </a:xfrm>
        </p:spPr>
        <p:txBody>
          <a:bodyPr/>
          <a:lstStyle/>
          <a:p>
            <a:r>
              <a:rPr lang="es-AR" dirty="0" smtClean="0"/>
              <a:t>¿</a:t>
            </a:r>
            <a:r>
              <a:rPr lang="es-AR" dirty="0"/>
              <a:t>Por qué depuramos software? Bueno, principalmente para rastrear y resolver errores de software de manera eficiente</a:t>
            </a:r>
            <a:r>
              <a:rPr lang="es-AR" dirty="0" smtClean="0"/>
              <a:t>.</a:t>
            </a:r>
          </a:p>
          <a:p>
            <a:endParaRPr lang="en-US" dirty="0" smtClean="0"/>
          </a:p>
          <a:p>
            <a:endParaRPr lang="es-AR" dirty="0"/>
          </a:p>
        </p:txBody>
      </p:sp>
      <p:pic>
        <p:nvPicPr>
          <p:cNvPr id="2052" name="Picture 4" descr="https://miro.medium.com/max/1011/0*O--pqCTMj60IfI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021" y="2888744"/>
            <a:ext cx="77057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156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Monitoreo y métricas</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r>
              <a:rPr lang="es-AR" dirty="0" smtClean="0"/>
              <a:t>Las </a:t>
            </a:r>
            <a:r>
              <a:rPr lang="es-AR" dirty="0"/>
              <a:t>herramientas de monitoreo proporcionan una vista en un punto en el tiempo del estado de un servicio, las métricas de desempeño, etc. Estas herramientas promueven una mejor transparencia y una participación más temprana de las partes interesadas, lo que puede ser útil para resolver problemas potenciales rápidamente, antes de una falla.</a:t>
            </a:r>
            <a:endParaRPr lang="es-AR" dirty="0"/>
          </a:p>
        </p:txBody>
      </p:sp>
    </p:spTree>
    <p:extLst>
      <p:ext uri="{BB962C8B-B14F-4D97-AF65-F5344CB8AC3E}">
        <p14:creationId xmlns:p14="http://schemas.microsoft.com/office/powerpoint/2010/main" val="357117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Puntos finales inteligentes</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r>
              <a:rPr lang="es-AR" dirty="0" smtClean="0"/>
              <a:t>Uno </a:t>
            </a:r>
            <a:r>
              <a:rPr lang="es-AR" dirty="0"/>
              <a:t>de los inconvenientes del Enterprise Service Bus (ESB) es que puede causar que una gran cantidad de lógica (o "inteligencia") se incruste fuera de donde pertenece lógicamente. La lógica empresarial vital (flujo de trabajo) se coloca en un sistema centralizado, que puede convertirse en un monolito por derecho propio.</a:t>
            </a:r>
            <a:endParaRPr lang="es-AR" dirty="0"/>
          </a:p>
        </p:txBody>
      </p:sp>
    </p:spTree>
    <p:extLst>
      <p:ext uri="{BB962C8B-B14F-4D97-AF65-F5344CB8AC3E}">
        <p14:creationId xmlns:p14="http://schemas.microsoft.com/office/powerpoint/2010/main" val="231009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Organizado por dominio</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endParaRPr lang="es-AR" dirty="0" smtClean="0"/>
          </a:p>
          <a:p>
            <a:r>
              <a:rPr lang="es-AR" dirty="0" smtClean="0"/>
              <a:t>La </a:t>
            </a:r>
            <a:r>
              <a:rPr lang="es-AR" dirty="0"/>
              <a:t>organización del software es importante para apoyar la comprensión y el cambio. El software incohesivo mal organizado es difícil de encontrar, seguir y es desafiado por </a:t>
            </a:r>
            <a:r>
              <a:rPr lang="es-AR" i="1" dirty="0"/>
              <a:t>Change Friction</a:t>
            </a:r>
            <a:r>
              <a:rPr lang="es-AR" dirty="0"/>
              <a:t> . Esto lleva a desafíos de mantenibilidad.</a:t>
            </a:r>
            <a:endParaRPr lang="es-AR" dirty="0"/>
          </a:p>
        </p:txBody>
      </p:sp>
    </p:spTree>
    <p:extLst>
      <p:ext uri="{BB962C8B-B14F-4D97-AF65-F5344CB8AC3E}">
        <p14:creationId xmlns:p14="http://schemas.microsoft.com/office/powerpoint/2010/main" val="378253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Propiedad completa del equipo</a:t>
            </a:r>
            <a:br>
              <a:rPr lang="es-AR" b="1" dirty="0"/>
            </a:br>
            <a:endParaRPr lang="es-AR" dirty="0"/>
          </a:p>
        </p:txBody>
      </p:sp>
      <p:sp>
        <p:nvSpPr>
          <p:cNvPr id="3" name="Marcador de contenido 2"/>
          <p:cNvSpPr>
            <a:spLocks noGrp="1"/>
          </p:cNvSpPr>
          <p:nvPr>
            <p:ph idx="1"/>
          </p:nvPr>
        </p:nvSpPr>
        <p:spPr>
          <a:xfrm>
            <a:off x="685800" y="1731160"/>
            <a:ext cx="10820400" cy="4024125"/>
          </a:xfrm>
        </p:spPr>
        <p:txBody>
          <a:bodyPr/>
          <a:lstStyle/>
          <a:p>
            <a:r>
              <a:rPr lang="es-AR" dirty="0"/>
              <a:t>El aislamiento de personas es una causa común de queja y preocupación dentro de muchas organizaciones establecidas. En este modelo, una persona se agrupa de acuerdo con sus habilidades y conocimientos, y se coloca en un equipo de personas similares; por ejemplo, el equipo de "Desarrollo", el equipo de "Operaciones". Ver </a:t>
            </a:r>
            <a:r>
              <a:rPr lang="es-AR" i="1" dirty="0"/>
              <a:t>Figura 3</a:t>
            </a:r>
            <a:r>
              <a:rPr lang="es-AR" dirty="0"/>
              <a:t> .</a:t>
            </a:r>
            <a:endParaRPr lang="es-AR" dirty="0"/>
          </a:p>
        </p:txBody>
      </p:sp>
      <p:pic>
        <p:nvPicPr>
          <p:cNvPr id="3074" name="Picture 2" descr="https://miro.medium.com/max/681/0*XUyR3OiD04RNOTV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7" y="3536782"/>
            <a:ext cx="519112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49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Microservicios Cualidades Técnicas</a:t>
            </a:r>
            <a:br>
              <a:rPr lang="es-AR" b="1" dirty="0"/>
            </a:br>
            <a:endParaRPr lang="es-AR" dirty="0"/>
          </a:p>
        </p:txBody>
      </p:sp>
      <p:sp>
        <p:nvSpPr>
          <p:cNvPr id="3" name="Marcador de contenido 2"/>
          <p:cNvSpPr>
            <a:spLocks noGrp="1"/>
          </p:cNvSpPr>
          <p:nvPr>
            <p:ph idx="1"/>
          </p:nvPr>
        </p:nvSpPr>
        <p:spPr/>
        <p:txBody>
          <a:bodyPr/>
          <a:lstStyle/>
          <a:p>
            <a:r>
              <a:rPr lang="es-AR" dirty="0"/>
              <a:t>Los microservicios promueven las siguientes cualidades técnicas:</a:t>
            </a:r>
          </a:p>
          <a:p>
            <a:pPr lvl="1"/>
            <a:r>
              <a:rPr lang="es-AR" dirty="0"/>
              <a:t>Escalabilidad</a:t>
            </a:r>
          </a:p>
          <a:p>
            <a:pPr lvl="1"/>
            <a:r>
              <a:rPr lang="es-AR" dirty="0"/>
              <a:t>Productividad</a:t>
            </a:r>
          </a:p>
          <a:p>
            <a:pPr lvl="1"/>
            <a:r>
              <a:rPr lang="es-AR" dirty="0"/>
              <a:t>Flexibilidad</a:t>
            </a:r>
          </a:p>
          <a:p>
            <a:pPr lvl="1"/>
            <a:r>
              <a:rPr lang="es-AR" dirty="0"/>
              <a:t>Capacidad de evolución</a:t>
            </a:r>
          </a:p>
          <a:p>
            <a:pPr lvl="1"/>
            <a:r>
              <a:rPr lang="es-AR" dirty="0"/>
              <a:t>Testabilidad</a:t>
            </a:r>
          </a:p>
          <a:p>
            <a:pPr lvl="1"/>
            <a:r>
              <a:rPr lang="es-AR" dirty="0"/>
              <a:t>Resiliencia</a:t>
            </a:r>
          </a:p>
          <a:p>
            <a:pPr lvl="1"/>
            <a:r>
              <a:rPr lang="es-AR" dirty="0"/>
              <a:t>Seguridad</a:t>
            </a:r>
          </a:p>
          <a:p>
            <a:endParaRPr lang="es-AR" dirty="0"/>
          </a:p>
        </p:txBody>
      </p:sp>
    </p:spTree>
    <p:extLst>
      <p:ext uri="{BB962C8B-B14F-4D97-AF65-F5344CB8AC3E}">
        <p14:creationId xmlns:p14="http://schemas.microsoft.com/office/powerpoint/2010/main" val="111319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Escalabilidad</a:t>
            </a:r>
            <a:br>
              <a:rPr lang="es-AR" b="1" dirty="0"/>
            </a:br>
            <a:endParaRPr lang="es-AR" dirty="0"/>
          </a:p>
        </p:txBody>
      </p:sp>
      <p:sp>
        <p:nvSpPr>
          <p:cNvPr id="3" name="Marcador de contenido 2"/>
          <p:cNvSpPr>
            <a:spLocks noGrp="1"/>
          </p:cNvSpPr>
          <p:nvPr>
            <p:ph idx="1"/>
          </p:nvPr>
        </p:nvSpPr>
        <p:spPr/>
        <p:txBody>
          <a:bodyPr/>
          <a:lstStyle/>
          <a:p>
            <a:r>
              <a:rPr lang="es-AR" dirty="0"/>
              <a:t>Una de las cualidades clave de los microservicios es su capacidad para escalar de forma independiente. Este enfoque puede ser muy ventajoso. No hay implementaciones atómicas (implemente todo y escale todo, independientemente de las necesidades), típico de un monolito. La escala puede ser vertical u horizontal.</a:t>
            </a:r>
            <a:endParaRPr lang="es-AR" dirty="0"/>
          </a:p>
        </p:txBody>
      </p:sp>
    </p:spTree>
    <p:extLst>
      <p:ext uri="{BB962C8B-B14F-4D97-AF65-F5344CB8AC3E}">
        <p14:creationId xmlns:p14="http://schemas.microsoft.com/office/powerpoint/2010/main" val="367486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Escalabilidad</a:t>
            </a:r>
            <a:endParaRPr lang="es-AR" dirty="0"/>
          </a:p>
        </p:txBody>
      </p:sp>
      <p:sp>
        <p:nvSpPr>
          <p:cNvPr id="3" name="Marcador de contenido 2"/>
          <p:cNvSpPr>
            <a:spLocks noGrp="1"/>
          </p:cNvSpPr>
          <p:nvPr>
            <p:ph idx="1"/>
          </p:nvPr>
        </p:nvSpPr>
        <p:spPr>
          <a:xfrm>
            <a:off x="452120" y="1997206"/>
            <a:ext cx="10820400" cy="4024125"/>
          </a:xfrm>
        </p:spPr>
        <p:txBody>
          <a:bodyPr/>
          <a:lstStyle/>
          <a:p>
            <a:r>
              <a:rPr lang="es-AR" dirty="0"/>
              <a:t>Considere un nuevo negocio de inicio, llamado EventMix. Su principal modelo de negocio es la venta de eventos Pay-Per-View (PPV) a los clientes. Para vender estos eventos (principalmente deportivos), necesita una plataforma de comercio electrónico que admita las siguientes funciones</a:t>
            </a:r>
            <a:r>
              <a:rPr lang="es-AR" dirty="0" smtClean="0"/>
              <a:t>:</a:t>
            </a:r>
          </a:p>
          <a:p>
            <a:pPr lvl="1"/>
            <a:r>
              <a:rPr lang="es-AR" dirty="0"/>
              <a:t>Un escaparate (compatible con catálogos, descuentos, etc.).</a:t>
            </a:r>
          </a:p>
          <a:p>
            <a:pPr lvl="1"/>
            <a:r>
              <a:rPr lang="es-AR" dirty="0"/>
              <a:t>Una solución de gestión de clientes (compatible con la captura de clientes, funciones de gestión de usuarios, etc.).</a:t>
            </a:r>
          </a:p>
          <a:p>
            <a:pPr lvl="1"/>
            <a:endParaRPr lang="es-AR" dirty="0"/>
          </a:p>
        </p:txBody>
      </p:sp>
    </p:spTree>
    <p:extLst>
      <p:ext uri="{BB962C8B-B14F-4D97-AF65-F5344CB8AC3E}">
        <p14:creationId xmlns:p14="http://schemas.microsoft.com/office/powerpoint/2010/main" val="382099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Escalabilidad</a:t>
            </a:r>
            <a:endParaRPr lang="es-AR" dirty="0"/>
          </a:p>
        </p:txBody>
      </p:sp>
      <p:pic>
        <p:nvPicPr>
          <p:cNvPr id="4" name="Picture 2" descr="https://miro.medium.com/max/661/0*AAEee4r3mJSin8W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6637" y="2605881"/>
            <a:ext cx="50387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 </a:t>
            </a:r>
            <a:endParaRPr lang="es-AR" dirty="0"/>
          </a:p>
        </p:txBody>
      </p:sp>
      <p:sp>
        <p:nvSpPr>
          <p:cNvPr id="3" name="Marcador de contenido 2"/>
          <p:cNvSpPr>
            <a:spLocks noGrp="1"/>
          </p:cNvSpPr>
          <p:nvPr>
            <p:ph idx="1"/>
          </p:nvPr>
        </p:nvSpPr>
        <p:spPr/>
        <p:txBody>
          <a:bodyPr/>
          <a:lstStyle/>
          <a:p>
            <a:pPr marL="0" indent="0">
              <a:buNone/>
            </a:pPr>
            <a:r>
              <a:rPr lang="en-US" dirty="0" smtClean="0"/>
              <a:t> </a:t>
            </a:r>
            <a:endParaRPr lang="es-AR" dirty="0"/>
          </a:p>
        </p:txBody>
      </p:sp>
      <p:pic>
        <p:nvPicPr>
          <p:cNvPr id="1026" name="Picture 2" descr="https://miro.medium.com/max/653/1*gWWlhJFeiEt5Rl5AmxLM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604" y="1308594"/>
            <a:ext cx="8892791" cy="5298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41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Productividad</a:t>
            </a:r>
            <a:br>
              <a:rPr lang="es-AR" b="1" dirty="0"/>
            </a:br>
            <a:endParaRPr lang="es-AR" dirty="0"/>
          </a:p>
        </p:txBody>
      </p:sp>
      <p:sp>
        <p:nvSpPr>
          <p:cNvPr id="3" name="Marcador de contenido 2"/>
          <p:cNvSpPr>
            <a:spLocks noGrp="1"/>
          </p:cNvSpPr>
          <p:nvPr>
            <p:ph idx="1"/>
          </p:nvPr>
        </p:nvSpPr>
        <p:spPr/>
        <p:txBody>
          <a:bodyPr/>
          <a:lstStyle/>
          <a:p>
            <a:endParaRPr lang="es-AR" dirty="0" smtClean="0"/>
          </a:p>
          <a:p>
            <a:r>
              <a:rPr lang="es-AR" dirty="0" smtClean="0"/>
              <a:t>Tanto </a:t>
            </a:r>
            <a:r>
              <a:rPr lang="es-AR" dirty="0"/>
              <a:t>si es un desarrollador, un probador o un especialista en operaciones, los microservicios promueven un mayor nivel de confianza de los interesados ​​y productividad</a:t>
            </a:r>
            <a:endParaRPr lang="es-AR" dirty="0"/>
          </a:p>
        </p:txBody>
      </p:sp>
    </p:spTree>
    <p:extLst>
      <p:ext uri="{BB962C8B-B14F-4D97-AF65-F5344CB8AC3E}">
        <p14:creationId xmlns:p14="http://schemas.microsoft.com/office/powerpoint/2010/main" val="4083315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Capacidad de evolución</a:t>
            </a:r>
            <a:br>
              <a:rPr lang="es-AR" b="1" dirty="0"/>
            </a:br>
            <a:endParaRPr lang="es-AR" dirty="0"/>
          </a:p>
        </p:txBody>
      </p:sp>
      <p:sp>
        <p:nvSpPr>
          <p:cNvPr id="3" name="Marcador de contenido 2"/>
          <p:cNvSpPr>
            <a:spLocks noGrp="1"/>
          </p:cNvSpPr>
          <p:nvPr>
            <p:ph idx="1"/>
          </p:nvPr>
        </p:nvSpPr>
        <p:spPr>
          <a:xfrm>
            <a:off x="685800" y="1950720"/>
            <a:ext cx="10820400" cy="4024125"/>
          </a:xfrm>
        </p:spPr>
        <p:txBody>
          <a:bodyPr>
            <a:normAutofit/>
          </a:bodyPr>
          <a:lstStyle/>
          <a:p>
            <a:r>
              <a:rPr lang="es-AR" sz="1800" dirty="0" smtClean="0"/>
              <a:t>Los </a:t>
            </a:r>
            <a:r>
              <a:rPr lang="es-AR" sz="1800" dirty="0"/>
              <a:t>microservicios encapsulan los detalles de implementación de los consumidores, generalmente al exponer el comportamiento a través de una interfaz REST HTTP. </a:t>
            </a:r>
            <a:r>
              <a:rPr lang="es-AR" sz="1800" dirty="0" smtClean="0"/>
              <a:t>Esto </a:t>
            </a:r>
            <a:r>
              <a:rPr lang="es-AR" sz="1800" dirty="0"/>
              <a:t>tiene varias ventajas</a:t>
            </a:r>
            <a:r>
              <a:rPr lang="es-AR" sz="1800" dirty="0" smtClean="0"/>
              <a:t>.</a:t>
            </a:r>
          </a:p>
          <a:p>
            <a:r>
              <a:rPr lang="es-AR" sz="1800" dirty="0"/>
              <a:t>Los almacenes de datos descentralizados son otro aspecto importante de la evolución. Cuanto más acoplado está un conjunto de datos, más difícil es cambiar y, por lo tanto, evolucionar. Si los datos se comparten directamente entre dominios (ver </a:t>
            </a:r>
            <a:r>
              <a:rPr lang="es-AR" sz="1800" i="1" dirty="0"/>
              <a:t>Figura 5</a:t>
            </a:r>
            <a:r>
              <a:rPr lang="es-AR" sz="1800" dirty="0"/>
              <a:t> ), la evolución se vuelve más difícil.</a:t>
            </a:r>
            <a:endParaRPr lang="es-AR" sz="1800" dirty="0"/>
          </a:p>
        </p:txBody>
      </p:sp>
      <p:pic>
        <p:nvPicPr>
          <p:cNvPr id="5122" name="Picture 2" descr="https://miro.medium.com/max/409/0*oD-KkIEO7ea4iOQ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225" y="3855402"/>
            <a:ext cx="3114675"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79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Capacidad de evolución</a:t>
            </a:r>
          </a:p>
        </p:txBody>
      </p:sp>
      <p:pic>
        <p:nvPicPr>
          <p:cNvPr id="7170" name="Picture 2" descr="https://miro.medium.com/max/789/0*5GRae5xDqmh-09N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9833" y="2193925"/>
            <a:ext cx="553233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75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Actualizaciones de software</a:t>
            </a:r>
          </a:p>
        </p:txBody>
      </p:sp>
      <p:sp>
        <p:nvSpPr>
          <p:cNvPr id="3" name="Marcador de contenido 2"/>
          <p:cNvSpPr>
            <a:spLocks noGrp="1"/>
          </p:cNvSpPr>
          <p:nvPr>
            <p:ph idx="1"/>
          </p:nvPr>
        </p:nvSpPr>
        <p:spPr/>
        <p:txBody>
          <a:bodyPr/>
          <a:lstStyle/>
          <a:p>
            <a:r>
              <a:rPr lang="es-AR" dirty="0"/>
              <a:t>Modernizar el monolito es un aspecto doloroso que he presenciado directamente; particularmente en torno a la incorporación de nuevas tecnologías y prácticas, para mejorar la productividad, la seguridad, el rendimiento, etc. </a:t>
            </a:r>
            <a:endParaRPr lang="es-AR" dirty="0"/>
          </a:p>
        </p:txBody>
      </p:sp>
    </p:spTree>
    <p:extLst>
      <p:ext uri="{BB962C8B-B14F-4D97-AF65-F5344CB8AC3E}">
        <p14:creationId xmlns:p14="http://schemas.microsoft.com/office/powerpoint/2010/main" val="336420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Testabilidad</a:t>
            </a:r>
            <a:br>
              <a:rPr lang="es-AR" b="1" dirty="0"/>
            </a:br>
            <a:endParaRPr lang="es-AR" dirty="0"/>
          </a:p>
        </p:txBody>
      </p:sp>
      <p:sp>
        <p:nvSpPr>
          <p:cNvPr id="3" name="Marcador de contenido 2"/>
          <p:cNvSpPr>
            <a:spLocks noGrp="1"/>
          </p:cNvSpPr>
          <p:nvPr>
            <p:ph idx="1"/>
          </p:nvPr>
        </p:nvSpPr>
        <p:spPr/>
        <p:txBody>
          <a:bodyPr/>
          <a:lstStyle/>
          <a:p>
            <a:r>
              <a:rPr lang="es-AR" dirty="0"/>
              <a:t>Microservices también promueve la automatización de pruebas (incluidas las prácticas de desarrollo guiado por pruebas (TDD)).</a:t>
            </a:r>
            <a:endParaRPr lang="es-AR" dirty="0"/>
          </a:p>
        </p:txBody>
      </p:sp>
    </p:spTree>
    <p:extLst>
      <p:ext uri="{BB962C8B-B14F-4D97-AF65-F5344CB8AC3E}">
        <p14:creationId xmlns:p14="http://schemas.microsoft.com/office/powerpoint/2010/main" val="22550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Resiliencia y confiabilidad</a:t>
            </a:r>
            <a:br>
              <a:rPr lang="es-AR" b="1" dirty="0"/>
            </a:br>
            <a:endParaRPr lang="es-AR" dirty="0"/>
          </a:p>
        </p:txBody>
      </p:sp>
      <p:sp>
        <p:nvSpPr>
          <p:cNvPr id="3" name="Marcador de contenido 2"/>
          <p:cNvSpPr>
            <a:spLocks noGrp="1"/>
          </p:cNvSpPr>
          <p:nvPr>
            <p:ph idx="1"/>
          </p:nvPr>
        </p:nvSpPr>
        <p:spPr/>
        <p:txBody>
          <a:bodyPr/>
          <a:lstStyle/>
          <a:p>
            <a:r>
              <a:rPr lang="es-AR" dirty="0"/>
              <a:t>Los microservicios están débilmente acoplados y, por lo tanto, son menos frágiles para fallas a largo plazo que el monolito. En un sistema monolítico, una sola falla (por ejemplo, pérdida de memoria) podría socavar todo el sistema (por ejemplo, me viene a la mente depender de un único esquema de base de datos; ¡alguien dijo un solo punto de falla!). Sin embargo, para contrarrestar ese argumento, un sistema centralizado tiende a ser más estable (la probabilidad de una falla es menor), principalmente porque todo lo que necesita está ubicado</a:t>
            </a:r>
            <a:r>
              <a:rPr lang="es-AR" dirty="0" smtClean="0"/>
              <a:t>.</a:t>
            </a:r>
          </a:p>
          <a:p>
            <a:pPr lvl="2"/>
            <a:r>
              <a:rPr lang="es-AR" b="1" i="1" dirty="0"/>
              <a:t>más distribuido, más problemas</a:t>
            </a:r>
            <a:endParaRPr lang="es-AR" dirty="0"/>
          </a:p>
        </p:txBody>
      </p:sp>
    </p:spTree>
    <p:extLst>
      <p:ext uri="{BB962C8B-B14F-4D97-AF65-F5344CB8AC3E}">
        <p14:creationId xmlns:p14="http://schemas.microsoft.com/office/powerpoint/2010/main" val="188652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Liberable</a:t>
            </a:r>
          </a:p>
        </p:txBody>
      </p:sp>
      <p:sp>
        <p:nvSpPr>
          <p:cNvPr id="3" name="Marcador de contenido 2"/>
          <p:cNvSpPr>
            <a:spLocks noGrp="1"/>
          </p:cNvSpPr>
          <p:nvPr>
            <p:ph idx="1"/>
          </p:nvPr>
        </p:nvSpPr>
        <p:spPr/>
        <p:txBody>
          <a:bodyPr/>
          <a:lstStyle/>
          <a:p>
            <a:r>
              <a:rPr lang="es-AR" dirty="0"/>
              <a:t>También he visto una falta de confianza en torno a las dependencias en el monolito. Esto lleva a una sobrecompensación en otros lugares. Probamos </a:t>
            </a:r>
            <a:r>
              <a:rPr lang="es-AR" i="1" dirty="0"/>
              <a:t>todo de forma</a:t>
            </a:r>
            <a:r>
              <a:rPr lang="es-AR" dirty="0"/>
              <a:t> regresiva, </a:t>
            </a:r>
            <a:r>
              <a:rPr lang="es-AR" i="1" dirty="0"/>
              <a:t>lo que</a:t>
            </a:r>
            <a:r>
              <a:rPr lang="es-AR" dirty="0"/>
              <a:t> cuesta tiempo y dinero adicionales, y aleja recursos importantes del trabajo estratégico (potencialmente) clave. En general, es más fácil identificar las dependencias de un microservicio, lo que permite realizar pruebas de regresión enfocadas.</a:t>
            </a:r>
            <a:endParaRPr lang="es-AR" dirty="0"/>
          </a:p>
        </p:txBody>
      </p:sp>
    </p:spTree>
    <p:extLst>
      <p:ext uri="{BB962C8B-B14F-4D97-AF65-F5344CB8AC3E}">
        <p14:creationId xmlns:p14="http://schemas.microsoft.com/office/powerpoint/2010/main" val="3630633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Seguridad</a:t>
            </a:r>
          </a:p>
        </p:txBody>
      </p:sp>
      <p:sp>
        <p:nvSpPr>
          <p:cNvPr id="3" name="Marcador de contenido 2"/>
          <p:cNvSpPr>
            <a:spLocks noGrp="1"/>
          </p:cNvSpPr>
          <p:nvPr>
            <p:ph idx="1"/>
          </p:nvPr>
        </p:nvSpPr>
        <p:spPr/>
        <p:txBody>
          <a:bodyPr/>
          <a:lstStyle/>
          <a:p>
            <a:endParaRPr lang="es-AR" dirty="0" smtClean="0"/>
          </a:p>
          <a:p>
            <a:endParaRPr lang="es-AR" dirty="0"/>
          </a:p>
          <a:p>
            <a:r>
              <a:rPr lang="es-AR" dirty="0" smtClean="0"/>
              <a:t>Las </a:t>
            </a:r>
            <a:r>
              <a:rPr lang="es-AR" dirty="0"/>
              <a:t>amenazas de seguridad pueden venir en varias formas, que incluyen:</a:t>
            </a:r>
          </a:p>
          <a:p>
            <a:pPr lvl="1"/>
            <a:r>
              <a:rPr lang="es-AR" dirty="0"/>
              <a:t>Dependiendo de las bibliotecas defectuosas; es decir, software sin parchear.</a:t>
            </a:r>
          </a:p>
          <a:p>
            <a:pPr lvl="1"/>
            <a:r>
              <a:rPr lang="es-AR" dirty="0"/>
              <a:t>Exponer un privilegio demasiado amplio a las partes no confiables.</a:t>
            </a:r>
          </a:p>
          <a:p>
            <a:endParaRPr lang="es-AR" dirty="0"/>
          </a:p>
        </p:txBody>
      </p:sp>
    </p:spTree>
    <p:extLst>
      <p:ext uri="{BB962C8B-B14F-4D97-AF65-F5344CB8AC3E}">
        <p14:creationId xmlns:p14="http://schemas.microsoft.com/office/powerpoint/2010/main" val="57676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smtClean="0"/>
              <a:t>Software sin parchear</a:t>
            </a:r>
            <a:endParaRPr lang="es-AR" b="1" dirty="0"/>
          </a:p>
        </p:txBody>
      </p:sp>
      <p:sp>
        <p:nvSpPr>
          <p:cNvPr id="3" name="Marcador de contenido 2"/>
          <p:cNvSpPr>
            <a:spLocks noGrp="1"/>
          </p:cNvSpPr>
          <p:nvPr>
            <p:ph idx="1"/>
          </p:nvPr>
        </p:nvSpPr>
        <p:spPr/>
        <p:txBody>
          <a:bodyPr/>
          <a:lstStyle/>
          <a:p>
            <a:r>
              <a:rPr lang="es-AR" dirty="0"/>
              <a:t>Dependiendo de su perspectiva, los parches de software en microservicios pueden ser atractivos</a:t>
            </a:r>
            <a:endParaRPr lang="es-AR" dirty="0"/>
          </a:p>
        </p:txBody>
      </p:sp>
    </p:spTree>
    <p:extLst>
      <p:ext uri="{BB962C8B-B14F-4D97-AF65-F5344CB8AC3E}">
        <p14:creationId xmlns:p14="http://schemas.microsoft.com/office/powerpoint/2010/main" val="1388753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Acceso a todos los partidos (privilegiado)</a:t>
            </a:r>
            <a:br>
              <a:rPr lang="es-AR" b="1" dirty="0"/>
            </a:br>
            <a:endParaRPr lang="es-AR" dirty="0"/>
          </a:p>
        </p:txBody>
      </p:sp>
      <p:sp>
        <p:nvSpPr>
          <p:cNvPr id="3" name="Marcador de contenido 2"/>
          <p:cNvSpPr>
            <a:spLocks noGrp="1"/>
          </p:cNvSpPr>
          <p:nvPr>
            <p:ph idx="1"/>
          </p:nvPr>
        </p:nvSpPr>
        <p:spPr>
          <a:xfrm>
            <a:off x="685799" y="2194561"/>
            <a:ext cx="11025565" cy="1637394"/>
          </a:xfrm>
        </p:spPr>
        <p:txBody>
          <a:bodyPr/>
          <a:lstStyle/>
          <a:p>
            <a:r>
              <a:rPr lang="es-AR" dirty="0"/>
              <a:t>Al descentralizar los datos y promover la Elección de Tecnología por Microservicio (por ejemplo, el microservicio de los clientes usa MySQL, mientras que los catálogos usan DynamoDB NoSQL), con privilegios de acceso independientes, fortalecemos el software a algunos vectores de ataque comunes (por ejemplo, ataques de inyección entre dominios).</a:t>
            </a:r>
            <a:endParaRPr lang="es-AR" dirty="0"/>
          </a:p>
        </p:txBody>
      </p:sp>
      <p:pic>
        <p:nvPicPr>
          <p:cNvPr id="8194" name="Picture 2" descr="https://miro.medium.com/max/1099/0*N_lrBZc1DsfVKN4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2215" y="3969115"/>
            <a:ext cx="4124687" cy="247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25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son los microservicios?</a:t>
            </a:r>
            <a:br>
              <a:rPr lang="es-AR" b="1" dirty="0"/>
            </a:br>
            <a:endParaRPr lang="es-AR" dirty="0"/>
          </a:p>
        </p:txBody>
      </p:sp>
      <p:sp>
        <p:nvSpPr>
          <p:cNvPr id="3" name="Marcador de contenido 2"/>
          <p:cNvSpPr>
            <a:spLocks noGrp="1"/>
          </p:cNvSpPr>
          <p:nvPr>
            <p:ph idx="1"/>
          </p:nvPr>
        </p:nvSpPr>
        <p:spPr/>
        <p:txBody>
          <a:bodyPr/>
          <a:lstStyle/>
          <a:p>
            <a:pPr marL="0" indent="0">
              <a:buNone/>
            </a:pPr>
            <a:r>
              <a:rPr lang="es-AR" b="1" i="1" dirty="0" smtClean="0"/>
              <a:t>  			definiciones </a:t>
            </a:r>
            <a:r>
              <a:rPr lang="es-AR" b="1" i="1" dirty="0"/>
              <a:t>de </a:t>
            </a:r>
            <a:r>
              <a:rPr lang="es-AR" b="1" i="1" dirty="0" smtClean="0"/>
              <a:t>microservicio</a:t>
            </a:r>
          </a:p>
          <a:p>
            <a:endParaRPr lang="es-AR" i="1" dirty="0"/>
          </a:p>
          <a:p>
            <a:r>
              <a:rPr lang="es-AR" i="1" dirty="0"/>
              <a:t>Microservicio: una unidad de software que representa un dominio comercial; por ejemplo, un microservicio del cliente</a:t>
            </a:r>
            <a:r>
              <a:rPr lang="es-AR" i="1" dirty="0" smtClean="0"/>
              <a:t>.</a:t>
            </a:r>
          </a:p>
          <a:p>
            <a:endParaRPr lang="en-US" i="1" dirty="0"/>
          </a:p>
          <a:p>
            <a:endParaRPr lang="es-AR" i="1" dirty="0"/>
          </a:p>
          <a:p>
            <a:r>
              <a:rPr lang="es-AR" i="1" dirty="0"/>
              <a:t>Arquitectura de microservicios: un grupo de unidades de software que representan una (s) aplicación (es) / producto (s).</a:t>
            </a:r>
          </a:p>
        </p:txBody>
      </p:sp>
    </p:spTree>
    <p:extLst>
      <p:ext uri="{BB962C8B-B14F-4D97-AF65-F5344CB8AC3E}">
        <p14:creationId xmlns:p14="http://schemas.microsoft.com/office/powerpoint/2010/main" val="3394599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Flexibilidad</a:t>
            </a:r>
            <a:br>
              <a:rPr lang="es-AR" b="1" dirty="0"/>
            </a:br>
            <a:endParaRPr lang="es-AR" dirty="0"/>
          </a:p>
        </p:txBody>
      </p:sp>
      <p:sp>
        <p:nvSpPr>
          <p:cNvPr id="3" name="Marcador de contenido 2"/>
          <p:cNvSpPr>
            <a:spLocks noGrp="1"/>
          </p:cNvSpPr>
          <p:nvPr>
            <p:ph idx="1"/>
          </p:nvPr>
        </p:nvSpPr>
        <p:spPr>
          <a:xfrm>
            <a:off x="685800" y="2146935"/>
            <a:ext cx="10820400" cy="4024125"/>
          </a:xfrm>
        </p:spPr>
        <p:txBody>
          <a:bodyPr/>
          <a:lstStyle/>
          <a:p>
            <a:r>
              <a:rPr lang="es-AR" dirty="0"/>
              <a:t>La flexibilidad se trata de apoyar la diversidad y el cambio. Podemos hacer esto eliminando suposiciones innecesarias de la solución y promoviendo el desacoplamiento y la cohesión</a:t>
            </a:r>
            <a:r>
              <a:rPr lang="es-AR" dirty="0" smtClean="0"/>
              <a:t>.</a:t>
            </a:r>
          </a:p>
          <a:p>
            <a:endParaRPr lang="es-AR" dirty="0"/>
          </a:p>
        </p:txBody>
      </p:sp>
      <p:pic>
        <p:nvPicPr>
          <p:cNvPr id="9218" name="Picture 2" descr="https://miro.medium.com/max/750/0*6U7LQf1OsA9X5Hp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625215"/>
            <a:ext cx="571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321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Los desafíos de los microservicios</a:t>
            </a:r>
            <a:br>
              <a:rPr lang="es-AR" b="1" dirty="0"/>
            </a:br>
            <a:endParaRPr lang="es-AR" dirty="0"/>
          </a:p>
        </p:txBody>
      </p:sp>
      <p:sp>
        <p:nvSpPr>
          <p:cNvPr id="3" name="Marcador de contenido 2"/>
          <p:cNvSpPr>
            <a:spLocks noGrp="1"/>
          </p:cNvSpPr>
          <p:nvPr>
            <p:ph idx="1"/>
          </p:nvPr>
        </p:nvSpPr>
        <p:spPr/>
        <p:txBody>
          <a:bodyPr/>
          <a:lstStyle/>
          <a:p>
            <a:r>
              <a:rPr lang="es-AR" dirty="0"/>
              <a:t>Los microservicios pueden ser actualmente el favorito de la industria y la arquitectura elegida por muchos, pero no todo es simple. Tienen varios desafíos</a:t>
            </a:r>
            <a:r>
              <a:rPr lang="es-AR" dirty="0" smtClean="0"/>
              <a:t>:</a:t>
            </a:r>
          </a:p>
          <a:p>
            <a:pPr lvl="1"/>
            <a:r>
              <a:rPr lang="es-AR" dirty="0"/>
              <a:t>Capacidad de administración y </a:t>
            </a:r>
            <a:r>
              <a:rPr lang="es-AR" dirty="0" smtClean="0"/>
              <a:t>confiabilidad</a:t>
            </a:r>
          </a:p>
          <a:p>
            <a:pPr lvl="1"/>
            <a:r>
              <a:rPr lang="es-AR" dirty="0" smtClean="0"/>
              <a:t>Uniformidad</a:t>
            </a:r>
            <a:endParaRPr lang="es-AR" dirty="0"/>
          </a:p>
          <a:p>
            <a:pPr lvl="1"/>
            <a:r>
              <a:rPr lang="es-AR" dirty="0"/>
              <a:t>Rendimiento</a:t>
            </a:r>
            <a:endParaRPr lang="es-AR" dirty="0"/>
          </a:p>
        </p:txBody>
      </p:sp>
    </p:spTree>
    <p:extLst>
      <p:ext uri="{BB962C8B-B14F-4D97-AF65-F5344CB8AC3E}">
        <p14:creationId xmlns:p14="http://schemas.microsoft.com/office/powerpoint/2010/main" val="3159750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Capacidad de administración y confiabilidad</a:t>
            </a:r>
            <a:br>
              <a:rPr lang="es-AR" b="1" dirty="0"/>
            </a:br>
            <a:endParaRPr lang="es-AR" dirty="0"/>
          </a:p>
        </p:txBody>
      </p:sp>
      <p:sp>
        <p:nvSpPr>
          <p:cNvPr id="3" name="Marcador de contenido 2"/>
          <p:cNvSpPr>
            <a:spLocks noGrp="1"/>
          </p:cNvSpPr>
          <p:nvPr>
            <p:ph idx="1"/>
          </p:nvPr>
        </p:nvSpPr>
        <p:spPr/>
        <p:txBody>
          <a:bodyPr/>
          <a:lstStyle/>
          <a:p>
            <a:r>
              <a:rPr lang="es-AR" dirty="0"/>
              <a:t>Desempaquetar una aplicación (monolítica) en unidades pequeñas y versionables, abre posibles problemas de administración de software. Teóricamente, puede seleccionar cualquier microservicio y combinarlo con otros, pero aún debe </a:t>
            </a:r>
            <a:r>
              <a:rPr lang="es-AR" dirty="0" smtClean="0"/>
              <a:t>saber que </a:t>
            </a:r>
            <a:r>
              <a:rPr lang="es-AR" dirty="0"/>
              <a:t>todos funcionarán correctamente juntos</a:t>
            </a:r>
            <a:r>
              <a:rPr lang="es-AR" dirty="0" smtClean="0"/>
              <a:t>, qué </a:t>
            </a:r>
            <a:r>
              <a:rPr lang="es-AR" dirty="0"/>
              <a:t>versión de cada uno usar, y </a:t>
            </a:r>
            <a:r>
              <a:rPr lang="es-AR" dirty="0" smtClean="0"/>
              <a:t>dónde </a:t>
            </a:r>
            <a:r>
              <a:rPr lang="es-AR" dirty="0"/>
              <a:t>encontrar el ejecutable.</a:t>
            </a:r>
            <a:endParaRPr lang="es-AR" dirty="0"/>
          </a:p>
        </p:txBody>
      </p:sp>
    </p:spTree>
    <p:extLst>
      <p:ext uri="{BB962C8B-B14F-4D97-AF65-F5344CB8AC3E}">
        <p14:creationId xmlns:p14="http://schemas.microsoft.com/office/powerpoint/2010/main" val="3178084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transacciones y alcance</a:t>
            </a:r>
            <a:br>
              <a:rPr lang="es-AR" b="1" dirty="0"/>
            </a:br>
            <a:endParaRPr lang="es-AR" dirty="0"/>
          </a:p>
        </p:txBody>
      </p:sp>
      <p:sp>
        <p:nvSpPr>
          <p:cNvPr id="3" name="Marcador de contenido 2"/>
          <p:cNvSpPr>
            <a:spLocks noGrp="1"/>
          </p:cNvSpPr>
          <p:nvPr>
            <p:ph idx="1"/>
          </p:nvPr>
        </p:nvSpPr>
        <p:spPr/>
        <p:txBody>
          <a:bodyPr/>
          <a:lstStyle/>
          <a:p>
            <a:r>
              <a:rPr lang="es-AR" dirty="0"/>
              <a:t>Otros desafíos se encuentran en la gestión de transacciones. Las aplicaciones centralizadas (monolíticas), con interacciones más localizadas, pueden aprovechar mejor el alcance de la transacción de la base de datos; es decir, una transacción gestiona una serie de interacciones de la base de datos, y aún admite instalaciones de recuperación y confirmación relativamente simples.</a:t>
            </a:r>
            <a:endParaRPr lang="es-AR" dirty="0"/>
          </a:p>
        </p:txBody>
      </p:sp>
      <p:pic>
        <p:nvPicPr>
          <p:cNvPr id="10242" name="Picture 2" descr="https://miro.medium.com/max/875/0*RuK5Uc39KyMAOkx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455" y="4206622"/>
            <a:ext cx="66675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783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Uniformidad</a:t>
            </a:r>
          </a:p>
        </p:txBody>
      </p:sp>
      <p:sp>
        <p:nvSpPr>
          <p:cNvPr id="3" name="Marcador de contenido 2"/>
          <p:cNvSpPr>
            <a:spLocks noGrp="1"/>
          </p:cNvSpPr>
          <p:nvPr>
            <p:ph idx="1"/>
          </p:nvPr>
        </p:nvSpPr>
        <p:spPr/>
        <p:txBody>
          <a:bodyPr/>
          <a:lstStyle/>
          <a:p>
            <a:r>
              <a:rPr lang="es-AR" dirty="0"/>
              <a:t>Si no se maneja con cuidado, el beneficio evolutivo de los microservicios también puede convertirse en un obstáculo.</a:t>
            </a:r>
            <a:endParaRPr lang="es-AR" dirty="0"/>
          </a:p>
        </p:txBody>
      </p:sp>
    </p:spTree>
    <p:extLst>
      <p:ext uri="{BB962C8B-B14F-4D97-AF65-F5344CB8AC3E}">
        <p14:creationId xmlns:p14="http://schemas.microsoft.com/office/powerpoint/2010/main" val="3324225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Actuación</a:t>
            </a:r>
            <a:br>
              <a:rPr lang="es-AR" b="1" dirty="0"/>
            </a:br>
            <a:endParaRPr lang="es-AR" dirty="0"/>
          </a:p>
        </p:txBody>
      </p:sp>
      <p:sp>
        <p:nvSpPr>
          <p:cNvPr id="3" name="Marcador de contenido 2"/>
          <p:cNvSpPr>
            <a:spLocks noGrp="1"/>
          </p:cNvSpPr>
          <p:nvPr>
            <p:ph idx="1"/>
          </p:nvPr>
        </p:nvSpPr>
        <p:spPr/>
        <p:txBody>
          <a:bodyPr/>
          <a:lstStyle/>
          <a:p>
            <a:r>
              <a:rPr lang="es-AR" dirty="0"/>
              <a:t>Debido a que cada interacción de microservicio es independiente (incluidas sus transacciones), cualquier colaboración significativa (es decir, un flujo de trabajo que involucre a muchas partes) puede crear desafíos de rendimiento. Específicamente, esto se relaciona con la latencia (el tiempo que lleva desde el inicio de una acción hasta recibir una respuesta).</a:t>
            </a:r>
            <a:endParaRPr lang="es-AR" dirty="0"/>
          </a:p>
        </p:txBody>
      </p:sp>
      <p:pic>
        <p:nvPicPr>
          <p:cNvPr id="11266" name="Picture 2" descr="https://miro.medium.com/max/1131/0*1o3tk4QQCG15z1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3964803"/>
            <a:ext cx="5757545" cy="251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3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Ferozmente independiente</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r>
              <a:rPr lang="es-AR" dirty="0" smtClean="0"/>
              <a:t>Los </a:t>
            </a:r>
            <a:r>
              <a:rPr lang="es-AR" dirty="0"/>
              <a:t>microservicios son ferozmente independientes. Pueden ser diseñados, desarrollados, probados (algo), implementados y lanzados independientemente de otros.</a:t>
            </a:r>
            <a:endParaRPr lang="es-AR" dirty="0"/>
          </a:p>
        </p:txBody>
      </p:sp>
    </p:spTree>
    <p:extLst>
      <p:ext uri="{BB962C8B-B14F-4D97-AF65-F5344CB8AC3E}">
        <p14:creationId xmlns:p14="http://schemas.microsoft.com/office/powerpoint/2010/main" val="20880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Débilmente acoplado</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r>
              <a:rPr lang="es-AR" dirty="0" smtClean="0"/>
              <a:t>Por </a:t>
            </a:r>
            <a:r>
              <a:rPr lang="es-AR" dirty="0"/>
              <a:t>lo general, los microservicios exponen capacidades utilizando un mecanismo de integración agnóstico de tecnología poco acoplado (REST HTTP). Esto es poderoso porque:</a:t>
            </a:r>
            <a:endParaRPr lang="es-AR" dirty="0"/>
          </a:p>
        </p:txBody>
      </p:sp>
    </p:spTree>
    <p:extLst>
      <p:ext uri="{BB962C8B-B14F-4D97-AF65-F5344CB8AC3E}">
        <p14:creationId xmlns:p14="http://schemas.microsoft.com/office/powerpoint/2010/main" val="132255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Automatización amigable</a:t>
            </a:r>
            <a:br>
              <a:rPr lang="es-AR" b="1" dirty="0"/>
            </a:br>
            <a:endParaRPr lang="es-AR" dirty="0"/>
          </a:p>
        </p:txBody>
      </p:sp>
      <p:sp>
        <p:nvSpPr>
          <p:cNvPr id="3" name="Marcador de contenido 2"/>
          <p:cNvSpPr>
            <a:spLocks noGrp="1"/>
          </p:cNvSpPr>
          <p:nvPr>
            <p:ph idx="1"/>
          </p:nvPr>
        </p:nvSpPr>
        <p:spPr/>
        <p:txBody>
          <a:bodyPr/>
          <a:lstStyle/>
          <a:p>
            <a:r>
              <a:rPr lang="es-AR" dirty="0"/>
              <a:t>Los microservicios son amigables con la automatización; es decir, promueven prácticas y tecnologías creadas para la automatización. Por lo general, esto se relaciona con el soporte de prácticas "continuas", canalizaciones de implementación, automatización de pruebas e incluso implementaciones azules / verdes. La uniformidad también es un factor clave aquí; Por ejemplo, el uso de Docker / Kubernetes una vez, proporciona un plan para todos los demás microservicios a seguir. En general, este enfoque de automatización hace que el cambio sea mucho más aceptable (es decir, menos cambio de fricción).</a:t>
            </a:r>
            <a:endParaRPr lang="es-AR" dirty="0"/>
          </a:p>
        </p:txBody>
      </p:sp>
    </p:spTree>
    <p:extLst>
      <p:ext uri="{BB962C8B-B14F-4D97-AF65-F5344CB8AC3E}">
        <p14:creationId xmlns:p14="http://schemas.microsoft.com/office/powerpoint/2010/main" val="17765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Datos descentralizados</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r>
              <a:rPr lang="es-AR" dirty="0" smtClean="0"/>
              <a:t>Los </a:t>
            </a:r>
            <a:r>
              <a:rPr lang="es-AR" dirty="0"/>
              <a:t>datos que están descentralizados se pueden administrar de forma aislada, ya que otros no tienen acceso directo a ellos.</a:t>
            </a:r>
            <a:endParaRPr lang="es-AR" dirty="0"/>
          </a:p>
        </p:txBody>
      </p:sp>
    </p:spTree>
    <p:extLst>
      <p:ext uri="{BB962C8B-B14F-4D97-AF65-F5344CB8AC3E}">
        <p14:creationId xmlns:p14="http://schemas.microsoft.com/office/powerpoint/2010/main" val="182843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Observable</a:t>
            </a:r>
            <a:br>
              <a:rPr lang="es-AR" b="1" dirty="0"/>
            </a:br>
            <a:endParaRPr lang="es-AR" dirty="0"/>
          </a:p>
        </p:txBody>
      </p:sp>
      <p:sp>
        <p:nvSpPr>
          <p:cNvPr id="3" name="Marcador de contenido 2"/>
          <p:cNvSpPr>
            <a:spLocks noGrp="1"/>
          </p:cNvSpPr>
          <p:nvPr>
            <p:ph idx="1"/>
          </p:nvPr>
        </p:nvSpPr>
        <p:spPr/>
        <p:txBody>
          <a:bodyPr/>
          <a:lstStyle/>
          <a:p>
            <a:endParaRPr lang="es-AR" dirty="0" smtClean="0"/>
          </a:p>
          <a:p>
            <a:endParaRPr lang="es-AR" dirty="0"/>
          </a:p>
          <a:p>
            <a:endParaRPr lang="es-AR" dirty="0" smtClean="0"/>
          </a:p>
          <a:p>
            <a:r>
              <a:rPr lang="es-AR" dirty="0" smtClean="0"/>
              <a:t>Brindar </a:t>
            </a:r>
            <a:r>
              <a:rPr lang="es-AR" dirty="0"/>
              <a:t>microservicios de calidad es mucho más que simplemente cómo se construyen; También se trata de cómo (bueno) funcionan en un entorno de producción.</a:t>
            </a:r>
            <a:endParaRPr lang="es-AR" dirty="0"/>
          </a:p>
        </p:txBody>
      </p:sp>
    </p:spTree>
    <p:extLst>
      <p:ext uri="{BB962C8B-B14F-4D97-AF65-F5344CB8AC3E}">
        <p14:creationId xmlns:p14="http://schemas.microsoft.com/office/powerpoint/2010/main" val="315682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Sistemas distribuidos</a:t>
            </a:r>
            <a:br>
              <a:rPr lang="es-AR" b="1" dirty="0"/>
            </a:br>
            <a:endParaRPr lang="es-AR" dirty="0"/>
          </a:p>
        </p:txBody>
      </p:sp>
      <p:sp>
        <p:nvSpPr>
          <p:cNvPr id="3" name="Marcador de contenido 2"/>
          <p:cNvSpPr>
            <a:spLocks noGrp="1"/>
          </p:cNvSpPr>
          <p:nvPr>
            <p:ph idx="1"/>
          </p:nvPr>
        </p:nvSpPr>
        <p:spPr/>
        <p:txBody>
          <a:bodyPr/>
          <a:lstStyle/>
          <a:p>
            <a:endParaRPr lang="es-AR" dirty="0" smtClean="0"/>
          </a:p>
          <a:p>
            <a:r>
              <a:rPr lang="es-AR" dirty="0" smtClean="0"/>
              <a:t>Al </a:t>
            </a:r>
            <a:r>
              <a:rPr lang="es-AR" dirty="0"/>
              <a:t>comparar el modelo operativo del monolito y microservicios centralizados clásicos, encontramos que los sistemas distribuidos son tanto una bendición como una maldición</a:t>
            </a:r>
            <a:r>
              <a:rPr lang="es-AR" dirty="0" smtClean="0"/>
              <a:t>.</a:t>
            </a:r>
          </a:p>
          <a:p>
            <a:endParaRPr lang="en-US" dirty="0"/>
          </a:p>
          <a:p>
            <a:r>
              <a:rPr lang="es-AR" dirty="0"/>
              <a:t>Los desafíos operativos típicos incluyen</a:t>
            </a:r>
            <a:r>
              <a:rPr lang="es-AR" dirty="0" smtClean="0"/>
              <a:t>: </a:t>
            </a:r>
          </a:p>
          <a:p>
            <a:pPr lvl="1"/>
            <a:r>
              <a:rPr lang="es-AR" dirty="0"/>
              <a:t>Registro </a:t>
            </a:r>
            <a:r>
              <a:rPr lang="es-AR" dirty="0" smtClean="0"/>
              <a:t>distribuido</a:t>
            </a:r>
            <a:endParaRPr lang="es-AR" dirty="0"/>
          </a:p>
          <a:p>
            <a:pPr lvl="1"/>
            <a:r>
              <a:rPr lang="es-AR" dirty="0"/>
              <a:t>Depuración distribuida</a:t>
            </a:r>
            <a:endParaRPr lang="es-AR" dirty="0"/>
          </a:p>
        </p:txBody>
      </p:sp>
    </p:spTree>
    <p:extLst>
      <p:ext uri="{BB962C8B-B14F-4D97-AF65-F5344CB8AC3E}">
        <p14:creationId xmlns:p14="http://schemas.microsoft.com/office/powerpoint/2010/main" val="2712314517"/>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45</TotalTime>
  <Words>744</Words>
  <Application>Microsoft Office PowerPoint</Application>
  <PresentationFormat>Panorámica</PresentationFormat>
  <Paragraphs>117</Paragraphs>
  <Slides>35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35</vt:i4>
      </vt:variant>
    </vt:vector>
  </HeadingPairs>
  <TitlesOfParts>
    <vt:vector size="38" baseType="lpstr">
      <vt:lpstr>Arial</vt:lpstr>
      <vt:lpstr>Century Gothic</vt:lpstr>
      <vt:lpstr>Estela de condensación</vt:lpstr>
      <vt:lpstr>Microservicios </vt:lpstr>
      <vt:lpstr> </vt:lpstr>
      <vt:lpstr>¿Qué son los microservicios? </vt:lpstr>
      <vt:lpstr>Ferozmente independiente </vt:lpstr>
      <vt:lpstr>Débilmente acoplado </vt:lpstr>
      <vt:lpstr>Automatización amigable </vt:lpstr>
      <vt:lpstr>Datos descentralizados </vt:lpstr>
      <vt:lpstr>Observable </vt:lpstr>
      <vt:lpstr>Sistemas distribuidos </vt:lpstr>
      <vt:lpstr>Registro distribuido </vt:lpstr>
      <vt:lpstr>Depuración distribuida </vt:lpstr>
      <vt:lpstr>Monitoreo y métricas </vt:lpstr>
      <vt:lpstr>Puntos finales inteligentes </vt:lpstr>
      <vt:lpstr>Organizado por dominio </vt:lpstr>
      <vt:lpstr>Propiedad completa del equipo </vt:lpstr>
      <vt:lpstr>Microservicios Cualidades Técnicas </vt:lpstr>
      <vt:lpstr>Escalabilidad </vt:lpstr>
      <vt:lpstr>Escalabilidad</vt:lpstr>
      <vt:lpstr>Escalabilidad</vt:lpstr>
      <vt:lpstr>Productividad </vt:lpstr>
      <vt:lpstr>Capacidad de evolución </vt:lpstr>
      <vt:lpstr>Capacidad de evolución</vt:lpstr>
      <vt:lpstr>Actualizaciones de software</vt:lpstr>
      <vt:lpstr>Testabilidad </vt:lpstr>
      <vt:lpstr>Resiliencia y confiabilidad </vt:lpstr>
      <vt:lpstr>Liberable</vt:lpstr>
      <vt:lpstr>Seguridad</vt:lpstr>
      <vt:lpstr>Software sin parchear</vt:lpstr>
      <vt:lpstr>Acceso a todos los partidos (privilegiado) </vt:lpstr>
      <vt:lpstr>Flexibilidad </vt:lpstr>
      <vt:lpstr>Los desafíos de los microservicios </vt:lpstr>
      <vt:lpstr>Capacidad de administración y confiabilidad </vt:lpstr>
      <vt:lpstr>Gestión de transacciones y alcance </vt:lpstr>
      <vt:lpstr>Uniformidad</vt:lpstr>
      <vt:lpstr>Actuación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Microservicios</dc:title>
  <dc:creator>Alex</dc:creator>
  <cp:lastModifiedBy>Alex</cp:lastModifiedBy>
  <cp:revision>7</cp:revision>
  <dcterms:created xsi:type="dcterms:W3CDTF">2020-06-08T20:15:40Z</dcterms:created>
  <dcterms:modified xsi:type="dcterms:W3CDTF">2020-06-08T21:01:21Z</dcterms:modified>
</cp:coreProperties>
</file>