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6" r:id="rId3"/>
    <p:sldId id="267" r:id="rId4"/>
    <p:sldId id="282" r:id="rId5"/>
    <p:sldId id="289" r:id="rId6"/>
    <p:sldId id="293" r:id="rId7"/>
    <p:sldId id="294" r:id="rId8"/>
    <p:sldId id="268" r:id="rId9"/>
    <p:sldId id="290" r:id="rId10"/>
    <p:sldId id="280" r:id="rId11"/>
    <p:sldId id="291" r:id="rId12"/>
    <p:sldId id="283" r:id="rId13"/>
    <p:sldId id="292" r:id="rId14"/>
    <p:sldId id="284" r:id="rId15"/>
    <p:sldId id="287" r:id="rId16"/>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93"/>
    <a:srgbClr val="FFDC6D"/>
    <a:srgbClr val="48B6D4"/>
    <a:srgbClr val="EB6419"/>
    <a:srgbClr val="E02029"/>
    <a:srgbClr val="3A63A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110" autoAdjust="0"/>
    <p:restoredTop sz="82203" autoAdjust="0"/>
  </p:normalViewPr>
  <p:slideViewPr>
    <p:cSldViewPr>
      <p:cViewPr varScale="1">
        <p:scale>
          <a:sx n="59" d="100"/>
          <a:sy n="59" d="100"/>
        </p:scale>
        <p:origin x="-166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AR"/>
  <c:chart>
    <c:title>
      <c:layout/>
    </c:title>
    <c:view3D>
      <c:rotX val="30"/>
      <c:perspective val="30"/>
    </c:view3D>
    <c:plotArea>
      <c:layout>
        <c:manualLayout>
          <c:layoutTarget val="inner"/>
          <c:xMode val="edge"/>
          <c:yMode val="edge"/>
          <c:x val="0.1115327968008601"/>
          <c:y val="0.14390007343264921"/>
          <c:w val="0.79163705229619397"/>
          <c:h val="0.81089668256813396"/>
        </c:manualLayout>
      </c:layout>
      <c:pie3DChart>
        <c:varyColors val="1"/>
        <c:ser>
          <c:idx val="0"/>
          <c:order val="0"/>
          <c:tx>
            <c:strRef>
              <c:f>Hoja1!$A$5</c:f>
              <c:strCache>
                <c:ptCount val="1"/>
                <c:pt idx="0">
                  <c:v>Mezquital y erosión </c:v>
                </c:pt>
              </c:strCache>
            </c:strRef>
          </c:tx>
          <c:dLbls>
            <c:dLbl>
              <c:idx val="1"/>
              <c:layout>
                <c:manualLayout>
                  <c:x val="-0.17891602824556191"/>
                  <c:y val="-0.16661349539070164"/>
                </c:manualLayout>
              </c:layout>
              <c:showVal val="1"/>
            </c:dLbl>
            <c:dLbl>
              <c:idx val="2"/>
              <c:layout>
                <c:manualLayout>
                  <c:x val="0.20578220771632358"/>
                  <c:y val="-0.26526954255991675"/>
                </c:manualLayout>
              </c:layout>
              <c:showVal val="1"/>
            </c:dLbl>
            <c:txPr>
              <a:bodyPr/>
              <a:lstStyle/>
              <a:p>
                <a:pPr>
                  <a:defRPr sz="1400" baseline="0"/>
                </a:pPr>
                <a:endParaRPr lang="es-AR"/>
              </a:p>
            </c:txPr>
            <c:showVal val="1"/>
            <c:showLeaderLines val="1"/>
          </c:dLbls>
          <c:cat>
            <c:strRef>
              <c:f>Hoja1!$B$1:$E$1</c:f>
              <c:strCache>
                <c:ptCount val="4"/>
                <c:pt idx="0">
                  <c:v>Desnudo</c:v>
                </c:pt>
                <c:pt idx="1">
                  <c:v>Abierto</c:v>
                </c:pt>
                <c:pt idx="2">
                  <c:v>Semiabierto</c:v>
                </c:pt>
                <c:pt idx="3">
                  <c:v>Denso</c:v>
                </c:pt>
              </c:strCache>
            </c:strRef>
          </c:cat>
          <c:val>
            <c:numRef>
              <c:f>Hoja1!$B$5:$E$5</c:f>
              <c:numCache>
                <c:formatCode>0.00%</c:formatCode>
                <c:ptCount val="4"/>
                <c:pt idx="0">
                  <c:v>0.17480000000000001</c:v>
                </c:pt>
                <c:pt idx="1">
                  <c:v>0.28150000000000008</c:v>
                </c:pt>
                <c:pt idx="2">
                  <c:v>0.30440000000000023</c:v>
                </c:pt>
                <c:pt idx="3">
                  <c:v>0.23920000000000011</c:v>
                </c:pt>
              </c:numCache>
            </c:numRef>
          </c:val>
        </c:ser>
      </c:pie3DChart>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AR"/>
  <c:chart>
    <c:autoTitleDeleted val="1"/>
    <c:view3D>
      <c:rotX val="30"/>
      <c:perspective val="30"/>
    </c:view3D>
    <c:plotArea>
      <c:layout>
        <c:manualLayout>
          <c:layoutTarget val="inner"/>
          <c:xMode val="edge"/>
          <c:yMode val="edge"/>
          <c:x val="0.11040056713990944"/>
          <c:y val="0.20261910496094546"/>
          <c:w val="0.76969052918135361"/>
          <c:h val="0.79038177185834368"/>
        </c:manualLayout>
      </c:layout>
      <c:pie3DChart>
        <c:varyColors val="1"/>
        <c:ser>
          <c:idx val="0"/>
          <c:order val="0"/>
          <c:tx>
            <c:strRef>
              <c:f>Hoja1!$A$3</c:f>
              <c:strCache>
                <c:ptCount val="1"/>
                <c:pt idx="0">
                  <c:v>Mezquital con vegetación secundaria arbustiva </c:v>
                </c:pt>
              </c:strCache>
            </c:strRef>
          </c:tx>
          <c:dLbls>
            <c:dLbl>
              <c:idx val="1"/>
              <c:layout>
                <c:manualLayout>
                  <c:x val="-0.18787001077432416"/>
                  <c:y val="7.6871590338564666E-2"/>
                </c:manualLayout>
              </c:layout>
              <c:showVal val="1"/>
            </c:dLbl>
            <c:dLbl>
              <c:idx val="2"/>
              <c:layout>
                <c:manualLayout>
                  <c:x val="0.15601315952793857"/>
                  <c:y val="-0.30555030468230332"/>
                </c:manualLayout>
              </c:layout>
              <c:showVal val="1"/>
            </c:dLbl>
            <c:txPr>
              <a:bodyPr/>
              <a:lstStyle/>
              <a:p>
                <a:pPr>
                  <a:defRPr sz="1400" baseline="0"/>
                </a:pPr>
                <a:endParaRPr lang="es-AR"/>
              </a:p>
            </c:txPr>
            <c:showVal val="1"/>
            <c:showLeaderLines val="1"/>
          </c:dLbls>
          <c:cat>
            <c:strRef>
              <c:f>Hoja1!$B$1:$E$1</c:f>
              <c:strCache>
                <c:ptCount val="4"/>
                <c:pt idx="0">
                  <c:v>Desnudo</c:v>
                </c:pt>
                <c:pt idx="1">
                  <c:v>Abierto</c:v>
                </c:pt>
                <c:pt idx="2">
                  <c:v>Semiabierto</c:v>
                </c:pt>
                <c:pt idx="3">
                  <c:v>Denso</c:v>
                </c:pt>
              </c:strCache>
            </c:strRef>
          </c:cat>
          <c:val>
            <c:numRef>
              <c:f>Hoja1!$B$3:$E$3</c:f>
              <c:numCache>
                <c:formatCode>0.00%</c:formatCode>
                <c:ptCount val="4"/>
                <c:pt idx="0">
                  <c:v>1.3899999999999999E-2</c:v>
                </c:pt>
                <c:pt idx="1">
                  <c:v>0.35080000000000022</c:v>
                </c:pt>
                <c:pt idx="2">
                  <c:v>0.42070000000000002</c:v>
                </c:pt>
                <c:pt idx="3">
                  <c:v>0.21460000000000001</c:v>
                </c:pt>
              </c:numCache>
            </c:numRef>
          </c:val>
        </c:ser>
      </c:pie3D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AR"/>
  <c:chart>
    <c:title>
      <c:layout>
        <c:manualLayout>
          <c:xMode val="edge"/>
          <c:yMode val="edge"/>
          <c:x val="0.33297782470491705"/>
          <c:y val="2.5588928241691393E-2"/>
        </c:manualLayout>
      </c:layout>
    </c:title>
    <c:view3D>
      <c:rotX val="30"/>
      <c:perspective val="30"/>
    </c:view3D>
    <c:plotArea>
      <c:layout>
        <c:manualLayout>
          <c:layoutTarget val="inner"/>
          <c:xMode val="edge"/>
          <c:yMode val="edge"/>
          <c:x val="6.1297908676054745E-2"/>
          <c:y val="0.1010276330781749"/>
          <c:w val="0.85967941120661018"/>
          <c:h val="0.89897236692182469"/>
        </c:manualLayout>
      </c:layout>
      <c:pie3DChart>
        <c:varyColors val="1"/>
        <c:ser>
          <c:idx val="0"/>
          <c:order val="0"/>
          <c:tx>
            <c:strRef>
              <c:f>Hoja1!$A$2</c:f>
              <c:strCache>
                <c:ptCount val="1"/>
                <c:pt idx="0">
                  <c:v>Mezquital </c:v>
                </c:pt>
              </c:strCache>
            </c:strRef>
          </c:tx>
          <c:dLbls>
            <c:dLbl>
              <c:idx val="0"/>
              <c:layout>
                <c:manualLayout>
                  <c:x val="-0.14890350263238941"/>
                  <c:y val="0.13890646434670634"/>
                </c:manualLayout>
              </c:layout>
              <c:showVal val="1"/>
            </c:dLbl>
            <c:dLbl>
              <c:idx val="1"/>
              <c:layout>
                <c:manualLayout>
                  <c:x val="-0.19608343828816271"/>
                  <c:y val="-0.1444826230431131"/>
                </c:manualLayout>
              </c:layout>
              <c:showVal val="1"/>
            </c:dLbl>
            <c:dLbl>
              <c:idx val="2"/>
              <c:layout>
                <c:manualLayout>
                  <c:x val="0.19666054563692359"/>
                  <c:y val="-0.17088481962141988"/>
                </c:manualLayout>
              </c:layout>
              <c:showVal val="1"/>
            </c:dLbl>
            <c:dLbl>
              <c:idx val="3"/>
              <c:layout>
                <c:manualLayout>
                  <c:x val="0.16214943837939727"/>
                  <c:y val="0.11268197597917076"/>
                </c:manualLayout>
              </c:layout>
              <c:showVal val="1"/>
            </c:dLbl>
            <c:spPr>
              <a:effectLst>
                <a:outerShdw blurRad="50800" dist="76200" dir="5400000" algn="t" rotWithShape="0">
                  <a:prstClr val="black">
                    <a:alpha val="61000"/>
                  </a:prstClr>
                </a:outerShdw>
              </a:effectLst>
            </c:spPr>
            <c:txPr>
              <a:bodyPr/>
              <a:lstStyle/>
              <a:p>
                <a:pPr>
                  <a:defRPr sz="1400" baseline="0">
                    <a:solidFill>
                      <a:sysClr val="windowText" lastClr="000000"/>
                    </a:solidFill>
                  </a:defRPr>
                </a:pPr>
                <a:endParaRPr lang="es-AR"/>
              </a:p>
            </c:txPr>
            <c:showVal val="1"/>
            <c:showLeaderLines val="1"/>
          </c:dLbls>
          <c:cat>
            <c:strRef>
              <c:f>Hoja1!$B$1:$E$1</c:f>
              <c:strCache>
                <c:ptCount val="4"/>
                <c:pt idx="0">
                  <c:v>Desnudo</c:v>
                </c:pt>
                <c:pt idx="1">
                  <c:v>Abierto</c:v>
                </c:pt>
                <c:pt idx="2">
                  <c:v>Semiabierto</c:v>
                </c:pt>
                <c:pt idx="3">
                  <c:v>Denso</c:v>
                </c:pt>
              </c:strCache>
            </c:strRef>
          </c:cat>
          <c:val>
            <c:numRef>
              <c:f>Hoja1!$B$2:$E$2</c:f>
              <c:numCache>
                <c:formatCode>0.00%</c:formatCode>
                <c:ptCount val="4"/>
                <c:pt idx="0">
                  <c:v>0.12820000000000001</c:v>
                </c:pt>
                <c:pt idx="1">
                  <c:v>0.36190000000000017</c:v>
                </c:pt>
                <c:pt idx="2">
                  <c:v>0.33580000000000032</c:v>
                </c:pt>
                <c:pt idx="3">
                  <c:v>0.1741</c:v>
                </c:pt>
              </c:numCache>
            </c:numRef>
          </c:val>
        </c:ser>
      </c:pie3DChart>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AR"/>
  <c:chart>
    <c:autoTitleDeleted val="1"/>
    <c:view3D>
      <c:rotX val="30"/>
      <c:perspective val="30"/>
    </c:view3D>
    <c:plotArea>
      <c:layout>
        <c:manualLayout>
          <c:layoutTarget val="inner"/>
          <c:xMode val="edge"/>
          <c:yMode val="edge"/>
          <c:x val="9.3145632693174787E-2"/>
          <c:y val="0.26943890396067438"/>
          <c:w val="0.82229461037026763"/>
          <c:h val="0.67115571761169912"/>
        </c:manualLayout>
      </c:layout>
      <c:pie3DChart>
        <c:varyColors val="1"/>
        <c:ser>
          <c:idx val="0"/>
          <c:order val="0"/>
          <c:tx>
            <c:strRef>
              <c:f>Hoja1!$A$4</c:f>
              <c:strCache>
                <c:ptCount val="1"/>
                <c:pt idx="0">
                  <c:v>Mezquital con vegetación secundaria arbustiva y erosión </c:v>
                </c:pt>
              </c:strCache>
            </c:strRef>
          </c:tx>
          <c:dLbls>
            <c:dLbl>
              <c:idx val="0"/>
              <c:layout>
                <c:manualLayout>
                  <c:x val="-7.1654225081678735E-2"/>
                  <c:y val="0.10012236483704375"/>
                </c:manualLayout>
              </c:layout>
              <c:showVal val="1"/>
            </c:dLbl>
            <c:dLbl>
              <c:idx val="1"/>
              <c:layout>
                <c:manualLayout>
                  <c:x val="-0.22340978558022295"/>
                  <c:y val="3.2586807677574173E-2"/>
                </c:manualLayout>
              </c:layout>
              <c:showVal val="1"/>
            </c:dLbl>
            <c:dLbl>
              <c:idx val="2"/>
              <c:layout>
                <c:manualLayout>
                  <c:x val="0.20785785626744974"/>
                  <c:y val="-0.27478963422336911"/>
                </c:manualLayout>
              </c:layout>
              <c:showVal val="1"/>
            </c:dLbl>
            <c:txPr>
              <a:bodyPr/>
              <a:lstStyle/>
              <a:p>
                <a:pPr>
                  <a:defRPr sz="1400" baseline="0"/>
                </a:pPr>
                <a:endParaRPr lang="es-AR"/>
              </a:p>
            </c:txPr>
            <c:showVal val="1"/>
            <c:showLeaderLines val="1"/>
          </c:dLbls>
          <c:cat>
            <c:strRef>
              <c:f>Hoja1!$B$1:$E$1</c:f>
              <c:strCache>
                <c:ptCount val="4"/>
                <c:pt idx="0">
                  <c:v>Desnudo</c:v>
                </c:pt>
                <c:pt idx="1">
                  <c:v>Abierto</c:v>
                </c:pt>
                <c:pt idx="2">
                  <c:v>Semiabierto</c:v>
                </c:pt>
                <c:pt idx="3">
                  <c:v>Denso</c:v>
                </c:pt>
              </c:strCache>
            </c:strRef>
          </c:cat>
          <c:val>
            <c:numRef>
              <c:f>Hoja1!$B$4:$E$4</c:f>
              <c:numCache>
                <c:formatCode>0.00%</c:formatCode>
                <c:ptCount val="4"/>
                <c:pt idx="0">
                  <c:v>6.8900000000000003E-2</c:v>
                </c:pt>
                <c:pt idx="1">
                  <c:v>0.35160000000000002</c:v>
                </c:pt>
                <c:pt idx="2">
                  <c:v>0.37330000000000035</c:v>
                </c:pt>
                <c:pt idx="3">
                  <c:v>0.20619999999999999</c:v>
                </c:pt>
              </c:numCache>
            </c:numRef>
          </c:val>
        </c:ser>
      </c:pie3DChart>
    </c:plotArea>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0.06528</cdr:x>
      <cdr:y>0.04878</cdr:y>
    </cdr:from>
    <cdr:to>
      <cdr:x>0.91692</cdr:x>
      <cdr:y>0.21951</cdr:y>
    </cdr:to>
    <cdr:sp macro="" textlink="">
      <cdr:nvSpPr>
        <cdr:cNvPr id="2" name="1 CuadroTexto"/>
        <cdr:cNvSpPr txBox="1"/>
      </cdr:nvSpPr>
      <cdr:spPr>
        <a:xfrm xmlns:a="http://schemas.openxmlformats.org/drawingml/2006/main">
          <a:off x="314339" y="142876"/>
          <a:ext cx="4100553" cy="500066"/>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pPr algn="ctr" rtl="0"/>
          <a:r>
            <a:rPr lang="es-AR" sz="1400" b="1" dirty="0" smtClean="0"/>
            <a:t>Mezquital con vegetación secundaria arbustiva y erosión </a:t>
          </a:r>
        </a:p>
        <a:p xmlns:a="http://schemas.openxmlformats.org/drawingml/2006/main">
          <a:endParaRPr lang="es-AR"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050D29A-12A9-4EA2-A774-A814CFC88C66}" type="datetimeFigureOut">
              <a:rPr lang="es-AR"/>
              <a:pPr>
                <a:defRPr/>
              </a:pPr>
              <a:t>17/11/2011</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AR"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AR"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0189E30-4FC5-4DAF-B41B-2AC2FB5884DE}" type="slidenum">
              <a:rPr lang="es-AR"/>
              <a:pPr>
                <a:defRPr/>
              </a:pPr>
              <a:t>‹Nº›</a:t>
            </a:fld>
            <a:endParaRPr lang="es-A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Marcador de imagen de diapositiva"/>
          <p:cNvSpPr>
            <a:spLocks noGrp="1" noRot="1" noChangeAspect="1"/>
          </p:cNvSpPr>
          <p:nvPr>
            <p:ph type="sldImg"/>
          </p:nvPr>
        </p:nvSpPr>
        <p:spPr bwMode="auto">
          <a:noFill/>
          <a:ln>
            <a:solidFill>
              <a:srgbClr val="000000"/>
            </a:solidFill>
            <a:miter lim="800000"/>
            <a:headEnd/>
            <a:tailEnd/>
          </a:ln>
        </p:spPr>
      </p:sp>
      <p:sp>
        <p:nvSpPr>
          <p:cNvPr id="15362"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AR" dirty="0" smtClean="0"/>
          </a:p>
        </p:txBody>
      </p:sp>
      <p:sp>
        <p:nvSpPr>
          <p:cNvPr id="15363"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280336-DBE2-4B6C-AB98-511407D948D3}" type="slidenum">
              <a:rPr lang="es-AR"/>
              <a:pPr fontAlgn="base">
                <a:spcBef>
                  <a:spcPct val="0"/>
                </a:spcBef>
                <a:spcAft>
                  <a:spcPct val="0"/>
                </a:spcAft>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Marcador de imagen de diapositiva"/>
          <p:cNvSpPr>
            <a:spLocks noGrp="1" noRot="1" noChangeAspect="1"/>
          </p:cNvSpPr>
          <p:nvPr>
            <p:ph type="sldImg"/>
          </p:nvPr>
        </p:nvSpPr>
        <p:spPr bwMode="auto">
          <a:noFill/>
          <a:ln>
            <a:solidFill>
              <a:srgbClr val="000000"/>
            </a:solidFill>
            <a:miter lim="800000"/>
            <a:headEnd/>
            <a:tailEnd/>
          </a:ln>
        </p:spPr>
      </p:sp>
      <p:sp>
        <p:nvSpPr>
          <p:cNvPr id="35842"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Para concluir podemos decir que los SIG constituyen una importante herramienta de información tecnológica. Se caracterizan por integrar el conocimiento geográfico desde múltiples fuentes y procesar los datos, con la finalidad de colaborar y servir de apoyo a decisiones referenciadas espacialmente. </a:t>
            </a:r>
          </a:p>
          <a:p>
            <a:pPr>
              <a:spcBef>
                <a:spcPct val="0"/>
              </a:spcBef>
            </a:pPr>
            <a:r>
              <a:rPr lang="es-AR" dirty="0" smtClean="0"/>
              <a:t>Las herramientas SIG han demostrado ser de gran utilidad  para aplicaciones en casi todas las disciplinas y campos, como ser: problemas de localizaciones, logística y cadena de suministro, resolución de problemas de transporte, diseño y programación de rutas, selección de áreas delictivas, entre otras.  Es decir han estimulado una nueva forma de resolver problemas, basándose en información geográfica.</a:t>
            </a:r>
          </a:p>
        </p:txBody>
      </p:sp>
      <p:sp>
        <p:nvSpPr>
          <p:cNvPr id="35843"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F6A113-2F94-4164-B935-316F7CECF68F}" type="slidenum">
              <a:rPr lang="es-AR"/>
              <a:pPr fontAlgn="base">
                <a:spcBef>
                  <a:spcPct val="0"/>
                </a:spcBef>
                <a:spcAft>
                  <a:spcPct val="0"/>
                </a:spcAft>
              </a:pPr>
              <a:t>15</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Un Sistema de Información Geográfico es una integración organizada de hardware, software y datos geográficos diseñada para capturar, almacenar , manipular, analizar y desplegar en todas sus formas la información geográficamente referenciada con el fin de resolver problemas complejos de planificación y gestión.</a:t>
            </a:r>
          </a:p>
          <a:p>
            <a:pPr>
              <a:spcBef>
                <a:spcPct val="0"/>
              </a:spcBef>
            </a:pPr>
            <a:r>
              <a:rPr lang="es-AR" dirty="0" smtClean="0"/>
              <a:t>Un SIG es una herramienta de análisis de información. La información debe tener una referencia espacial y debe conservar una inteligencia propia sobre la topología y representación. En general la información geográficamente referenciada debe responder las siguientes preguntas: </a:t>
            </a:r>
          </a:p>
          <a:p>
            <a:pPr>
              <a:spcBef>
                <a:spcPct val="0"/>
              </a:spcBef>
            </a:pPr>
            <a:r>
              <a:rPr lang="es-AR" dirty="0" smtClean="0"/>
              <a:t>¿Dónde está el objeto A?</a:t>
            </a:r>
          </a:p>
          <a:p>
            <a:pPr>
              <a:spcBef>
                <a:spcPct val="0"/>
              </a:spcBef>
            </a:pPr>
            <a:r>
              <a:rPr lang="es-AR" dirty="0" smtClean="0"/>
              <a:t>¿Dónde está A con relación a B?</a:t>
            </a:r>
          </a:p>
          <a:p>
            <a:pPr>
              <a:spcBef>
                <a:spcPct val="0"/>
              </a:spcBef>
            </a:pPr>
            <a:r>
              <a:rPr lang="es-AR" dirty="0" smtClean="0"/>
              <a:t>¿Cuál es el valor que toma la función Z en la posición X?</a:t>
            </a:r>
          </a:p>
          <a:p>
            <a:pPr>
              <a:spcBef>
                <a:spcPct val="0"/>
              </a:spcBef>
            </a:pPr>
            <a:r>
              <a:rPr lang="es-AR" dirty="0" smtClean="0"/>
              <a:t>¿Cuál es la dimensión de B(frecuencia, área, volumen, perímetro)?</a:t>
            </a:r>
          </a:p>
          <a:p>
            <a:pPr>
              <a:spcBef>
                <a:spcPct val="0"/>
              </a:spcBef>
            </a:pPr>
            <a:r>
              <a:rPr lang="es-AR" dirty="0" smtClean="0"/>
              <a:t>¿Cuál es el camino más corto sobre el terreno desde un punto a otro?</a:t>
            </a:r>
          </a:p>
          <a:p>
            <a:pPr>
              <a:spcBef>
                <a:spcPct val="0"/>
              </a:spcBef>
            </a:pPr>
            <a:r>
              <a:rPr lang="es-AR" dirty="0" smtClean="0"/>
              <a:t>¿Qué hay en el punto(</a:t>
            </a:r>
            <a:r>
              <a:rPr lang="es-AR" dirty="0" err="1" smtClean="0"/>
              <a:t>x,y</a:t>
            </a:r>
            <a:r>
              <a:rPr lang="es-AR" dirty="0" smtClean="0"/>
              <a:t>)?</a:t>
            </a:r>
          </a:p>
          <a:p>
            <a:pPr>
              <a:spcBef>
                <a:spcPct val="0"/>
              </a:spcBef>
            </a:pPr>
            <a:r>
              <a:rPr lang="es-AR" dirty="0" smtClean="0"/>
              <a:t> </a:t>
            </a:r>
          </a:p>
          <a:p>
            <a:pPr>
              <a:spcBef>
                <a:spcPct val="0"/>
              </a:spcBef>
            </a:pPr>
            <a:endParaRPr lang="es-AR" dirty="0" smtClean="0"/>
          </a:p>
        </p:txBody>
      </p:sp>
      <p:sp>
        <p:nvSpPr>
          <p:cNvPr id="17411"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2EC444-199A-4F48-82B1-48E03C339AA2}" type="slidenum">
              <a:rPr lang="es-AR"/>
              <a:pPr fontAlgn="base">
                <a:spcBef>
                  <a:spcPct val="0"/>
                </a:spcBef>
                <a:spcAft>
                  <a:spcPct val="0"/>
                </a:spcAft>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Marcador de imagen de diapositiva"/>
          <p:cNvSpPr>
            <a:spLocks noGrp="1" noRot="1" noChangeAspect="1"/>
          </p:cNvSpPr>
          <p:nvPr>
            <p:ph type="sldImg"/>
          </p:nvPr>
        </p:nvSpPr>
        <p:spPr bwMode="auto">
          <a:noFill/>
          <a:ln>
            <a:solidFill>
              <a:srgbClr val="000000"/>
            </a:solidFill>
            <a:miter lim="800000"/>
            <a:headEnd/>
            <a:tailEnd/>
          </a:ln>
        </p:spPr>
      </p:sp>
      <p:sp>
        <p:nvSpPr>
          <p:cNvPr id="19458"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9459"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1D1654B-B3B6-4840-BB8C-477A6E4A3AD7}" type="slidenum">
              <a:rPr lang="es-AR"/>
              <a:pPr fontAlgn="base">
                <a:spcBef>
                  <a:spcPct val="0"/>
                </a:spcBef>
                <a:spcAft>
                  <a:spcPct val="0"/>
                </a:spcAft>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El relevamiento LIDAR se realiza mediante el uso de láser. Proporciona puntos sobre cualquier objeto situado sobre el terreno, en particular sobre la vegetación. De esta forma resulta sencillo obtener un modelo de altura de la vegetación, calcular la altura predominante de una zona o detectar los árboles más altos. </a:t>
            </a:r>
          </a:p>
          <a:p>
            <a:pPr>
              <a:spcBef>
                <a:spcPct val="0"/>
              </a:spcBef>
            </a:pPr>
            <a:r>
              <a:rPr lang="es-AR" dirty="0" smtClean="0"/>
              <a:t>En el ejemplo, el primer retorno nos da la altura de la copa de los árboles; el último retorno mide el valor del suelo. El sistema LIDAR puede captar múltiples retornos para cada punto del terreno, y cada uno de ellos registra también la intensidad reflejada. Notar en la imagen de la izquierda como el primer retorno LIDAR está limitado al suelo desnudo y áreas intermitentes esparcidas dentro de los árboles. A la derecha, una nube de puntos producto del retorno de los árboles. </a:t>
            </a:r>
          </a:p>
          <a:p>
            <a:pPr>
              <a:spcBef>
                <a:spcPct val="0"/>
              </a:spcBef>
            </a:pPr>
            <a:r>
              <a:rPr lang="es-AR" dirty="0" smtClean="0"/>
              <a:t>A partir de esta información se puedan elaborar modelos tridimensionales de alta precisión, que luego se aplicaran a diferentes soluciones.</a:t>
            </a:r>
          </a:p>
        </p:txBody>
      </p:sp>
      <p:sp>
        <p:nvSpPr>
          <p:cNvPr id="21507"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9CDE6C-14FB-4A10-8F60-86CC034B0A6E}" type="slidenum">
              <a:rPr lang="es-AR"/>
              <a:pPr fontAlgn="base">
                <a:spcBef>
                  <a:spcPct val="0"/>
                </a:spcBef>
                <a:spcAft>
                  <a:spcPct val="0"/>
                </a:spcAft>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AR" dirty="0" smtClean="0"/>
          </a:p>
        </p:txBody>
      </p:sp>
      <p:sp>
        <p:nvSpPr>
          <p:cNvPr id="23555"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4EB4BE-51AE-4357-BD2F-1176C2752DD7}" type="slidenum">
              <a:rPr lang="es-AR"/>
              <a:pPr fontAlgn="base">
                <a:spcBef>
                  <a:spcPct val="0"/>
                </a:spcBef>
                <a:spcAft>
                  <a:spcPct val="0"/>
                </a:spcAft>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El </a:t>
            </a:r>
            <a:r>
              <a:rPr lang="es-AR" b="1" dirty="0" smtClean="0"/>
              <a:t>catastro</a:t>
            </a:r>
            <a:r>
              <a:rPr lang="es-AR" dirty="0" smtClean="0"/>
              <a:t>  está formado por el registro de las propiedades, limitaciones y valores del suelo de una región. Su origen es el establecimiento de impuestos y su base de trabajo la parcela. Las aplicaciones SIG catastrales están orientadas a: planeamiento urbano; la dotación de servicios como ser transporte, seguridad, bomberos, salud; la regulación de la tenencia de la tierra y el uso del suelo.</a:t>
            </a:r>
          </a:p>
          <a:p>
            <a:pPr>
              <a:spcBef>
                <a:spcPct val="0"/>
              </a:spcBef>
            </a:pPr>
            <a:r>
              <a:rPr lang="es-AR" dirty="0" smtClean="0"/>
              <a:t>En cuanto al </a:t>
            </a:r>
            <a:r>
              <a:rPr lang="es-AR" b="1" dirty="0" err="1" smtClean="0"/>
              <a:t>pétroleo</a:t>
            </a:r>
            <a:r>
              <a:rPr lang="es-AR" b="1" dirty="0" smtClean="0"/>
              <a:t>, </a:t>
            </a:r>
            <a:r>
              <a:rPr lang="es-AR" dirty="0" smtClean="0"/>
              <a:t>las aplicaciones SIG ayudan a: explorar nuevos lugares de reservas de petróleo, la gestión de producción de petróleo crudo desde los estratos de tierra, la gestión de la red de tuberías para la transferencia de las fuentes de crudo a instalaciones para su tratamiento.</a:t>
            </a:r>
            <a:endParaRPr lang="es-AR" b="1" dirty="0" smtClean="0"/>
          </a:p>
          <a:p>
            <a:pPr>
              <a:spcBef>
                <a:spcPct val="0"/>
              </a:spcBef>
            </a:pPr>
            <a:r>
              <a:rPr lang="es-AR" dirty="0" smtClean="0"/>
              <a:t>La </a:t>
            </a:r>
            <a:r>
              <a:rPr lang="es-AR" b="1" dirty="0" smtClean="0"/>
              <a:t>cartografía </a:t>
            </a:r>
            <a:r>
              <a:rPr lang="es-AR" dirty="0" smtClean="0"/>
              <a:t>es la disciplina encargada del estudio y elaboración de los mapas. Los SIG han evolucionado esta rama permitiendo: mayor precisión, visualización en diferentes formatos, posibilidad de mostrar mapas en 3D y alcanzar mayor dinamismo permitiendo el acceso a distintos niveles de profundidad hasta llegar a un elemento en particular, todo en un mismo mapa.  </a:t>
            </a:r>
          </a:p>
          <a:p>
            <a:pPr>
              <a:spcBef>
                <a:spcPct val="0"/>
              </a:spcBef>
            </a:pPr>
            <a:r>
              <a:rPr lang="es-AR" dirty="0" smtClean="0"/>
              <a:t>Las aplicaciones SIG en el área de la </a:t>
            </a:r>
            <a:r>
              <a:rPr lang="es-AR" b="1" dirty="0" smtClean="0"/>
              <a:t>agricultura </a:t>
            </a:r>
            <a:r>
              <a:rPr lang="es-AR" dirty="0" smtClean="0"/>
              <a:t>comprenden: Monitoreo y planificación del uso sostenible de recursos naturales. Inventarios de áreas sembradas de cultivos y pasturas. Determinación de aptitud agrícola y capacidad de los suelos. Monitoreo de procesos de erosión. Planeamiento del uso de la tierra y crecimiento urbano. Relevamiento y caracterización de suelos.</a:t>
            </a:r>
          </a:p>
          <a:p>
            <a:pPr>
              <a:spcBef>
                <a:spcPct val="0"/>
              </a:spcBef>
            </a:pPr>
            <a:r>
              <a:rPr lang="es-AR" dirty="0" smtClean="0"/>
              <a:t>En la </a:t>
            </a:r>
            <a:r>
              <a:rPr lang="es-AR" b="1" dirty="0" smtClean="0"/>
              <a:t>minería </a:t>
            </a:r>
            <a:r>
              <a:rPr lang="es-AR" dirty="0" smtClean="0"/>
              <a:t>las aplicaciones SIG nos permiten: Planificación de restauración, control de escombreras y seguimiento continuado de la explotación. </a:t>
            </a:r>
          </a:p>
          <a:p>
            <a:pPr>
              <a:spcBef>
                <a:spcPct val="0"/>
              </a:spcBef>
            </a:pPr>
            <a:r>
              <a:rPr lang="es-AR" dirty="0" smtClean="0"/>
              <a:t>En lo que refiere al </a:t>
            </a:r>
            <a:r>
              <a:rPr lang="es-AR" b="1" dirty="0" err="1" smtClean="0"/>
              <a:t>geomarketing</a:t>
            </a:r>
            <a:r>
              <a:rPr lang="es-AR" dirty="0" smtClean="0"/>
              <a:t>, el estudio de las características demográficas, sociales y económicas de la población en un área determinada ofrece a las empresas y sus departamentos de marketing y desarrollo información valiosa para su toma de decisiones. La </a:t>
            </a:r>
            <a:r>
              <a:rPr lang="es-AR" dirty="0" err="1" smtClean="0"/>
              <a:t>georeferenciación</a:t>
            </a:r>
            <a:r>
              <a:rPr lang="es-AR" dirty="0" smtClean="0"/>
              <a:t> de los datos de estas áreas nos permite responder a preguntas como:</a:t>
            </a:r>
          </a:p>
          <a:p>
            <a:pPr>
              <a:spcBef>
                <a:spcPct val="0"/>
              </a:spcBef>
            </a:pPr>
            <a:r>
              <a:rPr lang="es-AR" dirty="0" smtClean="0"/>
              <a:t>· ¿Dónde se encuentra localizada la competencia y cuales son sus áreas de influencia?</a:t>
            </a:r>
            <a:br>
              <a:rPr lang="es-AR" dirty="0" smtClean="0"/>
            </a:br>
            <a:r>
              <a:rPr lang="es-AR" dirty="0" smtClean="0"/>
              <a:t>· ¿Dónde se encuentran nuestros clientes y dentro de ellos su distribución a nivel adquisitivo y por edades?</a:t>
            </a:r>
            <a:br>
              <a:rPr lang="es-AR" dirty="0" smtClean="0"/>
            </a:br>
            <a:r>
              <a:rPr lang="es-AR" dirty="0" smtClean="0"/>
              <a:t>· ¿Dónde hay vacíos de negocio, zonas desatendidas y clientes potenciales?</a:t>
            </a:r>
            <a:br>
              <a:rPr lang="es-AR" dirty="0" smtClean="0"/>
            </a:br>
            <a:r>
              <a:rPr lang="es-AR" dirty="0" smtClean="0"/>
              <a:t>· ¿Cuál es el perfil del cliente que compra nuestro producto x y donde se encuentra ubicado geográficamente?</a:t>
            </a:r>
            <a:br>
              <a:rPr lang="es-AR" dirty="0" smtClean="0"/>
            </a:br>
            <a:endParaRPr lang="es-AR" dirty="0" smtClean="0"/>
          </a:p>
        </p:txBody>
      </p:sp>
      <p:sp>
        <p:nvSpPr>
          <p:cNvPr id="25603"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445F75-9B98-4028-A389-5030926F7356}" type="slidenum">
              <a:rPr lang="es-AR"/>
              <a:pPr fontAlgn="base">
                <a:spcBef>
                  <a:spcPct val="0"/>
                </a:spcBef>
                <a:spcAft>
                  <a:spcPct val="0"/>
                </a:spcAft>
              </a:pPr>
              <a:t>8</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Marcador de imagen de diapositiva"/>
          <p:cNvSpPr>
            <a:spLocks noGrp="1" noRot="1" noChangeAspect="1"/>
          </p:cNvSpPr>
          <p:nvPr>
            <p:ph type="sldImg"/>
          </p:nvPr>
        </p:nvSpPr>
        <p:spPr bwMode="auto">
          <a:noFill/>
          <a:ln>
            <a:solidFill>
              <a:srgbClr val="000000"/>
            </a:solidFill>
            <a:miter lim="800000"/>
            <a:headEnd/>
            <a:tailEnd/>
          </a:ln>
        </p:spPr>
      </p:sp>
      <p:sp>
        <p:nvSpPr>
          <p:cNvPr id="27650"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Voy a dar algunos ejemplos en dónde se aplican técnicas de minería de datos a los SIG.</a:t>
            </a:r>
          </a:p>
          <a:p>
            <a:pPr>
              <a:spcBef>
                <a:spcPct val="0"/>
              </a:spcBef>
            </a:pPr>
            <a:r>
              <a:rPr lang="es-AR" dirty="0" smtClean="0"/>
              <a:t>Se sabe que la información geográfica combinada</a:t>
            </a:r>
            <a:r>
              <a:rPr lang="es-AR" baseline="0" dirty="0" smtClean="0"/>
              <a:t> con las bases de datos de los hechos delictivos permite realizar diversos análisis espaciales y crear mapas de criminalidad.</a:t>
            </a:r>
            <a:endParaRPr lang="es-AR" dirty="0" smtClean="0"/>
          </a:p>
          <a:p>
            <a:pPr>
              <a:spcBef>
                <a:spcPct val="0"/>
              </a:spcBef>
            </a:pPr>
            <a:r>
              <a:rPr lang="es-AR" dirty="0" smtClean="0"/>
              <a:t>Supongamos que uno se quiere mudar y antes de elegir un nuevo barrio primero quiere saber cuán alto es el nivel de robos en el mismo. Para ayudarnos con esta decisión podemos aplicar la técnica de agrupamiento al SIG. La misma consiste en agrupar los miembros de un grupo de forma tal que los elementos que lo conforman sean similares de acuerdo alguna métrica. La métrica en nuestro caso sería la</a:t>
            </a:r>
            <a:r>
              <a:rPr lang="es-AR" baseline="0" dirty="0" smtClean="0"/>
              <a:t> cantidad </a:t>
            </a:r>
            <a:r>
              <a:rPr lang="es-AR" dirty="0" smtClean="0"/>
              <a:t>de robos. Aquellas zonas donde el nivel es alto se denominan zonas calientes y sería apropiado evitar elegir una casa que se encuentre ubicado en esa zona.</a:t>
            </a:r>
          </a:p>
        </p:txBody>
      </p:sp>
      <p:sp>
        <p:nvSpPr>
          <p:cNvPr id="27651"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44932A-F495-46F4-B80D-0138902E193E}" type="slidenum">
              <a:rPr lang="es-AR"/>
              <a:pPr fontAlgn="base">
                <a:spcBef>
                  <a:spcPct val="0"/>
                </a:spcBef>
                <a:spcAft>
                  <a:spcPct val="0"/>
                </a:spcAft>
              </a:pPr>
              <a:t>10</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Los SIG son particularmente adecuados</a:t>
            </a:r>
            <a:r>
              <a:rPr lang="es-AR" baseline="0" dirty="0" smtClean="0"/>
              <a:t> como base para la toma de decisiones de localización. Un caso interesante en el cual se aplico la técnica del árbol de decisión a un SIG es el de un proyecto que se hizo para decidir la localización de hoteles en Costa Rica.</a:t>
            </a:r>
          </a:p>
          <a:p>
            <a:pPr>
              <a:spcBef>
                <a:spcPct val="0"/>
              </a:spcBef>
            </a:pPr>
            <a:r>
              <a:rPr lang="es-AR" baseline="0" dirty="0" smtClean="0"/>
              <a:t>Como primer paso se decidieron qué características tendrían que tener los terrenos para ser apropiados por ejemplo la distancia a la costa o a la carretera. Esta información se volcó en un árbol y todos los lugares cuyas características satisfacían las del camino verde cumplían con los criterios necesarios. Como resultado se obtuvieron más de 4000 hectáreas aptas para construir. Se pudo comprobar la efectividad de la técnica al descubrir que los 5 hoteles más rentables de Costa Rica se encontraban ubicados en esas hectáreas. </a:t>
            </a:r>
            <a:endParaRPr lang="es-AR" dirty="0" smtClean="0"/>
          </a:p>
          <a:p>
            <a:pPr>
              <a:spcBef>
                <a:spcPct val="0"/>
              </a:spcBef>
            </a:pPr>
            <a:endParaRPr lang="es-AR" dirty="0" smtClean="0"/>
          </a:p>
        </p:txBody>
      </p:sp>
      <p:sp>
        <p:nvSpPr>
          <p:cNvPr id="29699"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EDA6550-29C0-4125-ADE5-8DFB1C64AF33}" type="slidenum">
              <a:rPr lang="es-AR"/>
              <a:pPr fontAlgn="base">
                <a:spcBef>
                  <a:spcPct val="0"/>
                </a:spcBef>
                <a:spcAft>
                  <a:spcPct val="0"/>
                </a:spcAft>
              </a:pPr>
              <a:t>12</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En este caso de evaluación forestal que se realizo en Tamaulipas, México se aplica la técnica de serie de tiempo. Una serie de tiempo es una secuencia ordenada de valores de una variable en intervalos de tiempo periódicos y consecutivos. </a:t>
            </a:r>
            <a:r>
              <a:rPr lang="es-AR" b="1" dirty="0" smtClean="0"/>
              <a:t> </a:t>
            </a:r>
            <a:endParaRPr lang="es-AR" dirty="0" smtClean="0"/>
          </a:p>
          <a:p>
            <a:pPr>
              <a:spcBef>
                <a:spcPct val="0"/>
              </a:spcBef>
            </a:pPr>
            <a:r>
              <a:rPr lang="es-ES" dirty="0" smtClean="0"/>
              <a:t>El Sistema de Información Geográfica para la evaluación forestal es un sistema de consulta y análisis de </a:t>
            </a:r>
            <a:r>
              <a:rPr lang="es-ES" dirty="0" err="1" smtClean="0"/>
              <a:t>geodatabases</a:t>
            </a:r>
            <a:r>
              <a:rPr lang="es-ES" dirty="0" smtClean="0"/>
              <a:t> que facilita las tareas de regulación del uso de los recursos forestales del Estado de Tamaulipas, en un ambiente geográfico y</a:t>
            </a:r>
            <a:r>
              <a:rPr lang="es-ES" baseline="0" dirty="0" smtClean="0"/>
              <a:t> </a:t>
            </a:r>
            <a:r>
              <a:rPr lang="es-ES" dirty="0" smtClean="0"/>
              <a:t>permita su integración con otras capas de información </a:t>
            </a:r>
            <a:r>
              <a:rPr lang="es-ES" dirty="0" err="1" smtClean="0"/>
              <a:t>georreferenciada</a:t>
            </a:r>
            <a:r>
              <a:rPr lang="es-ES" dirty="0" smtClean="0"/>
              <a:t> generadas por diversas dependencias oficiales e instituciones académicas y de investigación. </a:t>
            </a:r>
          </a:p>
          <a:p>
            <a:pPr>
              <a:spcBef>
                <a:spcPct val="0"/>
              </a:spcBef>
            </a:pPr>
            <a:r>
              <a:rPr lang="es-ES" dirty="0" smtClean="0"/>
              <a:t>El cuadro muestra el porcentaje de cobertura de vegetación en los años 2000-2001 respecto a la vegetación de los años setenta. Esta información sirve por ejemplo para obtener de la tasa de deforestación en un periodo de observación de más de 30 años mediante la información generada en las etapas anteriores, modelando las tendencias futuras en los cambios de uso del suelo.</a:t>
            </a:r>
            <a:endParaRPr lang="es-AR" dirty="0" smtClean="0"/>
          </a:p>
          <a:p>
            <a:pPr>
              <a:spcBef>
                <a:spcPct val="0"/>
              </a:spcBef>
            </a:pPr>
            <a:endParaRPr lang="es-AR" dirty="0" smtClean="0"/>
          </a:p>
        </p:txBody>
      </p:sp>
      <p:sp>
        <p:nvSpPr>
          <p:cNvPr id="31747"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90FDE43-AC1E-41D6-8625-67517BB4AF95}" type="slidenum">
              <a:rPr lang="es-AR"/>
              <a:pPr fontAlgn="base">
                <a:spcBef>
                  <a:spcPct val="0"/>
                </a:spcBef>
                <a:spcAft>
                  <a:spcPct val="0"/>
                </a:spcAft>
              </a:pPr>
              <a:t>14</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9 Triángulo rectángulo"/>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1 Grupo"/>
          <p:cNvGrpSpPr>
            <a:grpSpLocks/>
          </p:cNvGrpSpPr>
          <p:nvPr/>
        </p:nvGrpSpPr>
        <p:grpSpPr bwMode="auto">
          <a:xfrm>
            <a:off x="-3175" y="4953000"/>
            <a:ext cx="9147175" cy="1911350"/>
            <a:chOff x="-3765" y="4832896"/>
            <a:chExt cx="9147765" cy="2032192"/>
          </a:xfrm>
        </p:grpSpPr>
        <p:sp>
          <p:nvSpPr>
            <p:cNvPr id="6" name="6 Forma libre"/>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7 Forma libre"/>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8 Título"/>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s-ES" smtClean="0"/>
              <a:t>Haga clic para modificar el estilo de título del patrón</a:t>
            </a:r>
            <a:endParaRPr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smtClean="0"/>
              <a:t>Haga clic para modificar el estilo de subtítulo del patrón</a:t>
            </a:r>
            <a:endParaRPr lang="en-US"/>
          </a:p>
        </p:txBody>
      </p:sp>
      <p:sp>
        <p:nvSpPr>
          <p:cNvPr id="11" name="29 Marcador de fecha"/>
          <p:cNvSpPr>
            <a:spLocks noGrp="1"/>
          </p:cNvSpPr>
          <p:nvPr>
            <p:ph type="dt" sz="half" idx="10"/>
          </p:nvPr>
        </p:nvSpPr>
        <p:spPr/>
        <p:txBody>
          <a:bodyPr/>
          <a:lstStyle>
            <a:lvl1pPr>
              <a:defRPr smtClean="0">
                <a:solidFill>
                  <a:srgbClr val="FFFFFF"/>
                </a:solidFill>
              </a:defRPr>
            </a:lvl1pPr>
            <a:extLst/>
          </a:lstStyle>
          <a:p>
            <a:pPr>
              <a:defRPr/>
            </a:pPr>
            <a:fld id="{1A2A36ED-9139-49F7-A330-7D0902D8D5AD}" type="datetimeFigureOut">
              <a:rPr lang="es-AR"/>
              <a:pPr>
                <a:defRPr/>
              </a:pPr>
              <a:t>17/11/2011</a:t>
            </a:fld>
            <a:endParaRPr lang="es-AR"/>
          </a:p>
        </p:txBody>
      </p:sp>
      <p:sp>
        <p:nvSpPr>
          <p:cNvPr id="12" name="18 Marcador de pie de página"/>
          <p:cNvSpPr>
            <a:spLocks noGrp="1"/>
          </p:cNvSpPr>
          <p:nvPr>
            <p:ph type="ftr" sz="quarter" idx="11"/>
          </p:nvPr>
        </p:nvSpPr>
        <p:spPr/>
        <p:txBody>
          <a:bodyPr/>
          <a:lstStyle>
            <a:lvl1pPr>
              <a:defRPr>
                <a:solidFill>
                  <a:schemeClr val="accent1">
                    <a:tint val="20000"/>
                  </a:schemeClr>
                </a:solidFill>
              </a:defRPr>
            </a:lvl1pPr>
            <a:extLst/>
          </a:lstStyle>
          <a:p>
            <a:pPr>
              <a:defRPr/>
            </a:pPr>
            <a:endParaRPr lang="es-AR"/>
          </a:p>
        </p:txBody>
      </p:sp>
      <p:sp>
        <p:nvSpPr>
          <p:cNvPr id="13" name="26 Marcador de número de diapositiva"/>
          <p:cNvSpPr>
            <a:spLocks noGrp="1"/>
          </p:cNvSpPr>
          <p:nvPr>
            <p:ph type="sldNum" sz="quarter" idx="12"/>
          </p:nvPr>
        </p:nvSpPr>
        <p:spPr/>
        <p:txBody>
          <a:bodyPr/>
          <a:lstStyle>
            <a:lvl1pPr>
              <a:defRPr smtClean="0">
                <a:solidFill>
                  <a:srgbClr val="FFFFFF"/>
                </a:solidFill>
              </a:defRPr>
            </a:lvl1pPr>
            <a:extLst/>
          </a:lstStyle>
          <a:p>
            <a:pPr>
              <a:defRPr/>
            </a:pPr>
            <a:fld id="{A2EA0FD2-AC75-440B-B8A2-0F8E6B44DF87}" type="slidenum">
              <a:rPr lang="es-AR"/>
              <a:pPr>
                <a:defRPr/>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E00D9029-2FF3-474A-977A-E259D3E4F684}" type="datetimeFigureOut">
              <a:rPr lang="es-AR"/>
              <a:pPr>
                <a:defRPr/>
              </a:pPr>
              <a:t>17/11/2011</a:t>
            </a:fld>
            <a:endParaRPr lang="es-AR"/>
          </a:p>
        </p:txBody>
      </p:sp>
      <p:sp>
        <p:nvSpPr>
          <p:cNvPr id="5" name="21 Marcador de pie de página"/>
          <p:cNvSpPr>
            <a:spLocks noGrp="1"/>
          </p:cNvSpPr>
          <p:nvPr>
            <p:ph type="ftr" sz="quarter" idx="11"/>
          </p:nvPr>
        </p:nvSpPr>
        <p:spPr/>
        <p:txBody>
          <a:bodyPr/>
          <a:lstStyle>
            <a:lvl1pPr>
              <a:defRPr/>
            </a:lvl1pPr>
          </a:lstStyle>
          <a:p>
            <a:pPr>
              <a:defRPr/>
            </a:pPr>
            <a:endParaRPr lang="es-AR"/>
          </a:p>
        </p:txBody>
      </p:sp>
      <p:sp>
        <p:nvSpPr>
          <p:cNvPr id="6" name="17 Marcador de número de diapositiva"/>
          <p:cNvSpPr>
            <a:spLocks noGrp="1"/>
          </p:cNvSpPr>
          <p:nvPr>
            <p:ph type="sldNum" sz="quarter" idx="12"/>
          </p:nvPr>
        </p:nvSpPr>
        <p:spPr/>
        <p:txBody>
          <a:bodyPr/>
          <a:lstStyle>
            <a:lvl1pPr>
              <a:defRPr/>
            </a:lvl1pPr>
          </a:lstStyle>
          <a:p>
            <a:pPr>
              <a:defRPr/>
            </a:pPr>
            <a:fld id="{A71016F2-FDA6-492C-A472-2867544C4886}" type="slidenum">
              <a:rPr lang="es-AR"/>
              <a:pPr>
                <a:defRPr/>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04A52C3A-A644-475C-A34A-10E1BD5DEE19}" type="datetimeFigureOut">
              <a:rPr lang="es-AR"/>
              <a:pPr>
                <a:defRPr/>
              </a:pPr>
              <a:t>17/11/2011</a:t>
            </a:fld>
            <a:endParaRPr lang="es-AR"/>
          </a:p>
        </p:txBody>
      </p:sp>
      <p:sp>
        <p:nvSpPr>
          <p:cNvPr id="5" name="21 Marcador de pie de página"/>
          <p:cNvSpPr>
            <a:spLocks noGrp="1"/>
          </p:cNvSpPr>
          <p:nvPr>
            <p:ph type="ftr" sz="quarter" idx="11"/>
          </p:nvPr>
        </p:nvSpPr>
        <p:spPr/>
        <p:txBody>
          <a:bodyPr/>
          <a:lstStyle>
            <a:lvl1pPr>
              <a:defRPr/>
            </a:lvl1pPr>
          </a:lstStyle>
          <a:p>
            <a:pPr>
              <a:defRPr/>
            </a:pPr>
            <a:endParaRPr lang="es-AR"/>
          </a:p>
        </p:txBody>
      </p:sp>
      <p:sp>
        <p:nvSpPr>
          <p:cNvPr id="6" name="17 Marcador de número de diapositiva"/>
          <p:cNvSpPr>
            <a:spLocks noGrp="1"/>
          </p:cNvSpPr>
          <p:nvPr>
            <p:ph type="sldNum" sz="quarter" idx="12"/>
          </p:nvPr>
        </p:nvSpPr>
        <p:spPr/>
        <p:txBody>
          <a:bodyPr/>
          <a:lstStyle>
            <a:lvl1pPr>
              <a:defRPr/>
            </a:lvl1pPr>
          </a:lstStyle>
          <a:p>
            <a:pPr>
              <a:defRPr/>
            </a:pPr>
            <a:fld id="{3AA189DC-7446-4109-9287-200450266C2D}" type="slidenum">
              <a:rPr lang="es-AR"/>
              <a:pPr>
                <a:defRP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Título"/>
          <p:cNvSpPr>
            <a:spLocks noGrp="1"/>
          </p:cNvSpPr>
          <p:nvPr>
            <p:ph type="title"/>
          </p:nvPr>
        </p:nvSpPr>
        <p:spPr/>
        <p:txBody>
          <a:bodyPr rtlCol="0"/>
          <a:lstStyle>
            <a:extLst/>
          </a:lstStyle>
          <a:p>
            <a:r>
              <a:rPr lang="es-ES" smtClean="0"/>
              <a:t>Haga clic para modificar el estilo de título del patrón</a:t>
            </a:r>
            <a:endParaRPr lang="en-US"/>
          </a:p>
        </p:txBody>
      </p:sp>
      <p:sp>
        <p:nvSpPr>
          <p:cNvPr id="4" name="9 Marcador de fecha"/>
          <p:cNvSpPr>
            <a:spLocks noGrp="1"/>
          </p:cNvSpPr>
          <p:nvPr>
            <p:ph type="dt" sz="half" idx="10"/>
          </p:nvPr>
        </p:nvSpPr>
        <p:spPr/>
        <p:txBody>
          <a:bodyPr/>
          <a:lstStyle>
            <a:lvl1pPr>
              <a:defRPr/>
            </a:lvl1pPr>
          </a:lstStyle>
          <a:p>
            <a:pPr>
              <a:defRPr/>
            </a:pPr>
            <a:fld id="{16F2348B-B12D-4FA6-94BD-0AC6737F230D}" type="datetimeFigureOut">
              <a:rPr lang="es-AR"/>
              <a:pPr>
                <a:defRPr/>
              </a:pPr>
              <a:t>17/11/2011</a:t>
            </a:fld>
            <a:endParaRPr lang="es-AR"/>
          </a:p>
        </p:txBody>
      </p:sp>
      <p:sp>
        <p:nvSpPr>
          <p:cNvPr id="5" name="21 Marcador de pie de página"/>
          <p:cNvSpPr>
            <a:spLocks noGrp="1"/>
          </p:cNvSpPr>
          <p:nvPr>
            <p:ph type="ftr" sz="quarter" idx="11"/>
          </p:nvPr>
        </p:nvSpPr>
        <p:spPr/>
        <p:txBody>
          <a:bodyPr/>
          <a:lstStyle>
            <a:lvl1pPr>
              <a:defRPr/>
            </a:lvl1pPr>
          </a:lstStyle>
          <a:p>
            <a:pPr>
              <a:defRPr/>
            </a:pPr>
            <a:endParaRPr lang="es-AR"/>
          </a:p>
        </p:txBody>
      </p:sp>
      <p:sp>
        <p:nvSpPr>
          <p:cNvPr id="6" name="17 Marcador de número de diapositiva"/>
          <p:cNvSpPr>
            <a:spLocks noGrp="1"/>
          </p:cNvSpPr>
          <p:nvPr>
            <p:ph type="sldNum" sz="quarter" idx="12"/>
          </p:nvPr>
        </p:nvSpPr>
        <p:spPr/>
        <p:txBody>
          <a:bodyPr/>
          <a:lstStyle>
            <a:lvl1pPr>
              <a:defRPr/>
            </a:lvl1pPr>
          </a:lstStyle>
          <a:p>
            <a:pPr>
              <a:defRPr/>
            </a:pPr>
            <a:fld id="{E8D9F87F-B2EA-4912-B557-047821B206E8}" type="slidenum">
              <a:rPr lang="es-AR"/>
              <a:pPr>
                <a:defRPr/>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4" name="6 Cheurón"/>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7 Cheurón"/>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1 Título"/>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smtClean="0"/>
              <a:t>Haga clic para modificar el estilo de texto del patrón</a:t>
            </a:r>
          </a:p>
        </p:txBody>
      </p:sp>
      <p:sp>
        <p:nvSpPr>
          <p:cNvPr id="6" name="3 Marcador de fecha"/>
          <p:cNvSpPr>
            <a:spLocks noGrp="1"/>
          </p:cNvSpPr>
          <p:nvPr>
            <p:ph type="dt" sz="half" idx="10"/>
          </p:nvPr>
        </p:nvSpPr>
        <p:spPr/>
        <p:txBody>
          <a:bodyPr/>
          <a:lstStyle>
            <a:lvl1pPr>
              <a:defRPr/>
            </a:lvl1pPr>
            <a:extLst/>
          </a:lstStyle>
          <a:p>
            <a:pPr>
              <a:defRPr/>
            </a:pPr>
            <a:fld id="{A5779BE9-8BBF-4B70-9F78-05661E0AF1C0}" type="datetimeFigureOut">
              <a:rPr lang="es-AR"/>
              <a:pPr>
                <a:defRPr/>
              </a:pPr>
              <a:t>17/11/2011</a:t>
            </a:fld>
            <a:endParaRPr lang="es-AR"/>
          </a:p>
        </p:txBody>
      </p:sp>
      <p:sp>
        <p:nvSpPr>
          <p:cNvPr id="7" name="4 Marcador de pie de página"/>
          <p:cNvSpPr>
            <a:spLocks noGrp="1"/>
          </p:cNvSpPr>
          <p:nvPr>
            <p:ph type="ftr" sz="quarter" idx="11"/>
          </p:nvPr>
        </p:nvSpPr>
        <p:spPr/>
        <p:txBody>
          <a:bodyPr/>
          <a:lstStyle>
            <a:lvl1pPr>
              <a:defRPr/>
            </a:lvl1pPr>
            <a:extLst/>
          </a:lstStyle>
          <a:p>
            <a:pPr>
              <a:defRPr/>
            </a:pPr>
            <a:endParaRPr lang="es-AR"/>
          </a:p>
        </p:txBody>
      </p:sp>
      <p:sp>
        <p:nvSpPr>
          <p:cNvPr id="8" name="5 Marcador de número de diapositiva"/>
          <p:cNvSpPr>
            <a:spLocks noGrp="1"/>
          </p:cNvSpPr>
          <p:nvPr>
            <p:ph type="sldNum" sz="quarter" idx="12"/>
          </p:nvPr>
        </p:nvSpPr>
        <p:spPr/>
        <p:txBody>
          <a:bodyPr/>
          <a:lstStyle>
            <a:lvl1pPr>
              <a:defRPr/>
            </a:lvl1pPr>
            <a:extLst/>
          </a:lstStyle>
          <a:p>
            <a:pPr>
              <a:defRPr/>
            </a:pPr>
            <a:fld id="{CBDA9E02-4B7F-4999-9610-43CDC0F2AD9F}" type="slidenum">
              <a:rPr lang="es-AR"/>
              <a:pPr>
                <a:defRPr/>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8" name="7 Título"/>
          <p:cNvSpPr>
            <a:spLocks noGrp="1"/>
          </p:cNvSpPr>
          <p:nvPr>
            <p:ph type="title"/>
          </p:nvPr>
        </p:nvSpPr>
        <p:spPr/>
        <p:txBody>
          <a:bodyPr rtlCol="0"/>
          <a:lstStyle>
            <a:extLst/>
          </a:lstStyle>
          <a:p>
            <a:r>
              <a:rPr lang="es-ES" smtClean="0"/>
              <a:t>Haga clic para modificar el estilo de título del patrón</a:t>
            </a:r>
            <a:endParaRPr lang="en-US"/>
          </a:p>
        </p:txBody>
      </p:sp>
      <p:sp>
        <p:nvSpPr>
          <p:cNvPr id="5" name="4 Marcador de fecha"/>
          <p:cNvSpPr>
            <a:spLocks noGrp="1"/>
          </p:cNvSpPr>
          <p:nvPr>
            <p:ph type="dt" sz="half" idx="10"/>
          </p:nvPr>
        </p:nvSpPr>
        <p:spPr/>
        <p:txBody>
          <a:bodyPr/>
          <a:lstStyle>
            <a:lvl1pPr>
              <a:defRPr/>
            </a:lvl1pPr>
            <a:extLst/>
          </a:lstStyle>
          <a:p>
            <a:pPr>
              <a:defRPr/>
            </a:pPr>
            <a:fld id="{EFBBD51B-EDF6-47B9-B278-395E1A74B26C}" type="datetimeFigureOut">
              <a:rPr lang="es-AR"/>
              <a:pPr>
                <a:defRPr/>
              </a:pPr>
              <a:t>17/11/2011</a:t>
            </a:fld>
            <a:endParaRPr lang="es-AR"/>
          </a:p>
        </p:txBody>
      </p:sp>
      <p:sp>
        <p:nvSpPr>
          <p:cNvPr id="6" name="5 Marcador de pie de página"/>
          <p:cNvSpPr>
            <a:spLocks noGrp="1"/>
          </p:cNvSpPr>
          <p:nvPr>
            <p:ph type="ftr" sz="quarter" idx="11"/>
          </p:nvPr>
        </p:nvSpPr>
        <p:spPr/>
        <p:txBody>
          <a:bodyPr/>
          <a:lstStyle>
            <a:lvl1pPr>
              <a:defRPr/>
            </a:lvl1pPr>
            <a:extLst/>
          </a:lstStyle>
          <a:p>
            <a:pPr>
              <a:defRPr/>
            </a:pPr>
            <a:endParaRPr lang="es-AR"/>
          </a:p>
        </p:txBody>
      </p:sp>
      <p:sp>
        <p:nvSpPr>
          <p:cNvPr id="7" name="6 Marcador de número de diapositiva"/>
          <p:cNvSpPr>
            <a:spLocks noGrp="1"/>
          </p:cNvSpPr>
          <p:nvPr>
            <p:ph type="sldNum" sz="quarter" idx="12"/>
          </p:nvPr>
        </p:nvSpPr>
        <p:spPr/>
        <p:txBody>
          <a:bodyPr/>
          <a:lstStyle>
            <a:lvl1pPr>
              <a:defRPr/>
            </a:lvl1pPr>
            <a:extLst/>
          </a:lstStyle>
          <a:p>
            <a:pPr>
              <a:defRPr/>
            </a:pPr>
            <a:fld id="{F9EBB02F-FB8E-4D6E-ABD0-5F1D4A41C402}" type="slidenum">
              <a:rPr lang="es-AR"/>
              <a:pPr>
                <a:defRPr/>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lstStyle>
            <a:lvl1pPr>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lvl1pPr>
              <a:defRPr/>
            </a:lvl1pPr>
            <a:extLst/>
          </a:lstStyle>
          <a:p>
            <a:pPr>
              <a:defRPr/>
            </a:pPr>
            <a:fld id="{F389BA07-2C49-4F4C-900F-7B18EEAEB1B5}" type="datetimeFigureOut">
              <a:rPr lang="es-AR"/>
              <a:pPr>
                <a:defRPr/>
              </a:pPr>
              <a:t>17/11/2011</a:t>
            </a:fld>
            <a:endParaRPr lang="es-AR"/>
          </a:p>
        </p:txBody>
      </p:sp>
      <p:sp>
        <p:nvSpPr>
          <p:cNvPr id="8" name="7 Marcador de pie de página"/>
          <p:cNvSpPr>
            <a:spLocks noGrp="1"/>
          </p:cNvSpPr>
          <p:nvPr>
            <p:ph type="ftr" sz="quarter" idx="11"/>
          </p:nvPr>
        </p:nvSpPr>
        <p:spPr/>
        <p:txBody>
          <a:bodyPr/>
          <a:lstStyle>
            <a:lvl1pPr>
              <a:defRPr/>
            </a:lvl1pPr>
            <a:extLst/>
          </a:lstStyle>
          <a:p>
            <a:pPr>
              <a:defRPr/>
            </a:pPr>
            <a:endParaRPr lang="es-AR"/>
          </a:p>
        </p:txBody>
      </p:sp>
      <p:sp>
        <p:nvSpPr>
          <p:cNvPr id="9" name="8 Marcador de número de diapositiva"/>
          <p:cNvSpPr>
            <a:spLocks noGrp="1"/>
          </p:cNvSpPr>
          <p:nvPr>
            <p:ph type="sldNum" sz="quarter" idx="12"/>
          </p:nvPr>
        </p:nvSpPr>
        <p:spPr/>
        <p:txBody>
          <a:bodyPr/>
          <a:lstStyle>
            <a:lvl1pPr>
              <a:defRPr/>
            </a:lvl1pPr>
            <a:extLst/>
          </a:lstStyle>
          <a:p>
            <a:pPr>
              <a:defRPr/>
            </a:pPr>
            <a:fld id="{003BA2E4-7808-4E1A-A1E5-0553DFBB249D}" type="slidenum">
              <a:rPr lang="es-AR"/>
              <a:pPr>
                <a:defRPr/>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6" name="5 Título"/>
          <p:cNvSpPr>
            <a:spLocks noGrp="1"/>
          </p:cNvSpPr>
          <p:nvPr>
            <p:ph type="title"/>
          </p:nvPr>
        </p:nvSpPr>
        <p:spPr/>
        <p:txBody>
          <a:bodyPr rtlCol="0"/>
          <a:lstStyle>
            <a:extLst/>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extLst/>
          </a:lstStyle>
          <a:p>
            <a:pPr>
              <a:defRPr/>
            </a:pPr>
            <a:fld id="{53CB5B00-5667-40D0-B369-B7AC649C7A16}" type="datetimeFigureOut">
              <a:rPr lang="es-AR"/>
              <a:pPr>
                <a:defRPr/>
              </a:pPr>
              <a:t>17/11/2011</a:t>
            </a:fld>
            <a:endParaRPr lang="es-AR"/>
          </a:p>
        </p:txBody>
      </p:sp>
      <p:sp>
        <p:nvSpPr>
          <p:cNvPr id="4" name="3 Marcador de pie de página"/>
          <p:cNvSpPr>
            <a:spLocks noGrp="1"/>
          </p:cNvSpPr>
          <p:nvPr>
            <p:ph type="ftr" sz="quarter" idx="11"/>
          </p:nvPr>
        </p:nvSpPr>
        <p:spPr/>
        <p:txBody>
          <a:bodyPr/>
          <a:lstStyle>
            <a:lvl1pPr>
              <a:defRPr/>
            </a:lvl1pPr>
            <a:extLst/>
          </a:lstStyle>
          <a:p>
            <a:pPr>
              <a:defRPr/>
            </a:pPr>
            <a:endParaRPr lang="es-AR"/>
          </a:p>
        </p:txBody>
      </p:sp>
      <p:sp>
        <p:nvSpPr>
          <p:cNvPr id="5" name="4 Marcador de número de diapositiva"/>
          <p:cNvSpPr>
            <a:spLocks noGrp="1"/>
          </p:cNvSpPr>
          <p:nvPr>
            <p:ph type="sldNum" sz="quarter" idx="12"/>
          </p:nvPr>
        </p:nvSpPr>
        <p:spPr/>
        <p:txBody>
          <a:bodyPr/>
          <a:lstStyle>
            <a:lvl1pPr>
              <a:defRPr/>
            </a:lvl1pPr>
            <a:extLst/>
          </a:lstStyle>
          <a:p>
            <a:pPr>
              <a:defRPr/>
            </a:pPr>
            <a:fld id="{8808B101-08F9-4494-BAB6-6844906F1B68}" type="slidenum">
              <a:rPr lang="es-AR"/>
              <a:pPr>
                <a:defRPr/>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B4A7370C-5F23-4DEF-A62E-0BD44127BD92}" type="datetimeFigureOut">
              <a:rPr lang="es-AR"/>
              <a:pPr>
                <a:defRPr/>
              </a:pPr>
              <a:t>17/11/2011</a:t>
            </a:fld>
            <a:endParaRPr lang="es-AR"/>
          </a:p>
        </p:txBody>
      </p:sp>
      <p:sp>
        <p:nvSpPr>
          <p:cNvPr id="3" name="21 Marcador de pie de página"/>
          <p:cNvSpPr>
            <a:spLocks noGrp="1"/>
          </p:cNvSpPr>
          <p:nvPr>
            <p:ph type="ftr" sz="quarter" idx="11"/>
          </p:nvPr>
        </p:nvSpPr>
        <p:spPr/>
        <p:txBody>
          <a:bodyPr/>
          <a:lstStyle>
            <a:lvl1pPr>
              <a:defRPr/>
            </a:lvl1pPr>
          </a:lstStyle>
          <a:p>
            <a:pPr>
              <a:defRPr/>
            </a:pPr>
            <a:endParaRPr lang="es-AR"/>
          </a:p>
        </p:txBody>
      </p:sp>
      <p:sp>
        <p:nvSpPr>
          <p:cNvPr id="4" name="17 Marcador de número de diapositiva"/>
          <p:cNvSpPr>
            <a:spLocks noGrp="1"/>
          </p:cNvSpPr>
          <p:nvPr>
            <p:ph type="sldNum" sz="quarter" idx="12"/>
          </p:nvPr>
        </p:nvSpPr>
        <p:spPr/>
        <p:txBody>
          <a:bodyPr/>
          <a:lstStyle>
            <a:lvl1pPr>
              <a:defRPr/>
            </a:lvl1pPr>
          </a:lstStyle>
          <a:p>
            <a:pPr>
              <a:defRPr/>
            </a:pPr>
            <a:fld id="{F4C7B05F-ECE1-45CF-A30A-17E9B39DD7D3}" type="slidenum">
              <a:rPr lang="es-AR"/>
              <a:pPr>
                <a:defRPr/>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s-ES" smtClean="0"/>
              <a:t>Haga clic para modificar el estilo de título del patrón</a:t>
            </a:r>
            <a:endParaRPr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lvl1pPr>
              <a:defRPr/>
            </a:lvl1pPr>
            <a:extLst/>
          </a:lstStyle>
          <a:p>
            <a:pPr>
              <a:defRPr/>
            </a:pPr>
            <a:fld id="{A782A442-039E-4496-9DA3-83EF4EAF61C6}" type="datetimeFigureOut">
              <a:rPr lang="es-AR"/>
              <a:pPr>
                <a:defRPr/>
              </a:pPr>
              <a:t>17/11/2011</a:t>
            </a:fld>
            <a:endParaRPr lang="es-AR"/>
          </a:p>
        </p:txBody>
      </p:sp>
      <p:sp>
        <p:nvSpPr>
          <p:cNvPr id="6" name="5 Marcador de pie de página"/>
          <p:cNvSpPr>
            <a:spLocks noGrp="1"/>
          </p:cNvSpPr>
          <p:nvPr>
            <p:ph type="ftr" sz="quarter" idx="11"/>
          </p:nvPr>
        </p:nvSpPr>
        <p:spPr/>
        <p:txBody>
          <a:bodyPr/>
          <a:lstStyle>
            <a:lvl1pPr>
              <a:defRPr/>
            </a:lvl1pPr>
            <a:extLst/>
          </a:lstStyle>
          <a:p>
            <a:pPr>
              <a:defRPr/>
            </a:pPr>
            <a:endParaRPr lang="es-AR"/>
          </a:p>
        </p:txBody>
      </p:sp>
      <p:sp>
        <p:nvSpPr>
          <p:cNvPr id="7" name="6 Marcador de número de diapositiva"/>
          <p:cNvSpPr>
            <a:spLocks noGrp="1"/>
          </p:cNvSpPr>
          <p:nvPr>
            <p:ph type="sldNum" sz="quarter" idx="12"/>
          </p:nvPr>
        </p:nvSpPr>
        <p:spPr/>
        <p:txBody>
          <a:bodyPr/>
          <a:lstStyle>
            <a:lvl1pPr>
              <a:defRPr/>
            </a:lvl1pPr>
            <a:extLst/>
          </a:lstStyle>
          <a:p>
            <a:pPr>
              <a:defRPr/>
            </a:pPr>
            <a:fld id="{F50C3333-4D23-43B7-8331-E4EA0BF47A9D}" type="slidenum">
              <a:rPr lang="es-AR"/>
              <a:pPr>
                <a:defRPr/>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5" name="7 Forma libre"/>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8 Forma libre"/>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9 Triángulo rectángulo"/>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11 Cheurón"/>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12 Cheurón"/>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3 Marcador de texto"/>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s-ES" noProof="0" smtClean="0"/>
              <a:t>Haga clic en el icono para agregar una imagen</a:t>
            </a:r>
            <a:endParaRPr lang="en-US" noProof="0"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s-ES" smtClean="0"/>
              <a:t>Haga clic para modificar el estilo de título del patrón</a:t>
            </a:r>
            <a:endParaRPr lang="en-US"/>
          </a:p>
        </p:txBody>
      </p:sp>
      <p:sp>
        <p:nvSpPr>
          <p:cNvPr id="11" name="4 Marcador de fecha"/>
          <p:cNvSpPr>
            <a:spLocks noGrp="1"/>
          </p:cNvSpPr>
          <p:nvPr>
            <p:ph type="dt" sz="half" idx="10"/>
          </p:nvPr>
        </p:nvSpPr>
        <p:spPr/>
        <p:txBody>
          <a:bodyPr/>
          <a:lstStyle>
            <a:lvl1pPr>
              <a:defRPr smtClean="0">
                <a:solidFill>
                  <a:schemeClr val="tx1"/>
                </a:solidFill>
              </a:defRPr>
            </a:lvl1pPr>
            <a:extLst/>
          </a:lstStyle>
          <a:p>
            <a:pPr>
              <a:defRPr/>
            </a:pPr>
            <a:fld id="{8AF1A449-2403-4825-AABA-6EF0CA846B27}" type="datetimeFigureOut">
              <a:rPr lang="es-AR"/>
              <a:pPr>
                <a:defRPr/>
              </a:pPr>
              <a:t>17/11/2011</a:t>
            </a:fld>
            <a:endParaRPr lang="es-AR"/>
          </a:p>
        </p:txBody>
      </p:sp>
      <p:sp>
        <p:nvSpPr>
          <p:cNvPr id="12" name="5 Marcador de pie de página"/>
          <p:cNvSpPr>
            <a:spLocks noGrp="1"/>
          </p:cNvSpPr>
          <p:nvPr>
            <p:ph type="ftr" sz="quarter" idx="11"/>
          </p:nvPr>
        </p:nvSpPr>
        <p:spPr/>
        <p:txBody>
          <a:bodyPr/>
          <a:lstStyle>
            <a:lvl1pPr>
              <a:defRPr>
                <a:solidFill>
                  <a:schemeClr val="tx1"/>
                </a:solidFill>
              </a:defRPr>
            </a:lvl1pPr>
            <a:extLst/>
          </a:lstStyle>
          <a:p>
            <a:pPr>
              <a:defRPr/>
            </a:pPr>
            <a:endParaRPr lang="es-AR"/>
          </a:p>
        </p:txBody>
      </p:sp>
      <p:sp>
        <p:nvSpPr>
          <p:cNvPr id="13" name="6 Marcador de número de diapositiva"/>
          <p:cNvSpPr>
            <a:spLocks noGrp="1"/>
          </p:cNvSpPr>
          <p:nvPr>
            <p:ph type="sldNum" sz="quarter" idx="12"/>
          </p:nvPr>
        </p:nvSpPr>
        <p:spPr/>
        <p:txBody>
          <a:bodyPr/>
          <a:lstStyle>
            <a:lvl1pPr>
              <a:defRPr smtClean="0">
                <a:solidFill>
                  <a:schemeClr val="tx1"/>
                </a:solidFill>
              </a:defRPr>
            </a:lvl1pPr>
            <a:extLst/>
          </a:lstStyle>
          <a:p>
            <a:pPr>
              <a:defRPr/>
            </a:pPr>
            <a:fld id="{6F0C128F-5C26-4BA7-B5F8-20B44CAF9807}" type="slidenum">
              <a:rPr lang="es-AR"/>
              <a:pPr>
                <a:defRPr/>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11 Forma libre"/>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s-ES" smtClean="0"/>
              <a:t>Haga clic para modificar el estilo de título del patrón</a:t>
            </a:r>
            <a:endParaRPr lang="en-US"/>
          </a:p>
        </p:txBody>
      </p:sp>
      <p:sp>
        <p:nvSpPr>
          <p:cNvPr id="1033" name="29 Marcador de texto"/>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 name="9 Marcador de fecha"/>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defRPr>
            </a:lvl1pPr>
            <a:extLst/>
          </a:lstStyle>
          <a:p>
            <a:pPr>
              <a:defRPr/>
            </a:pPr>
            <a:fld id="{AABC1AED-B94E-47FB-B2FA-6E28701501F0}" type="datetimeFigureOut">
              <a:rPr lang="es-AR"/>
              <a:pPr>
                <a:defRPr/>
              </a:pPr>
              <a:t>17/11/2011</a:t>
            </a:fld>
            <a:endParaRPr lang="es-AR"/>
          </a:p>
        </p:txBody>
      </p:sp>
      <p:sp>
        <p:nvSpPr>
          <p:cNvPr id="22" name="21 Marcador de pie de página"/>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s-AR"/>
          </a:p>
        </p:txBody>
      </p:sp>
      <p:sp>
        <p:nvSpPr>
          <p:cNvPr id="18" name="17 Marcador de número de diapositiva"/>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defRPr>
            </a:lvl1pPr>
            <a:extLst/>
          </a:lstStyle>
          <a:p>
            <a:pPr>
              <a:defRPr/>
            </a:pPr>
            <a:fld id="{A0BBF1E9-13EA-47AC-A271-87455B17A8CE}" type="slidenum">
              <a:rPr lang="es-AR"/>
              <a:pPr>
                <a:defRPr/>
              </a:pPr>
              <a:t>‹Nº›</a:t>
            </a:fld>
            <a:endParaRPr lang="es-AR"/>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6" r:id="rId6"/>
    <p:sldLayoutId id="2147483670" r:id="rId7"/>
    <p:sldLayoutId id="2147483677" r:id="rId8"/>
    <p:sldLayoutId id="2147483678" r:id="rId9"/>
    <p:sldLayoutId id="2147483669" r:id="rId10"/>
    <p:sldLayoutId id="2147483668" r:id="rId11"/>
  </p:sldLayoutIdLst>
  <p:transition>
    <p:fade thruBlk="1"/>
  </p:transition>
  <p:timing>
    <p:tnLst>
      <p:par>
        <p:cTn id="1" dur="indefinite" restart="never" nodeType="tmRoot"/>
      </p:par>
    </p:tnLst>
  </p:timing>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ideo" Target="file:///D:\Lulu\Lulita\Facultad\Sistemas%20de%20Gestion%20II\Infomapa.wm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ideo" Target="file:///D:\Lulu\Lulita\Facultad\Sistemas%20de%20Gestion%20II\MapaInterativoBSAS.wmv"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900113" y="2781300"/>
            <a:ext cx="8493125" cy="1200150"/>
          </a:xfrm>
        </p:spPr>
        <p:txBody>
          <a:bodyPr>
            <a:normAutofit fontScale="92500" lnSpcReduction="10000"/>
          </a:bodyPr>
          <a:lstStyle/>
          <a:p>
            <a:pPr marR="0" algn="l">
              <a:lnSpc>
                <a:spcPct val="90000"/>
              </a:lnSpc>
            </a:pPr>
            <a:r>
              <a:rPr lang="es-AR" sz="2800" smtClean="0"/>
              <a:t>					Magalí Miniello</a:t>
            </a:r>
          </a:p>
          <a:p>
            <a:pPr marR="0" algn="l">
              <a:lnSpc>
                <a:spcPct val="90000"/>
              </a:lnSpc>
            </a:pPr>
            <a:r>
              <a:rPr lang="es-AR" sz="2800" smtClean="0"/>
              <a:t>					Nicolás Pons</a:t>
            </a:r>
          </a:p>
          <a:p>
            <a:pPr marR="0" algn="l">
              <a:lnSpc>
                <a:spcPct val="90000"/>
              </a:lnSpc>
            </a:pPr>
            <a:r>
              <a:rPr lang="es-AR" sz="2800" smtClean="0"/>
              <a:t>					María Belén Romero</a:t>
            </a:r>
          </a:p>
        </p:txBody>
      </p:sp>
      <p:pic>
        <p:nvPicPr>
          <p:cNvPr id="14341" name="31 Imagen" descr="SIG.png"/>
          <p:cNvPicPr>
            <a:picLocks noChangeAspect="1"/>
          </p:cNvPicPr>
          <p:nvPr/>
        </p:nvPicPr>
        <p:blipFill>
          <a:blip r:embed="rId3" cstate="print"/>
          <a:srcRect/>
          <a:stretch>
            <a:fillRect/>
          </a:stretch>
        </p:blipFill>
        <p:spPr bwMode="auto">
          <a:xfrm>
            <a:off x="73025" y="2205038"/>
            <a:ext cx="5219700" cy="1938337"/>
          </a:xfrm>
          <a:prstGeom prst="rect">
            <a:avLst/>
          </a:prstGeom>
          <a:noFill/>
          <a:ln w="9525">
            <a:noFill/>
            <a:miter lim="800000"/>
            <a:headEnd/>
            <a:tailEnd/>
          </a:ln>
        </p:spPr>
      </p:pic>
      <p:sp>
        <p:nvSpPr>
          <p:cNvPr id="5" name="2 Título"/>
          <p:cNvSpPr txBox="1">
            <a:spLocks/>
          </p:cNvSpPr>
          <p:nvPr/>
        </p:nvSpPr>
        <p:spPr>
          <a:xfrm>
            <a:off x="214282" y="274638"/>
            <a:ext cx="8715436" cy="1143000"/>
          </a:xfrm>
          <a:prstGeom prst="rect">
            <a:avLst/>
          </a:prstGeom>
        </p:spPr>
        <p:txBody>
          <a:bodyPr vert="horz" anchor="b">
            <a:noAutofit/>
            <a:scene3d>
              <a:camera prst="orthographicFront"/>
              <a:lightRig rig="soft" dir="t"/>
            </a:scene3d>
            <a:sp3d prstMaterial="softEdge">
              <a:bevelT w="25400" h="254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AR" sz="3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Sistemas de Información Geográfico</a:t>
            </a:r>
            <a:endParaRPr kumimoji="0" lang="es-AR" sz="3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6" name="2 Título"/>
          <p:cNvSpPr txBox="1">
            <a:spLocks/>
          </p:cNvSpPr>
          <p:nvPr/>
        </p:nvSpPr>
        <p:spPr>
          <a:xfrm>
            <a:off x="1357290" y="6143644"/>
            <a:ext cx="6429420" cy="714356"/>
          </a:xfrm>
          <a:prstGeom prst="rect">
            <a:avLst/>
          </a:prstGeom>
        </p:spPr>
        <p:txBody>
          <a:bodyPr vert="horz" anchor="b">
            <a:noAutofit/>
            <a:scene3d>
              <a:camera prst="orthographicFront"/>
              <a:lightRig rig="soft" dir="t"/>
            </a:scene3d>
            <a:sp3d prstMaterial="softEdge">
              <a:bevelT w="25400" h="254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AR" sz="2800" b="1" i="0" u="none" strike="noStrike" kern="1200" cap="none" spc="0" normalizeH="0" baseline="0" noProof="0" dirty="0" smtClean="0">
                <a:ln>
                  <a:noFill/>
                </a:ln>
                <a:solidFill>
                  <a:schemeClr val="tx1">
                    <a:lumMod val="75000"/>
                    <a:lumOff val="25000"/>
                  </a:schemeClr>
                </a:solidFill>
                <a:effectLst>
                  <a:outerShdw blurRad="31750" dist="25400" dir="5400000" algn="tl" rotWithShape="0">
                    <a:srgbClr val="000000">
                      <a:alpha val="25000"/>
                    </a:srgbClr>
                  </a:outerShdw>
                </a:effectLst>
                <a:uLnTx/>
                <a:uFillTx/>
                <a:latin typeface="+mj-lt"/>
                <a:ea typeface="+mj-ea"/>
                <a:cs typeface="+mj-cs"/>
              </a:rPr>
              <a:t>Sistemas de Gestión 2 – UTN </a:t>
            </a:r>
            <a:r>
              <a:rPr kumimoji="0" lang="es-AR" sz="2800" b="1" i="0" u="none" strike="noStrike" kern="1200" cap="none" spc="0" normalizeH="0" baseline="0" noProof="0" dirty="0" err="1" smtClean="0">
                <a:ln>
                  <a:noFill/>
                </a:ln>
                <a:solidFill>
                  <a:schemeClr val="tx1">
                    <a:lumMod val="75000"/>
                    <a:lumOff val="25000"/>
                  </a:schemeClr>
                </a:solidFill>
                <a:effectLst>
                  <a:outerShdw blurRad="31750" dist="25400" dir="5400000" algn="tl" rotWithShape="0">
                    <a:srgbClr val="000000">
                      <a:alpha val="25000"/>
                    </a:srgbClr>
                  </a:outerShdw>
                </a:effectLst>
                <a:uLnTx/>
                <a:uFillTx/>
                <a:latin typeface="+mj-lt"/>
                <a:ea typeface="+mj-ea"/>
                <a:cs typeface="+mj-cs"/>
              </a:rPr>
              <a:t>FRRo</a:t>
            </a:r>
            <a:endParaRPr kumimoji="0" lang="es-AR" sz="2800" b="1" i="0" u="none" strike="noStrike" kern="1200" cap="none" spc="0" normalizeH="0" baseline="0" noProof="0" dirty="0">
              <a:ln>
                <a:noFill/>
              </a:ln>
              <a:solidFill>
                <a:schemeClr val="tx1">
                  <a:lumMod val="75000"/>
                  <a:lumOff val="25000"/>
                </a:schemeClr>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pPr fontAlgn="auto">
              <a:spcAft>
                <a:spcPts val="0"/>
              </a:spcAft>
              <a:defRPr/>
            </a:pPr>
            <a:r>
              <a:rPr lang="es-AR" dirty="0" smtClean="0"/>
              <a:t>Análisis del crimen</a:t>
            </a:r>
            <a:endParaRPr lang="es-AR" dirty="0"/>
          </a:p>
        </p:txBody>
      </p:sp>
      <p:pic>
        <p:nvPicPr>
          <p:cNvPr id="1026" name="Picture 2"/>
          <p:cNvPicPr>
            <a:picLocks noGrp="1" noChangeAspect="1" noChangeArrowheads="1"/>
          </p:cNvPicPr>
          <p:nvPr>
            <p:ph idx="1"/>
          </p:nvPr>
        </p:nvPicPr>
        <p:blipFill>
          <a:blip r:embed="rId3" cstate="print"/>
          <a:srcRect/>
          <a:stretch>
            <a:fillRect/>
          </a:stretch>
        </p:blipFill>
        <p:spPr>
          <a:xfrm>
            <a:off x="2016151" y="1243031"/>
            <a:ext cx="6270625" cy="4441825"/>
          </a:xfrm>
          <a:effectLst>
            <a:outerShdw blurRad="292100" dist="139700" dir="2700000" algn="tl" rotWithShape="0">
              <a:srgbClr val="333333">
                <a:alpha val="65000"/>
              </a:srgbClr>
            </a:outerShdw>
          </a:effectLst>
        </p:spPr>
      </p:pic>
      <p:sp>
        <p:nvSpPr>
          <p:cNvPr id="26627" name="Rectangle 1"/>
          <p:cNvSpPr>
            <a:spLocks noChangeArrowheads="1"/>
          </p:cNvSpPr>
          <p:nvPr/>
        </p:nvSpPr>
        <p:spPr bwMode="auto">
          <a:xfrm>
            <a:off x="2087588" y="5672156"/>
            <a:ext cx="5929313" cy="400050"/>
          </a:xfrm>
          <a:prstGeom prst="rect">
            <a:avLst/>
          </a:prstGeom>
          <a:noFill/>
          <a:ln w="9525">
            <a:noFill/>
            <a:miter lim="800000"/>
            <a:headEnd/>
            <a:tailEnd/>
          </a:ln>
        </p:spPr>
        <p:txBody>
          <a:bodyPr anchor="ctr">
            <a:spAutoFit/>
          </a:bodyPr>
          <a:lstStyle/>
          <a:p>
            <a:pPr algn="just"/>
            <a:r>
              <a:rPr lang="es-AR" sz="1000" b="1">
                <a:latin typeface="Lucida Sans Unicode" pitchFamily="34" charset="0"/>
              </a:rPr>
              <a:t>Mapa de Intensidad Delictiva - Área Metropolitana de Bs. As. - Extraído de Aeroterra: Soluciones Geoespaciales</a:t>
            </a:r>
          </a:p>
        </p:txBody>
      </p:sp>
      <p:sp>
        <p:nvSpPr>
          <p:cNvPr id="6" name="5 Rectángulo"/>
          <p:cNvSpPr/>
          <p:nvPr/>
        </p:nvSpPr>
        <p:spPr>
          <a:xfrm>
            <a:off x="500034" y="1814518"/>
            <a:ext cx="1143008" cy="3429024"/>
          </a:xfrm>
          <a:prstGeom prst="rect">
            <a:avLst/>
          </a:prstGeom>
          <a:gradFill>
            <a:gsLst>
              <a:gs pos="0">
                <a:schemeClr val="accent2">
                  <a:lumMod val="50000"/>
                </a:schemeClr>
              </a:gs>
              <a:gs pos="50000">
                <a:srgbClr val="FFC000"/>
              </a:gs>
              <a:gs pos="100000">
                <a:srgbClr val="FFE59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CuadroTexto"/>
          <p:cNvSpPr txBox="1"/>
          <p:nvPr/>
        </p:nvSpPr>
        <p:spPr>
          <a:xfrm>
            <a:off x="714348" y="1445186"/>
            <a:ext cx="714380" cy="369332"/>
          </a:xfrm>
          <a:prstGeom prst="rect">
            <a:avLst/>
          </a:prstGeom>
          <a:noFill/>
        </p:spPr>
        <p:txBody>
          <a:bodyPr wrap="square" rtlCol="0">
            <a:spAutoFit/>
          </a:bodyPr>
          <a:lstStyle/>
          <a:p>
            <a:r>
              <a:rPr lang="es-AR" dirty="0" smtClean="0"/>
              <a:t>Alta</a:t>
            </a:r>
            <a:endParaRPr lang="es-AR" dirty="0"/>
          </a:p>
        </p:txBody>
      </p:sp>
      <p:sp>
        <p:nvSpPr>
          <p:cNvPr id="8" name="7 CuadroTexto"/>
          <p:cNvSpPr txBox="1"/>
          <p:nvPr/>
        </p:nvSpPr>
        <p:spPr>
          <a:xfrm>
            <a:off x="714348" y="5243542"/>
            <a:ext cx="714380" cy="369332"/>
          </a:xfrm>
          <a:prstGeom prst="rect">
            <a:avLst/>
          </a:prstGeom>
          <a:noFill/>
        </p:spPr>
        <p:txBody>
          <a:bodyPr wrap="square" rtlCol="0">
            <a:spAutoFit/>
          </a:bodyPr>
          <a:lstStyle/>
          <a:p>
            <a:r>
              <a:rPr lang="es-AR" dirty="0" smtClean="0"/>
              <a:t>Baja</a:t>
            </a:r>
            <a:endParaRPr lang="es-AR"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17682"/>
            <a:ext cx="8229600" cy="4525962"/>
          </a:xfrm>
        </p:spPr>
        <p:txBody>
          <a:bodyPr/>
          <a:lstStyle/>
          <a:p>
            <a:r>
              <a:rPr lang="es-AR" b="1" dirty="0" smtClean="0"/>
              <a:t>Fuentes de datos:</a:t>
            </a:r>
            <a:r>
              <a:rPr lang="es-AR" dirty="0" smtClean="0"/>
              <a:t> información geográfica de Costa Rica + características deseadas de los terrenos</a:t>
            </a:r>
          </a:p>
          <a:p>
            <a:endParaRPr lang="es-AR" dirty="0" smtClean="0"/>
          </a:p>
          <a:p>
            <a:r>
              <a:rPr lang="es-AR" b="1" dirty="0" smtClean="0"/>
              <a:t>Objetivo: </a:t>
            </a:r>
            <a:r>
              <a:rPr lang="es-AR" dirty="0" smtClean="0"/>
              <a:t>encontrar zonas óptimas para instalar hoteles en Costa Rica</a:t>
            </a:r>
          </a:p>
          <a:p>
            <a:endParaRPr lang="es-AR" b="1" dirty="0" smtClean="0"/>
          </a:p>
          <a:p>
            <a:r>
              <a:rPr lang="es-AR" b="1" dirty="0" smtClean="0"/>
              <a:t>Técnica: </a:t>
            </a:r>
            <a:r>
              <a:rPr lang="es-AR" dirty="0" smtClean="0"/>
              <a:t>Árbol</a:t>
            </a:r>
            <a:endParaRPr lang="es-AR" b="1" dirty="0" smtClean="0"/>
          </a:p>
          <a:p>
            <a:endParaRPr lang="es-AR" dirty="0"/>
          </a:p>
        </p:txBody>
      </p:sp>
      <p:sp>
        <p:nvSpPr>
          <p:cNvPr id="3" name="2 Título"/>
          <p:cNvSpPr>
            <a:spLocks noGrp="1"/>
          </p:cNvSpPr>
          <p:nvPr>
            <p:ph type="title"/>
          </p:nvPr>
        </p:nvSpPr>
        <p:spPr/>
        <p:txBody>
          <a:bodyPr/>
          <a:lstStyle/>
          <a:p>
            <a:r>
              <a:rPr lang="es-AR" dirty="0" smtClean="0"/>
              <a:t>Localización de hoteles</a:t>
            </a:r>
            <a:endParaRPr lang="es-A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fontAlgn="auto">
              <a:spcAft>
                <a:spcPts val="0"/>
              </a:spcAft>
              <a:defRPr/>
            </a:pPr>
            <a:r>
              <a:rPr lang="es-AR" dirty="0" smtClean="0"/>
              <a:t>Localización de hoteles</a:t>
            </a:r>
            <a:endParaRPr lang="es-AR" dirty="0"/>
          </a:p>
        </p:txBody>
      </p:sp>
      <p:pic>
        <p:nvPicPr>
          <p:cNvPr id="28674" name="Picture 2"/>
          <p:cNvPicPr>
            <a:picLocks noChangeAspect="1" noChangeArrowheads="1"/>
          </p:cNvPicPr>
          <p:nvPr/>
        </p:nvPicPr>
        <p:blipFill>
          <a:blip r:embed="rId3" cstate="print"/>
          <a:srcRect/>
          <a:stretch>
            <a:fillRect/>
          </a:stretch>
        </p:blipFill>
        <p:spPr bwMode="auto">
          <a:xfrm>
            <a:off x="857250" y="1357313"/>
            <a:ext cx="7078663" cy="4572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071546"/>
            <a:ext cx="8229600" cy="4525962"/>
          </a:xfrm>
        </p:spPr>
        <p:txBody>
          <a:bodyPr/>
          <a:lstStyle/>
          <a:p>
            <a:endParaRPr lang="es-AR" b="1" dirty="0" smtClean="0"/>
          </a:p>
          <a:p>
            <a:r>
              <a:rPr lang="es-AR" b="1" dirty="0" smtClean="0"/>
              <a:t>Fuentes de datos:</a:t>
            </a:r>
            <a:r>
              <a:rPr lang="es-AR" dirty="0" smtClean="0"/>
              <a:t> información geográfica de Tamaulipas (México) + bases de datos de cobertura de vegetación</a:t>
            </a:r>
          </a:p>
          <a:p>
            <a:endParaRPr lang="es-AR" dirty="0" smtClean="0"/>
          </a:p>
          <a:p>
            <a:r>
              <a:rPr lang="es-AR" b="1" dirty="0" smtClean="0"/>
              <a:t>Objetivo: </a:t>
            </a:r>
            <a:r>
              <a:rPr lang="es-AR" dirty="0" smtClean="0"/>
              <a:t>obtener la tasa de deforestación, modelando las tendencias futuras en los cambios del uso del suelo</a:t>
            </a:r>
          </a:p>
          <a:p>
            <a:endParaRPr lang="es-AR" dirty="0" smtClean="0"/>
          </a:p>
          <a:p>
            <a:r>
              <a:rPr lang="es-AR" b="1" dirty="0" smtClean="0"/>
              <a:t>Técnica</a:t>
            </a:r>
            <a:r>
              <a:rPr lang="es-AR" dirty="0" smtClean="0"/>
              <a:t>: Serie de tiempo</a:t>
            </a:r>
          </a:p>
        </p:txBody>
      </p:sp>
      <p:sp>
        <p:nvSpPr>
          <p:cNvPr id="3" name="2 Título"/>
          <p:cNvSpPr>
            <a:spLocks noGrp="1"/>
          </p:cNvSpPr>
          <p:nvPr>
            <p:ph type="title"/>
          </p:nvPr>
        </p:nvSpPr>
        <p:spPr>
          <a:xfrm>
            <a:off x="457200" y="274638"/>
            <a:ext cx="8686800" cy="1143000"/>
          </a:xfrm>
        </p:spPr>
        <p:txBody>
          <a:bodyPr>
            <a:normAutofit/>
          </a:bodyPr>
          <a:lstStyle/>
          <a:p>
            <a:r>
              <a:rPr lang="es-AR" dirty="0" smtClean="0"/>
              <a:t>Evaluación forestal </a:t>
            </a:r>
            <a:endParaRPr lang="es-A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4"/>
            <a:ext cx="8543956" cy="1143000"/>
          </a:xfrm>
        </p:spPr>
        <p:txBody>
          <a:bodyPr>
            <a:normAutofit/>
          </a:bodyPr>
          <a:lstStyle/>
          <a:p>
            <a:pPr fontAlgn="auto">
              <a:spcAft>
                <a:spcPts val="0"/>
              </a:spcAft>
              <a:defRPr/>
            </a:pPr>
            <a:r>
              <a:rPr lang="es-AR" dirty="0" smtClean="0"/>
              <a:t>Evaluación forestal </a:t>
            </a:r>
            <a:endParaRPr lang="es-AR" dirty="0"/>
          </a:p>
        </p:txBody>
      </p:sp>
      <p:graphicFrame>
        <p:nvGraphicFramePr>
          <p:cNvPr id="5" name="7 Gráfico"/>
          <p:cNvGraphicFramePr/>
          <p:nvPr/>
        </p:nvGraphicFramePr>
        <p:xfrm>
          <a:off x="785786" y="3500438"/>
          <a:ext cx="4429156" cy="30718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5 Gráfico"/>
          <p:cNvGraphicFramePr/>
          <p:nvPr/>
        </p:nvGraphicFramePr>
        <p:xfrm>
          <a:off x="5000628" y="785794"/>
          <a:ext cx="4357749" cy="300039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4 Gráfico"/>
          <p:cNvGraphicFramePr/>
          <p:nvPr/>
        </p:nvGraphicFramePr>
        <p:xfrm>
          <a:off x="1142976" y="928670"/>
          <a:ext cx="3786214" cy="27860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6 Gráfico"/>
          <p:cNvGraphicFramePr/>
          <p:nvPr/>
        </p:nvGraphicFramePr>
        <p:xfrm>
          <a:off x="4786314" y="3500438"/>
          <a:ext cx="4814901" cy="2928946"/>
        </p:xfrm>
        <a:graphic>
          <a:graphicData uri="http://schemas.openxmlformats.org/drawingml/2006/chart">
            <c:chart xmlns:c="http://schemas.openxmlformats.org/drawingml/2006/chart" xmlns:r="http://schemas.openxmlformats.org/officeDocument/2006/relationships" r:id="rId6"/>
          </a:graphicData>
        </a:graphic>
      </p:graphicFrame>
      <p:sp>
        <p:nvSpPr>
          <p:cNvPr id="9" name="8 CuadroTexto"/>
          <p:cNvSpPr txBox="1"/>
          <p:nvPr/>
        </p:nvSpPr>
        <p:spPr>
          <a:xfrm>
            <a:off x="214282" y="2900132"/>
            <a:ext cx="1643042" cy="1600438"/>
          </a:xfrm>
          <a:prstGeom prst="rect">
            <a:avLst/>
          </a:prstGeom>
          <a:noFill/>
        </p:spPr>
        <p:txBody>
          <a:bodyPr wrap="square" rtlCol="0">
            <a:spAutoFit/>
          </a:bodyPr>
          <a:lstStyle/>
          <a:p>
            <a:r>
              <a:rPr lang="es-AR" sz="1400" dirty="0" smtClean="0"/>
              <a:t>Desnudo</a:t>
            </a:r>
          </a:p>
          <a:p>
            <a:endParaRPr lang="es-AR" sz="1400" dirty="0" smtClean="0"/>
          </a:p>
          <a:p>
            <a:r>
              <a:rPr lang="es-AR" sz="1400" dirty="0" smtClean="0"/>
              <a:t>Abierto</a:t>
            </a:r>
          </a:p>
          <a:p>
            <a:endParaRPr lang="es-AR" sz="1400" dirty="0" smtClean="0"/>
          </a:p>
          <a:p>
            <a:r>
              <a:rPr lang="es-AR" sz="1400" dirty="0" err="1" smtClean="0"/>
              <a:t>Semiabierto</a:t>
            </a:r>
            <a:endParaRPr lang="es-AR" sz="1400" dirty="0" smtClean="0"/>
          </a:p>
          <a:p>
            <a:endParaRPr lang="es-AR" sz="1400" dirty="0" smtClean="0"/>
          </a:p>
          <a:p>
            <a:r>
              <a:rPr lang="es-AR" sz="1400" dirty="0" smtClean="0"/>
              <a:t>Denso</a:t>
            </a:r>
            <a:endParaRPr lang="es-AR" sz="1400" dirty="0"/>
          </a:p>
        </p:txBody>
      </p:sp>
      <p:sp>
        <p:nvSpPr>
          <p:cNvPr id="10" name="9 Rectángulo"/>
          <p:cNvSpPr/>
          <p:nvPr/>
        </p:nvSpPr>
        <p:spPr>
          <a:xfrm>
            <a:off x="71406" y="2971570"/>
            <a:ext cx="142876" cy="142876"/>
          </a:xfrm>
          <a:prstGeom prst="rect">
            <a:avLst/>
          </a:prstGeom>
          <a:solidFill>
            <a:srgbClr val="3A63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71406" y="3400198"/>
            <a:ext cx="142876" cy="142876"/>
          </a:xfrm>
          <a:prstGeom prst="rect">
            <a:avLst/>
          </a:prstGeom>
          <a:solidFill>
            <a:srgbClr val="E02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Rectángulo"/>
          <p:cNvSpPr/>
          <p:nvPr/>
        </p:nvSpPr>
        <p:spPr>
          <a:xfrm>
            <a:off x="71406" y="3828826"/>
            <a:ext cx="142876" cy="142876"/>
          </a:xfrm>
          <a:prstGeom prst="rect">
            <a:avLst/>
          </a:prstGeom>
          <a:solidFill>
            <a:srgbClr val="EB6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12 Rectángulo"/>
          <p:cNvSpPr/>
          <p:nvPr/>
        </p:nvSpPr>
        <p:spPr>
          <a:xfrm>
            <a:off x="71406" y="4257454"/>
            <a:ext cx="142876" cy="142876"/>
          </a:xfrm>
          <a:prstGeom prst="rect">
            <a:avLst/>
          </a:prstGeom>
          <a:solidFill>
            <a:srgbClr val="48B6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1 CuadroTexto"/>
          <p:cNvSpPr txBox="1"/>
          <p:nvPr/>
        </p:nvSpPr>
        <p:spPr>
          <a:xfrm>
            <a:off x="4853317" y="1000108"/>
            <a:ext cx="4290683" cy="39134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r>
              <a:rPr lang="es-AR" sz="1400" b="1" dirty="0" smtClean="0"/>
              <a:t>Mezquital con vegetación secundaria arbustiva </a:t>
            </a:r>
          </a:p>
          <a:p>
            <a:endParaRPr lang="es-AR" sz="1100" dirty="0"/>
          </a:p>
        </p:txBody>
      </p:sp>
      <p:sp>
        <p:nvSpPr>
          <p:cNvPr id="15" name="14 CuadroTexto"/>
          <p:cNvSpPr txBox="1"/>
          <p:nvPr/>
        </p:nvSpPr>
        <p:spPr>
          <a:xfrm>
            <a:off x="0" y="6488692"/>
            <a:ext cx="1428792" cy="369332"/>
          </a:xfrm>
          <a:prstGeom prst="rect">
            <a:avLst/>
          </a:prstGeom>
          <a:noFill/>
        </p:spPr>
        <p:txBody>
          <a:bodyPr wrap="square" rtlCol="0">
            <a:spAutoFit/>
          </a:bodyPr>
          <a:lstStyle/>
          <a:p>
            <a:r>
              <a:rPr lang="es-AR" dirty="0" smtClean="0"/>
              <a:t>2000 - 2001</a:t>
            </a:r>
            <a:endParaRPr lang="es-AR" dirty="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contenido"/>
          <p:cNvSpPr>
            <a:spLocks noGrp="1"/>
          </p:cNvSpPr>
          <p:nvPr>
            <p:ph idx="1"/>
          </p:nvPr>
        </p:nvSpPr>
        <p:spPr/>
        <p:txBody>
          <a:bodyPr/>
          <a:lstStyle/>
          <a:p>
            <a:r>
              <a:rPr lang="es-AR" smtClean="0"/>
              <a:t>Importante herramienta de información tecnológica</a:t>
            </a:r>
          </a:p>
          <a:p>
            <a:endParaRPr lang="es-AR" smtClean="0"/>
          </a:p>
          <a:p>
            <a:r>
              <a:rPr lang="es-AR" smtClean="0"/>
              <a:t>Gran utilidad  para aplicaciones en casi todas las disciplinas y campos</a:t>
            </a:r>
          </a:p>
          <a:p>
            <a:endParaRPr lang="es-AR" smtClean="0"/>
          </a:p>
          <a:p>
            <a:r>
              <a:rPr lang="es-AR" smtClean="0"/>
              <a:t>Han estimulado una nueva forma de resolver problemas, basándose en información geográfica</a:t>
            </a:r>
          </a:p>
          <a:p>
            <a:endParaRPr lang="es-AR" smtClean="0"/>
          </a:p>
        </p:txBody>
      </p:sp>
      <p:sp>
        <p:nvSpPr>
          <p:cNvPr id="3" name="2 Título"/>
          <p:cNvSpPr>
            <a:spLocks noGrp="1"/>
          </p:cNvSpPr>
          <p:nvPr>
            <p:ph type="title"/>
          </p:nvPr>
        </p:nvSpPr>
        <p:spPr/>
        <p:txBody>
          <a:bodyPr/>
          <a:lstStyle/>
          <a:p>
            <a:pPr fontAlgn="auto">
              <a:spcAft>
                <a:spcPts val="0"/>
              </a:spcAft>
              <a:defRPr/>
            </a:pPr>
            <a:r>
              <a:rPr lang="es-AR" dirty="0" smtClean="0"/>
              <a:t>Conclusión		</a:t>
            </a:r>
            <a:endParaRPr lang="es-AR"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fontAlgn="auto">
              <a:spcAft>
                <a:spcPts val="0"/>
              </a:spcAft>
              <a:defRPr/>
            </a:pPr>
            <a:r>
              <a:rPr lang="es-AR" dirty="0" smtClean="0"/>
              <a:t>¿Qué es S.I.G. ?</a:t>
            </a:r>
            <a:endParaRPr lang="es-AR" dirty="0"/>
          </a:p>
        </p:txBody>
      </p:sp>
      <p:pic>
        <p:nvPicPr>
          <p:cNvPr id="16386" name="Picture 2"/>
          <p:cNvPicPr>
            <a:picLocks noGrp="1" noChangeAspect="1" noChangeArrowheads="1"/>
          </p:cNvPicPr>
          <p:nvPr>
            <p:ph idx="1"/>
          </p:nvPr>
        </p:nvPicPr>
        <p:blipFill>
          <a:blip r:embed="rId3" cstate="print"/>
          <a:srcRect/>
          <a:stretch>
            <a:fillRect/>
          </a:stretch>
        </p:blipFill>
        <p:spPr>
          <a:xfrm>
            <a:off x="357188" y="2143125"/>
            <a:ext cx="1928812" cy="1741488"/>
          </a:xfrm>
        </p:spPr>
      </p:pic>
      <p:pic>
        <p:nvPicPr>
          <p:cNvPr id="16387" name="Picture 3"/>
          <p:cNvPicPr>
            <a:picLocks noChangeAspect="1" noChangeArrowheads="1"/>
          </p:cNvPicPr>
          <p:nvPr/>
        </p:nvPicPr>
        <p:blipFill>
          <a:blip r:embed="rId4" cstate="print"/>
          <a:srcRect/>
          <a:stretch>
            <a:fillRect/>
          </a:stretch>
        </p:blipFill>
        <p:spPr bwMode="auto">
          <a:xfrm>
            <a:off x="7072313" y="2286000"/>
            <a:ext cx="1493837" cy="1557338"/>
          </a:xfrm>
          <a:prstGeom prst="rect">
            <a:avLst/>
          </a:prstGeom>
          <a:noFill/>
          <a:ln w="9525">
            <a:noFill/>
            <a:miter lim="800000"/>
            <a:headEnd/>
            <a:tailEnd/>
          </a:ln>
        </p:spPr>
      </p:pic>
      <p:pic>
        <p:nvPicPr>
          <p:cNvPr id="16388" name="Picture 6"/>
          <p:cNvPicPr>
            <a:picLocks noChangeAspect="1" noChangeArrowheads="1"/>
          </p:cNvPicPr>
          <p:nvPr/>
        </p:nvPicPr>
        <p:blipFill>
          <a:blip r:embed="rId5" cstate="print"/>
          <a:srcRect/>
          <a:stretch>
            <a:fillRect/>
          </a:stretch>
        </p:blipFill>
        <p:spPr bwMode="auto">
          <a:xfrm>
            <a:off x="3357563" y="1357313"/>
            <a:ext cx="2047875" cy="2143125"/>
          </a:xfrm>
          <a:prstGeom prst="rect">
            <a:avLst/>
          </a:prstGeom>
          <a:noFill/>
          <a:ln w="9525">
            <a:noFill/>
            <a:miter lim="800000"/>
            <a:headEnd/>
            <a:tailEnd/>
          </a:ln>
        </p:spPr>
      </p:pic>
      <p:pic>
        <p:nvPicPr>
          <p:cNvPr id="16389" name="8 Imagen" descr="gerente.png"/>
          <p:cNvPicPr>
            <a:picLocks noChangeAspect="1"/>
          </p:cNvPicPr>
          <p:nvPr/>
        </p:nvPicPr>
        <p:blipFill>
          <a:blip r:embed="rId6" cstate="print"/>
          <a:srcRect/>
          <a:stretch>
            <a:fillRect/>
          </a:stretch>
        </p:blipFill>
        <p:spPr bwMode="auto">
          <a:xfrm>
            <a:off x="2928938" y="3857625"/>
            <a:ext cx="3032125" cy="3032125"/>
          </a:xfrm>
          <a:prstGeom prst="rect">
            <a:avLst/>
          </a:prstGeom>
          <a:noFill/>
          <a:ln w="9525">
            <a:noFill/>
            <a:miter lim="800000"/>
            <a:headEnd/>
            <a:tailEnd/>
          </a:ln>
        </p:spPr>
      </p:pic>
      <p:cxnSp>
        <p:nvCxnSpPr>
          <p:cNvPr id="11" name="10 Conector recto de flecha"/>
          <p:cNvCxnSpPr/>
          <p:nvPr/>
        </p:nvCxnSpPr>
        <p:spPr>
          <a:xfrm>
            <a:off x="1785938" y="3643313"/>
            <a:ext cx="1000125" cy="64293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rot="5400000">
            <a:off x="3856037" y="3643313"/>
            <a:ext cx="715963"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rot="10800000" flipV="1">
            <a:off x="5857875" y="3571875"/>
            <a:ext cx="1428750" cy="9286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393" name="15 CuadroTexto"/>
          <p:cNvSpPr txBox="1">
            <a:spLocks noChangeArrowheads="1"/>
          </p:cNvSpPr>
          <p:nvPr/>
        </p:nvSpPr>
        <p:spPr bwMode="auto">
          <a:xfrm>
            <a:off x="714375" y="1916113"/>
            <a:ext cx="1643063" cy="369887"/>
          </a:xfrm>
          <a:prstGeom prst="rect">
            <a:avLst/>
          </a:prstGeom>
          <a:noFill/>
          <a:ln w="9525">
            <a:noFill/>
            <a:miter lim="800000"/>
            <a:headEnd/>
            <a:tailEnd/>
          </a:ln>
        </p:spPr>
        <p:txBody>
          <a:bodyPr>
            <a:spAutoFit/>
          </a:bodyPr>
          <a:lstStyle/>
          <a:p>
            <a:r>
              <a:rPr lang="es-AR">
                <a:latin typeface="Lucida Sans Unicode" pitchFamily="34" charset="0"/>
              </a:rPr>
              <a:t>Hardware</a:t>
            </a:r>
          </a:p>
        </p:txBody>
      </p:sp>
      <p:sp>
        <p:nvSpPr>
          <p:cNvPr id="16394" name="16 CuadroTexto"/>
          <p:cNvSpPr txBox="1">
            <a:spLocks noChangeArrowheads="1"/>
          </p:cNvSpPr>
          <p:nvPr/>
        </p:nvSpPr>
        <p:spPr bwMode="auto">
          <a:xfrm>
            <a:off x="7500938" y="1928813"/>
            <a:ext cx="1214437" cy="369887"/>
          </a:xfrm>
          <a:prstGeom prst="rect">
            <a:avLst/>
          </a:prstGeom>
          <a:noFill/>
          <a:ln w="9525">
            <a:noFill/>
            <a:miter lim="800000"/>
            <a:headEnd/>
            <a:tailEnd/>
          </a:ln>
        </p:spPr>
        <p:txBody>
          <a:bodyPr>
            <a:spAutoFit/>
          </a:bodyPr>
          <a:lstStyle/>
          <a:p>
            <a:r>
              <a:rPr lang="es-AR">
                <a:latin typeface="Lucida Sans Unicode" pitchFamily="34" charset="0"/>
              </a:rPr>
              <a:t>Software</a:t>
            </a:r>
          </a:p>
        </p:txBody>
      </p:sp>
      <p:sp>
        <p:nvSpPr>
          <p:cNvPr id="16395" name="17 CuadroTexto"/>
          <p:cNvSpPr txBox="1">
            <a:spLocks noChangeArrowheads="1"/>
          </p:cNvSpPr>
          <p:nvPr/>
        </p:nvSpPr>
        <p:spPr bwMode="auto">
          <a:xfrm>
            <a:off x="5214938" y="1500188"/>
            <a:ext cx="1643062" cy="646112"/>
          </a:xfrm>
          <a:prstGeom prst="rect">
            <a:avLst/>
          </a:prstGeom>
          <a:noFill/>
          <a:ln w="9525">
            <a:noFill/>
            <a:miter lim="800000"/>
            <a:headEnd/>
            <a:tailEnd/>
          </a:ln>
        </p:spPr>
        <p:txBody>
          <a:bodyPr>
            <a:spAutoFit/>
          </a:bodyPr>
          <a:lstStyle/>
          <a:p>
            <a:r>
              <a:rPr lang="es-AR">
                <a:latin typeface="Lucida Sans Unicode" pitchFamily="34" charset="0"/>
              </a:rPr>
              <a:t>Datos </a:t>
            </a:r>
          </a:p>
          <a:p>
            <a:r>
              <a:rPr lang="es-AR">
                <a:latin typeface="Lucida Sans Unicode" pitchFamily="34" charset="0"/>
              </a:rPr>
              <a:t>Geográficos</a:t>
            </a:r>
          </a:p>
        </p:txBody>
      </p:sp>
      <p:sp>
        <p:nvSpPr>
          <p:cNvPr id="16396" name="13 CuadroTexto"/>
          <p:cNvSpPr txBox="1">
            <a:spLocks noChangeArrowheads="1"/>
          </p:cNvSpPr>
          <p:nvPr/>
        </p:nvSpPr>
        <p:spPr bwMode="auto">
          <a:xfrm>
            <a:off x="2928938" y="5640388"/>
            <a:ext cx="1571625" cy="646112"/>
          </a:xfrm>
          <a:prstGeom prst="rect">
            <a:avLst/>
          </a:prstGeom>
          <a:noFill/>
          <a:ln w="9525">
            <a:noFill/>
            <a:miter lim="800000"/>
            <a:headEnd/>
            <a:tailEnd/>
          </a:ln>
        </p:spPr>
        <p:txBody>
          <a:bodyPr>
            <a:spAutoFit/>
          </a:bodyPr>
          <a:lstStyle/>
          <a:p>
            <a:pPr algn="ctr"/>
            <a:r>
              <a:rPr lang="es-AR">
                <a:latin typeface="Lucida Sans Unicode" pitchFamily="34" charset="0"/>
              </a:rPr>
              <a:t>Toma de decisiones</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contenido"/>
          <p:cNvSpPr>
            <a:spLocks noGrp="1"/>
          </p:cNvSpPr>
          <p:nvPr>
            <p:ph idx="1"/>
          </p:nvPr>
        </p:nvSpPr>
        <p:spPr>
          <a:xfrm>
            <a:off x="242888" y="1481138"/>
            <a:ext cx="8686800" cy="4525962"/>
          </a:xfrm>
        </p:spPr>
        <p:txBody>
          <a:bodyPr/>
          <a:lstStyle/>
          <a:p>
            <a:r>
              <a:rPr lang="es-AR" dirty="0" smtClean="0"/>
              <a:t>Herramientas para la entrada y manipulación de la información geográfica</a:t>
            </a:r>
          </a:p>
          <a:p>
            <a:pPr>
              <a:lnSpc>
                <a:spcPct val="200000"/>
              </a:lnSpc>
            </a:pPr>
            <a:r>
              <a:rPr lang="es-AR" dirty="0" smtClean="0"/>
              <a:t>Sistema administrador de base de datos (DBMS)</a:t>
            </a:r>
          </a:p>
          <a:p>
            <a:pPr>
              <a:lnSpc>
                <a:spcPct val="200000"/>
              </a:lnSpc>
            </a:pPr>
            <a:r>
              <a:rPr lang="es-AR" dirty="0" smtClean="0"/>
              <a:t>Herramientas de búsquedas geográficas</a:t>
            </a:r>
          </a:p>
          <a:p>
            <a:pPr>
              <a:lnSpc>
                <a:spcPct val="200000"/>
              </a:lnSpc>
            </a:pPr>
            <a:r>
              <a:rPr lang="es-AR" dirty="0" smtClean="0"/>
              <a:t>Interfaz gráfica de usuario</a:t>
            </a:r>
          </a:p>
        </p:txBody>
      </p:sp>
      <p:sp>
        <p:nvSpPr>
          <p:cNvPr id="3" name="2 Título"/>
          <p:cNvSpPr>
            <a:spLocks noGrp="1"/>
          </p:cNvSpPr>
          <p:nvPr>
            <p:ph type="title"/>
          </p:nvPr>
        </p:nvSpPr>
        <p:spPr/>
        <p:txBody>
          <a:bodyPr/>
          <a:lstStyle/>
          <a:p>
            <a:pPr fontAlgn="auto">
              <a:spcAft>
                <a:spcPts val="0"/>
              </a:spcAft>
              <a:defRPr/>
            </a:pPr>
            <a:r>
              <a:rPr lang="es-AR" dirty="0" smtClean="0"/>
              <a:t>Componentes</a:t>
            </a:r>
            <a:endParaRPr lang="es-AR"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fontAlgn="auto">
              <a:spcAft>
                <a:spcPts val="0"/>
              </a:spcAft>
              <a:defRPr/>
            </a:pPr>
            <a:r>
              <a:rPr lang="es-AR" dirty="0" smtClean="0"/>
              <a:t>Obtención de datos</a:t>
            </a:r>
            <a:endParaRPr lang="es-AR" dirty="0"/>
          </a:p>
        </p:txBody>
      </p:sp>
      <p:pic>
        <p:nvPicPr>
          <p:cNvPr id="20482" name="Picture 2"/>
          <p:cNvPicPr>
            <a:picLocks noGrp="1" noChangeAspect="1" noChangeArrowheads="1"/>
          </p:cNvPicPr>
          <p:nvPr>
            <p:ph idx="1"/>
          </p:nvPr>
        </p:nvPicPr>
        <p:blipFill>
          <a:blip r:embed="rId3" cstate="print"/>
          <a:srcRect/>
          <a:stretch>
            <a:fillRect/>
          </a:stretch>
        </p:blipFill>
        <p:spPr>
          <a:xfrm>
            <a:off x="785813" y="1500188"/>
            <a:ext cx="2381250" cy="2286000"/>
          </a:xfrm>
        </p:spPr>
      </p:pic>
      <p:pic>
        <p:nvPicPr>
          <p:cNvPr id="20483" name="Picture 3"/>
          <p:cNvPicPr>
            <a:picLocks noChangeAspect="1" noChangeArrowheads="1"/>
          </p:cNvPicPr>
          <p:nvPr/>
        </p:nvPicPr>
        <p:blipFill>
          <a:blip r:embed="rId4" cstate="print"/>
          <a:srcRect/>
          <a:stretch>
            <a:fillRect/>
          </a:stretch>
        </p:blipFill>
        <p:spPr bwMode="auto">
          <a:xfrm>
            <a:off x="2786063" y="3429000"/>
            <a:ext cx="5214937" cy="2633663"/>
          </a:xfrm>
          <a:prstGeom prst="rect">
            <a:avLst/>
          </a:prstGeom>
          <a:noFill/>
          <a:ln w="9525">
            <a:noFill/>
            <a:miter lim="800000"/>
            <a:headEnd/>
            <a:tailEnd/>
          </a:ln>
        </p:spPr>
      </p:pic>
      <p:sp>
        <p:nvSpPr>
          <p:cNvPr id="20484" name="5 CuadroTexto"/>
          <p:cNvSpPr txBox="1">
            <a:spLocks noChangeArrowheads="1"/>
          </p:cNvSpPr>
          <p:nvPr/>
        </p:nvSpPr>
        <p:spPr bwMode="auto">
          <a:xfrm>
            <a:off x="3643313" y="6072188"/>
            <a:ext cx="788987" cy="369887"/>
          </a:xfrm>
          <a:prstGeom prst="rect">
            <a:avLst/>
          </a:prstGeom>
          <a:noFill/>
          <a:ln w="9525">
            <a:noFill/>
            <a:miter lim="800000"/>
            <a:headEnd/>
            <a:tailEnd/>
          </a:ln>
        </p:spPr>
        <p:txBody>
          <a:bodyPr wrap="none">
            <a:spAutoFit/>
          </a:bodyPr>
          <a:lstStyle/>
          <a:p>
            <a:r>
              <a:rPr lang="es-AR">
                <a:latin typeface="Lucida Sans Unicode" pitchFamily="34" charset="0"/>
              </a:rPr>
              <a:t>Suelo</a:t>
            </a:r>
          </a:p>
        </p:txBody>
      </p:sp>
      <p:sp>
        <p:nvSpPr>
          <p:cNvPr id="20485" name="6 CuadroTexto"/>
          <p:cNvSpPr txBox="1">
            <a:spLocks noChangeArrowheads="1"/>
          </p:cNvSpPr>
          <p:nvPr/>
        </p:nvSpPr>
        <p:spPr bwMode="auto">
          <a:xfrm>
            <a:off x="6429375" y="6072188"/>
            <a:ext cx="1038225" cy="369887"/>
          </a:xfrm>
          <a:prstGeom prst="rect">
            <a:avLst/>
          </a:prstGeom>
          <a:noFill/>
          <a:ln w="9525">
            <a:noFill/>
            <a:miter lim="800000"/>
            <a:headEnd/>
            <a:tailEnd/>
          </a:ln>
        </p:spPr>
        <p:txBody>
          <a:bodyPr wrap="none">
            <a:spAutoFit/>
          </a:bodyPr>
          <a:lstStyle/>
          <a:p>
            <a:r>
              <a:rPr lang="es-AR">
                <a:latin typeface="Lucida Sans Unicode" pitchFamily="34" charset="0"/>
              </a:rPr>
              <a:t>Árboles</a:t>
            </a:r>
          </a:p>
        </p:txBody>
      </p:sp>
      <p:sp>
        <p:nvSpPr>
          <p:cNvPr id="8" name="7 CuadroTexto"/>
          <p:cNvSpPr txBox="1"/>
          <p:nvPr/>
        </p:nvSpPr>
        <p:spPr>
          <a:xfrm>
            <a:off x="4143375" y="2071688"/>
            <a:ext cx="3675063" cy="523875"/>
          </a:xfrm>
          <a:prstGeom prst="rect">
            <a:avLst/>
          </a:prstGeom>
          <a:noFill/>
          <a:effectLst>
            <a:outerShdw blurRad="50800" dist="38100" dir="2700000" algn="tl" rotWithShape="0">
              <a:prstClr val="black">
                <a:alpha val="40000"/>
              </a:prstClr>
            </a:outerShdw>
          </a:effectLst>
        </p:spPr>
        <p:txBody>
          <a:bodyPr wrap="none">
            <a:spAutoFit/>
          </a:bodyPr>
          <a:lstStyle/>
          <a:p>
            <a:pPr fontAlgn="auto">
              <a:spcBef>
                <a:spcPts val="0"/>
              </a:spcBef>
              <a:spcAft>
                <a:spcPts val="0"/>
              </a:spcAft>
              <a:defRPr/>
            </a:pPr>
            <a:r>
              <a:rPr lang="es-AR" sz="2800" u="sng" dirty="0">
                <a:latin typeface="+mn-lt"/>
              </a:rPr>
              <a:t>Relevamiento LIDAR</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contenido"/>
          <p:cNvSpPr>
            <a:spLocks noGrp="1"/>
          </p:cNvSpPr>
          <p:nvPr>
            <p:ph idx="1"/>
          </p:nvPr>
        </p:nvSpPr>
        <p:spPr>
          <a:xfrm>
            <a:off x="500034" y="1928802"/>
            <a:ext cx="8229600" cy="4525962"/>
          </a:xfrm>
        </p:spPr>
        <p:txBody>
          <a:bodyPr/>
          <a:lstStyle/>
          <a:p>
            <a:r>
              <a:rPr lang="es-AR" sz="2500" dirty="0" err="1" smtClean="0"/>
              <a:t>InfoMapas</a:t>
            </a:r>
            <a:r>
              <a:rPr lang="es-AR" sz="2500" dirty="0" smtClean="0"/>
              <a:t> Rosario</a:t>
            </a:r>
          </a:p>
          <a:p>
            <a:pPr>
              <a:buFont typeface="Wingdings 3" pitchFamily="18" charset="2"/>
              <a:buNone/>
            </a:pPr>
            <a:r>
              <a:rPr lang="es-AR" sz="2500" dirty="0" smtClean="0"/>
              <a:t>	</a:t>
            </a:r>
          </a:p>
          <a:p>
            <a:r>
              <a:rPr lang="es-AR" sz="2500" dirty="0" smtClean="0"/>
              <a:t>Taxista Virtual</a:t>
            </a:r>
          </a:p>
          <a:p>
            <a:endParaRPr lang="es-AR" sz="2500" dirty="0" smtClean="0"/>
          </a:p>
          <a:p>
            <a:r>
              <a:rPr lang="es-AR" sz="2500" dirty="0" err="1" smtClean="0"/>
              <a:t>Encontrá</a:t>
            </a:r>
            <a:r>
              <a:rPr lang="es-AR" sz="2500" dirty="0" smtClean="0"/>
              <a:t> a tu Escuela</a:t>
            </a:r>
          </a:p>
          <a:p>
            <a:endParaRPr lang="es-AR" sz="2500" dirty="0" smtClean="0"/>
          </a:p>
          <a:p>
            <a:r>
              <a:rPr lang="es-AR" sz="2500" dirty="0" smtClean="0"/>
              <a:t>Mapa interactivo de la ciudad de Bs As</a:t>
            </a:r>
          </a:p>
          <a:p>
            <a:pPr>
              <a:buFont typeface="Wingdings 3" pitchFamily="18" charset="2"/>
              <a:buNone/>
            </a:pPr>
            <a:endParaRPr lang="es-AR" sz="2500" dirty="0" smtClean="0"/>
          </a:p>
        </p:txBody>
      </p:sp>
      <p:sp>
        <p:nvSpPr>
          <p:cNvPr id="3" name="2 Título"/>
          <p:cNvSpPr>
            <a:spLocks noGrp="1"/>
          </p:cNvSpPr>
          <p:nvPr>
            <p:ph type="title"/>
          </p:nvPr>
        </p:nvSpPr>
        <p:spPr/>
        <p:txBody>
          <a:bodyPr>
            <a:normAutofit fontScale="90000"/>
          </a:bodyPr>
          <a:lstStyle/>
          <a:p>
            <a:pPr fontAlgn="auto">
              <a:spcAft>
                <a:spcPts val="0"/>
              </a:spcAft>
              <a:defRPr/>
            </a:pPr>
            <a:r>
              <a:rPr lang="es-AR" dirty="0" smtClean="0"/>
              <a:t>Ejemplos de aplicaciones de SIG</a:t>
            </a:r>
            <a:endParaRPr lang="es-AR" dirty="0"/>
          </a:p>
        </p:txBody>
      </p:sp>
      <p:pic>
        <p:nvPicPr>
          <p:cNvPr id="22534" name="Picture 6"/>
          <p:cNvPicPr>
            <a:picLocks noChangeAspect="1" noChangeArrowheads="1"/>
          </p:cNvPicPr>
          <p:nvPr/>
        </p:nvPicPr>
        <p:blipFill>
          <a:blip r:embed="rId3" cstate="print"/>
          <a:srcRect/>
          <a:stretch>
            <a:fillRect/>
          </a:stretch>
        </p:blipFill>
        <p:spPr bwMode="auto">
          <a:xfrm>
            <a:off x="6500826" y="3143248"/>
            <a:ext cx="933450" cy="1219200"/>
          </a:xfrm>
          <a:prstGeom prst="rect">
            <a:avLst/>
          </a:prstGeom>
          <a:noFill/>
          <a:ln w="9525">
            <a:noFill/>
            <a:miter lim="800000"/>
            <a:headEnd/>
            <a:tailEnd/>
          </a:ln>
          <a:effectLst/>
        </p:spPr>
      </p:pic>
      <p:pic>
        <p:nvPicPr>
          <p:cNvPr id="22533" name="Picture 5" descr="taxi virtual"/>
          <p:cNvPicPr>
            <a:picLocks noChangeAspect="1" noChangeArrowheads="1"/>
          </p:cNvPicPr>
          <p:nvPr/>
        </p:nvPicPr>
        <p:blipFill>
          <a:blip r:embed="rId4" cstate="print"/>
          <a:srcRect/>
          <a:stretch>
            <a:fillRect/>
          </a:stretch>
        </p:blipFill>
        <p:spPr bwMode="auto">
          <a:xfrm>
            <a:off x="4857752" y="2571744"/>
            <a:ext cx="1214446" cy="702186"/>
          </a:xfrm>
          <a:prstGeom prst="rect">
            <a:avLst/>
          </a:prstGeom>
          <a:noFill/>
        </p:spPr>
      </p:pic>
      <p:pic>
        <p:nvPicPr>
          <p:cNvPr id="22535" name="Picture 7" descr="MR"/>
          <p:cNvPicPr>
            <a:picLocks noChangeAspect="1" noChangeArrowheads="1"/>
          </p:cNvPicPr>
          <p:nvPr/>
        </p:nvPicPr>
        <p:blipFill>
          <a:blip r:embed="rId5" cstate="print"/>
          <a:srcRect/>
          <a:stretch>
            <a:fillRect/>
          </a:stretch>
        </p:blipFill>
        <p:spPr bwMode="auto">
          <a:xfrm>
            <a:off x="6300788" y="1700213"/>
            <a:ext cx="711200" cy="711200"/>
          </a:xfrm>
          <a:prstGeom prst="rect">
            <a:avLst/>
          </a:prstGeom>
          <a:noFill/>
        </p:spPr>
      </p:pic>
      <p:pic>
        <p:nvPicPr>
          <p:cNvPr id="7" name="6 Imagen" descr="bsas.png"/>
          <p:cNvPicPr>
            <a:picLocks noChangeAspect="1"/>
          </p:cNvPicPr>
          <p:nvPr/>
        </p:nvPicPr>
        <p:blipFill>
          <a:blip r:embed="rId6" cstate="print"/>
          <a:stretch>
            <a:fillRect/>
          </a:stretch>
        </p:blipFill>
        <p:spPr>
          <a:xfrm>
            <a:off x="7643834" y="4214818"/>
            <a:ext cx="785818" cy="965981"/>
          </a:xfrm>
          <a:prstGeom prst="rect">
            <a:avLst/>
          </a:prstGeom>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fomapa.wmv">
            <a:hlinkClick r:id="" action="ppaction://media"/>
          </p:cNvPr>
          <p:cNvPicPr>
            <a:picLocks noGrp="1" noRot="1" noChangeAspect="1"/>
          </p:cNvPicPr>
          <p:nvPr>
            <p:ph idx="1"/>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mute="1">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paInterativoBSAS.wmv">
            <a:hlinkClick r:id="" action="ppaction://media"/>
          </p:cNvPr>
          <p:cNvPicPr>
            <a:picLocks noGrp="1" noRot="1" noChangeAspect="1"/>
          </p:cNvPicPr>
          <p:nvPr>
            <p:ph idx="1"/>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mute="1">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497013" y="1428750"/>
            <a:ext cx="8115300" cy="5000625"/>
          </a:xfrm>
        </p:spPr>
        <p:txBody>
          <a:bodyPr>
            <a:normAutofit fontScale="92500" lnSpcReduction="20000"/>
          </a:bodyPr>
          <a:lstStyle/>
          <a:p>
            <a:pPr marL="365760" indent="-256032" fontAlgn="auto">
              <a:lnSpc>
                <a:spcPct val="160000"/>
              </a:lnSpc>
              <a:spcAft>
                <a:spcPts val="0"/>
              </a:spcAft>
              <a:buFont typeface="Wingdings 3"/>
              <a:buChar char=""/>
              <a:defRPr/>
            </a:pPr>
            <a:r>
              <a:rPr lang="es-AR" dirty="0" smtClean="0"/>
              <a:t>Catastro</a:t>
            </a:r>
          </a:p>
          <a:p>
            <a:pPr marL="365760" indent="-256032" fontAlgn="auto">
              <a:lnSpc>
                <a:spcPct val="160000"/>
              </a:lnSpc>
              <a:spcAft>
                <a:spcPts val="0"/>
              </a:spcAft>
              <a:buFont typeface="Wingdings 3"/>
              <a:buChar char=""/>
              <a:defRPr/>
            </a:pPr>
            <a:r>
              <a:rPr lang="es-AR" dirty="0" smtClean="0"/>
              <a:t>Petróleo / Gas</a:t>
            </a:r>
          </a:p>
          <a:p>
            <a:pPr marL="365760" indent="-256032" fontAlgn="auto">
              <a:lnSpc>
                <a:spcPct val="160000"/>
              </a:lnSpc>
              <a:spcAft>
                <a:spcPts val="0"/>
              </a:spcAft>
              <a:buFont typeface="Wingdings 3"/>
              <a:buChar char=""/>
              <a:defRPr/>
            </a:pPr>
            <a:r>
              <a:rPr lang="es-AR" dirty="0" smtClean="0"/>
              <a:t>Cartografía</a:t>
            </a:r>
          </a:p>
          <a:p>
            <a:pPr marL="365760" indent="-256032" fontAlgn="auto">
              <a:lnSpc>
                <a:spcPct val="160000"/>
              </a:lnSpc>
              <a:spcAft>
                <a:spcPts val="0"/>
              </a:spcAft>
              <a:buFont typeface="Wingdings 3"/>
              <a:buChar char=""/>
              <a:defRPr/>
            </a:pPr>
            <a:r>
              <a:rPr lang="es-AR" dirty="0" smtClean="0"/>
              <a:t>Agricultura</a:t>
            </a:r>
          </a:p>
          <a:p>
            <a:pPr marL="365760" indent="-256032" fontAlgn="auto">
              <a:lnSpc>
                <a:spcPct val="160000"/>
              </a:lnSpc>
              <a:spcAft>
                <a:spcPts val="0"/>
              </a:spcAft>
              <a:buFont typeface="Wingdings 3"/>
              <a:buChar char=""/>
              <a:defRPr/>
            </a:pPr>
            <a:r>
              <a:rPr lang="es-AR" dirty="0" smtClean="0"/>
              <a:t>Forestal</a:t>
            </a:r>
          </a:p>
          <a:p>
            <a:pPr marL="365760" indent="-256032" fontAlgn="auto">
              <a:lnSpc>
                <a:spcPct val="160000"/>
              </a:lnSpc>
              <a:spcAft>
                <a:spcPts val="0"/>
              </a:spcAft>
              <a:buFont typeface="Wingdings 3"/>
              <a:buChar char=""/>
              <a:defRPr/>
            </a:pPr>
            <a:r>
              <a:rPr lang="es-AR" dirty="0" smtClean="0"/>
              <a:t>Minería</a:t>
            </a:r>
          </a:p>
          <a:p>
            <a:pPr marL="365760" indent="-256032" fontAlgn="auto">
              <a:lnSpc>
                <a:spcPct val="160000"/>
              </a:lnSpc>
              <a:spcAft>
                <a:spcPts val="0"/>
              </a:spcAft>
              <a:buFont typeface="Wingdings 3"/>
              <a:buChar char=""/>
              <a:defRPr/>
            </a:pPr>
            <a:r>
              <a:rPr lang="es-AR" dirty="0" smtClean="0"/>
              <a:t>Análisis del crimen</a:t>
            </a:r>
          </a:p>
          <a:p>
            <a:pPr marL="365760" indent="-256032" fontAlgn="auto">
              <a:lnSpc>
                <a:spcPct val="160000"/>
              </a:lnSpc>
              <a:spcAft>
                <a:spcPts val="0"/>
              </a:spcAft>
              <a:buFont typeface="Wingdings 3"/>
              <a:buChar char=""/>
              <a:defRPr/>
            </a:pPr>
            <a:r>
              <a:rPr lang="es-AR" dirty="0" err="1" smtClean="0"/>
              <a:t>Geomarketing</a:t>
            </a:r>
            <a:endParaRPr lang="es-AR" dirty="0"/>
          </a:p>
        </p:txBody>
      </p:sp>
      <p:sp>
        <p:nvSpPr>
          <p:cNvPr id="3" name="2 Título"/>
          <p:cNvSpPr>
            <a:spLocks noGrp="1"/>
          </p:cNvSpPr>
          <p:nvPr>
            <p:ph type="title"/>
          </p:nvPr>
        </p:nvSpPr>
        <p:spPr>
          <a:xfrm>
            <a:off x="1414498" y="142852"/>
            <a:ext cx="8229600" cy="1143001"/>
          </a:xfrm>
        </p:spPr>
        <p:txBody>
          <a:bodyPr>
            <a:normAutofit/>
          </a:bodyPr>
          <a:lstStyle/>
          <a:p>
            <a:pPr fontAlgn="auto">
              <a:spcAft>
                <a:spcPts val="0"/>
              </a:spcAft>
              <a:defRPr/>
            </a:pPr>
            <a:r>
              <a:rPr lang="es-AR" dirty="0" smtClean="0"/>
              <a:t>Aplicaciones de SIG</a:t>
            </a:r>
            <a:endParaRPr lang="es-AR" dirty="0"/>
          </a:p>
        </p:txBody>
      </p:sp>
      <p:pic>
        <p:nvPicPr>
          <p:cNvPr id="24579" name="Picture 2"/>
          <p:cNvPicPr>
            <a:picLocks noChangeAspect="1" noChangeArrowheads="1"/>
          </p:cNvPicPr>
          <p:nvPr/>
        </p:nvPicPr>
        <p:blipFill>
          <a:blip r:embed="rId3" cstate="print"/>
          <a:srcRect/>
          <a:stretch>
            <a:fillRect/>
          </a:stretch>
        </p:blipFill>
        <p:spPr bwMode="auto">
          <a:xfrm>
            <a:off x="5884863" y="1428750"/>
            <a:ext cx="833437" cy="766763"/>
          </a:xfrm>
          <a:prstGeom prst="rect">
            <a:avLst/>
          </a:prstGeom>
          <a:noFill/>
          <a:ln w="9525">
            <a:noFill/>
            <a:miter lim="800000"/>
            <a:headEnd/>
            <a:tailEnd/>
          </a:ln>
        </p:spPr>
      </p:pic>
      <p:pic>
        <p:nvPicPr>
          <p:cNvPr id="24580" name="Picture 4"/>
          <p:cNvPicPr>
            <a:picLocks noChangeAspect="1" noChangeArrowheads="1"/>
          </p:cNvPicPr>
          <p:nvPr/>
        </p:nvPicPr>
        <p:blipFill>
          <a:blip r:embed="rId4" cstate="print"/>
          <a:srcRect/>
          <a:stretch>
            <a:fillRect/>
          </a:stretch>
        </p:blipFill>
        <p:spPr bwMode="auto">
          <a:xfrm>
            <a:off x="5027613" y="1571625"/>
            <a:ext cx="615950" cy="952500"/>
          </a:xfrm>
          <a:prstGeom prst="rect">
            <a:avLst/>
          </a:prstGeom>
          <a:noFill/>
          <a:ln w="9525">
            <a:noFill/>
            <a:miter lim="800000"/>
            <a:headEnd/>
            <a:tailEnd/>
          </a:ln>
        </p:spPr>
      </p:pic>
      <p:pic>
        <p:nvPicPr>
          <p:cNvPr id="24581" name="Picture 6"/>
          <p:cNvPicPr>
            <a:picLocks noChangeAspect="1" noChangeArrowheads="1"/>
          </p:cNvPicPr>
          <p:nvPr/>
        </p:nvPicPr>
        <p:blipFill>
          <a:blip r:embed="rId5" cstate="print"/>
          <a:srcRect/>
          <a:stretch>
            <a:fillRect/>
          </a:stretch>
        </p:blipFill>
        <p:spPr bwMode="auto">
          <a:xfrm>
            <a:off x="5813425" y="2500313"/>
            <a:ext cx="1246188" cy="714375"/>
          </a:xfrm>
          <a:prstGeom prst="rect">
            <a:avLst/>
          </a:prstGeom>
          <a:noFill/>
          <a:ln w="9525">
            <a:noFill/>
            <a:miter lim="800000"/>
            <a:headEnd/>
            <a:tailEnd/>
          </a:ln>
        </p:spPr>
      </p:pic>
      <p:pic>
        <p:nvPicPr>
          <p:cNvPr id="24582" name="Picture 7"/>
          <p:cNvPicPr>
            <a:picLocks noChangeAspect="1" noChangeArrowheads="1"/>
          </p:cNvPicPr>
          <p:nvPr/>
        </p:nvPicPr>
        <p:blipFill>
          <a:blip r:embed="rId6" cstate="print"/>
          <a:srcRect/>
          <a:stretch>
            <a:fillRect/>
          </a:stretch>
        </p:blipFill>
        <p:spPr bwMode="auto">
          <a:xfrm>
            <a:off x="4741863" y="2857500"/>
            <a:ext cx="881062" cy="881063"/>
          </a:xfrm>
          <a:prstGeom prst="rect">
            <a:avLst/>
          </a:prstGeom>
          <a:noFill/>
          <a:ln w="9525">
            <a:noFill/>
            <a:miter lim="800000"/>
            <a:headEnd/>
            <a:tailEnd/>
          </a:ln>
        </p:spPr>
      </p:pic>
      <p:pic>
        <p:nvPicPr>
          <p:cNvPr id="24583" name="Picture 8"/>
          <p:cNvPicPr>
            <a:picLocks noChangeAspect="1" noChangeArrowheads="1"/>
          </p:cNvPicPr>
          <p:nvPr/>
        </p:nvPicPr>
        <p:blipFill>
          <a:blip r:embed="rId7" cstate="print"/>
          <a:srcRect/>
          <a:stretch>
            <a:fillRect/>
          </a:stretch>
        </p:blipFill>
        <p:spPr bwMode="auto">
          <a:xfrm>
            <a:off x="5813425" y="3500438"/>
            <a:ext cx="925513" cy="862012"/>
          </a:xfrm>
          <a:prstGeom prst="rect">
            <a:avLst/>
          </a:prstGeom>
          <a:noFill/>
          <a:ln w="9525">
            <a:noFill/>
            <a:miter lim="800000"/>
            <a:headEnd/>
            <a:tailEnd/>
          </a:ln>
        </p:spPr>
      </p:pic>
      <p:pic>
        <p:nvPicPr>
          <p:cNvPr id="24584" name="Picture 9"/>
          <p:cNvPicPr>
            <a:picLocks noChangeAspect="1" noChangeArrowheads="1"/>
          </p:cNvPicPr>
          <p:nvPr/>
        </p:nvPicPr>
        <p:blipFill>
          <a:blip r:embed="rId8" cstate="print"/>
          <a:srcRect/>
          <a:stretch>
            <a:fillRect/>
          </a:stretch>
        </p:blipFill>
        <p:spPr bwMode="auto">
          <a:xfrm>
            <a:off x="4884738" y="4214813"/>
            <a:ext cx="869950" cy="742950"/>
          </a:xfrm>
          <a:prstGeom prst="rect">
            <a:avLst/>
          </a:prstGeom>
          <a:noFill/>
          <a:ln w="9525">
            <a:noFill/>
            <a:miter lim="800000"/>
            <a:headEnd/>
            <a:tailEnd/>
          </a:ln>
        </p:spPr>
      </p:pic>
      <p:pic>
        <p:nvPicPr>
          <p:cNvPr id="24585" name="Picture 10"/>
          <p:cNvPicPr>
            <a:picLocks noChangeAspect="1" noChangeArrowheads="1"/>
          </p:cNvPicPr>
          <p:nvPr/>
        </p:nvPicPr>
        <p:blipFill>
          <a:blip r:embed="rId9" cstate="print"/>
          <a:srcRect/>
          <a:stretch>
            <a:fillRect/>
          </a:stretch>
        </p:blipFill>
        <p:spPr bwMode="auto">
          <a:xfrm>
            <a:off x="5884863" y="4572000"/>
            <a:ext cx="781050" cy="857250"/>
          </a:xfrm>
          <a:prstGeom prst="rect">
            <a:avLst/>
          </a:prstGeom>
          <a:noFill/>
          <a:ln w="9525">
            <a:noFill/>
            <a:miter lim="800000"/>
            <a:headEnd/>
            <a:tailEnd/>
          </a:ln>
        </p:spPr>
      </p:pic>
      <p:pic>
        <p:nvPicPr>
          <p:cNvPr id="24586" name="Picture 13"/>
          <p:cNvPicPr>
            <a:picLocks noChangeAspect="1" noChangeArrowheads="1"/>
          </p:cNvPicPr>
          <p:nvPr/>
        </p:nvPicPr>
        <p:blipFill>
          <a:blip r:embed="rId10" cstate="print"/>
          <a:srcRect/>
          <a:stretch>
            <a:fillRect/>
          </a:stretch>
        </p:blipFill>
        <p:spPr bwMode="auto">
          <a:xfrm>
            <a:off x="4813300" y="5143500"/>
            <a:ext cx="1012825" cy="92868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214422"/>
            <a:ext cx="8229600" cy="4525962"/>
          </a:xfrm>
        </p:spPr>
        <p:txBody>
          <a:bodyPr/>
          <a:lstStyle/>
          <a:p>
            <a:endParaRPr lang="es-AR" b="1" dirty="0" smtClean="0"/>
          </a:p>
          <a:p>
            <a:r>
              <a:rPr lang="es-AR" b="1" dirty="0" smtClean="0"/>
              <a:t>Fuentes de datos:</a:t>
            </a:r>
            <a:r>
              <a:rPr lang="es-AR" dirty="0" smtClean="0"/>
              <a:t> información geográfica de la ciudad+ bases de datos de hechos delictivos.</a:t>
            </a:r>
          </a:p>
          <a:p>
            <a:endParaRPr lang="es-AR" dirty="0" smtClean="0"/>
          </a:p>
          <a:p>
            <a:r>
              <a:rPr lang="es-AR" b="1" dirty="0" smtClean="0"/>
              <a:t>Objetivo: </a:t>
            </a:r>
            <a:r>
              <a:rPr lang="es-AR" dirty="0" smtClean="0"/>
              <a:t>realizar análisis (cantidad de robos en una zona) y crear mapas de criminalidad.</a:t>
            </a:r>
          </a:p>
          <a:p>
            <a:endParaRPr lang="es-AR" b="1" dirty="0" smtClean="0"/>
          </a:p>
          <a:p>
            <a:r>
              <a:rPr lang="es-AR" b="1" dirty="0" smtClean="0"/>
              <a:t>Técnica: </a:t>
            </a:r>
            <a:r>
              <a:rPr lang="es-AR" dirty="0" smtClean="0"/>
              <a:t>Agrupamiento</a:t>
            </a:r>
          </a:p>
        </p:txBody>
      </p:sp>
      <p:sp>
        <p:nvSpPr>
          <p:cNvPr id="3" name="2 Título"/>
          <p:cNvSpPr>
            <a:spLocks noGrp="1"/>
          </p:cNvSpPr>
          <p:nvPr>
            <p:ph type="title"/>
          </p:nvPr>
        </p:nvSpPr>
        <p:spPr/>
        <p:txBody>
          <a:bodyPr>
            <a:normAutofit/>
          </a:bodyPr>
          <a:lstStyle/>
          <a:p>
            <a:r>
              <a:rPr lang="es-AR" dirty="0" smtClean="0"/>
              <a:t>Análisis del crimen</a:t>
            </a:r>
            <a:endParaRPr lang="es-A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1284</TotalTime>
  <Words>1293</Words>
  <Application>Microsoft Office PowerPoint</Application>
  <PresentationFormat>Presentación en pantalla (4:3)</PresentationFormat>
  <Paragraphs>131</Paragraphs>
  <Slides>15</Slides>
  <Notes>10</Notes>
  <HiddenSlides>0</HiddenSlides>
  <MMClips>2</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Concurrencia</vt:lpstr>
      <vt:lpstr>Diapositiva 1</vt:lpstr>
      <vt:lpstr>¿Qué es S.I.G. ?</vt:lpstr>
      <vt:lpstr>Componentes</vt:lpstr>
      <vt:lpstr>Obtención de datos</vt:lpstr>
      <vt:lpstr>Ejemplos de aplicaciones de SIG</vt:lpstr>
      <vt:lpstr>Diapositiva 6</vt:lpstr>
      <vt:lpstr>Diapositiva 7</vt:lpstr>
      <vt:lpstr>Aplicaciones de SIG</vt:lpstr>
      <vt:lpstr>Análisis del crimen</vt:lpstr>
      <vt:lpstr>Análisis del crimen</vt:lpstr>
      <vt:lpstr>Localización de hoteles</vt:lpstr>
      <vt:lpstr>Localización de hoteles</vt:lpstr>
      <vt:lpstr>Evaluación forestal </vt:lpstr>
      <vt:lpstr>Evaluación forestal </vt:lpstr>
      <vt:lpstr>Conclusión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Información Geográfica (G.I.S.)</dc:title>
  <dc:creator>Nico</dc:creator>
  <cp:lastModifiedBy>Lulu</cp:lastModifiedBy>
  <cp:revision>172</cp:revision>
  <dcterms:created xsi:type="dcterms:W3CDTF">2011-09-15T19:14:51Z</dcterms:created>
  <dcterms:modified xsi:type="dcterms:W3CDTF">2011-11-17T14:10:52Z</dcterms:modified>
</cp:coreProperties>
</file>