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60"/>
  </p:normalViewPr>
  <p:slideViewPr>
    <p:cSldViewPr snapToGrid="0">
      <p:cViewPr>
        <p:scale>
          <a:sx n="70" d="100"/>
          <a:sy n="70" d="100"/>
        </p:scale>
        <p:origin x="6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F15930-C359-44E2-BC4F-58A02C175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9D2BF14-F613-47ED-85B2-C6A0CCACD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26E0F4-42A6-42F6-B40D-B1AD2701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C93-3FB8-41CE-8427-AA314966856F}" type="datetimeFigureOut">
              <a:rPr lang="it-IT" smtClean="0"/>
              <a:t>01/01/20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7EBB3B-A7FA-4659-BCA0-37559A705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6C8E8A-714A-4F2E-8ACC-CA7F22C7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D243-8E33-401F-8F9B-B92FC15356A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785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0B0227-FCE5-4C92-810C-E3104C36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7A38187-5E33-420B-845C-260C69EAF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A9AF61-2BA4-4066-95DD-9B77B767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C93-3FB8-41CE-8427-AA314966856F}" type="datetimeFigureOut">
              <a:rPr lang="it-IT" smtClean="0"/>
              <a:t>01/01/20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1E027C-C8E4-4739-B73E-2A814270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B77A46-A08A-4958-8A5E-A3F2D49E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D243-8E33-401F-8F9B-B92FC15356A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59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02D82C1-22DC-425A-B72E-C3D792F63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4DAEF1C-21B2-4DFC-83D4-16F3DA1BE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B09A1A-50B0-4D47-9F6C-7863BEA77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C93-3FB8-41CE-8427-AA314966856F}" type="datetimeFigureOut">
              <a:rPr lang="it-IT" smtClean="0"/>
              <a:t>01/01/20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930759-E9C7-4E19-94AB-2D3BDD4F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936007-6A04-44BC-A918-92C22A01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D243-8E33-401F-8F9B-B92FC15356A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690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B52A44-81E9-46E9-BE1A-C2250851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C3BE7A-464E-48D7-A70E-BFD64F2E2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69538D-E5DE-4374-9288-BF3DAB672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C93-3FB8-41CE-8427-AA314966856F}" type="datetimeFigureOut">
              <a:rPr lang="it-IT" smtClean="0"/>
              <a:t>01/01/20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DA3EC1-BF53-407C-BAA5-ADF8C088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A72BFA-C69A-447B-B310-341C22FA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D243-8E33-401F-8F9B-B92FC15356A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584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5F19B-9416-4D1F-85E2-CB6410D7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605503F-C43C-42AF-81EF-230A6A970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78120D-1736-459F-BA65-BA76DF98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C93-3FB8-41CE-8427-AA314966856F}" type="datetimeFigureOut">
              <a:rPr lang="it-IT" smtClean="0"/>
              <a:t>01/01/20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5CB559-199A-42BF-A2ED-6B8D18AA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14041D-1D27-43B1-8071-6F9B77AC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D243-8E33-401F-8F9B-B92FC15356A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53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9297AE-4D69-44DA-A051-2D96BD059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911D75-C8C2-45C5-836F-2EEDDAC30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3A1BF8E-352F-44BB-A5B9-F06FE7E15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944640-BCD8-4F76-A681-4EEFDF0A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C93-3FB8-41CE-8427-AA314966856F}" type="datetimeFigureOut">
              <a:rPr lang="it-IT" smtClean="0"/>
              <a:t>01/01/20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0A39986-546D-41E2-8E30-43F7CFEC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8E10A3-6A5C-445E-B0C5-6826FAC5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D243-8E33-401F-8F9B-B92FC15356A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194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ED68E8-B4FE-48CC-B36E-9FC7A81C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0D447D7-ED8C-460A-8B36-432818EBC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5FECEAD-0B28-4F23-AFC5-52E4F8E86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37503F-F36C-4775-80BB-DDDA9D7FB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24B3D6-5C2D-4B06-A7FB-814A4DBAD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7A4CEDD-B23C-4204-8DC8-48676C8D3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C93-3FB8-41CE-8427-AA314966856F}" type="datetimeFigureOut">
              <a:rPr lang="it-IT" smtClean="0"/>
              <a:t>01/01/20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914BBC7-D280-4515-96DF-BAFF5A72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DAC8C0F-A329-4761-9F5E-23FA4613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D243-8E33-401F-8F9B-B92FC15356A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182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6A2F00-7CD1-4666-BF50-5385C831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EBFE46B-EACC-4258-9132-D188EBBF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C93-3FB8-41CE-8427-AA314966856F}" type="datetimeFigureOut">
              <a:rPr lang="it-IT" smtClean="0"/>
              <a:t>01/01/20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D81C151-C4A0-4291-8110-18BD59E2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2514A3E-4C1C-4FCA-96D0-EB33D949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D243-8E33-401F-8F9B-B92FC15356A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168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8A0F9F-2545-4AC6-920E-2A5E95D9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C93-3FB8-41CE-8427-AA314966856F}" type="datetimeFigureOut">
              <a:rPr lang="it-IT" smtClean="0"/>
              <a:t>01/01/20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6E91652-D857-45DD-9883-844494F1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1DDACC-7E96-4EE0-A544-3A929BC2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D243-8E33-401F-8F9B-B92FC15356A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874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E9129B-A344-496A-A125-20C56B625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468629-F993-4EFA-BC26-CE64A31D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4B71E6B-1F12-400C-9EEC-F350EB6C3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23035F-01F0-4E93-838C-B5096F98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C93-3FB8-41CE-8427-AA314966856F}" type="datetimeFigureOut">
              <a:rPr lang="it-IT" smtClean="0"/>
              <a:t>01/01/20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5DA0875-F2C3-407F-BFC0-83E6202E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E34564C-3A36-4694-9AAC-EE275FFD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D243-8E33-401F-8F9B-B92FC15356A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981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406036-F238-4031-9508-605045A9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8DCD71D-68E6-4084-821F-B8F8E2175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5DFDB4-F1C5-4182-B180-F91549B72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504B66B-9D41-43C8-A6C2-DD2CD812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C93-3FB8-41CE-8427-AA314966856F}" type="datetimeFigureOut">
              <a:rPr lang="it-IT" smtClean="0"/>
              <a:t>01/01/20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5D6383-5042-442F-A738-58A0B1234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B30D922-7F28-4BCF-A366-3422E4BC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D243-8E33-401F-8F9B-B92FC15356A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51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09DCDA8-68E1-4200-874B-8AD430843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119F6F-BF28-4642-9692-DA316168C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741A1D-E68C-43CB-8BF9-855B68154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A4C93-3FB8-41CE-8427-AA314966856F}" type="datetimeFigureOut">
              <a:rPr lang="it-IT" smtClean="0"/>
              <a:t>01/01/20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446C13-B978-485C-B063-87326CE01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021007-DAC6-47F9-89D2-30BE41568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CD243-8E33-401F-8F9B-B92FC15356A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474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0CD74BE-19C2-4472-8AF4-635C4F5842A8}"/>
              </a:ext>
            </a:extLst>
          </p:cNvPr>
          <p:cNvSpPr txBox="1"/>
          <p:nvPr/>
        </p:nvSpPr>
        <p:spPr>
          <a:xfrm>
            <a:off x="10387096" y="18572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3W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52D66DB-2F90-4B44-9BA0-F664BA45DCD2}"/>
              </a:ext>
            </a:extLst>
          </p:cNvPr>
          <p:cNvSpPr txBox="1"/>
          <p:nvPr/>
        </p:nvSpPr>
        <p:spPr>
          <a:xfrm>
            <a:off x="10119538" y="1556512"/>
            <a:ext cx="2072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PAM 8403 class D audio </a:t>
            </a:r>
            <a:r>
              <a:rPr lang="it-IT" sz="1000" dirty="0" err="1"/>
              <a:t>amplifier</a:t>
            </a:r>
            <a:endParaRPr lang="it-IT" sz="10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E75D164-6F4E-4FD8-A39F-17111A0A9086}"/>
              </a:ext>
            </a:extLst>
          </p:cNvPr>
          <p:cNvSpPr txBox="1"/>
          <p:nvPr/>
        </p:nvSpPr>
        <p:spPr>
          <a:xfrm>
            <a:off x="10591155" y="3924667"/>
            <a:ext cx="1542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Raspberry PI Camera with infrared lights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05B1AE47-D278-45EB-B194-EB5D1397C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1" y="4607224"/>
            <a:ext cx="1932313" cy="1815836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E8B95CB-513A-41DE-B186-173B4E2A1E00}"/>
              </a:ext>
            </a:extLst>
          </p:cNvPr>
          <p:cNvSpPr txBox="1"/>
          <p:nvPr/>
        </p:nvSpPr>
        <p:spPr>
          <a:xfrm>
            <a:off x="8179907" y="514581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5V 3A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B2A0517-60CB-4DE0-80B4-2D8D045D9CB0}"/>
              </a:ext>
            </a:extLst>
          </p:cNvPr>
          <p:cNvSpPr/>
          <p:nvPr/>
        </p:nvSpPr>
        <p:spPr>
          <a:xfrm>
            <a:off x="4039737" y="1777188"/>
            <a:ext cx="1725902" cy="607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Python</a:t>
            </a:r>
            <a:r>
              <a:rPr lang="it-IT" sz="1200" dirty="0">
                <a:solidFill>
                  <a:schemeClr val="tx1"/>
                </a:solidFill>
              </a:rPr>
              <a:t> Web  Server (</a:t>
            </a:r>
            <a:r>
              <a:rPr lang="it-IT" sz="1200" dirty="0" err="1">
                <a:solidFill>
                  <a:schemeClr val="tx1"/>
                </a:solidFill>
              </a:rPr>
              <a:t>Flask</a:t>
            </a:r>
            <a:r>
              <a:rPr lang="it-IT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978CD1A-428B-4EB9-A92D-13F15BE4A958}"/>
              </a:ext>
            </a:extLst>
          </p:cNvPr>
          <p:cNvSpPr/>
          <p:nvPr/>
        </p:nvSpPr>
        <p:spPr>
          <a:xfrm>
            <a:off x="4046412" y="2552066"/>
            <a:ext cx="1719227" cy="701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gstreamer app to send audio/ video via RTP to a Janus server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3784EA55-EE20-419D-B5C8-82C9118512E9}"/>
              </a:ext>
            </a:extLst>
          </p:cNvPr>
          <p:cNvSpPr/>
          <p:nvPr/>
        </p:nvSpPr>
        <p:spPr>
          <a:xfrm>
            <a:off x="4035123" y="3383470"/>
            <a:ext cx="1719227" cy="607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WIFI Access Point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95657D0-C245-4EC1-8FF6-630A73886239}"/>
              </a:ext>
            </a:extLst>
          </p:cNvPr>
          <p:cNvSpPr txBox="1"/>
          <p:nvPr/>
        </p:nvSpPr>
        <p:spPr>
          <a:xfrm>
            <a:off x="2675536" y="1760706"/>
            <a:ext cx="1254856" cy="224676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it-IT" sz="1000" dirty="0"/>
              <a:t>Wireless LAN</a:t>
            </a:r>
          </a:p>
          <a:p>
            <a:endParaRPr lang="it-IT" sz="1000" dirty="0"/>
          </a:p>
          <a:p>
            <a:r>
              <a:rPr lang="it-IT" sz="1000" dirty="0"/>
              <a:t>192.168.1.63:443</a:t>
            </a:r>
          </a:p>
          <a:p>
            <a:endParaRPr lang="it-IT" sz="1000" dirty="0"/>
          </a:p>
          <a:p>
            <a:endParaRPr lang="it-IT" sz="1000" dirty="0"/>
          </a:p>
          <a:p>
            <a:endParaRPr lang="it-IT" sz="1000" dirty="0"/>
          </a:p>
          <a:p>
            <a:endParaRPr lang="it-IT" sz="1000" dirty="0"/>
          </a:p>
          <a:p>
            <a:endParaRPr lang="it-IT" sz="1000" dirty="0"/>
          </a:p>
          <a:p>
            <a:endParaRPr lang="it-IT" sz="1000" dirty="0"/>
          </a:p>
          <a:p>
            <a:endParaRPr lang="it-IT" sz="1000" dirty="0"/>
          </a:p>
          <a:p>
            <a:endParaRPr lang="it-IT" sz="1000" dirty="0"/>
          </a:p>
          <a:p>
            <a:endParaRPr lang="it-IT" sz="1000" dirty="0"/>
          </a:p>
          <a:p>
            <a:r>
              <a:rPr lang="it-IT" sz="1000" dirty="0"/>
              <a:t>192.168.50.1: 80</a:t>
            </a:r>
          </a:p>
          <a:p>
            <a:endParaRPr lang="it-IT" sz="1000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E2E3563-A431-47F3-8F84-CB56E387E2BA}"/>
              </a:ext>
            </a:extLst>
          </p:cNvPr>
          <p:cNvSpPr txBox="1"/>
          <p:nvPr/>
        </p:nvSpPr>
        <p:spPr>
          <a:xfrm>
            <a:off x="6457951" y="3834588"/>
            <a:ext cx="226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Raspberry PI Zero 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16018C-A62D-4BAE-AE70-5878FA856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659" y="1777188"/>
            <a:ext cx="4210050" cy="2057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CDEEB9-F06C-4744-8FCF-1936EEA33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5752" y="2027275"/>
            <a:ext cx="1623953" cy="17165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F0B743-40FC-4EC6-862E-EBD077744C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0348924" y="467835"/>
            <a:ext cx="1104900" cy="1219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3699B67-C9C3-408E-957A-236069FAF2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10893966" y="143616"/>
            <a:ext cx="540926" cy="3974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C3AD02-068D-4922-BD27-D5B6EE7ABC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0602" y="557157"/>
            <a:ext cx="1844702" cy="1104900"/>
          </a:xfrm>
          <a:prstGeom prst="rect">
            <a:avLst/>
          </a:prstGeom>
        </p:spPr>
      </p:pic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33FABA6-C694-46E5-954E-86E19A2CE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795921"/>
              </p:ext>
            </p:extLst>
          </p:nvPr>
        </p:nvGraphicFramePr>
        <p:xfrm>
          <a:off x="5874285" y="434940"/>
          <a:ext cx="106644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223">
                  <a:extLst>
                    <a:ext uri="{9D8B030D-6E8A-4147-A177-3AD203B41FA5}">
                      <a16:colId xmlns:a16="http://schemas.microsoft.com/office/drawing/2014/main" val="609179267"/>
                    </a:ext>
                  </a:extLst>
                </a:gridCol>
                <a:gridCol w="533223">
                  <a:extLst>
                    <a:ext uri="{9D8B030D-6E8A-4147-A177-3AD203B41FA5}">
                      <a16:colId xmlns:a16="http://schemas.microsoft.com/office/drawing/2014/main" val="1498185210"/>
                    </a:ext>
                  </a:extLst>
                </a:gridCol>
              </a:tblGrid>
              <a:tr h="117419">
                <a:tc>
                  <a:txBody>
                    <a:bodyPr/>
                    <a:lstStyle/>
                    <a:p>
                      <a:pPr algn="ctr"/>
                      <a:r>
                        <a:rPr lang="it-IT" sz="600" dirty="0">
                          <a:solidFill>
                            <a:schemeClr val="tx1"/>
                          </a:solidFill>
                        </a:rPr>
                        <a:t>RPI pins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600" dirty="0">
                          <a:solidFill>
                            <a:schemeClr val="tx1"/>
                          </a:solidFill>
                        </a:rPr>
                        <a:t>PCM5102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542174"/>
                  </a:ext>
                </a:extLst>
              </a:tr>
              <a:tr h="117419">
                <a:tc>
                  <a:txBody>
                    <a:bodyPr/>
                    <a:lstStyle/>
                    <a:p>
                      <a:pPr algn="ctr"/>
                      <a:r>
                        <a:rPr lang="it-IT" sz="600" dirty="0">
                          <a:solidFill>
                            <a:schemeClr val="tx1"/>
                          </a:solidFill>
                        </a:rPr>
                        <a:t>6 (GND)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600" dirty="0">
                          <a:solidFill>
                            <a:schemeClr val="tx1"/>
                          </a:solidFill>
                        </a:rPr>
                        <a:t>SCK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076141"/>
                  </a:ext>
                </a:extLst>
              </a:tr>
              <a:tr h="117419">
                <a:tc>
                  <a:txBody>
                    <a:bodyPr/>
                    <a:lstStyle/>
                    <a:p>
                      <a:pPr algn="ctr"/>
                      <a:r>
                        <a:rPr lang="it-IT" sz="6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600" dirty="0">
                          <a:solidFill>
                            <a:schemeClr val="tx1"/>
                          </a:solidFill>
                        </a:rPr>
                        <a:t>BCK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649482"/>
                  </a:ext>
                </a:extLst>
              </a:tr>
              <a:tr h="117419">
                <a:tc>
                  <a:txBody>
                    <a:bodyPr/>
                    <a:lstStyle/>
                    <a:p>
                      <a:pPr algn="ctr"/>
                      <a:r>
                        <a:rPr lang="it-IT" sz="60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600" dirty="0">
                          <a:solidFill>
                            <a:schemeClr val="tx1"/>
                          </a:solidFill>
                        </a:rPr>
                        <a:t>DIN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7777359"/>
                  </a:ext>
                </a:extLst>
              </a:tr>
              <a:tr h="117419">
                <a:tc>
                  <a:txBody>
                    <a:bodyPr/>
                    <a:lstStyle/>
                    <a:p>
                      <a:pPr algn="ctr"/>
                      <a:r>
                        <a:rPr lang="it-IT" sz="6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600" dirty="0">
                          <a:solidFill>
                            <a:schemeClr val="tx1"/>
                          </a:solidFill>
                        </a:rPr>
                        <a:t>LCK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216345"/>
                  </a:ext>
                </a:extLst>
              </a:tr>
              <a:tr h="117419">
                <a:tc>
                  <a:txBody>
                    <a:bodyPr/>
                    <a:lstStyle/>
                    <a:p>
                      <a:pPr algn="ctr"/>
                      <a:r>
                        <a:rPr lang="it-IT" sz="600" dirty="0">
                          <a:solidFill>
                            <a:schemeClr val="tx1"/>
                          </a:solidFill>
                        </a:rPr>
                        <a:t>6 (GND)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600" dirty="0">
                          <a:solidFill>
                            <a:schemeClr val="tx1"/>
                          </a:solidFill>
                        </a:rPr>
                        <a:t>GND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021607"/>
                  </a:ext>
                </a:extLst>
              </a:tr>
              <a:tr h="117419">
                <a:tc>
                  <a:txBody>
                    <a:bodyPr/>
                    <a:lstStyle/>
                    <a:p>
                      <a:pPr algn="ctr"/>
                      <a:r>
                        <a:rPr lang="it-IT" sz="600" dirty="0">
                          <a:solidFill>
                            <a:schemeClr val="tx1"/>
                          </a:solidFill>
                        </a:rPr>
                        <a:t>2 (+5V)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600" dirty="0">
                          <a:solidFill>
                            <a:schemeClr val="tx1"/>
                          </a:solidFill>
                        </a:rPr>
                        <a:t>VIN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184043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879D4A3D-5FA1-4C2E-9D49-D298E8E79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745190"/>
              </p:ext>
            </p:extLst>
          </p:nvPr>
        </p:nvGraphicFramePr>
        <p:xfrm>
          <a:off x="8720833" y="504114"/>
          <a:ext cx="155878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087">
                  <a:extLst>
                    <a:ext uri="{9D8B030D-6E8A-4147-A177-3AD203B41FA5}">
                      <a16:colId xmlns:a16="http://schemas.microsoft.com/office/drawing/2014/main" val="609179267"/>
                    </a:ext>
                  </a:extLst>
                </a:gridCol>
                <a:gridCol w="494103">
                  <a:extLst>
                    <a:ext uri="{9D8B030D-6E8A-4147-A177-3AD203B41FA5}">
                      <a16:colId xmlns:a16="http://schemas.microsoft.com/office/drawing/2014/main" val="3187259872"/>
                    </a:ext>
                  </a:extLst>
                </a:gridCol>
                <a:gridCol w="519595">
                  <a:extLst>
                    <a:ext uri="{9D8B030D-6E8A-4147-A177-3AD203B41FA5}">
                      <a16:colId xmlns:a16="http://schemas.microsoft.com/office/drawing/2014/main" val="1498185210"/>
                    </a:ext>
                  </a:extLst>
                </a:gridCol>
              </a:tblGrid>
              <a:tr h="133946">
                <a:tc>
                  <a:txBody>
                    <a:bodyPr/>
                    <a:lstStyle/>
                    <a:p>
                      <a:pPr algn="ctr"/>
                      <a:r>
                        <a:rPr lang="it-IT" sz="600" dirty="0">
                          <a:solidFill>
                            <a:schemeClr val="tx1"/>
                          </a:solidFill>
                        </a:rPr>
                        <a:t>PCM5102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600" dirty="0">
                          <a:solidFill>
                            <a:schemeClr val="tx1"/>
                          </a:solidFill>
                        </a:rPr>
                        <a:t>PAM8403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542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sz="600" dirty="0">
                          <a:solidFill>
                            <a:schemeClr val="tx1"/>
                          </a:solidFill>
                        </a:rPr>
                        <a:t>ROUT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600" dirty="0">
                          <a:solidFill>
                            <a:schemeClr val="tx1"/>
                          </a:solidFill>
                        </a:rPr>
                        <a:t>270 ohm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60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649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sz="600" dirty="0">
                          <a:solidFill>
                            <a:schemeClr val="tx1"/>
                          </a:solidFill>
                        </a:rPr>
                        <a:t>AGND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600" dirty="0">
                          <a:solidFill>
                            <a:schemeClr val="tx1"/>
                          </a:solidFill>
                        </a:rPr>
                        <a:t>Wire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600" dirty="0">
                          <a:solidFill>
                            <a:schemeClr val="tx1"/>
                          </a:solidFill>
                        </a:rPr>
                        <a:t>GND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7777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sz="600" dirty="0">
                          <a:solidFill>
                            <a:schemeClr val="tx1"/>
                          </a:solidFill>
                        </a:rPr>
                        <a:t>LROUT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600" dirty="0">
                          <a:solidFill>
                            <a:schemeClr val="tx1"/>
                          </a:solidFill>
                        </a:rPr>
                        <a:t>270 ohm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60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216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sz="600" dirty="0">
                          <a:solidFill>
                            <a:schemeClr val="tx1"/>
                          </a:solidFill>
                        </a:rPr>
                        <a:t>GND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it-IT" sz="600" dirty="0">
                          <a:solidFill>
                            <a:schemeClr val="tx1"/>
                          </a:solidFill>
                        </a:rPr>
                        <a:t>GND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021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sz="600" dirty="0">
                          <a:solidFill>
                            <a:schemeClr val="tx1"/>
                          </a:solidFill>
                        </a:rPr>
                        <a:t>VIN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600" dirty="0">
                          <a:solidFill>
                            <a:schemeClr val="tx1"/>
                          </a:solidFill>
                        </a:rPr>
                        <a:t>+ 5 Vcc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184043"/>
                  </a:ext>
                </a:extLst>
              </a:tr>
            </a:tbl>
          </a:graphicData>
        </a:graphic>
      </p:graphicFrame>
      <p:sp>
        <p:nvSpPr>
          <p:cNvPr id="33" name="CasellaDiTesto 16">
            <a:extLst>
              <a:ext uri="{FF2B5EF4-FFF2-40B4-BE49-F238E27FC236}">
                <a16:creationId xmlns:a16="http://schemas.microsoft.com/office/drawing/2014/main" id="{240EC9DF-E8D9-4B3E-B28A-70AAC56F77B0}"/>
              </a:ext>
            </a:extLst>
          </p:cNvPr>
          <p:cNvSpPr txBox="1"/>
          <p:nvPr/>
        </p:nvSpPr>
        <p:spPr>
          <a:xfrm>
            <a:off x="6929646" y="372852"/>
            <a:ext cx="1250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PCM5102 I2S DAC</a:t>
            </a:r>
          </a:p>
        </p:txBody>
      </p:sp>
      <p:sp>
        <p:nvSpPr>
          <p:cNvPr id="34" name="CasellaDiTesto 25">
            <a:extLst>
              <a:ext uri="{FF2B5EF4-FFF2-40B4-BE49-F238E27FC236}">
                <a16:creationId xmlns:a16="http://schemas.microsoft.com/office/drawing/2014/main" id="{D17B53BE-EBA6-4AD0-BB8C-28AE19CAE3C2}"/>
              </a:ext>
            </a:extLst>
          </p:cNvPr>
          <p:cNvSpPr txBox="1"/>
          <p:nvPr/>
        </p:nvSpPr>
        <p:spPr>
          <a:xfrm>
            <a:off x="313122" y="1744067"/>
            <a:ext cx="1254856" cy="224676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it-IT" sz="1000" dirty="0"/>
              <a:t>Janus Gaeway Server</a:t>
            </a:r>
          </a:p>
          <a:p>
            <a:endParaRPr lang="it-IT" sz="1000" dirty="0"/>
          </a:p>
          <a:p>
            <a:endParaRPr lang="it-IT" sz="1000" dirty="0"/>
          </a:p>
          <a:p>
            <a:endParaRPr lang="it-IT" sz="1000" dirty="0"/>
          </a:p>
          <a:p>
            <a:r>
              <a:rPr lang="it-IT" sz="1000" dirty="0"/>
              <a:t>Port 5010: RTP Audio</a:t>
            </a:r>
          </a:p>
          <a:p>
            <a:endParaRPr lang="it-IT" sz="1000" dirty="0"/>
          </a:p>
          <a:p>
            <a:r>
              <a:rPr lang="it-IT" sz="1000" dirty="0"/>
              <a:t>Port 5012: RTP Video</a:t>
            </a:r>
          </a:p>
          <a:p>
            <a:endParaRPr lang="it-IT" sz="1000" dirty="0"/>
          </a:p>
          <a:p>
            <a:endParaRPr lang="it-IT" sz="1000" dirty="0"/>
          </a:p>
          <a:p>
            <a:endParaRPr lang="it-IT" sz="1000" dirty="0"/>
          </a:p>
          <a:p>
            <a:endParaRPr lang="it-IT" sz="1000" dirty="0"/>
          </a:p>
        </p:txBody>
      </p:sp>
      <p:sp>
        <p:nvSpPr>
          <p:cNvPr id="35" name="Arrow: Left 34">
            <a:extLst>
              <a:ext uri="{FF2B5EF4-FFF2-40B4-BE49-F238E27FC236}">
                <a16:creationId xmlns:a16="http://schemas.microsoft.com/office/drawing/2014/main" id="{9876F87E-05F9-4FC0-B595-0F355795C986}"/>
              </a:ext>
            </a:extLst>
          </p:cNvPr>
          <p:cNvSpPr/>
          <p:nvPr/>
        </p:nvSpPr>
        <p:spPr>
          <a:xfrm>
            <a:off x="1615997" y="2618729"/>
            <a:ext cx="2063420" cy="5784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6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BB13-B9F6-4163-AD9F-FE2F2440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12">
            <a:extLst>
              <a:ext uri="{FF2B5EF4-FFF2-40B4-BE49-F238E27FC236}">
                <a16:creationId xmlns:a16="http://schemas.microsoft.com/office/drawing/2014/main" id="{8B7C53FE-EB91-4BDE-B6D5-69E7699DF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438087" y="936398"/>
            <a:ext cx="5120012" cy="58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252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106</Words>
  <Application>Microsoft Office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GIORGETTI GUIDO (MPS-05824)</dc:creator>
  <cp:lastModifiedBy>GIORGETTI GUIDO (MPS-05824)</cp:lastModifiedBy>
  <cp:revision>10</cp:revision>
  <dcterms:created xsi:type="dcterms:W3CDTF">2019-08-23T14:45:30Z</dcterms:created>
  <dcterms:modified xsi:type="dcterms:W3CDTF">2020-01-01T10:57:45Z</dcterms:modified>
</cp:coreProperties>
</file>