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Lor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/n2JTbQvmbpGgWm7qTpF68vj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or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customschemas.google.com/relationships/presentationmetadata" Target="metadata"/><Relationship Id="rId16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885230" y="2261592"/>
            <a:ext cx="7373541" cy="1841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9998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5577"/>
              <a:buFont typeface="Lora"/>
              <a:buNone/>
            </a:pPr>
            <a:r>
              <a:rPr b="0" i="0" lang="en-US" sz="5577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Replicação no PostgreSQL</a:t>
            </a:r>
            <a:endParaRPr b="0" i="0" sz="557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885230" y="4457105"/>
            <a:ext cx="7373541" cy="849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O PostgreSQL oferece recursos avançados de replicação que permitem alta disponibilidade, escalabilidade e recuperação de desastres.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85237" y="6343714"/>
            <a:ext cx="4114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324"/>
              <a:buFont typeface="Arial"/>
              <a:buNone/>
            </a:pPr>
            <a:r>
              <a:rPr b="1" lang="en-US" sz="2324">
                <a:solidFill>
                  <a:srgbClr val="D6E5EF"/>
                </a:solidFill>
              </a:rPr>
              <a:t>Caio, Kato e </a:t>
            </a:r>
            <a:r>
              <a:rPr b="1" i="0" lang="en-US" sz="2324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GUIDO</a:t>
            </a:r>
            <a:endParaRPr b="0" i="0" sz="23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" name="Google Shape;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6371630" y="2320647"/>
            <a:ext cx="7373541" cy="153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4647"/>
              <a:buFont typeface="Lora"/>
              <a:buNone/>
            </a:pPr>
            <a:r>
              <a:rPr b="0" i="0" lang="en-US" sz="4647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Replicação síncrona x assíncrona</a:t>
            </a:r>
            <a:endParaRPr b="0" i="0" sz="464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6371630" y="4209217"/>
            <a:ext cx="7373541" cy="169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 replicação síncrona garante que todas as transações sejam aplicadas em todos os nós envolvidos antes de retornar a confirmação ao aplicativo, enquanto a replicação assíncrona retorna a confirmação assim que a transação é registrada.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1" name="Google Shape;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98076" y="776049"/>
            <a:ext cx="4256603" cy="69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4190"/>
              <a:buFont typeface="Lora"/>
              <a:buNone/>
            </a:pPr>
            <a:r>
              <a:rPr b="0" i="0" lang="en-US" sz="419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Hot Standby</a:t>
            </a:r>
            <a:endParaRPr b="0" i="0" sz="41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98076" y="1786890"/>
            <a:ext cx="13034248" cy="76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11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76"/>
              <a:buFont typeface="Arial"/>
              <a:buNone/>
            </a:pPr>
            <a:r>
              <a:rPr b="0" i="0" lang="en-US" sz="1676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O Hot Standby permite que um banco de dados de réplica permaneça realizando consultas somente leitura enquanto aguarda atualizações do banco de dados primário.</a:t>
            </a:r>
            <a:endParaRPr b="0" i="0" sz="167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1" name="Google Shape;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296" y="2856309"/>
            <a:ext cx="3069074" cy="306907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/>
          <p:nvPr/>
        </p:nvSpPr>
        <p:spPr>
          <a:xfrm>
            <a:off x="1653659" y="5745480"/>
            <a:ext cx="2491740" cy="345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9976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095"/>
              <a:buFont typeface="Lora"/>
              <a:buNone/>
            </a:pPr>
            <a:r>
              <a:rPr b="0" i="0" lang="en-US" sz="2095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Alta Disponibilidade</a:t>
            </a:r>
            <a:endParaRPr b="0" i="0" sz="20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798076" y="6304002"/>
            <a:ext cx="4202906" cy="114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80011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76"/>
              <a:buFont typeface="Arial"/>
              <a:buNone/>
            </a:pPr>
            <a:r>
              <a:rPr b="0" i="0" lang="en-US" sz="1676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O Hot Standby garante que, em caso de falha do sistema primário, um nó de réplica possa rapidamente assumir o papel de nó primário.</a:t>
            </a:r>
            <a:endParaRPr b="0" i="0" sz="167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4" name="Google Shape;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0603" y="2856309"/>
            <a:ext cx="3069074" cy="306907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/>
          <p:nvPr/>
        </p:nvSpPr>
        <p:spPr>
          <a:xfrm>
            <a:off x="5741670" y="5745480"/>
            <a:ext cx="3147060" cy="345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9976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095"/>
              <a:buFont typeface="Lora"/>
              <a:buNone/>
            </a:pPr>
            <a:r>
              <a:rPr b="0" i="0" lang="en-US" sz="2095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Escalabilidade Horizontal</a:t>
            </a:r>
            <a:endParaRPr b="0" i="0" sz="20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5213747" y="6304002"/>
            <a:ext cx="4202906" cy="114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80011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76"/>
              <a:buFont typeface="Arial"/>
              <a:buNone/>
            </a:pPr>
            <a:r>
              <a:rPr b="0" i="0" lang="en-US" sz="1676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Com o Hot Standby, é possível distribuir a carga entre vários nós de replica para melhorar o desempenho.</a:t>
            </a:r>
            <a:endParaRPr b="0" i="0" sz="167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7" name="Google Shape;4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45911" y="2856309"/>
            <a:ext cx="3069074" cy="30690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/>
          <p:nvPr/>
        </p:nvSpPr>
        <p:spPr>
          <a:xfrm>
            <a:off x="10100191" y="5745480"/>
            <a:ext cx="3261360" cy="345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9976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095"/>
              <a:buFont typeface="Lora"/>
              <a:buNone/>
            </a:pPr>
            <a:r>
              <a:rPr b="0" i="0" lang="en-US" sz="2095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Recuperação de Desastres</a:t>
            </a:r>
            <a:endParaRPr b="0" i="0" sz="20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9629418" y="6304002"/>
            <a:ext cx="4202906" cy="114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80011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676"/>
              <a:buFont typeface="Arial"/>
              <a:buNone/>
            </a:pPr>
            <a:r>
              <a:rPr b="0" i="0" lang="en-US" sz="1676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Se ocorrer um desastre no data center primário, é possível realizar a recuperação em um nó secundário.</a:t>
            </a:r>
            <a:endParaRPr b="0" i="0" sz="167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885230" y="1422678"/>
            <a:ext cx="9265920" cy="767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4647"/>
              <a:buFont typeface="Lora"/>
              <a:buNone/>
            </a:pPr>
            <a:r>
              <a:rPr b="0" i="0" lang="en-US" sz="4647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Replicação Baseada em Log (WAL)</a:t>
            </a:r>
            <a:endParaRPr b="0" i="0" sz="464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885230" y="2544008"/>
            <a:ext cx="12859941" cy="849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 replica baseada em WAL depende do envio do log de transações do banco de dados primário para o(s) nó(s) de réplica, que o aplicam para manter os dados sincronizados.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1121212" y="3814524"/>
            <a:ext cx="5954197" cy="42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7554992" y="3814524"/>
            <a:ext cx="5954197" cy="42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🟢</a:t>
            </a: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 Alta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885230" y="4424124"/>
            <a:ext cx="12859941" cy="794266"/>
          </a:xfrm>
          <a:prstGeom prst="rect">
            <a:avLst/>
          </a:prstGeom>
          <a:solidFill>
            <a:srgbClr val="2F3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1121212" y="4608790"/>
            <a:ext cx="5954197" cy="42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Complexidade de configuração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54992" y="4608790"/>
            <a:ext cx="5954197" cy="42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🟡</a:t>
            </a: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 Média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121212" y="5403056"/>
            <a:ext cx="5954197" cy="42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Recursos consumidos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7554992" y="5403056"/>
            <a:ext cx="5954197" cy="42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🟢</a:t>
            </a: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 Baixo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85230" y="6012656"/>
            <a:ext cx="12859941" cy="794266"/>
          </a:xfrm>
          <a:prstGeom prst="rect">
            <a:avLst/>
          </a:prstGeom>
          <a:solidFill>
            <a:srgbClr val="2F3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121212" y="6197322"/>
            <a:ext cx="5954197" cy="42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Tipos de dados suportados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7554992" y="6197322"/>
            <a:ext cx="5954197" cy="42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🟢</a:t>
            </a: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 Todos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5230" y="649129"/>
            <a:ext cx="4907280" cy="767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4647"/>
              <a:buFont typeface="Lora"/>
              <a:buNone/>
            </a:pPr>
            <a:r>
              <a:rPr b="0" i="0" lang="en-US" sz="4647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Replicação Lógica</a:t>
            </a:r>
            <a:endParaRPr b="0" i="0" sz="464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885230" y="4727138"/>
            <a:ext cx="12859941" cy="15240"/>
          </a:xfrm>
          <a:prstGeom prst="rect">
            <a:avLst/>
          </a:prstGeom>
          <a:solidFill>
            <a:srgbClr val="6EB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4033599" y="4727138"/>
            <a:ext cx="15240" cy="826294"/>
          </a:xfrm>
          <a:prstGeom prst="rect">
            <a:avLst/>
          </a:prstGeom>
          <a:solidFill>
            <a:srgbClr val="6EB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775710" y="4461629"/>
            <a:ext cx="531138" cy="531138"/>
          </a:xfrm>
          <a:prstGeom prst="roundRect">
            <a:avLst>
              <a:gd fmla="val 13335" name="adj"/>
            </a:avLst>
          </a:prstGeom>
          <a:solidFill>
            <a:srgbClr val="2F3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3976449" y="4496991"/>
            <a:ext cx="129540" cy="460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788"/>
              <a:buFont typeface="Lora"/>
              <a:buNone/>
            </a:pPr>
            <a:r>
              <a:rPr b="0" i="0" lang="en-US" sz="2788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2860834" y="5789414"/>
            <a:ext cx="2360771" cy="38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324"/>
              <a:buFont typeface="Lora"/>
              <a:buNone/>
            </a:pPr>
            <a:r>
              <a:rPr b="0" i="0" lang="en-US" sz="2324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Prós</a:t>
            </a:r>
            <a:endParaRPr b="0" i="0" sz="23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121212" y="6409015"/>
            <a:ext cx="5840016" cy="1274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 replicação lógica permite filtrar registros das tabelas replicadas, aplicar transformações nos dados antes da replicação e manter esquemas diferentes.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7307580" y="3900845"/>
            <a:ext cx="15240" cy="826294"/>
          </a:xfrm>
          <a:prstGeom prst="rect">
            <a:avLst/>
          </a:prstGeom>
          <a:solidFill>
            <a:srgbClr val="6EB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049691" y="4461629"/>
            <a:ext cx="531138" cy="531138"/>
          </a:xfrm>
          <a:prstGeom prst="roundRect">
            <a:avLst>
              <a:gd fmla="val 13335" name="adj"/>
            </a:avLst>
          </a:prstGeom>
          <a:solidFill>
            <a:srgbClr val="2F3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7219950" y="4496991"/>
            <a:ext cx="190500" cy="460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788"/>
              <a:buFont typeface="Lora"/>
              <a:buNone/>
            </a:pPr>
            <a:r>
              <a:rPr b="0" i="0" lang="en-US" sz="2788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6134814" y="1770459"/>
            <a:ext cx="2360771" cy="38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324"/>
              <a:buFont typeface="Lora"/>
              <a:buNone/>
            </a:pPr>
            <a:r>
              <a:rPr b="0" i="0" lang="en-US" sz="2324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Contras</a:t>
            </a:r>
            <a:endParaRPr b="0" i="0" sz="23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4395192" y="2390061"/>
            <a:ext cx="5840016" cy="1274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O recurso requer mais recursos do sistema do que a replicação baseada em WAL e pode ser mais complexo de configurar.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10581561" y="4727138"/>
            <a:ext cx="15240" cy="826294"/>
          </a:xfrm>
          <a:prstGeom prst="rect">
            <a:avLst/>
          </a:prstGeom>
          <a:solidFill>
            <a:srgbClr val="6EB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10323671" y="4461629"/>
            <a:ext cx="531138" cy="531138"/>
          </a:xfrm>
          <a:prstGeom prst="roundRect">
            <a:avLst>
              <a:gd fmla="val 13335" name="adj"/>
            </a:avLst>
          </a:prstGeom>
          <a:solidFill>
            <a:srgbClr val="2F3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10490121" y="4496991"/>
            <a:ext cx="198120" cy="460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788"/>
              <a:buFont typeface="Lora"/>
              <a:buNone/>
            </a:pPr>
            <a:r>
              <a:rPr b="0" i="0" lang="en-US" sz="2788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9408795" y="5789414"/>
            <a:ext cx="2360771" cy="38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324"/>
              <a:buFont typeface="Lora"/>
              <a:buNone/>
            </a:pPr>
            <a:r>
              <a:rPr b="0" i="0" lang="en-US" sz="2324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Exemplo de uso</a:t>
            </a:r>
            <a:endParaRPr b="0" i="0" sz="23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7669173" y="6409015"/>
            <a:ext cx="5840016" cy="169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Adotar a replicação lógica pode ser uma boa opção quando os dados precisam ser versionados, ou quando partes estruturais ou funcionais da aplicação precisam ser reorganizadas.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885230" y="2370892"/>
            <a:ext cx="10477500" cy="767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4647"/>
              <a:buFont typeface="Lora"/>
              <a:buNone/>
            </a:pPr>
            <a:r>
              <a:rPr b="0" i="0" lang="en-US" sz="4647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Ferramentas de replicação disponíveis</a:t>
            </a:r>
            <a:endParaRPr b="0" i="0" sz="464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85230" y="3492222"/>
            <a:ext cx="6311979" cy="2366367"/>
          </a:xfrm>
          <a:prstGeom prst="roundRect">
            <a:avLst>
              <a:gd fmla="val 2993" name="adj"/>
            </a:avLst>
          </a:prstGeom>
          <a:solidFill>
            <a:srgbClr val="2F3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1121212" y="3728204"/>
            <a:ext cx="2842260" cy="38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324"/>
              <a:buFont typeface="Lora"/>
              <a:buNone/>
            </a:pPr>
            <a:r>
              <a:rPr b="0" i="0" lang="en-US" sz="2324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Replication Manager</a:t>
            </a:r>
            <a:endParaRPr b="0" i="0" sz="23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1121212" y="4347805"/>
            <a:ext cx="5840016" cy="849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Interface gráfica de gerenciamento de replicação fornecida pela comunidade PostgreSQL.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433191" y="3492222"/>
            <a:ext cx="6311979" cy="2366367"/>
          </a:xfrm>
          <a:prstGeom prst="roundRect">
            <a:avLst>
              <a:gd fmla="val 2993" name="adj"/>
            </a:avLst>
          </a:prstGeom>
          <a:solidFill>
            <a:srgbClr val="2F3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7669173" y="3728204"/>
            <a:ext cx="2360771" cy="38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324"/>
              <a:buFont typeface="Lora"/>
              <a:buNone/>
            </a:pPr>
            <a:r>
              <a:rPr b="0" i="0" lang="en-US" sz="2324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Barman</a:t>
            </a:r>
            <a:endParaRPr b="0" i="0" sz="23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669173" y="4347805"/>
            <a:ext cx="5840016" cy="1274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Ferramenta de gerenciamento de backup e recuperação do PostgreSQL com suporte para automação e monitoramento de replicação.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860584" y="631031"/>
            <a:ext cx="6918960" cy="745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4518"/>
              <a:buFont typeface="Lora"/>
              <a:buNone/>
            </a:pPr>
            <a:r>
              <a:rPr b="0" i="0" lang="en-US" sz="4518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Exemplos de casos de uso</a:t>
            </a:r>
            <a:endParaRPr b="0" i="0" sz="45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296" y="1770459"/>
            <a:ext cx="3069074" cy="306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/>
          <p:nvPr/>
        </p:nvSpPr>
        <p:spPr>
          <a:xfrm>
            <a:off x="1651635" y="4933950"/>
            <a:ext cx="2567940" cy="37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259"/>
              <a:buFont typeface="Lora"/>
              <a:buNone/>
            </a:pPr>
            <a:r>
              <a:rPr b="0" i="0" lang="en-US" sz="2259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Ambiente de Saúde</a:t>
            </a:r>
            <a:endParaRPr b="0" i="0" sz="22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860584" y="5536168"/>
            <a:ext cx="4150162" cy="165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8002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7"/>
              <a:buFont typeface="Arial"/>
              <a:buNone/>
            </a:pPr>
            <a:r>
              <a:rPr b="0" i="0" lang="en-US" sz="1807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 replicação síncrona permite que as informações médicas sejam acessadas em tempo real, garantindo decisões clínicas precisas e imediatas.</a:t>
            </a:r>
            <a:endParaRPr b="0" i="0" sz="180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0603" y="1770459"/>
            <a:ext cx="3069074" cy="306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/>
          <p:nvPr/>
        </p:nvSpPr>
        <p:spPr>
          <a:xfrm>
            <a:off x="6167795" y="4933950"/>
            <a:ext cx="2294930" cy="37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259"/>
              <a:buFont typeface="Lora"/>
              <a:buNone/>
            </a:pPr>
            <a:r>
              <a:rPr b="0" i="0" lang="en-US" sz="2259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E-Commerce</a:t>
            </a:r>
            <a:endParaRPr b="0" i="0" sz="22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5240179" y="5536168"/>
            <a:ext cx="4150162" cy="206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8002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7"/>
              <a:buFont typeface="Arial"/>
              <a:buNone/>
            </a:pPr>
            <a:r>
              <a:rPr b="0" i="0" lang="en-US" sz="1807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 replicação assíncrona e o Hot Standby evitam a interrupção do serviço em caso de falha do servidor e permitem escalabilidade horizontal para atender a um grande volume de transações.</a:t>
            </a:r>
            <a:endParaRPr b="0" i="0" sz="180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1" name="Google Shape;1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45911" y="1770459"/>
            <a:ext cx="3069074" cy="306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/>
          <p:nvPr/>
        </p:nvSpPr>
        <p:spPr>
          <a:xfrm>
            <a:off x="10250805" y="4933950"/>
            <a:ext cx="2887980" cy="37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259"/>
              <a:buFont typeface="Lora"/>
              <a:buNone/>
            </a:pPr>
            <a:r>
              <a:rPr b="0" i="0" lang="en-US" sz="2259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Software de Logística</a:t>
            </a:r>
            <a:endParaRPr b="0" i="0" sz="22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9619774" y="5536168"/>
            <a:ext cx="4150162" cy="206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8002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7"/>
              <a:buFont typeface="Arial"/>
              <a:buNone/>
            </a:pPr>
            <a:r>
              <a:rPr b="0" i="0" lang="en-US" sz="1807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 replicação lógica pode ser útil para manter várias versões de um banco de dados, garantindo que as informações estejam sempre disponíveis para os clientes.</a:t>
            </a:r>
            <a:endParaRPr b="0" i="0" sz="180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885230" y="2704267"/>
            <a:ext cx="5775960" cy="767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4647"/>
              <a:buFont typeface="Lora"/>
              <a:buNone/>
            </a:pPr>
            <a:r>
              <a:rPr b="0" i="0" lang="en-US" sz="4647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Considerações Finais</a:t>
            </a:r>
            <a:endParaRPr b="0" i="0" sz="464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85230" y="3825597"/>
            <a:ext cx="7373541" cy="169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9"/>
              <a:buFont typeface="Arial"/>
              <a:buNone/>
            </a:pPr>
            <a:r>
              <a:rPr b="0" i="0" lang="en-US" sz="1859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 replicação no PostgreSQL permite alta disponibilidade, recuperação de desastres, escalabilidade e melhoria no desempenho. As diferentes abordagens e ferramentas disponíveis permitem uma configuração personalizada para atender às necessidades do seu aplicativo.</a:t>
            </a:r>
            <a:endParaRPr b="0" i="0" sz="18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2023-06-22T19:28:37Z</dcterms:created>
  <dc:creator>PptxGenJS</dc:creator>
</cp:coreProperties>
</file>