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9" r:id="rId5"/>
    <p:sldId id="263" r:id="rId6"/>
    <p:sldId id="260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506020203020204" pitchFamily="34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zS4vtiluentJ5O29m5ZVj+z2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209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64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ASSOCIATION RULES</a:t>
            </a:r>
            <a:endParaRPr dirty="0"/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t" dirty="0"/>
              <a:t>AI For Communication and Marketing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5E563F4-F02B-D330-54FB-6C44635ADCC4}"/>
              </a:ext>
            </a:extLst>
          </p:cNvPr>
          <p:cNvSpPr txBox="1"/>
          <p:nvPr/>
        </p:nvSpPr>
        <p:spPr>
          <a:xfrm>
            <a:off x="3594007" y="3718514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>
                    <a:lumMod val="50000"/>
                  </a:schemeClr>
                </a:solidFill>
              </a:rPr>
              <a:t>Guido Apuzzo 504834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Context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2" y="858511"/>
            <a:ext cx="8122007" cy="3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it-IT" sz="1400" dirty="0" err="1"/>
              <a:t>This</a:t>
            </a:r>
            <a:r>
              <a:rPr lang="it-IT" sz="1400" dirty="0"/>
              <a:t> notebook </a:t>
            </a:r>
            <a:r>
              <a:rPr lang="it-IT" sz="1400" dirty="0" err="1"/>
              <a:t>analyzes</a:t>
            </a:r>
            <a:r>
              <a:rPr lang="it-IT" sz="1400" dirty="0"/>
              <a:t> </a:t>
            </a:r>
            <a:r>
              <a:rPr lang="it-IT" sz="1400" dirty="0" err="1"/>
              <a:t>transaction</a:t>
            </a:r>
            <a:r>
              <a:rPr lang="it-IT" sz="1400" dirty="0"/>
              <a:t> data from an online retail store. The </a:t>
            </a:r>
            <a:r>
              <a:rPr lang="it-IT" sz="1400" dirty="0" err="1"/>
              <a:t>primary</a:t>
            </a:r>
            <a:r>
              <a:rPr lang="it-IT" sz="1400" dirty="0"/>
              <a:t> goal </a:t>
            </a:r>
            <a:r>
              <a:rPr lang="it-IT" sz="1400" dirty="0" err="1"/>
              <a:t>is</a:t>
            </a:r>
            <a:r>
              <a:rPr lang="it-IT" sz="1400" dirty="0"/>
              <a:t> to </a:t>
            </a:r>
            <a:r>
              <a:rPr lang="it-IT" sz="1400" dirty="0" err="1"/>
              <a:t>uncover</a:t>
            </a:r>
            <a:r>
              <a:rPr lang="it-IT" sz="1400" dirty="0"/>
              <a:t> </a:t>
            </a:r>
            <a:r>
              <a:rPr lang="it-IT" sz="1400" dirty="0" err="1"/>
              <a:t>hidden</a:t>
            </a:r>
            <a:r>
              <a:rPr lang="it-IT" sz="1400" dirty="0"/>
              <a:t> patterns in customer </a:t>
            </a:r>
            <a:r>
              <a:rPr lang="it-IT" sz="1400" dirty="0" err="1"/>
              <a:t>purchasing</a:t>
            </a:r>
            <a:r>
              <a:rPr lang="it-IT" sz="1400" dirty="0"/>
              <a:t> </a:t>
            </a:r>
            <a:r>
              <a:rPr lang="it-IT" sz="1400" dirty="0" err="1"/>
              <a:t>behavior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can </a:t>
            </a:r>
            <a:r>
              <a:rPr lang="it-IT" sz="1400" dirty="0" err="1"/>
              <a:t>inform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business strategies.</a:t>
            </a:r>
          </a:p>
          <a:p>
            <a:pPr marL="11430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topic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market basket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association</a:t>
            </a:r>
            <a:r>
              <a:rPr lang="it-IT" sz="1400" dirty="0"/>
              <a:t> rule mining. </a:t>
            </a:r>
            <a:r>
              <a:rPr lang="it-IT" sz="1400" dirty="0" err="1"/>
              <a:t>This</a:t>
            </a:r>
            <a:r>
              <a:rPr lang="it-IT" sz="1400" dirty="0"/>
              <a:t> technique </a:t>
            </a:r>
            <a:r>
              <a:rPr lang="it-IT" sz="1400" dirty="0" err="1"/>
              <a:t>identifies</a:t>
            </a:r>
            <a:r>
              <a:rPr lang="it-IT" sz="1400" dirty="0"/>
              <a:t> </a:t>
            </a:r>
            <a:r>
              <a:rPr lang="it-IT" sz="1400" dirty="0" err="1"/>
              <a:t>relationships</a:t>
            </a:r>
            <a:r>
              <a:rPr lang="it-IT" sz="1400" dirty="0"/>
              <a:t> </a:t>
            </a:r>
            <a:r>
              <a:rPr lang="it-IT" sz="1400" dirty="0" err="1"/>
              <a:t>between</a:t>
            </a:r>
            <a:r>
              <a:rPr lang="it-IT" sz="1400" dirty="0"/>
              <a:t> products </a:t>
            </a:r>
            <a:r>
              <a:rPr lang="it-IT" sz="1400" dirty="0" err="1"/>
              <a:t>that</a:t>
            </a:r>
            <a:r>
              <a:rPr lang="it-IT" sz="1400" dirty="0"/>
              <a:t> customers </a:t>
            </a:r>
            <a:r>
              <a:rPr lang="it-IT" sz="1400" dirty="0" err="1"/>
              <a:t>tend</a:t>
            </a:r>
            <a:r>
              <a:rPr lang="it-IT" sz="1400" dirty="0"/>
              <a:t> to </a:t>
            </a:r>
            <a:r>
              <a:rPr lang="it-IT" sz="1400" dirty="0" err="1"/>
              <a:t>purchase</a:t>
            </a:r>
            <a:r>
              <a:rPr lang="it-IT" sz="1400" dirty="0"/>
              <a:t> </a:t>
            </a:r>
            <a:r>
              <a:rPr lang="it-IT" sz="1400" dirty="0" err="1"/>
              <a:t>together</a:t>
            </a:r>
            <a:r>
              <a:rPr lang="it-IT" sz="1400" dirty="0"/>
              <a:t>.</a:t>
            </a:r>
          </a:p>
          <a:p>
            <a:pPr marL="11430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application</a:t>
            </a:r>
            <a:r>
              <a:rPr lang="it-IT" sz="1400" dirty="0"/>
              <a:t> of </a:t>
            </a:r>
            <a:r>
              <a:rPr lang="it-IT" sz="1400" dirty="0" err="1"/>
              <a:t>association</a:t>
            </a:r>
            <a:r>
              <a:rPr lang="it-IT" sz="1400" dirty="0"/>
              <a:t> rule mining, an </a:t>
            </a:r>
            <a:r>
              <a:rPr lang="it-IT" sz="1400" dirty="0" err="1"/>
              <a:t>unsupervised</a:t>
            </a:r>
            <a:r>
              <a:rPr lang="it-IT" sz="1400" dirty="0"/>
              <a:t> machine learning technique, can support the business in </a:t>
            </a:r>
            <a:r>
              <a:rPr lang="it-IT" sz="1400" dirty="0" err="1"/>
              <a:t>several</a:t>
            </a:r>
            <a:r>
              <a:rPr lang="it-IT" sz="1400" dirty="0"/>
              <a:t>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err="1"/>
              <a:t>Improving</a:t>
            </a:r>
            <a:r>
              <a:rPr lang="it-IT" sz="1400" dirty="0"/>
              <a:t> product </a:t>
            </a:r>
            <a:r>
              <a:rPr lang="it-IT" sz="1400" dirty="0" err="1"/>
              <a:t>recommendations</a:t>
            </a:r>
            <a:r>
              <a:rPr lang="it-IT" sz="1400" dirty="0"/>
              <a:t> to </a:t>
            </a:r>
            <a:r>
              <a:rPr lang="it-IT" sz="1400" dirty="0" err="1"/>
              <a:t>increase</a:t>
            </a:r>
            <a:r>
              <a:rPr lang="it-IT" sz="1400" dirty="0"/>
              <a:t> cross-selling </a:t>
            </a:r>
            <a:r>
              <a:rPr lang="it-IT" sz="1400" dirty="0" err="1"/>
              <a:t>opportunities</a:t>
            </a: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Optimizing store layouts (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physical</a:t>
            </a:r>
            <a:r>
              <a:rPr lang="it-IT" sz="1400" dirty="0"/>
              <a:t> and online) to place </a:t>
            </a:r>
            <a:r>
              <a:rPr lang="it-IT" sz="1400" dirty="0" err="1"/>
              <a:t>frequently</a:t>
            </a:r>
            <a:r>
              <a:rPr lang="it-IT" sz="1400" dirty="0"/>
              <a:t> co-</a:t>
            </a:r>
            <a:r>
              <a:rPr lang="it-IT" sz="1400" dirty="0" err="1"/>
              <a:t>purchased</a:t>
            </a:r>
            <a:r>
              <a:rPr lang="it-IT" sz="1400" dirty="0"/>
              <a:t> items </a:t>
            </a:r>
            <a:r>
              <a:rPr lang="it-IT" sz="1400" dirty="0" err="1"/>
              <a:t>together</a:t>
            </a: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err="1"/>
              <a:t>Designing</a:t>
            </a:r>
            <a:r>
              <a:rPr lang="it-IT" sz="1400" dirty="0"/>
              <a:t> more </a:t>
            </a:r>
            <a:r>
              <a:rPr lang="it-IT" sz="1400" dirty="0" err="1"/>
              <a:t>effective</a:t>
            </a:r>
            <a:r>
              <a:rPr lang="it-IT" sz="1400" dirty="0"/>
              <a:t> </a:t>
            </a:r>
            <a:r>
              <a:rPr lang="it-IT" sz="1400" dirty="0" err="1"/>
              <a:t>promotional</a:t>
            </a:r>
            <a:r>
              <a:rPr lang="it-IT" sz="1400" dirty="0"/>
              <a:t> strategies and bundle </a:t>
            </a:r>
            <a:r>
              <a:rPr lang="it-IT" sz="1400" dirty="0" err="1"/>
              <a:t>offers</a:t>
            </a:r>
            <a:endParaRPr lang="it-IT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 err="1"/>
              <a:t>Enhancing</a:t>
            </a:r>
            <a:r>
              <a:rPr lang="it-IT" sz="1400" dirty="0"/>
              <a:t> </a:t>
            </a:r>
            <a:r>
              <a:rPr lang="it-IT" sz="1400" dirty="0" err="1"/>
              <a:t>inventory</a:t>
            </a:r>
            <a:r>
              <a:rPr lang="it-IT" sz="1400" dirty="0"/>
              <a:t> management by </a:t>
            </a:r>
            <a:r>
              <a:rPr lang="it-IT" sz="1400" dirty="0" err="1"/>
              <a:t>anticipating</a:t>
            </a:r>
            <a:r>
              <a:rPr lang="it-IT" sz="1400" dirty="0"/>
              <a:t> </a:t>
            </a:r>
            <a:r>
              <a:rPr lang="it-IT" sz="1400" dirty="0" err="1"/>
              <a:t>linked</a:t>
            </a:r>
            <a:r>
              <a:rPr lang="it-IT" sz="1400" dirty="0"/>
              <a:t> product demands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44897"/>
              <a:buNone/>
            </a:pPr>
            <a:endParaRPr sz="1050" dirty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3673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11240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t" dirty="0"/>
              <a:t>Dataset</a:t>
            </a:r>
            <a:endParaRPr dirty="0"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112403" y="858511"/>
            <a:ext cx="8370290" cy="392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"Online Retail" dataset from the UCI Machine Learning Repository. </a:t>
            </a:r>
            <a:r>
              <a:rPr lang="it-IT" sz="1400" dirty="0" err="1"/>
              <a:t>This</a:t>
            </a:r>
            <a:r>
              <a:rPr lang="it-IT" sz="1400" dirty="0"/>
              <a:t> dataset </a:t>
            </a:r>
            <a:r>
              <a:rPr lang="it-IT" sz="1400" dirty="0" err="1"/>
              <a:t>contains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transactions</a:t>
            </a:r>
            <a:r>
              <a:rPr lang="it-IT" sz="1400" dirty="0"/>
              <a:t> </a:t>
            </a:r>
            <a:r>
              <a:rPr lang="it-IT" sz="1400" dirty="0" err="1"/>
              <a:t>occurring</a:t>
            </a:r>
            <a:r>
              <a:rPr lang="it-IT" sz="1400" dirty="0"/>
              <a:t> for a UK-</a:t>
            </a:r>
            <a:r>
              <a:rPr lang="it-IT" sz="1400" dirty="0" err="1"/>
              <a:t>based</a:t>
            </a:r>
            <a:r>
              <a:rPr lang="it-IT" sz="1400" dirty="0"/>
              <a:t> online retail store </a:t>
            </a:r>
            <a:r>
              <a:rPr lang="it-IT" sz="1400" dirty="0" err="1"/>
              <a:t>between</a:t>
            </a:r>
            <a:r>
              <a:rPr lang="it-IT" sz="1400" dirty="0"/>
              <a:t> 01/12/2010 and 09/12/2011.</a:t>
            </a:r>
          </a:p>
          <a:p>
            <a:r>
              <a:rPr lang="it-IT" sz="1400" dirty="0" err="1"/>
              <a:t>Main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InvoiceNo</a:t>
            </a:r>
            <a:r>
              <a:rPr lang="it-IT" sz="1200" dirty="0"/>
              <a:t>: A </a:t>
            </a:r>
            <a:r>
              <a:rPr lang="it-IT" sz="1200" dirty="0" err="1"/>
              <a:t>unique</a:t>
            </a:r>
            <a:r>
              <a:rPr lang="it-IT" sz="1200" dirty="0"/>
              <a:t> </a:t>
            </a:r>
            <a:r>
              <a:rPr lang="it-IT" sz="1200" dirty="0" err="1"/>
              <a:t>identifier</a:t>
            </a:r>
            <a:r>
              <a:rPr lang="it-IT" sz="1200" dirty="0"/>
              <a:t> for </a:t>
            </a:r>
            <a:r>
              <a:rPr lang="it-IT" sz="1200" dirty="0" err="1"/>
              <a:t>each</a:t>
            </a:r>
            <a:r>
              <a:rPr lang="it-IT" sz="1200" dirty="0"/>
              <a:t> </a:t>
            </a:r>
            <a:r>
              <a:rPr lang="it-IT" sz="1200" dirty="0" err="1"/>
              <a:t>transaction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StockCode</a:t>
            </a:r>
            <a:r>
              <a:rPr lang="it-IT" sz="1200" dirty="0"/>
              <a:t>: Product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Description</a:t>
            </a:r>
            <a:r>
              <a:rPr lang="it-IT" sz="1200" dirty="0"/>
              <a:t>: Product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Quantity</a:t>
            </a:r>
            <a:r>
              <a:rPr lang="it-IT" sz="1200" dirty="0"/>
              <a:t>: The </a:t>
            </a:r>
            <a:r>
              <a:rPr lang="it-IT" sz="1200" dirty="0" err="1"/>
              <a:t>quantity</a:t>
            </a:r>
            <a:r>
              <a:rPr lang="it-IT" sz="1200" dirty="0"/>
              <a:t> of </a:t>
            </a:r>
            <a:r>
              <a:rPr lang="it-IT" sz="1200" dirty="0" err="1"/>
              <a:t>each</a:t>
            </a:r>
            <a:r>
              <a:rPr lang="it-IT" sz="1200" dirty="0"/>
              <a:t> product per </a:t>
            </a:r>
            <a:r>
              <a:rPr lang="it-IT" sz="1200" dirty="0" err="1"/>
              <a:t>transaction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InvoiceDate</a:t>
            </a:r>
            <a:r>
              <a:rPr lang="it-IT" sz="1200" dirty="0"/>
              <a:t>: The day and time </a:t>
            </a:r>
            <a:r>
              <a:rPr lang="it-IT" sz="1200" dirty="0" err="1"/>
              <a:t>when</a:t>
            </a:r>
            <a:r>
              <a:rPr lang="it-IT" sz="1200" dirty="0"/>
              <a:t> the </a:t>
            </a:r>
            <a:r>
              <a:rPr lang="it-IT" sz="1200" dirty="0" err="1"/>
              <a:t>transaction</a:t>
            </a:r>
            <a:r>
              <a:rPr lang="it-IT" sz="1200" dirty="0"/>
              <a:t> </a:t>
            </a:r>
            <a:r>
              <a:rPr lang="it-IT" sz="1200" dirty="0" err="1"/>
              <a:t>was</a:t>
            </a:r>
            <a:r>
              <a:rPr lang="it-IT" sz="1200" dirty="0"/>
              <a:t> </a:t>
            </a:r>
            <a:r>
              <a:rPr lang="it-IT" sz="1200" dirty="0" err="1"/>
              <a:t>generated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UnitPrice</a:t>
            </a:r>
            <a:r>
              <a:rPr lang="it-IT" sz="1200" dirty="0"/>
              <a:t>: Product price per </a:t>
            </a:r>
            <a:r>
              <a:rPr lang="it-IT" sz="1200" dirty="0" err="1"/>
              <a:t>unit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CustomerID</a:t>
            </a:r>
            <a:r>
              <a:rPr lang="it-IT" sz="1200" dirty="0"/>
              <a:t>: A </a:t>
            </a:r>
            <a:r>
              <a:rPr lang="it-IT" sz="1200" dirty="0" err="1"/>
              <a:t>unique</a:t>
            </a:r>
            <a:r>
              <a:rPr lang="it-IT" sz="1200" dirty="0"/>
              <a:t> </a:t>
            </a:r>
            <a:r>
              <a:rPr lang="it-IT" sz="1200" dirty="0" err="1"/>
              <a:t>identifier</a:t>
            </a:r>
            <a:r>
              <a:rPr lang="it-IT" sz="1200" dirty="0"/>
              <a:t> for </a:t>
            </a:r>
            <a:r>
              <a:rPr lang="it-IT" sz="1200" dirty="0" err="1"/>
              <a:t>each</a:t>
            </a:r>
            <a:r>
              <a:rPr lang="it-IT" sz="1200" dirty="0"/>
              <a:t> customer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/>
              <a:t>Country: The country </a:t>
            </a:r>
            <a:r>
              <a:rPr lang="it-IT" sz="1200" dirty="0" err="1"/>
              <a:t>where</a:t>
            </a:r>
            <a:r>
              <a:rPr lang="it-IT" sz="1200" dirty="0"/>
              <a:t> the customer </a:t>
            </a:r>
            <a:r>
              <a:rPr lang="it-IT" sz="1200" dirty="0" err="1"/>
              <a:t>resides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endParaRPr lang="it-IT" sz="1000" dirty="0"/>
          </a:p>
          <a:p>
            <a:pPr marL="114300" indent="0">
              <a:buNone/>
            </a:pPr>
            <a:r>
              <a:rPr lang="it-IT" sz="1400" dirty="0"/>
              <a:t>In the </a:t>
            </a:r>
            <a:r>
              <a:rPr lang="it-IT" sz="1400" dirty="0" err="1"/>
              <a:t>association</a:t>
            </a:r>
            <a:r>
              <a:rPr lang="it-IT" sz="1400" dirty="0"/>
              <a:t> rule mining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primarily</a:t>
            </a:r>
            <a:r>
              <a:rPr lang="it-IT" sz="1400" dirty="0"/>
              <a:t> focus on the </a:t>
            </a:r>
            <a:r>
              <a:rPr lang="it-IT" sz="1400" dirty="0" err="1"/>
              <a:t>InvoiceNo</a:t>
            </a:r>
            <a:r>
              <a:rPr lang="it-IT" sz="1400" dirty="0"/>
              <a:t> and </a:t>
            </a:r>
            <a:r>
              <a:rPr lang="it-IT" sz="1400" dirty="0" err="1"/>
              <a:t>Description</a:t>
            </a:r>
            <a:r>
              <a:rPr lang="it-IT" sz="1400" dirty="0"/>
              <a:t> </a:t>
            </a:r>
            <a:r>
              <a:rPr lang="it-IT" sz="1400" dirty="0" err="1"/>
              <a:t>variables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products are </a:t>
            </a:r>
            <a:r>
              <a:rPr lang="it-IT" sz="1400" dirty="0" err="1"/>
              <a:t>purchased</a:t>
            </a:r>
            <a:r>
              <a:rPr lang="it-IT" sz="1400" dirty="0"/>
              <a:t> </a:t>
            </a:r>
            <a:r>
              <a:rPr lang="it-IT" sz="1400" dirty="0" err="1"/>
              <a:t>together</a:t>
            </a:r>
            <a:r>
              <a:rPr lang="it-IT" sz="1400" dirty="0"/>
              <a:t> in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transaction</a:t>
            </a:r>
            <a:r>
              <a:rPr lang="it-IT" sz="1400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83673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31438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12800" y="113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Methodology</a:t>
            </a:r>
            <a:endParaRPr sz="2488" dirty="0"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112800" y="820467"/>
            <a:ext cx="8321700" cy="413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analytical</a:t>
            </a:r>
            <a:r>
              <a:rPr lang="it-IT" sz="1400" dirty="0"/>
              <a:t> </a:t>
            </a:r>
            <a:r>
              <a:rPr lang="it-IT" sz="1400" dirty="0" err="1"/>
              <a:t>approach</a:t>
            </a:r>
            <a:r>
              <a:rPr lang="it-IT" sz="1400" dirty="0"/>
              <a:t> follows </a:t>
            </a:r>
            <a:r>
              <a:rPr lang="it-IT" sz="1400" dirty="0" err="1"/>
              <a:t>these</a:t>
            </a:r>
            <a:r>
              <a:rPr lang="it-IT" sz="1400" dirty="0"/>
              <a:t> key steps:</a:t>
            </a:r>
          </a:p>
          <a:p>
            <a:pPr marL="114300" indent="0">
              <a:buNone/>
            </a:pPr>
            <a:r>
              <a:rPr lang="it-IT" sz="1400" dirty="0"/>
              <a:t>a) Data </a:t>
            </a:r>
            <a:r>
              <a:rPr lang="it-IT" sz="1400" dirty="0" err="1"/>
              <a:t>Preprocessing</a:t>
            </a:r>
            <a:r>
              <a:rPr lang="it-IT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Cleaning</a:t>
            </a:r>
            <a:r>
              <a:rPr lang="it-IT" sz="1200" dirty="0"/>
              <a:t> the data (</a:t>
            </a:r>
            <a:r>
              <a:rPr lang="it-IT" sz="1200" dirty="0" err="1"/>
              <a:t>removing</a:t>
            </a:r>
            <a:r>
              <a:rPr lang="it-IT" sz="1200" dirty="0"/>
              <a:t> </a:t>
            </a:r>
            <a:r>
              <a:rPr lang="it-IT" sz="1200" dirty="0" err="1"/>
              <a:t>cancelled</a:t>
            </a:r>
            <a:r>
              <a:rPr lang="it-IT" sz="1200" dirty="0"/>
              <a:t> </a:t>
            </a:r>
            <a:r>
              <a:rPr lang="it-IT" sz="1200" dirty="0" err="1"/>
              <a:t>orders</a:t>
            </a:r>
            <a:r>
              <a:rPr lang="it-IT" sz="1200" dirty="0"/>
              <a:t>, </a:t>
            </a:r>
            <a:r>
              <a:rPr lang="it-IT" sz="1200" dirty="0" err="1"/>
              <a:t>handling</a:t>
            </a:r>
            <a:r>
              <a:rPr lang="it-IT" sz="1200" dirty="0"/>
              <a:t> </a:t>
            </a:r>
            <a:r>
              <a:rPr lang="it-IT" sz="1200" dirty="0" err="1"/>
              <a:t>missing</a:t>
            </a:r>
            <a:r>
              <a:rPr lang="it-IT" sz="1200" dirty="0"/>
              <a:t> </a:t>
            </a:r>
            <a:r>
              <a:rPr lang="it-IT" sz="1200" dirty="0" err="1"/>
              <a:t>values</a:t>
            </a:r>
            <a:r>
              <a:rPr lang="it-IT" sz="1200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Grouping</a:t>
            </a:r>
            <a:r>
              <a:rPr lang="it-IT" sz="1200" dirty="0"/>
              <a:t> items by </a:t>
            </a:r>
            <a:r>
              <a:rPr lang="it-IT" sz="1200" dirty="0" err="1"/>
              <a:t>transaction</a:t>
            </a:r>
            <a:endParaRPr lang="it-IT" sz="1200" dirty="0"/>
          </a:p>
          <a:p>
            <a:pPr marL="596900" lvl="1" indent="0">
              <a:buNone/>
            </a:pPr>
            <a:endParaRPr lang="it-IT" sz="1000" dirty="0"/>
          </a:p>
          <a:p>
            <a:pPr marL="114300" indent="0">
              <a:buNone/>
            </a:pPr>
            <a:r>
              <a:rPr lang="it-IT" sz="1400" dirty="0"/>
              <a:t>b) EDA</a:t>
            </a:r>
          </a:p>
          <a:p>
            <a:pPr marL="114300" indent="0">
              <a:buNone/>
            </a:pPr>
            <a:endParaRPr lang="it-IT" sz="1400" dirty="0"/>
          </a:p>
          <a:p>
            <a:pPr marL="114300" indent="0">
              <a:buNone/>
            </a:pPr>
            <a:r>
              <a:rPr lang="it-IT" sz="1400" dirty="0"/>
              <a:t>c) </a:t>
            </a:r>
            <a:r>
              <a:rPr lang="it-IT" sz="1400" dirty="0" err="1"/>
              <a:t>Transaction</a:t>
            </a:r>
            <a:r>
              <a:rPr lang="it-IT" sz="1400" dirty="0"/>
              <a:t> </a:t>
            </a:r>
            <a:r>
              <a:rPr lang="it-IT" sz="1400" dirty="0" err="1"/>
              <a:t>Encoding</a:t>
            </a:r>
            <a:r>
              <a:rPr lang="it-IT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Converting</a:t>
            </a:r>
            <a:r>
              <a:rPr lang="it-IT" sz="1200" dirty="0"/>
              <a:t> the </a:t>
            </a:r>
            <a:r>
              <a:rPr lang="it-IT" sz="1200" dirty="0" err="1"/>
              <a:t>transaction</a:t>
            </a:r>
            <a:r>
              <a:rPr lang="it-IT" sz="1200" dirty="0"/>
              <a:t> data </a:t>
            </a:r>
            <a:r>
              <a:rPr lang="it-IT" sz="1200" dirty="0" err="1"/>
              <a:t>into</a:t>
            </a:r>
            <a:r>
              <a:rPr lang="it-IT" sz="1200" dirty="0"/>
              <a:t> a one-hot </a:t>
            </a:r>
            <a:r>
              <a:rPr lang="it-IT" sz="1200" dirty="0" err="1"/>
              <a:t>encoded</a:t>
            </a:r>
            <a:r>
              <a:rPr lang="it-IT" sz="1200" dirty="0"/>
              <a:t> format</a:t>
            </a:r>
          </a:p>
          <a:p>
            <a:pPr marL="114300" indent="0">
              <a:buNone/>
            </a:pPr>
            <a:endParaRPr lang="it-IT" sz="1000" dirty="0"/>
          </a:p>
          <a:p>
            <a:pPr marL="114300" indent="0">
              <a:buNone/>
            </a:pPr>
            <a:r>
              <a:rPr lang="it-IT" sz="1400" dirty="0"/>
              <a:t>d) </a:t>
            </a:r>
            <a:r>
              <a:rPr lang="it-IT" sz="1400" dirty="0" err="1"/>
              <a:t>Frequent</a:t>
            </a:r>
            <a:r>
              <a:rPr lang="it-IT" sz="1400" dirty="0"/>
              <a:t> </a:t>
            </a:r>
            <a:r>
              <a:rPr lang="it-IT" sz="1400" dirty="0" err="1"/>
              <a:t>Itemset</a:t>
            </a:r>
            <a:r>
              <a:rPr lang="it-IT" sz="1400" dirty="0"/>
              <a:t> Generation: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/>
              <a:t>Using the Apriori </a:t>
            </a:r>
            <a:r>
              <a:rPr lang="it-IT" sz="1200" dirty="0" err="1"/>
              <a:t>algorithm</a:t>
            </a:r>
            <a:r>
              <a:rPr lang="it-IT" sz="1200" dirty="0"/>
              <a:t> to </a:t>
            </a:r>
            <a:r>
              <a:rPr lang="it-IT" sz="1200" dirty="0" err="1"/>
              <a:t>identify</a:t>
            </a:r>
            <a:r>
              <a:rPr lang="it-IT" sz="1200" dirty="0"/>
              <a:t> </a:t>
            </a:r>
            <a:r>
              <a:rPr lang="it-IT" sz="1200" dirty="0" err="1"/>
              <a:t>frequently</a:t>
            </a:r>
            <a:r>
              <a:rPr lang="it-IT" sz="1200" dirty="0"/>
              <a:t> </a:t>
            </a:r>
            <a:r>
              <a:rPr lang="it-IT" sz="1200" dirty="0" err="1"/>
              <a:t>occurring</a:t>
            </a:r>
            <a:r>
              <a:rPr lang="it-IT" sz="1200" dirty="0"/>
              <a:t> </a:t>
            </a:r>
            <a:r>
              <a:rPr lang="it-IT" sz="1200" dirty="0" err="1"/>
              <a:t>itemsets</a:t>
            </a:r>
            <a:endParaRPr lang="it-IT" sz="1200" dirty="0"/>
          </a:p>
          <a:p>
            <a:pPr marL="596900" lvl="1" indent="0">
              <a:buNone/>
            </a:pPr>
            <a:endParaRPr lang="it-IT" sz="1000" dirty="0"/>
          </a:p>
          <a:p>
            <a:pPr marL="114300" indent="0">
              <a:buNone/>
            </a:pPr>
            <a:r>
              <a:rPr lang="it-IT" sz="1400" dirty="0"/>
              <a:t>e) Association Rule Generation: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Deriving</a:t>
            </a:r>
            <a:r>
              <a:rPr lang="it-IT" sz="1200" dirty="0"/>
              <a:t> rules from </a:t>
            </a:r>
            <a:r>
              <a:rPr lang="it-IT" sz="1200" dirty="0" err="1"/>
              <a:t>frequent</a:t>
            </a:r>
            <a:r>
              <a:rPr lang="it-IT" sz="1200" dirty="0"/>
              <a:t> </a:t>
            </a:r>
            <a:r>
              <a:rPr lang="it-IT" sz="1200" dirty="0" err="1"/>
              <a:t>itemsets</a:t>
            </a:r>
            <a:endParaRPr lang="it-IT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Calculating</a:t>
            </a:r>
            <a:r>
              <a:rPr lang="it-IT" sz="1200" dirty="0"/>
              <a:t> key </a:t>
            </a:r>
            <a:r>
              <a:rPr lang="it-IT" sz="1200" dirty="0" err="1"/>
              <a:t>metrics</a:t>
            </a:r>
            <a:r>
              <a:rPr lang="it-IT" sz="1200" dirty="0"/>
              <a:t>: support, confidence, lift, </a:t>
            </a:r>
            <a:r>
              <a:rPr lang="it-IT" sz="1200" dirty="0" err="1"/>
              <a:t>convinction</a:t>
            </a:r>
            <a:r>
              <a:rPr lang="it-IT" sz="1200" dirty="0"/>
              <a:t>, </a:t>
            </a:r>
            <a:r>
              <a:rPr lang="it-IT" sz="1200" dirty="0" err="1"/>
              <a:t>zhang’s</a:t>
            </a:r>
            <a:r>
              <a:rPr lang="it-IT" sz="1200" dirty="0"/>
              <a:t> </a:t>
            </a:r>
            <a:r>
              <a:rPr lang="it-IT" sz="1200" dirty="0" err="1"/>
              <a:t>metric</a:t>
            </a:r>
            <a:endParaRPr lang="it-IT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112800" y="11306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Methodology</a:t>
            </a:r>
            <a:endParaRPr sz="2488" dirty="0"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1"/>
          </p:nvPr>
        </p:nvSpPr>
        <p:spPr>
          <a:xfrm>
            <a:off x="112800" y="820467"/>
            <a:ext cx="8321700" cy="4135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it-IT" sz="1400" dirty="0"/>
              <a:t>f) Rule Evaluation and </a:t>
            </a:r>
            <a:r>
              <a:rPr lang="it-IT" sz="1400" dirty="0" err="1"/>
              <a:t>Pruning</a:t>
            </a:r>
            <a:r>
              <a:rPr lang="it-IT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Implementing</a:t>
            </a:r>
            <a:r>
              <a:rPr lang="it-IT" sz="1200" dirty="0"/>
              <a:t> </a:t>
            </a:r>
            <a:r>
              <a:rPr lang="it-IT" sz="1200" dirty="0" err="1"/>
              <a:t>advanced</a:t>
            </a:r>
            <a:r>
              <a:rPr lang="it-IT" sz="1200" dirty="0"/>
              <a:t> </a:t>
            </a:r>
            <a:r>
              <a:rPr lang="it-IT" sz="1200" dirty="0" err="1"/>
              <a:t>pruning</a:t>
            </a:r>
            <a:r>
              <a:rPr lang="it-IT" sz="1200" dirty="0"/>
              <a:t> techniques to </a:t>
            </a:r>
            <a:r>
              <a:rPr lang="it-IT" sz="1200" dirty="0" err="1"/>
              <a:t>remove</a:t>
            </a:r>
            <a:r>
              <a:rPr lang="it-IT" sz="1200" dirty="0"/>
              <a:t> </a:t>
            </a:r>
            <a:r>
              <a:rPr lang="it-IT" sz="1200" dirty="0" err="1"/>
              <a:t>redundant</a:t>
            </a:r>
            <a:r>
              <a:rPr lang="it-IT" sz="1200" dirty="0"/>
              <a:t> rules</a:t>
            </a:r>
          </a:p>
          <a:p>
            <a:pPr marL="114300" indent="0">
              <a:buNone/>
            </a:pPr>
            <a:endParaRPr lang="it-IT" sz="1400" dirty="0"/>
          </a:p>
          <a:p>
            <a:pPr marL="114300" indent="0">
              <a:buNone/>
            </a:pPr>
            <a:r>
              <a:rPr lang="it-IT" sz="1400" dirty="0"/>
              <a:t>g) </a:t>
            </a:r>
            <a:r>
              <a:rPr lang="it-IT" sz="1400" dirty="0" err="1"/>
              <a:t>Visualization</a:t>
            </a:r>
            <a:r>
              <a:rPr lang="it-IT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Creating</a:t>
            </a:r>
            <a:r>
              <a:rPr lang="it-IT" sz="1200" dirty="0"/>
              <a:t> </a:t>
            </a:r>
            <a:r>
              <a:rPr lang="it-IT" sz="1200" dirty="0" err="1"/>
              <a:t>scatter</a:t>
            </a:r>
            <a:r>
              <a:rPr lang="it-IT" sz="1200" dirty="0"/>
              <a:t> plots and network </a:t>
            </a:r>
            <a:r>
              <a:rPr lang="it-IT" sz="1200" dirty="0" err="1"/>
              <a:t>graphs</a:t>
            </a:r>
            <a:r>
              <a:rPr lang="it-IT" sz="1200" dirty="0"/>
              <a:t> to </a:t>
            </a:r>
            <a:r>
              <a:rPr lang="it-IT" sz="1200" dirty="0" err="1"/>
              <a:t>visualize</a:t>
            </a:r>
            <a:r>
              <a:rPr lang="it-IT" sz="1200" dirty="0"/>
              <a:t> rule </a:t>
            </a:r>
            <a:r>
              <a:rPr lang="it-IT" sz="1200" dirty="0" err="1"/>
              <a:t>relationships</a:t>
            </a:r>
            <a:endParaRPr lang="it-IT" sz="1200" dirty="0"/>
          </a:p>
          <a:p>
            <a:pPr marL="596900" lvl="1" indent="0">
              <a:buNone/>
            </a:pPr>
            <a:endParaRPr lang="it-IT" sz="1000" dirty="0"/>
          </a:p>
          <a:p>
            <a:pPr marL="114300" indent="0">
              <a:buNone/>
            </a:pPr>
            <a:r>
              <a:rPr lang="it-IT" sz="1400" dirty="0"/>
              <a:t>h) </a:t>
            </a:r>
            <a:r>
              <a:rPr lang="it-IT" sz="1400" dirty="0" err="1"/>
              <a:t>Recommendation</a:t>
            </a:r>
            <a:r>
              <a:rPr lang="it-IT" sz="1400" dirty="0"/>
              <a:t>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200" dirty="0" err="1"/>
              <a:t>Developing</a:t>
            </a:r>
            <a:r>
              <a:rPr lang="it-IT" sz="1200" dirty="0"/>
              <a:t> a </a:t>
            </a:r>
            <a:r>
              <a:rPr lang="it-IT" sz="1200" dirty="0" err="1"/>
              <a:t>simple</a:t>
            </a:r>
            <a:r>
              <a:rPr lang="it-IT" sz="1200" dirty="0"/>
              <a:t> </a:t>
            </a:r>
            <a:r>
              <a:rPr lang="it-IT" sz="1200" dirty="0" err="1"/>
              <a:t>recommendation</a:t>
            </a:r>
            <a:r>
              <a:rPr lang="it-IT" sz="1200" dirty="0"/>
              <a:t> system </a:t>
            </a:r>
            <a:r>
              <a:rPr lang="it-IT" sz="1200" dirty="0" err="1"/>
              <a:t>based</a:t>
            </a:r>
            <a:r>
              <a:rPr lang="it-IT" sz="1200" dirty="0"/>
              <a:t> on the </a:t>
            </a:r>
            <a:r>
              <a:rPr lang="it-IT" sz="1200" dirty="0" err="1"/>
              <a:t>generated</a:t>
            </a:r>
            <a:r>
              <a:rPr lang="it-IT" sz="1200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33560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123922" y="15111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771"/>
              <a:buNone/>
            </a:pPr>
            <a:r>
              <a:rPr lang="it" dirty="0"/>
              <a:t>Results</a:t>
            </a:r>
            <a:endParaRPr sz="2488" dirty="0"/>
          </a:p>
        </p:txBody>
      </p:sp>
      <p:sp>
        <p:nvSpPr>
          <p:cNvPr id="93" name="Google Shape;93;p5"/>
          <p:cNvSpPr txBox="1">
            <a:spLocks noGrp="1"/>
          </p:cNvSpPr>
          <p:nvPr>
            <p:ph type="body" idx="1"/>
          </p:nvPr>
        </p:nvSpPr>
        <p:spPr>
          <a:xfrm>
            <a:off x="123922" y="858511"/>
            <a:ext cx="8520600" cy="397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it-IT" sz="1400" dirty="0"/>
              <a:t>Key </a:t>
            </a:r>
            <a:r>
              <a:rPr lang="it-IT" sz="1400" dirty="0" err="1"/>
              <a:t>Findings</a:t>
            </a:r>
            <a:r>
              <a:rPr lang="it-IT" sz="1400" dirty="0"/>
              <a:t>:</a:t>
            </a:r>
          </a:p>
          <a:p>
            <a:pPr marL="114300" indent="0">
              <a:buNone/>
            </a:pPr>
            <a:r>
              <a:rPr lang="it-IT" sz="1400" dirty="0"/>
              <a:t>The </a:t>
            </a:r>
            <a:r>
              <a:rPr lang="it-IT" sz="1400" dirty="0" err="1"/>
              <a:t>analysis</a:t>
            </a:r>
            <a:r>
              <a:rPr lang="it-IT" sz="1400" dirty="0"/>
              <a:t> </a:t>
            </a:r>
            <a:r>
              <a:rPr lang="it-IT" sz="1400" dirty="0" err="1"/>
              <a:t>identifies</a:t>
            </a:r>
            <a:r>
              <a:rPr lang="it-IT" sz="1400" dirty="0"/>
              <a:t> products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frequently</a:t>
            </a:r>
            <a:r>
              <a:rPr lang="it-IT" sz="1400" dirty="0"/>
              <a:t> </a:t>
            </a:r>
            <a:r>
              <a:rPr lang="it-IT" sz="1400" dirty="0" err="1"/>
              <a:t>purchased</a:t>
            </a:r>
            <a:r>
              <a:rPr lang="it-IT" sz="1400" dirty="0"/>
              <a:t> </a:t>
            </a:r>
            <a:r>
              <a:rPr lang="it-IT" sz="1400" dirty="0" err="1"/>
              <a:t>together</a:t>
            </a:r>
            <a:r>
              <a:rPr lang="it-IT" sz="1400" dirty="0"/>
              <a:t>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</a:t>
            </a:r>
            <a:r>
              <a:rPr lang="it-IT" sz="1400" dirty="0" err="1"/>
              <a:t>inform</a:t>
            </a:r>
            <a:r>
              <a:rPr lang="it-IT" sz="1400" dirty="0"/>
              <a:t> cross-selling strategies.</a:t>
            </a:r>
          </a:p>
          <a:p>
            <a:pPr marL="114300" indent="0">
              <a:buNone/>
            </a:pPr>
            <a:r>
              <a:rPr lang="it-IT" sz="1400" dirty="0"/>
              <a:t>The network </a:t>
            </a:r>
            <a:r>
              <a:rPr lang="it-IT" sz="1400" dirty="0" err="1"/>
              <a:t>visualization</a:t>
            </a:r>
            <a:r>
              <a:rPr lang="it-IT" sz="1400" dirty="0"/>
              <a:t> </a:t>
            </a:r>
            <a:r>
              <a:rPr lang="it-IT" sz="1400" dirty="0" err="1"/>
              <a:t>reveals</a:t>
            </a:r>
            <a:r>
              <a:rPr lang="it-IT" sz="1400" dirty="0"/>
              <a:t> clusters of </a:t>
            </a:r>
            <a:r>
              <a:rPr lang="it-IT" sz="1400" dirty="0" err="1"/>
              <a:t>related</a:t>
            </a:r>
            <a:r>
              <a:rPr lang="it-IT" sz="1400" dirty="0"/>
              <a:t> products,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guide </a:t>
            </a:r>
            <a:r>
              <a:rPr lang="it-IT" sz="1400" dirty="0" err="1"/>
              <a:t>category</a:t>
            </a:r>
            <a:r>
              <a:rPr lang="it-IT" sz="1400" dirty="0"/>
              <a:t> management.</a:t>
            </a:r>
          </a:p>
          <a:p>
            <a:pPr marL="114300" indent="0">
              <a:buNone/>
            </a:pPr>
            <a:r>
              <a:rPr lang="it-IT" sz="1400" dirty="0" err="1"/>
              <a:t>Practical</a:t>
            </a:r>
            <a:r>
              <a:rPr lang="it-IT" sz="1400" dirty="0"/>
              <a:t> </a:t>
            </a:r>
            <a:r>
              <a:rPr lang="it-IT" sz="1400" dirty="0" err="1"/>
              <a:t>Implications</a:t>
            </a:r>
            <a:r>
              <a:rPr lang="it-IT" sz="1400" dirty="0"/>
              <a:t>:</a:t>
            </a:r>
          </a:p>
          <a:p>
            <a:pPr marL="114300" indent="0">
              <a:buNone/>
            </a:pPr>
            <a:r>
              <a:rPr lang="it-IT" sz="1400" dirty="0"/>
              <a:t>a) Product </a:t>
            </a:r>
            <a:r>
              <a:rPr lang="it-IT" sz="1400" dirty="0" err="1"/>
              <a:t>Recommendations</a:t>
            </a:r>
            <a:r>
              <a:rPr lang="it-IT" sz="1400" dirty="0"/>
              <a:t>: The </a:t>
            </a:r>
            <a:r>
              <a:rPr lang="it-IT" sz="1400" dirty="0" err="1"/>
              <a:t>simple</a:t>
            </a:r>
            <a:r>
              <a:rPr lang="it-IT" sz="1400" dirty="0"/>
              <a:t> </a:t>
            </a:r>
            <a:r>
              <a:rPr lang="it-IT" sz="1400" dirty="0" err="1"/>
              <a:t>recommendation</a:t>
            </a:r>
            <a:r>
              <a:rPr lang="it-IT" sz="1400" dirty="0"/>
              <a:t> system </a:t>
            </a:r>
            <a:r>
              <a:rPr lang="it-IT" sz="1400" dirty="0" err="1"/>
              <a:t>developed</a:t>
            </a:r>
            <a:r>
              <a:rPr lang="it-IT" sz="1400" dirty="0"/>
              <a:t> can be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suggest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products to customers, </a:t>
            </a:r>
            <a:r>
              <a:rPr lang="it-IT" sz="1400" dirty="0" err="1"/>
              <a:t>potentially</a:t>
            </a:r>
            <a:r>
              <a:rPr lang="it-IT" sz="1400" dirty="0"/>
              <a:t> </a:t>
            </a:r>
            <a:r>
              <a:rPr lang="it-IT" sz="1400" dirty="0" err="1"/>
              <a:t>increasing</a:t>
            </a:r>
            <a:r>
              <a:rPr lang="it-IT" sz="1400" dirty="0"/>
              <a:t>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order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.</a:t>
            </a:r>
          </a:p>
          <a:p>
            <a:pPr marL="114300" indent="0">
              <a:buNone/>
            </a:pPr>
            <a:r>
              <a:rPr lang="it-IT" sz="1400" dirty="0"/>
              <a:t>b) Store Layout </a:t>
            </a:r>
            <a:r>
              <a:rPr lang="it-IT" sz="1400" dirty="0" err="1"/>
              <a:t>Optimization</a:t>
            </a:r>
            <a:r>
              <a:rPr lang="it-IT" sz="1400" dirty="0"/>
              <a:t>: </a:t>
            </a:r>
            <a:r>
              <a:rPr lang="it-IT" sz="1400" dirty="0" err="1"/>
              <a:t>Both</a:t>
            </a:r>
            <a:r>
              <a:rPr lang="it-IT" sz="1400" dirty="0"/>
              <a:t> online and </a:t>
            </a:r>
            <a:r>
              <a:rPr lang="it-IT" sz="1400" dirty="0" err="1"/>
              <a:t>physical</a:t>
            </a:r>
            <a:r>
              <a:rPr lang="it-IT" sz="1400" dirty="0"/>
              <a:t> stores can use the </a:t>
            </a:r>
            <a:r>
              <a:rPr lang="it-IT" sz="1400" dirty="0" err="1"/>
              <a:t>association</a:t>
            </a:r>
            <a:r>
              <a:rPr lang="it-IT" sz="1400" dirty="0"/>
              <a:t> rules to </a:t>
            </a:r>
            <a:r>
              <a:rPr lang="it-IT" sz="1400" dirty="0" err="1"/>
              <a:t>optimize</a:t>
            </a:r>
            <a:r>
              <a:rPr lang="it-IT" sz="1400" dirty="0"/>
              <a:t> product placement, making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easier</a:t>
            </a:r>
            <a:r>
              <a:rPr lang="it-IT" sz="1400" dirty="0"/>
              <a:t> for customers to </a:t>
            </a:r>
            <a:r>
              <a:rPr lang="it-IT" sz="1400" dirty="0" err="1"/>
              <a:t>find</a:t>
            </a:r>
            <a:r>
              <a:rPr lang="it-IT" sz="1400" dirty="0"/>
              <a:t> </a:t>
            </a:r>
            <a:r>
              <a:rPr lang="it-IT" sz="1400" dirty="0" err="1"/>
              <a:t>related</a:t>
            </a:r>
            <a:r>
              <a:rPr lang="it-IT" sz="1400" dirty="0"/>
              <a:t> items.</a:t>
            </a:r>
          </a:p>
          <a:p>
            <a:pPr marL="114300" indent="0">
              <a:buNone/>
            </a:pPr>
            <a:r>
              <a:rPr lang="it-IT" sz="1400" dirty="0"/>
              <a:t>c) Marketing and Promotions: The rules can guide the </a:t>
            </a:r>
            <a:r>
              <a:rPr lang="it-IT" sz="1400" dirty="0" err="1"/>
              <a:t>creation</a:t>
            </a:r>
            <a:r>
              <a:rPr lang="it-IT" sz="1400" dirty="0"/>
              <a:t> of bundle </a:t>
            </a:r>
            <a:r>
              <a:rPr lang="it-IT" sz="1400" dirty="0" err="1"/>
              <a:t>offers</a:t>
            </a:r>
            <a:r>
              <a:rPr lang="it-IT" sz="1400" dirty="0"/>
              <a:t> or </a:t>
            </a:r>
            <a:r>
              <a:rPr lang="it-IT" sz="1400" dirty="0" err="1"/>
              <a:t>targeted</a:t>
            </a:r>
            <a:r>
              <a:rPr lang="it-IT" sz="1400" dirty="0"/>
              <a:t> promotions, </a:t>
            </a:r>
            <a:r>
              <a:rPr lang="it-IT" sz="1400" dirty="0" err="1"/>
              <a:t>focusing</a:t>
            </a:r>
            <a:r>
              <a:rPr lang="it-IT" sz="1400" dirty="0"/>
              <a:t> on products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often</a:t>
            </a:r>
            <a:r>
              <a:rPr lang="it-IT" sz="1400" dirty="0"/>
              <a:t> </a:t>
            </a:r>
            <a:r>
              <a:rPr lang="it-IT" sz="1400" dirty="0" err="1"/>
              <a:t>purchased</a:t>
            </a:r>
            <a:r>
              <a:rPr lang="it-IT" sz="1400" dirty="0"/>
              <a:t> </a:t>
            </a:r>
            <a:r>
              <a:rPr lang="it-IT" sz="1400" dirty="0" err="1"/>
              <a:t>together</a:t>
            </a:r>
            <a:r>
              <a:rPr lang="it-IT" sz="1400" dirty="0"/>
              <a:t>.</a:t>
            </a:r>
          </a:p>
          <a:p>
            <a:pPr marL="114300" indent="0">
              <a:buNone/>
            </a:pPr>
            <a:r>
              <a:rPr lang="it-IT" sz="1400" dirty="0"/>
              <a:t>d) Inventory Management: </a:t>
            </a:r>
            <a:r>
              <a:rPr lang="it-IT" sz="1400" dirty="0" err="1"/>
              <a:t>Understanding</a:t>
            </a:r>
            <a:r>
              <a:rPr lang="it-IT" sz="1400" dirty="0"/>
              <a:t> </a:t>
            </a:r>
            <a:r>
              <a:rPr lang="it-IT" sz="1400" dirty="0" err="1"/>
              <a:t>which</a:t>
            </a:r>
            <a:r>
              <a:rPr lang="it-IT" sz="1400" dirty="0"/>
              <a:t> products are </a:t>
            </a:r>
            <a:r>
              <a:rPr lang="it-IT" sz="1400" dirty="0" err="1"/>
              <a:t>likely</a:t>
            </a:r>
            <a:r>
              <a:rPr lang="it-IT" sz="1400" dirty="0"/>
              <a:t> to be </a:t>
            </a:r>
            <a:r>
              <a:rPr lang="it-IT" sz="1400" dirty="0" err="1"/>
              <a:t>purchased</a:t>
            </a:r>
            <a:r>
              <a:rPr lang="it-IT" sz="1400" dirty="0"/>
              <a:t> </a:t>
            </a:r>
            <a:r>
              <a:rPr lang="it-IT" sz="1400" dirty="0" err="1"/>
              <a:t>together</a:t>
            </a:r>
            <a:r>
              <a:rPr lang="it-IT" sz="1400" dirty="0"/>
              <a:t> can help in stock </a:t>
            </a:r>
            <a:r>
              <a:rPr lang="it-IT" sz="1400" dirty="0" err="1"/>
              <a:t>level</a:t>
            </a:r>
            <a:r>
              <a:rPr lang="it-IT" sz="1400" dirty="0"/>
              <a:t> planning and supply chain </a:t>
            </a:r>
            <a:r>
              <a:rPr lang="it-IT" sz="1400" dirty="0" err="1"/>
              <a:t>optimization</a:t>
            </a:r>
            <a:r>
              <a:rPr lang="it-IT" sz="1400" dirty="0"/>
              <a:t>.</a:t>
            </a:r>
          </a:p>
          <a:p>
            <a:pPr marL="114300" indent="0">
              <a:buNone/>
            </a:pPr>
            <a:endParaRPr lang="it-IT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529</Words>
  <Application>Microsoft Macintosh PowerPoint</Application>
  <PresentationFormat>Presentazione su schermo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Courier New</vt:lpstr>
      <vt:lpstr>Arial</vt:lpstr>
      <vt:lpstr>Open Sans</vt:lpstr>
      <vt:lpstr>PT Sans Narrow</vt:lpstr>
      <vt:lpstr>Tropic</vt:lpstr>
      <vt:lpstr>ASSOCIATION RULES</vt:lpstr>
      <vt:lpstr>Context</vt:lpstr>
      <vt:lpstr>Dataset</vt:lpstr>
      <vt:lpstr>Methodology</vt:lpstr>
      <vt:lpstr>Methodology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APUZZO GUIDO</cp:lastModifiedBy>
  <cp:revision>5</cp:revision>
  <dcterms:modified xsi:type="dcterms:W3CDTF">2024-08-23T10:22:59Z</dcterms:modified>
</cp:coreProperties>
</file>