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2" r:id="rId6"/>
    <p:sldId id="260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zS4vtiluentJ5O29m5ZVj+z2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20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99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7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CLTV MODEL</a:t>
            </a:r>
            <a:endParaRPr dirty="0"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" dirty="0"/>
              <a:t>AI For Communication and Marketing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E563F4-F02B-D330-54FB-6C44635ADCC4}"/>
              </a:ext>
            </a:extLst>
          </p:cNvPr>
          <p:cNvSpPr txBox="1"/>
          <p:nvPr/>
        </p:nvSpPr>
        <p:spPr>
          <a:xfrm>
            <a:off x="3594007" y="3718514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Guido Apuzzo 504834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1240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Context</a:t>
            </a: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12402" y="858511"/>
            <a:ext cx="8122007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/>
              <a:t>In </a:t>
            </a:r>
            <a:r>
              <a:rPr lang="it-IT" sz="1400" dirty="0" err="1"/>
              <a:t>order</a:t>
            </a:r>
            <a:r>
              <a:rPr lang="it-IT" sz="1400" dirty="0"/>
              <a:t> for a company to plan for the medium to long </a:t>
            </a:r>
            <a:r>
              <a:rPr lang="it-IT" sz="1400" dirty="0" err="1"/>
              <a:t>term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 to estimate the </a:t>
            </a:r>
            <a:r>
              <a:rPr lang="it-IT" sz="1400" dirty="0" err="1"/>
              <a:t>potential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existing</a:t>
            </a:r>
            <a:r>
              <a:rPr lang="it-IT" sz="1400" dirty="0"/>
              <a:t> customers </a:t>
            </a:r>
            <a:r>
              <a:rPr lang="it-IT" sz="1400" dirty="0" err="1"/>
              <a:t>will</a:t>
            </a:r>
            <a:r>
              <a:rPr lang="it-IT" sz="1400" dirty="0"/>
              <a:t> </a:t>
            </a:r>
            <a:r>
              <a:rPr lang="it-IT" sz="1400" dirty="0" err="1"/>
              <a:t>provide</a:t>
            </a:r>
            <a:r>
              <a:rPr lang="it-IT" sz="1400" dirty="0"/>
              <a:t> to the company in the future.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/>
              <a:t>Accurate </a:t>
            </a:r>
            <a:r>
              <a:rPr lang="it-IT" sz="1400" dirty="0" err="1"/>
              <a:t>predictions</a:t>
            </a:r>
            <a:r>
              <a:rPr lang="it-IT" sz="1400" dirty="0"/>
              <a:t> of customer </a:t>
            </a:r>
            <a:r>
              <a:rPr lang="it-IT" sz="1400" dirty="0" err="1"/>
              <a:t>purchases</a:t>
            </a:r>
            <a:r>
              <a:rPr lang="it-IT" sz="1400" dirty="0"/>
              <a:t> help in </a:t>
            </a:r>
            <a:r>
              <a:rPr lang="it-IT" sz="1400" dirty="0" err="1"/>
              <a:t>resource</a:t>
            </a:r>
            <a:r>
              <a:rPr lang="it-IT" sz="1400" dirty="0"/>
              <a:t> </a:t>
            </a:r>
            <a:r>
              <a:rPr lang="it-IT" sz="1400" dirty="0" err="1"/>
              <a:t>allocation</a:t>
            </a:r>
            <a:r>
              <a:rPr lang="it-IT" sz="1400" dirty="0"/>
              <a:t>, </a:t>
            </a:r>
            <a:r>
              <a:rPr lang="it-IT" sz="1400" dirty="0" err="1"/>
              <a:t>inventory</a:t>
            </a:r>
            <a:r>
              <a:rPr lang="it-IT" sz="1400" dirty="0"/>
              <a:t> management, and </a:t>
            </a:r>
            <a:r>
              <a:rPr lang="it-IT" sz="1400" dirty="0" err="1"/>
              <a:t>financial</a:t>
            </a:r>
            <a:r>
              <a:rPr lang="it-IT" sz="1400" dirty="0"/>
              <a:t> forecasting. </a:t>
            </a:r>
            <a:r>
              <a:rPr lang="it-IT" sz="1400" dirty="0" err="1"/>
              <a:t>This</a:t>
            </a:r>
            <a:r>
              <a:rPr lang="it-IT" sz="1400" dirty="0"/>
              <a:t> notebook </a:t>
            </a:r>
            <a:r>
              <a:rPr lang="it-IT" sz="1400" dirty="0" err="1"/>
              <a:t>focuses</a:t>
            </a:r>
            <a:r>
              <a:rPr lang="it-IT" sz="1400" dirty="0"/>
              <a:t> on </a:t>
            </a:r>
            <a:r>
              <a:rPr lang="it-IT" sz="1400" dirty="0" err="1"/>
              <a:t>analyzing</a:t>
            </a:r>
            <a:r>
              <a:rPr lang="it-IT" sz="1400" dirty="0"/>
              <a:t> customer </a:t>
            </a:r>
            <a:r>
              <a:rPr lang="it-IT" sz="1400" dirty="0" err="1"/>
              <a:t>lifetime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(CLTV)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historical</a:t>
            </a:r>
            <a:r>
              <a:rPr lang="it-IT" sz="1400" dirty="0"/>
              <a:t> </a:t>
            </a:r>
            <a:r>
              <a:rPr lang="it-IT" sz="1400" dirty="0" err="1"/>
              <a:t>transaction</a:t>
            </a:r>
            <a:r>
              <a:rPr lang="it-IT" sz="1400" dirty="0"/>
              <a:t> data. CLTV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critical</a:t>
            </a:r>
            <a:r>
              <a:rPr lang="it-IT" sz="1400" dirty="0"/>
              <a:t> </a:t>
            </a:r>
            <a:r>
              <a:rPr lang="it-IT" sz="1400" dirty="0" err="1"/>
              <a:t>metric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helps businesses </a:t>
            </a:r>
            <a:r>
              <a:rPr lang="it-IT" sz="1400" dirty="0" err="1"/>
              <a:t>identify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profitable</a:t>
            </a:r>
            <a:r>
              <a:rPr lang="it-IT" sz="1400" dirty="0"/>
              <a:t> customers and </a:t>
            </a:r>
            <a:r>
              <a:rPr lang="it-IT" sz="1400" dirty="0" err="1"/>
              <a:t>understand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customer </a:t>
            </a:r>
            <a:r>
              <a:rPr lang="it-IT" sz="1400" dirty="0" err="1"/>
              <a:t>segments</a:t>
            </a:r>
            <a:r>
              <a:rPr lang="it-IT" sz="1400" dirty="0"/>
              <a:t> </a:t>
            </a:r>
            <a:r>
              <a:rPr lang="it-IT" sz="1400" dirty="0" err="1"/>
              <a:t>contribute</a:t>
            </a:r>
            <a:r>
              <a:rPr lang="it-IT" sz="1400" dirty="0"/>
              <a:t> to the overall revenue. The use of an </a:t>
            </a:r>
            <a:r>
              <a:rPr lang="it-IT" sz="1400" dirty="0" err="1"/>
              <a:t>advanced</a:t>
            </a:r>
            <a:r>
              <a:rPr lang="it-IT" sz="1400" dirty="0"/>
              <a:t> AI model, </a:t>
            </a:r>
            <a:r>
              <a:rPr lang="it-IT" sz="1400" dirty="0" err="1"/>
              <a:t>specifically</a:t>
            </a:r>
            <a:r>
              <a:rPr lang="it-IT" sz="1400" dirty="0"/>
              <a:t> the BG/NBD (Beta </a:t>
            </a:r>
            <a:r>
              <a:rPr lang="it-IT" sz="1400" dirty="0" err="1"/>
              <a:t>Geometric</a:t>
            </a:r>
            <a:r>
              <a:rPr lang="it-IT" sz="1400" dirty="0"/>
              <a:t>/Negative </a:t>
            </a:r>
            <a:r>
              <a:rPr lang="it-IT" sz="1400" dirty="0" err="1"/>
              <a:t>Binomial</a:t>
            </a:r>
            <a:r>
              <a:rPr lang="it-IT" sz="1400" dirty="0"/>
              <a:t> Distribution) model, </a:t>
            </a:r>
            <a:r>
              <a:rPr lang="it-IT" sz="1400" dirty="0" err="1"/>
              <a:t>enables</a:t>
            </a:r>
            <a:r>
              <a:rPr lang="it-IT" sz="1400" dirty="0"/>
              <a:t> the </a:t>
            </a:r>
            <a:r>
              <a:rPr lang="it-IT" sz="1400" dirty="0" err="1"/>
              <a:t>prediction</a:t>
            </a:r>
            <a:r>
              <a:rPr lang="it-IT" sz="1400" dirty="0"/>
              <a:t> of future </a:t>
            </a:r>
            <a:r>
              <a:rPr lang="it-IT" sz="1400" dirty="0" err="1"/>
              <a:t>purchase</a:t>
            </a:r>
            <a:r>
              <a:rPr lang="it-IT" sz="1400" dirty="0"/>
              <a:t> </a:t>
            </a:r>
            <a:r>
              <a:rPr lang="it-IT" sz="1400" dirty="0" err="1"/>
              <a:t>behavior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past</a:t>
            </a:r>
            <a:r>
              <a:rPr lang="it-IT" sz="1400" dirty="0"/>
              <a:t> data. </a:t>
            </a:r>
            <a:r>
              <a:rPr lang="it-IT" sz="1400" dirty="0" err="1"/>
              <a:t>This</a:t>
            </a:r>
            <a:r>
              <a:rPr lang="it-IT" sz="1400" dirty="0"/>
              <a:t> model </a:t>
            </a:r>
            <a:r>
              <a:rPr lang="it-IT" sz="1400" dirty="0" err="1"/>
              <a:t>segments</a:t>
            </a:r>
            <a:r>
              <a:rPr lang="it-IT" sz="1400" dirty="0"/>
              <a:t> customers by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transaction</a:t>
            </a:r>
            <a:r>
              <a:rPr lang="it-IT" sz="1400" dirty="0"/>
              <a:t> patterns to forecast </a:t>
            </a:r>
            <a:r>
              <a:rPr lang="it-IT" sz="1400" dirty="0" err="1"/>
              <a:t>their</a:t>
            </a:r>
            <a:r>
              <a:rPr lang="it-IT" sz="1400" dirty="0"/>
              <a:t> future interactions with the business. By </a:t>
            </a:r>
            <a:r>
              <a:rPr lang="it-IT" sz="1400" dirty="0" err="1"/>
              <a:t>integrating</a:t>
            </a:r>
            <a:r>
              <a:rPr lang="it-IT" sz="1400" dirty="0"/>
              <a:t> the BG/NBD model with a Gamma-Gamma model for </a:t>
            </a:r>
            <a:r>
              <a:rPr lang="it-IT" sz="1400" dirty="0" err="1"/>
              <a:t>monetary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, the notebook </a:t>
            </a:r>
            <a:r>
              <a:rPr lang="it-IT" sz="1400" dirty="0" err="1"/>
              <a:t>provides</a:t>
            </a:r>
            <a:r>
              <a:rPr lang="it-IT" sz="1400" dirty="0"/>
              <a:t> a more </a:t>
            </a:r>
            <a:r>
              <a:rPr lang="it-IT" sz="1400" dirty="0" err="1"/>
              <a:t>nuanced</a:t>
            </a:r>
            <a:r>
              <a:rPr lang="it-IT" sz="1400" dirty="0"/>
              <a:t> </a:t>
            </a:r>
            <a:r>
              <a:rPr lang="it-IT" sz="1400" dirty="0" err="1"/>
              <a:t>estimation</a:t>
            </a:r>
            <a:r>
              <a:rPr lang="it-IT" sz="1400" dirty="0"/>
              <a:t> of CLTV, </a:t>
            </a:r>
            <a:r>
              <a:rPr lang="it-IT" sz="1400" dirty="0" err="1"/>
              <a:t>taking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account </a:t>
            </a:r>
            <a:r>
              <a:rPr lang="it-IT" sz="1400" dirty="0" err="1"/>
              <a:t>both</a:t>
            </a:r>
            <a:r>
              <a:rPr lang="it-IT" sz="1400" dirty="0"/>
              <a:t> the frequency of </a:t>
            </a:r>
            <a:r>
              <a:rPr lang="it-IT" sz="1400" dirty="0" err="1"/>
              <a:t>transactions</a:t>
            </a:r>
            <a:r>
              <a:rPr lang="it-IT" sz="1400" dirty="0"/>
              <a:t> and the </a:t>
            </a:r>
            <a:r>
              <a:rPr lang="it-IT" sz="1400" dirty="0" err="1"/>
              <a:t>expected</a:t>
            </a:r>
            <a:r>
              <a:rPr lang="it-IT" sz="1400" dirty="0"/>
              <a:t> </a:t>
            </a:r>
            <a:r>
              <a:rPr lang="it-IT" sz="1400" dirty="0" err="1"/>
              <a:t>spend</a:t>
            </a:r>
            <a:r>
              <a:rPr lang="it-IT" sz="1400" dirty="0"/>
              <a:t> per </a:t>
            </a:r>
            <a:r>
              <a:rPr lang="it-IT" sz="1400" dirty="0" err="1"/>
              <a:t>transaction</a:t>
            </a:r>
            <a:endParaRPr lang="it-IT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3673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1240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Dataset</a:t>
            </a: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12403" y="858511"/>
            <a:ext cx="8370290" cy="392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/>
              <a:t>The dataset </a:t>
            </a:r>
            <a:r>
              <a:rPr lang="it-IT" sz="1400" dirty="0" err="1"/>
              <a:t>used</a:t>
            </a:r>
            <a:r>
              <a:rPr lang="it-IT" sz="1400" dirty="0"/>
              <a:t>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analysis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compiled</a:t>
            </a:r>
            <a:r>
              <a:rPr lang="it-IT" sz="1400" dirty="0"/>
              <a:t> by </a:t>
            </a:r>
            <a:r>
              <a:rPr lang="it-IT" sz="1400" dirty="0" err="1"/>
              <a:t>merging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distinct</a:t>
            </a:r>
            <a:r>
              <a:rPr lang="it-IT" sz="1400" dirty="0"/>
              <a:t> data sources: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endParaRPr lang="it-IT" sz="1400" dirty="0"/>
          </a:p>
          <a:p>
            <a:pPr marL="285750" indent="-285750">
              <a:buSzPct val="134841"/>
            </a:pPr>
            <a:r>
              <a:rPr lang="it-IT" sz="1400" dirty="0"/>
              <a:t>a </a:t>
            </a:r>
            <a:r>
              <a:rPr lang="it-IT" sz="1400" b="1" dirty="0" err="1"/>
              <a:t>customer.csv</a:t>
            </a:r>
            <a:r>
              <a:rPr lang="it-IT" sz="1400" b="1" dirty="0"/>
              <a:t> </a:t>
            </a:r>
            <a:r>
              <a:rPr lang="it-IT" sz="1400" dirty="0"/>
              <a:t>file,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contains</a:t>
            </a:r>
            <a:r>
              <a:rPr lang="it-IT" sz="1400" dirty="0"/>
              <a:t> </a:t>
            </a:r>
            <a:r>
              <a:rPr lang="it-IT" sz="1400" dirty="0" err="1"/>
              <a:t>detailed</a:t>
            </a:r>
            <a:r>
              <a:rPr lang="it-IT" sz="1400" dirty="0"/>
              <a:t> information </a:t>
            </a:r>
            <a:r>
              <a:rPr lang="it-IT" sz="1400" dirty="0" err="1"/>
              <a:t>about</a:t>
            </a:r>
            <a:r>
              <a:rPr lang="it-IT" sz="1400" dirty="0"/>
              <a:t> customers, and an </a:t>
            </a:r>
          </a:p>
          <a:p>
            <a:pPr marL="0" indent="0">
              <a:buSzPct val="134841"/>
              <a:buNone/>
            </a:pPr>
            <a:endParaRPr lang="it-IT" sz="1400" dirty="0"/>
          </a:p>
          <a:p>
            <a:pPr marL="285750" indent="-285750">
              <a:buSzPct val="134841"/>
            </a:pPr>
            <a:r>
              <a:rPr lang="it-IT" sz="1400" b="1" dirty="0" err="1"/>
              <a:t>order.csv</a:t>
            </a:r>
            <a:r>
              <a:rPr lang="it-IT" sz="1400" b="1" dirty="0"/>
              <a:t> </a:t>
            </a:r>
            <a:r>
              <a:rPr lang="it-IT" sz="1400" dirty="0"/>
              <a:t>file,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records</a:t>
            </a:r>
            <a:r>
              <a:rPr lang="it-IT" sz="1400" dirty="0"/>
              <a:t> </a:t>
            </a:r>
            <a:r>
              <a:rPr lang="it-IT" sz="1400" dirty="0" err="1"/>
              <a:t>transactional</a:t>
            </a:r>
            <a:r>
              <a:rPr lang="it-IT" sz="1400" dirty="0"/>
              <a:t> data for customer </a:t>
            </a:r>
            <a:r>
              <a:rPr lang="it-IT" sz="1400" dirty="0" err="1"/>
              <a:t>orders</a:t>
            </a:r>
            <a:r>
              <a:rPr lang="it-IT" sz="1400" dirty="0"/>
              <a:t>. </a:t>
            </a:r>
          </a:p>
          <a:p>
            <a:pPr marL="0" indent="0">
              <a:buSzPct val="134841"/>
              <a:buNone/>
            </a:pPr>
            <a:endParaRPr lang="it-IT" sz="1400" dirty="0"/>
          </a:p>
          <a:p>
            <a:pPr marL="0" indent="0">
              <a:buSzPct val="134841"/>
              <a:buNone/>
            </a:pPr>
            <a:r>
              <a:rPr lang="it-IT" sz="1400" dirty="0"/>
              <a:t>The merge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r>
              <a:rPr lang="it-IT" sz="1400" dirty="0"/>
              <a:t> on the Order ID field, </a:t>
            </a:r>
            <a:r>
              <a:rPr lang="it-IT" sz="1400" dirty="0" err="1"/>
              <a:t>ensuring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transaction</a:t>
            </a:r>
            <a:r>
              <a:rPr lang="it-IT" sz="1400" dirty="0"/>
              <a:t> in the </a:t>
            </a:r>
            <a:r>
              <a:rPr lang="it-IT" sz="1400" dirty="0" err="1"/>
              <a:t>order</a:t>
            </a:r>
            <a:r>
              <a:rPr lang="it-IT" sz="1400" dirty="0"/>
              <a:t> dataset </a:t>
            </a:r>
            <a:r>
              <a:rPr lang="it-IT" sz="1400" dirty="0" err="1"/>
              <a:t>could</a:t>
            </a:r>
            <a:r>
              <a:rPr lang="it-IT" sz="1400" dirty="0"/>
              <a:t> be </a:t>
            </a:r>
            <a:r>
              <a:rPr lang="it-IT" sz="1400" dirty="0" err="1"/>
              <a:t>linked</a:t>
            </a:r>
            <a:r>
              <a:rPr lang="it-IT" sz="1400" dirty="0"/>
              <a:t> to a </a:t>
            </a:r>
            <a:r>
              <a:rPr lang="it-IT" sz="1400" dirty="0" err="1"/>
              <a:t>corresponding</a:t>
            </a:r>
            <a:r>
              <a:rPr lang="it-IT" sz="1400" dirty="0"/>
              <a:t> customer in the customer dataset.</a:t>
            </a: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ct val="134841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Customer data set: 117601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observations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, 3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variables</a:t>
            </a: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order_id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: Order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number</a:t>
            </a: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customer_id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: Customer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number</a:t>
            </a: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payment_value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: Total price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paid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by the customer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Order data set: 99441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observations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, 2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variables</a:t>
            </a: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order_id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: Order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number</a:t>
            </a: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order_purchase_timestamp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: Date of customer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purchase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3673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1438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112800" y="11306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771"/>
              <a:buNone/>
            </a:pPr>
            <a:r>
              <a:rPr lang="it" dirty="0"/>
              <a:t>Methodology</a:t>
            </a:r>
            <a:endParaRPr sz="2488" dirty="0"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112800" y="820467"/>
            <a:ext cx="8321700" cy="413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 b="1" dirty="0"/>
              <a:t>Data </a:t>
            </a:r>
            <a:r>
              <a:rPr lang="it-IT" sz="1400" b="1" dirty="0" err="1"/>
              <a:t>Merging</a:t>
            </a:r>
            <a:r>
              <a:rPr lang="it-IT" sz="1400" b="1" dirty="0"/>
              <a:t> and </a:t>
            </a:r>
            <a:r>
              <a:rPr lang="it-IT" sz="1400" b="1" dirty="0" err="1"/>
              <a:t>Understanding</a:t>
            </a:r>
            <a:r>
              <a:rPr lang="it-IT" sz="1400" b="1" dirty="0"/>
              <a:t> and Feature Engineering</a:t>
            </a:r>
            <a:r>
              <a:rPr lang="it-IT" sz="1400" dirty="0"/>
              <a:t>: </a:t>
            </a:r>
            <a:r>
              <a:rPr lang="it-IT" sz="1400" dirty="0" err="1"/>
              <a:t>Initially</a:t>
            </a:r>
            <a:r>
              <a:rPr lang="it-IT" sz="1400" dirty="0"/>
              <a:t>, </a:t>
            </a:r>
            <a:r>
              <a:rPr lang="it-IT" sz="1400" dirty="0" err="1"/>
              <a:t>transaction</a:t>
            </a:r>
            <a:r>
              <a:rPr lang="it-IT" sz="1400" dirty="0"/>
              <a:t> data from </a:t>
            </a:r>
            <a:r>
              <a:rPr lang="it-IT" sz="1400" dirty="0" err="1"/>
              <a:t>order.csv</a:t>
            </a:r>
            <a:r>
              <a:rPr lang="it-IT" sz="1400" dirty="0"/>
              <a:t> and customer data from </a:t>
            </a:r>
            <a:r>
              <a:rPr lang="it-IT" sz="1400" dirty="0" err="1"/>
              <a:t>customer.csv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merged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Order ID </a:t>
            </a:r>
            <a:r>
              <a:rPr lang="it-IT" sz="1400" dirty="0" err="1"/>
              <a:t>as</a:t>
            </a:r>
            <a:r>
              <a:rPr lang="it-IT" sz="1400" dirty="0"/>
              <a:t> the key.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consolidated</a:t>
            </a:r>
            <a:r>
              <a:rPr lang="it-IT" sz="1400" dirty="0"/>
              <a:t> dataset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to </a:t>
            </a:r>
            <a:r>
              <a:rPr lang="it-IT" sz="1400" dirty="0" err="1"/>
              <a:t>understand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composition</a:t>
            </a:r>
            <a:r>
              <a:rPr lang="it-IT" sz="1400" dirty="0"/>
              <a:t>. </a:t>
            </a:r>
            <a:r>
              <a:rPr lang="it-IT" sz="1400" dirty="0" err="1"/>
              <a:t>Outliers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suppressed</a:t>
            </a:r>
            <a:r>
              <a:rPr lang="it-IT" sz="1400" dirty="0"/>
              <a:t> due to CLTV </a:t>
            </a:r>
            <a:r>
              <a:rPr lang="it-IT" sz="1400" dirty="0" err="1"/>
              <a:t>sensibility</a:t>
            </a:r>
            <a:r>
              <a:rPr lang="it-IT" sz="1400" dirty="0"/>
              <a:t> to </a:t>
            </a:r>
            <a:r>
              <a:rPr lang="it-IT" sz="1400" dirty="0" err="1"/>
              <a:t>outliers</a:t>
            </a:r>
            <a:r>
              <a:rPr lang="it-IT" sz="1400" dirty="0"/>
              <a:t>. </a:t>
            </a:r>
            <a:r>
              <a:rPr lang="it-IT" sz="1400" dirty="0" err="1"/>
              <a:t>Proper</a:t>
            </a:r>
            <a:r>
              <a:rPr lang="it-IT" sz="1400" dirty="0"/>
              <a:t> names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assigned</a:t>
            </a:r>
            <a:r>
              <a:rPr lang="it-IT" sz="1400" dirty="0"/>
              <a:t> and </a:t>
            </a:r>
            <a:r>
              <a:rPr lang="it-IT" sz="1400" dirty="0" err="1"/>
              <a:t>dates</a:t>
            </a:r>
            <a:r>
              <a:rPr lang="it-IT" sz="1400" dirty="0"/>
              <a:t> </a:t>
            </a:r>
            <a:r>
              <a:rPr lang="it-IT" sz="1400" dirty="0" err="1"/>
              <a:t>column</a:t>
            </a:r>
            <a:r>
              <a:rPr lang="it-IT" sz="1400" dirty="0"/>
              <a:t> </a:t>
            </a:r>
            <a:r>
              <a:rPr lang="it-IT" sz="1400" dirty="0" err="1"/>
              <a:t>converted</a:t>
            </a:r>
            <a:r>
              <a:rPr lang="it-IT" sz="1400" dirty="0"/>
              <a:t> to an </a:t>
            </a:r>
            <a:r>
              <a:rPr lang="it-IT" sz="1400" dirty="0" err="1"/>
              <a:t>actual</a:t>
            </a:r>
            <a:r>
              <a:rPr lang="it-IT" sz="1400" dirty="0"/>
              <a:t> date format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 b="1" dirty="0"/>
              <a:t>Customer </a:t>
            </a:r>
            <a:r>
              <a:rPr lang="it-IT" sz="1400" b="1" dirty="0" err="1"/>
              <a:t>Table</a:t>
            </a:r>
            <a:r>
              <a:rPr lang="it-IT" sz="1400" dirty="0"/>
              <a:t>: New features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 from </a:t>
            </a:r>
            <a:r>
              <a:rPr lang="it-IT" sz="1400" dirty="0" err="1"/>
              <a:t>existing</a:t>
            </a:r>
            <a:r>
              <a:rPr lang="it-IT" sz="1400" dirty="0"/>
              <a:t> data to </a:t>
            </a:r>
            <a:r>
              <a:rPr lang="it-IT" sz="1400" dirty="0" err="1"/>
              <a:t>better</a:t>
            </a:r>
            <a:r>
              <a:rPr lang="it-IT" sz="1400" dirty="0"/>
              <a:t> </a:t>
            </a:r>
            <a:r>
              <a:rPr lang="it-IT" sz="1400" dirty="0" err="1"/>
              <a:t>capture</a:t>
            </a:r>
            <a:r>
              <a:rPr lang="it-IT" sz="1400" dirty="0"/>
              <a:t> the </a:t>
            </a:r>
            <a:r>
              <a:rPr lang="it-IT" sz="1400" dirty="0" err="1"/>
              <a:t>behaviors</a:t>
            </a:r>
            <a:r>
              <a:rPr lang="it-IT" sz="1400" dirty="0"/>
              <a:t> and </a:t>
            </a:r>
            <a:r>
              <a:rPr lang="it-IT" sz="1400" dirty="0" err="1"/>
              <a:t>characteristics</a:t>
            </a:r>
            <a:r>
              <a:rPr lang="it-IT" sz="1400" dirty="0"/>
              <a:t> of customers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predictive</a:t>
            </a:r>
            <a:r>
              <a:rPr lang="it-IT" sz="1400" dirty="0"/>
              <a:t> of future </a:t>
            </a:r>
            <a:r>
              <a:rPr lang="it-IT" sz="1400" dirty="0" err="1"/>
              <a:t>purchases</a:t>
            </a:r>
            <a:r>
              <a:rPr lang="it-IT" sz="1400" dirty="0"/>
              <a:t> and spending,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i="1" dirty="0" err="1"/>
              <a:t>lifetimes</a:t>
            </a:r>
            <a:r>
              <a:rPr lang="it-IT" sz="1400" i="1" dirty="0"/>
              <a:t> </a:t>
            </a:r>
            <a:r>
              <a:rPr lang="it-IT" sz="1400" dirty="0"/>
              <a:t>library</a:t>
            </a:r>
            <a:r>
              <a:rPr lang="it-IT" sz="1400" i="1" dirty="0"/>
              <a:t>. </a:t>
            </a:r>
            <a:r>
              <a:rPr lang="it-IT" sz="1400" dirty="0" err="1"/>
              <a:t>Thus</a:t>
            </a:r>
            <a:r>
              <a:rPr lang="it-IT" sz="1400" dirty="0"/>
              <a:t>, a Customer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 b="1" dirty="0"/>
              <a:t>Model </a:t>
            </a:r>
            <a:r>
              <a:rPr lang="it-IT" sz="1400" b="1" dirty="0" err="1"/>
              <a:t>Selection</a:t>
            </a:r>
            <a:r>
              <a:rPr lang="it-IT" sz="1400" dirty="0"/>
              <a:t>:</a:t>
            </a:r>
          </a:p>
          <a:p>
            <a:pPr marL="114300" indent="0">
              <a:buNone/>
            </a:pPr>
            <a:endParaRPr lang="it-IT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b="1" dirty="0"/>
              <a:t>BG/NBD for </a:t>
            </a:r>
            <a:r>
              <a:rPr lang="it-IT" sz="1200" b="1" dirty="0" err="1"/>
              <a:t>Purchase</a:t>
            </a:r>
            <a:r>
              <a:rPr lang="it-IT" sz="1200" b="1" dirty="0"/>
              <a:t> Frequency</a:t>
            </a:r>
            <a:r>
              <a:rPr lang="it-IT" sz="1200" dirty="0"/>
              <a:t>: The Beta </a:t>
            </a:r>
            <a:r>
              <a:rPr lang="it-IT" sz="1200" dirty="0" err="1"/>
              <a:t>Geometric</a:t>
            </a:r>
            <a:r>
              <a:rPr lang="it-IT" sz="1200" dirty="0"/>
              <a:t>/Negative </a:t>
            </a:r>
            <a:r>
              <a:rPr lang="it-IT" sz="1200" dirty="0" err="1"/>
              <a:t>Binomial</a:t>
            </a:r>
            <a:r>
              <a:rPr lang="it-IT" sz="1200" dirty="0"/>
              <a:t> Distribution (BG/NBD) model </a:t>
            </a:r>
            <a:r>
              <a:rPr lang="it-IT" sz="1200" dirty="0" err="1"/>
              <a:t>was</a:t>
            </a:r>
            <a:r>
              <a:rPr lang="it-IT" sz="1200" dirty="0"/>
              <a:t> </a:t>
            </a:r>
            <a:r>
              <a:rPr lang="it-IT" sz="1200" dirty="0" err="1"/>
              <a:t>employed</a:t>
            </a:r>
            <a:r>
              <a:rPr lang="it-IT" sz="1200" dirty="0"/>
              <a:t> to estimate the </a:t>
            </a:r>
            <a:r>
              <a:rPr lang="it-IT" sz="1200" dirty="0" err="1"/>
              <a:t>number</a:t>
            </a:r>
            <a:r>
              <a:rPr lang="it-IT" sz="1200" dirty="0"/>
              <a:t> of future </a:t>
            </a:r>
            <a:r>
              <a:rPr lang="it-IT" sz="1200" dirty="0" err="1"/>
              <a:t>transactions</a:t>
            </a:r>
            <a:r>
              <a:rPr lang="it-IT" sz="1200" dirty="0"/>
              <a:t> a customer </a:t>
            </a:r>
            <a:r>
              <a:rPr lang="it-IT" sz="1200" dirty="0" err="1"/>
              <a:t>will</a:t>
            </a:r>
            <a:r>
              <a:rPr lang="it-IT" sz="1200" dirty="0"/>
              <a:t> make </a:t>
            </a:r>
            <a:r>
              <a:rPr lang="it-IT" sz="1200" dirty="0" err="1"/>
              <a:t>within</a:t>
            </a:r>
            <a:r>
              <a:rPr lang="it-IT" sz="1200" dirty="0"/>
              <a:t> a </a:t>
            </a:r>
            <a:r>
              <a:rPr lang="it-IT" sz="1200" dirty="0" err="1"/>
              <a:t>specified</a:t>
            </a:r>
            <a:r>
              <a:rPr lang="it-IT" sz="1200" dirty="0"/>
              <a:t> time frame. </a:t>
            </a:r>
            <a:r>
              <a:rPr lang="it-IT" sz="1200" dirty="0" err="1"/>
              <a:t>This</a:t>
            </a:r>
            <a:r>
              <a:rPr lang="it-IT" sz="1200" dirty="0"/>
              <a:t> model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particularly</a:t>
            </a:r>
            <a:r>
              <a:rPr lang="it-IT" sz="1200" dirty="0"/>
              <a:t> </a:t>
            </a:r>
            <a:r>
              <a:rPr lang="it-IT" sz="1200" dirty="0" err="1"/>
              <a:t>suited</a:t>
            </a:r>
            <a:r>
              <a:rPr lang="it-IT" sz="1200" dirty="0"/>
              <a:t> for data </a:t>
            </a:r>
            <a:r>
              <a:rPr lang="it-IT" sz="1200" dirty="0" err="1"/>
              <a:t>where</a:t>
            </a:r>
            <a:r>
              <a:rPr lang="it-IT" sz="1200" dirty="0"/>
              <a:t> </a:t>
            </a:r>
            <a:r>
              <a:rPr lang="it-IT" sz="1200" dirty="0" err="1"/>
              <a:t>purchase</a:t>
            </a:r>
            <a:r>
              <a:rPr lang="it-IT" sz="1200" dirty="0"/>
              <a:t> events are discrete and time </a:t>
            </a:r>
            <a:r>
              <a:rPr lang="it-IT" sz="1200" dirty="0" err="1"/>
              <a:t>between</a:t>
            </a:r>
            <a:r>
              <a:rPr lang="it-IT" sz="1200" dirty="0"/>
              <a:t> </a:t>
            </a:r>
            <a:r>
              <a:rPr lang="it-IT" sz="1200" dirty="0" err="1"/>
              <a:t>purchases</a:t>
            </a:r>
            <a:r>
              <a:rPr lang="it-IT" sz="1200" dirty="0"/>
              <a:t> follows a </a:t>
            </a:r>
            <a:r>
              <a:rPr lang="it-IT" sz="1200" dirty="0" err="1"/>
              <a:t>particular</a:t>
            </a:r>
            <a:r>
              <a:rPr lang="it-IT" sz="1200" dirty="0"/>
              <a:t> </a:t>
            </a:r>
            <a:r>
              <a:rPr lang="it-IT" sz="1200" dirty="0" err="1"/>
              <a:t>distribution</a:t>
            </a:r>
            <a:r>
              <a:rPr lang="it-IT" sz="1200" dirty="0"/>
              <a:t> pattern.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112800" y="11306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771"/>
              <a:buNone/>
            </a:pPr>
            <a:r>
              <a:rPr lang="it" dirty="0"/>
              <a:t>Methodology</a:t>
            </a:r>
            <a:endParaRPr sz="2488" dirty="0"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112800" y="820466"/>
            <a:ext cx="8321700" cy="391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sz="1200" b="1" dirty="0"/>
              <a:t>Gamma-Gamma for </a:t>
            </a:r>
            <a:r>
              <a:rPr lang="it-IT" sz="1200" b="1" dirty="0" err="1"/>
              <a:t>Monetary</a:t>
            </a:r>
            <a:r>
              <a:rPr lang="it-IT" sz="1200" b="1" dirty="0"/>
              <a:t> Value</a:t>
            </a:r>
            <a:r>
              <a:rPr lang="it-IT" sz="1200" dirty="0"/>
              <a:t>: To estimate the </a:t>
            </a:r>
            <a:r>
              <a:rPr lang="it-IT" sz="1200" dirty="0" err="1"/>
              <a:t>monetary</a:t>
            </a:r>
            <a:r>
              <a:rPr lang="it-IT" sz="1200" dirty="0"/>
              <a:t> </a:t>
            </a:r>
            <a:r>
              <a:rPr lang="it-IT" sz="1200" dirty="0" err="1"/>
              <a:t>value</a:t>
            </a:r>
            <a:r>
              <a:rPr lang="it-IT" sz="1200" dirty="0"/>
              <a:t> of future </a:t>
            </a:r>
            <a:r>
              <a:rPr lang="it-IT" sz="1200" dirty="0" err="1"/>
              <a:t>transactions</a:t>
            </a:r>
            <a:r>
              <a:rPr lang="it-IT" sz="1200" dirty="0"/>
              <a:t>, the Gamma-Gamma model </a:t>
            </a:r>
            <a:r>
              <a:rPr lang="it-IT" sz="1200" dirty="0" err="1"/>
              <a:t>was</a:t>
            </a:r>
            <a:r>
              <a:rPr lang="it-IT" sz="1200" dirty="0"/>
              <a:t> </a:t>
            </a:r>
            <a:r>
              <a:rPr lang="it-IT" sz="1200" dirty="0" err="1"/>
              <a:t>applied</a:t>
            </a:r>
            <a:r>
              <a:rPr lang="it-IT" sz="1200" dirty="0"/>
              <a:t> </a:t>
            </a:r>
            <a:r>
              <a:rPr lang="it-IT" sz="1200" dirty="0" err="1"/>
              <a:t>only</a:t>
            </a:r>
            <a:r>
              <a:rPr lang="it-IT" sz="1200" dirty="0"/>
              <a:t> to customers with </a:t>
            </a:r>
            <a:r>
              <a:rPr lang="it-IT" sz="1200" dirty="0" err="1"/>
              <a:t>repeat</a:t>
            </a:r>
            <a:r>
              <a:rPr lang="it-IT" sz="1200" dirty="0"/>
              <a:t> </a:t>
            </a:r>
            <a:r>
              <a:rPr lang="it-IT" sz="1200" dirty="0" err="1"/>
              <a:t>purchases</a:t>
            </a:r>
            <a:r>
              <a:rPr lang="it-IT" sz="1200" dirty="0"/>
              <a:t>. </a:t>
            </a:r>
            <a:r>
              <a:rPr lang="it-IT" sz="1200" dirty="0" err="1"/>
              <a:t>This</a:t>
            </a:r>
            <a:r>
              <a:rPr lang="it-IT" sz="1200" dirty="0"/>
              <a:t> model </a:t>
            </a:r>
            <a:r>
              <a:rPr lang="it-IT" sz="1200" dirty="0" err="1"/>
              <a:t>assumes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monetary</a:t>
            </a:r>
            <a:r>
              <a:rPr lang="it-IT" sz="1200" dirty="0"/>
              <a:t> </a:t>
            </a:r>
            <a:r>
              <a:rPr lang="it-IT" sz="1200" dirty="0" err="1"/>
              <a:t>value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independent</a:t>
            </a:r>
            <a:r>
              <a:rPr lang="it-IT" sz="1200" dirty="0"/>
              <a:t> of the </a:t>
            </a:r>
            <a:r>
              <a:rPr lang="it-IT" sz="1200" dirty="0" err="1"/>
              <a:t>purchase</a:t>
            </a:r>
            <a:r>
              <a:rPr lang="it-IT" sz="1200" dirty="0"/>
              <a:t> frequency, </a:t>
            </a:r>
            <a:r>
              <a:rPr lang="it-IT" sz="1200" dirty="0" err="1"/>
              <a:t>focusing</a:t>
            </a:r>
            <a:r>
              <a:rPr lang="it-IT" sz="1200" dirty="0"/>
              <a:t> on </a:t>
            </a:r>
            <a:r>
              <a:rPr lang="it-IT" sz="1200" dirty="0" err="1"/>
              <a:t>predicting</a:t>
            </a:r>
            <a:r>
              <a:rPr lang="it-IT" sz="1200" dirty="0"/>
              <a:t> </a:t>
            </a:r>
            <a:r>
              <a:rPr lang="it-IT" sz="1200" dirty="0" err="1"/>
              <a:t>average</a:t>
            </a:r>
            <a:r>
              <a:rPr lang="it-IT" sz="1200" dirty="0"/>
              <a:t> </a:t>
            </a:r>
            <a:r>
              <a:rPr lang="it-IT" sz="1200" dirty="0" err="1"/>
              <a:t>transaction</a:t>
            </a:r>
            <a:r>
              <a:rPr lang="it-IT" sz="1200" dirty="0"/>
              <a:t> </a:t>
            </a:r>
            <a:r>
              <a:rPr lang="it-IT" sz="1200" dirty="0" err="1"/>
              <a:t>value</a:t>
            </a:r>
            <a:r>
              <a:rPr lang="it-IT" sz="1200" dirty="0"/>
              <a:t>.</a:t>
            </a:r>
          </a:p>
          <a:p>
            <a:pPr marL="596900" lvl="1" indent="0">
              <a:buNone/>
            </a:pPr>
            <a:endParaRPr lang="it-IT"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it-IT" sz="1400" dirty="0"/>
              <a:t>The model helps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customers are </a:t>
            </a:r>
            <a:r>
              <a:rPr lang="it-IT" sz="1400" dirty="0" err="1"/>
              <a:t>likely</a:t>
            </a:r>
            <a:r>
              <a:rPr lang="it-IT" sz="1400" dirty="0"/>
              <a:t> to </a:t>
            </a:r>
            <a:r>
              <a:rPr lang="it-IT" sz="1400" dirty="0" err="1"/>
              <a:t>bring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over time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 b="1" dirty="0"/>
              <a:t>Customer </a:t>
            </a:r>
            <a:r>
              <a:rPr lang="it-IT" sz="1400" b="1" dirty="0" err="1"/>
              <a:t>Segmentation</a:t>
            </a:r>
            <a:r>
              <a:rPr lang="it-IT" sz="1400" dirty="0"/>
              <a:t>: The </a:t>
            </a:r>
            <a:r>
              <a:rPr lang="it-IT" sz="1400" dirty="0" err="1"/>
              <a:t>final</a:t>
            </a:r>
            <a:r>
              <a:rPr lang="it-IT" sz="1400" dirty="0"/>
              <a:t> model outputs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segment</a:t>
            </a:r>
            <a:r>
              <a:rPr lang="it-IT" sz="1400" dirty="0"/>
              <a:t> customers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predicted</a:t>
            </a:r>
            <a:r>
              <a:rPr lang="it-IT" sz="1400" dirty="0"/>
              <a:t> </a:t>
            </a:r>
            <a:r>
              <a:rPr lang="it-IT" sz="1400" dirty="0" err="1"/>
              <a:t>lifetime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, frequency of </a:t>
            </a:r>
            <a:r>
              <a:rPr lang="it-IT" sz="1400" dirty="0" err="1"/>
              <a:t>purchases</a:t>
            </a:r>
            <a:r>
              <a:rPr lang="it-IT" sz="1400" dirty="0"/>
              <a:t>, and </a:t>
            </a:r>
            <a:r>
              <a:rPr lang="it-IT" sz="1400" dirty="0" err="1"/>
              <a:t>expected</a:t>
            </a:r>
            <a:r>
              <a:rPr lang="it-IT" sz="1400" dirty="0"/>
              <a:t> </a:t>
            </a:r>
            <a:r>
              <a:rPr lang="it-IT" sz="1400" dirty="0" err="1"/>
              <a:t>monetary</a:t>
            </a:r>
            <a:r>
              <a:rPr lang="it-IT" sz="1400" dirty="0"/>
              <a:t> </a:t>
            </a:r>
            <a:r>
              <a:rPr lang="it-IT" sz="1400" dirty="0" err="1"/>
              <a:t>contributions</a:t>
            </a:r>
            <a:r>
              <a:rPr lang="it-IT" sz="1400" dirty="0"/>
              <a:t>.</a:t>
            </a:r>
            <a:endParaRPr lang="it-IT"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it-IT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430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12392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771"/>
              <a:buNone/>
            </a:pPr>
            <a:r>
              <a:rPr lang="it" dirty="0"/>
              <a:t>Results</a:t>
            </a:r>
            <a:endParaRPr sz="2488" dirty="0"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123922" y="858511"/>
            <a:ext cx="8520600" cy="397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r>
              <a:rPr lang="it-IT" sz="1400" dirty="0" err="1"/>
              <a:t>Identifying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customers are </a:t>
            </a:r>
            <a:r>
              <a:rPr lang="it-IT" sz="1400" dirty="0" err="1"/>
              <a:t>likely</a:t>
            </a:r>
            <a:r>
              <a:rPr lang="it-IT" sz="1400" dirty="0"/>
              <a:t> to </a:t>
            </a:r>
            <a:r>
              <a:rPr lang="it-IT" sz="1400" dirty="0" err="1"/>
              <a:t>bring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over time, the model can </a:t>
            </a:r>
            <a:r>
              <a:rPr lang="it-IT" sz="1400" dirty="0" err="1"/>
              <a:t>allow</a:t>
            </a:r>
            <a:r>
              <a:rPr lang="it-IT" sz="1400" dirty="0"/>
              <a:t> businesses to </a:t>
            </a:r>
            <a:r>
              <a:rPr lang="it-IT" sz="1400" dirty="0" err="1"/>
              <a:t>tailor</a:t>
            </a:r>
            <a:r>
              <a:rPr lang="it-IT" sz="1400" dirty="0"/>
              <a:t> </a:t>
            </a:r>
            <a:r>
              <a:rPr lang="it-IT" sz="1400" dirty="0" err="1"/>
              <a:t>their</a:t>
            </a:r>
            <a:r>
              <a:rPr lang="it-IT" sz="1400" dirty="0"/>
              <a:t> marketing </a:t>
            </a:r>
            <a:r>
              <a:rPr lang="it-IT" sz="1400" dirty="0" err="1"/>
              <a:t>efforts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can involve </a:t>
            </a:r>
            <a:r>
              <a:rPr lang="it-IT" sz="1400" dirty="0" err="1"/>
              <a:t>prioritizing</a:t>
            </a:r>
            <a:r>
              <a:rPr lang="it-IT" sz="1400" dirty="0"/>
              <a:t> high-</a:t>
            </a:r>
            <a:r>
              <a:rPr lang="it-IT" sz="1400" dirty="0" err="1"/>
              <a:t>value</a:t>
            </a:r>
            <a:r>
              <a:rPr lang="it-IT" sz="1400" dirty="0"/>
              <a:t> customers for premium </a:t>
            </a:r>
            <a:r>
              <a:rPr lang="it-IT" sz="1400" dirty="0" err="1"/>
              <a:t>offers</a:t>
            </a:r>
            <a:r>
              <a:rPr lang="it-IT" sz="1400" dirty="0"/>
              <a:t> or </a:t>
            </a:r>
            <a:r>
              <a:rPr lang="it-IT" sz="1400" dirty="0" err="1"/>
              <a:t>designing</a:t>
            </a:r>
            <a:r>
              <a:rPr lang="it-IT" sz="1400" dirty="0"/>
              <a:t> </a:t>
            </a:r>
            <a:r>
              <a:rPr lang="it-IT" sz="1400" dirty="0" err="1"/>
              <a:t>specific</a:t>
            </a:r>
            <a:r>
              <a:rPr lang="it-IT" sz="1400" dirty="0"/>
              <a:t> </a:t>
            </a:r>
            <a:r>
              <a:rPr lang="it-IT" sz="1400" dirty="0" err="1"/>
              <a:t>campaigns</a:t>
            </a:r>
            <a:r>
              <a:rPr lang="it-IT" sz="1400" dirty="0"/>
              <a:t> to </a:t>
            </a:r>
            <a:r>
              <a:rPr lang="it-IT" sz="1400" dirty="0" err="1"/>
              <a:t>retain</a:t>
            </a:r>
            <a:r>
              <a:rPr lang="it-IT" sz="1400" dirty="0"/>
              <a:t> customers </a:t>
            </a:r>
            <a:r>
              <a:rPr lang="it-IT" sz="1400" dirty="0" err="1"/>
              <a:t>predicted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high future </a:t>
            </a:r>
            <a:r>
              <a:rPr lang="it-IT" sz="1400" dirty="0" err="1"/>
              <a:t>value</a:t>
            </a:r>
            <a:r>
              <a:rPr lang="it-IT" sz="1400" dirty="0"/>
              <a:t>. Companies can allocate </a:t>
            </a:r>
            <a:r>
              <a:rPr lang="it-IT" sz="1400" dirty="0" err="1"/>
              <a:t>their</a:t>
            </a:r>
            <a:r>
              <a:rPr lang="it-IT" sz="1400" dirty="0"/>
              <a:t> marketing budgets more </a:t>
            </a:r>
            <a:r>
              <a:rPr lang="it-IT" sz="1400" dirty="0" err="1"/>
              <a:t>effectively</a:t>
            </a:r>
            <a:r>
              <a:rPr lang="it-IT" sz="1400" dirty="0"/>
              <a:t>, </a:t>
            </a:r>
            <a:r>
              <a:rPr lang="it-IT" sz="1400" dirty="0" err="1"/>
              <a:t>focusing</a:t>
            </a:r>
            <a:r>
              <a:rPr lang="it-IT" sz="1400" dirty="0"/>
              <a:t> on strategies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maximize</a:t>
            </a:r>
            <a:r>
              <a:rPr lang="it-IT" sz="1400" dirty="0"/>
              <a:t> </a:t>
            </a:r>
            <a:r>
              <a:rPr lang="it-IT" sz="1400" dirty="0" err="1"/>
              <a:t>return</a:t>
            </a:r>
            <a:r>
              <a:rPr lang="it-IT" sz="1400" dirty="0"/>
              <a:t> on investment (ROI).</a:t>
            </a:r>
          </a:p>
          <a:p>
            <a:pPr marL="0" indent="0">
              <a:buNone/>
            </a:pPr>
            <a:r>
              <a:rPr lang="it-IT" sz="1400" dirty="0"/>
              <a:t>Businesses can </a:t>
            </a:r>
            <a:r>
              <a:rPr lang="it-IT" sz="1400" dirty="0" err="1"/>
              <a:t>customize</a:t>
            </a:r>
            <a:r>
              <a:rPr lang="it-IT" sz="1400" dirty="0"/>
              <a:t> </a:t>
            </a:r>
            <a:r>
              <a:rPr lang="it-IT" sz="1400" dirty="0" err="1"/>
              <a:t>their</a:t>
            </a:r>
            <a:r>
              <a:rPr lang="it-IT" sz="1400" dirty="0"/>
              <a:t> interactions with customers.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could</a:t>
            </a:r>
            <a:r>
              <a:rPr lang="it-IT" sz="1400" dirty="0"/>
              <a:t> include </a:t>
            </a:r>
            <a:r>
              <a:rPr lang="it-IT" sz="1400" dirty="0" err="1"/>
              <a:t>personalized</a:t>
            </a:r>
            <a:r>
              <a:rPr lang="it-IT" sz="1400" dirty="0"/>
              <a:t> emails, custom </a:t>
            </a:r>
            <a:r>
              <a:rPr lang="it-IT" sz="1400" dirty="0" err="1"/>
              <a:t>offers</a:t>
            </a:r>
            <a:r>
              <a:rPr lang="it-IT" sz="1400" dirty="0"/>
              <a:t>, and </a:t>
            </a:r>
            <a:r>
              <a:rPr lang="it-IT" sz="1400" dirty="0" err="1"/>
              <a:t>recommendations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resonate</a:t>
            </a:r>
            <a:r>
              <a:rPr lang="it-IT" sz="1400" dirty="0"/>
              <a:t> with the </a:t>
            </a:r>
            <a:r>
              <a:rPr lang="it-IT" sz="1400" dirty="0" err="1"/>
              <a:t>purchasing</a:t>
            </a:r>
            <a:r>
              <a:rPr lang="it-IT" sz="1400" dirty="0"/>
              <a:t> patterns of high-</a:t>
            </a:r>
            <a:r>
              <a:rPr lang="it-IT" sz="1400" dirty="0" err="1"/>
              <a:t>value</a:t>
            </a:r>
            <a:r>
              <a:rPr lang="it-IT" sz="1400" dirty="0"/>
              <a:t> customers.</a:t>
            </a:r>
          </a:p>
          <a:p>
            <a:pPr marL="0" indent="0">
              <a:buNone/>
            </a:pPr>
            <a:r>
              <a:rPr lang="it-IT" sz="1400" dirty="0"/>
              <a:t>Customers with </a:t>
            </a:r>
            <a:r>
              <a:rPr lang="it-IT" sz="1400" dirty="0" err="1"/>
              <a:t>higher</a:t>
            </a:r>
            <a:r>
              <a:rPr lang="it-IT" sz="1400" dirty="0"/>
              <a:t> </a:t>
            </a:r>
            <a:r>
              <a:rPr lang="it-IT" sz="1400" dirty="0" err="1"/>
              <a:t>predicted</a:t>
            </a:r>
            <a:r>
              <a:rPr lang="it-IT" sz="1400" dirty="0"/>
              <a:t> </a:t>
            </a:r>
            <a:r>
              <a:rPr lang="it-IT" sz="1400" dirty="0" err="1"/>
              <a:t>lifetime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might</a:t>
            </a:r>
            <a:r>
              <a:rPr lang="it-IT" sz="1400" dirty="0"/>
              <a:t> </a:t>
            </a:r>
            <a:r>
              <a:rPr lang="it-IT" sz="1400" dirty="0" err="1"/>
              <a:t>receive</a:t>
            </a:r>
            <a:r>
              <a:rPr lang="it-IT" sz="1400" dirty="0"/>
              <a:t> more attentive service or access to </a:t>
            </a:r>
            <a:r>
              <a:rPr lang="it-IT" sz="1400" dirty="0" err="1"/>
              <a:t>exclusive</a:t>
            </a:r>
            <a:r>
              <a:rPr lang="it-IT" sz="1400" dirty="0"/>
              <a:t> products and services, </a:t>
            </a:r>
            <a:r>
              <a:rPr lang="it-IT" sz="1400" dirty="0" err="1"/>
              <a:t>enhancing</a:t>
            </a:r>
            <a:r>
              <a:rPr lang="it-IT" sz="1400" dirty="0"/>
              <a:t> customer </a:t>
            </a:r>
            <a:r>
              <a:rPr lang="it-IT" sz="1400" dirty="0" err="1"/>
              <a:t>satisfaction</a:t>
            </a:r>
            <a:r>
              <a:rPr lang="it-IT" sz="1400" dirty="0"/>
              <a:t> and loyalty.</a:t>
            </a:r>
          </a:p>
          <a:p>
            <a:pPr marL="0" indent="0">
              <a:buNone/>
            </a:pPr>
            <a:r>
              <a:rPr lang="it-IT" sz="1400" dirty="0"/>
              <a:t>Insights from the model can help in planning </a:t>
            </a:r>
            <a:r>
              <a:rPr lang="it-IT" sz="1400" dirty="0" err="1"/>
              <a:t>operational</a:t>
            </a:r>
            <a:r>
              <a:rPr lang="it-IT" sz="1400" dirty="0"/>
              <a:t> </a:t>
            </a:r>
            <a:r>
              <a:rPr lang="it-IT" sz="1400" dirty="0" err="1"/>
              <a:t>capacities</a:t>
            </a:r>
            <a:r>
              <a:rPr lang="it-IT" sz="1400" dirty="0"/>
              <a:t>, </a:t>
            </a:r>
            <a:r>
              <a:rPr lang="it-IT" sz="1400" dirty="0" err="1"/>
              <a:t>such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staffing</a:t>
            </a:r>
            <a:r>
              <a:rPr lang="it-IT" sz="1400" dirty="0"/>
              <a:t> in customer service or production </a:t>
            </a:r>
            <a:r>
              <a:rPr lang="it-IT" sz="1400" dirty="0" err="1"/>
              <a:t>schedules</a:t>
            </a:r>
            <a:r>
              <a:rPr lang="it-IT" sz="1400" dirty="0"/>
              <a:t> in manufacturing,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expected</a:t>
            </a:r>
            <a:r>
              <a:rPr lang="it-IT" sz="1400" dirty="0"/>
              <a:t> sales </a:t>
            </a:r>
            <a:r>
              <a:rPr lang="it-IT" sz="1400" dirty="0" err="1"/>
              <a:t>volumes</a:t>
            </a:r>
            <a:r>
              <a:rPr lang="it-IT" sz="1400" dirty="0"/>
              <a:t> and customer engagement </a:t>
            </a:r>
            <a:r>
              <a:rPr lang="it-IT" sz="1400" dirty="0" err="1"/>
              <a:t>levels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By </a:t>
            </a:r>
            <a:r>
              <a:rPr lang="it-IT" sz="1400" dirty="0" err="1"/>
              <a:t>identifying</a:t>
            </a:r>
            <a:r>
              <a:rPr lang="it-IT" sz="1400" dirty="0"/>
              <a:t> customers </a:t>
            </a:r>
            <a:r>
              <a:rPr lang="it-IT" sz="1400" dirty="0" err="1"/>
              <a:t>who</a:t>
            </a:r>
            <a:r>
              <a:rPr lang="it-IT" sz="1400" dirty="0"/>
              <a:t> </a:t>
            </a:r>
            <a:r>
              <a:rPr lang="it-IT" sz="1400" dirty="0" err="1"/>
              <a:t>may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high immediate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show </a:t>
            </a:r>
            <a:r>
              <a:rPr lang="it-IT" sz="1400" dirty="0" err="1"/>
              <a:t>potential</a:t>
            </a:r>
            <a:r>
              <a:rPr lang="it-IT" sz="1400" dirty="0"/>
              <a:t> for future </a:t>
            </a:r>
            <a:r>
              <a:rPr lang="it-IT" sz="1400" dirty="0" err="1"/>
              <a:t>growth</a:t>
            </a:r>
            <a:r>
              <a:rPr lang="it-IT" sz="1400" dirty="0"/>
              <a:t>, businesses can </a:t>
            </a:r>
            <a:r>
              <a:rPr lang="it-IT" sz="1400" dirty="0" err="1"/>
              <a:t>implement</a:t>
            </a:r>
            <a:r>
              <a:rPr lang="it-IT" sz="1400" dirty="0"/>
              <a:t> </a:t>
            </a:r>
            <a:r>
              <a:rPr lang="it-IT" sz="1400" dirty="0" err="1"/>
              <a:t>proactive</a:t>
            </a:r>
            <a:r>
              <a:rPr lang="it-IT" sz="1400" dirty="0"/>
              <a:t> </a:t>
            </a:r>
            <a:r>
              <a:rPr lang="it-IT" sz="1400" dirty="0" err="1"/>
              <a:t>measures</a:t>
            </a:r>
            <a:r>
              <a:rPr lang="it-IT" sz="1400" dirty="0"/>
              <a:t> to </a:t>
            </a:r>
            <a:r>
              <a:rPr lang="it-IT" sz="1400" dirty="0" err="1"/>
              <a:t>retain</a:t>
            </a:r>
            <a:r>
              <a:rPr lang="it-IT" sz="1400" dirty="0"/>
              <a:t> </a:t>
            </a:r>
            <a:r>
              <a:rPr lang="it-IT" sz="1400" dirty="0" err="1"/>
              <a:t>them</a:t>
            </a:r>
            <a:r>
              <a:rPr lang="it-IT" sz="1400" dirty="0"/>
              <a:t>. </a:t>
            </a:r>
            <a:r>
              <a:rPr lang="it-IT" sz="1400" dirty="0" err="1"/>
              <a:t>Similarly</a:t>
            </a:r>
            <a:r>
              <a:rPr lang="it-IT" sz="1400" dirty="0"/>
              <a:t>, </a:t>
            </a:r>
            <a:r>
              <a:rPr lang="it-IT" sz="1400" dirty="0" err="1"/>
              <a:t>recognizing</a:t>
            </a:r>
            <a:r>
              <a:rPr lang="it-IT" sz="1400" dirty="0"/>
              <a:t> customers </a:t>
            </a:r>
            <a:r>
              <a:rPr lang="it-IT" sz="1400" dirty="0" err="1"/>
              <a:t>at</a:t>
            </a:r>
            <a:r>
              <a:rPr lang="it-IT" sz="1400" dirty="0"/>
              <a:t> risk of </a:t>
            </a:r>
            <a:r>
              <a:rPr lang="it-IT" sz="1400" dirty="0" err="1"/>
              <a:t>churn</a:t>
            </a:r>
            <a:r>
              <a:rPr lang="it-IT" sz="1400" dirty="0"/>
              <a:t> </a:t>
            </a:r>
            <a:r>
              <a:rPr lang="it-IT" sz="1400" dirty="0" err="1"/>
              <a:t>allows</a:t>
            </a:r>
            <a:r>
              <a:rPr lang="it-IT" sz="1400" dirty="0"/>
              <a:t> </a:t>
            </a:r>
            <a:r>
              <a:rPr lang="it-IT" sz="1400" dirty="0" err="1"/>
              <a:t>targeted</a:t>
            </a:r>
            <a:r>
              <a:rPr lang="it-IT" sz="1400" dirty="0"/>
              <a:t> </a:t>
            </a:r>
            <a:r>
              <a:rPr lang="it-IT" sz="1400" dirty="0" err="1"/>
              <a:t>interventions</a:t>
            </a:r>
            <a:r>
              <a:rPr lang="it-IT" sz="1400" dirty="0"/>
              <a:t> to </a:t>
            </a:r>
            <a:r>
              <a:rPr lang="it-IT" sz="1400" dirty="0" err="1"/>
              <a:t>prevent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of revenue.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793</Words>
  <Application>Microsoft Macintosh PowerPoint</Application>
  <PresentationFormat>Presentazione su schermo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Courier New</vt:lpstr>
      <vt:lpstr>Open Sans</vt:lpstr>
      <vt:lpstr>Arial</vt:lpstr>
      <vt:lpstr>PT Sans Narrow</vt:lpstr>
      <vt:lpstr>Tropic</vt:lpstr>
      <vt:lpstr>CLTV MODEL</vt:lpstr>
      <vt:lpstr>Context</vt:lpstr>
      <vt:lpstr>Dataset</vt:lpstr>
      <vt:lpstr>Methodology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APUZZO GUIDO</cp:lastModifiedBy>
  <cp:revision>2</cp:revision>
  <dcterms:modified xsi:type="dcterms:W3CDTF">2024-08-01T15:12:15Z</dcterms:modified>
</cp:coreProperties>
</file>