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zS4vtiluentJ5O29m5ZVj+z2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20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CLUSTER ANALYSIS</a:t>
            </a:r>
            <a:endParaRPr dirty="0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 dirty="0"/>
              <a:t>AI For Communication and Marketing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E563F4-F02B-D330-54FB-6C44635ADCC4}"/>
              </a:ext>
            </a:extLst>
          </p:cNvPr>
          <p:cNvSpPr txBox="1"/>
          <p:nvPr/>
        </p:nvSpPr>
        <p:spPr>
          <a:xfrm>
            <a:off x="3594007" y="3718514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Guido Apuzzo 504834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Context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2" y="858511"/>
            <a:ext cx="8122007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Customer </a:t>
            </a:r>
            <a:r>
              <a:rPr lang="it-IT" sz="1400" dirty="0" err="1"/>
              <a:t>segmentation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crucial</a:t>
            </a:r>
            <a:r>
              <a:rPr lang="it-IT" sz="1400" dirty="0"/>
              <a:t> for </a:t>
            </a:r>
            <a:r>
              <a:rPr lang="it-IT" sz="1400" dirty="0" err="1"/>
              <a:t>targeted</a:t>
            </a:r>
            <a:r>
              <a:rPr lang="it-IT" sz="1400" dirty="0"/>
              <a:t> marketing, </a:t>
            </a:r>
            <a:r>
              <a:rPr lang="it-IT" sz="1400" dirty="0" err="1"/>
              <a:t>personalized</a:t>
            </a:r>
            <a:r>
              <a:rPr lang="it-IT" sz="1400" dirty="0"/>
              <a:t> </a:t>
            </a:r>
            <a:r>
              <a:rPr lang="it-IT" sz="1400" dirty="0" err="1"/>
              <a:t>recommendations</a:t>
            </a:r>
            <a:r>
              <a:rPr lang="it-IT" sz="1400" dirty="0"/>
              <a:t>, and </a:t>
            </a:r>
            <a:r>
              <a:rPr lang="it-IT" sz="1400" dirty="0" err="1"/>
              <a:t>enhancing</a:t>
            </a:r>
            <a:r>
              <a:rPr lang="it-IT" sz="1400" dirty="0"/>
              <a:t> user </a:t>
            </a:r>
            <a:r>
              <a:rPr lang="it-IT" sz="1400" dirty="0" err="1"/>
              <a:t>experience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The </a:t>
            </a:r>
            <a:r>
              <a:rPr lang="it-IT" sz="1400" dirty="0" err="1"/>
              <a:t>primary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revolves</a:t>
            </a:r>
            <a:r>
              <a:rPr lang="it-IT" sz="1400" dirty="0"/>
              <a:t> </a:t>
            </a:r>
            <a:r>
              <a:rPr lang="it-IT" sz="1400" dirty="0" err="1"/>
              <a:t>around</a:t>
            </a:r>
            <a:r>
              <a:rPr lang="it-IT" sz="1400" dirty="0"/>
              <a:t> </a:t>
            </a:r>
            <a:r>
              <a:rPr lang="it-IT" sz="1400" dirty="0" err="1"/>
              <a:t>segmenting</a:t>
            </a:r>
            <a:r>
              <a:rPr lang="it-IT" sz="1400" dirty="0"/>
              <a:t> customers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behaviors</a:t>
            </a:r>
            <a:r>
              <a:rPr lang="it-IT" sz="1400" dirty="0"/>
              <a:t> on the homepage of a Hotel Booking Company, </a:t>
            </a:r>
            <a:r>
              <a:rPr lang="it-IT" sz="1400" dirty="0" err="1"/>
              <a:t>Ypedia</a:t>
            </a:r>
            <a:r>
              <a:rPr lang="it-IT" sz="1400" dirty="0"/>
              <a:t>, </a:t>
            </a:r>
            <a:r>
              <a:rPr lang="it-IT" sz="1400" dirty="0" err="1"/>
              <a:t>potentially</a:t>
            </a:r>
            <a:r>
              <a:rPr lang="it-IT" sz="1400" dirty="0"/>
              <a:t> to </a:t>
            </a:r>
            <a:r>
              <a:rPr lang="it-IT" sz="1400" dirty="0" err="1"/>
              <a:t>tailor</a:t>
            </a:r>
            <a:r>
              <a:rPr lang="it-IT" sz="1400" dirty="0"/>
              <a:t> marketing strategies or </a:t>
            </a:r>
            <a:r>
              <a:rPr lang="it-IT" sz="1400" dirty="0" err="1"/>
              <a:t>improve</a:t>
            </a:r>
            <a:r>
              <a:rPr lang="it-IT" sz="1400" dirty="0"/>
              <a:t> service </a:t>
            </a:r>
            <a:r>
              <a:rPr lang="it-IT" sz="1400" dirty="0" err="1"/>
              <a:t>offerings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The </a:t>
            </a:r>
            <a:r>
              <a:rPr lang="it-IT" sz="1400" dirty="0" err="1"/>
              <a:t>application</a:t>
            </a:r>
            <a:r>
              <a:rPr lang="it-IT" sz="1400" dirty="0"/>
              <a:t> of AI, </a:t>
            </a:r>
            <a:r>
              <a:rPr lang="it-IT" sz="1400" dirty="0" err="1"/>
              <a:t>particularly</a:t>
            </a:r>
            <a:r>
              <a:rPr lang="it-IT" sz="1400" dirty="0"/>
              <a:t> clustering </a:t>
            </a:r>
            <a:r>
              <a:rPr lang="it-IT" sz="1400" dirty="0" err="1"/>
              <a:t>algorithms</a:t>
            </a:r>
            <a:r>
              <a:rPr lang="it-IT" sz="1400" dirty="0"/>
              <a:t>, can help in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segmenting</a:t>
            </a:r>
            <a:r>
              <a:rPr lang="it-IT" sz="1400" dirty="0"/>
              <a:t> customers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behavioral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can lead to more </a:t>
            </a:r>
            <a:r>
              <a:rPr lang="it-IT" sz="1400" dirty="0" err="1"/>
              <a:t>efficient</a:t>
            </a:r>
            <a:r>
              <a:rPr lang="it-IT" sz="1400" dirty="0"/>
              <a:t> marketing, </a:t>
            </a:r>
            <a:r>
              <a:rPr lang="it-IT" sz="1400" dirty="0" err="1"/>
              <a:t>better</a:t>
            </a:r>
            <a:r>
              <a:rPr lang="it-IT" sz="1400" dirty="0"/>
              <a:t> customer service, and </a:t>
            </a:r>
            <a:r>
              <a:rPr lang="it-IT" sz="1400" dirty="0" err="1"/>
              <a:t>optimized</a:t>
            </a:r>
            <a:r>
              <a:rPr lang="it-IT" sz="1400" dirty="0"/>
              <a:t>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allocation</a:t>
            </a:r>
            <a:r>
              <a:rPr lang="it-IT" sz="1400" dirty="0"/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Dataset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3" y="858511"/>
            <a:ext cx="4296311" cy="392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/>
              <a:t>The Dataset </a:t>
            </a:r>
            <a:r>
              <a:rPr lang="it-IT" sz="1400" dirty="0" err="1"/>
              <a:t>contains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from user </a:t>
            </a:r>
            <a:r>
              <a:rPr lang="it-IT" sz="1400" dirty="0" err="1"/>
              <a:t>searches</a:t>
            </a:r>
            <a:r>
              <a:rPr lang="it-IT" sz="1400" dirty="0"/>
              <a:t> on the </a:t>
            </a:r>
            <a:r>
              <a:rPr lang="it-IT" sz="1400" dirty="0" err="1"/>
              <a:t>Ypedia</a:t>
            </a:r>
            <a:r>
              <a:rPr lang="it-IT" sz="1400" dirty="0"/>
              <a:t> Homepage, </a:t>
            </a:r>
            <a:r>
              <a:rPr lang="it-IT" sz="1400" dirty="0" err="1"/>
              <a:t>comprising</a:t>
            </a:r>
            <a:r>
              <a:rPr lang="it-IT" sz="1400" dirty="0"/>
              <a:t> 25 features.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However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, some of the features are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The features set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considered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 follows: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4841"/>
              <a:buNone/>
            </a:pPr>
            <a:endParaRPr lang="it-IT" sz="14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34841"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User: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user_id</a:t>
            </a:r>
            <a:endParaRPr lang="it-IT" sz="1400" i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34841"/>
            </a:pPr>
            <a:endParaRPr lang="it-IT" sz="1400" i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34841"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Content: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date_time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srch_ci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srch_co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srch_adults_cnt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srch_children_cnt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srch_room_cnt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orig_destination_distance</a:t>
            </a:r>
            <a:endParaRPr lang="it-IT" sz="1400" i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34841"/>
            </a:pPr>
            <a:endParaRPr lang="it-IT" sz="1400" i="1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ct val="134841"/>
            </a:pPr>
            <a:r>
              <a:rPr lang="it-IT" sz="1400" dirty="0">
                <a:latin typeface="Arial"/>
                <a:ea typeface="Arial"/>
                <a:cs typeface="Arial"/>
                <a:sym typeface="Arial"/>
              </a:rPr>
              <a:t>Method: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is_mobile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is_package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is_booking</a:t>
            </a:r>
            <a:r>
              <a:rPr lang="it-IT" sz="1400" i="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400" i="1" dirty="0" err="1">
                <a:latin typeface="Arial"/>
                <a:ea typeface="Arial"/>
                <a:cs typeface="Arial"/>
                <a:sym typeface="Arial"/>
              </a:rPr>
              <a:t>channel</a:t>
            </a:r>
            <a:endParaRPr lang="it-IT" sz="140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  <p:pic>
        <p:nvPicPr>
          <p:cNvPr id="2" name="Immagine 1" descr="Immagine che contiene testo, menu, schermata&#10;&#10;Descrizione generata automaticamente">
            <a:extLst>
              <a:ext uri="{FF2B5EF4-FFF2-40B4-BE49-F238E27FC236}">
                <a16:creationId xmlns:a16="http://schemas.microsoft.com/office/drawing/2014/main" id="{871E2FF9-441B-B956-BC31-C0715609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" b="4130"/>
          <a:stretch/>
        </p:blipFill>
        <p:spPr>
          <a:xfrm>
            <a:off x="4542698" y="945610"/>
            <a:ext cx="4488899" cy="3595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3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12800" y="113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Methodology</a:t>
            </a:r>
            <a:endParaRPr sz="2488" dirty="0"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112800" y="820467"/>
            <a:ext cx="83217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Data </a:t>
            </a:r>
            <a:r>
              <a:rPr lang="it-IT" sz="1400" b="1" dirty="0" err="1"/>
              <a:t>Cleaning</a:t>
            </a:r>
            <a:r>
              <a:rPr lang="it-IT" sz="1400" dirty="0"/>
              <a:t>: </a:t>
            </a:r>
            <a:r>
              <a:rPr lang="it-IT" sz="1400" dirty="0" err="1"/>
              <a:t>Initial</a:t>
            </a:r>
            <a:r>
              <a:rPr lang="it-IT" sz="1400" dirty="0"/>
              <a:t> steps involve </a:t>
            </a:r>
            <a:r>
              <a:rPr lang="it-IT" sz="1400" dirty="0" err="1"/>
              <a:t>dropping</a:t>
            </a:r>
            <a:r>
              <a:rPr lang="it-IT" sz="1400" dirty="0"/>
              <a:t> </a:t>
            </a:r>
            <a:r>
              <a:rPr lang="it-IT" sz="1400" dirty="0" err="1"/>
              <a:t>useless</a:t>
            </a:r>
            <a:r>
              <a:rPr lang="it-IT" sz="1400" dirty="0"/>
              <a:t> features, </a:t>
            </a:r>
            <a:r>
              <a:rPr lang="it-IT" sz="1400" dirty="0" err="1"/>
              <a:t>handling</a:t>
            </a:r>
            <a:r>
              <a:rPr lang="it-IT" sz="1400" dirty="0"/>
              <a:t> </a:t>
            </a:r>
            <a:r>
              <a:rPr lang="it-IT" sz="1400" dirty="0" err="1"/>
              <a:t>missing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and </a:t>
            </a:r>
            <a:r>
              <a:rPr lang="it-IT" sz="1400" dirty="0" err="1"/>
              <a:t>cleaning</a:t>
            </a:r>
            <a:r>
              <a:rPr lang="it-IT" sz="1400" dirty="0"/>
              <a:t> up the dataset for </a:t>
            </a:r>
            <a:r>
              <a:rPr lang="it-IT" sz="1400" dirty="0" err="1"/>
              <a:t>analysis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 err="1"/>
              <a:t>Exploratory</a:t>
            </a:r>
            <a:r>
              <a:rPr lang="it-IT" sz="1400" b="1" dirty="0"/>
              <a:t> Data Analysis (EDA)</a:t>
            </a:r>
            <a:r>
              <a:rPr lang="it-IT" sz="1400" dirty="0"/>
              <a:t>: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includes</a:t>
            </a:r>
            <a:r>
              <a:rPr lang="it-IT" sz="1400" dirty="0"/>
              <a:t> </a:t>
            </a:r>
            <a:r>
              <a:rPr lang="it-IT" sz="1400" dirty="0" err="1"/>
              <a:t>examining</a:t>
            </a:r>
            <a:r>
              <a:rPr lang="it-IT" sz="1400" dirty="0"/>
              <a:t> </a:t>
            </a:r>
            <a:r>
              <a:rPr lang="it-IT" sz="1400" dirty="0" err="1"/>
              <a:t>distributions</a:t>
            </a:r>
            <a:r>
              <a:rPr lang="it-IT" sz="1400" dirty="0"/>
              <a:t> of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columns</a:t>
            </a:r>
            <a:r>
              <a:rPr lang="it-IT" sz="1400" dirty="0"/>
              <a:t>, </a:t>
            </a:r>
            <a:r>
              <a:rPr lang="it-IT" sz="1400" dirty="0" err="1"/>
              <a:t>exploring</a:t>
            </a:r>
            <a:r>
              <a:rPr lang="it-IT" sz="1400" dirty="0"/>
              <a:t> date ranges, and </a:t>
            </a:r>
            <a:r>
              <a:rPr lang="it-IT" sz="1400" dirty="0" err="1"/>
              <a:t>identifying</a:t>
            </a:r>
            <a:r>
              <a:rPr lang="it-IT" sz="1400" dirty="0"/>
              <a:t> </a:t>
            </a:r>
            <a:r>
              <a:rPr lang="it-IT" sz="1400" dirty="0" err="1"/>
              <a:t>unique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. </a:t>
            </a:r>
            <a:r>
              <a:rPr lang="it-IT" sz="1400" dirty="0" err="1"/>
              <a:t>Significant</a:t>
            </a:r>
            <a:r>
              <a:rPr lang="it-IT" sz="1400" dirty="0"/>
              <a:t> </a:t>
            </a:r>
            <a:r>
              <a:rPr lang="it-IT" sz="1400" dirty="0" err="1"/>
              <a:t>correlations</a:t>
            </a:r>
            <a:r>
              <a:rPr lang="it-IT" sz="1400" dirty="0"/>
              <a:t> and patterns are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identified</a:t>
            </a:r>
            <a:r>
              <a:rPr lang="it-IT" sz="1400" dirty="0"/>
              <a:t> to </a:t>
            </a:r>
            <a:r>
              <a:rPr lang="it-IT" sz="1400" dirty="0" err="1"/>
              <a:t>understand</a:t>
            </a:r>
            <a:r>
              <a:rPr lang="it-IT" sz="1400" dirty="0"/>
              <a:t> user </a:t>
            </a:r>
            <a:r>
              <a:rPr lang="it-IT" sz="1400" dirty="0" err="1"/>
              <a:t>behaviors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Cluster </a:t>
            </a:r>
            <a:r>
              <a:rPr lang="it-IT" sz="1400" b="1" dirty="0" err="1"/>
              <a:t>Segmentation</a:t>
            </a:r>
            <a:r>
              <a:rPr lang="it-IT" sz="1400" dirty="0"/>
              <a:t>: Using the Elbow Method and K-</a:t>
            </a:r>
            <a:r>
              <a:rPr lang="it-IT" sz="1400" dirty="0" err="1"/>
              <a:t>means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, customers are </a:t>
            </a:r>
            <a:r>
              <a:rPr lang="it-IT" sz="1400" dirty="0" err="1"/>
              <a:t>segmented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behaviors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 b="1" dirty="0"/>
              <a:t>Feature </a:t>
            </a:r>
            <a:r>
              <a:rPr lang="it-IT" sz="1400" b="1" dirty="0" err="1"/>
              <a:t>Importance</a:t>
            </a:r>
            <a:r>
              <a:rPr lang="it-IT" sz="1400" dirty="0"/>
              <a:t>: A random </a:t>
            </a:r>
            <a:r>
              <a:rPr lang="it-IT" sz="1400" dirty="0" err="1"/>
              <a:t>forest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features are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predictive</a:t>
            </a:r>
            <a:r>
              <a:rPr lang="it-IT" sz="1400" dirty="0"/>
              <a:t> of the clustering </a:t>
            </a:r>
            <a:r>
              <a:rPr lang="it-IT" sz="1400" dirty="0" err="1"/>
              <a:t>outcomes</a:t>
            </a:r>
            <a:r>
              <a:rPr lang="it-IT" sz="1400" dirty="0"/>
              <a:t>, </a:t>
            </a:r>
            <a:r>
              <a:rPr lang="it-IT" sz="1400" dirty="0" err="1"/>
              <a:t>helping</a:t>
            </a:r>
            <a:r>
              <a:rPr lang="it-IT" sz="1400" dirty="0"/>
              <a:t> to </a:t>
            </a:r>
            <a:r>
              <a:rPr lang="it-IT" sz="1400" dirty="0" err="1"/>
              <a:t>understand</a:t>
            </a:r>
            <a:r>
              <a:rPr lang="it-IT" sz="1400" dirty="0"/>
              <a:t> </a:t>
            </a:r>
            <a:r>
              <a:rPr lang="it-IT" sz="1400" dirty="0" err="1"/>
              <a:t>what</a:t>
            </a:r>
            <a:r>
              <a:rPr lang="it-IT" sz="1400" dirty="0"/>
              <a:t> drives </a:t>
            </a:r>
            <a:r>
              <a:rPr lang="it-IT" sz="1400" dirty="0" err="1"/>
              <a:t>different</a:t>
            </a:r>
            <a:r>
              <a:rPr lang="it-IT" sz="1400" dirty="0"/>
              <a:t> customer </a:t>
            </a:r>
            <a:r>
              <a:rPr lang="it-IT" sz="1400" dirty="0" err="1"/>
              <a:t>behaviors</a:t>
            </a:r>
            <a:r>
              <a:rPr lang="it-IT" sz="1400" dirty="0"/>
              <a:t>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30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2392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Results</a:t>
            </a:r>
            <a:endParaRPr sz="2488" dirty="0"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123922" y="858511"/>
            <a:ext cx="8520600" cy="397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342900"/>
            <a:r>
              <a:rPr lang="it-IT" sz="1400" b="1" dirty="0"/>
              <a:t>Cluster 0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out </a:t>
            </a:r>
            <a:r>
              <a:rPr lang="it-IT" sz="1400" dirty="0" err="1"/>
              <a:t>that</a:t>
            </a:r>
            <a:r>
              <a:rPr lang="it-IT" sz="1400" dirty="0"/>
              <a:t> the customers of </a:t>
            </a:r>
            <a:r>
              <a:rPr lang="it-IT" sz="1400" dirty="0" err="1"/>
              <a:t>this</a:t>
            </a:r>
            <a:r>
              <a:rPr lang="it-IT" sz="1400" dirty="0"/>
              <a:t> cluster travels an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distance</a:t>
            </a:r>
            <a:r>
              <a:rPr lang="it-IT" sz="1400" dirty="0"/>
              <a:t> of 1800 </a:t>
            </a:r>
            <a:r>
              <a:rPr lang="it-IT" sz="1400" dirty="0" err="1"/>
              <a:t>kms</a:t>
            </a:r>
            <a:r>
              <a:rPr lang="it-IT" sz="1400" dirty="0"/>
              <a:t>, books </a:t>
            </a:r>
            <a:r>
              <a:rPr lang="it-IT" sz="1400" dirty="0" err="1"/>
              <a:t>their</a:t>
            </a:r>
            <a:r>
              <a:rPr lang="it-IT" sz="1400" dirty="0"/>
              <a:t> rooms </a:t>
            </a:r>
            <a:r>
              <a:rPr lang="it-IT" sz="1400" dirty="0" err="1"/>
              <a:t>around</a:t>
            </a:r>
            <a:r>
              <a:rPr lang="it-IT" sz="1400" dirty="0"/>
              <a:t> 2 </a:t>
            </a:r>
            <a:r>
              <a:rPr lang="it-IT" sz="1400" dirty="0" err="1"/>
              <a:t>months</a:t>
            </a:r>
            <a:r>
              <a:rPr lang="it-IT" sz="1400" dirty="0"/>
              <a:t> in </a:t>
            </a:r>
            <a:r>
              <a:rPr lang="it-IT" sz="1400" dirty="0" err="1"/>
              <a:t>advance</a:t>
            </a:r>
            <a:r>
              <a:rPr lang="it-IT" sz="1400" dirty="0"/>
              <a:t> and stays 3 days in </a:t>
            </a:r>
            <a:r>
              <a:rPr lang="it-IT" sz="1400" dirty="0" err="1"/>
              <a:t>average</a:t>
            </a:r>
            <a:r>
              <a:rPr lang="it-IT" sz="1400" dirty="0"/>
              <a:t>. </a:t>
            </a:r>
            <a:r>
              <a:rPr lang="it-IT" sz="1400" dirty="0" err="1"/>
              <a:t>Also</a:t>
            </a:r>
            <a:r>
              <a:rPr lang="it-IT" sz="1400" dirty="0"/>
              <a:t>, the </a:t>
            </a:r>
            <a:r>
              <a:rPr lang="it-IT" sz="1400" dirty="0" err="1"/>
              <a:t>probabilities</a:t>
            </a:r>
            <a:r>
              <a:rPr lang="it-IT" sz="1400" dirty="0"/>
              <a:t> of </a:t>
            </a:r>
            <a:r>
              <a:rPr lang="it-IT" sz="1400" dirty="0" err="1"/>
              <a:t>adults</a:t>
            </a:r>
            <a:r>
              <a:rPr lang="it-IT" sz="1400" dirty="0"/>
              <a:t>, </a:t>
            </a:r>
            <a:r>
              <a:rPr lang="it-IT" sz="1400" dirty="0" err="1"/>
              <a:t>children</a:t>
            </a:r>
            <a:r>
              <a:rPr lang="it-IT" sz="1400" dirty="0"/>
              <a:t> and room </a:t>
            </a:r>
            <a:r>
              <a:rPr lang="it-IT" sz="1400" dirty="0" err="1"/>
              <a:t>counts</a:t>
            </a:r>
            <a:r>
              <a:rPr lang="it-IT" sz="1400" dirty="0"/>
              <a:t> with </a:t>
            </a:r>
            <a:r>
              <a:rPr lang="it-IT" sz="1400" dirty="0" err="1"/>
              <a:t>respect</a:t>
            </a:r>
            <a:r>
              <a:rPr lang="it-IT" sz="1400" dirty="0"/>
              <a:t> to booking </a:t>
            </a:r>
            <a:r>
              <a:rPr lang="it-IT" sz="1400" dirty="0" err="1"/>
              <a:t>were</a:t>
            </a:r>
            <a:r>
              <a:rPr lang="it-IT" sz="1400" dirty="0"/>
              <a:t> good. So </a:t>
            </a:r>
            <a:r>
              <a:rPr lang="it-IT" sz="1400" dirty="0" err="1"/>
              <a:t>it</a:t>
            </a:r>
            <a:r>
              <a:rPr lang="it-IT" sz="1400" dirty="0"/>
              <a:t> makes </a:t>
            </a:r>
            <a:r>
              <a:rPr lang="it-IT" sz="1400" dirty="0" err="1"/>
              <a:t>sense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features </a:t>
            </a:r>
            <a:r>
              <a:rPr lang="it-IT" sz="1400" dirty="0" err="1"/>
              <a:t>contributes</a:t>
            </a:r>
            <a:r>
              <a:rPr lang="it-IT" sz="1400" dirty="0"/>
              <a:t> </a:t>
            </a:r>
            <a:r>
              <a:rPr lang="it-IT" sz="1400" dirty="0" err="1"/>
              <a:t>abut</a:t>
            </a:r>
            <a:r>
              <a:rPr lang="it-IT" sz="1400" dirty="0"/>
              <a:t> 95% </a:t>
            </a:r>
            <a:r>
              <a:rPr lang="it-IT" sz="1400" dirty="0" err="1"/>
              <a:t>variance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Cluster 0 </a:t>
            </a:r>
            <a:r>
              <a:rPr lang="it-IT" sz="1400" dirty="0" err="1"/>
              <a:t>mainly</a:t>
            </a:r>
            <a:r>
              <a:rPr lang="it-IT" sz="1400" dirty="0"/>
              <a:t> </a:t>
            </a:r>
            <a:r>
              <a:rPr lang="it-IT" sz="1400" dirty="0" err="1"/>
              <a:t>consists</a:t>
            </a:r>
            <a:r>
              <a:rPr lang="it-IT" sz="1400" dirty="0"/>
              <a:t> of families </a:t>
            </a:r>
            <a:r>
              <a:rPr lang="it-IT" sz="1400" dirty="0" err="1"/>
              <a:t>who</a:t>
            </a:r>
            <a:r>
              <a:rPr lang="it-IT" sz="1400" dirty="0"/>
              <a:t> travels in groups, </a:t>
            </a:r>
            <a:r>
              <a:rPr lang="it-IT" sz="1400" dirty="0" err="1"/>
              <a:t>as</a:t>
            </a:r>
            <a:r>
              <a:rPr lang="it-IT" sz="1400" dirty="0"/>
              <a:t> can be </a:t>
            </a:r>
            <a:r>
              <a:rPr lang="it-IT" sz="1400" dirty="0" err="1"/>
              <a:t>seen</a:t>
            </a:r>
            <a:r>
              <a:rPr lang="it-IT" sz="1400" dirty="0"/>
              <a:t> from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adults</a:t>
            </a:r>
            <a:r>
              <a:rPr lang="it-IT" sz="1400" dirty="0"/>
              <a:t>, </a:t>
            </a:r>
            <a:r>
              <a:rPr lang="it-IT" sz="1400" dirty="0" err="1"/>
              <a:t>children</a:t>
            </a:r>
            <a:r>
              <a:rPr lang="it-IT" sz="1400" dirty="0"/>
              <a:t> and room </a:t>
            </a:r>
            <a:r>
              <a:rPr lang="it-IT" sz="1400" dirty="0" err="1"/>
              <a:t>counts</a:t>
            </a:r>
            <a:r>
              <a:rPr lang="it-IT" sz="1400" dirty="0"/>
              <a:t>.                                                                                                                                                                                             </a:t>
            </a:r>
            <a:r>
              <a:rPr lang="it-IT" sz="1400" i="1" dirty="0" err="1"/>
              <a:t>Possible</a:t>
            </a:r>
            <a:r>
              <a:rPr lang="it-IT" sz="1400" i="1" dirty="0"/>
              <a:t> actions </a:t>
            </a:r>
            <a:r>
              <a:rPr lang="it-IT" sz="1400" i="1" dirty="0" err="1"/>
              <a:t>might</a:t>
            </a:r>
            <a:r>
              <a:rPr lang="it-IT" sz="1400" i="1" dirty="0"/>
              <a:t> be the use family-</a:t>
            </a:r>
            <a:r>
              <a:rPr lang="it-IT" sz="1400" i="1" dirty="0" err="1"/>
              <a:t>oriented</a:t>
            </a:r>
            <a:r>
              <a:rPr lang="it-IT" sz="1400" i="1" dirty="0"/>
              <a:t> messaging </a:t>
            </a:r>
            <a:r>
              <a:rPr lang="it-IT" sz="1400" i="1" dirty="0" err="1"/>
              <a:t>that</a:t>
            </a:r>
            <a:r>
              <a:rPr lang="it-IT" sz="1400" i="1" dirty="0"/>
              <a:t> highlights benefits for groups </a:t>
            </a:r>
            <a:r>
              <a:rPr lang="it-IT" sz="1400" i="1" dirty="0" err="1"/>
              <a:t>traveling</a:t>
            </a:r>
            <a:r>
              <a:rPr lang="it-IT" sz="1400" i="1" dirty="0"/>
              <a:t> </a:t>
            </a:r>
            <a:r>
              <a:rPr lang="it-IT" sz="1400" i="1" dirty="0" err="1"/>
              <a:t>together</a:t>
            </a:r>
            <a:r>
              <a:rPr lang="it-IT" sz="1400" i="1" dirty="0"/>
              <a:t>, </a:t>
            </a:r>
            <a:r>
              <a:rPr lang="it-IT" sz="1400" i="1" dirty="0" err="1"/>
              <a:t>such</a:t>
            </a:r>
            <a:r>
              <a:rPr lang="it-IT" sz="1400" i="1" dirty="0"/>
              <a:t> </a:t>
            </a:r>
            <a:r>
              <a:rPr lang="it-IT" sz="1400" i="1" dirty="0" err="1"/>
              <a:t>as</a:t>
            </a:r>
            <a:r>
              <a:rPr lang="it-IT" sz="1400" i="1" dirty="0"/>
              <a:t> discounts on multiple room bookings or family packages or the </a:t>
            </a:r>
            <a:r>
              <a:rPr lang="it-IT" sz="1400" i="1" dirty="0" err="1"/>
              <a:t>offer</a:t>
            </a:r>
            <a:r>
              <a:rPr lang="it-IT" sz="1400" i="1" dirty="0"/>
              <a:t> of special promotions </a:t>
            </a:r>
            <a:r>
              <a:rPr lang="it-IT" sz="1400" i="1" dirty="0" err="1"/>
              <a:t>that</a:t>
            </a:r>
            <a:r>
              <a:rPr lang="it-IT" sz="1400" i="1" dirty="0"/>
              <a:t> </a:t>
            </a:r>
            <a:r>
              <a:rPr lang="it-IT" sz="1400" i="1" dirty="0" err="1"/>
              <a:t>cater</a:t>
            </a:r>
            <a:r>
              <a:rPr lang="it-IT" sz="1400" i="1" dirty="0"/>
              <a:t> to families, </a:t>
            </a:r>
            <a:r>
              <a:rPr lang="it-IT" sz="1400" i="1" dirty="0" err="1"/>
              <a:t>such</a:t>
            </a:r>
            <a:r>
              <a:rPr lang="it-IT" sz="1400" i="1" dirty="0"/>
              <a:t> </a:t>
            </a:r>
            <a:r>
              <a:rPr lang="it-IT" sz="1400" i="1" dirty="0" err="1"/>
              <a:t>as</a:t>
            </a:r>
            <a:r>
              <a:rPr lang="it-IT" sz="1400" i="1" dirty="0"/>
              <a:t> '</a:t>
            </a:r>
            <a:r>
              <a:rPr lang="it-IT" sz="1400" i="1" dirty="0" err="1"/>
              <a:t>kids</a:t>
            </a:r>
            <a:r>
              <a:rPr lang="it-IT" sz="1400" i="1" dirty="0"/>
              <a:t> stay free' or group discounts for </a:t>
            </a:r>
            <a:r>
              <a:rPr lang="it-IT" sz="1400" i="1" dirty="0" err="1"/>
              <a:t>local</a:t>
            </a:r>
            <a:r>
              <a:rPr lang="it-IT" sz="1400" i="1" dirty="0"/>
              <a:t> </a:t>
            </a:r>
            <a:r>
              <a:rPr lang="it-IT" sz="1400" i="1" dirty="0" err="1"/>
              <a:t>attractions</a:t>
            </a:r>
            <a:r>
              <a:rPr lang="it-IT" sz="1400" i="1" dirty="0"/>
              <a:t> and </a:t>
            </a:r>
            <a:r>
              <a:rPr lang="it-IT" sz="1400" i="1" dirty="0" err="1"/>
              <a:t>meals</a:t>
            </a:r>
            <a:r>
              <a:rPr lang="it-IT" sz="1400" i="1" dirty="0"/>
              <a:t>.</a:t>
            </a:r>
          </a:p>
          <a:p>
            <a:pPr marL="0" indent="0">
              <a:buNone/>
            </a:pPr>
            <a:endParaRPr lang="it-IT" sz="1400" dirty="0"/>
          </a:p>
          <a:p>
            <a:pPr marL="342900"/>
            <a:r>
              <a:rPr lang="it-IT" sz="1400" b="1" dirty="0"/>
              <a:t>Cluster 1</a:t>
            </a:r>
            <a:r>
              <a:rPr lang="it-IT" sz="1400" dirty="0"/>
              <a:t>: Cluster 1 </a:t>
            </a:r>
            <a:r>
              <a:rPr lang="it-IT" sz="1400" dirty="0" err="1"/>
              <a:t>consists</a:t>
            </a:r>
            <a:r>
              <a:rPr lang="it-IT" sz="1400" dirty="0"/>
              <a:t> </a:t>
            </a:r>
            <a:r>
              <a:rPr lang="it-IT" sz="1400" dirty="0" err="1"/>
              <a:t>mainly</a:t>
            </a:r>
            <a:r>
              <a:rPr lang="it-IT" sz="1400" dirty="0"/>
              <a:t> of </a:t>
            </a:r>
            <a:r>
              <a:rPr lang="it-IT" sz="1400" dirty="0" err="1"/>
              <a:t>individuals</a:t>
            </a:r>
            <a:r>
              <a:rPr lang="it-IT" sz="1400" dirty="0"/>
              <a:t> or </a:t>
            </a:r>
            <a:r>
              <a:rPr lang="it-IT" sz="1400" dirty="0" err="1"/>
              <a:t>couples</a:t>
            </a:r>
            <a:r>
              <a:rPr lang="it-IT" sz="1400" dirty="0"/>
              <a:t> </a:t>
            </a:r>
            <a:r>
              <a:rPr lang="it-IT" sz="1400" dirty="0" err="1"/>
              <a:t>who</a:t>
            </a:r>
            <a:r>
              <a:rPr lang="it-IT" sz="1400" dirty="0"/>
              <a:t> </a:t>
            </a:r>
            <a:r>
              <a:rPr lang="it-IT" sz="1400" dirty="0" err="1"/>
              <a:t>prefer</a:t>
            </a:r>
            <a:r>
              <a:rPr lang="it-IT" sz="1400" dirty="0"/>
              <a:t> short-duration trips, 2 days on </a:t>
            </a:r>
            <a:r>
              <a:rPr lang="it-IT" sz="1400" dirty="0" err="1"/>
              <a:t>average</a:t>
            </a:r>
            <a:r>
              <a:rPr lang="it-IT" sz="1400" dirty="0"/>
              <a:t>,  </a:t>
            </a:r>
            <a:r>
              <a:rPr lang="it-IT" sz="1400" dirty="0" err="1"/>
              <a:t>typically</a:t>
            </a:r>
            <a:r>
              <a:rPr lang="it-IT" sz="1400" dirty="0"/>
              <a:t> </a:t>
            </a:r>
            <a:r>
              <a:rPr lang="it-IT" sz="1400" dirty="0" err="1"/>
              <a:t>planned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a </a:t>
            </a:r>
            <a:r>
              <a:rPr lang="it-IT" sz="1400" dirty="0" err="1"/>
              <a:t>month</a:t>
            </a:r>
            <a:r>
              <a:rPr lang="it-IT" sz="1400" dirty="0"/>
              <a:t> in </a:t>
            </a:r>
            <a:r>
              <a:rPr lang="it-IT" sz="1400" dirty="0" err="1"/>
              <a:t>advance</a:t>
            </a:r>
            <a:r>
              <a:rPr lang="it-IT" sz="1400" dirty="0"/>
              <a:t>. </a:t>
            </a:r>
            <a:r>
              <a:rPr lang="it-IT" sz="1400" dirty="0" err="1"/>
              <a:t>They</a:t>
            </a:r>
            <a:r>
              <a:rPr lang="it-IT" sz="1400" dirty="0"/>
              <a:t> </a:t>
            </a:r>
            <a:r>
              <a:rPr lang="it-IT" sz="1400" dirty="0" err="1"/>
              <a:t>tend</a:t>
            </a:r>
            <a:r>
              <a:rPr lang="it-IT" sz="1400" dirty="0"/>
              <a:t> to book </a:t>
            </a:r>
            <a:r>
              <a:rPr lang="it-IT" sz="1400" dirty="0" err="1"/>
              <a:t>their</a:t>
            </a:r>
            <a:r>
              <a:rPr lang="it-IT" sz="1400" dirty="0"/>
              <a:t> travel </a:t>
            </a:r>
            <a:r>
              <a:rPr lang="it-IT" sz="1400" dirty="0" err="1"/>
              <a:t>without</a:t>
            </a:r>
            <a:r>
              <a:rPr lang="it-IT" sz="1400" dirty="0"/>
              <a:t> packages,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suggests</a:t>
            </a:r>
            <a:r>
              <a:rPr lang="it-IT" sz="1400" dirty="0"/>
              <a:t> a </a:t>
            </a:r>
            <a:r>
              <a:rPr lang="it-IT" sz="1400" dirty="0" err="1"/>
              <a:t>preference</a:t>
            </a:r>
            <a:r>
              <a:rPr lang="it-IT" sz="1400" dirty="0"/>
              <a:t> for </a:t>
            </a:r>
            <a:r>
              <a:rPr lang="it-IT" sz="1400" dirty="0" err="1"/>
              <a:t>flexibility</a:t>
            </a:r>
            <a:r>
              <a:rPr lang="it-IT" sz="1400" dirty="0"/>
              <a:t> in </a:t>
            </a:r>
            <a:r>
              <a:rPr lang="it-IT" sz="1400" dirty="0" err="1"/>
              <a:t>arranging</a:t>
            </a:r>
            <a:r>
              <a:rPr lang="it-IT" sz="1400" dirty="0"/>
              <a:t> travel </a:t>
            </a:r>
            <a:r>
              <a:rPr lang="it-IT" sz="1400" dirty="0" err="1"/>
              <a:t>components</a:t>
            </a:r>
            <a:r>
              <a:rPr lang="it-IT" sz="1400" dirty="0"/>
              <a:t>. </a:t>
            </a:r>
            <a:r>
              <a:rPr lang="it-IT" sz="1400" dirty="0" err="1"/>
              <a:t>They</a:t>
            </a:r>
            <a:r>
              <a:rPr lang="it-IT" sz="1400" dirty="0"/>
              <a:t> travel on </a:t>
            </a:r>
            <a:r>
              <a:rPr lang="it-IT" sz="1400" dirty="0" err="1"/>
              <a:t>average</a:t>
            </a:r>
            <a:r>
              <a:rPr lang="it-IT" sz="1400" dirty="0"/>
              <a:t> 1540 </a:t>
            </a:r>
            <a:r>
              <a:rPr lang="it-IT" sz="1400" dirty="0" err="1"/>
              <a:t>kms</a:t>
            </a:r>
            <a:r>
              <a:rPr lang="it-IT" sz="1400" dirty="0"/>
              <a:t>. Duration, days in </a:t>
            </a:r>
            <a:r>
              <a:rPr lang="it-IT" sz="1400" dirty="0" err="1"/>
              <a:t>advance</a:t>
            </a:r>
            <a:r>
              <a:rPr lang="it-IT" sz="1400" dirty="0"/>
              <a:t> and </a:t>
            </a:r>
            <a:r>
              <a:rPr lang="it-IT" sz="1400" dirty="0" err="1"/>
              <a:t>distance</a:t>
            </a:r>
            <a:r>
              <a:rPr lang="it-IT" sz="1400" dirty="0"/>
              <a:t> from the </a:t>
            </a:r>
            <a:r>
              <a:rPr lang="it-IT" sz="1400" dirty="0" err="1"/>
              <a:t>origin</a:t>
            </a:r>
            <a:r>
              <a:rPr lang="it-IT" sz="1400" dirty="0"/>
              <a:t>, </a:t>
            </a:r>
            <a:r>
              <a:rPr lang="it-IT" sz="1400" dirty="0" err="1"/>
              <a:t>explain</a:t>
            </a:r>
            <a:r>
              <a:rPr lang="it-IT" sz="1400" dirty="0"/>
              <a:t> more </a:t>
            </a:r>
            <a:r>
              <a:rPr lang="it-IT" sz="1400" dirty="0" err="1"/>
              <a:t>than</a:t>
            </a:r>
            <a:r>
              <a:rPr lang="it-IT" sz="1400" dirty="0"/>
              <a:t> 95% of the </a:t>
            </a:r>
            <a:r>
              <a:rPr lang="it-IT" sz="1400" dirty="0" err="1"/>
              <a:t>variance</a:t>
            </a:r>
            <a:r>
              <a:rPr lang="it-IT" sz="1400" dirty="0"/>
              <a:t>.                                                                                                                                                                                                               </a:t>
            </a:r>
            <a:r>
              <a:rPr lang="it-IT" sz="1400" i="1" dirty="0" err="1"/>
              <a:t>Possible</a:t>
            </a:r>
            <a:r>
              <a:rPr lang="it-IT" sz="1400" i="1" dirty="0"/>
              <a:t> actions </a:t>
            </a:r>
            <a:r>
              <a:rPr lang="it-IT" sz="1400" i="1" dirty="0" err="1"/>
              <a:t>might</a:t>
            </a:r>
            <a:r>
              <a:rPr lang="it-IT" sz="1400" i="1" dirty="0"/>
              <a:t> be last minute deals, create and market 2-3 day packages for </a:t>
            </a:r>
            <a:r>
              <a:rPr lang="it-IT" sz="1400" i="1" dirty="0" err="1"/>
              <a:t>quick</a:t>
            </a:r>
            <a:r>
              <a:rPr lang="it-IT" sz="1400" i="1" dirty="0"/>
              <a:t> </a:t>
            </a:r>
            <a:r>
              <a:rPr lang="it-IT" sz="1400" i="1" dirty="0" err="1"/>
              <a:t>getaways</a:t>
            </a:r>
            <a:r>
              <a:rPr lang="it-IT" sz="1400" i="1" dirty="0"/>
              <a:t>, </a:t>
            </a:r>
            <a:r>
              <a:rPr lang="it-IT" sz="1400" i="1" dirty="0" err="1"/>
              <a:t>offer</a:t>
            </a:r>
            <a:r>
              <a:rPr lang="it-IT" sz="1400" i="1" dirty="0"/>
              <a:t> incentives like free breakfast or parking for </a:t>
            </a:r>
            <a:r>
              <a:rPr lang="it-IT" sz="1400" i="1" dirty="0" err="1"/>
              <a:t>mid</a:t>
            </a:r>
            <a:r>
              <a:rPr lang="it-IT" sz="1400" i="1" dirty="0"/>
              <a:t>-week stays, </a:t>
            </a:r>
            <a:r>
              <a:rPr lang="it-IT" sz="1400" i="1" dirty="0" err="1"/>
              <a:t>romantic</a:t>
            </a:r>
            <a:r>
              <a:rPr lang="it-IT" sz="1400" i="1" dirty="0"/>
              <a:t> </a:t>
            </a:r>
            <a:r>
              <a:rPr lang="it-IT" sz="1400" i="1" dirty="0" err="1"/>
              <a:t>getaway</a:t>
            </a:r>
            <a:r>
              <a:rPr lang="it-IT" sz="1400" i="1" dirty="0"/>
              <a:t> promotions, create </a:t>
            </a:r>
            <a:r>
              <a:rPr lang="it-IT" sz="1400" i="1" dirty="0" err="1"/>
              <a:t>couples</a:t>
            </a:r>
            <a:r>
              <a:rPr lang="it-IT" sz="1400" i="1" dirty="0"/>
              <a:t>' packages with </a:t>
            </a:r>
            <a:r>
              <a:rPr lang="it-IT" sz="1400" i="1" dirty="0" err="1"/>
              <a:t>add-ons</a:t>
            </a:r>
            <a:r>
              <a:rPr lang="it-IT" sz="1400" i="1" dirty="0"/>
              <a:t> like spa treatments or </a:t>
            </a:r>
            <a:r>
              <a:rPr lang="it-IT" sz="1400" i="1" dirty="0" err="1"/>
              <a:t>dining</a:t>
            </a:r>
            <a:r>
              <a:rPr lang="it-IT" sz="1400" i="1" dirty="0"/>
              <a:t> </a:t>
            </a:r>
            <a:r>
              <a:rPr lang="it-IT" sz="1400" i="1" dirty="0" err="1"/>
              <a:t>experiences</a:t>
            </a:r>
            <a:r>
              <a:rPr lang="it-IT" sz="1400" i="1" dirty="0"/>
              <a:t>.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endParaRPr lang="it-IT" sz="1400" dirty="0"/>
          </a:p>
          <a:p>
            <a:pPr marL="342900"/>
            <a:r>
              <a:rPr lang="it-IT" sz="1400" dirty="0"/>
              <a:t>Cluster 2: Cluster 2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by the </a:t>
            </a:r>
            <a:r>
              <a:rPr lang="it-IT" sz="1400" dirty="0" err="1"/>
              <a:t>longest</a:t>
            </a:r>
            <a:r>
              <a:rPr lang="it-IT" sz="1400" dirty="0"/>
              <a:t> travel </a:t>
            </a:r>
            <a:r>
              <a:rPr lang="it-IT" sz="1400" dirty="0" err="1"/>
              <a:t>distances</a:t>
            </a:r>
            <a:r>
              <a:rPr lang="it-IT" sz="1400" dirty="0"/>
              <a:t>, </a:t>
            </a:r>
            <a:r>
              <a:rPr lang="it-IT" sz="1400" dirty="0" err="1"/>
              <a:t>about</a:t>
            </a:r>
            <a:r>
              <a:rPr lang="it-IT" sz="1400" dirty="0"/>
              <a:t> 2438 </a:t>
            </a:r>
            <a:r>
              <a:rPr lang="it-IT" sz="1400" dirty="0" err="1"/>
              <a:t>kms</a:t>
            </a:r>
            <a:r>
              <a:rPr lang="it-IT" sz="1400" dirty="0"/>
              <a:t>, </a:t>
            </a:r>
            <a:r>
              <a:rPr lang="it-IT" sz="1400" dirty="0" err="1"/>
              <a:t>planned</a:t>
            </a:r>
            <a:r>
              <a:rPr lang="it-IT" sz="1400" dirty="0"/>
              <a:t> </a:t>
            </a:r>
            <a:r>
              <a:rPr lang="it-IT" sz="1400" dirty="0" err="1"/>
              <a:t>around</a:t>
            </a:r>
            <a:r>
              <a:rPr lang="it-IT" sz="1400" dirty="0"/>
              <a:t> 89 days in </a:t>
            </a:r>
            <a:r>
              <a:rPr lang="it-IT" sz="1400" dirty="0" err="1"/>
              <a:t>advance</a:t>
            </a:r>
            <a:r>
              <a:rPr lang="it-IT" sz="1400" dirty="0"/>
              <a:t> on </a:t>
            </a:r>
            <a:r>
              <a:rPr lang="it-IT" sz="1400" dirty="0" err="1"/>
              <a:t>average</a:t>
            </a:r>
            <a:r>
              <a:rPr lang="it-IT" sz="1400" dirty="0"/>
              <a:t>, </a:t>
            </a:r>
            <a:r>
              <a:rPr lang="it-IT" sz="1400" dirty="0" err="1"/>
              <a:t>indicating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travelers</a:t>
            </a:r>
            <a:r>
              <a:rPr lang="it-IT" sz="1400" dirty="0"/>
              <a:t> plan </a:t>
            </a:r>
            <a:r>
              <a:rPr lang="it-IT" sz="1400" dirty="0" err="1"/>
              <a:t>their</a:t>
            </a:r>
            <a:r>
              <a:rPr lang="it-IT" sz="1400" dirty="0"/>
              <a:t> trips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ahead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common for long travels. </a:t>
            </a:r>
            <a:r>
              <a:rPr lang="it-IT" sz="1400" dirty="0" err="1"/>
              <a:t>Also</a:t>
            </a:r>
            <a:r>
              <a:rPr lang="it-IT" sz="1400" dirty="0"/>
              <a:t>, the duration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longest</a:t>
            </a:r>
            <a:r>
              <a:rPr lang="it-IT" sz="1400" dirty="0"/>
              <a:t>, with an </a:t>
            </a:r>
            <a:r>
              <a:rPr lang="it-IT" sz="1400" dirty="0" err="1"/>
              <a:t>average</a:t>
            </a:r>
            <a:r>
              <a:rPr lang="it-IT" sz="1400" dirty="0"/>
              <a:t> of </a:t>
            </a:r>
            <a:r>
              <a:rPr lang="it-IT" sz="1400" dirty="0" err="1"/>
              <a:t>about</a:t>
            </a:r>
            <a:r>
              <a:rPr lang="it-IT" sz="1400" dirty="0"/>
              <a:t> 5 days, </a:t>
            </a:r>
            <a:r>
              <a:rPr lang="it-IT" sz="1400" dirty="0" err="1"/>
              <a:t>aligning</a:t>
            </a:r>
            <a:r>
              <a:rPr lang="it-IT" sz="1400" dirty="0"/>
              <a:t> with the </a:t>
            </a:r>
            <a:r>
              <a:rPr lang="it-IT" sz="1400" dirty="0" err="1"/>
              <a:t>need</a:t>
            </a:r>
            <a:r>
              <a:rPr lang="it-IT" sz="1400" dirty="0"/>
              <a:t> for </a:t>
            </a:r>
            <a:r>
              <a:rPr lang="it-IT" sz="1400" dirty="0" err="1"/>
              <a:t>longer</a:t>
            </a:r>
            <a:r>
              <a:rPr lang="it-IT" sz="1400" dirty="0"/>
              <a:t> stays after </a:t>
            </a:r>
            <a:r>
              <a:rPr lang="it-IT" sz="1400" dirty="0" err="1"/>
              <a:t>traveling</a:t>
            </a:r>
            <a:r>
              <a:rPr lang="it-IT" sz="1400" dirty="0"/>
              <a:t> </a:t>
            </a:r>
            <a:r>
              <a:rPr lang="it-IT" sz="1400" dirty="0" err="1"/>
              <a:t>significant</a:t>
            </a:r>
            <a:r>
              <a:rPr lang="it-IT" sz="1400" dirty="0"/>
              <a:t> </a:t>
            </a:r>
            <a:r>
              <a:rPr lang="it-IT" sz="1400" dirty="0" err="1"/>
              <a:t>distances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might</a:t>
            </a:r>
            <a:r>
              <a:rPr lang="it-IT" sz="1400" dirty="0"/>
              <a:t> indicate </a:t>
            </a:r>
            <a:r>
              <a:rPr lang="it-IT" sz="1400" dirty="0" err="1"/>
              <a:t>vacation</a:t>
            </a:r>
            <a:r>
              <a:rPr lang="it-IT" sz="1400" dirty="0"/>
              <a:t> travel or </a:t>
            </a:r>
            <a:r>
              <a:rPr lang="it-IT" sz="1400" dirty="0" err="1"/>
              <a:t>extended</a:t>
            </a:r>
            <a:r>
              <a:rPr lang="it-IT" sz="1400" dirty="0"/>
              <a:t> business trips.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usage</a:t>
            </a:r>
            <a:r>
              <a:rPr lang="it-IT" sz="1400" dirty="0"/>
              <a:t> of package deals </a:t>
            </a:r>
            <a:r>
              <a:rPr lang="it-IT" sz="1400" dirty="0" err="1"/>
              <a:t>among</a:t>
            </a:r>
            <a:r>
              <a:rPr lang="it-IT" sz="1400" dirty="0"/>
              <a:t> the clusters (64%), </a:t>
            </a:r>
            <a:r>
              <a:rPr lang="it-IT" sz="1400" dirty="0" err="1"/>
              <a:t>indicates</a:t>
            </a:r>
            <a:r>
              <a:rPr lang="it-IT" sz="1400" dirty="0"/>
              <a:t> a </a:t>
            </a:r>
            <a:r>
              <a:rPr lang="it-IT" sz="1400" dirty="0" err="1"/>
              <a:t>preference</a:t>
            </a:r>
            <a:r>
              <a:rPr lang="it-IT" sz="1400" dirty="0"/>
              <a:t> for </a:t>
            </a:r>
            <a:r>
              <a:rPr lang="it-IT" sz="1400" dirty="0" err="1"/>
              <a:t>convenience</a:t>
            </a:r>
            <a:r>
              <a:rPr lang="it-IT" sz="1400" dirty="0"/>
              <a:t> and </a:t>
            </a:r>
            <a:r>
              <a:rPr lang="it-IT" sz="1400" dirty="0" err="1"/>
              <a:t>perhaps</a:t>
            </a:r>
            <a:r>
              <a:rPr lang="it-IT" sz="1400" dirty="0"/>
              <a:t> all-inclusive </a:t>
            </a:r>
            <a:r>
              <a:rPr lang="it-IT" sz="1400" dirty="0" err="1"/>
              <a:t>offers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simplify</a:t>
            </a:r>
            <a:r>
              <a:rPr lang="it-IT" sz="1400" dirty="0"/>
              <a:t> planning and </a:t>
            </a:r>
            <a:r>
              <a:rPr lang="it-IT" sz="1400" dirty="0" err="1"/>
              <a:t>logistics</a:t>
            </a:r>
            <a:r>
              <a:rPr lang="it-IT" sz="1400" dirty="0"/>
              <a:t> for long trips.                                                                                              </a:t>
            </a:r>
            <a:r>
              <a:rPr lang="it-IT" sz="1400" i="1" dirty="0" err="1"/>
              <a:t>Possible</a:t>
            </a:r>
            <a:r>
              <a:rPr lang="it-IT" sz="1400" i="1" dirty="0"/>
              <a:t> actions </a:t>
            </a:r>
            <a:r>
              <a:rPr lang="it-IT" sz="1400" i="1" dirty="0" err="1"/>
              <a:t>might</a:t>
            </a:r>
            <a:r>
              <a:rPr lang="it-IT" sz="1400" i="1" dirty="0"/>
              <a:t> be </a:t>
            </a:r>
            <a:r>
              <a:rPr lang="it-IT" sz="1400" i="1" dirty="0" err="1"/>
              <a:t>significant</a:t>
            </a:r>
            <a:r>
              <a:rPr lang="it-IT" sz="1400" i="1" dirty="0"/>
              <a:t> discounts for bookings made 3-4 </a:t>
            </a:r>
            <a:r>
              <a:rPr lang="it-IT" sz="1400" i="1" dirty="0" err="1"/>
              <a:t>months</a:t>
            </a:r>
            <a:r>
              <a:rPr lang="it-IT" sz="1400" i="1" dirty="0"/>
              <a:t> in </a:t>
            </a:r>
            <a:r>
              <a:rPr lang="it-IT" sz="1400" i="1" dirty="0" err="1"/>
              <a:t>advance</a:t>
            </a:r>
            <a:r>
              <a:rPr lang="it-IT" sz="1400" i="1" dirty="0"/>
              <a:t>, </a:t>
            </a:r>
            <a:r>
              <a:rPr lang="it-IT" sz="1400" i="1" dirty="0" err="1"/>
              <a:t>incremental</a:t>
            </a:r>
            <a:r>
              <a:rPr lang="it-IT" sz="1400" i="1" dirty="0"/>
              <a:t> discounts for stays </a:t>
            </a:r>
            <a:r>
              <a:rPr lang="it-IT" sz="1400" i="1" dirty="0" err="1"/>
              <a:t>extending</a:t>
            </a:r>
            <a:r>
              <a:rPr lang="it-IT" sz="1400" i="1" dirty="0"/>
              <a:t> </a:t>
            </a:r>
            <a:r>
              <a:rPr lang="it-IT" sz="1400" i="1" dirty="0" err="1"/>
              <a:t>beyond</a:t>
            </a:r>
            <a:r>
              <a:rPr lang="it-IT" sz="1400" i="1" dirty="0"/>
              <a:t> 5 nights, collaborate with </a:t>
            </a:r>
            <a:r>
              <a:rPr lang="it-IT" sz="1400" i="1" dirty="0" err="1"/>
              <a:t>airlines</a:t>
            </a:r>
            <a:r>
              <a:rPr lang="it-IT" sz="1400" i="1" dirty="0"/>
              <a:t> or long-</a:t>
            </a:r>
            <a:r>
              <a:rPr lang="it-IT" sz="1400" i="1" dirty="0" err="1"/>
              <a:t>distance</a:t>
            </a:r>
            <a:r>
              <a:rPr lang="it-IT" sz="1400" i="1" dirty="0"/>
              <a:t> travel providers for joint marketing </a:t>
            </a:r>
            <a:r>
              <a:rPr lang="it-IT" sz="1400" i="1" dirty="0" err="1"/>
              <a:t>campaigns</a:t>
            </a:r>
            <a:r>
              <a:rPr lang="it-IT" sz="1400" i="1" dirty="0"/>
              <a:t>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Macintosh PowerPoint</Application>
  <PresentationFormat>Presentazione su schermo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Courier New</vt:lpstr>
      <vt:lpstr>PT Sans Narrow</vt:lpstr>
      <vt:lpstr>Arial</vt:lpstr>
      <vt:lpstr>Open Sans</vt:lpstr>
      <vt:lpstr>Tropic</vt:lpstr>
      <vt:lpstr>CLUSTER ANALYSIS</vt:lpstr>
      <vt:lpstr>Context</vt:lpstr>
      <vt:lpstr>Dataset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APUZZO GUIDO</cp:lastModifiedBy>
  <cp:revision>1</cp:revision>
  <dcterms:modified xsi:type="dcterms:W3CDTF">2024-07-27T17:30:43Z</dcterms:modified>
</cp:coreProperties>
</file>