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Shape 6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******WRITE THIS OUT ON IDE******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### Give them 7 - 10 minutes to solve this.  See code for this answer ###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### Give them 7 - 10 minutes to solve this.  See code for this answer ###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### Give them 7 - 10 minutes to solve this.  See code for this answer ###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Shape 7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Shape 7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cw.mit.edu/courses/electrical-engineering-and-computer-science/6-00-introduction-to-computer-science-and-programming-fall-2008/readings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repl.it/repls/CruelGummyLock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docs.python.org/2/library/math.html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common languages out there?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 shows Most In-Demand Programming Languages Indeed Job Openings" id="126" name="Shape 126" title="Most In-Demand Programming Languages Indeed Job Opening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013" y="1138200"/>
            <a:ext cx="3607975" cy="36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7151500" y="4552900"/>
            <a:ext cx="1750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Stackify 2018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7151500" y="4552900"/>
            <a:ext cx="1750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Stackify 2018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common languages out there?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 shows most pull requests by programming language from GitHub" id="135" name="Shape 135" title="most pull requests by programming language from GitHub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751" y="1092900"/>
            <a:ext cx="3722499" cy="372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language should I choose?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analysis, machine learning → Python, MATLAB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development and engineering → Java, C, C++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manipulation → C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management, querying → SQL, MySQL, PostGres</a:t>
            </a:r>
            <a:endParaRPr/>
          </a:p>
          <a:p>
            <a:pPr indent="-3429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development → Javascript, C#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Functionality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Fundamentals of computer science made easier with Python.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</a:t>
            </a:r>
            <a:r>
              <a:rPr b="1" i="1" lang="en"/>
              <a:t>libraries</a:t>
            </a:r>
            <a:r>
              <a:rPr lang="en"/>
              <a:t> for data science projects in future.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demand and usage in academia and industry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Open-source, free of cost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Extensively documented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for troubleshooting…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1481850" y="880525"/>
            <a:ext cx="66147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Programming Environments</a:t>
            </a:r>
            <a:endParaRPr sz="3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(Integrated Development Environment)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only a few select programs per IDE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use PyCharm, which only supports Python.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NetBeans and IntelliJ support Java.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Xcode, built for Mac, is for Java, C++, 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project may have more than one program for modularity purposes.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projects in same IDE.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one writes a perfect program in his/her/their first pass.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breakpoints to see which values are being changed as the program executes.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language has multiple versions of its own compiler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Translates high-level programs into machine-readable format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syntax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Kind of like a spellchecker, they pick up on syntactical errors before programs are executed.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errors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Throw errors if incorrect syntax is detected.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cannot execute programs with compiler errors.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on this later...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Reproducing Code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YOUR CODE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servers such as the lab DropBox account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Drive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no excuses for lost code these days….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Programmer’s preferred way of storing, sharing, and viewing code from other programmers.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Social media for programmers.</a:t>
            </a:r>
            <a:endParaRPr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how you show off your code.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an account for next time.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topics interest you most?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were the slides?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 you like to learn about anything I mentioned in more depth?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should I structure classes to be most conducive to learning how to code? 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anything you didn’t understand?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should we handle homework assignments and readings? 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4294967295"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Week 2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picture stuff--what is a programming language? What do programs do?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Differences between programming languages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 most commonly used languages?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Python?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environments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Compiler versions.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IDEs (integrated development environment).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Reproducibility--GitHub, BitBucket, Atlassian, etc.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programming!</a:t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Any questions from last week?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en" sz="1400"/>
              <a:t>GitHub accounts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Caroline: guidodarezzo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resources for coding practice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LeetCode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HackerRank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Reading</a:t>
            </a:r>
            <a:endParaRPr sz="1400"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 OCW (Opencourseware)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https://ocw.mit.edu/courses/electrical-engineering-and-computer-science/6-00-introduction-to-computer-science-and-programming-fall-2008/readings/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John Guttag’s </a:t>
            </a:r>
            <a:r>
              <a:rPr i="1" lang="en"/>
              <a:t>Introduction to Computation and Programming Using Python</a:t>
            </a:r>
            <a:r>
              <a:rPr lang="en"/>
              <a:t> was my first intro CS book.</a:t>
            </a:r>
            <a:endParaRPr/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Updated versions</a:t>
            </a:r>
            <a:endParaRPr/>
          </a:p>
          <a:p>
            <a: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Data science version?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 issues?</a:t>
            </a:r>
            <a:endParaRPr sz="1400"/>
          </a:p>
        </p:txBody>
      </p:sp>
      <p:sp>
        <p:nvSpPr>
          <p:cNvPr id="196" name="Shape 19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944300" y="1421725"/>
            <a:ext cx="5255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Functions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Purpose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Introduction to a </a:t>
            </a:r>
            <a:r>
              <a:rPr b="1" i="1" lang="en"/>
              <a:t>function call</a:t>
            </a:r>
            <a:endParaRPr b="1" i="1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statements</a:t>
            </a:r>
            <a:endParaRPr b="1" i="1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function 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Variables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math operations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your code to GitHub 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a function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CS and Math, a function is a series of operations, performed on an input, which produces an output of some kind.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Familiar version from math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Parabolic function: f(x) = x</a:t>
            </a:r>
            <a:r>
              <a:rPr baseline="30000" lang="en"/>
              <a:t>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is the input, the product of x</a:t>
            </a:r>
            <a:r>
              <a:rPr baseline="30000" lang="en"/>
              <a:t>2</a:t>
            </a:r>
            <a:r>
              <a:rPr lang="en"/>
              <a:t> is the output, and the given operations call for multiplication.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idea, different representation in CS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languages, slightly different representation.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structure of a function is shared throughout most languages.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f(x) is the name of the function.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 is an argument that we pass to the function (</a:t>
            </a:r>
            <a:r>
              <a:rPr b="1" i="1" lang="en"/>
              <a:t>parameter passing</a:t>
            </a:r>
            <a:r>
              <a:rPr lang="en"/>
              <a:t>). </a:t>
            </a:r>
            <a:endParaRPr/>
          </a:p>
          <a:p>
            <a: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Parentheses denote beginning and end of parameter.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Operations are written inside of the body of the function.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Outputs are stored in memory or printed to the </a:t>
            </a:r>
            <a:r>
              <a:rPr b="1" i="1" lang="en"/>
              <a:t>console</a:t>
            </a:r>
            <a:r>
              <a:rPr lang="en"/>
              <a:t>.</a:t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 of </a:t>
            </a:r>
            <a:r>
              <a:rPr b="1" i="1" lang="en"/>
              <a:t>invoking</a:t>
            </a:r>
            <a:r>
              <a:rPr lang="en"/>
              <a:t> a function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Programmer must decide on its use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to invoke.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arguments to pass (parameter passing).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to store output.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function in Python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Console output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Means whatever you decide to print will appear on your screen.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 useful for debugging, FYI…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or more</a:t>
            </a:r>
            <a:endParaRPr/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Strings</a:t>
            </a:r>
            <a:endParaRPr/>
          </a:p>
          <a:p>
            <a:pPr indent="-317500" lvl="2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Anything enclosed in a single apostrophe, quotation mark, triple quote, or triple apostrophe.</a:t>
            </a:r>
            <a:endParaRPr/>
          </a:p>
          <a:p>
            <a:pPr indent="-317500" lvl="2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Examples: 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print(‘Hello, world’)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print( “Hello, world”)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print(“””Hello, world”””)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print(‘’’Hello, world’’’)</a:t>
            </a:r>
            <a:endParaRPr/>
          </a:p>
          <a:p>
            <a:pPr indent="-317500" lvl="2" marL="18288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Finish what you’ve started!</a:t>
            </a:r>
            <a:endParaRPr/>
          </a:p>
          <a:p>
            <a:pPr indent="-317500" lvl="3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Close your parentheses and quotes.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function in Python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Formatting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on multiple lines.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separator.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Python default is a space.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be anything.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line ending.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Python default is a carriage return.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Also can be anything.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 on different ways to format print statements.</a:t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statement problems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Print: Hello, world!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Print: Welcome to “Foundations of Computer Science”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Print: abc+def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Print: a^b^c^+d*e*f*#</a:t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print statements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955425"/>
            <a:ext cx="8520600" cy="3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print(a”,”b”,”c”)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print(‘fizz’,’buzz’</a:t>
            </a:r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Places in memory to temporarily hold value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many types of values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Floating points (decimals)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Characters (individual alphanumeric values and symbols)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Declare</a:t>
            </a:r>
            <a:endParaRPr b="1" i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space in memory for the variable and its contents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Initialize</a:t>
            </a:r>
            <a:r>
              <a:rPr lang="en"/>
              <a:t>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value to that variable/place in memory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try to access a variable that has yet to be initialized? 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problems</a:t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out the following message: My name is [your name], and I have lived in [your city] for [number of years] years.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Declare and initialize variables representing your name, location, and number of years lived in that locale. </a:t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goals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Grasp fundamentals of computer programming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 tools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structures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Syntax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fundamentals to other programming languages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the right questions for the next steps</a:t>
            </a: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variable problems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to drive the point home…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print(your_name)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your_name = “Caroline”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4294967295"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Week 3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944300" y="1421725"/>
            <a:ext cx="5255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Wrap up print statements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errors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function 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/>
              <a:t>Storing user input as variables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math operations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casting</a:t>
            </a: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statement wrap-up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944300" y="1421725"/>
            <a:ext cx="5255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Clarifying misinformation…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Printing strings interspersed with variables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</a:t>
            </a:r>
            <a:r>
              <a:rPr lang="en"/>
              <a:t>ariable = “Caroline” 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</a:t>
            </a:r>
            <a:r>
              <a:rPr lang="en"/>
              <a:t>rint “My name is ”, variable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Printing without variables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print(“My name is Caroline”)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Sorry guys, exposed you to Python 3 syntax…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Please use a web compiler for last week’s lessons...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Python3 web compiler</a:t>
            </a:r>
            <a:endParaRPr/>
          </a:p>
        </p:txBody>
      </p:sp>
      <p:sp>
        <p:nvSpPr>
          <p:cNvPr id="286" name="Shape 28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944300" y="1421725"/>
            <a:ext cx="6829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Syntax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does not compile.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Violates rules of the language.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Caught BEFORE executing code.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compiles, but throws errors while executing it.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input/output issues, division by zero, etc.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Caught DURING execution.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Hardest to detect because it doesn’t always throw errors.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 did not handle exceptions properly….</a:t>
            </a:r>
            <a:endParaRPr/>
          </a:p>
        </p:txBody>
      </p:sp>
      <p:sp>
        <p:nvSpPr>
          <p:cNvPr id="293" name="Shape 29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944300" y="1421725"/>
            <a:ext cx="6829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Syntax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does not compile.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Violates rules of the language.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Caught BEFORE executing code.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compiles, but throws errors while executing it.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input/output issues, division by zero, etc.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Caught DURING execution.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errors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Hardest to detect because it doesn’t always throw errors.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 did not handle all necessary exceptions.</a:t>
            </a:r>
            <a:endParaRPr/>
          </a:p>
        </p:txBody>
      </p:sp>
      <p:sp>
        <p:nvSpPr>
          <p:cNvPr id="300" name="Shape 30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raw_input function</a:t>
            </a:r>
            <a:endParaRPr/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can’t hardcode values for variables?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user input to determine value.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languages, such as Java and C++, this is called </a:t>
            </a:r>
            <a:r>
              <a:rPr b="1" i="1" lang="en"/>
              <a:t>standard input</a:t>
            </a:r>
            <a:r>
              <a:rPr lang="en"/>
              <a:t>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handles console input as a function in which arguments represent the values assigned to the variable that stores the input.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var1 = raw_input(“What is your name? ”)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var1 = [Whatever the user inputs]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“Welcome to computer science,”, var1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datatype is string.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we wanted an integer or float?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</a:t>
            </a:r>
            <a:r>
              <a:rPr b="1" i="1" lang="en"/>
              <a:t>type cast</a:t>
            </a: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raw_input function problems</a:t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Devise TWO questions that store user responses in variables. Print these responses later.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siblings do you have? What are their names? Print: You have [number] sibling(s) named [names].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operations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244263" y="1113175"/>
            <a:ext cx="255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Addition: +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add_var = 8 + 10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rint (add_var)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Subtraction: -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sub_var = 8 - 10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print(sub_var)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Multiplication: *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ult_var = 8 * 10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print(mult_var)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Exponent: **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ex_var = 8**2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print(ex_var)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6434563" y="14233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4341738" y="1017725"/>
            <a:ext cx="3558000" cy="3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Division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Floating point: /</a:t>
            </a:r>
            <a:endParaRPr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Integer: //</a:t>
            </a:r>
            <a:endParaRPr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Why are they different? 10/3 = {3, if integers; 3.333333 if floating point}</a:t>
            </a:r>
            <a:endParaRPr>
              <a:solidFill>
                <a:schemeClr val="lt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Modulus: %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Gets the remainder after dividing.</a:t>
            </a:r>
            <a:endParaRPr>
              <a:solidFill>
                <a:schemeClr val="lt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practice problems</a:t>
            </a:r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the mean of at least 3 different values. Print the sum of these values as well as the resulting mean.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Example: let’s say you want to know the average amount of money you spend towards transportation in 3 months.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January = 145.5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February = 88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March = 210.07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are they?</a:t>
            </a:r>
            <a:endParaRPr sz="1800"/>
          </a:p>
          <a:p>
            <a:pPr indent="-317500" lvl="3" marL="13716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Automates and executes algorithms in a structured format.</a:t>
            </a:r>
            <a:endParaRPr/>
          </a:p>
          <a:p>
            <a:pPr indent="-317500" lvl="3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 what is an </a:t>
            </a:r>
            <a:r>
              <a:rPr b="1" i="1" lang="en"/>
              <a:t>algorithm</a:t>
            </a:r>
            <a:r>
              <a:rPr lang="en"/>
              <a:t>?</a:t>
            </a:r>
            <a:endParaRPr/>
          </a:p>
          <a:p>
            <a:pPr indent="-317500" lvl="4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series of instructions constructed to solve a problem.</a:t>
            </a:r>
            <a:endParaRPr/>
          </a:p>
          <a:p>
            <a:pPr indent="-317500" lvl="4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instructions on the back of your cake mix, manual for assembling furniture, and so forth.</a:t>
            </a:r>
            <a:endParaRPr/>
          </a:p>
          <a:p>
            <a:pPr indent="-317500" lvl="4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problems cannot be solved using an algorithm--undecidable, unsolvable, intractable problems.</a:t>
            </a:r>
            <a:endParaRPr/>
          </a:p>
          <a:p>
            <a:pPr indent="-317500" lvl="3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Usually serves as an intermediary between natural languages and assembly language.</a:t>
            </a:r>
            <a:endParaRPr sz="1800"/>
          </a:p>
        </p:txBody>
      </p:sp>
      <p:sp>
        <p:nvSpPr>
          <p:cNvPr id="75" name="Shape 7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Commenting your code</a:t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document your 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Guides contributors and readers to better understand functionality of 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programming practices…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Represented by ‘#’ in Python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 Created by Caroline, 2018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## Next block loops through data and looks for minimum value ##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### Edited by Caroline, 02/13/18. Rohini, please confirm and accept edits ###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so on…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 moment to comment your code so far...</a:t>
            </a:r>
            <a:endParaRPr/>
          </a:p>
        </p:txBody>
      </p:sp>
      <p:sp>
        <p:nvSpPr>
          <p:cNvPr id="336" name="Shape 33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33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036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to check?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Python has function type()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</a:t>
            </a:r>
            <a:r>
              <a:rPr lang="en" sz="1200"/>
              <a:t>ar1 = “Caroline”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</a:t>
            </a:r>
            <a:r>
              <a:rPr lang="en" sz="1200"/>
              <a:t>ar2 = 10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</a:t>
            </a:r>
            <a:r>
              <a:rPr lang="en" sz="1200"/>
              <a:t>ar3 = 10.000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print(type(var1)), etc. 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type is useful for retrieving from memory and for mathematical operations…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Types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Floats (64-bit and 32-bit)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Integers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String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Character (Python does not distinguish, but many other HLLs do…)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Boolean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Hexadecimal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Binary </a:t>
            </a:r>
            <a:endParaRPr sz="1200"/>
          </a:p>
        </p:txBody>
      </p:sp>
      <p:sp>
        <p:nvSpPr>
          <p:cNvPr id="343" name="Shape 34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11700" y="33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 (type conversion)</a:t>
            </a:r>
            <a:endParaRPr/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311700" y="10368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Why do it?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 purposes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user input through raw_input function stores value as a string (default behavior).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What if you want to compute an average of multiple user-inputted values? 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Convert string to integer or float.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handles conversions through functions, similar to print and raw_input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str() -- converts value to string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int() -- converts value to integer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float() -- converts value to floating point number</a:t>
            </a: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 problem</a:t>
            </a:r>
            <a:endParaRPr/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Modify your solution to the last problem to get user input for the three values. Print the final value to the screen.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/>
              <a:t>Hint: raw_input’s default behavior stores values as strings 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 debugging</a:t>
            </a:r>
            <a:endParaRPr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ar1 = raw_input(“num 1: “)</a:t>
            </a:r>
            <a:br>
              <a:rPr lang="en"/>
            </a:br>
            <a:r>
              <a:rPr lang="en"/>
              <a:t>v</a:t>
            </a:r>
            <a:r>
              <a:rPr lang="en"/>
              <a:t>ar2 = raw_input(“num 2: “)</a:t>
            </a:r>
            <a:br>
              <a:rPr lang="en"/>
            </a:br>
            <a:r>
              <a:rPr lang="en"/>
              <a:t>p</a:t>
            </a:r>
            <a:r>
              <a:rPr lang="en"/>
              <a:t>rint float(var1/var2)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messages</a:t>
            </a:r>
            <a:endParaRPr/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Organize code by functionality.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are one piece of the organizational schema.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to the console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input from the console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are stored in and retrieved from memory locations through variables.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are further categorized by type.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types are convertible.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operations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Division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Multiplication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Subtraction</a:t>
            </a:r>
            <a:endParaRPr/>
          </a:p>
        </p:txBody>
      </p:sp>
      <p:sp>
        <p:nvSpPr>
          <p:cNvPr id="371" name="Shape 37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 txBox="1"/>
          <p:nvPr>
            <p:ph idx="4294967295"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Week 4</a:t>
            </a:r>
            <a:endParaRPr sz="3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Caroline is gone March 7 and March 14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Substitute instructor, Pranay Pareek, for March 14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 will cover the beginning of </a:t>
            </a:r>
            <a:r>
              <a:rPr lang="en"/>
              <a:t>repetition</a:t>
            </a:r>
            <a:r>
              <a:rPr lang="en"/>
              <a:t> structures (looping).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Work through problems incorporating loops and conditional statements.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March 7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Practice problems with conditional statements.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Rohini, David, and Charlene will lead.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 homework assignments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provide practice problems in each week’s code.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Solutions posted week afterward.</a:t>
            </a: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from Week 3</a:t>
            </a:r>
            <a:endParaRPr/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we’ve learned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to the console using print()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input from the console using raw_input()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are stored in and retrieved from memory locations through variables.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are further categorized by type.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types are convertible.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int(), str(), float()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operations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Division: / or //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Modulo: %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Multiplication: *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Exponent: **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Addition: +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Subtraction: -</a:t>
            </a:r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 problem</a:t>
            </a:r>
            <a:endParaRPr/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Modify your solution to the last problem, which asked you to store 3 or more values and calculate the sum and average, to get user input for the three values. Print the final value to the screen.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○"/>
            </a:pPr>
            <a:r>
              <a:rPr lang="en"/>
              <a:t>Hint: raw_input’s default behavior stores values as strings 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they compare to natural languages?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Formally defined syntax and semantics. Will often have a lexicon of keywords.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Unambiguous. Computers cannot resolve ambiguity like humans can.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be implementable.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Turing complete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Replicability, predictability, consistency.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all Turing machines T and input i, there exists a result r, such that all machines T and i will produce the same r.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Arithmetic rules stipulate that 2 + 2 must always yield 4. 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 debugging</a:t>
            </a:r>
            <a:endParaRPr/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var1 = raw_input(“num 1: “)</a:t>
            </a:r>
            <a:br>
              <a:rPr lang="en"/>
            </a:br>
            <a:r>
              <a:rPr lang="en"/>
              <a:t>var2 = raw_input(“num 2: “)</a:t>
            </a:r>
            <a:br>
              <a:rPr lang="en"/>
            </a:br>
            <a:r>
              <a:rPr lang="en"/>
              <a:t>print float(var1/var2)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1944300" y="1421725"/>
            <a:ext cx="5255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GitHub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Boolean data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Comparison operators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Logic operators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Conditional statements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One-way, two-way, multi-way if statements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Nested</a:t>
            </a:r>
            <a:r>
              <a:rPr lang="en"/>
              <a:t> if statements 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Library/module imports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Math library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number library</a:t>
            </a:r>
            <a:endParaRPr/>
          </a:p>
        </p:txBody>
      </p:sp>
      <p:sp>
        <p:nvSpPr>
          <p:cNvPr id="412" name="Shape 41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GitHub</a:t>
            </a:r>
            <a:endParaRPr/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3625" y="1152475"/>
            <a:ext cx="3361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</a:t>
            </a:r>
            <a:r>
              <a:rPr b="1" i="1" lang="en"/>
              <a:t>repository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files and programmers work under one repository--so it’s a basically an organizational schema for code.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Repositories can be public or private, if you want to restrict access. </a:t>
            </a:r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600" y="1017725"/>
            <a:ext cx="4960301" cy="38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GitHub</a:t>
            </a:r>
            <a:endParaRPr/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3625" y="1152475"/>
            <a:ext cx="3361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Give your repository a descriptive, succinct name.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initialize your repository with a README file.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README files provide information about the project such as how to run it, common bugs, user options, and so forth. </a:t>
            </a: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500" y="1226700"/>
            <a:ext cx="500579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GitHub</a:t>
            </a:r>
            <a:endParaRPr/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3625" y="1152475"/>
            <a:ext cx="3361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Upload your files by clicking “Upload files.”</a:t>
            </a:r>
            <a:endParaRPr/>
          </a:p>
        </p:txBody>
      </p:sp>
      <p:sp>
        <p:nvSpPr>
          <p:cNvPr id="435" name="Shape 43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Shape 4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150" y="1270975"/>
            <a:ext cx="4906969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GitHub</a:t>
            </a:r>
            <a:endParaRPr/>
          </a:p>
        </p:txBody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3625" y="1152475"/>
            <a:ext cx="3361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Drag and drop files.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short description of your commit.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commit is an event that occurs when one or more programmer wants to publish changes to the repository.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added updated slide deck and Week 3 code</a:t>
            </a:r>
            <a:endParaRPr/>
          </a:p>
        </p:txBody>
      </p:sp>
      <p:sp>
        <p:nvSpPr>
          <p:cNvPr id="443" name="Shape 44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Shape 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274" y="1017725"/>
            <a:ext cx="4887176" cy="38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GitHub</a:t>
            </a:r>
            <a:endParaRPr/>
          </a:p>
        </p:txBody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3625" y="1152475"/>
            <a:ext cx="33618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"/>
              <a:t>Receive notifications when a repository is updated by watching it.</a:t>
            </a:r>
            <a:endParaRPr/>
          </a:p>
        </p:txBody>
      </p:sp>
      <p:sp>
        <p:nvSpPr>
          <p:cNvPr id="451" name="Shape 45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Shape 4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425" y="1310363"/>
            <a:ext cx="5413775" cy="3100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data types</a:t>
            </a:r>
            <a:endParaRPr/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expressions yield boolean data, meaning true or false values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+ 3 &gt; 2 → True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 + 3 &lt; 2 → False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comparison operators in Boolean expressions</a:t>
            </a: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Equality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lang="en"/>
              <a:t> == 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the values of x and y equal to one another?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!=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Inequality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!= y </a:t>
            </a:r>
            <a:r>
              <a:rPr lang="en"/>
              <a:t>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expression is true if x is not equal to y</a:t>
            </a:r>
            <a:endParaRPr/>
          </a:p>
        </p:txBody>
      </p:sp>
      <p:sp>
        <p:nvSpPr>
          <p:cNvPr id="466" name="Shape 46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Greater than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&gt; 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True if x is greater than 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&gt;=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Greater than OR equal to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&gt;= y 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expression is true if x is greater than OR equal to y</a:t>
            </a:r>
            <a:endParaRPr/>
          </a:p>
        </p:txBody>
      </p:sp>
      <p:sp>
        <p:nvSpPr>
          <p:cNvPr id="473" name="Shape 47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1043250" y="1017725"/>
            <a:ext cx="7057500" cy="3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What do programs do?</a:t>
            </a:r>
            <a:endParaRPr sz="1800"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Almost everything.</a:t>
            </a:r>
            <a:endParaRPr>
              <a:solidFill>
                <a:schemeClr val="lt2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“There are more things in heaven and earth, Horatio, than are dreamt of in your philosophy.” (from Shakespeare’s </a:t>
            </a:r>
            <a:r>
              <a:rPr i="1" lang="en">
                <a:solidFill>
                  <a:schemeClr val="lt2"/>
                </a:solidFill>
              </a:rPr>
              <a:t>Hamlet)</a:t>
            </a:r>
            <a:r>
              <a:rPr lang="en">
                <a:solidFill>
                  <a:schemeClr val="lt2"/>
                </a:solidFill>
              </a:rPr>
              <a:t>. Limitations are set by the extent of your knowledge and imagination.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than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&lt; 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True if x is less than 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Greater than OR equal to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&lt;= y 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expression is true if x is less than OR equal to y</a:t>
            </a:r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 and == ARE NOT interchangeable.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= assigns values from the right-hand side to the variable on the left hand side.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== will yield ONLY Boolean values.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Inequality does not always require LHS and RHS expressions.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 us assume there exists some integer x, where x &gt; 5.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!x will yield true for any integer less than or equal to 5.</a:t>
            </a:r>
            <a:endParaRPr/>
          </a:p>
        </p:txBody>
      </p:sp>
      <p:sp>
        <p:nvSpPr>
          <p:cNvPr id="487" name="Shape 48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operators</a:t>
            </a:r>
            <a:endParaRPr/>
          </a:p>
        </p:txBody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they different from comparison operators? </a:t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allow for multiple Boolean expressions in one statement.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Let’s suppose there are two expressions we want to evaluate: x &lt;= 7; x &gt; 3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other words, we want to know if x is in range, (3, 7]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logic operator, </a:t>
            </a:r>
            <a:r>
              <a:rPr b="1" lang="en"/>
              <a:t>and </a:t>
            </a:r>
            <a:r>
              <a:rPr lang="en"/>
              <a:t>to evaluate both expressions at once.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 &lt;= 7 and x &gt; 3</a:t>
            </a:r>
            <a:endParaRPr/>
          </a:p>
        </p:txBody>
      </p:sp>
      <p:sp>
        <p:nvSpPr>
          <p:cNvPr id="494" name="Shape 49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operators</a:t>
            </a:r>
            <a:endParaRPr/>
          </a:p>
        </p:txBody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311700" y="1152475"/>
            <a:ext cx="51084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operator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lang="en"/>
              <a:t>In Python, we write it as and.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</a:t>
            </a:r>
            <a:r>
              <a:rPr lang="en"/>
              <a:t> = 5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</a:t>
            </a:r>
            <a:r>
              <a:rPr lang="en"/>
              <a:t> &gt; 3 and x &lt;= 7 yields True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other languages, and is represented as &amp; or &amp;&amp;</a:t>
            </a:r>
            <a:endParaRPr/>
          </a:p>
        </p:txBody>
      </p:sp>
      <p:sp>
        <p:nvSpPr>
          <p:cNvPr id="501" name="Shape 50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operators</a:t>
            </a:r>
            <a:endParaRPr/>
          </a:p>
        </p:txBody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430200" y="11998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</a:t>
            </a:r>
            <a:r>
              <a:rPr lang="en"/>
              <a:t>operator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</a:pPr>
            <a:r>
              <a:rPr lang="en"/>
              <a:t>In Python, we write it as or.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 = 5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x &gt; 3 or x &lt;= 7 yields True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languages differentiate between the exclusive and inclusive or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Exclusive or, ^ or ^^, yields True IFF (if and only if) one of the statements is true, but not both.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Inclusive or, | or ||, yields True when one or more statements are true.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PYTHON USES INCLUSIVE OR</a:t>
            </a:r>
            <a:endParaRPr/>
          </a:p>
        </p:txBody>
      </p:sp>
      <p:sp>
        <p:nvSpPr>
          <p:cNvPr id="508" name="Shape 50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430200" y="11998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Statements that guide the behavior of a program based on one or more Boolean statements.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Programs can make their own decisions while it is running.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updates of values.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the syntax is as follows: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f [Boolean expression]: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[block of code to be executed when if statement is true]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One-way, two-way, multi-way, and nested if statements are possible</a:t>
            </a:r>
            <a:endParaRPr/>
          </a:p>
        </p:txBody>
      </p:sp>
      <p:sp>
        <p:nvSpPr>
          <p:cNvPr id="515" name="Shape 51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One-way if statements</a:t>
            </a:r>
            <a:endParaRPr/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Means we have only one if statement to evaluate.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x = 5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if x &gt; 10: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print “x is greater than 10!”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## Should evaluate to False, thus printing nothing</a:t>
            </a:r>
            <a:endParaRPr sz="1400"/>
          </a:p>
        </p:txBody>
      </p:sp>
      <p:sp>
        <p:nvSpPr>
          <p:cNvPr id="522" name="Shape 52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Two-way if statements</a:t>
            </a:r>
            <a:endParaRPr/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Directs the behavior of the program when the if block is not executed.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If, else used in conjunction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Example: 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x = 5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if x &gt; 10: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print “x is greater than 10!”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	else: 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	print “x is less than or equal to 10!”</a:t>
            </a:r>
            <a:endParaRPr sz="1400"/>
          </a:p>
        </p:txBody>
      </p:sp>
      <p:sp>
        <p:nvSpPr>
          <p:cNvPr id="529" name="Shape 52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Two-way if statements practice </a:t>
            </a:r>
            <a:endParaRPr/>
          </a:p>
        </p:txBody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Write a two-way if statement which prints “Fizz” for even numbers and “Buzz” for odd.</a:t>
            </a:r>
            <a:endParaRPr sz="3000"/>
          </a:p>
        </p:txBody>
      </p:sp>
      <p:sp>
        <p:nvSpPr>
          <p:cNvPr id="536" name="Shape 53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messages</a:t>
            </a:r>
            <a:endParaRPr/>
          </a:p>
        </p:txBody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int(), float(), str() to type cast.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expressions are constructed with comparison operators (==, !=, &gt;, &gt;=, &lt;, &lt;=). Multiple expressions are interconnected using logic operators (and, or, not).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one-way, two-way, multi-way, and nested-if statements to guide behavior of your program.</a:t>
            </a:r>
            <a:endParaRPr/>
          </a:p>
        </p:txBody>
      </p:sp>
      <p:sp>
        <p:nvSpPr>
          <p:cNvPr id="543" name="Shape 54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85350" y="1648938"/>
            <a:ext cx="706200" cy="5727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11700" y="2291863"/>
            <a:ext cx="225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Programmer (that’s you)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906500" y="2893850"/>
            <a:ext cx="6639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3F3F3"/>
                </a:solidFill>
              </a:rPr>
              <a:t>?</a:t>
            </a:r>
            <a:endParaRPr sz="6000">
              <a:solidFill>
                <a:srgbClr val="F3F3F3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413300" y="3767463"/>
            <a:ext cx="225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Computational problem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497975" y="2893850"/>
            <a:ext cx="8433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3583600" y="1855025"/>
            <a:ext cx="2259900" cy="19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For each day in month: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print(day)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eat()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exercise()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read()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learn()</a:t>
            </a:r>
            <a:endParaRPr>
              <a:solidFill>
                <a:srgbClr val="F3F3F3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	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3573050" y="3678450"/>
            <a:ext cx="2259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Write a program!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5738925" y="2893850"/>
            <a:ext cx="8433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900" y="2087464"/>
            <a:ext cx="2097674" cy="1886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 txBox="1"/>
          <p:nvPr>
            <p:ph idx="4294967295"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Week 5</a:t>
            </a:r>
            <a:endParaRPr sz="36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up conditional statements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Multi-way and nested if statements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imports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problems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Lesson5.py homework problems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choose a self-report questionnaire and turn it into a series of if statements.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turn TAB or ART screening into if </a:t>
            </a:r>
            <a:r>
              <a:rPr lang="en"/>
              <a:t>statements</a:t>
            </a:r>
            <a:r>
              <a:rPr lang="en"/>
              <a:t>. </a:t>
            </a:r>
            <a:endParaRPr/>
          </a:p>
        </p:txBody>
      </p:sp>
      <p:sp>
        <p:nvSpPr>
          <p:cNvPr id="556" name="Shape 55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Multi-way </a:t>
            </a:r>
            <a:r>
              <a:rPr lang="en"/>
              <a:t>if statements</a:t>
            </a:r>
            <a:endParaRPr/>
          </a:p>
        </p:txBody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If, elif, else used in conjunction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Example: 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x = 5</a:t>
            </a:r>
            <a:br>
              <a:rPr lang="en" sz="1400"/>
            </a:br>
            <a:r>
              <a:rPr lang="en" sz="1400"/>
              <a:t>if x &gt; 10:</a:t>
            </a:r>
            <a:br>
              <a:rPr lang="en" sz="1400"/>
            </a:br>
            <a:r>
              <a:rPr lang="en" sz="1400"/>
              <a:t>	print “x is greater than 10!”</a:t>
            </a:r>
            <a:br>
              <a:rPr lang="en" sz="1400"/>
            </a:br>
            <a:r>
              <a:rPr lang="en" sz="1400"/>
              <a:t>e</a:t>
            </a:r>
            <a:r>
              <a:rPr lang="en" sz="1400"/>
              <a:t>lif x == 10:</a:t>
            </a:r>
            <a:br>
              <a:rPr lang="en" sz="1400"/>
            </a:br>
            <a:r>
              <a:rPr lang="en" sz="1400"/>
              <a:t>	</a:t>
            </a:r>
            <a:r>
              <a:rPr lang="en" sz="1400"/>
              <a:t>p</a:t>
            </a:r>
            <a:r>
              <a:rPr lang="en" sz="1400"/>
              <a:t>rint “x is equal to 10!”</a:t>
            </a:r>
            <a:br>
              <a:rPr lang="en" sz="1400"/>
            </a:br>
            <a:r>
              <a:rPr lang="en" sz="1400"/>
              <a:t>else: </a:t>
            </a:r>
            <a:br>
              <a:rPr lang="en" sz="1400"/>
            </a:br>
            <a:r>
              <a:rPr lang="en" sz="1400"/>
              <a:t>	print “x is less than 10!”</a:t>
            </a:r>
            <a:endParaRPr sz="1400"/>
          </a:p>
        </p:txBody>
      </p:sp>
      <p:sp>
        <p:nvSpPr>
          <p:cNvPr id="563" name="Shape 56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Multi-way if statement practice</a:t>
            </a:r>
            <a:endParaRPr/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Write a multi-way if statement which prints “x is positive” for positive numbers, “x is negative” for negative numbers, and “x is 0” otherwise. </a:t>
            </a:r>
            <a:endParaRPr/>
          </a:p>
        </p:txBody>
      </p:sp>
      <p:sp>
        <p:nvSpPr>
          <p:cNvPr id="570" name="Shape 57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 statements</a:t>
            </a:r>
            <a:endParaRPr/>
          </a:p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2054550" y="1173875"/>
            <a:ext cx="5034900" cy="3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further distinguish between categories.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Kind of like asking follow-up questions...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 statements</a:t>
            </a:r>
            <a:endParaRPr/>
          </a:p>
        </p:txBody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2054550" y="1173875"/>
            <a:ext cx="5034900" cy="3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x &gt; 0:</a:t>
            </a:r>
            <a:br>
              <a:rPr lang="en"/>
            </a:br>
            <a:r>
              <a:rPr lang="en"/>
              <a:t>	if x % 2 == 0:</a:t>
            </a:r>
            <a:br>
              <a:rPr lang="en"/>
            </a:br>
            <a:r>
              <a:rPr lang="en"/>
              <a:t>		print “positive even number”</a:t>
            </a:r>
            <a:br>
              <a:rPr lang="en"/>
            </a:br>
            <a:r>
              <a:rPr lang="en"/>
              <a:t>	else:</a:t>
            </a:r>
            <a:br>
              <a:rPr lang="en"/>
            </a:br>
            <a:r>
              <a:rPr lang="en"/>
              <a:t>		print “positive odd number”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elif x == 0:</a:t>
            </a:r>
            <a:br>
              <a:rPr lang="en"/>
            </a:br>
            <a:r>
              <a:rPr lang="en"/>
              <a:t>	print “x is 0”</a:t>
            </a:r>
            <a:br>
              <a:rPr lang="en"/>
            </a:br>
            <a:r>
              <a:rPr lang="en"/>
              <a:t>else:</a:t>
            </a:r>
            <a:br>
              <a:rPr lang="en"/>
            </a:br>
            <a:r>
              <a:rPr lang="en"/>
              <a:t>	if x % 2 == 0:</a:t>
            </a:r>
            <a:br>
              <a:rPr lang="en"/>
            </a:br>
            <a:r>
              <a:rPr lang="en"/>
              <a:t>		print “negative even number”</a:t>
            </a:r>
            <a:br>
              <a:rPr lang="en"/>
            </a:br>
            <a:r>
              <a:rPr lang="en"/>
              <a:t>	else:</a:t>
            </a:r>
            <a:br>
              <a:rPr lang="en"/>
            </a:br>
            <a:r>
              <a:rPr lang="en"/>
              <a:t>		print “negative odd number”</a:t>
            </a:r>
            <a:endParaRPr/>
          </a:p>
        </p:txBody>
      </p:sp>
      <p:sp>
        <p:nvSpPr>
          <p:cNvPr id="584" name="Shape 58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 statements practice</a:t>
            </a:r>
            <a:endParaRPr/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Write a series of nested if statements for student grades. You want to print either pass/fail and followed by the student’s letter grade. Please account for -/+ letter grades. </a:t>
            </a:r>
            <a:endParaRPr sz="3000"/>
          </a:p>
        </p:txBody>
      </p:sp>
      <p:sp>
        <p:nvSpPr>
          <p:cNvPr id="591" name="Shape 59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imports</a:t>
            </a:r>
            <a:endParaRPr/>
          </a:p>
        </p:txBody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 are toolkits for programmer.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language has its own libraries.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Libraries are enriched with specialized functions such as cosine, sine, tangent, rounding up and down.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import statements are declared at the beginning of a module.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Python libraries are Math and Random.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Math toolkit gives you rounding functions (ceil, floor), trig functions, factorial, etc.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generates random numbers for you.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Documentation</a:t>
            </a: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imports</a:t>
            </a:r>
            <a:endParaRPr/>
          </a:p>
        </p:txBody>
      </p:sp>
      <p:sp>
        <p:nvSpPr>
          <p:cNvPr id="604" name="Shape 6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math, random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print(math.ceil(7.8))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## change the integers in the parentheses if you want to adjust the range</a:t>
            </a:r>
            <a:br>
              <a:rPr lang="en"/>
            </a:br>
            <a:r>
              <a:rPr lang="en"/>
              <a:t>print(random.randint(1,3))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**additional examples in code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Try it yourself!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Look at the documentation, see what you can do. </a:t>
            </a:r>
            <a:endParaRPr/>
          </a:p>
        </p:txBody>
      </p:sp>
      <p:sp>
        <p:nvSpPr>
          <p:cNvPr id="605" name="Shape 60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 txBox="1"/>
          <p:nvPr>
            <p:ph idx="4294967295" type="ctrTitle"/>
          </p:nvPr>
        </p:nvSpPr>
        <p:spPr>
          <a:xfrm>
            <a:off x="311700" y="744575"/>
            <a:ext cx="84222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Foundations of Computer Science for Researchers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Week 6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programming languages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High-level languages</a:t>
            </a:r>
            <a:endParaRPr/>
          </a:p>
          <a:p>
            <a:pPr indent="-3175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similar to natural languages than low-level languages.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Handles computational problems designed by programmer.</a:t>
            </a:r>
            <a:endParaRPr sz="1400"/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Constructs represent mathematics.</a:t>
            </a:r>
            <a:endParaRPr sz="1400"/>
          </a:p>
          <a:p>
            <a:pPr indent="-31750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C++, Java, Python, MATLAB, Javascript, C#.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/>
              <a:t>Low-level languages</a:t>
            </a:r>
            <a:endParaRPr sz="1400"/>
          </a:p>
          <a:p>
            <a:pPr indent="-317500" lvl="0" marL="9144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Languages which communicate instructions to </a:t>
            </a:r>
            <a:r>
              <a:rPr lang="en" sz="1400"/>
              <a:t>computer</a:t>
            </a:r>
            <a:r>
              <a:rPr lang="en" sz="1400"/>
              <a:t> microarchitecture.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Pertains to hardware underlying your software. 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Several levels removed from the user.</a:t>
            </a:r>
            <a:endParaRPr sz="1400"/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Assembly language, machine language, and some say C...</a:t>
            </a:r>
            <a:endParaRPr sz="1400"/>
          </a:p>
        </p:txBody>
      </p:sp>
      <p:sp>
        <p:nvSpPr>
          <p:cNvPr id="111" name="Shape 11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this lesson</a:t>
            </a:r>
            <a:endParaRPr/>
          </a:p>
        </p:txBody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Shortcut operators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learning about repetition/iteration structures.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 loops (primary focus of this lesson)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loops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Nested loops</a:t>
            </a:r>
            <a:endParaRPr/>
          </a:p>
        </p:txBody>
      </p:sp>
      <p:sp>
        <p:nvSpPr>
          <p:cNvPr id="618" name="Shape 61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Shortcut operators</a:t>
            </a:r>
            <a:endParaRPr/>
          </a:p>
        </p:txBody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start with x = 10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+=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value from RHS to value on the LHS.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lang="en"/>
              <a:t> += 1, we will get 11, 12, 13, 14, and so on…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Equivalent to x = x + 1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Subtract values from LHS by value on RHS.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lang="en"/>
              <a:t> -= 1, we will get 9, 8, 7, 6, and so on…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Equivalent to x = x - 1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Multiply values on LHS by value on RHS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lang="en"/>
              <a:t>  *= 2, we will get 20, 40, 80, 160, and so on...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Equivalent to x = x * 2</a:t>
            </a:r>
            <a:endParaRPr/>
          </a:p>
        </p:txBody>
      </p:sp>
      <p:sp>
        <p:nvSpPr>
          <p:cNvPr id="625" name="Shape 62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Shortcut operators</a:t>
            </a:r>
            <a:endParaRPr/>
          </a:p>
        </p:txBody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start with x = 40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divide value on LHS by value on RHS.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/= 2, we will get 20, 10, 5,  and so on…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Equivalent to x = x / 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%=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modulus of value on LHS by the value on RHS.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 %= 3 we will get 1, 1, 1, and so on…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Equivalent to x = x % 3 </a:t>
            </a:r>
            <a:endParaRPr/>
          </a:p>
        </p:txBody>
      </p:sp>
      <p:sp>
        <p:nvSpPr>
          <p:cNvPr id="632" name="Shape 63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structures</a:t>
            </a:r>
            <a:endParaRPr/>
          </a:p>
        </p:txBody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repetitively perform some action until termination condition is satisfied.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 are initialization, termination condition, and update. </a:t>
            </a:r>
            <a:endParaRPr/>
          </a:p>
        </p:txBody>
      </p:sp>
      <p:sp>
        <p:nvSpPr>
          <p:cNvPr id="639" name="Shape 63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 initialize some variable.</a:t>
            </a:r>
            <a:br>
              <a:rPr lang="en"/>
            </a:br>
            <a:r>
              <a:rPr lang="en"/>
              <a:t>c</a:t>
            </a:r>
            <a:r>
              <a:rPr lang="en"/>
              <a:t>ounter = 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## write the termination condition of your while loop</a:t>
            </a:r>
            <a:br>
              <a:rPr lang="en"/>
            </a:br>
            <a:r>
              <a:rPr lang="en"/>
              <a:t>w</a:t>
            </a:r>
            <a:r>
              <a:rPr lang="en"/>
              <a:t>hile counter &lt; 5:</a:t>
            </a:r>
            <a:br>
              <a:rPr lang="en"/>
            </a:br>
            <a:r>
              <a:rPr lang="en"/>
              <a:t>	</a:t>
            </a:r>
            <a:r>
              <a:rPr lang="en"/>
              <a:t>p</a:t>
            </a:r>
            <a:r>
              <a:rPr lang="en"/>
              <a:t>rint “counter =”, counter</a:t>
            </a:r>
            <a:br>
              <a:rPr lang="en"/>
            </a:br>
            <a:r>
              <a:rPr lang="en"/>
              <a:t>	## now update the value of counter</a:t>
            </a:r>
            <a:br>
              <a:rPr lang="en"/>
            </a:br>
            <a:r>
              <a:rPr lang="en"/>
              <a:t>	</a:t>
            </a:r>
            <a:r>
              <a:rPr lang="en"/>
              <a:t>c</a:t>
            </a:r>
            <a:r>
              <a:rPr lang="en"/>
              <a:t>ounter += 1</a:t>
            </a:r>
            <a:br>
              <a:rPr lang="en"/>
            </a:b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many times will this loop print counter? Try it out...</a:t>
            </a:r>
            <a:br>
              <a:rPr lang="en"/>
            </a:br>
            <a:endParaRPr/>
          </a:p>
        </p:txBody>
      </p:sp>
      <p:sp>
        <p:nvSpPr>
          <p:cNvPr id="646" name="Shape 64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652" name="Shape 6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loop will terminate when the termination condition is satisfied.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do not update?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Loop will go on infinitely…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Updating ensures that we will satisfy the termination condition at some preset event.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we never initialize?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never start the loop.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Or, dependent upon the program structure, the loop will execute infinitely. </a:t>
            </a:r>
            <a:endParaRPr/>
          </a:p>
        </p:txBody>
      </p:sp>
      <p:sp>
        <p:nvSpPr>
          <p:cNvPr id="653" name="Shape 65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 practice problem</a:t>
            </a:r>
            <a:endParaRPr/>
          </a:p>
        </p:txBody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Write a program where you calculate exponentials for the user. Ask the user for the base number and its exponent. Calculate the answer using a loop, and print the result of each iteration.</a:t>
            </a:r>
            <a:endParaRPr sz="2400"/>
          </a:p>
        </p:txBody>
      </p:sp>
      <p:sp>
        <p:nvSpPr>
          <p:cNvPr id="660" name="Shape 66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base	= int(raw_input(“Enter the base: “))</a:t>
            </a:r>
            <a:br>
              <a:rPr lang="en" sz="1400"/>
            </a:br>
            <a:r>
              <a:rPr lang="en" sz="1400"/>
              <a:t>exp = int(raw_intput(“Enter the exponent: “))</a:t>
            </a:r>
            <a:br>
              <a:rPr lang="en" sz="1400"/>
            </a:br>
            <a:br>
              <a:rPr lang="en" sz="1400"/>
            </a:br>
            <a:r>
              <a:rPr lang="en" sz="1400"/>
              <a:t>## Initialize</a:t>
            </a:r>
            <a:br>
              <a:rPr lang="en" sz="1400"/>
            </a:br>
            <a:r>
              <a:rPr lang="en" sz="1400"/>
              <a:t>counter = 0</a:t>
            </a:r>
            <a:br>
              <a:rPr lang="en" sz="1400"/>
            </a:br>
            <a:r>
              <a:rPr lang="en" sz="1400"/>
              <a:t>result = 1</a:t>
            </a:r>
            <a:br>
              <a:rPr lang="en" sz="1400"/>
            </a:br>
            <a:br>
              <a:rPr lang="en" sz="1400"/>
            </a:br>
            <a:r>
              <a:rPr lang="en" sz="1400"/>
              <a:t>## termination condition</a:t>
            </a:r>
            <a:br>
              <a:rPr lang="en" sz="1400"/>
            </a:br>
            <a:r>
              <a:rPr lang="en" sz="1400"/>
              <a:t>while counter &lt; exp:</a:t>
            </a:r>
            <a:br>
              <a:rPr lang="en" sz="1400"/>
            </a:br>
            <a:r>
              <a:rPr lang="en" sz="1400"/>
              <a:t>	result = result * base</a:t>
            </a:r>
            <a:br>
              <a:rPr lang="en" sz="1400"/>
            </a:br>
            <a:r>
              <a:rPr lang="en" sz="1400"/>
              <a:t>	print results</a:t>
            </a:r>
            <a:br>
              <a:rPr lang="en" sz="1400"/>
            </a:br>
            <a:r>
              <a:rPr lang="en" sz="1400"/>
              <a:t>	## update!</a:t>
            </a:r>
            <a:br>
              <a:rPr lang="en" sz="1400"/>
            </a:br>
            <a:r>
              <a:rPr lang="en" sz="1400"/>
              <a:t>	counter += 1</a:t>
            </a:r>
            <a:endParaRPr sz="1400"/>
          </a:p>
        </p:txBody>
      </p:sp>
      <p:sp>
        <p:nvSpPr>
          <p:cNvPr id="667" name="Shape 66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 practice problem</a:t>
            </a:r>
            <a:endParaRPr/>
          </a:p>
        </p:txBody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Write a program to calculate 5 factorial.  </a:t>
            </a:r>
            <a:endParaRPr sz="2400"/>
          </a:p>
        </p:txBody>
      </p:sp>
      <p:sp>
        <p:nvSpPr>
          <p:cNvPr id="674" name="Shape 67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 practice problem</a:t>
            </a:r>
            <a:endParaRPr/>
          </a:p>
        </p:txBody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ac = 5</a:t>
            </a:r>
            <a:br>
              <a:rPr lang="en"/>
            </a:br>
            <a:r>
              <a:rPr lang="en"/>
              <a:t>## Initialize!</a:t>
            </a:r>
            <a:br>
              <a:rPr lang="en"/>
            </a:br>
            <a:r>
              <a:rPr lang="en"/>
              <a:t>c</a:t>
            </a:r>
            <a:r>
              <a:rPr lang="en"/>
              <a:t>ounter = 4</a:t>
            </a:r>
            <a:br>
              <a:rPr lang="en"/>
            </a:br>
            <a:br>
              <a:rPr lang="en"/>
            </a:br>
            <a:r>
              <a:rPr lang="en"/>
              <a:t>## termination condition!</a:t>
            </a:r>
            <a:br>
              <a:rPr lang="en"/>
            </a:br>
            <a:r>
              <a:rPr lang="en"/>
              <a:t>w</a:t>
            </a:r>
            <a:r>
              <a:rPr lang="en"/>
              <a:t>hile counter &gt; 0:</a:t>
            </a:r>
            <a:br>
              <a:rPr lang="en"/>
            </a:br>
            <a:r>
              <a:rPr lang="en"/>
              <a:t>	</a:t>
            </a:r>
            <a:r>
              <a:rPr lang="en"/>
              <a:t>f</a:t>
            </a:r>
            <a:r>
              <a:rPr lang="en"/>
              <a:t>ac *= counter</a:t>
            </a:r>
            <a:br>
              <a:rPr lang="en"/>
            </a:br>
            <a:r>
              <a:rPr lang="en"/>
              <a:t>	</a:t>
            </a:r>
            <a:r>
              <a:rPr lang="en"/>
              <a:t>p</a:t>
            </a:r>
            <a:r>
              <a:rPr lang="en"/>
              <a:t>rint fac</a:t>
            </a:r>
            <a:br>
              <a:rPr lang="en"/>
            </a:br>
            <a:r>
              <a:rPr lang="en"/>
              <a:t>	## update!</a:t>
            </a:r>
            <a:br>
              <a:rPr lang="en"/>
            </a:br>
            <a:r>
              <a:rPr lang="en"/>
              <a:t>	</a:t>
            </a:r>
            <a:r>
              <a:rPr lang="en"/>
              <a:t>c</a:t>
            </a:r>
            <a:r>
              <a:rPr lang="en"/>
              <a:t>ounter -= 1</a:t>
            </a:r>
            <a:endParaRPr/>
          </a:p>
        </p:txBody>
      </p:sp>
      <p:sp>
        <p:nvSpPr>
          <p:cNvPr id="681" name="Shape 68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common languages out there?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aph Shows Top Programming Languages from Tiobe Index" id="118" name="Shape 118" title="Top Programming Languages Tiobe Inde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0" y="1135850"/>
            <a:ext cx="4220000" cy="36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7151500" y="4552900"/>
            <a:ext cx="1750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Stackify 2018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practice problem</a:t>
            </a:r>
            <a:endParaRPr/>
          </a:p>
        </p:txBody>
      </p:sp>
      <p:sp>
        <p:nvSpPr>
          <p:cNvPr id="687" name="Shape 6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Write a program where you print the counter value 5 times. If the counter is even, print “Fizz!” If the counter is odd, print “Buzz!”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Incorporate your understanding of conditional statements into your loop.</a:t>
            </a:r>
            <a:endParaRPr sz="2400"/>
          </a:p>
        </p:txBody>
      </p:sp>
      <p:sp>
        <p:nvSpPr>
          <p:cNvPr id="688" name="Shape 688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practice problem</a:t>
            </a:r>
            <a:endParaRPr/>
          </a:p>
        </p:txBody>
      </p:sp>
      <p:sp>
        <p:nvSpPr>
          <p:cNvPr id="694" name="Shape 6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## initialize!</a:t>
            </a:r>
            <a:br>
              <a:rPr lang="en" sz="1400"/>
            </a:br>
            <a:r>
              <a:rPr lang="en" sz="1400"/>
              <a:t>c</a:t>
            </a:r>
            <a:r>
              <a:rPr lang="en" sz="1400"/>
              <a:t>ounter = 0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## termination condition!!</a:t>
            </a:r>
            <a:br>
              <a:rPr lang="en" sz="1400"/>
            </a:br>
            <a:r>
              <a:rPr lang="en" sz="1400"/>
              <a:t>w</a:t>
            </a:r>
            <a:r>
              <a:rPr lang="en" sz="1400"/>
              <a:t>hile counter &lt; 5:</a:t>
            </a:r>
            <a:br>
              <a:rPr lang="en" sz="1400"/>
            </a:br>
            <a:r>
              <a:rPr lang="en" sz="1400"/>
              <a:t>	</a:t>
            </a:r>
            <a:r>
              <a:rPr lang="en" sz="1400"/>
              <a:t>p</a:t>
            </a:r>
            <a:r>
              <a:rPr lang="en" sz="1400"/>
              <a:t>rint counter</a:t>
            </a:r>
            <a:br>
              <a:rPr lang="en" sz="1400"/>
            </a:br>
            <a:r>
              <a:rPr lang="en" sz="1400"/>
              <a:t>	</a:t>
            </a:r>
            <a:r>
              <a:rPr lang="en" sz="1400"/>
              <a:t>if (counter % 2) == 0:</a:t>
            </a:r>
            <a:br>
              <a:rPr lang="en" sz="1400"/>
            </a:br>
            <a:r>
              <a:rPr lang="en" sz="1400"/>
              <a:t>		print “Fizz!”</a:t>
            </a:r>
            <a:br>
              <a:rPr lang="en" sz="1400"/>
            </a:br>
            <a:r>
              <a:rPr lang="en" sz="1400"/>
              <a:t>	else:</a:t>
            </a:r>
            <a:br>
              <a:rPr lang="en" sz="1400"/>
            </a:br>
            <a:r>
              <a:rPr lang="en" sz="1400"/>
              <a:t>		print “Buzz!”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## update!!!</a:t>
            </a:r>
            <a:br>
              <a:rPr lang="en" sz="1400"/>
            </a:br>
            <a:r>
              <a:rPr lang="en" sz="1400"/>
              <a:t>	counter += 1</a:t>
            </a:r>
            <a:endParaRPr sz="1400"/>
          </a:p>
        </p:txBody>
      </p:sp>
      <p:sp>
        <p:nvSpPr>
          <p:cNvPr id="695" name="Shape 695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practice problem</a:t>
            </a:r>
            <a:endParaRPr/>
          </a:p>
        </p:txBody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Let us transform a problem from earlier, which queried the user for monthly transportation expenditure and outputted the monthly average. 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Ask the user how much he/she/they spent in a month. Do this three times. Calculate the average and print it out to the console.  </a:t>
            </a:r>
            <a:endParaRPr sz="2400"/>
          </a:p>
        </p:txBody>
      </p:sp>
      <p:sp>
        <p:nvSpPr>
          <p:cNvPr id="702" name="Shape 702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practice problem</a:t>
            </a:r>
            <a:endParaRPr/>
          </a:p>
        </p:txBody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= 0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 initialize!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= 0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 termination condition!!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counter &lt; 3: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print "Month", counter + 1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total += float(raw_input("How much on transportation this month? "))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## update!!!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counter += 1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"In the last three months, you spent an average of", total / 3, "per month"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messages</a:t>
            </a:r>
            <a:endParaRPr/>
          </a:p>
        </p:txBody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Initialize, set the termination condition, UPDATE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about why, why, why we need these steps…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loops for repetitive actions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Asking for user input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Performing calculations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else?</a:t>
            </a:r>
            <a:endParaRPr/>
          </a:p>
        </p:txBody>
      </p:sp>
      <p:sp>
        <p:nvSpPr>
          <p:cNvPr id="716" name="Shape 716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Shape 723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 txBox="1"/>
          <p:nvPr/>
        </p:nvSpPr>
        <p:spPr>
          <a:xfrm>
            <a:off x="6582225" y="1641000"/>
            <a:ext cx="36600" cy="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