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334" r:id="rId32"/>
    <p:sldId id="286" r:id="rId33"/>
    <p:sldId id="287" r:id="rId34"/>
    <p:sldId id="288" r:id="rId35"/>
    <p:sldId id="289" r:id="rId36"/>
    <p:sldId id="290" r:id="rId37"/>
    <p:sldId id="291" r:id="rId38"/>
    <p:sldId id="335" r:id="rId39"/>
    <p:sldId id="336" r:id="rId40"/>
    <p:sldId id="337" r:id="rId41"/>
    <p:sldId id="292" r:id="rId42"/>
    <p:sldId id="338" r:id="rId43"/>
    <p:sldId id="293" r:id="rId44"/>
    <p:sldId id="294" r:id="rId45"/>
    <p:sldId id="339" r:id="rId46"/>
    <p:sldId id="340" r:id="rId47"/>
    <p:sldId id="295" r:id="rId48"/>
    <p:sldId id="296" r:id="rId49"/>
    <p:sldId id="297" r:id="rId50"/>
    <p:sldId id="341" r:id="rId51"/>
    <p:sldId id="344" r:id="rId52"/>
    <p:sldId id="300" r:id="rId53"/>
    <p:sldId id="301" r:id="rId54"/>
    <p:sldId id="302" r:id="rId55"/>
    <p:sldId id="303" r:id="rId56"/>
    <p:sldId id="304" r:id="rId57"/>
    <p:sldId id="345" r:id="rId58"/>
    <p:sldId id="346" r:id="rId59"/>
    <p:sldId id="347" r:id="rId60"/>
    <p:sldId id="342" r:id="rId61"/>
    <p:sldId id="343"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49" r:id="rId81"/>
    <p:sldId id="348" r:id="rId82"/>
    <p:sldId id="350" r:id="rId83"/>
    <p:sldId id="324" r:id="rId84"/>
    <p:sldId id="325" r:id="rId85"/>
    <p:sldId id="326" r:id="rId86"/>
    <p:sldId id="327" r:id="rId87"/>
    <p:sldId id="328" r:id="rId88"/>
    <p:sldId id="329" r:id="rId89"/>
    <p:sldId id="33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 id="377" r:id="rId117"/>
    <p:sldId id="378" r:id="rId118"/>
    <p:sldId id="379" r:id="rId119"/>
    <p:sldId id="380" r:id="rId120"/>
    <p:sldId id="381" r:id="rId121"/>
    <p:sldId id="382" r:id="rId122"/>
    <p:sldId id="383" r:id="rId123"/>
    <p:sldId id="384" r:id="rId124"/>
    <p:sldId id="385" r:id="rId125"/>
    <p:sldId id="386" r:id="rId126"/>
    <p:sldId id="387" r:id="rId127"/>
    <p:sldId id="388" r:id="rId128"/>
    <p:sldId id="399" r:id="rId129"/>
    <p:sldId id="389" r:id="rId130"/>
    <p:sldId id="400" r:id="rId131"/>
    <p:sldId id="394" r:id="rId132"/>
    <p:sldId id="395" r:id="rId133"/>
    <p:sldId id="403" r:id="rId134"/>
    <p:sldId id="396" r:id="rId135"/>
    <p:sldId id="397" r:id="rId136"/>
    <p:sldId id="409" r:id="rId137"/>
    <p:sldId id="390" r:id="rId138"/>
    <p:sldId id="391" r:id="rId139"/>
    <p:sldId id="401" r:id="rId140"/>
    <p:sldId id="392" r:id="rId141"/>
    <p:sldId id="393" r:id="rId142"/>
    <p:sldId id="402" r:id="rId143"/>
    <p:sldId id="404" r:id="rId144"/>
    <p:sldId id="405" r:id="rId145"/>
    <p:sldId id="406" r:id="rId146"/>
    <p:sldId id="407" r:id="rId147"/>
    <p:sldId id="408" r:id="rId148"/>
    <p:sldId id="398" r:id="rId1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90" autoAdjust="0"/>
    <p:restoredTop sz="68850" autoAdjust="0"/>
  </p:normalViewPr>
  <p:slideViewPr>
    <p:cSldViewPr snapToGrid="0" snapToObjects="1">
      <p:cViewPr>
        <p:scale>
          <a:sx n="99" d="100"/>
          <a:sy n="99" d="100"/>
        </p:scale>
        <p:origin x="-752" y="-12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150" Type="http://schemas.openxmlformats.org/officeDocument/2006/relationships/notesMaster" Target="notesMasters/notesMaster1.xml"/><Relationship Id="rId151" Type="http://schemas.openxmlformats.org/officeDocument/2006/relationships/printerSettings" Target="printerSettings/printerSettings1.bin"/><Relationship Id="rId152" Type="http://schemas.openxmlformats.org/officeDocument/2006/relationships/presProps" Target="presProps.xml"/><Relationship Id="rId153" Type="http://schemas.openxmlformats.org/officeDocument/2006/relationships/viewProps" Target="viewProps.xml"/><Relationship Id="rId154" Type="http://schemas.openxmlformats.org/officeDocument/2006/relationships/theme" Target="theme/theme1.xml"/><Relationship Id="rId15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716673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*Always</a:t>
            </a:r>
            <a:r>
              <a:rPr lang="en-US" baseline="0" dirty="0" smtClean="0"/>
              <a:t> try a few </a:t>
            </a:r>
            <a:r>
              <a:rPr lang="en-US" baseline="0" dirty="0" err="1" smtClean="0"/>
              <a:t>userinput</a:t>
            </a:r>
            <a:r>
              <a:rPr lang="en-US" baseline="0" dirty="0" smtClean="0"/>
              <a:t> values to make sure the whole code works (</a:t>
            </a:r>
            <a:r>
              <a:rPr lang="en-US" baseline="0" dirty="0" err="1" smtClean="0"/>
              <a:t>ie</a:t>
            </a:r>
            <a:r>
              <a:rPr lang="en-US" baseline="0" dirty="0" smtClean="0"/>
              <a:t> don’t just try one positive number, rather try a positive number and a negative number/ or a negative number and 0)</a:t>
            </a:r>
            <a:endParaRPr lang="en-US" dirty="0"/>
          </a:p>
        </p:txBody>
      </p:sp>
    </p:spTree>
    <p:extLst>
      <p:ext uri="{BB962C8B-B14F-4D97-AF65-F5344CB8AC3E}">
        <p14:creationId xmlns:p14="http://schemas.microsoft.com/office/powerpoint/2010/main" val="313527567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here </a:t>
            </a:r>
            <a:r>
              <a:rPr lang="mr-IN" dirty="0" smtClean="0"/>
              <a:t>–</a:t>
            </a:r>
            <a:r>
              <a:rPr lang="en-US" dirty="0" smtClean="0"/>
              <a:t> two solutions</a:t>
            </a:r>
            <a:r>
              <a:rPr lang="en-US" baseline="0" dirty="0" smtClean="0"/>
              <a:t> appeared. The reason is because two if statements were used rather than the </a:t>
            </a:r>
            <a:r>
              <a:rPr lang="en-US" baseline="0" dirty="0" err="1" smtClean="0"/>
              <a:t>elif</a:t>
            </a:r>
            <a:r>
              <a:rPr lang="en-US" baseline="0" dirty="0" smtClean="0"/>
              <a:t>. </a:t>
            </a:r>
          </a:p>
          <a:p>
            <a:r>
              <a:rPr lang="en-US" baseline="0" dirty="0" smtClean="0"/>
              <a:t>Here the code ran to see if the first if statement was upheld (if x is positive), and it was true. BUT THEN, it saw a “new” different scenario where the value of x should be compared to either a negative number or all else and thus printed 0 as well. </a:t>
            </a:r>
          </a:p>
          <a:p>
            <a:endParaRPr lang="en-US" baseline="0" dirty="0" smtClean="0"/>
          </a:p>
          <a:p>
            <a:r>
              <a:rPr lang="en-US" baseline="0" dirty="0" smtClean="0"/>
              <a:t>As you can see, </a:t>
            </a:r>
            <a:r>
              <a:rPr lang="en-US" baseline="0" dirty="0" err="1" smtClean="0"/>
              <a:t>elif</a:t>
            </a:r>
            <a:r>
              <a:rPr lang="en-US" baseline="0" dirty="0" smtClean="0"/>
              <a:t> makes sure that the </a:t>
            </a:r>
            <a:r>
              <a:rPr lang="en-US" baseline="0" dirty="0" err="1" smtClean="0"/>
              <a:t>elif</a:t>
            </a:r>
            <a:r>
              <a:rPr lang="en-US" baseline="0" dirty="0" smtClean="0"/>
              <a:t> statement is conditional on the first if statement. </a:t>
            </a:r>
            <a:endParaRPr lang="en-US" dirty="0"/>
          </a:p>
        </p:txBody>
      </p:sp>
    </p:spTree>
    <p:extLst>
      <p:ext uri="{BB962C8B-B14F-4D97-AF65-F5344CB8AC3E}">
        <p14:creationId xmlns:p14="http://schemas.microsoft.com/office/powerpoint/2010/main" val="36007354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Shape 5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0" name="Shape 5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7" name="Shape 5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Note here </a:t>
            </a:r>
            <a:r>
              <a:rPr lang="mr-IN" dirty="0" smtClean="0"/>
              <a:t>–</a:t>
            </a:r>
            <a:r>
              <a:rPr lang="en-US" dirty="0" smtClean="0"/>
              <a:t> we have multiple</a:t>
            </a:r>
            <a:r>
              <a:rPr lang="en-US" baseline="0" dirty="0" smtClean="0"/>
              <a:t> if statements, but the grades are clearly given boundaries. </a:t>
            </a:r>
          </a:p>
          <a:p>
            <a:r>
              <a:rPr lang="en-US" baseline="0" dirty="0" smtClean="0"/>
              <a:t>HOW COU</a:t>
            </a:r>
            <a:r>
              <a:rPr lang="de-DE" baseline="0" dirty="0" smtClean="0"/>
              <a:t>LD</a:t>
            </a:r>
            <a:r>
              <a:rPr lang="en-US" baseline="0" dirty="0" smtClean="0"/>
              <a:t> YOU CONCEPTUALIZE THIS PROBLEM WI</a:t>
            </a:r>
            <a:r>
              <a:rPr lang="de-DE" baseline="0" dirty="0" smtClean="0"/>
              <a:t>TH</a:t>
            </a:r>
            <a:r>
              <a:rPr lang="en-US" baseline="0" dirty="0" smtClean="0"/>
              <a:t> ELIF STATEMENTS INSTEAD? </a:t>
            </a:r>
          </a:p>
          <a:p>
            <a:pPr marL="158750" indent="0">
              <a:buNone/>
            </a:pPr>
            <a:r>
              <a:rPr lang="en-US" baseline="0" dirty="0" smtClean="0"/>
              <a:t>(compare this circled portion to next slide)</a:t>
            </a:r>
          </a:p>
          <a:p>
            <a:endParaRPr lang="en-US" dirty="0"/>
          </a:p>
        </p:txBody>
      </p:sp>
    </p:spTree>
    <p:extLst>
      <p:ext uri="{BB962C8B-B14F-4D97-AF65-F5344CB8AC3E}">
        <p14:creationId xmlns:p14="http://schemas.microsoft.com/office/powerpoint/2010/main" val="4177068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Elif</a:t>
            </a:r>
            <a:r>
              <a:rPr lang="en-US" dirty="0" smtClean="0"/>
              <a:t> allowed us to not</a:t>
            </a:r>
            <a:r>
              <a:rPr lang="en-US" baseline="0" dirty="0" smtClean="0"/>
              <a:t> have to place strict boundaries on the statement and rather could just place the lower boundary of the grade!</a:t>
            </a:r>
            <a:endParaRPr lang="en-US" dirty="0"/>
          </a:p>
        </p:txBody>
      </p:sp>
    </p:spTree>
    <p:extLst>
      <p:ext uri="{BB962C8B-B14F-4D97-AF65-F5344CB8AC3E}">
        <p14:creationId xmlns:p14="http://schemas.microsoft.com/office/powerpoint/2010/main" val="311917045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4" name="Shape 5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Shape 6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1" name="Shape 6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want to see the results of the randomizer,</a:t>
            </a:r>
            <a:r>
              <a:rPr lang="en-US" baseline="0" dirty="0" smtClean="0"/>
              <a:t> you can use a print statement to display it!</a:t>
            </a:r>
            <a:endParaRPr lang="en-US" dirty="0"/>
          </a:p>
        </p:txBody>
      </p:sp>
    </p:spTree>
    <p:extLst>
      <p:ext uri="{BB962C8B-B14F-4D97-AF65-F5344CB8AC3E}">
        <p14:creationId xmlns:p14="http://schemas.microsoft.com/office/powerpoint/2010/main" val="1531510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*hint you can use a Random</a:t>
            </a:r>
            <a:r>
              <a:rPr lang="en-US" baseline="0" dirty="0" smtClean="0"/>
              <a:t> library import or the function “</a:t>
            </a:r>
            <a:r>
              <a:rPr lang="en-US" baseline="0" dirty="0" err="1" smtClean="0"/>
              <a:t>rand_int</a:t>
            </a:r>
            <a:r>
              <a:rPr lang="en-US" baseline="0" dirty="0" smtClean="0"/>
              <a:t>” function </a:t>
            </a:r>
            <a:endParaRPr lang="en-US" dirty="0"/>
          </a:p>
        </p:txBody>
      </p:sp>
    </p:spTree>
    <p:extLst>
      <p:ext uri="{BB962C8B-B14F-4D97-AF65-F5344CB8AC3E}">
        <p14:creationId xmlns:p14="http://schemas.microsoft.com/office/powerpoint/2010/main" val="408922904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Shape 6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8" name="Shape 6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4" name="Shape 6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Shape 6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8" name="Shape 6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5" name="Shape 6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baseline="0" dirty="0" smtClean="0"/>
              <a:t>When you want to use as few lines of code as possible to execute the same function over and over again </a:t>
            </a:r>
          </a:p>
          <a:p>
            <a:pPr marL="0" lvl="0" indent="0" rtl="0">
              <a:spcBef>
                <a:spcPts val="0"/>
              </a:spcBef>
              <a:spcAft>
                <a:spcPts val="0"/>
              </a:spcAft>
              <a:buFontTx/>
              <a:buNone/>
            </a:pPr>
            <a:endParaRPr lang="en-US" baseline="0" dirty="0" smtClean="0"/>
          </a:p>
          <a:p>
            <a:pPr marL="228600" lvl="0" indent="-228600" rtl="0">
              <a:spcBef>
                <a:spcPts val="0"/>
              </a:spcBef>
              <a:spcAft>
                <a:spcPts val="0"/>
              </a:spcAft>
              <a:buFontTx/>
              <a:buAutoNum type="arabicParenR"/>
            </a:pPr>
            <a:r>
              <a:rPr lang="en-US" baseline="0" dirty="0" smtClean="0"/>
              <a:t>Initialization -&gt; will be some “counter value” (i.e. counter = 0)</a:t>
            </a:r>
          </a:p>
          <a:p>
            <a:pPr marL="228600" lvl="0" indent="-228600" rtl="0">
              <a:spcBef>
                <a:spcPts val="0"/>
              </a:spcBef>
              <a:spcAft>
                <a:spcPts val="0"/>
              </a:spcAft>
              <a:buFontTx/>
              <a:buAutoNum type="arabicParenR"/>
            </a:pPr>
            <a:r>
              <a:rPr lang="en-US" baseline="0" dirty="0" smtClean="0"/>
              <a:t>Termination Condition -&gt; “body of loop”</a:t>
            </a:r>
          </a:p>
          <a:p>
            <a:pPr marL="628650" lvl="1" indent="-171450" rtl="0">
              <a:spcBef>
                <a:spcPts val="0"/>
              </a:spcBef>
              <a:spcAft>
                <a:spcPts val="0"/>
              </a:spcAft>
              <a:buFontTx/>
              <a:buChar char="-"/>
            </a:pPr>
            <a:r>
              <a:rPr lang="en-US" baseline="0" dirty="0" smtClean="0"/>
              <a:t>“while counter XXX” -&gt; tells loop at what point to keep running</a:t>
            </a:r>
          </a:p>
          <a:p>
            <a:pPr marL="0" lvl="0" indent="0" rtl="0">
              <a:spcBef>
                <a:spcPts val="0"/>
              </a:spcBef>
              <a:spcAft>
                <a:spcPts val="0"/>
              </a:spcAft>
              <a:buFontTx/>
              <a:buNone/>
            </a:pPr>
            <a:r>
              <a:rPr lang="en-US" baseline="0" dirty="0" smtClean="0"/>
              <a:t>3) Update condition:</a:t>
            </a:r>
          </a:p>
          <a:p>
            <a:pPr marL="0" lvl="0" indent="0" rtl="0">
              <a:spcBef>
                <a:spcPts val="0"/>
              </a:spcBef>
              <a:spcAft>
                <a:spcPts val="0"/>
              </a:spcAft>
              <a:buFontTx/>
              <a:buNone/>
            </a:pPr>
            <a:r>
              <a:rPr lang="en-US" baseline="0" dirty="0" smtClean="0"/>
              <a:t>	- how the loop progresses</a:t>
            </a:r>
          </a:p>
          <a:p>
            <a:pPr marL="0" lvl="0" indent="0" rtl="0">
              <a:spcBef>
                <a:spcPts val="0"/>
              </a:spcBef>
              <a:spcAft>
                <a:spcPts val="0"/>
              </a:spcAft>
              <a:buFontTx/>
              <a:buNone/>
            </a:pPr>
            <a:r>
              <a:rPr lang="en-US" baseline="0" dirty="0" smtClean="0"/>
              <a:t>	</a:t>
            </a:r>
            <a:r>
              <a:rPr lang="en-US" baseline="0" dirty="0" err="1" smtClean="0"/>
              <a:t>ie</a:t>
            </a:r>
            <a:r>
              <a:rPr lang="en-US" baseline="0" dirty="0" smtClean="0"/>
              <a:t> “counter +=1 (from initialization value the loop will move from that value by 1 until termination)</a:t>
            </a:r>
          </a:p>
          <a:p>
            <a:pPr marL="0" lvl="0" indent="0" rtl="0">
              <a:spcBef>
                <a:spcPts val="0"/>
              </a:spcBef>
              <a:spcAft>
                <a:spcPts val="0"/>
              </a:spcAft>
              <a:buFontTx/>
              <a:buNone/>
            </a:pPr>
            <a:endParaRPr lang="en-US" baseline="0" dirty="0"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Shape 6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2" name="Shape 6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--Use</a:t>
            </a:r>
            <a:r>
              <a:rPr lang="en-US" baseline="0" dirty="0" smtClean="0"/>
              <a:t> iteration structure to repeatedly perform same action until some set pre-condition has been satisfied </a:t>
            </a:r>
            <a:endParaRPr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7350" indent="-228600">
              <a:buAutoNum type="arabicParenR"/>
            </a:pPr>
            <a:r>
              <a:rPr lang="en-US" baseline="0" dirty="0" smtClean="0"/>
              <a:t>Initialization: counter = 0</a:t>
            </a:r>
          </a:p>
          <a:p>
            <a:pPr marL="387350" indent="-228600">
              <a:buAutoNum type="arabicParenR"/>
            </a:pPr>
            <a:r>
              <a:rPr lang="en-US" baseline="0" dirty="0" smtClean="0"/>
              <a:t>Termination: While counter &lt;= 5 </a:t>
            </a:r>
          </a:p>
          <a:p>
            <a:pPr marL="387350" indent="-228600">
              <a:buAutoNum type="arabicParenR"/>
            </a:pPr>
            <a:r>
              <a:rPr lang="en-US" baseline="0" dirty="0" smtClean="0"/>
              <a:t>Update: counter +=1</a:t>
            </a:r>
          </a:p>
          <a:p>
            <a:pPr marL="387350" indent="-228600">
              <a:buAutoNum type="arabicParenR"/>
            </a:pPr>
            <a:endParaRPr lang="en-US" baseline="0" dirty="0" smtClean="0"/>
          </a:p>
          <a:p>
            <a:pPr marL="387350" indent="-228600">
              <a:buAutoNum type="arabicParenR"/>
            </a:pPr>
            <a:endParaRPr lang="en-US" baseline="0" dirty="0" smtClean="0"/>
          </a:p>
          <a:p>
            <a:pPr marL="158750" indent="0">
              <a:buNone/>
            </a:pPr>
            <a:r>
              <a:rPr lang="en-US" baseline="0" dirty="0" smtClean="0"/>
              <a:t>Loop Logic:</a:t>
            </a:r>
          </a:p>
          <a:p>
            <a:pPr marL="457200" indent="-298450">
              <a:buFontTx/>
              <a:buChar char="-"/>
            </a:pPr>
            <a:r>
              <a:rPr lang="en-US" baseline="0" dirty="0" smtClean="0"/>
              <a:t>I would like to start at 0 (initialization) -&gt; I want the loop to run up until the counter gets to 5 (termination) -&gt;</a:t>
            </a:r>
          </a:p>
          <a:p>
            <a:pPr marL="158750" indent="0">
              <a:buFontTx/>
              <a:buNone/>
            </a:pPr>
            <a:r>
              <a:rPr lang="en-US" baseline="0" dirty="0" smtClean="0"/>
              <a:t>I would the counter to increase by 1 (update). </a:t>
            </a:r>
          </a:p>
          <a:p>
            <a:pPr marL="457200" indent="-298450">
              <a:buFontTx/>
              <a:buChar char="-"/>
            </a:pPr>
            <a:r>
              <a:rPr lang="en-US" baseline="0" dirty="0" smtClean="0"/>
              <a:t>So, I start at 0. Is 0 less than or equal to 5? -&gt; YES -&gt; So, it will print counter = 0. </a:t>
            </a:r>
          </a:p>
          <a:p>
            <a:pPr marL="914400" lvl="1" indent="-298450">
              <a:buFontTx/>
              <a:buChar char="-"/>
            </a:pPr>
            <a:r>
              <a:rPr lang="en-US" baseline="0" dirty="0" smtClean="0"/>
              <a:t>Then, I want to increase counter by 1, which gives me the counter value = 1. </a:t>
            </a:r>
          </a:p>
          <a:p>
            <a:pPr marL="914400" lvl="1" indent="-298450">
              <a:buFontTx/>
              <a:buChar char="-"/>
            </a:pPr>
            <a:r>
              <a:rPr lang="en-US" baseline="0" dirty="0" smtClean="0"/>
              <a:t>Is counter = 1 less than or equal to 5 -&gt; YES -&gt; so it will print counter = 1 </a:t>
            </a:r>
          </a:p>
          <a:p>
            <a:pPr marL="914400" lvl="1" indent="-298450">
              <a:buFontTx/>
              <a:buChar char="-"/>
            </a:pPr>
            <a:r>
              <a:rPr lang="en-US" baseline="0" dirty="0" smtClean="0"/>
              <a:t>This will go on until the counter value exceeds 5 at which point it will NOT print and will stop. </a:t>
            </a:r>
          </a:p>
        </p:txBody>
      </p:sp>
    </p:spTree>
    <p:extLst>
      <p:ext uri="{BB962C8B-B14F-4D97-AF65-F5344CB8AC3E}">
        <p14:creationId xmlns:p14="http://schemas.microsoft.com/office/powerpoint/2010/main" val="395981282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Shape 6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9" name="Shape 6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Question: Why is update</a:t>
            </a:r>
            <a:r>
              <a:rPr lang="en-US" baseline="0" dirty="0" smtClean="0"/>
              <a:t> placed after termination?</a:t>
            </a:r>
          </a:p>
          <a:p>
            <a:pPr marL="171450" lvl="0" indent="-171450" rtl="0">
              <a:spcBef>
                <a:spcPts val="0"/>
              </a:spcBef>
              <a:spcAft>
                <a:spcPts val="0"/>
              </a:spcAft>
            </a:pPr>
            <a:r>
              <a:rPr lang="en-US" baseline="0" dirty="0" smtClean="0"/>
              <a:t>If you don’t properly update, it will go on infinitely. </a:t>
            </a:r>
            <a:r>
              <a:rPr lang="tr-TR" baseline="0" dirty="0" smtClean="0"/>
              <a:t>Y</a:t>
            </a:r>
            <a:r>
              <a:rPr lang="en-US" baseline="0" dirty="0" err="1" smtClean="0"/>
              <a:t>ou</a:t>
            </a:r>
            <a:r>
              <a:rPr lang="en-US" baseline="0" dirty="0" smtClean="0"/>
              <a:t> need to tell program when to end, so that it tests the termination to the update rule to see if it is satisfied or not</a:t>
            </a:r>
          </a:p>
          <a:p>
            <a:pPr marL="171450" lvl="0" indent="-171450" rtl="0">
              <a:spcBef>
                <a:spcPts val="0"/>
              </a:spcBef>
              <a:spcAft>
                <a:spcPts val="0"/>
              </a:spcAft>
            </a:pPr>
            <a:r>
              <a:rPr lang="en-US" baseline="0" dirty="0" err="1" smtClean="0"/>
              <a:t>Ie</a:t>
            </a:r>
            <a:r>
              <a:rPr lang="en-US" baseline="0" dirty="0" smtClean="0"/>
              <a:t> the counter value output will be tested against the termination sequence before being printed </a:t>
            </a:r>
          </a:p>
          <a:p>
            <a:pPr marL="171450" lvl="0" indent="-171450" rtl="0">
              <a:spcBef>
                <a:spcPts val="0"/>
              </a:spcBef>
              <a:spcAft>
                <a:spcPts val="0"/>
              </a:spcAft>
            </a:pPr>
            <a:endParaRPr lang="en-US" baseline="0" dirty="0" smtClean="0"/>
          </a:p>
          <a:p>
            <a:pPr marL="171450" lvl="0" indent="-171450" rtl="0">
              <a:spcBef>
                <a:spcPts val="0"/>
              </a:spcBef>
              <a:spcAft>
                <a:spcPts val="0"/>
              </a:spcAft>
            </a:pPr>
            <a:endParaRPr lang="en-US" baseline="0" dirty="0"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This is incorrect in terms of placement of update statement and termination statement</a:t>
            </a:r>
          </a:p>
          <a:p>
            <a:pPr marL="457200" indent="-298450">
              <a:buFontTx/>
              <a:buChar char="-"/>
            </a:pPr>
            <a:r>
              <a:rPr lang="en-US" dirty="0" smtClean="0"/>
              <a:t>Here the sequence runs infinitely</a:t>
            </a:r>
            <a:endParaRPr lang="en-US" baseline="0" dirty="0" smtClean="0"/>
          </a:p>
          <a:p>
            <a:pPr marL="457200" indent="-298450">
              <a:buFontTx/>
              <a:buChar char="-"/>
            </a:pPr>
            <a:endParaRPr lang="en-US" baseline="0" dirty="0" smtClean="0"/>
          </a:p>
          <a:p>
            <a:pPr marL="158750" indent="0">
              <a:buFontTx/>
              <a:buNone/>
            </a:pPr>
            <a:r>
              <a:rPr lang="en-US" baseline="0" dirty="0" smtClean="0"/>
              <a:t>WHY? Let’s go over Loop Logic:</a:t>
            </a:r>
          </a:p>
          <a:p>
            <a:pPr marL="158750" indent="0">
              <a:buFontTx/>
              <a:buNone/>
            </a:pPr>
            <a:endParaRPr lang="en-US" baseline="0" dirty="0" smtClean="0"/>
          </a:p>
          <a:p>
            <a:pPr marL="158750" indent="0">
              <a:buFontTx/>
              <a:buNone/>
            </a:pPr>
            <a:r>
              <a:rPr lang="en-US" baseline="0" dirty="0" smtClean="0"/>
              <a:t>I would like to start at 0 -&gt; I am going to increase from 0 by 1 -&gt; however you don’t know when to stop</a:t>
            </a:r>
          </a:p>
          <a:p>
            <a:pPr marL="158750" indent="0">
              <a:buFontTx/>
              <a:buNone/>
            </a:pPr>
            <a:r>
              <a:rPr lang="en-US" baseline="0" dirty="0" smtClean="0"/>
              <a:t>And it continues to run by adding one FOREVER. </a:t>
            </a:r>
          </a:p>
          <a:p>
            <a:pPr marL="158750" indent="0">
              <a:buFontTx/>
              <a:buNone/>
            </a:pPr>
            <a:r>
              <a:rPr lang="en-US" baseline="0" dirty="0" smtClean="0"/>
              <a:t>	-&gt;Basically, we have to pre-set when to end before you run it</a:t>
            </a:r>
          </a:p>
          <a:p>
            <a:pPr marL="158750" indent="0">
              <a:buFontTx/>
              <a:buNone/>
            </a:pPr>
            <a:endParaRPr lang="en-US" baseline="0" dirty="0" smtClean="0"/>
          </a:p>
          <a:p>
            <a:pPr marL="158750" indent="0">
              <a:buFontTx/>
              <a:buNone/>
            </a:pPr>
            <a:endParaRPr lang="en-US" dirty="0"/>
          </a:p>
        </p:txBody>
      </p:sp>
    </p:spTree>
    <p:extLst>
      <p:ext uri="{BB962C8B-B14F-4D97-AF65-F5344CB8AC3E}">
        <p14:creationId xmlns:p14="http://schemas.microsoft.com/office/powerpoint/2010/main" val="4002445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Shape 6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4" name="Shape 6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Shape 6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1" name="Shape 6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 value to begin at is 0 </a:t>
            </a:r>
          </a:p>
          <a:p>
            <a:r>
              <a:rPr lang="en-US" dirty="0" smtClean="0"/>
              <a:t>Loop will run</a:t>
            </a:r>
            <a:r>
              <a:rPr lang="en-US" baseline="0" dirty="0" smtClean="0"/>
              <a:t> as long as value is less than 5 (to follow instructions to run loop 5 times) </a:t>
            </a:r>
          </a:p>
          <a:p>
            <a:pPr lvl="1"/>
            <a:r>
              <a:rPr lang="en-US" baseline="0" dirty="0" smtClean="0"/>
              <a:t>Loop will run the counter value through Boolean statement (even/odd)</a:t>
            </a:r>
          </a:p>
          <a:p>
            <a:pPr lvl="1"/>
            <a:r>
              <a:rPr lang="en-US" baseline="0" dirty="0" smtClean="0"/>
              <a:t>And will add 1 to counter each iteration</a:t>
            </a:r>
            <a:endParaRPr lang="en-US" dirty="0"/>
          </a:p>
        </p:txBody>
      </p:sp>
    </p:spTree>
    <p:extLst>
      <p:ext uri="{BB962C8B-B14F-4D97-AF65-F5344CB8AC3E}">
        <p14:creationId xmlns:p14="http://schemas.microsoft.com/office/powerpoint/2010/main" val="77241486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Shape 6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8" name="Shape 6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Shape 7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5" name="Shape 7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HOW WE INCLUDED USER INPUT INTO THE LOOP</a:t>
            </a:r>
            <a:endParaRPr lang="en-US" dirty="0"/>
          </a:p>
        </p:txBody>
      </p:sp>
    </p:spTree>
    <p:extLst>
      <p:ext uri="{BB962C8B-B14F-4D97-AF65-F5344CB8AC3E}">
        <p14:creationId xmlns:p14="http://schemas.microsoft.com/office/powerpoint/2010/main" val="63919296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6" name="Shape 6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Shape 6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3" name="Shape 6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lgn="l">
              <a:buNone/>
            </a:pPr>
            <a:r>
              <a:rPr lang="en-US" dirty="0" smtClean="0"/>
              <a:t>**KEY</a:t>
            </a:r>
            <a:r>
              <a:rPr lang="en-US" baseline="0" dirty="0" smtClean="0"/>
              <a:t> THINGS TO REMEMBER. </a:t>
            </a:r>
          </a:p>
          <a:p>
            <a:pPr marL="158750" indent="0" algn="l">
              <a:buNone/>
            </a:pPr>
            <a:r>
              <a:rPr lang="en-US" baseline="0" dirty="0" smtClean="0"/>
              <a:t>	1) when you have an equation like value = value * base -&gt; the IDE reads this from RIGHT TO LEFT. </a:t>
            </a:r>
          </a:p>
          <a:p>
            <a:pPr marL="158750" indent="0" algn="l">
              <a:buNone/>
            </a:pPr>
            <a:r>
              <a:rPr lang="en-US" baseline="0" dirty="0" smtClean="0"/>
              <a:t>	2) the initialization step is just to get the loop started, after that the loop operates independently of the initialization until termination criteria is hit. </a:t>
            </a:r>
          </a:p>
          <a:p>
            <a:pPr marL="158750" indent="0" algn="l">
              <a:buNone/>
            </a:pPr>
            <a:endParaRPr lang="en-US" baseline="0" dirty="0" smtClean="0"/>
          </a:p>
          <a:p>
            <a:pPr marL="158750" indent="0" algn="l">
              <a:buNone/>
            </a:pPr>
            <a:r>
              <a:rPr lang="en-US" dirty="0" smtClean="0"/>
              <a:t>Loop</a:t>
            </a:r>
            <a:r>
              <a:rPr lang="en-US" baseline="0" dirty="0" smtClean="0"/>
              <a:t> Logic: </a:t>
            </a:r>
          </a:p>
          <a:p>
            <a:pPr marL="457200" indent="-298450" algn="l"/>
            <a:r>
              <a:rPr lang="en-US" baseline="0" dirty="0" smtClean="0"/>
              <a:t>Set two initialization values (</a:t>
            </a:r>
            <a:r>
              <a:rPr lang="en-US" baseline="0" dirty="0" err="1" smtClean="0"/>
              <a:t>ie</a:t>
            </a:r>
            <a:r>
              <a:rPr lang="en-US" baseline="0" dirty="0" smtClean="0"/>
              <a:t> starting values) for the counter (how exponents you want to run) and the initial value to multiply the base by. In this example I want to see every iteration of 2^4. </a:t>
            </a:r>
          </a:p>
          <a:p>
            <a:pPr marL="457200" indent="-298450" algn="l"/>
            <a:endParaRPr lang="en-US" baseline="0" dirty="0" smtClean="0"/>
          </a:p>
          <a:p>
            <a:pPr marL="457200" indent="-298450" algn="l"/>
            <a:r>
              <a:rPr lang="en-US" baseline="0" dirty="0" smtClean="0"/>
              <a:t>First sequence: counter = 0. This is less than 4 (exponent). So we can run the loop: which says</a:t>
            </a:r>
          </a:p>
          <a:p>
            <a:pPr marL="914400" lvl="1" indent="-298450" algn="l"/>
            <a:r>
              <a:rPr lang="en-US" baseline="0" dirty="0" smtClean="0"/>
              <a:t>First line *REMEMBER TO READ RIGHT TO LEFT. So the value is going to equal 1 * 2</a:t>
            </a:r>
          </a:p>
          <a:p>
            <a:pPr marL="914400" lvl="1" indent="-298450" algn="l"/>
            <a:r>
              <a:rPr lang="en-US" baseline="0" dirty="0" smtClean="0"/>
              <a:t>Will print: result = 2</a:t>
            </a:r>
          </a:p>
          <a:p>
            <a:pPr marL="914400" lvl="1" indent="-298450" algn="l"/>
            <a:r>
              <a:rPr lang="en-US" baseline="0" dirty="0" smtClean="0"/>
              <a:t>Then update counter to 0 + 1 = 1 </a:t>
            </a:r>
          </a:p>
          <a:p>
            <a:pPr marL="457200" lvl="0" indent="-298450" algn="l"/>
            <a:r>
              <a:rPr lang="en-US" baseline="0" dirty="0" smtClean="0"/>
              <a:t>Second sequence (now within loop only): So is counter (1) &lt; 4 -&gt; YES -&gt; we can run the loop</a:t>
            </a:r>
          </a:p>
          <a:p>
            <a:pPr marL="914400" lvl="1" indent="-298450" algn="l"/>
            <a:r>
              <a:rPr lang="en-US" baseline="0" dirty="0" smtClean="0"/>
              <a:t>First line: the value is now 2 * 2 (base) which equals a new value of 4</a:t>
            </a:r>
          </a:p>
          <a:p>
            <a:pPr marL="1371600" lvl="2" indent="-298450" algn="l"/>
            <a:r>
              <a:rPr lang="en-US" b="1" i="0" baseline="0" dirty="0" smtClean="0">
                <a:solidFill>
                  <a:srgbClr val="FF6600"/>
                </a:solidFill>
              </a:rPr>
              <a:t>The is the WHOLE POINT OF A LOOP. It allows us to iteratively updated the LHS value </a:t>
            </a:r>
          </a:p>
          <a:p>
            <a:pPr marL="914400" lvl="1" indent="-298450" algn="l"/>
            <a:r>
              <a:rPr lang="en-US" b="0" i="0" baseline="0" dirty="0" smtClean="0">
                <a:solidFill>
                  <a:srgbClr val="FF6600"/>
                </a:solidFill>
              </a:rPr>
              <a:t>Will print result = 4 </a:t>
            </a:r>
          </a:p>
          <a:p>
            <a:pPr marL="914400" lvl="1" indent="-298450" algn="l"/>
            <a:r>
              <a:rPr lang="en-US" b="0" i="0" baseline="0" dirty="0" smtClean="0">
                <a:solidFill>
                  <a:srgbClr val="FF6600"/>
                </a:solidFill>
              </a:rPr>
              <a:t>Then update counter to 1 + 1 = 2</a:t>
            </a:r>
          </a:p>
          <a:p>
            <a:pPr marL="457200" lvl="0" indent="-298450" algn="l"/>
            <a:r>
              <a:rPr lang="en-US" b="0" i="0" baseline="0" dirty="0" smtClean="0">
                <a:solidFill>
                  <a:srgbClr val="FF6600"/>
                </a:solidFill>
              </a:rPr>
              <a:t>Third sequence: </a:t>
            </a:r>
            <a:r>
              <a:rPr lang="en-US" b="0" i="0" baseline="0" dirty="0" err="1" smtClean="0">
                <a:solidFill>
                  <a:srgbClr val="FF6600"/>
                </a:solidFill>
              </a:rPr>
              <a:t>coutner</a:t>
            </a:r>
            <a:r>
              <a:rPr lang="en-US" b="0" i="0" baseline="0" dirty="0" smtClean="0">
                <a:solidFill>
                  <a:srgbClr val="FF6600"/>
                </a:solidFill>
              </a:rPr>
              <a:t> is now 2 which is &lt; 4 -&gt; so we can run the loop</a:t>
            </a:r>
          </a:p>
          <a:p>
            <a:pPr marL="914400" lvl="1" indent="-298450" algn="l"/>
            <a:r>
              <a:rPr lang="en-US" b="0" i="0" baseline="0" dirty="0" smtClean="0">
                <a:solidFill>
                  <a:srgbClr val="FF6600"/>
                </a:solidFill>
              </a:rPr>
              <a:t>First line: the value is now 4 * 2 which equals new value of 8</a:t>
            </a:r>
          </a:p>
          <a:p>
            <a:pPr marL="914400" lvl="1" indent="-298450" algn="l"/>
            <a:r>
              <a:rPr lang="en-US" b="0" i="0" baseline="0" dirty="0" smtClean="0">
                <a:solidFill>
                  <a:srgbClr val="FF6600"/>
                </a:solidFill>
              </a:rPr>
              <a:t>Will print result = 8 </a:t>
            </a:r>
          </a:p>
          <a:p>
            <a:pPr marL="914400" lvl="1" indent="-298450" algn="l"/>
            <a:r>
              <a:rPr lang="en-US" b="0" i="0" baseline="0" dirty="0" smtClean="0">
                <a:solidFill>
                  <a:srgbClr val="FF6600"/>
                </a:solidFill>
              </a:rPr>
              <a:t>Updated counter so that is now 2 + 1 = 3</a:t>
            </a:r>
          </a:p>
          <a:p>
            <a:pPr marL="457200" lvl="0" indent="-298450" algn="l"/>
            <a:r>
              <a:rPr lang="en-US" b="0" i="0" baseline="0" dirty="0" smtClean="0">
                <a:solidFill>
                  <a:srgbClr val="FF6600"/>
                </a:solidFill>
              </a:rPr>
              <a:t>Fourth sequence: counter is now 3 which is &lt; 4 -&gt; we can run the loop</a:t>
            </a:r>
          </a:p>
          <a:p>
            <a:pPr marL="914400" lvl="1" indent="-298450" algn="l"/>
            <a:r>
              <a:rPr lang="en-US" b="0" i="0" baseline="0" dirty="0" smtClean="0">
                <a:solidFill>
                  <a:srgbClr val="FF6600"/>
                </a:solidFill>
              </a:rPr>
              <a:t>First </a:t>
            </a:r>
            <a:r>
              <a:rPr lang="en-US" b="0" i="0" baseline="0" dirty="0" err="1" smtClean="0">
                <a:solidFill>
                  <a:srgbClr val="FF6600"/>
                </a:solidFill>
              </a:rPr>
              <a:t>lne</a:t>
            </a:r>
            <a:r>
              <a:rPr lang="en-US" b="0" i="0" baseline="0" dirty="0" smtClean="0">
                <a:solidFill>
                  <a:srgbClr val="FF6600"/>
                </a:solidFill>
              </a:rPr>
              <a:t>: the value is now 8 * 2 which equals the new LHS value of 16</a:t>
            </a:r>
          </a:p>
          <a:p>
            <a:pPr marL="914400" lvl="1" indent="-298450" algn="l"/>
            <a:r>
              <a:rPr lang="en-US" b="0" i="0" baseline="0" dirty="0" smtClean="0">
                <a:solidFill>
                  <a:srgbClr val="FF6600"/>
                </a:solidFill>
              </a:rPr>
              <a:t>Will print result = 16</a:t>
            </a:r>
          </a:p>
          <a:p>
            <a:pPr marL="914400" lvl="1" indent="-298450" algn="l"/>
            <a:r>
              <a:rPr lang="en-US" b="0" i="0" baseline="0" dirty="0" smtClean="0">
                <a:solidFill>
                  <a:srgbClr val="FF6600"/>
                </a:solidFill>
              </a:rPr>
              <a:t>Update counter so that is now 3 + 1 = 4</a:t>
            </a:r>
          </a:p>
          <a:p>
            <a:pPr marL="457200" lvl="0" indent="-298450" algn="l"/>
            <a:r>
              <a:rPr lang="en-US" b="0" i="0" baseline="0" dirty="0" smtClean="0">
                <a:solidFill>
                  <a:srgbClr val="FF6600"/>
                </a:solidFill>
              </a:rPr>
              <a:t>Termination: now the counter is 4 which is NOT less than 4 so the loop ends. </a:t>
            </a:r>
          </a:p>
          <a:p>
            <a:pPr marL="914400" lvl="1" indent="-298450" algn="l"/>
            <a:endParaRPr lang="en-US" baseline="0" dirty="0" smtClean="0"/>
          </a:p>
          <a:p>
            <a:pPr marL="457200" indent="-298450" algn="l"/>
            <a:endParaRPr lang="en-US" baseline="0" dirty="0" smtClean="0"/>
          </a:p>
        </p:txBody>
      </p:sp>
    </p:spTree>
    <p:extLst>
      <p:ext uri="{BB962C8B-B14F-4D97-AF65-F5344CB8AC3E}">
        <p14:creationId xmlns:p14="http://schemas.microsoft.com/office/powerpoint/2010/main" val="375679908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0" name="Shape 6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 Give them 7 - 10 minutes to solve this.  See code for this answer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Shape 6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7" name="Shape 6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 Give them 7 - 10 minutes to solve this.  See code for this answer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Here our</a:t>
            </a:r>
            <a:r>
              <a:rPr lang="en-US" baseline="0" dirty="0" smtClean="0"/>
              <a:t> objective is to get to a value of 5! </a:t>
            </a:r>
          </a:p>
          <a:p>
            <a:pPr marL="158750" indent="0">
              <a:buNone/>
            </a:pPr>
            <a:endParaRPr lang="en-US" baseline="0" dirty="0" smtClean="0"/>
          </a:p>
          <a:p>
            <a:pPr marL="158750" indent="0">
              <a:buNone/>
            </a:pPr>
            <a:r>
              <a:rPr lang="en-US" dirty="0" smtClean="0"/>
              <a:t>We know</a:t>
            </a:r>
            <a:r>
              <a:rPr lang="en-US" baseline="0" dirty="0" smtClean="0"/>
              <a:t> we want our base to be 5 and every number chronological down to 1 to be multiplied to each other.  So that 4 , 3, 2, 1 OR 4 numbers giving us a counter of 4	</a:t>
            </a:r>
          </a:p>
          <a:p>
            <a:pPr marL="158750" indent="0">
              <a:buNone/>
            </a:pPr>
            <a:endParaRPr lang="en-US" baseline="0" dirty="0" smtClean="0"/>
          </a:p>
          <a:p>
            <a:pPr marL="158750" indent="0">
              <a:buNone/>
            </a:pPr>
            <a:r>
              <a:rPr lang="en-US" baseline="0" dirty="0" smtClean="0"/>
              <a:t>LOOP LOGIC:</a:t>
            </a:r>
          </a:p>
          <a:p>
            <a:pPr marL="158750" indent="0">
              <a:buNone/>
            </a:pPr>
            <a:r>
              <a:rPr lang="en-US" baseline="0" dirty="0" smtClean="0"/>
              <a:t>First sequence: Starting with counter = 4 which is &gt;0 -&gt; we can run loop</a:t>
            </a:r>
          </a:p>
          <a:p>
            <a:pPr marL="914400" lvl="1" indent="-298450"/>
            <a:r>
              <a:rPr lang="en-US" baseline="0" dirty="0" smtClean="0"/>
              <a:t>The </a:t>
            </a:r>
            <a:r>
              <a:rPr lang="en-US" baseline="0" dirty="0" err="1" smtClean="0"/>
              <a:t>fac</a:t>
            </a:r>
            <a:r>
              <a:rPr lang="en-US" baseline="0" dirty="0" smtClean="0"/>
              <a:t> here is = 5 (initialization) and we want to multiply it to counter -&gt; 5 * 4 = 20 </a:t>
            </a:r>
          </a:p>
          <a:p>
            <a:pPr marL="914400" lvl="1" indent="-298450"/>
            <a:r>
              <a:rPr lang="en-US" baseline="0" dirty="0" smtClean="0"/>
              <a:t>Print the </a:t>
            </a:r>
            <a:r>
              <a:rPr lang="en-US" baseline="0" dirty="0" err="1" smtClean="0"/>
              <a:t>fac</a:t>
            </a:r>
            <a:r>
              <a:rPr lang="en-US" baseline="0" dirty="0" smtClean="0"/>
              <a:t> result which is 20 </a:t>
            </a:r>
          </a:p>
          <a:p>
            <a:pPr marL="914400" lvl="1" indent="-298450"/>
            <a:r>
              <a:rPr lang="en-US" baseline="0" dirty="0" smtClean="0"/>
              <a:t>Counter updates so that is is 4 </a:t>
            </a:r>
            <a:r>
              <a:rPr lang="mr-IN" baseline="0" dirty="0" smtClean="0"/>
              <a:t>–</a:t>
            </a:r>
            <a:r>
              <a:rPr lang="en-US" baseline="0" dirty="0" smtClean="0"/>
              <a:t> 1 = 3</a:t>
            </a:r>
          </a:p>
          <a:p>
            <a:pPr marL="457200" indent="-298450"/>
            <a:r>
              <a:rPr lang="en-US" baseline="0" dirty="0" smtClean="0"/>
              <a:t>Second sequence: starting with counter = 3 which is &gt; 0 -&gt; we can run loop</a:t>
            </a:r>
          </a:p>
          <a:p>
            <a:pPr marL="914400" lvl="1" indent="-298450"/>
            <a:r>
              <a:rPr lang="en-US" b="1" baseline="0" dirty="0" smtClean="0"/>
              <a:t>The </a:t>
            </a:r>
            <a:r>
              <a:rPr lang="en-US" b="1" baseline="0" dirty="0" err="1" smtClean="0"/>
              <a:t>fac</a:t>
            </a:r>
            <a:r>
              <a:rPr lang="en-US" b="1" baseline="0" dirty="0" smtClean="0"/>
              <a:t> here is NOW 20 * 3 (the counter in this sequence) -&gt; 20 * 3 = 60</a:t>
            </a:r>
          </a:p>
          <a:p>
            <a:pPr marL="914400" lvl="1" indent="-298450"/>
            <a:r>
              <a:rPr lang="en-US" baseline="0" dirty="0" smtClean="0"/>
              <a:t>Print the </a:t>
            </a:r>
            <a:r>
              <a:rPr lang="en-US" baseline="0" dirty="0" err="1" smtClean="0"/>
              <a:t>fac</a:t>
            </a:r>
            <a:r>
              <a:rPr lang="en-US" baseline="0" dirty="0" smtClean="0"/>
              <a:t> result for this loop = 60 </a:t>
            </a:r>
          </a:p>
          <a:p>
            <a:pPr marL="914400" lvl="1" indent="-298450"/>
            <a:r>
              <a:rPr lang="en-US" baseline="0" dirty="0" smtClean="0"/>
              <a:t>Update so counter is now 3 </a:t>
            </a:r>
            <a:r>
              <a:rPr lang="mr-IN" baseline="0" dirty="0" smtClean="0"/>
              <a:t>–</a:t>
            </a:r>
            <a:r>
              <a:rPr lang="en-US" baseline="0" dirty="0" smtClean="0"/>
              <a:t> 1 = 2</a:t>
            </a:r>
          </a:p>
          <a:p>
            <a:pPr marL="457200" lvl="0" indent="-298450"/>
            <a:r>
              <a:rPr lang="en-US" baseline="0" dirty="0" smtClean="0"/>
              <a:t>Third sequence: counter is now 2 which is &gt; 0 -&gt; we can run loop</a:t>
            </a:r>
          </a:p>
          <a:p>
            <a:pPr marL="914400" lvl="1" indent="-298450"/>
            <a:r>
              <a:rPr lang="en-US" baseline="0" dirty="0" smtClean="0"/>
              <a:t>Fact is NOW 60 * 2 (counter in this sequence) -&gt; 60 * 2 = 120 </a:t>
            </a:r>
          </a:p>
          <a:p>
            <a:pPr marL="914400" lvl="1" indent="-298450"/>
            <a:r>
              <a:rPr lang="en-US" baseline="0" dirty="0" smtClean="0"/>
              <a:t>Print </a:t>
            </a:r>
            <a:r>
              <a:rPr lang="en-US" baseline="0" dirty="0" err="1" smtClean="0"/>
              <a:t>fac</a:t>
            </a:r>
            <a:r>
              <a:rPr lang="en-US" baseline="0" dirty="0" smtClean="0"/>
              <a:t> result of this loop = 120 </a:t>
            </a:r>
          </a:p>
          <a:p>
            <a:pPr marL="914400" lvl="1" indent="-298450"/>
            <a:r>
              <a:rPr lang="en-US" baseline="0" dirty="0" smtClean="0"/>
              <a:t>Updates so counter is now 2 </a:t>
            </a:r>
            <a:r>
              <a:rPr lang="mr-IN" baseline="0" dirty="0" smtClean="0"/>
              <a:t>–</a:t>
            </a:r>
            <a:r>
              <a:rPr lang="en-US" baseline="0" dirty="0" smtClean="0"/>
              <a:t> 1 = 1</a:t>
            </a:r>
          </a:p>
          <a:p>
            <a:pPr marL="457200" lvl="0" indent="-298450"/>
            <a:r>
              <a:rPr lang="en-US" baseline="0" dirty="0" smtClean="0"/>
              <a:t>Fourth sequence: counter is now 1 which is &gt; 0 </a:t>
            </a:r>
            <a:r>
              <a:rPr lang="en-US" baseline="0" dirty="0" smtClean="0">
                <a:sym typeface="Wingdings"/>
              </a:rPr>
              <a:t> we can run loop</a:t>
            </a:r>
          </a:p>
          <a:p>
            <a:pPr marL="914400" lvl="1" indent="-298450"/>
            <a:r>
              <a:rPr lang="en-US" baseline="0" dirty="0" smtClean="0">
                <a:sym typeface="Wingdings"/>
              </a:rPr>
              <a:t>The </a:t>
            </a:r>
            <a:r>
              <a:rPr lang="en-US" baseline="0" dirty="0" err="1" smtClean="0">
                <a:sym typeface="Wingdings"/>
              </a:rPr>
              <a:t>fac</a:t>
            </a:r>
            <a:r>
              <a:rPr lang="en-US" baseline="0" dirty="0" smtClean="0">
                <a:sym typeface="Wingdings"/>
              </a:rPr>
              <a:t> here is NOW 120 * 1 (counter is this loop) -&gt; 120 * 1 = 120 </a:t>
            </a:r>
          </a:p>
          <a:p>
            <a:pPr marL="914400" lvl="1" indent="-298450"/>
            <a:r>
              <a:rPr lang="en-US" baseline="0" dirty="0" smtClean="0">
                <a:sym typeface="Wingdings"/>
              </a:rPr>
              <a:t>Print </a:t>
            </a:r>
            <a:r>
              <a:rPr lang="en-US" baseline="0" dirty="0" err="1" smtClean="0">
                <a:sym typeface="Wingdings"/>
              </a:rPr>
              <a:t>fac</a:t>
            </a:r>
            <a:r>
              <a:rPr lang="en-US" baseline="0" dirty="0" smtClean="0">
                <a:sym typeface="Wingdings"/>
              </a:rPr>
              <a:t> result for this loop = 120 </a:t>
            </a:r>
          </a:p>
          <a:p>
            <a:pPr marL="914400" lvl="1" indent="-298450"/>
            <a:r>
              <a:rPr lang="en-US" baseline="0" dirty="0" smtClean="0">
                <a:sym typeface="Wingdings"/>
              </a:rPr>
              <a:t>Update counter so is now 1 </a:t>
            </a:r>
            <a:r>
              <a:rPr lang="mr-IN" baseline="0" dirty="0" smtClean="0">
                <a:sym typeface="Wingdings"/>
              </a:rPr>
              <a:t>–</a:t>
            </a:r>
            <a:r>
              <a:rPr lang="en-US" baseline="0" dirty="0" smtClean="0">
                <a:sym typeface="Wingdings"/>
              </a:rPr>
              <a:t> 1 = 0 </a:t>
            </a:r>
          </a:p>
          <a:p>
            <a:pPr marL="457200" lvl="0" indent="-298450"/>
            <a:r>
              <a:rPr lang="en-US" baseline="0" dirty="0" smtClean="0">
                <a:sym typeface="Wingdings"/>
              </a:rPr>
              <a:t>Termination sequence: counter is now 0 which is NOT &gt; 0 so the loop ends. </a:t>
            </a:r>
          </a:p>
          <a:p>
            <a:pPr marL="457200" lvl="0" indent="-298450"/>
            <a:endParaRPr lang="en-US" baseline="0" dirty="0" smtClean="0">
              <a:sym typeface="Wingdings"/>
            </a:endParaRPr>
          </a:p>
          <a:p>
            <a:pPr marL="457200" lvl="0" indent="-298450"/>
            <a:r>
              <a:rPr lang="en-US" baseline="0" dirty="0" smtClean="0">
                <a:sym typeface="Wingdings"/>
              </a:rPr>
              <a:t>5! = 120 and we see each step along way </a:t>
            </a:r>
          </a:p>
          <a:p>
            <a:pPr marL="914400" lvl="1" indent="-298450"/>
            <a:r>
              <a:rPr lang="en-US" baseline="0" dirty="0" smtClean="0">
                <a:sym typeface="Wingdings"/>
              </a:rPr>
              <a:t>5* 4 = 20</a:t>
            </a:r>
          </a:p>
          <a:p>
            <a:pPr marL="914400" lvl="1" indent="-298450"/>
            <a:r>
              <a:rPr lang="en-US" baseline="0" dirty="0" smtClean="0">
                <a:sym typeface="Wingdings"/>
              </a:rPr>
              <a:t>5* 4* 3 = 60</a:t>
            </a:r>
          </a:p>
          <a:p>
            <a:pPr marL="914400" lvl="1" indent="-298450"/>
            <a:r>
              <a:rPr lang="en-US" baseline="0" dirty="0" smtClean="0">
                <a:sym typeface="Wingdings"/>
              </a:rPr>
              <a:t>5* 4* 3* 2 = 120</a:t>
            </a:r>
          </a:p>
          <a:p>
            <a:pPr marL="914400" lvl="1" indent="-298450"/>
            <a:r>
              <a:rPr lang="en-US" baseline="0" dirty="0" smtClean="0">
                <a:sym typeface="Wingdings"/>
              </a:rPr>
              <a:t>5* 4* 3* 2* 1 = 120 </a:t>
            </a:r>
          </a:p>
          <a:p>
            <a:pPr marL="914400" lvl="1" indent="-298450"/>
            <a:endParaRPr lang="en-US" baseline="0" dirty="0" smtClean="0"/>
          </a:p>
        </p:txBody>
      </p:sp>
    </p:spTree>
    <p:extLst>
      <p:ext uri="{BB962C8B-B14F-4D97-AF65-F5344CB8AC3E}">
        <p14:creationId xmlns:p14="http://schemas.microsoft.com/office/powerpoint/2010/main" val="397789397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Starting</a:t>
            </a:r>
            <a:r>
              <a:rPr lang="en-US" baseline="0" dirty="0" smtClean="0"/>
              <a:t> Value: </a:t>
            </a:r>
          </a:p>
          <a:p>
            <a:pPr marL="914400" lvl="1" indent="-298450"/>
            <a:r>
              <a:rPr lang="en-US" baseline="0" dirty="0" smtClean="0"/>
              <a:t>The starting sum is going to be 0 b/c nothing has been added together yet</a:t>
            </a:r>
          </a:p>
          <a:p>
            <a:pPr marL="914400" lvl="1" indent="-298450"/>
            <a:r>
              <a:rPr lang="tr-TR" baseline="0" dirty="0" smtClean="0"/>
              <a:t>Y</a:t>
            </a:r>
            <a:r>
              <a:rPr lang="en-US" baseline="0" dirty="0" err="1" smtClean="0"/>
              <a:t>ou</a:t>
            </a:r>
            <a:r>
              <a:rPr lang="en-US" baseline="0" dirty="0" smtClean="0"/>
              <a:t> are starting with the lowest number: 1</a:t>
            </a:r>
          </a:p>
          <a:p>
            <a:pPr marL="914400" lvl="1" indent="-298450"/>
            <a:r>
              <a:rPr lang="en-US" baseline="0" dirty="0" smtClean="0"/>
              <a:t>Based on User Input </a:t>
            </a:r>
            <a:r>
              <a:rPr lang="mr-IN" baseline="0" dirty="0" smtClean="0"/>
              <a:t>–</a:t>
            </a:r>
            <a:r>
              <a:rPr lang="en-US" baseline="0" dirty="0" smtClean="0"/>
              <a:t> we want to add all the numbers from 1 to 4 together (</a:t>
            </a:r>
            <a:r>
              <a:rPr lang="en-US" baseline="0" dirty="0" err="1" smtClean="0"/>
              <a:t>ie</a:t>
            </a:r>
            <a:r>
              <a:rPr lang="en-US" baseline="0" dirty="0" smtClean="0"/>
              <a:t> 1 + 2+ 3+ 4)</a:t>
            </a:r>
          </a:p>
          <a:p>
            <a:pPr marL="914400" lvl="1" indent="-298450"/>
            <a:endParaRPr lang="en-US" baseline="0" dirty="0" smtClean="0"/>
          </a:p>
          <a:p>
            <a:pPr marL="158750" lvl="0" indent="0">
              <a:buNone/>
            </a:pPr>
            <a:r>
              <a:rPr lang="en-US" baseline="0" dirty="0" smtClean="0"/>
              <a:t>LOOP LOGIC:</a:t>
            </a:r>
          </a:p>
          <a:p>
            <a:pPr marL="457200" lvl="0" indent="-298450"/>
            <a:r>
              <a:rPr lang="en-US" baseline="0" dirty="0" smtClean="0"/>
              <a:t>First sequence: start with number 1 which is less than 4 -&gt; we can run loop</a:t>
            </a:r>
          </a:p>
          <a:p>
            <a:pPr marL="914400" lvl="1" indent="-298450"/>
            <a:r>
              <a:rPr lang="en-US" baseline="0" dirty="0" smtClean="0"/>
              <a:t>0 will be added to 1 </a:t>
            </a:r>
          </a:p>
          <a:p>
            <a:pPr marL="914400" lvl="1" indent="-298450"/>
            <a:r>
              <a:rPr lang="en-US" baseline="0" dirty="0" smtClean="0"/>
              <a:t>The sum when you have just one number is that number so will print: sum result = 1 </a:t>
            </a:r>
          </a:p>
          <a:p>
            <a:pPr marL="914400" lvl="1" indent="-298450"/>
            <a:r>
              <a:rPr lang="en-US" baseline="0" dirty="0" smtClean="0"/>
              <a:t>Update: counter will be updated 1 + 1 = 2</a:t>
            </a:r>
          </a:p>
          <a:p>
            <a:pPr marL="457200" lvl="0" indent="-298450"/>
            <a:r>
              <a:rPr lang="en-US" baseline="0" dirty="0" smtClean="0"/>
              <a:t>Second sequence: counter is now 2 which is &lt; than 4 -&gt; we can run loop</a:t>
            </a:r>
          </a:p>
          <a:p>
            <a:pPr marL="914400" lvl="1" indent="-298450"/>
            <a:r>
              <a:rPr lang="en-US" baseline="0" dirty="0" err="1" smtClean="0"/>
              <a:t>Sum_result</a:t>
            </a:r>
            <a:r>
              <a:rPr lang="en-US" baseline="0" dirty="0" smtClean="0"/>
              <a:t> is NOW 1 + 2 (counter in this loop) -&gt; 1 + 2 = 3</a:t>
            </a:r>
          </a:p>
          <a:p>
            <a:pPr marL="914400" lvl="1" indent="-298450"/>
            <a:r>
              <a:rPr lang="en-US" baseline="0" dirty="0" smtClean="0"/>
              <a:t>Will print the the </a:t>
            </a:r>
            <a:r>
              <a:rPr lang="en-US" baseline="0" dirty="0" err="1" smtClean="0"/>
              <a:t>sum_result</a:t>
            </a:r>
            <a:r>
              <a:rPr lang="en-US" baseline="0" dirty="0" smtClean="0"/>
              <a:t> for this loop (3)</a:t>
            </a:r>
          </a:p>
          <a:p>
            <a:pPr marL="914400" lvl="1" indent="-298450"/>
            <a:r>
              <a:rPr lang="en-US" baseline="0" dirty="0" smtClean="0"/>
              <a:t>Update counter will be 2 + 1 = 3</a:t>
            </a:r>
          </a:p>
          <a:p>
            <a:pPr marL="457200" lvl="0" indent="-298450"/>
            <a:r>
              <a:rPr lang="en-US" baseline="0" dirty="0" smtClean="0"/>
              <a:t>Third sequence: counter is now 3 </a:t>
            </a:r>
            <a:r>
              <a:rPr lang="en-US" baseline="0" dirty="0" err="1" smtClean="0"/>
              <a:t>whichc</a:t>
            </a:r>
            <a:r>
              <a:rPr lang="en-US" baseline="0" dirty="0" smtClean="0"/>
              <a:t> is less than 4 -&gt; we can run loop</a:t>
            </a:r>
          </a:p>
          <a:p>
            <a:pPr marL="914400" lvl="1" indent="-298450"/>
            <a:r>
              <a:rPr lang="en-US" baseline="0" dirty="0" smtClean="0"/>
              <a:t>The sum result is NOW 3 + 3 (counter in this loop) </a:t>
            </a:r>
            <a:r>
              <a:rPr lang="en-US" baseline="0" dirty="0" smtClean="0">
                <a:sym typeface="Wingdings"/>
              </a:rPr>
              <a:t> 3 + 3 = 6</a:t>
            </a:r>
          </a:p>
          <a:p>
            <a:pPr marL="914400" lvl="1" indent="-298450"/>
            <a:r>
              <a:rPr lang="en-US" baseline="0" dirty="0" smtClean="0">
                <a:sym typeface="Wingdings"/>
              </a:rPr>
              <a:t>Will print </a:t>
            </a:r>
            <a:r>
              <a:rPr lang="en-US" baseline="0" dirty="0" err="1" smtClean="0">
                <a:sym typeface="Wingdings"/>
              </a:rPr>
              <a:t>sum_result</a:t>
            </a:r>
            <a:r>
              <a:rPr lang="en-US" baseline="0" dirty="0" smtClean="0">
                <a:sym typeface="Wingdings"/>
              </a:rPr>
              <a:t> for this loop = 6</a:t>
            </a:r>
          </a:p>
          <a:p>
            <a:pPr marL="914400" lvl="1" indent="-298450"/>
            <a:r>
              <a:rPr lang="en-US" baseline="0" dirty="0" smtClean="0">
                <a:sym typeface="Wingdings"/>
              </a:rPr>
              <a:t>Update counter for next loop will be 3 + 1 = 4</a:t>
            </a:r>
          </a:p>
          <a:p>
            <a:pPr marL="457200" lvl="0" indent="-298450"/>
            <a:r>
              <a:rPr lang="en-US" baseline="0" dirty="0" smtClean="0">
                <a:sym typeface="Wingdings"/>
              </a:rPr>
              <a:t>Fourth sequence: </a:t>
            </a:r>
            <a:r>
              <a:rPr lang="en-US" baseline="0" dirty="0" err="1" smtClean="0">
                <a:sym typeface="Wingdings"/>
              </a:rPr>
              <a:t>coutner</a:t>
            </a:r>
            <a:r>
              <a:rPr lang="en-US" baseline="0" dirty="0" smtClean="0">
                <a:sym typeface="Wingdings"/>
              </a:rPr>
              <a:t> is now 4 which is &lt;= to 4  run loop</a:t>
            </a:r>
          </a:p>
          <a:p>
            <a:pPr marL="914400" lvl="1" indent="-298450"/>
            <a:r>
              <a:rPr lang="en-US" baseline="0" dirty="0" smtClean="0">
                <a:sym typeface="Wingdings"/>
              </a:rPr>
              <a:t>The sum result is NOW 6 + 4 (counter in this loop)  6 + 4 = 10 </a:t>
            </a:r>
          </a:p>
          <a:p>
            <a:pPr marL="914400" lvl="1" indent="-298450"/>
            <a:r>
              <a:rPr lang="en-US" baseline="0" dirty="0" smtClean="0">
                <a:sym typeface="Wingdings"/>
              </a:rPr>
              <a:t>Will print sum result for this loop = 10 </a:t>
            </a:r>
          </a:p>
          <a:p>
            <a:pPr marL="914400" lvl="1" indent="-298450"/>
            <a:r>
              <a:rPr lang="en-US" baseline="0" dirty="0" smtClean="0">
                <a:sym typeface="Wingdings"/>
              </a:rPr>
              <a:t>Update counter for next loop = 4 + 1 = 5</a:t>
            </a:r>
          </a:p>
          <a:p>
            <a:pPr marL="457200" lvl="0" indent="-298450"/>
            <a:r>
              <a:rPr lang="en-US" baseline="0" dirty="0" smtClean="0">
                <a:sym typeface="Wingdings"/>
              </a:rPr>
              <a:t>Termination: the counter is now 5 which is NOT less than or equal to 4 so loop ends. </a:t>
            </a:r>
          </a:p>
          <a:p>
            <a:pPr marL="457200" lvl="0" indent="-298450"/>
            <a:r>
              <a:rPr lang="en-US" b="1" baseline="0" dirty="0" smtClean="0">
                <a:sym typeface="Wingdings"/>
              </a:rPr>
              <a:t>IF YOU WANT TO GET FINAL VALUE OF THE LOOP -&gt; WRITE T</a:t>
            </a:r>
            <a:r>
              <a:rPr lang="de-DE" b="1" baseline="0" dirty="0" smtClean="0">
                <a:sym typeface="Wingdings"/>
              </a:rPr>
              <a:t>HE</a:t>
            </a:r>
            <a:r>
              <a:rPr lang="en-US" b="1" baseline="0" dirty="0" smtClean="0">
                <a:sym typeface="Wingdings"/>
              </a:rPr>
              <a:t> PRINT FUNCTION OUTSIDE OF T</a:t>
            </a:r>
            <a:r>
              <a:rPr lang="de-DE" b="1" baseline="0" dirty="0" smtClean="0">
                <a:sym typeface="Wingdings"/>
              </a:rPr>
              <a:t>HE</a:t>
            </a:r>
            <a:r>
              <a:rPr lang="en-US" b="1" baseline="0" dirty="0" smtClean="0">
                <a:sym typeface="Wingdings"/>
              </a:rPr>
              <a:t> LOOP (LAST LINE IN CODE)</a:t>
            </a:r>
            <a:endParaRPr lang="en-US" b="1" baseline="0" dirty="0" smtClean="0"/>
          </a:p>
        </p:txBody>
      </p:sp>
    </p:spTree>
    <p:extLst>
      <p:ext uri="{BB962C8B-B14F-4D97-AF65-F5344CB8AC3E}">
        <p14:creationId xmlns:p14="http://schemas.microsoft.com/office/powerpoint/2010/main" val="159479004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457194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156611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screen shows</a:t>
            </a:r>
            <a:r>
              <a:rPr lang="en-US" baseline="0" dirty="0" smtClean="0"/>
              <a:t> first sequence, while left window shows second sequence and the console updating as it goes along</a:t>
            </a:r>
            <a:endParaRPr lang="en-US" dirty="0"/>
          </a:p>
        </p:txBody>
      </p:sp>
    </p:spTree>
    <p:extLst>
      <p:ext uri="{BB962C8B-B14F-4D97-AF65-F5344CB8AC3E}">
        <p14:creationId xmlns:p14="http://schemas.microsoft.com/office/powerpoint/2010/main" val="87358953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Shape 7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2" name="Shape 7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*note:</a:t>
            </a:r>
            <a:r>
              <a:rPr lang="en-US" baseline="0" dirty="0" smtClean="0"/>
              <a:t> for whatever system you are working on, check the version that you are compiling in. </a:t>
            </a:r>
          </a:p>
          <a:p>
            <a:pPr marL="0" lvl="0" indent="0" rtl="0">
              <a:spcBef>
                <a:spcPts val="0"/>
              </a:spcBef>
              <a:spcAft>
                <a:spcPts val="0"/>
              </a:spcAft>
              <a:buNone/>
            </a:pPr>
            <a:r>
              <a:rPr lang="en-US" baseline="0" dirty="0" smtClean="0"/>
              <a:t>For example </a:t>
            </a:r>
            <a:r>
              <a:rPr lang="mr-IN" baseline="0" dirty="0" smtClean="0"/>
              <a:t>–</a:t>
            </a:r>
            <a:r>
              <a:rPr lang="en-US" baseline="0" dirty="0" smtClean="0"/>
              <a:t> Some issues may have arisen from some using python 3 versus 2.7 (we are using 2.7 for this class)</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smtClean="0"/>
              <a:t>Functions can be defined</a:t>
            </a:r>
            <a:r>
              <a:rPr lang="en-US" baseline="0" dirty="0" smtClean="0"/>
              <a:t> by the user and inside the language itself. </a:t>
            </a:r>
          </a:p>
          <a:p>
            <a:pPr marL="171450" lvl="0" indent="-171450" rtl="0">
              <a:spcBef>
                <a:spcPts val="0"/>
              </a:spcBef>
              <a:spcAft>
                <a:spcPts val="0"/>
              </a:spcAft>
              <a:buFontTx/>
              <a:buChar char="-"/>
            </a:pPr>
            <a:r>
              <a:rPr lang="en-US" baseline="0" dirty="0" smtClean="0"/>
              <a:t>Libraries </a:t>
            </a:r>
            <a:r>
              <a:rPr lang="mr-IN" baseline="0" dirty="0" smtClean="0"/>
              <a:t>–</a:t>
            </a:r>
            <a:r>
              <a:rPr lang="en-US" baseline="0" dirty="0" smtClean="0"/>
              <a:t> many have predefined functions, so spend time knowing how to grab the pre-defined rather than trying to create it</a:t>
            </a:r>
          </a:p>
          <a:p>
            <a:pPr marL="171450" lvl="0" indent="-171450" rtl="0">
              <a:spcBef>
                <a:spcPts val="0"/>
              </a:spcBef>
              <a:spcAft>
                <a:spcPts val="0"/>
              </a:spcAft>
              <a:buFontTx/>
              <a:buChar char="-"/>
            </a:pPr>
            <a:r>
              <a:rPr lang="en-US" dirty="0" smtClean="0"/>
              <a:t>**Multiple parameters</a:t>
            </a:r>
            <a:r>
              <a:rPr lang="en-US" baseline="0" dirty="0" smtClean="0"/>
              <a:t> can be in the parameter that you are passing through -&gt; separated by commas</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baseline="0" dirty="0" smtClean="0"/>
              <a:t>The function will not do anything until the user bring it up to front</a:t>
            </a:r>
            <a:endParaRPr lang="en-US" dirty="0" smtClean="0"/>
          </a:p>
          <a:p>
            <a:pPr marL="171450" lvl="0" indent="-171450" rtl="0">
              <a:spcBef>
                <a:spcPts val="0"/>
              </a:spcBef>
              <a:spcAft>
                <a:spcPts val="0"/>
              </a:spcAft>
              <a:buFontTx/>
              <a:buChar char="-"/>
            </a:pPr>
            <a:r>
              <a:rPr lang="en-US" dirty="0" smtClean="0"/>
              <a:t>Bringing</a:t>
            </a:r>
            <a:r>
              <a:rPr lang="en-US" baseline="0" dirty="0" smtClean="0"/>
              <a:t> a function into use = “calling it”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smtClean="0"/>
              <a:t>If you print 0 arguments, a blank</a:t>
            </a:r>
            <a:r>
              <a:rPr lang="en-US" baseline="0" dirty="0" smtClean="0"/>
              <a:t> line will be printed </a:t>
            </a:r>
          </a:p>
          <a:p>
            <a:pPr marL="171450" lvl="0" indent="-171450" rtl="0">
              <a:spcBef>
                <a:spcPts val="0"/>
              </a:spcBef>
              <a:spcAft>
                <a:spcPts val="0"/>
              </a:spcAft>
              <a:buFontTx/>
              <a:buChar char="-"/>
            </a:pPr>
            <a:r>
              <a:rPr lang="en-US" baseline="0" dirty="0" smtClean="0"/>
              <a:t>The print function defaults to printing strings (*IMPORTANT TO KEEP IN MIND FOR TYPE CASTING IN LECTURE 3 AND 4)</a:t>
            </a:r>
          </a:p>
          <a:p>
            <a:pPr marL="171450" lvl="0" indent="-171450" rtl="0">
              <a:spcBef>
                <a:spcPts val="0"/>
              </a:spcBef>
              <a:spcAft>
                <a:spcPts val="0"/>
              </a:spcAft>
              <a:buFontTx/>
              <a:buChar char="-"/>
            </a:pPr>
            <a:endParaRPr lang="en-US" dirty="0" smtClean="0"/>
          </a:p>
          <a:p>
            <a:pPr marL="171450" lvl="0" indent="-171450" rtl="0">
              <a:spcBef>
                <a:spcPts val="0"/>
              </a:spcBef>
              <a:spcAft>
                <a:spcPts val="0"/>
              </a:spcAft>
              <a:buFontTx/>
              <a:buChar char="-"/>
            </a:pPr>
            <a:r>
              <a:rPr lang="en-US" dirty="0" smtClean="0"/>
              <a:t>Fun fact: where did the phrase</a:t>
            </a:r>
            <a:r>
              <a:rPr lang="en-US" baseline="0" dirty="0" smtClean="0"/>
              <a:t> “hello, world” come from? </a:t>
            </a:r>
          </a:p>
          <a:p>
            <a:pPr marL="628650" lvl="1" indent="-171450" rtl="0">
              <a:spcBef>
                <a:spcPts val="0"/>
              </a:spcBef>
              <a:spcAft>
                <a:spcPts val="0"/>
              </a:spcAft>
              <a:buFontTx/>
              <a:buChar char="-"/>
            </a:pPr>
            <a:r>
              <a:rPr lang="en-US" baseline="0" dirty="0" smtClean="0"/>
              <a:t>Created by Brian Kernighan, author of the most widely read computer programming books. </a:t>
            </a:r>
          </a:p>
          <a:p>
            <a:pPr marL="171450" lvl="0" indent="-171450" rtl="0">
              <a:spcBef>
                <a:spcPts val="0"/>
              </a:spcBef>
              <a:spcAft>
                <a:spcPts val="0"/>
              </a:spcAft>
              <a:buFontTx/>
              <a:buChar char="-"/>
            </a:pPr>
            <a:r>
              <a:rPr lang="en-US" baseline="0" dirty="0" smtClean="0"/>
              <a:t>Fun fact 2: People generally accept that the first programmer is Ada Loveless (WOMAN), </a:t>
            </a:r>
          </a:p>
          <a:p>
            <a:pPr marL="628650" lvl="1" indent="-171450" rtl="0">
              <a:spcBef>
                <a:spcPts val="0"/>
              </a:spcBef>
              <a:spcAft>
                <a:spcPts val="0"/>
              </a:spcAft>
              <a:buFontTx/>
              <a:buChar char="-"/>
            </a:pPr>
            <a:r>
              <a:rPr lang="en-US" baseline="0" dirty="0" smtClean="0"/>
              <a:t>Wrote the world’s first machine algorithm from an early computing machine -&gt; described an algorithm to compute Bernoulli numbers </a:t>
            </a:r>
          </a:p>
          <a:p>
            <a:pPr marL="628650" marR="0" lvl="1"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baseline="0" dirty="0" smtClean="0"/>
              <a:t>Poet Lord Byron only legitimate child. </a:t>
            </a:r>
          </a:p>
          <a:p>
            <a:pPr marL="628650" lvl="1" indent="-171450" rtl="0">
              <a:spcBef>
                <a:spcPts val="0"/>
              </a:spcBef>
              <a:spcAft>
                <a:spcPts val="0"/>
              </a:spcAft>
              <a:buFontTx/>
              <a:buChar char="-"/>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In python the default</a:t>
            </a:r>
            <a:r>
              <a:rPr lang="en-US" baseline="0" dirty="0" smtClean="0"/>
              <a:t> separator is a space and default line ending is a carriage return (but this can be specified to be anything)</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Answers:</a:t>
            </a:r>
          </a:p>
          <a:p>
            <a:pPr marL="0" lvl="0" indent="0" rtl="0">
              <a:spcBef>
                <a:spcPts val="0"/>
              </a:spcBef>
              <a:spcAft>
                <a:spcPts val="0"/>
              </a:spcAft>
              <a:buNone/>
            </a:pPr>
            <a:r>
              <a:rPr lang="en-US" dirty="0" smtClean="0"/>
              <a:t>Print(</a:t>
            </a:r>
            <a:r>
              <a:rPr lang="en-US" b="1" dirty="0" smtClean="0"/>
              <a:t>“</a:t>
            </a:r>
            <a:r>
              <a:rPr lang="en-US" dirty="0" smtClean="0"/>
              <a:t>a”, “b”, “c”)</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What happened</a:t>
            </a:r>
            <a:r>
              <a:rPr lang="en-US" baseline="0" dirty="0" smtClean="0"/>
              <a:t> here!?</a:t>
            </a:r>
          </a:p>
          <a:p>
            <a:pPr marL="457200" indent="-298450">
              <a:buFontTx/>
              <a:buChar char="-"/>
            </a:pPr>
            <a:r>
              <a:rPr lang="tr-TR" baseline="0" dirty="0" smtClean="0"/>
              <a:t>Y</a:t>
            </a:r>
            <a:r>
              <a:rPr lang="en-US" baseline="0" dirty="0" err="1" smtClean="0"/>
              <a:t>ou</a:t>
            </a:r>
            <a:r>
              <a:rPr lang="en-US" baseline="0" dirty="0" smtClean="0"/>
              <a:t> have declared the VARIABLE: </a:t>
            </a:r>
            <a:r>
              <a:rPr lang="en-US" baseline="0" dirty="0" err="1" smtClean="0"/>
              <a:t>your_name</a:t>
            </a:r>
            <a:endParaRPr lang="en-US" baseline="0" dirty="0" smtClean="0"/>
          </a:p>
          <a:p>
            <a:pPr marL="457200" indent="-298450">
              <a:buFontTx/>
              <a:buChar char="-"/>
            </a:pPr>
            <a:r>
              <a:rPr lang="tr-TR" baseline="0" dirty="0" smtClean="0"/>
              <a:t>Y</a:t>
            </a:r>
            <a:r>
              <a:rPr lang="en-US" baseline="0" dirty="0" err="1" smtClean="0"/>
              <a:t>ou</a:t>
            </a:r>
            <a:r>
              <a:rPr lang="en-US" baseline="0" dirty="0" smtClean="0"/>
              <a:t> have initialized it by assigning a value to the variable: Jenny </a:t>
            </a:r>
          </a:p>
          <a:p>
            <a:pPr marL="158750" indent="0">
              <a:buFontTx/>
              <a:buNone/>
            </a:pPr>
            <a:endParaRPr lang="en-US" baseline="0" dirty="0" smtClean="0"/>
          </a:p>
          <a:p>
            <a:pPr marL="158750" indent="0">
              <a:buFontTx/>
              <a:buNone/>
            </a:pPr>
            <a:r>
              <a:rPr lang="en-US" baseline="0" dirty="0" smtClean="0"/>
              <a:t>Why does this not work:</a:t>
            </a:r>
          </a:p>
          <a:p>
            <a:pPr marL="457200" indent="-298450">
              <a:buFontTx/>
              <a:buChar char="-"/>
            </a:pPr>
            <a:r>
              <a:rPr lang="en-US" baseline="0" dirty="0" smtClean="0"/>
              <a:t>What you are asking the print function to do is operate on the Jenny as if Jenny was the VARIABLE. </a:t>
            </a:r>
          </a:p>
          <a:p>
            <a:pPr marL="457200" indent="-298450">
              <a:buFontTx/>
              <a:buChar char="-"/>
            </a:pPr>
            <a:r>
              <a:rPr lang="en-US" baseline="0" dirty="0" smtClean="0"/>
              <a:t>Rather, you have to pass the variable name itself (not the value assigned). </a:t>
            </a:r>
          </a:p>
          <a:p>
            <a:pPr marL="914400" lvl="1" indent="-298450">
              <a:buFontTx/>
              <a:buChar char="-"/>
            </a:pPr>
            <a:endParaRPr lang="en-US" dirty="0"/>
          </a:p>
        </p:txBody>
      </p:sp>
    </p:spTree>
    <p:extLst>
      <p:ext uri="{BB962C8B-B14F-4D97-AF65-F5344CB8AC3E}">
        <p14:creationId xmlns:p14="http://schemas.microsoft.com/office/powerpoint/2010/main" val="15748619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smtClean="0"/>
              <a:t>WHY DO YOU NOT INCLUDE PARANTHESIS WITH MULTIPLE VARIABLE</a:t>
            </a:r>
            <a:r>
              <a:rPr lang="en-US" baseline="0" dirty="0" smtClean="0"/>
              <a:t> AND STRING?</a:t>
            </a:r>
          </a:p>
          <a:p>
            <a:pPr marL="628650" lvl="1" indent="-171450" rtl="0">
              <a:spcBef>
                <a:spcPts val="0"/>
              </a:spcBef>
              <a:spcAft>
                <a:spcPts val="0"/>
              </a:spcAft>
              <a:buFontTx/>
              <a:buChar char="-"/>
            </a:pPr>
            <a:r>
              <a:rPr lang="en-US" dirty="0" smtClean="0"/>
              <a:t>Highlighting the compiler differences</a:t>
            </a:r>
            <a:r>
              <a:rPr lang="en-US" baseline="0" dirty="0" smtClean="0"/>
              <a:t> between 2 and 3</a:t>
            </a:r>
          </a:p>
          <a:p>
            <a:pPr marL="628650" lvl="1" indent="-171450" rtl="0">
              <a:spcBef>
                <a:spcPts val="0"/>
              </a:spcBef>
              <a:spcAft>
                <a:spcPts val="0"/>
              </a:spcAft>
              <a:buFontTx/>
              <a:buChar char="-"/>
            </a:pPr>
            <a:r>
              <a:rPr lang="en-US" baseline="0" dirty="0" smtClean="0"/>
              <a:t>IE anytime you need comma, do not use parenthesis </a:t>
            </a:r>
          </a:p>
          <a:p>
            <a:pPr marL="628650" lvl="1" indent="-171450" rtl="0">
              <a:spcBef>
                <a:spcPts val="0"/>
              </a:spcBef>
              <a:spcAft>
                <a:spcPts val="0"/>
              </a:spcAft>
              <a:buFontTx/>
              <a:buChar char="-"/>
            </a:pPr>
            <a:endParaRPr lang="en-US" baseline="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Logic errors: </a:t>
            </a:r>
          </a:p>
          <a:p>
            <a:pPr marL="171450" lvl="0" indent="-171450" rtl="0">
              <a:spcBef>
                <a:spcPts val="0"/>
              </a:spcBef>
              <a:spcAft>
                <a:spcPts val="0"/>
              </a:spcAft>
              <a:buFontTx/>
              <a:buChar char="-"/>
            </a:pPr>
            <a:r>
              <a:rPr lang="en-US" baseline="0" dirty="0" smtClean="0"/>
              <a:t>Often the behavior of the program that the programmer did not want </a:t>
            </a:r>
            <a:endParaRPr lang="en-US" baseline="0" dirty="0"/>
          </a:p>
          <a:p>
            <a:pPr marL="171450" lvl="0" indent="-171450" rtl="0">
              <a:spcBef>
                <a:spcPts val="0"/>
              </a:spcBef>
              <a:spcAft>
                <a:spcPts val="0"/>
              </a:spcAft>
              <a:buFontTx/>
              <a:buChar char="-"/>
            </a:pPr>
            <a:r>
              <a:rPr lang="en-US" baseline="0" dirty="0" smtClean="0"/>
              <a:t>Every time you have a stored as a variable and have inclination that things can go off -&gt; create a print statement and see if produced what you wanted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err="1" smtClean="0"/>
              <a:t>Raw_input</a:t>
            </a:r>
            <a:r>
              <a:rPr lang="en-US" dirty="0" smtClean="0"/>
              <a:t> function </a:t>
            </a:r>
            <a:r>
              <a:rPr lang="mr-IN" dirty="0" smtClean="0"/>
              <a:t>–</a:t>
            </a:r>
            <a:r>
              <a:rPr lang="en-US" dirty="0" smtClean="0"/>
              <a:t> takes input from console </a:t>
            </a:r>
          </a:p>
          <a:p>
            <a:pPr marL="171450" lvl="0" indent="-171450" rtl="0">
              <a:spcBef>
                <a:spcPts val="0"/>
              </a:spcBef>
              <a:spcAft>
                <a:spcPts val="0"/>
              </a:spcAft>
              <a:buFontTx/>
              <a:buChar char="-"/>
            </a:pPr>
            <a:r>
              <a:rPr lang="en-US" baseline="0" dirty="0" smtClean="0"/>
              <a:t>Really helpful when you can’t predict what the value should be, so you need to query the user as to what is is and store that!</a:t>
            </a:r>
            <a:endParaRPr lang="en-US" baseline="0" dirty="0"/>
          </a:p>
          <a:p>
            <a:pPr marL="171450" lvl="0" indent="-171450" rtl="0">
              <a:spcBef>
                <a:spcPts val="0"/>
              </a:spcBef>
              <a:spcAft>
                <a:spcPts val="0"/>
              </a:spcAft>
              <a:buFontTx/>
              <a:buChar char="-"/>
            </a:pPr>
            <a:r>
              <a:rPr lang="en-US" baseline="0" dirty="0" smtClean="0"/>
              <a:t>This allows you to DYNAMICALLY UPDATE the variable rather than simply defining it.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Top: How the code</a:t>
            </a:r>
            <a:r>
              <a:rPr lang="en-US" baseline="0" dirty="0" smtClean="0"/>
              <a:t> looks like for </a:t>
            </a:r>
            <a:r>
              <a:rPr lang="en-US" baseline="0" dirty="0" err="1" smtClean="0"/>
              <a:t>raw_input</a:t>
            </a:r>
            <a:r>
              <a:rPr lang="en-US" baseline="0" dirty="0" smtClean="0"/>
              <a:t>. You are still declaring the VARIABLE for a name, but now rather than defining it you are asking the user to input by the function </a:t>
            </a:r>
            <a:r>
              <a:rPr lang="en-US" baseline="0" dirty="0" err="1" smtClean="0"/>
              <a:t>raw_input</a:t>
            </a:r>
            <a:endParaRPr lang="en-US" baseline="0" dirty="0" smtClean="0"/>
          </a:p>
          <a:p>
            <a:endParaRPr lang="en-US" baseline="0" dirty="0" smtClean="0"/>
          </a:p>
          <a:p>
            <a:r>
              <a:rPr lang="en-US" baseline="0" dirty="0" smtClean="0"/>
              <a:t>Bottom: How the console looks like when you want to enter the value </a:t>
            </a:r>
          </a:p>
          <a:p>
            <a:endParaRPr lang="en-US" dirty="0"/>
          </a:p>
        </p:txBody>
      </p:sp>
    </p:spTree>
    <p:extLst>
      <p:ext uri="{BB962C8B-B14F-4D97-AF65-F5344CB8AC3E}">
        <p14:creationId xmlns:p14="http://schemas.microsoft.com/office/powerpoint/2010/main" val="17087178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Notice the same format for the print function is used in terms of passing</a:t>
            </a:r>
            <a:r>
              <a:rPr lang="en-US" baseline="0" dirty="0" smtClean="0"/>
              <a:t> the variable name. </a:t>
            </a:r>
          </a:p>
          <a:p>
            <a:r>
              <a:rPr lang="en-US" baseline="0" dirty="0" smtClean="0"/>
              <a:t>Top: Show the desired value inputted into the console. Press enter when done. </a:t>
            </a:r>
          </a:p>
          <a:p>
            <a:r>
              <a:rPr lang="en-US" baseline="0" dirty="0" smtClean="0"/>
              <a:t>Bottom: Result of the print statement with a </a:t>
            </a:r>
            <a:r>
              <a:rPr lang="en-US" baseline="0" dirty="0" err="1" smtClean="0"/>
              <a:t>raw_input</a:t>
            </a:r>
            <a:endParaRPr lang="en-US" baseline="0" dirty="0" smtClean="0"/>
          </a:p>
          <a:p>
            <a:endParaRPr lang="en-US" dirty="0"/>
          </a:p>
        </p:txBody>
      </p:sp>
    </p:spTree>
    <p:extLst>
      <p:ext uri="{BB962C8B-B14F-4D97-AF65-F5344CB8AC3E}">
        <p14:creationId xmlns:p14="http://schemas.microsoft.com/office/powerpoint/2010/main" val="4096596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When you are defining</a:t>
            </a:r>
            <a:r>
              <a:rPr lang="en-US" baseline="0" dirty="0" smtClean="0"/>
              <a:t> the string, you must enclose them in quotation marks</a:t>
            </a:r>
          </a:p>
          <a:p>
            <a:pPr lvl="1"/>
            <a:r>
              <a:rPr lang="en-US" baseline="0" dirty="0" err="1" smtClean="0"/>
              <a:t>Raw_input</a:t>
            </a:r>
            <a:r>
              <a:rPr lang="en-US" baseline="0" dirty="0" smtClean="0"/>
              <a:t>(“What is your name?”)</a:t>
            </a:r>
            <a:endParaRPr lang="en-US" dirty="0"/>
          </a:p>
        </p:txBody>
      </p:sp>
    </p:spTree>
    <p:extLst>
      <p:ext uri="{BB962C8B-B14F-4D97-AF65-F5344CB8AC3E}">
        <p14:creationId xmlns:p14="http://schemas.microsoft.com/office/powerpoint/2010/main" val="2672796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Declaring the number and names of siblings</a:t>
            </a:r>
            <a:r>
              <a:rPr lang="en-US" baseline="0" dirty="0" smtClean="0"/>
              <a:t> and by using raw input function, letting the user specify the values</a:t>
            </a:r>
          </a:p>
          <a:p>
            <a:r>
              <a:rPr lang="en-US" baseline="0" dirty="0" smtClean="0"/>
              <a:t>The print function: string phrases are surrounded by quotes, each element is separated by commas </a:t>
            </a:r>
          </a:p>
          <a:p>
            <a:r>
              <a:rPr lang="en-US" baseline="0" dirty="0" smtClean="0"/>
              <a:t>*BE CAREFUL TO COPY T</a:t>
            </a:r>
            <a:r>
              <a:rPr lang="de-DE" baseline="0" dirty="0" smtClean="0"/>
              <a:t>HE</a:t>
            </a:r>
            <a:r>
              <a:rPr lang="en-US" baseline="0" dirty="0" smtClean="0"/>
              <a:t> DECLARED VARIABLE NAME EXACTLY in print function. Otherwise, it will not run</a:t>
            </a:r>
            <a:endParaRPr lang="en-US" dirty="0"/>
          </a:p>
        </p:txBody>
      </p:sp>
    </p:spTree>
    <p:extLst>
      <p:ext uri="{BB962C8B-B14F-4D97-AF65-F5344CB8AC3E}">
        <p14:creationId xmlns:p14="http://schemas.microsoft.com/office/powerpoint/2010/main" val="32637136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5" name="Shape 3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 did</a:t>
            </a:r>
            <a:r>
              <a:rPr lang="en-US" baseline="0" dirty="0" smtClean="0"/>
              <a:t> the arithmetic function within the variable that was being declared and initialized </a:t>
            </a:r>
            <a:r>
              <a:rPr lang="mr-IN" baseline="0" dirty="0" smtClean="0"/>
              <a:t>–</a:t>
            </a:r>
            <a:r>
              <a:rPr lang="en-US" baseline="0" dirty="0" smtClean="0"/>
              <a:t> input the values directly</a:t>
            </a:r>
          </a:p>
          <a:p>
            <a:r>
              <a:rPr lang="en-US" baseline="0" dirty="0" smtClean="0"/>
              <a:t>Middle: did the arithmetic function on 3 variable after they had been declared and initialized </a:t>
            </a:r>
          </a:p>
          <a:p>
            <a:r>
              <a:rPr lang="en-US" baseline="0" dirty="0" smtClean="0"/>
              <a:t>Bottom: Did the arithmetic within the print statement after declaring and initializing the variables and created a fourth variable to represent the total of the 3 individual variables </a:t>
            </a:r>
            <a:endParaRPr lang="en-US" dirty="0"/>
          </a:p>
        </p:txBody>
      </p:sp>
    </p:spTree>
    <p:extLst>
      <p:ext uri="{BB962C8B-B14F-4D97-AF65-F5344CB8AC3E}">
        <p14:creationId xmlns:p14="http://schemas.microsoft.com/office/powerpoint/2010/main" val="29408280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do arithmetic within</a:t>
            </a:r>
            <a:r>
              <a:rPr lang="en-US" baseline="0" dirty="0" smtClean="0"/>
              <a:t> print function (be careful of PEMDAS and use parentheses appropriately) </a:t>
            </a:r>
          </a:p>
          <a:p>
            <a:r>
              <a:rPr lang="en-US" baseline="0" dirty="0" smtClean="0"/>
              <a:t>Or </a:t>
            </a:r>
            <a:r>
              <a:rPr lang="en-US" dirty="0" smtClean="0"/>
              <a:t>either</a:t>
            </a:r>
            <a:r>
              <a:rPr lang="en-US" baseline="0" dirty="0" smtClean="0"/>
              <a:t> define the for the mean and pass that through the print function </a:t>
            </a:r>
            <a:endParaRPr lang="en-US" dirty="0"/>
          </a:p>
        </p:txBody>
      </p:sp>
    </p:spTree>
    <p:extLst>
      <p:ext uri="{BB962C8B-B14F-4D97-AF65-F5344CB8AC3E}">
        <p14:creationId xmlns:p14="http://schemas.microsoft.com/office/powerpoint/2010/main" val="32469451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On Mac</a:t>
            </a:r>
            <a:r>
              <a:rPr lang="en-US" baseline="0" dirty="0" smtClean="0"/>
              <a:t> is it is command-backslash</a:t>
            </a: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6" name="Shape 3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If you ever want to know what type you are working with you can call the type</a:t>
            </a:r>
            <a:r>
              <a:rPr lang="en-US" baseline="0" dirty="0" smtClean="0"/>
              <a:t> function and pass that value. If we had variable var1, we can:</a:t>
            </a:r>
          </a:p>
          <a:p>
            <a:pPr marL="628650" marR="0" lvl="1"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baseline="0" dirty="0" smtClean="0"/>
              <a:t>Print(type(var1))</a:t>
            </a: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baseline="0" dirty="0" smtClean="0"/>
          </a:p>
          <a:p>
            <a:pPr marL="628650" lvl="1" indent="-171450" rtl="0">
              <a:spcBef>
                <a:spcPts val="0"/>
              </a:spcBef>
              <a:spcAft>
                <a:spcPts val="0"/>
              </a:spcAft>
              <a:buFontTx/>
              <a:buChar char="-"/>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298450">
              <a:buFontTx/>
              <a:buChar char="-"/>
            </a:pPr>
            <a:r>
              <a:rPr lang="en-US" baseline="0" dirty="0" smtClean="0"/>
              <a:t>Notice how in print function we have print(Mean) versus print(</a:t>
            </a:r>
            <a:r>
              <a:rPr lang="en-US" baseline="0" dirty="0" err="1" smtClean="0"/>
              <a:t>int</a:t>
            </a:r>
            <a:r>
              <a:rPr lang="en-US" baseline="0" dirty="0" smtClean="0"/>
              <a:t>(Mean))</a:t>
            </a:r>
          </a:p>
          <a:p>
            <a:pPr marL="914400" lvl="1" indent="-298450">
              <a:buFontTx/>
              <a:buChar char="-"/>
            </a:pPr>
            <a:r>
              <a:rPr lang="en-US" baseline="0" dirty="0" smtClean="0"/>
              <a:t>In the second example, I am specifying that I want the output to be in integer format </a:t>
            </a:r>
            <a:endParaRPr lang="en-US" dirty="0"/>
          </a:p>
        </p:txBody>
      </p:sp>
    </p:spTree>
    <p:extLst>
      <p:ext uri="{BB962C8B-B14F-4D97-AF65-F5344CB8AC3E}">
        <p14:creationId xmlns:p14="http://schemas.microsoft.com/office/powerpoint/2010/main" val="23822828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 name="Shape 3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 name="Shape 3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being told there is an issue with the string output and</a:t>
            </a:r>
            <a:r>
              <a:rPr lang="en-US" baseline="0" dirty="0" smtClean="0"/>
              <a:t> integer request </a:t>
            </a:r>
          </a:p>
          <a:p>
            <a:r>
              <a:rPr lang="en-US" baseline="0" dirty="0" smtClean="0"/>
              <a:t>*REMEMBER </a:t>
            </a:r>
            <a:r>
              <a:rPr lang="en-US" baseline="0" dirty="0" err="1" smtClean="0"/>
              <a:t>raw_input</a:t>
            </a:r>
            <a:r>
              <a:rPr lang="en-US" baseline="0" dirty="0" smtClean="0"/>
              <a:t> stores as string -&gt; how can we tell it to store the inputted variable as integer instead??</a:t>
            </a:r>
            <a:endParaRPr lang="en-US" dirty="0"/>
          </a:p>
        </p:txBody>
      </p:sp>
    </p:spTree>
    <p:extLst>
      <p:ext uri="{BB962C8B-B14F-4D97-AF65-F5344CB8AC3E}">
        <p14:creationId xmlns:p14="http://schemas.microsoft.com/office/powerpoint/2010/main" val="24801836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we have specified that we want the user input to be read as</a:t>
            </a:r>
            <a:r>
              <a:rPr lang="en-US" baseline="0" dirty="0" smtClean="0"/>
              <a:t> an INTEGER rather than String </a:t>
            </a:r>
          </a:p>
          <a:p>
            <a:pPr lvl="1"/>
            <a:r>
              <a:rPr lang="en-US" baseline="0" dirty="0" smtClean="0"/>
              <a:t>This way, now when we are for the ARITHMETIC addition operation for total and division operation for mean, it can use the user-input </a:t>
            </a:r>
          </a:p>
          <a:p>
            <a:pPr marL="615950" lvl="1" indent="0">
              <a:buNone/>
            </a:pPr>
            <a:endParaRPr lang="en-US" dirty="0"/>
          </a:p>
        </p:txBody>
      </p:sp>
    </p:spTree>
    <p:extLst>
      <p:ext uri="{BB962C8B-B14F-4D97-AF65-F5344CB8AC3E}">
        <p14:creationId xmlns:p14="http://schemas.microsoft.com/office/powerpoint/2010/main" val="16453571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we allow the </a:t>
            </a:r>
            <a:r>
              <a:rPr lang="en-US" dirty="0" err="1" smtClean="0"/>
              <a:t>raw_input</a:t>
            </a:r>
            <a:r>
              <a:rPr lang="en-US" dirty="0" smtClean="0"/>
              <a:t> to</a:t>
            </a:r>
            <a:r>
              <a:rPr lang="en-US" baseline="0" dirty="0" smtClean="0"/>
              <a:t> carry out default behavior -&gt; providing string values. </a:t>
            </a:r>
          </a:p>
          <a:p>
            <a:r>
              <a:rPr lang="en-US" baseline="0" dirty="0" smtClean="0"/>
              <a:t>However, when we get to the ARITHMETIC operation portion, we have to specify we need it to be converted into integers</a:t>
            </a:r>
          </a:p>
          <a:p>
            <a:endParaRPr lang="en-US" dirty="0"/>
          </a:p>
        </p:txBody>
      </p:sp>
    </p:spTree>
    <p:extLst>
      <p:ext uri="{BB962C8B-B14F-4D97-AF65-F5344CB8AC3E}">
        <p14:creationId xmlns:p14="http://schemas.microsoft.com/office/powerpoint/2010/main" val="25151675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*Have to specify that the </a:t>
            </a:r>
            <a:r>
              <a:rPr lang="en-US" dirty="0" err="1" smtClean="0"/>
              <a:t>raw_input</a:t>
            </a:r>
            <a:r>
              <a:rPr lang="en-US" dirty="0" smtClean="0"/>
              <a:t> comes out as an</a:t>
            </a:r>
            <a:r>
              <a:rPr lang="en-US" baseline="0" dirty="0" smtClean="0"/>
              <a:t> integer -&gt; can’t specify at end. It has to be set up before the value is specified so the program knows how to treat it </a:t>
            </a:r>
          </a:p>
          <a:p>
            <a:pPr marL="0" lvl="0" indent="0" rtl="0">
              <a:spcBef>
                <a:spcPts val="0"/>
              </a:spcBef>
              <a:spcAft>
                <a:spcPts val="0"/>
              </a:spcAft>
              <a:buNone/>
            </a:pPr>
            <a:endParaRPr lang="en-US" baseline="0" dirty="0" smtClean="0"/>
          </a:p>
          <a:p>
            <a:pPr marL="0" lvl="0" indent="0" rtl="0">
              <a:spcBef>
                <a:spcPts val="0"/>
              </a:spcBef>
              <a:spcAft>
                <a:spcPts val="0"/>
              </a:spcAft>
              <a:buNone/>
            </a:pPr>
            <a:r>
              <a:rPr lang="en-US" baseline="0" dirty="0" smtClean="0"/>
              <a:t>Correct Answer:</a:t>
            </a:r>
          </a:p>
          <a:p>
            <a:pPr marL="0" lvl="0" indent="0" rtl="0">
              <a:spcBef>
                <a:spcPts val="0"/>
              </a:spcBef>
              <a:spcAft>
                <a:spcPts val="0"/>
              </a:spcAft>
              <a:buNone/>
            </a:pPr>
            <a:endParaRPr lang="en-US" baseline="0" dirty="0" smtClean="0"/>
          </a:p>
          <a:p>
            <a:pPr marL="0" lvl="0" indent="0" rtl="0">
              <a:spcBef>
                <a:spcPts val="0"/>
              </a:spcBef>
              <a:spcAft>
                <a:spcPts val="0"/>
              </a:spcAft>
              <a:buNone/>
            </a:pPr>
            <a:r>
              <a:rPr lang="en-US" baseline="0" dirty="0" smtClean="0"/>
              <a:t>var1 = </a:t>
            </a:r>
            <a:r>
              <a:rPr lang="en-US" baseline="0" dirty="0" err="1" smtClean="0"/>
              <a:t>int</a:t>
            </a:r>
            <a:r>
              <a:rPr lang="en-US" baseline="0" dirty="0" smtClean="0"/>
              <a:t>(</a:t>
            </a:r>
            <a:r>
              <a:rPr lang="en-US" baseline="0" dirty="0" err="1" smtClean="0"/>
              <a:t>raw_input</a:t>
            </a:r>
            <a:r>
              <a:rPr lang="en-US" baseline="0" dirty="0" smtClean="0"/>
              <a:t>(“</a:t>
            </a:r>
            <a:r>
              <a:rPr lang="en-US" baseline="0" dirty="0" err="1" smtClean="0"/>
              <a:t>num</a:t>
            </a:r>
            <a:r>
              <a:rPr lang="en-US" baseline="0" dirty="0" smtClean="0"/>
              <a:t> 1: “))</a:t>
            </a:r>
          </a:p>
          <a:p>
            <a:pPr marL="0" lvl="0" indent="0" rtl="0">
              <a:spcBef>
                <a:spcPts val="0"/>
              </a:spcBef>
              <a:spcAft>
                <a:spcPts val="0"/>
              </a:spcAft>
              <a:buNone/>
            </a:pPr>
            <a:r>
              <a:rPr lang="en-US" baseline="0" dirty="0" smtClean="0"/>
              <a:t>Var2 = </a:t>
            </a:r>
            <a:r>
              <a:rPr lang="en-US" baseline="0" dirty="0" err="1" smtClean="0"/>
              <a:t>int</a:t>
            </a:r>
            <a:r>
              <a:rPr lang="en-US" baseline="0" dirty="0" smtClean="0"/>
              <a:t>(</a:t>
            </a:r>
            <a:r>
              <a:rPr lang="en-US" baseline="0" dirty="0" err="1" smtClean="0"/>
              <a:t>raw_input</a:t>
            </a:r>
            <a:r>
              <a:rPr lang="en-US" baseline="0" dirty="0" smtClean="0"/>
              <a:t>(“</a:t>
            </a:r>
            <a:r>
              <a:rPr lang="en-US" baseline="0" dirty="0" err="1" smtClean="0"/>
              <a:t>num</a:t>
            </a:r>
            <a:r>
              <a:rPr lang="en-US" baseline="0" dirty="0" smtClean="0"/>
              <a:t> 2: “))</a:t>
            </a:r>
          </a:p>
          <a:p>
            <a:pPr marL="0" lvl="0" indent="0" rtl="0">
              <a:spcBef>
                <a:spcPts val="0"/>
              </a:spcBef>
              <a:spcAft>
                <a:spcPts val="0"/>
              </a:spcAft>
              <a:buNone/>
            </a:pPr>
            <a:r>
              <a:rPr lang="en-US" baseline="0" dirty="0" smtClean="0"/>
              <a:t>Print float(var1/var2)</a:t>
            </a:r>
          </a:p>
          <a:p>
            <a:pPr marL="0" lvl="0" indent="0" rtl="0">
              <a:spcBef>
                <a:spcPts val="0"/>
              </a:spcBef>
              <a:spcAft>
                <a:spcPts val="0"/>
              </a:spcAft>
              <a:buNone/>
            </a:pPr>
            <a:r>
              <a:rPr lang="en-US" baseline="0" dirty="0" smtClean="0"/>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98948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8" name="Shape 4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5" name="Shape 4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 </a:t>
            </a:r>
            <a:endParaRP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3" name="Shape 4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smtClean="0"/>
              <a:t>README</a:t>
            </a:r>
            <a:r>
              <a:rPr lang="en-US" baseline="0" dirty="0" smtClean="0"/>
              <a:t> files</a:t>
            </a:r>
          </a:p>
          <a:p>
            <a:pPr marL="628650" lvl="1" indent="-171450" rtl="0">
              <a:spcBef>
                <a:spcPts val="0"/>
              </a:spcBef>
              <a:spcAft>
                <a:spcPts val="0"/>
              </a:spcAft>
              <a:buFontTx/>
              <a:buChar char="-"/>
            </a:pPr>
            <a:r>
              <a:rPr lang="en-US" baseline="0" dirty="0" smtClean="0"/>
              <a:t>These are included with most packages because they provide important runtime and execution information for the user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1" name="Shape 4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9" name="Shape 4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 -the commit -&gt;</a:t>
            </a:r>
            <a:r>
              <a:rPr lang="en-US" baseline="0" dirty="0" smtClean="0"/>
              <a:t> is an event when one or more programmers publish some changes or notice something to the file uploaded </a:t>
            </a:r>
            <a:endParaRPr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7" name="Shape 4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How to move from IDE to </a:t>
            </a:r>
            <a:r>
              <a:rPr lang="en-US" dirty="0" err="1" smtClean="0"/>
              <a:t>GitHUB</a:t>
            </a:r>
            <a:r>
              <a:rPr lang="en-US" baseline="0" dirty="0" smtClean="0"/>
              <a:t> </a:t>
            </a:r>
          </a:p>
          <a:p>
            <a:pPr marL="171450" lvl="0" indent="-171450" rtl="0">
              <a:spcBef>
                <a:spcPts val="0"/>
              </a:spcBef>
              <a:spcAft>
                <a:spcPts val="0"/>
              </a:spcAft>
              <a:buFontTx/>
              <a:buChar char="-"/>
            </a:pPr>
            <a:r>
              <a:rPr lang="en-US" baseline="0" dirty="0" smtClean="0"/>
              <a:t>IDE stores your files in the USER (name) -&gt; </a:t>
            </a:r>
            <a:r>
              <a:rPr lang="en-US" baseline="0" dirty="0" err="1" smtClean="0"/>
              <a:t>PyCharmProjects</a:t>
            </a:r>
            <a:r>
              <a:rPr lang="en-US" baseline="0" dirty="0" smtClean="0"/>
              <a:t> -&gt; Folder Name (specified by user when creating project) </a:t>
            </a:r>
          </a:p>
          <a:p>
            <a:pPr marL="0" lvl="0" indent="0" rtl="0">
              <a:spcBef>
                <a:spcPts val="0"/>
              </a:spcBef>
              <a:spcAft>
                <a:spcPts val="0"/>
              </a:spcAft>
              <a:buFontTx/>
              <a:buNone/>
            </a:pPr>
            <a:r>
              <a:rPr lang="en-US" baseline="0" dirty="0" smtClean="0"/>
              <a:t>-&gt; </a:t>
            </a:r>
            <a:r>
              <a:rPr lang="en-US" baseline="0" dirty="0" err="1" smtClean="0"/>
              <a:t>venv</a:t>
            </a:r>
            <a:r>
              <a:rPr lang="en-US" baseline="0" dirty="0" smtClean="0"/>
              <a:t> -&gt; </a:t>
            </a:r>
            <a:r>
              <a:rPr lang="en-US" baseline="0" dirty="0" err="1" smtClean="0"/>
              <a:t>pythong</a:t>
            </a:r>
            <a:r>
              <a:rPr lang="en-US" baseline="0" dirty="0" smtClean="0"/>
              <a:t> file name (specified by user)</a:t>
            </a:r>
          </a:p>
          <a:p>
            <a:pPr marL="0" lvl="0" indent="0" rtl="0">
              <a:spcBef>
                <a:spcPts val="0"/>
              </a:spcBef>
              <a:spcAft>
                <a:spcPts val="0"/>
              </a:spcAft>
              <a:buFontTx/>
              <a:buNone/>
            </a:pPr>
            <a:endParaRPr lang="en-US" baseline="0" dirty="0" smtClean="0"/>
          </a:p>
          <a:p>
            <a:pPr marL="0" lvl="0" indent="0" rtl="0">
              <a:spcBef>
                <a:spcPts val="0"/>
              </a:spcBef>
              <a:spcAft>
                <a:spcPts val="0"/>
              </a:spcAft>
              <a:buFontTx/>
              <a:buNone/>
            </a:pPr>
            <a:r>
              <a:rPr lang="en-US" baseline="0" dirty="0" smtClean="0"/>
              <a:t>Again, </a:t>
            </a:r>
            <a:r>
              <a:rPr lang="en-US" baseline="0" dirty="0" err="1" smtClean="0"/>
              <a:t>Venv</a:t>
            </a:r>
            <a:r>
              <a:rPr lang="en-US" baseline="0" dirty="0" smtClean="0"/>
              <a:t> stands for virtual envelope = the virtual environment to develop a software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5" name="Shape 4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2" name="Shape 4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Boolean expressions yield</a:t>
            </a:r>
            <a:r>
              <a:rPr lang="en-US" baseline="0" dirty="0" smtClean="0"/>
              <a:t> Boolean data -&gt; values that can only be true or false </a:t>
            </a:r>
            <a:endParaRPr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6" name="Shape 4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Shape 4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 sign signals</a:t>
            </a:r>
            <a:r>
              <a:rPr lang="en-US" baseline="0" dirty="0" smtClean="0"/>
              <a:t> that the value on the right-hand side of equation is assigned to the variable on the left hand side of equation</a:t>
            </a:r>
          </a:p>
          <a:p>
            <a:pPr marL="0" lvl="0" indent="0" rtl="0">
              <a:spcBef>
                <a:spcPts val="0"/>
              </a:spcBef>
              <a:spcAft>
                <a:spcPts val="0"/>
              </a:spcAft>
              <a:buNone/>
            </a:pPr>
            <a:r>
              <a:rPr lang="en-US" baseline="0" dirty="0" smtClean="0"/>
              <a:t>== is only TRUE/FALSE output (</a:t>
            </a:r>
            <a:r>
              <a:rPr lang="en-US" baseline="0" dirty="0" err="1" smtClean="0"/>
              <a:t>ie</a:t>
            </a:r>
            <a:r>
              <a:rPr lang="en-US" baseline="0" dirty="0" smtClean="0"/>
              <a:t> this sign only yields </a:t>
            </a:r>
            <a:r>
              <a:rPr lang="en-US" baseline="0" dirty="0" err="1" smtClean="0"/>
              <a:t>boolean</a:t>
            </a:r>
            <a:r>
              <a:rPr lang="en-US" baseline="0" dirty="0" smtClean="0"/>
              <a:t> values)</a:t>
            </a:r>
            <a:endParaRPr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Shape 4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0" name="Shape 4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Shape 4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7" name="Shape 4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4" name="Shape 5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1" name="Shape 5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8" name="Shape 5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*evaluating if the </a:t>
            </a:r>
            <a:r>
              <a:rPr lang="en-US" dirty="0" err="1" smtClean="0"/>
              <a:t>boolean</a:t>
            </a:r>
            <a:r>
              <a:rPr lang="en-US" baseline="0" dirty="0" smtClean="0"/>
              <a:t> expression is True. </a:t>
            </a:r>
            <a:endParaRPr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5" name="Shape 5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Else is what happens when the “if” is not satisfied</a:t>
            </a:r>
            <a:endParaRPr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2" name="Shape 5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X is even when there is no remainder </a:t>
            </a:r>
            <a:r>
              <a:rPr lang="en-US" dirty="0" err="1" smtClean="0"/>
              <a:t>ie</a:t>
            </a:r>
            <a:r>
              <a:rPr lang="en-US" dirty="0" smtClean="0"/>
              <a:t> when x is divided by 2,</a:t>
            </a:r>
            <a:r>
              <a:rPr lang="en-US" baseline="0" dirty="0" smtClean="0"/>
              <a:t> the remainder is 0 </a:t>
            </a:r>
          </a:p>
          <a:p>
            <a:r>
              <a:rPr lang="en-US" baseline="0" dirty="0" smtClean="0"/>
              <a:t>Here we defined x to have the value of 5 (an odd number)</a:t>
            </a:r>
          </a:p>
          <a:p>
            <a:pPr lvl="1"/>
            <a:r>
              <a:rPr lang="en-US" baseline="0" dirty="0" smtClean="0"/>
              <a:t>Output based on Boolean expressions produced “Buzz” (because we defined an odd number)</a:t>
            </a:r>
          </a:p>
        </p:txBody>
      </p:sp>
    </p:spTree>
    <p:extLst>
      <p:ext uri="{BB962C8B-B14F-4D97-AF65-F5344CB8AC3E}">
        <p14:creationId xmlns:p14="http://schemas.microsoft.com/office/powerpoint/2010/main" val="3387828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*Need</a:t>
            </a:r>
            <a:r>
              <a:rPr lang="en-US" baseline="0" dirty="0" smtClean="0"/>
              <a:t> to specify working with integer b/c we have arithmetic operation in Boolean expression </a:t>
            </a:r>
          </a:p>
          <a:p>
            <a:r>
              <a:rPr lang="en-US" baseline="0" dirty="0" smtClean="0"/>
              <a:t>Entered value in console -&gt; output follow Boolean rules </a:t>
            </a:r>
            <a:endParaRPr lang="en-US" dirty="0"/>
          </a:p>
        </p:txBody>
      </p:sp>
    </p:spTree>
    <p:extLst>
      <p:ext uri="{BB962C8B-B14F-4D97-AF65-F5344CB8AC3E}">
        <p14:creationId xmlns:p14="http://schemas.microsoft.com/office/powerpoint/2010/main" val="125618406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Shape 5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9" name="Shape 5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Shape 5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3" name="Shape 5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0" name="Shape 5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Shape 5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7" name="Shape 5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4" name="Shape 5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1" name="Shape 5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8" name="Shape 5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*evaluating if the </a:t>
            </a:r>
            <a:r>
              <a:rPr lang="en-US" dirty="0" err="1" smtClean="0"/>
              <a:t>boolean</a:t>
            </a:r>
            <a:r>
              <a:rPr lang="en-US" baseline="0" dirty="0" smtClean="0"/>
              <a:t> expression is True. </a:t>
            </a:r>
            <a:endParaRPr lang="en-US" dirty="0" smtClean="0"/>
          </a:p>
          <a:p>
            <a:pPr marL="0" lvl="0" indent="0"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5" name="Shape 5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**Else is what happens when the “if” is not satisfied</a:t>
            </a:r>
          </a:p>
          <a:p>
            <a:pPr marL="0" lvl="0" indent="0" rtl="0">
              <a:spcBef>
                <a:spcPts val="0"/>
              </a:spcBef>
              <a:spcAft>
                <a:spcPts val="0"/>
              </a:spcAft>
              <a:buNone/>
            </a:pPr>
            <a:endParaRPr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2" name="Shape 5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X is even when there is no remainder </a:t>
            </a:r>
            <a:r>
              <a:rPr lang="en-US" dirty="0" err="1" smtClean="0"/>
              <a:t>ie</a:t>
            </a:r>
            <a:r>
              <a:rPr lang="en-US" dirty="0" smtClean="0"/>
              <a:t> when x is divided by 2,</a:t>
            </a:r>
            <a:r>
              <a:rPr lang="en-US" baseline="0" dirty="0" smtClean="0"/>
              <a:t> the remainder is 0 </a:t>
            </a:r>
          </a:p>
          <a:p>
            <a:r>
              <a:rPr lang="en-US" baseline="0" dirty="0" smtClean="0"/>
              <a:t>Here we defined x to have the value of 5 (an odd number)</a:t>
            </a:r>
          </a:p>
          <a:p>
            <a:pPr lvl="1"/>
            <a:r>
              <a:rPr lang="en-US" baseline="0" dirty="0" smtClean="0"/>
              <a:t>Output based on Boolean expressions produced “Buzz” (because we defined an odd number)</a:t>
            </a:r>
          </a:p>
        </p:txBody>
      </p:sp>
    </p:spTree>
    <p:extLst>
      <p:ext uri="{BB962C8B-B14F-4D97-AF65-F5344CB8AC3E}">
        <p14:creationId xmlns:p14="http://schemas.microsoft.com/office/powerpoint/2010/main" val="338782807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*Need</a:t>
            </a:r>
            <a:r>
              <a:rPr lang="en-US" baseline="0" dirty="0" smtClean="0"/>
              <a:t> to specify working with integer b/c we have arithmetic operation in Boolean expression </a:t>
            </a:r>
          </a:p>
          <a:p>
            <a:r>
              <a:rPr lang="en-US" baseline="0" dirty="0" smtClean="0"/>
              <a:t>Entered value in console -&gt; output follow Boolean rules </a:t>
            </a:r>
            <a:endParaRPr lang="en-US" dirty="0"/>
          </a:p>
        </p:txBody>
      </p:sp>
    </p:spTree>
    <p:extLst>
      <p:ext uri="{BB962C8B-B14F-4D97-AF65-F5344CB8AC3E}">
        <p14:creationId xmlns:p14="http://schemas.microsoft.com/office/powerpoint/2010/main" val="125618406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1" dirty="0" smtClean="0"/>
              <a:t> The point of this exercise is to familiarize ourselves with string comparisons.</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1" dirty="0" smtClean="0"/>
              <a:t> Up until now, we have only compared numeric values. Please think about other </a:t>
            </a:r>
            <a:r>
              <a:rPr lang="en-US" i="1" dirty="0" err="1" smtClean="0"/>
              <a:t>intances</a:t>
            </a:r>
            <a:r>
              <a:rPr lang="en-US" i="1" dirty="0" smtClean="0"/>
              <a:t> in which string comparisons</a:t>
            </a:r>
            <a:r>
              <a:rPr lang="en-US" i="1" baseline="0" dirty="0" smtClean="0"/>
              <a:t> </a:t>
            </a:r>
            <a:r>
              <a:rPr lang="en-US" i="1" dirty="0" smtClean="0"/>
              <a:t>can be useful.</a:t>
            </a:r>
            <a:endParaRPr lang="en-US" dirty="0" smtClean="0"/>
          </a:p>
          <a:p>
            <a:endParaRPr lang="en-US" dirty="0" smtClean="0"/>
          </a:p>
          <a:p>
            <a:r>
              <a:rPr lang="en-US" dirty="0" smtClean="0"/>
              <a:t>Define stored variables before </a:t>
            </a:r>
            <a:r>
              <a:rPr lang="en-US" dirty="0" err="1" smtClean="0"/>
              <a:t>userinput</a:t>
            </a:r>
            <a:r>
              <a:rPr lang="en-US" dirty="0" smtClean="0"/>
              <a:t> </a:t>
            </a:r>
          </a:p>
          <a:p>
            <a:r>
              <a:rPr lang="en-US" dirty="0" smtClean="0"/>
              <a:t>BE MINDFUL OF USER INPUT AND CREATING ANY NEW VALUE (SPACES</a:t>
            </a:r>
            <a:r>
              <a:rPr lang="en-US" baseline="0" dirty="0" smtClean="0"/>
              <a:t> ARE REGISTERED, AND CASE SENSITIVITY)</a:t>
            </a:r>
          </a:p>
          <a:p>
            <a:r>
              <a:rPr lang="en-US" baseline="0" dirty="0" smtClean="0"/>
              <a:t>IF YOU SET UP BOOLEAN AS STRING WHY DOES IT NEED TO BE SPECIFIED </a:t>
            </a:r>
            <a:endParaRPr lang="en-US" dirty="0"/>
          </a:p>
        </p:txBody>
      </p:sp>
    </p:spTree>
    <p:extLst>
      <p:ext uri="{BB962C8B-B14F-4D97-AF65-F5344CB8AC3E}">
        <p14:creationId xmlns:p14="http://schemas.microsoft.com/office/powerpoint/2010/main" val="37429188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stored variables before </a:t>
            </a:r>
            <a:r>
              <a:rPr lang="en-US" dirty="0" err="1" smtClean="0"/>
              <a:t>userinput</a:t>
            </a:r>
            <a:r>
              <a:rPr lang="en-US" dirty="0" smtClean="0"/>
              <a:t>!</a:t>
            </a:r>
          </a:p>
          <a:p>
            <a:pPr marL="158750" indent="0">
              <a:buNone/>
            </a:pPr>
            <a:r>
              <a:rPr lang="en-US" dirty="0" smtClean="0"/>
              <a:t> </a:t>
            </a:r>
          </a:p>
          <a:p>
            <a:r>
              <a:rPr lang="en-US" dirty="0" smtClean="0"/>
              <a:t>BE MINDFUL OF USER INPUT AND CREATING ANY NEW VALUE (SPACES</a:t>
            </a:r>
            <a:r>
              <a:rPr lang="en-US" baseline="0" dirty="0" smtClean="0"/>
              <a:t> ARE REGISTERED, AND CASE SENSITIVITY)</a:t>
            </a:r>
          </a:p>
          <a:p>
            <a:r>
              <a:rPr lang="en-US" baseline="0" dirty="0" smtClean="0"/>
              <a:t>IF YOU SET UP BOOLEAN AS STRING WHY DOES IT NEED TO BE SPECIFIED? (questions answered at end of slide deck) </a:t>
            </a:r>
            <a:endParaRPr lang="en-US" dirty="0" smtClean="0"/>
          </a:p>
          <a:p>
            <a:endParaRPr lang="en-US" dirty="0"/>
          </a:p>
        </p:txBody>
      </p:sp>
    </p:spTree>
    <p:extLst>
      <p:ext uri="{BB962C8B-B14F-4D97-AF65-F5344CB8AC3E}">
        <p14:creationId xmlns:p14="http://schemas.microsoft.com/office/powerpoint/2010/main" val="255612735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*Notice</a:t>
            </a:r>
            <a:r>
              <a:rPr lang="en-US" baseline="0" dirty="0" smtClean="0"/>
              <a:t> the way to connect two statements by use of “AND”</a:t>
            </a:r>
          </a:p>
          <a:p>
            <a:pPr marL="158750" indent="0">
              <a:buNone/>
            </a:pPr>
            <a:endParaRPr lang="en-US" dirty="0"/>
          </a:p>
        </p:txBody>
      </p:sp>
    </p:spTree>
    <p:extLst>
      <p:ext uri="{BB962C8B-B14F-4D97-AF65-F5344CB8AC3E}">
        <p14:creationId xmlns:p14="http://schemas.microsoft.com/office/powerpoint/2010/main" val="177955899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2" name="Shape 5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6" name="Shape 5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lt2"/>
                </a:solidFill>
              </a:defRPr>
            </a:lvl1pPr>
            <a:lvl2pPr lvl="1" algn="r">
              <a:spcBef>
                <a:spcPts val="0"/>
              </a:spcBef>
              <a:buNone/>
              <a:defRPr sz="1000">
                <a:solidFill>
                  <a:schemeClr val="lt2"/>
                </a:solidFill>
              </a:defRPr>
            </a:lvl2pPr>
            <a:lvl3pPr lvl="2" algn="r">
              <a:spcBef>
                <a:spcPts val="0"/>
              </a:spcBef>
              <a:buNone/>
              <a:defRPr sz="1000">
                <a:solidFill>
                  <a:schemeClr val="lt2"/>
                </a:solidFill>
              </a:defRPr>
            </a:lvl3pPr>
            <a:lvl4pPr lvl="3" algn="r">
              <a:spcBef>
                <a:spcPts val="0"/>
              </a:spcBef>
              <a:buNone/>
              <a:defRPr sz="1000">
                <a:solidFill>
                  <a:schemeClr val="lt2"/>
                </a:solidFill>
              </a:defRPr>
            </a:lvl4pPr>
            <a:lvl5pPr lvl="4" algn="r">
              <a:spcBef>
                <a:spcPts val="0"/>
              </a:spcBef>
              <a:buNone/>
              <a:defRPr sz="1000">
                <a:solidFill>
                  <a:schemeClr val="lt2"/>
                </a:solidFill>
              </a:defRPr>
            </a:lvl5pPr>
            <a:lvl6pPr lvl="5" algn="r">
              <a:spcBef>
                <a:spcPts val="0"/>
              </a:spcBef>
              <a:buNone/>
              <a:defRPr sz="1000">
                <a:solidFill>
                  <a:schemeClr val="lt2"/>
                </a:solidFill>
              </a:defRPr>
            </a:lvl6pPr>
            <a:lvl7pPr lvl="6" algn="r">
              <a:spcBef>
                <a:spcPts val="0"/>
              </a:spcBef>
              <a:buNone/>
              <a:defRPr sz="1000">
                <a:solidFill>
                  <a:schemeClr val="lt2"/>
                </a:solidFill>
              </a:defRPr>
            </a:lvl7pPr>
            <a:lvl8pPr lvl="7" algn="r">
              <a:spcBef>
                <a:spcPts val="0"/>
              </a:spcBef>
              <a:buNone/>
              <a:defRPr sz="1000">
                <a:solidFill>
                  <a:schemeClr val="lt2"/>
                </a:solidFill>
              </a:defRPr>
            </a:lvl8pPr>
            <a:lvl9pPr lvl="8" algn="r">
              <a:spcBef>
                <a:spcPts val="0"/>
              </a:spcBef>
              <a:buNone/>
              <a:defRPr sz="1000">
                <a:solidFill>
                  <a:schemeClr val="lt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2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29.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30.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32.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hyperlink" Target="https://docs.python.org/2/library/math.html"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33.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34.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35.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36.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37.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39.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40.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4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47.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ocw.mit.edu/courses/electrical-engineering-and-computer-science/6-00-introduction-to-computer-science-and-programming-fall-2008/reading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repl.it/repls/CruelGummyLock"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2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2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2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2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2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0" y="744575"/>
            <a:ext cx="8422200" cy="2026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dirty="0"/>
              <a:t>Foundations of Computer Science for Researchers</a:t>
            </a:r>
            <a:endParaRPr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5" name="Shape 1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are common languages out there?</a:t>
            </a:r>
            <a:endParaRPr/>
          </a:p>
          <a:p>
            <a:pPr marL="0" lvl="0" indent="0" rtl="0">
              <a:spcBef>
                <a:spcPts val="0"/>
              </a:spcBef>
              <a:spcAft>
                <a:spcPts val="0"/>
              </a:spcAft>
              <a:buNone/>
            </a:pPr>
            <a:endParaRPr/>
          </a:p>
        </p:txBody>
      </p:sp>
      <p:pic>
        <p:nvPicPr>
          <p:cNvPr id="126" name="Shape 126" descr="Graph shows Most In-Demand Programming Languages Indeed Job Openings" title="Most In-Demand Programming Languages Indeed Job Openings"/>
          <p:cNvPicPr preferRelativeResize="0"/>
          <p:nvPr/>
        </p:nvPicPr>
        <p:blipFill>
          <a:blip r:embed="rId3">
            <a:alphaModFix/>
          </a:blip>
          <a:stretch>
            <a:fillRect/>
          </a:stretch>
        </p:blipFill>
        <p:spPr>
          <a:xfrm>
            <a:off x="2768013" y="1138200"/>
            <a:ext cx="3607975" cy="3607975"/>
          </a:xfrm>
          <a:prstGeom prst="rect">
            <a:avLst/>
          </a:prstGeom>
          <a:noFill/>
          <a:ln>
            <a:noFill/>
          </a:ln>
        </p:spPr>
      </p:pic>
      <p:sp>
        <p:nvSpPr>
          <p:cNvPr id="127" name="Shape 127"/>
          <p:cNvSpPr txBox="1"/>
          <p:nvPr/>
        </p:nvSpPr>
        <p:spPr>
          <a:xfrm>
            <a:off x="7151500" y="4552900"/>
            <a:ext cx="1750200" cy="39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EFEFEF"/>
                </a:solidFill>
              </a:rPr>
              <a:t>Stackify 2018</a:t>
            </a:r>
            <a:endParaRPr>
              <a:solidFill>
                <a:srgbClr val="EFEFEF"/>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p:txBody>
      </p:sp>
      <p:pic>
        <p:nvPicPr>
          <p:cNvPr id="4" name="Picture 3" descr="Screen Shot 2018-03-15 at 5.15.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825" y="476250"/>
            <a:ext cx="8832300" cy="4407897"/>
          </a:xfrm>
          <a:prstGeom prst="rect">
            <a:avLst/>
          </a:prstGeom>
        </p:spPr>
      </p:pic>
    </p:spTree>
    <p:extLst>
      <p:ext uri="{BB962C8B-B14F-4D97-AF65-F5344CB8AC3E}">
        <p14:creationId xmlns:p14="http://schemas.microsoft.com/office/powerpoint/2010/main" val="38261843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Shape 5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Goals for this lesson</a:t>
            </a:r>
            <a:endParaRPr/>
          </a:p>
        </p:txBody>
      </p:sp>
      <p:sp>
        <p:nvSpPr>
          <p:cNvPr id="555" name="Shape 5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Finish up conditional statements</a:t>
            </a:r>
            <a:endParaRPr/>
          </a:p>
          <a:p>
            <a:pPr marL="914400" lvl="1" indent="-317500" rtl="0">
              <a:spcBef>
                <a:spcPts val="0"/>
              </a:spcBef>
              <a:spcAft>
                <a:spcPts val="0"/>
              </a:spcAft>
              <a:buSzPts val="1400"/>
              <a:buChar char="○"/>
            </a:pPr>
            <a:r>
              <a:rPr lang="en"/>
              <a:t>Multi-way and nested if statements</a:t>
            </a:r>
            <a:endParaRPr/>
          </a:p>
          <a:p>
            <a:pPr marL="457200" lvl="0" indent="-342900" rtl="0">
              <a:spcBef>
                <a:spcPts val="0"/>
              </a:spcBef>
              <a:spcAft>
                <a:spcPts val="0"/>
              </a:spcAft>
              <a:buSzPts val="1800"/>
              <a:buChar char="●"/>
            </a:pPr>
            <a:r>
              <a:rPr lang="en"/>
              <a:t>Library imports</a:t>
            </a:r>
            <a:endParaRPr/>
          </a:p>
          <a:p>
            <a:pPr marL="457200" lvl="0" indent="-342900" rtl="0">
              <a:spcBef>
                <a:spcPts val="0"/>
              </a:spcBef>
              <a:spcAft>
                <a:spcPts val="0"/>
              </a:spcAft>
              <a:buSzPts val="1800"/>
              <a:buChar char="●"/>
            </a:pPr>
            <a:r>
              <a:rPr lang="en"/>
              <a:t>Practice problems</a:t>
            </a:r>
            <a:endParaRPr/>
          </a:p>
          <a:p>
            <a:pPr marL="914400" lvl="1" indent="-317500" rtl="0">
              <a:spcBef>
                <a:spcPts val="0"/>
              </a:spcBef>
              <a:spcAft>
                <a:spcPts val="0"/>
              </a:spcAft>
              <a:buSzPts val="1400"/>
              <a:buChar char="○"/>
            </a:pPr>
            <a:r>
              <a:rPr lang="en"/>
              <a:t>Lesson5.py homework problems</a:t>
            </a:r>
            <a:endParaRPr/>
          </a:p>
          <a:p>
            <a:pPr marL="914400" lvl="1" indent="-317500" rtl="0">
              <a:spcBef>
                <a:spcPts val="0"/>
              </a:spcBef>
              <a:spcAft>
                <a:spcPts val="0"/>
              </a:spcAft>
              <a:buSzPts val="1400"/>
              <a:buChar char="○"/>
            </a:pPr>
            <a:r>
              <a:rPr lang="en"/>
              <a:t>OR choose a self-report questionnaire and turn it into a series of if statements.</a:t>
            </a:r>
            <a:endParaRPr/>
          </a:p>
          <a:p>
            <a:pPr marL="914400" lvl="1" indent="-317500" rtl="0">
              <a:spcBef>
                <a:spcPts val="0"/>
              </a:spcBef>
              <a:spcAft>
                <a:spcPts val="0"/>
              </a:spcAft>
              <a:buSzPts val="1400"/>
              <a:buChar char="○"/>
            </a:pPr>
            <a:r>
              <a:rPr lang="en"/>
              <a:t>OR turn TAB or ART screening into if statements. </a:t>
            </a:r>
            <a:endParaRPr/>
          </a:p>
        </p:txBody>
      </p:sp>
      <p:sp>
        <p:nvSpPr>
          <p:cNvPr id="556" name="Shape 556"/>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094499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Multi-way if statements</a:t>
            </a:r>
            <a:endParaRPr/>
          </a:p>
        </p:txBody>
      </p:sp>
      <p:sp>
        <p:nvSpPr>
          <p:cNvPr id="562" name="Shape 5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17500" rtl="0">
              <a:spcBef>
                <a:spcPts val="0"/>
              </a:spcBef>
              <a:spcAft>
                <a:spcPts val="0"/>
              </a:spcAft>
              <a:buSzPts val="1400"/>
              <a:buChar char="●"/>
            </a:pPr>
            <a:r>
              <a:rPr lang="en" sz="1400"/>
              <a:t>If, elif, else used in conjunction</a:t>
            </a:r>
            <a:endParaRPr sz="1400"/>
          </a:p>
          <a:p>
            <a:pPr marL="457200" lvl="0" indent="-317500" rtl="0">
              <a:spcBef>
                <a:spcPts val="0"/>
              </a:spcBef>
              <a:spcAft>
                <a:spcPts val="0"/>
              </a:spcAft>
              <a:buSzPts val="1400"/>
              <a:buChar char="●"/>
            </a:pPr>
            <a:r>
              <a:rPr lang="en" sz="1400"/>
              <a:t>Example: </a:t>
            </a:r>
            <a:endParaRPr sz="1400"/>
          </a:p>
          <a:p>
            <a:pPr marL="457200" lvl="0" indent="0" rtl="0">
              <a:spcBef>
                <a:spcPts val="1600"/>
              </a:spcBef>
              <a:spcAft>
                <a:spcPts val="1600"/>
              </a:spcAft>
              <a:buNone/>
            </a:pPr>
            <a:r>
              <a:rPr lang="en" sz="1400"/>
              <a:t>x = 5</a:t>
            </a:r>
            <a:br>
              <a:rPr lang="en" sz="1400"/>
            </a:br>
            <a:r>
              <a:rPr lang="en" sz="1400"/>
              <a:t>if x &gt; 10:</a:t>
            </a:r>
            <a:br>
              <a:rPr lang="en" sz="1400"/>
            </a:br>
            <a:r>
              <a:rPr lang="en" sz="1400"/>
              <a:t>	print “x is greater than 10!”</a:t>
            </a:r>
            <a:br>
              <a:rPr lang="en" sz="1400"/>
            </a:br>
            <a:r>
              <a:rPr lang="en" sz="1400"/>
              <a:t>elif x == 10:</a:t>
            </a:r>
            <a:br>
              <a:rPr lang="en" sz="1400"/>
            </a:br>
            <a:r>
              <a:rPr lang="en" sz="1400"/>
              <a:t>	print “x is equal to 10!”</a:t>
            </a:r>
            <a:br>
              <a:rPr lang="en" sz="1400"/>
            </a:br>
            <a:r>
              <a:rPr lang="en" sz="1400"/>
              <a:t>else: </a:t>
            </a:r>
            <a:br>
              <a:rPr lang="en" sz="1400"/>
            </a:br>
            <a:r>
              <a:rPr lang="en" sz="1400"/>
              <a:t>	print “x is less than 10!”</a:t>
            </a:r>
            <a:endParaRPr sz="1400"/>
          </a:p>
        </p:txBody>
      </p:sp>
      <p:sp>
        <p:nvSpPr>
          <p:cNvPr id="563" name="Shape 563"/>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2811243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Multi-way if statement practice</a:t>
            </a:r>
            <a:endParaRPr/>
          </a:p>
        </p:txBody>
      </p:sp>
      <p:sp>
        <p:nvSpPr>
          <p:cNvPr id="569" name="Shape 5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rtl="0">
              <a:spcBef>
                <a:spcPts val="0"/>
              </a:spcBef>
              <a:spcAft>
                <a:spcPts val="1600"/>
              </a:spcAft>
              <a:buNone/>
            </a:pPr>
            <a:r>
              <a:rPr lang="en" sz="3000"/>
              <a:t>Write a multi-way if statement which prints “x is positive” for positive numbers, “x is negative” for negative numbers, and “x is 0” otherwise. </a:t>
            </a:r>
            <a:endParaRPr/>
          </a:p>
        </p:txBody>
      </p:sp>
      <p:sp>
        <p:nvSpPr>
          <p:cNvPr id="570" name="Shape 570"/>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716977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pic>
        <p:nvPicPr>
          <p:cNvPr id="4" name="Picture 3" descr="Screen Shot 2018-03-15 at 5.18.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239" y="508000"/>
            <a:ext cx="8846636" cy="4466397"/>
          </a:xfrm>
          <a:prstGeom prst="rect">
            <a:avLst/>
          </a:prstGeom>
        </p:spPr>
      </p:pic>
    </p:spTree>
    <p:extLst>
      <p:ext uri="{BB962C8B-B14F-4D97-AF65-F5344CB8AC3E}">
        <p14:creationId xmlns:p14="http://schemas.microsoft.com/office/powerpoint/2010/main" val="33005624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Example Demonstrating the need for </a:t>
            </a:r>
            <a:r>
              <a:rPr lang="en-US" dirty="0" err="1" smtClean="0"/>
              <a:t>elif</a:t>
            </a:r>
            <a:endParaRPr lang="en-US" dirty="0"/>
          </a:p>
        </p:txBody>
      </p:sp>
      <p:pic>
        <p:nvPicPr>
          <p:cNvPr id="5" name="Picture 4" descr="Screen Shot 2018-03-15 at 5.21.1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06" y="1143000"/>
            <a:ext cx="8852193" cy="3644386"/>
          </a:xfrm>
          <a:prstGeom prst="rect">
            <a:avLst/>
          </a:prstGeom>
        </p:spPr>
      </p:pic>
      <p:sp>
        <p:nvSpPr>
          <p:cNvPr id="6" name="Oval 5"/>
          <p:cNvSpPr/>
          <p:nvPr/>
        </p:nvSpPr>
        <p:spPr>
          <a:xfrm>
            <a:off x="-47625" y="3857625"/>
            <a:ext cx="1412875" cy="746125"/>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4980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Nested if statements</a:t>
            </a:r>
            <a:endParaRPr/>
          </a:p>
        </p:txBody>
      </p:sp>
      <p:sp>
        <p:nvSpPr>
          <p:cNvPr id="576" name="Shape 576"/>
          <p:cNvSpPr txBox="1">
            <a:spLocks noGrp="1"/>
          </p:cNvSpPr>
          <p:nvPr>
            <p:ph type="body" idx="1"/>
          </p:nvPr>
        </p:nvSpPr>
        <p:spPr>
          <a:xfrm>
            <a:off x="2054550" y="1173875"/>
            <a:ext cx="5034900" cy="37452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Can further distinguish between categories. </a:t>
            </a:r>
            <a:endParaRPr/>
          </a:p>
          <a:p>
            <a:pPr marL="457200" lvl="0" indent="-342900" rtl="0">
              <a:spcBef>
                <a:spcPts val="0"/>
              </a:spcBef>
              <a:spcAft>
                <a:spcPts val="0"/>
              </a:spcAft>
              <a:buSzPts val="1800"/>
              <a:buChar char="●"/>
            </a:pPr>
            <a:r>
              <a:rPr lang="en"/>
              <a:t>Kind of like asking follow-up questions...</a:t>
            </a:r>
            <a:endParaRPr/>
          </a:p>
          <a:p>
            <a:pPr marL="0" lvl="0" indent="0" rtl="0">
              <a:spcBef>
                <a:spcPts val="1600"/>
              </a:spcBef>
              <a:spcAft>
                <a:spcPts val="1600"/>
              </a:spcAft>
              <a:buNone/>
            </a:pPr>
            <a:endParaRPr/>
          </a:p>
        </p:txBody>
      </p:sp>
      <p:sp>
        <p:nvSpPr>
          <p:cNvPr id="577" name="Shape 577"/>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83486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Shape 5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Nested if statements</a:t>
            </a:r>
            <a:endParaRPr/>
          </a:p>
        </p:txBody>
      </p:sp>
      <p:sp>
        <p:nvSpPr>
          <p:cNvPr id="583" name="Shape 583"/>
          <p:cNvSpPr txBox="1">
            <a:spLocks noGrp="1"/>
          </p:cNvSpPr>
          <p:nvPr>
            <p:ph type="body" idx="1"/>
          </p:nvPr>
        </p:nvSpPr>
        <p:spPr>
          <a:xfrm>
            <a:off x="2054550" y="1173875"/>
            <a:ext cx="5034900" cy="3745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if x &gt; 0:</a:t>
            </a:r>
            <a:br>
              <a:rPr lang="en"/>
            </a:br>
            <a:r>
              <a:rPr lang="en"/>
              <a:t>	if x % 2 == 0:</a:t>
            </a:r>
            <a:br>
              <a:rPr lang="en"/>
            </a:br>
            <a:r>
              <a:rPr lang="en"/>
              <a:t>		print “positive even number”</a:t>
            </a:r>
            <a:br>
              <a:rPr lang="en"/>
            </a:br>
            <a:r>
              <a:rPr lang="en"/>
              <a:t>	else:</a:t>
            </a:r>
            <a:br>
              <a:rPr lang="en"/>
            </a:br>
            <a:r>
              <a:rPr lang="en"/>
              <a:t>		print “positive odd number”</a:t>
            </a:r>
            <a:endParaRPr/>
          </a:p>
          <a:p>
            <a:pPr marL="0" lvl="0" indent="0" rtl="0">
              <a:spcBef>
                <a:spcPts val="1600"/>
              </a:spcBef>
              <a:spcAft>
                <a:spcPts val="1600"/>
              </a:spcAft>
              <a:buNone/>
            </a:pPr>
            <a:r>
              <a:rPr lang="en"/>
              <a:t>elif x == 0:</a:t>
            </a:r>
            <a:br>
              <a:rPr lang="en"/>
            </a:br>
            <a:r>
              <a:rPr lang="en"/>
              <a:t>	print “x is 0”</a:t>
            </a:r>
            <a:br>
              <a:rPr lang="en"/>
            </a:br>
            <a:r>
              <a:rPr lang="en"/>
              <a:t>else:</a:t>
            </a:r>
            <a:br>
              <a:rPr lang="en"/>
            </a:br>
            <a:r>
              <a:rPr lang="en"/>
              <a:t>	if x % 2 == 0:</a:t>
            </a:r>
            <a:br>
              <a:rPr lang="en"/>
            </a:br>
            <a:r>
              <a:rPr lang="en"/>
              <a:t>		print “negative even number”</a:t>
            </a:r>
            <a:br>
              <a:rPr lang="en"/>
            </a:br>
            <a:r>
              <a:rPr lang="en"/>
              <a:t>	else:</a:t>
            </a:r>
            <a:br>
              <a:rPr lang="en"/>
            </a:br>
            <a:r>
              <a:rPr lang="en"/>
              <a:t>		print “negative odd number”</a:t>
            </a:r>
            <a:endParaRPr/>
          </a:p>
        </p:txBody>
      </p:sp>
      <p:sp>
        <p:nvSpPr>
          <p:cNvPr id="584" name="Shape 584"/>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136442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title"/>
          </p:nvPr>
        </p:nvSpPr>
        <p:spPr>
          <a:xfrm>
            <a:off x="311700" y="331044"/>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Nested if statements practice</a:t>
            </a:r>
            <a:endParaRPr dirty="0"/>
          </a:p>
        </p:txBody>
      </p:sp>
      <p:sp>
        <p:nvSpPr>
          <p:cNvPr id="590" name="Shape 590"/>
          <p:cNvSpPr txBox="1">
            <a:spLocks noGrp="1"/>
          </p:cNvSpPr>
          <p:nvPr>
            <p:ph type="body" idx="1"/>
          </p:nvPr>
        </p:nvSpPr>
        <p:spPr>
          <a:xfrm>
            <a:off x="311700" y="924512"/>
            <a:ext cx="8520600" cy="4005599"/>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dirty="0" smtClean="0"/>
              <a:t>You rec</a:t>
            </a:r>
            <a:r>
              <a:rPr lang="de-DE" dirty="0" err="1" smtClean="0"/>
              <a:t>eived</a:t>
            </a:r>
            <a:r>
              <a:rPr lang="de-DE" dirty="0" smtClean="0"/>
              <a:t> a 88.3, 95.7 </a:t>
            </a:r>
            <a:r>
              <a:rPr lang="de-DE" dirty="0" err="1" smtClean="0"/>
              <a:t>and</a:t>
            </a:r>
            <a:r>
              <a:rPr lang="de-DE" dirty="0" smtClean="0"/>
              <a:t> 96 on </a:t>
            </a:r>
            <a:r>
              <a:rPr lang="de-DE" dirty="0" err="1" smtClean="0"/>
              <a:t>three</a:t>
            </a:r>
            <a:r>
              <a:rPr lang="de-DE" dirty="0" smtClean="0"/>
              <a:t> </a:t>
            </a:r>
            <a:r>
              <a:rPr lang="de-DE" dirty="0" err="1" smtClean="0"/>
              <a:t>exams</a:t>
            </a:r>
            <a:r>
              <a:rPr lang="de-DE" dirty="0" smtClean="0"/>
              <a:t>. </a:t>
            </a:r>
            <a:r>
              <a:rPr lang="de-DE" dirty="0" err="1" smtClean="0"/>
              <a:t>You</a:t>
            </a:r>
            <a:r>
              <a:rPr lang="de-DE" dirty="0" smtClean="0"/>
              <a:t> </a:t>
            </a:r>
            <a:r>
              <a:rPr lang="de-DE" dirty="0" err="1" smtClean="0"/>
              <a:t>want</a:t>
            </a:r>
            <a:r>
              <a:rPr lang="de-DE" dirty="0" smtClean="0"/>
              <a:t> </a:t>
            </a:r>
            <a:r>
              <a:rPr lang="de-DE" dirty="0" err="1" smtClean="0"/>
              <a:t>to</a:t>
            </a:r>
            <a:r>
              <a:rPr lang="de-DE" dirty="0" smtClean="0"/>
              <a:t> </a:t>
            </a:r>
            <a:r>
              <a:rPr lang="de-DE" dirty="0" err="1" smtClean="0"/>
              <a:t>see</a:t>
            </a:r>
            <a:r>
              <a:rPr lang="de-DE" dirty="0" smtClean="0"/>
              <a:t> </a:t>
            </a:r>
            <a:r>
              <a:rPr lang="de-DE" dirty="0" err="1" smtClean="0"/>
              <a:t>what</a:t>
            </a:r>
            <a:r>
              <a:rPr lang="de-DE" dirty="0" smtClean="0"/>
              <a:t> </a:t>
            </a:r>
            <a:r>
              <a:rPr lang="de-DE" dirty="0" err="1" smtClean="0"/>
              <a:t>your</a:t>
            </a:r>
            <a:r>
              <a:rPr lang="de-DE" dirty="0" smtClean="0"/>
              <a:t> grade </a:t>
            </a:r>
            <a:r>
              <a:rPr lang="de-DE" dirty="0" err="1" smtClean="0"/>
              <a:t>average</a:t>
            </a:r>
            <a:r>
              <a:rPr lang="de-DE" dirty="0" smtClean="0"/>
              <a:t> </a:t>
            </a:r>
            <a:r>
              <a:rPr lang="de-DE" dirty="0" err="1" smtClean="0"/>
              <a:t>is</a:t>
            </a:r>
            <a:r>
              <a:rPr lang="de-DE" dirty="0" smtClean="0"/>
              <a:t> </a:t>
            </a:r>
            <a:r>
              <a:rPr lang="de-DE" dirty="0" err="1" smtClean="0"/>
              <a:t>and</a:t>
            </a:r>
            <a:r>
              <a:rPr lang="de-DE" dirty="0" smtClean="0"/>
              <a:t> </a:t>
            </a:r>
            <a:r>
              <a:rPr lang="de-DE" dirty="0" err="1" smtClean="0"/>
              <a:t>what</a:t>
            </a:r>
            <a:r>
              <a:rPr lang="de-DE" dirty="0" smtClean="0"/>
              <a:t> </a:t>
            </a:r>
            <a:r>
              <a:rPr lang="de-DE" dirty="0" err="1" smtClean="0"/>
              <a:t>letter</a:t>
            </a:r>
            <a:r>
              <a:rPr lang="de-DE" dirty="0" smtClean="0"/>
              <a:t> grade </a:t>
            </a:r>
            <a:r>
              <a:rPr lang="de-DE" dirty="0" err="1" smtClean="0"/>
              <a:t>that</a:t>
            </a:r>
            <a:r>
              <a:rPr lang="de-DE" dirty="0" smtClean="0"/>
              <a:t> </a:t>
            </a:r>
            <a:r>
              <a:rPr lang="de-DE" dirty="0" err="1" smtClean="0"/>
              <a:t>translates</a:t>
            </a:r>
            <a:r>
              <a:rPr lang="de-DE" dirty="0" smtClean="0"/>
              <a:t> </a:t>
            </a:r>
            <a:r>
              <a:rPr lang="de-DE" dirty="0" err="1" smtClean="0"/>
              <a:t>to</a:t>
            </a:r>
            <a:r>
              <a:rPr lang="de-DE" dirty="0" smtClean="0"/>
              <a:t>. </a:t>
            </a:r>
            <a:endParaRPr lang="en-US" dirty="0" smtClean="0"/>
          </a:p>
          <a:p>
            <a:pPr marL="285750" indent="-285750">
              <a:spcAft>
                <a:spcPts val="1600"/>
              </a:spcAft>
            </a:pPr>
            <a:r>
              <a:rPr lang="en-US" dirty="0" smtClean="0"/>
              <a:t>Ask the user to input the exam grades, and then calculate the average from that. </a:t>
            </a:r>
          </a:p>
          <a:p>
            <a:pPr marL="285750" indent="-285750">
              <a:lnSpc>
                <a:spcPct val="100000"/>
              </a:lnSpc>
            </a:pPr>
            <a:r>
              <a:rPr lang="en" dirty="0" smtClean="0"/>
              <a:t>Write </a:t>
            </a:r>
            <a:r>
              <a:rPr lang="en" dirty="0"/>
              <a:t>a series of nested if statements for student </a:t>
            </a:r>
            <a:r>
              <a:rPr lang="en" dirty="0" smtClean="0"/>
              <a:t>grades</a:t>
            </a:r>
            <a:r>
              <a:rPr lang="en-US" dirty="0"/>
              <a:t> </a:t>
            </a:r>
            <a:r>
              <a:rPr lang="en-US" dirty="0" smtClean="0"/>
              <a:t>(broad category is A, B, C, D, F -&gt; nested statements (if, </a:t>
            </a:r>
            <a:r>
              <a:rPr lang="en-US" dirty="0" err="1" smtClean="0"/>
              <a:t>elif</a:t>
            </a:r>
            <a:r>
              <a:rPr lang="en-US" dirty="0" smtClean="0"/>
              <a:t>, else) will be whether you get a A+, A, or A-, </a:t>
            </a:r>
            <a:r>
              <a:rPr lang="en-US" dirty="0" err="1" smtClean="0"/>
              <a:t>etc</a:t>
            </a:r>
            <a:r>
              <a:rPr lang="en-US" dirty="0" smtClean="0"/>
              <a:t>)</a:t>
            </a:r>
            <a:r>
              <a:rPr lang="en" dirty="0" smtClean="0"/>
              <a:t>. </a:t>
            </a:r>
            <a:r>
              <a:rPr lang="en" dirty="0"/>
              <a:t>You want to </a:t>
            </a:r>
            <a:r>
              <a:rPr lang="en" dirty="0" smtClean="0"/>
              <a:t>print</a:t>
            </a:r>
            <a:r>
              <a:rPr lang="en-US" dirty="0" smtClean="0"/>
              <a:t> “Your final grade is: [grade]. Use metrics below:</a:t>
            </a:r>
          </a:p>
          <a:p>
            <a:pPr marL="742950" lvl="1" indent="-285750">
              <a:lnSpc>
                <a:spcPct val="100000"/>
              </a:lnSpc>
              <a:spcBef>
                <a:spcPts val="0"/>
              </a:spcBef>
            </a:pPr>
            <a:r>
              <a:rPr lang="en-US" dirty="0" smtClean="0"/>
              <a:t>If you rec</a:t>
            </a:r>
            <a:r>
              <a:rPr lang="de-DE" dirty="0" smtClean="0"/>
              <a:t>ei</a:t>
            </a:r>
            <a:r>
              <a:rPr lang="en-US" dirty="0" err="1" smtClean="0"/>
              <a:t>ved</a:t>
            </a:r>
            <a:r>
              <a:rPr lang="en-US" dirty="0" smtClean="0"/>
              <a:t> above or equal to 89.5 you get an A </a:t>
            </a:r>
          </a:p>
          <a:p>
            <a:pPr marL="1200150" lvl="2" indent="-285750">
              <a:lnSpc>
                <a:spcPct val="100000"/>
              </a:lnSpc>
              <a:spcBef>
                <a:spcPts val="0"/>
              </a:spcBef>
            </a:pPr>
            <a:r>
              <a:rPr lang="en-US" dirty="0" smtClean="0"/>
              <a:t>Use general cutoff for +/- grades: above 97.5 = A+, above 93.5 = A, above 89.5 = A-</a:t>
            </a:r>
          </a:p>
          <a:p>
            <a:pPr marL="742950" lvl="1" indent="-285750">
              <a:lnSpc>
                <a:spcPct val="100000"/>
              </a:lnSpc>
              <a:spcBef>
                <a:spcPts val="0"/>
              </a:spcBef>
            </a:pPr>
            <a:r>
              <a:rPr lang="en-US" dirty="0" smtClean="0"/>
              <a:t>below 89.5 and above and equal to 79.5, you get B</a:t>
            </a:r>
          </a:p>
          <a:p>
            <a:pPr marL="742950" lvl="1" indent="-285750">
              <a:lnSpc>
                <a:spcPct val="100000"/>
              </a:lnSpc>
              <a:spcBef>
                <a:spcPts val="0"/>
              </a:spcBef>
            </a:pPr>
            <a:r>
              <a:rPr lang="en-US" dirty="0" smtClean="0"/>
              <a:t>between 79.5 and above or equal to 69.5, you get C </a:t>
            </a:r>
          </a:p>
          <a:p>
            <a:pPr marL="742950" lvl="1" indent="-285750">
              <a:lnSpc>
                <a:spcPct val="100000"/>
              </a:lnSpc>
              <a:spcBef>
                <a:spcPts val="0"/>
              </a:spcBef>
            </a:pPr>
            <a:r>
              <a:rPr lang="en-US" dirty="0" smtClean="0"/>
              <a:t>below 69.5 and above or equal to 59.5, you get a D</a:t>
            </a:r>
          </a:p>
          <a:p>
            <a:pPr marL="742950" lvl="1" indent="-285750">
              <a:lnSpc>
                <a:spcPct val="100000"/>
              </a:lnSpc>
              <a:spcBef>
                <a:spcPts val="0"/>
              </a:spcBef>
            </a:pPr>
            <a:r>
              <a:rPr lang="en-US" dirty="0" smtClean="0"/>
              <a:t>Below 59.5 you get a F</a:t>
            </a:r>
          </a:p>
          <a:p>
            <a:pPr marL="457200" lvl="1" indent="0">
              <a:lnSpc>
                <a:spcPct val="100000"/>
              </a:lnSpc>
              <a:spcBef>
                <a:spcPts val="0"/>
              </a:spcBef>
              <a:buNone/>
            </a:pPr>
            <a:endParaRPr lang="en-US" dirty="0" smtClean="0"/>
          </a:p>
        </p:txBody>
      </p:sp>
      <p:sp>
        <p:nvSpPr>
          <p:cNvPr id="591" name="Shape 591"/>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255384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3-15 at 5.25.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00" y="162320"/>
            <a:ext cx="8524875" cy="4755360"/>
          </a:xfrm>
          <a:prstGeom prst="rect">
            <a:avLst/>
          </a:prstGeom>
        </p:spPr>
      </p:pic>
      <p:sp>
        <p:nvSpPr>
          <p:cNvPr id="5" name="Oval 4"/>
          <p:cNvSpPr/>
          <p:nvPr/>
        </p:nvSpPr>
        <p:spPr>
          <a:xfrm>
            <a:off x="3127375" y="1920875"/>
            <a:ext cx="3476625" cy="460375"/>
          </a:xfrm>
          <a:prstGeom prst="ellipse">
            <a:avLst/>
          </a:prstGeom>
          <a:noFill/>
          <a:ln w="5715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0869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3" name="Shape 133"/>
          <p:cNvSpPr txBox="1"/>
          <p:nvPr/>
        </p:nvSpPr>
        <p:spPr>
          <a:xfrm>
            <a:off x="7151500" y="4552900"/>
            <a:ext cx="1750200" cy="39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EFEFEF"/>
                </a:solidFill>
              </a:rPr>
              <a:t>Stackify 2018</a:t>
            </a:r>
            <a:endParaRPr>
              <a:solidFill>
                <a:srgbClr val="EFEFEF"/>
              </a:solidFill>
            </a:endParaRPr>
          </a:p>
        </p:txBody>
      </p:sp>
      <p:sp>
        <p:nvSpPr>
          <p:cNvPr id="134" name="Shape 1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are common languages out there?</a:t>
            </a:r>
            <a:endParaRPr/>
          </a:p>
          <a:p>
            <a:pPr marL="0" lvl="0" indent="0" rtl="0">
              <a:spcBef>
                <a:spcPts val="0"/>
              </a:spcBef>
              <a:spcAft>
                <a:spcPts val="0"/>
              </a:spcAft>
              <a:buNone/>
            </a:pPr>
            <a:endParaRPr/>
          </a:p>
        </p:txBody>
      </p:sp>
      <p:pic>
        <p:nvPicPr>
          <p:cNvPr id="135" name="Shape 135" descr="Graph shows most pull requests by programming language from GitHub" title="most pull requests by programming language from GitHub"/>
          <p:cNvPicPr preferRelativeResize="0"/>
          <p:nvPr/>
        </p:nvPicPr>
        <p:blipFill>
          <a:blip r:embed="rId3">
            <a:alphaModFix/>
          </a:blip>
          <a:stretch>
            <a:fillRect/>
          </a:stretch>
        </p:blipFill>
        <p:spPr>
          <a:xfrm>
            <a:off x="2710751" y="1092900"/>
            <a:ext cx="3722499" cy="3722499"/>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75"/>
            <a:ext cx="8520600" cy="572700"/>
          </a:xfrm>
        </p:spPr>
        <p:txBody>
          <a:bodyPr/>
          <a:lstStyle/>
          <a:p>
            <a:r>
              <a:rPr lang="en-US" dirty="0" smtClean="0"/>
              <a:t>SOLUTION IF USING ELIF INSTEAD</a:t>
            </a:r>
            <a:endParaRPr lang="en-US" dirty="0"/>
          </a:p>
        </p:txBody>
      </p:sp>
      <p:sp>
        <p:nvSpPr>
          <p:cNvPr id="3" name="Text Placeholder 2"/>
          <p:cNvSpPr>
            <a:spLocks noGrp="1"/>
          </p:cNvSpPr>
          <p:nvPr>
            <p:ph type="body" idx="1"/>
          </p:nvPr>
        </p:nvSpPr>
        <p:spPr/>
        <p:txBody>
          <a:bodyPr/>
          <a:lstStyle/>
          <a:p>
            <a:endParaRPr lang="en-US"/>
          </a:p>
        </p:txBody>
      </p:sp>
      <p:pic>
        <p:nvPicPr>
          <p:cNvPr id="4" name="Picture 3" descr="Screen Shot 2018-03-15 at 5.28.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49" y="572625"/>
            <a:ext cx="8843193" cy="4443875"/>
          </a:xfrm>
          <a:prstGeom prst="rect">
            <a:avLst/>
          </a:prstGeom>
        </p:spPr>
      </p:pic>
      <p:sp>
        <p:nvSpPr>
          <p:cNvPr id="5" name="Oval 4"/>
          <p:cNvSpPr/>
          <p:nvPr/>
        </p:nvSpPr>
        <p:spPr>
          <a:xfrm>
            <a:off x="3079750" y="2174875"/>
            <a:ext cx="1936750" cy="508000"/>
          </a:xfrm>
          <a:prstGeom prst="ellipse">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532463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Library imports</a:t>
            </a:r>
            <a:endParaRPr/>
          </a:p>
        </p:txBody>
      </p:sp>
      <p:sp>
        <p:nvSpPr>
          <p:cNvPr id="597" name="Shape 5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Libraries are toolkits for programmer.</a:t>
            </a:r>
            <a:endParaRPr/>
          </a:p>
          <a:p>
            <a:pPr marL="914400" lvl="1" indent="-317500" rtl="0">
              <a:spcBef>
                <a:spcPts val="0"/>
              </a:spcBef>
              <a:spcAft>
                <a:spcPts val="0"/>
              </a:spcAft>
              <a:buSzPts val="1400"/>
              <a:buChar char="○"/>
            </a:pPr>
            <a:r>
              <a:rPr lang="en"/>
              <a:t>Each language has its own libraries.</a:t>
            </a:r>
            <a:endParaRPr/>
          </a:p>
          <a:p>
            <a:pPr marL="914400" lvl="1" indent="-317500" rtl="0">
              <a:spcBef>
                <a:spcPts val="0"/>
              </a:spcBef>
              <a:spcAft>
                <a:spcPts val="0"/>
              </a:spcAft>
              <a:buSzPts val="1400"/>
              <a:buChar char="○"/>
            </a:pPr>
            <a:r>
              <a:rPr lang="en"/>
              <a:t>Libraries are enriched with specialized functions such as cosine, sine, tangent, rounding up and down.</a:t>
            </a:r>
            <a:endParaRPr/>
          </a:p>
          <a:p>
            <a:pPr marL="457200" lvl="0" indent="-342900" rtl="0">
              <a:spcBef>
                <a:spcPts val="0"/>
              </a:spcBef>
              <a:spcAft>
                <a:spcPts val="0"/>
              </a:spcAft>
              <a:buSzPts val="1800"/>
              <a:buChar char="●"/>
            </a:pPr>
            <a:r>
              <a:rPr lang="en"/>
              <a:t>In Python, import statements are declared at the beginning of a module.</a:t>
            </a:r>
            <a:endParaRPr/>
          </a:p>
          <a:p>
            <a:pPr marL="457200" lvl="0" indent="-342900" rtl="0">
              <a:spcBef>
                <a:spcPts val="0"/>
              </a:spcBef>
              <a:spcAft>
                <a:spcPts val="0"/>
              </a:spcAft>
              <a:buSzPts val="1800"/>
              <a:buChar char="●"/>
            </a:pPr>
            <a:r>
              <a:rPr lang="en"/>
              <a:t>Common Python libraries are Math and Random.</a:t>
            </a:r>
            <a:endParaRPr/>
          </a:p>
          <a:p>
            <a:pPr marL="914400" lvl="1" indent="-317500" rtl="0">
              <a:spcBef>
                <a:spcPts val="0"/>
              </a:spcBef>
              <a:spcAft>
                <a:spcPts val="0"/>
              </a:spcAft>
              <a:buSzPts val="1400"/>
              <a:buChar char="○"/>
            </a:pPr>
            <a:r>
              <a:rPr lang="en"/>
              <a:t>Math toolkit gives you rounding functions (ceil, floor), trig functions, factorial, etc.</a:t>
            </a:r>
            <a:endParaRPr/>
          </a:p>
          <a:p>
            <a:pPr marL="914400" lvl="1" indent="-317500" rtl="0">
              <a:spcBef>
                <a:spcPts val="0"/>
              </a:spcBef>
              <a:spcAft>
                <a:spcPts val="0"/>
              </a:spcAft>
              <a:buSzPts val="1400"/>
              <a:buChar char="○"/>
            </a:pPr>
            <a:r>
              <a:rPr lang="en"/>
              <a:t>Random generates random numbers for you.</a:t>
            </a:r>
            <a:endParaRPr/>
          </a:p>
          <a:p>
            <a:pPr marL="914400" lvl="1" indent="-317500" rtl="0">
              <a:spcBef>
                <a:spcPts val="0"/>
              </a:spcBef>
              <a:spcAft>
                <a:spcPts val="0"/>
              </a:spcAft>
              <a:buSzPts val="1400"/>
              <a:buChar char="○"/>
            </a:pPr>
            <a:r>
              <a:rPr lang="en" u="sng">
                <a:solidFill>
                  <a:schemeClr val="hlink"/>
                </a:solidFill>
                <a:hlinkClick r:id="rId3"/>
              </a:rPr>
              <a:t>Documentation</a:t>
            </a:r>
            <a:endParaRPr/>
          </a:p>
        </p:txBody>
      </p:sp>
      <p:sp>
        <p:nvSpPr>
          <p:cNvPr id="598" name="Shape 598"/>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850040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Library imports</a:t>
            </a:r>
            <a:endParaRPr/>
          </a:p>
        </p:txBody>
      </p:sp>
      <p:sp>
        <p:nvSpPr>
          <p:cNvPr id="604" name="Shape 604"/>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import math, random</a:t>
            </a:r>
            <a:endParaRPr/>
          </a:p>
          <a:p>
            <a:pPr marL="0" lvl="0" indent="0">
              <a:spcBef>
                <a:spcPts val="1600"/>
              </a:spcBef>
              <a:spcAft>
                <a:spcPts val="0"/>
              </a:spcAft>
              <a:buNone/>
            </a:pPr>
            <a:r>
              <a:rPr lang="en"/>
              <a:t>print(math.ceil(7.8))</a:t>
            </a:r>
            <a:endParaRPr/>
          </a:p>
          <a:p>
            <a:pPr marL="0" lvl="0" indent="0" rtl="0">
              <a:spcBef>
                <a:spcPts val="1600"/>
              </a:spcBef>
              <a:spcAft>
                <a:spcPts val="0"/>
              </a:spcAft>
              <a:buNone/>
            </a:pPr>
            <a:r>
              <a:rPr lang="en"/>
              <a:t>## change the integers in the parentheses if you want to adjust the range</a:t>
            </a:r>
            <a:br>
              <a:rPr lang="en"/>
            </a:br>
            <a:r>
              <a:rPr lang="en"/>
              <a:t>print(random.randint(1,3))</a:t>
            </a:r>
            <a:endParaRPr/>
          </a:p>
          <a:p>
            <a:pPr marL="0" lvl="0" indent="0" rtl="0">
              <a:spcBef>
                <a:spcPts val="1600"/>
              </a:spcBef>
              <a:spcAft>
                <a:spcPts val="0"/>
              </a:spcAft>
              <a:buNone/>
            </a:pPr>
            <a:r>
              <a:rPr lang="en"/>
              <a:t>**additional examples in code</a:t>
            </a:r>
            <a:endParaRPr/>
          </a:p>
          <a:p>
            <a:pPr marL="0" lvl="0" indent="0" rtl="0">
              <a:spcBef>
                <a:spcPts val="1600"/>
              </a:spcBef>
              <a:spcAft>
                <a:spcPts val="0"/>
              </a:spcAft>
              <a:buNone/>
            </a:pPr>
            <a:r>
              <a:rPr lang="en"/>
              <a:t>Try it yourself! </a:t>
            </a:r>
            <a:endParaRPr/>
          </a:p>
          <a:p>
            <a:pPr marL="0" lvl="0" indent="0" rtl="0">
              <a:spcBef>
                <a:spcPts val="1600"/>
              </a:spcBef>
              <a:spcAft>
                <a:spcPts val="1600"/>
              </a:spcAft>
              <a:buNone/>
            </a:pPr>
            <a:r>
              <a:rPr lang="en"/>
              <a:t>Look at the documentation, see what you can do. </a:t>
            </a:r>
            <a:endParaRPr/>
          </a:p>
        </p:txBody>
      </p:sp>
      <p:sp>
        <p:nvSpPr>
          <p:cNvPr id="605" name="Shape 605"/>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8639325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Die Roll </a:t>
            </a:r>
            <a:r>
              <a:rPr lang="mr-IN" dirty="0" smtClean="0"/>
              <a:t>–</a:t>
            </a:r>
            <a:r>
              <a:rPr lang="en-US" dirty="0" smtClean="0"/>
              <a:t> You are the winner</a:t>
            </a:r>
            <a:r>
              <a:rPr lang="mr-IN" dirty="0" smtClean="0"/>
              <a:t>…</a:t>
            </a:r>
            <a:endParaRPr lang="en-US" dirty="0"/>
          </a:p>
        </p:txBody>
      </p:sp>
      <p:sp>
        <p:nvSpPr>
          <p:cNvPr id="3" name="Text Placeholder 2"/>
          <p:cNvSpPr>
            <a:spLocks noGrp="1"/>
          </p:cNvSpPr>
          <p:nvPr>
            <p:ph type="body" idx="1"/>
          </p:nvPr>
        </p:nvSpPr>
        <p:spPr/>
        <p:txBody>
          <a:bodyPr/>
          <a:lstStyle/>
          <a:p>
            <a:pPr marL="114300" indent="0">
              <a:buNone/>
            </a:pPr>
            <a:r>
              <a:rPr lang="en-US" i="1" dirty="0" smtClean="0"/>
              <a:t>You and your friend are rolling a die (die outcomes are random). The winner is determined by the higher number. </a:t>
            </a:r>
          </a:p>
          <a:p>
            <a:pPr marL="114300" indent="0">
              <a:buNone/>
            </a:pPr>
            <a:r>
              <a:rPr lang="en-US" i="1" dirty="0"/>
              <a:t/>
            </a:r>
            <a:br>
              <a:rPr lang="en-US" i="1" dirty="0"/>
            </a:br>
            <a:r>
              <a:rPr lang="en-US" i="1" dirty="0" smtClean="0"/>
              <a:t>Write </a:t>
            </a:r>
            <a:r>
              <a:rPr lang="en-US" i="1" dirty="0"/>
              <a:t>a program that generates die rolls for you and a </a:t>
            </a:r>
            <a:r>
              <a:rPr lang="en-US" i="1" dirty="0" smtClean="0"/>
              <a:t>friend (you will need a randomly generated number for you and your friend), and </a:t>
            </a:r>
            <a:r>
              <a:rPr lang="en-US" i="1" dirty="0"/>
              <a:t>subsequently determines the </a:t>
            </a:r>
            <a:r>
              <a:rPr lang="en-US" i="1" dirty="0" smtClean="0"/>
              <a:t>winner (</a:t>
            </a:r>
            <a:r>
              <a:rPr lang="en-US" i="1" dirty="0" err="1" smtClean="0"/>
              <a:t>mutli</a:t>
            </a:r>
            <a:r>
              <a:rPr lang="en-US" i="1" dirty="0" smtClean="0"/>
              <a:t>-way </a:t>
            </a:r>
            <a:r>
              <a:rPr lang="en-US" i="1" dirty="0" err="1" smtClean="0"/>
              <a:t>boolean</a:t>
            </a:r>
            <a:r>
              <a:rPr lang="en-US" i="1" dirty="0" smtClean="0"/>
              <a:t> statements)</a:t>
            </a:r>
            <a:r>
              <a:rPr lang="en-US" i="1" dirty="0"/>
              <a:t/>
            </a:r>
            <a:br>
              <a:rPr lang="en-US" i="1" dirty="0"/>
            </a:br>
            <a:r>
              <a:rPr lang="en-US" i="1" dirty="0"/>
              <a:t/>
            </a:r>
            <a:br>
              <a:rPr lang="en-US" i="1" dirty="0"/>
            </a:br>
            <a:r>
              <a:rPr lang="en-US" i="1" dirty="0"/>
              <a:t/>
            </a:r>
            <a:br>
              <a:rPr lang="en-US" i="1" dirty="0"/>
            </a:br>
            <a:endParaRPr lang="en-US" dirty="0"/>
          </a:p>
        </p:txBody>
      </p:sp>
    </p:spTree>
    <p:extLst>
      <p:ext uri="{BB962C8B-B14F-4D97-AF65-F5344CB8AC3E}">
        <p14:creationId xmlns:p14="http://schemas.microsoft.com/office/powerpoint/2010/main" val="13563719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3-15 at 5.32.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49" y="520555"/>
            <a:ext cx="7286625" cy="4411018"/>
          </a:xfrm>
          <a:prstGeom prst="rect">
            <a:avLst/>
          </a:prstGeom>
        </p:spPr>
      </p:pic>
    </p:spTree>
    <p:extLst>
      <p:ext uri="{BB962C8B-B14F-4D97-AF65-F5344CB8AC3E}">
        <p14:creationId xmlns:p14="http://schemas.microsoft.com/office/powerpoint/2010/main" val="356976375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for Caroline</a:t>
            </a:r>
            <a:endParaRPr lang="en-US" dirty="0"/>
          </a:p>
        </p:txBody>
      </p:sp>
      <p:sp>
        <p:nvSpPr>
          <p:cNvPr id="3" name="Text Placeholder 2"/>
          <p:cNvSpPr>
            <a:spLocks noGrp="1"/>
          </p:cNvSpPr>
          <p:nvPr>
            <p:ph type="body" idx="1"/>
          </p:nvPr>
        </p:nvSpPr>
        <p:spPr/>
        <p:txBody>
          <a:bodyPr/>
          <a:lstStyle/>
          <a:p>
            <a:r>
              <a:rPr lang="en-US" dirty="0" smtClean="0"/>
              <a:t>In the Duck, Duck, Goose example - if we don’t specify space, it registers as always true? Or we have to specify </a:t>
            </a:r>
            <a:r>
              <a:rPr lang="en-US" dirty="0" err="1" smtClean="0"/>
              <a:t>str</a:t>
            </a:r>
            <a:r>
              <a:rPr lang="en-US" dirty="0" smtClean="0"/>
              <a:t>() in Boolean statement? Why?</a:t>
            </a:r>
            <a:endParaRPr lang="en-US" dirty="0"/>
          </a:p>
        </p:txBody>
      </p:sp>
    </p:spTree>
    <p:extLst>
      <p:ext uri="{BB962C8B-B14F-4D97-AF65-F5344CB8AC3E}">
        <p14:creationId xmlns:p14="http://schemas.microsoft.com/office/powerpoint/2010/main" val="297225163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a:t>
            </a:r>
            <a:r>
              <a:rPr lang="mr-IN" dirty="0" smtClean="0"/>
              <a:t>–</a:t>
            </a:r>
            <a:r>
              <a:rPr lang="en-US" dirty="0" smtClean="0"/>
              <a:t> PRACTICE PROBLEMS</a:t>
            </a:r>
            <a:endParaRPr lang="en-US" dirty="0"/>
          </a:p>
        </p:txBody>
      </p:sp>
      <p:sp>
        <p:nvSpPr>
          <p:cNvPr id="3" name="Text Placeholder 2"/>
          <p:cNvSpPr>
            <a:spLocks noGrp="1"/>
          </p:cNvSpPr>
          <p:nvPr>
            <p:ph type="body" idx="1"/>
          </p:nvPr>
        </p:nvSpPr>
        <p:spPr/>
        <p:txBody>
          <a:bodyPr/>
          <a:lstStyle/>
          <a:p>
            <a:r>
              <a:rPr lang="en-US" dirty="0" smtClean="0"/>
              <a:t>On next slides</a:t>
            </a:r>
            <a:endParaRPr lang="en-US" dirty="0"/>
          </a:p>
        </p:txBody>
      </p:sp>
    </p:spTree>
    <p:extLst>
      <p:ext uri="{BB962C8B-B14F-4D97-AF65-F5344CB8AC3E}">
        <p14:creationId xmlns:p14="http://schemas.microsoft.com/office/powerpoint/2010/main" val="3562026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84405"/>
            <a:ext cx="8520600" cy="572700"/>
          </a:xfrm>
        </p:spPr>
        <p:txBody>
          <a:bodyPr/>
          <a:lstStyle/>
          <a:p>
            <a:r>
              <a:rPr lang="en-US" sz="2500" dirty="0" smtClean="0"/>
              <a:t>Multi-way Statement Practice </a:t>
            </a:r>
            <a:r>
              <a:rPr lang="mr-IN" sz="2500" dirty="0" smtClean="0"/>
              <a:t>–</a:t>
            </a:r>
            <a:r>
              <a:rPr lang="en-US" sz="2500" dirty="0" smtClean="0"/>
              <a:t> Cash Register</a:t>
            </a:r>
            <a:endParaRPr lang="en-US" sz="2500" dirty="0"/>
          </a:p>
        </p:txBody>
      </p:sp>
      <p:sp>
        <p:nvSpPr>
          <p:cNvPr id="3" name="Text Placeholder 2"/>
          <p:cNvSpPr>
            <a:spLocks noGrp="1"/>
          </p:cNvSpPr>
          <p:nvPr>
            <p:ph type="body" idx="1"/>
          </p:nvPr>
        </p:nvSpPr>
        <p:spPr>
          <a:xfrm>
            <a:off x="311700" y="830210"/>
            <a:ext cx="8520600" cy="3830227"/>
          </a:xfrm>
        </p:spPr>
        <p:txBody>
          <a:bodyPr/>
          <a:lstStyle/>
          <a:p>
            <a:pPr marL="114300" indent="0">
              <a:lnSpc>
                <a:spcPct val="100000"/>
              </a:lnSpc>
              <a:buNone/>
            </a:pPr>
            <a:r>
              <a:rPr lang="tr-TR" dirty="0" smtClean="0"/>
              <a:t>Y</a:t>
            </a:r>
            <a:r>
              <a:rPr lang="en-US" dirty="0" err="1" smtClean="0"/>
              <a:t>ou</a:t>
            </a:r>
            <a:r>
              <a:rPr lang="en-US" dirty="0" smtClean="0"/>
              <a:t> are at a cash register purchasing some groceries. You want to know if you have given enough cash, need to give more, or gave just enough. </a:t>
            </a:r>
          </a:p>
          <a:p>
            <a:pPr>
              <a:lnSpc>
                <a:spcPct val="100000"/>
              </a:lnSpc>
            </a:pPr>
            <a:endParaRPr lang="en-US" dirty="0" smtClean="0"/>
          </a:p>
          <a:p>
            <a:pPr>
              <a:lnSpc>
                <a:spcPct val="100000"/>
              </a:lnSpc>
            </a:pPr>
            <a:r>
              <a:rPr lang="en-US" dirty="0" smtClean="0"/>
              <a:t> Ask the user to input the price of the three grocery items you are getting. Ask the user to input the cash you are giving as well (can be a random number). How will the user tell me whether I have given enough cash, too  much, or too little?</a:t>
            </a:r>
          </a:p>
          <a:p>
            <a:pPr lvl="1">
              <a:lnSpc>
                <a:spcPct val="100000"/>
              </a:lnSpc>
            </a:pPr>
            <a:r>
              <a:rPr lang="en-US" dirty="0" smtClean="0"/>
              <a:t>Hint: to start: grocery items can be valued at $5, $10, $15, and the cash being given is $45.</a:t>
            </a:r>
          </a:p>
          <a:p>
            <a:pPr marL="596900" lvl="1" indent="0">
              <a:lnSpc>
                <a:spcPct val="100000"/>
              </a:lnSpc>
              <a:buNone/>
            </a:pPr>
            <a:endParaRPr lang="en-US" dirty="0" smtClean="0"/>
          </a:p>
          <a:p>
            <a:pPr>
              <a:lnSpc>
                <a:spcPct val="100000"/>
              </a:lnSpc>
            </a:pPr>
            <a:r>
              <a:rPr lang="en-US" dirty="0" smtClean="0"/>
              <a:t>Hint: the Boolean statement (if statements) will have to compare the cash given to the price of the items (new variable to be defined), and evaluate whether there is change to be given back (if), money to be owed (</a:t>
            </a:r>
            <a:r>
              <a:rPr lang="en-US" dirty="0" err="1" smtClean="0"/>
              <a:t>elif</a:t>
            </a:r>
            <a:r>
              <a:rPr lang="en-US" dirty="0" smtClean="0"/>
              <a:t>), or the perfect amount (else). </a:t>
            </a:r>
          </a:p>
        </p:txBody>
      </p:sp>
    </p:spTree>
    <p:extLst>
      <p:ext uri="{BB962C8B-B14F-4D97-AF65-F5344CB8AC3E}">
        <p14:creationId xmlns:p14="http://schemas.microsoft.com/office/powerpoint/2010/main" val="404155260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75" y="-47100"/>
            <a:ext cx="8520600" cy="572700"/>
          </a:xfrm>
        </p:spPr>
        <p:txBody>
          <a:bodyPr/>
          <a:lstStyle/>
          <a:p>
            <a:r>
              <a:rPr lang="en-US" dirty="0" smtClean="0"/>
              <a:t>Multi-way Practice </a:t>
            </a:r>
            <a:r>
              <a:rPr lang="mr-IN" dirty="0" smtClean="0"/>
              <a:t>–</a:t>
            </a:r>
            <a:r>
              <a:rPr lang="en-US" dirty="0" smtClean="0"/>
              <a:t> Chores </a:t>
            </a:r>
            <a:endParaRPr lang="en-US" dirty="0"/>
          </a:p>
        </p:txBody>
      </p:sp>
      <p:sp>
        <p:nvSpPr>
          <p:cNvPr id="3" name="Text Placeholder 2"/>
          <p:cNvSpPr>
            <a:spLocks noGrp="1"/>
          </p:cNvSpPr>
          <p:nvPr>
            <p:ph type="body" idx="1"/>
          </p:nvPr>
        </p:nvSpPr>
        <p:spPr>
          <a:xfrm>
            <a:off x="232325" y="612725"/>
            <a:ext cx="8520600" cy="3416400"/>
          </a:xfrm>
        </p:spPr>
        <p:txBody>
          <a:bodyPr/>
          <a:lstStyle/>
          <a:p>
            <a:r>
              <a:rPr lang="en-US" i="1" dirty="0" smtClean="0"/>
              <a:t>Let's </a:t>
            </a:r>
            <a:r>
              <a:rPr lang="en-US" i="1" dirty="0"/>
              <a:t>say </a:t>
            </a:r>
            <a:r>
              <a:rPr lang="en-US" i="1" dirty="0" smtClean="0"/>
              <a:t>the program is going to assign one </a:t>
            </a:r>
            <a:r>
              <a:rPr lang="en-US" i="1" dirty="0"/>
              <a:t>of three types of chores (sweeping the floor, dishes, dusting the </a:t>
            </a:r>
            <a:r>
              <a:rPr lang="en-US" i="1" dirty="0" smtClean="0"/>
              <a:t>piano) based on the number the you choose. </a:t>
            </a:r>
          </a:p>
          <a:p>
            <a:r>
              <a:rPr lang="en-US" i="1" dirty="0" smtClean="0"/>
              <a:t>Have </a:t>
            </a:r>
            <a:r>
              <a:rPr lang="en-US" i="1" dirty="0"/>
              <a:t>the user input his/her name and an integer between 1 and 99.</a:t>
            </a:r>
            <a:br>
              <a:rPr lang="en-US" i="1" dirty="0"/>
            </a:br>
            <a:r>
              <a:rPr lang="en-US" i="1" dirty="0" smtClean="0"/>
              <a:t>Based </a:t>
            </a:r>
            <a:r>
              <a:rPr lang="en-US" i="1" dirty="0"/>
              <a:t>on this </a:t>
            </a:r>
            <a:r>
              <a:rPr lang="en-US" i="1" dirty="0" smtClean="0"/>
              <a:t>number, they will be assigned one of three tasks (think how to create Boolean statements that differentiate the number </a:t>
            </a:r>
            <a:r>
              <a:rPr lang="en-US" i="1" dirty="0" err="1" smtClean="0"/>
              <a:t>choosen</a:t>
            </a:r>
            <a:r>
              <a:rPr lang="en-US" i="1" dirty="0" smtClean="0"/>
              <a:t>. Hint on next slide)</a:t>
            </a:r>
          </a:p>
          <a:p>
            <a:r>
              <a:rPr lang="en-US" i="1" dirty="0" smtClean="0"/>
              <a:t>Make you assign a task to user by </a:t>
            </a:r>
            <a:r>
              <a:rPr lang="en-US" i="1" dirty="0"/>
              <a:t>printing out his/her name and the task.</a:t>
            </a:r>
            <a:br>
              <a:rPr lang="en-US" i="1" dirty="0"/>
            </a:br>
            <a:endParaRPr lang="en-US" dirty="0"/>
          </a:p>
        </p:txBody>
      </p:sp>
    </p:spTree>
    <p:extLst>
      <p:ext uri="{BB962C8B-B14F-4D97-AF65-F5344CB8AC3E}">
        <p14:creationId xmlns:p14="http://schemas.microsoft.com/office/powerpoint/2010/main" val="290088141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 for Chore </a:t>
            </a:r>
            <a:endParaRPr lang="en-US" dirty="0"/>
          </a:p>
        </p:txBody>
      </p:sp>
      <p:sp>
        <p:nvSpPr>
          <p:cNvPr id="3" name="Text Placeholder 2"/>
          <p:cNvSpPr>
            <a:spLocks noGrp="1"/>
          </p:cNvSpPr>
          <p:nvPr>
            <p:ph type="body" idx="1"/>
          </p:nvPr>
        </p:nvSpPr>
        <p:spPr/>
        <p:txBody>
          <a:bodyPr/>
          <a:lstStyle/>
          <a:p>
            <a:r>
              <a:rPr lang="en-US" i="1" dirty="0" smtClean="0"/>
              <a:t>For the number picked:</a:t>
            </a:r>
          </a:p>
          <a:p>
            <a:pPr lvl="1"/>
            <a:r>
              <a:rPr lang="en-US" i="1" dirty="0" smtClean="0"/>
              <a:t> </a:t>
            </a:r>
            <a:r>
              <a:rPr lang="en-US" sz="1600" i="1" dirty="0" smtClean="0"/>
              <a:t>if </a:t>
            </a:r>
            <a:r>
              <a:rPr lang="en-US" sz="1600" i="1" dirty="0"/>
              <a:t>it is a number divisible by 3, they get one </a:t>
            </a:r>
            <a:r>
              <a:rPr lang="en-US" sz="1600" i="1" dirty="0" smtClean="0"/>
              <a:t>chore</a:t>
            </a:r>
          </a:p>
          <a:p>
            <a:pPr lvl="1"/>
            <a:r>
              <a:rPr lang="en-US" sz="1600" i="1" dirty="0" smtClean="0"/>
              <a:t> </a:t>
            </a:r>
            <a:r>
              <a:rPr lang="en-US" sz="1600" i="1" dirty="0"/>
              <a:t>if number is divisible by 3, but have a remainder of 1, they get </a:t>
            </a:r>
            <a:r>
              <a:rPr lang="en-US" sz="1600" i="1" dirty="0" smtClean="0"/>
              <a:t>the other chore</a:t>
            </a:r>
            <a:endParaRPr lang="en-US" sz="1600" i="1" dirty="0"/>
          </a:p>
          <a:p>
            <a:pPr lvl="1"/>
            <a:r>
              <a:rPr lang="en-US" sz="1600" i="1" dirty="0" smtClean="0"/>
              <a:t>all </a:t>
            </a:r>
            <a:r>
              <a:rPr lang="en-US" sz="1600" i="1" dirty="0"/>
              <a:t>else they get the third chore</a:t>
            </a:r>
            <a:endParaRPr lang="en-US" sz="1600" dirty="0"/>
          </a:p>
        </p:txBody>
      </p:sp>
    </p:spTree>
    <p:extLst>
      <p:ext uri="{BB962C8B-B14F-4D97-AF65-F5344CB8AC3E}">
        <p14:creationId xmlns:p14="http://schemas.microsoft.com/office/powerpoint/2010/main" val="502920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Which language should I choose?</a:t>
            </a:r>
            <a:endParaRPr/>
          </a:p>
          <a:p>
            <a:pPr marL="0" lvl="0" indent="0" rtl="0">
              <a:spcBef>
                <a:spcPts val="0"/>
              </a:spcBef>
              <a:spcAft>
                <a:spcPts val="0"/>
              </a:spcAft>
              <a:buNone/>
            </a:pPr>
            <a:endParaRPr/>
          </a:p>
        </p:txBody>
      </p:sp>
      <p:sp>
        <p:nvSpPr>
          <p:cNvPr id="141" name="Shape 1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a:t>Functionality</a:t>
            </a:r>
            <a:endParaRPr/>
          </a:p>
          <a:p>
            <a:pPr marL="914400" lvl="0" indent="-342900" rtl="0">
              <a:lnSpc>
                <a:spcPct val="150000"/>
              </a:lnSpc>
              <a:spcBef>
                <a:spcPts val="1600"/>
              </a:spcBef>
              <a:spcAft>
                <a:spcPts val="0"/>
              </a:spcAft>
              <a:buSzPts val="1800"/>
              <a:buChar char="●"/>
            </a:pPr>
            <a:r>
              <a:rPr lang="en"/>
              <a:t>Data analysis, machine learning → Python, MATLAB</a:t>
            </a:r>
            <a:endParaRPr/>
          </a:p>
          <a:p>
            <a:pPr marL="914400" lvl="0" indent="-342900" rtl="0">
              <a:lnSpc>
                <a:spcPct val="150000"/>
              </a:lnSpc>
              <a:spcBef>
                <a:spcPts val="0"/>
              </a:spcBef>
              <a:spcAft>
                <a:spcPts val="0"/>
              </a:spcAft>
              <a:buSzPts val="1800"/>
              <a:buChar char="●"/>
            </a:pPr>
            <a:r>
              <a:rPr lang="en"/>
              <a:t>Software development and engineering → Java, C, C++</a:t>
            </a:r>
            <a:endParaRPr/>
          </a:p>
          <a:p>
            <a:pPr marL="914400" lvl="0" indent="-342900" rtl="0">
              <a:lnSpc>
                <a:spcPct val="150000"/>
              </a:lnSpc>
              <a:spcBef>
                <a:spcPts val="0"/>
              </a:spcBef>
              <a:spcAft>
                <a:spcPts val="0"/>
              </a:spcAft>
              <a:buSzPts val="1800"/>
              <a:buChar char="●"/>
            </a:pPr>
            <a:r>
              <a:rPr lang="en"/>
              <a:t>Hardware manipulation → C</a:t>
            </a:r>
            <a:endParaRPr/>
          </a:p>
          <a:p>
            <a:pPr marL="914400" lvl="0" indent="-342900" rtl="0">
              <a:lnSpc>
                <a:spcPct val="150000"/>
              </a:lnSpc>
              <a:spcBef>
                <a:spcPts val="0"/>
              </a:spcBef>
              <a:spcAft>
                <a:spcPts val="0"/>
              </a:spcAft>
              <a:buSzPts val="1800"/>
              <a:buChar char="●"/>
            </a:pPr>
            <a:r>
              <a:rPr lang="en"/>
              <a:t>Database management, querying → SQL, MySQL, PostGres</a:t>
            </a:r>
            <a:endParaRPr/>
          </a:p>
          <a:p>
            <a:pPr marL="914400" lvl="0" indent="-342900" rtl="0">
              <a:lnSpc>
                <a:spcPct val="150000"/>
              </a:lnSpc>
              <a:spcBef>
                <a:spcPts val="0"/>
              </a:spcBef>
              <a:spcAft>
                <a:spcPts val="0"/>
              </a:spcAft>
              <a:buSzPts val="1800"/>
              <a:buChar char="●"/>
            </a:pPr>
            <a:r>
              <a:rPr lang="en"/>
              <a:t>Web development → Javascript, C#</a:t>
            </a:r>
            <a:endParaRPr/>
          </a:p>
        </p:txBody>
      </p:sp>
      <p:sp>
        <p:nvSpPr>
          <p:cNvPr id="142" name="Shape 142"/>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Multi-way Practice </a:t>
            </a:r>
            <a:r>
              <a:rPr lang="mr-IN" dirty="0" smtClean="0"/>
              <a:t>–</a:t>
            </a:r>
            <a:r>
              <a:rPr lang="en-US" dirty="0" smtClean="0"/>
              <a:t>Which coin</a:t>
            </a:r>
            <a:endParaRPr lang="en-US" dirty="0"/>
          </a:p>
        </p:txBody>
      </p:sp>
      <p:sp>
        <p:nvSpPr>
          <p:cNvPr id="3" name="Text Placeholder 2"/>
          <p:cNvSpPr>
            <a:spLocks noGrp="1"/>
          </p:cNvSpPr>
          <p:nvPr>
            <p:ph type="body" idx="1"/>
          </p:nvPr>
        </p:nvSpPr>
        <p:spPr/>
        <p:txBody>
          <a:bodyPr/>
          <a:lstStyle/>
          <a:p>
            <a:r>
              <a:rPr lang="en-US" i="1" dirty="0" smtClean="0"/>
              <a:t>Write </a:t>
            </a:r>
            <a:r>
              <a:rPr lang="en-US" i="1" dirty="0"/>
              <a:t>a program that asks the user for the value of a </a:t>
            </a:r>
            <a:r>
              <a:rPr lang="en-US" i="1" dirty="0" smtClean="0"/>
              <a:t>coin</a:t>
            </a:r>
            <a:r>
              <a:rPr lang="en-US" i="1" dirty="0"/>
              <a:t> </a:t>
            </a:r>
            <a:r>
              <a:rPr lang="en-US" i="1" dirty="0" smtClean="0"/>
              <a:t>(1, 5, 10, 25)</a:t>
            </a:r>
          </a:p>
          <a:p>
            <a:r>
              <a:rPr lang="en-US" i="1" dirty="0" smtClean="0"/>
              <a:t>Create a multi-way program that uses the type of coin value entered to identify the type of coin it is (penny, nickel, </a:t>
            </a:r>
            <a:r>
              <a:rPr lang="en-US" i="1" dirty="0" err="1" smtClean="0"/>
              <a:t>etc</a:t>
            </a:r>
            <a:r>
              <a:rPr lang="en-US" i="1" dirty="0" smtClean="0"/>
              <a:t>)</a:t>
            </a:r>
          </a:p>
          <a:p>
            <a:pPr lvl="1"/>
            <a:r>
              <a:rPr lang="en-US" sz="1800" i="1" dirty="0" smtClean="0"/>
              <a:t>If </a:t>
            </a:r>
            <a:r>
              <a:rPr lang="en-US" sz="1800" i="1" dirty="0"/>
              <a:t>the user inputs 25, your program should identify that </a:t>
            </a:r>
            <a:r>
              <a:rPr lang="en-US" sz="1800" i="1" dirty="0" smtClean="0"/>
              <a:t>this </a:t>
            </a:r>
            <a:r>
              <a:rPr lang="en-US" sz="1800" i="1" dirty="0"/>
              <a:t>is a </a:t>
            </a:r>
            <a:r>
              <a:rPr lang="en-US" sz="1800" i="1" dirty="0" smtClean="0"/>
              <a:t>quarter, </a:t>
            </a:r>
            <a:r>
              <a:rPr lang="en-US" sz="1800" i="1" dirty="0" err="1" smtClean="0"/>
              <a:t>etc</a:t>
            </a:r>
            <a:r>
              <a:rPr lang="en-US" sz="1800" i="1" dirty="0" smtClean="0"/>
              <a:t> all the way to a penny</a:t>
            </a:r>
            <a:endParaRPr lang="en-US" sz="1800" dirty="0"/>
          </a:p>
        </p:txBody>
      </p:sp>
    </p:spTree>
    <p:extLst>
      <p:ext uri="{BB962C8B-B14F-4D97-AF65-F5344CB8AC3E}">
        <p14:creationId xmlns:p14="http://schemas.microsoft.com/office/powerpoint/2010/main" val="29078975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Multi-way practice (library import)</a:t>
            </a:r>
            <a:endParaRPr lang="en-US" dirty="0"/>
          </a:p>
        </p:txBody>
      </p:sp>
      <p:sp>
        <p:nvSpPr>
          <p:cNvPr id="3" name="Text Placeholder 2"/>
          <p:cNvSpPr>
            <a:spLocks noGrp="1"/>
          </p:cNvSpPr>
          <p:nvPr>
            <p:ph type="body" idx="1"/>
          </p:nvPr>
        </p:nvSpPr>
        <p:spPr/>
        <p:txBody>
          <a:bodyPr/>
          <a:lstStyle/>
          <a:p>
            <a:pPr marL="114300" indent="0">
              <a:buNone/>
            </a:pPr>
            <a:r>
              <a:rPr lang="en-US" i="1" dirty="0" smtClean="0"/>
              <a:t>Write </a:t>
            </a:r>
            <a:r>
              <a:rPr lang="en-US" i="1" dirty="0"/>
              <a:t>a program that outputs at least 4 different results of a magic 8 </a:t>
            </a:r>
            <a:r>
              <a:rPr lang="en-US" i="1" dirty="0" smtClean="0"/>
              <a:t>ball</a:t>
            </a:r>
            <a:r>
              <a:rPr lang="en-US" i="1" dirty="0"/>
              <a:t> </a:t>
            </a:r>
            <a:r>
              <a:rPr lang="en-US" i="1" dirty="0" smtClean="0"/>
              <a:t>based on the number you get </a:t>
            </a:r>
          </a:p>
          <a:p>
            <a:pPr marL="114300" indent="0">
              <a:buNone/>
            </a:pPr>
            <a:r>
              <a:rPr lang="en-US" i="1" dirty="0"/>
              <a:t>	</a:t>
            </a:r>
            <a:r>
              <a:rPr lang="en-US" i="1" dirty="0" err="1" smtClean="0"/>
              <a:t>ie</a:t>
            </a:r>
            <a:r>
              <a:rPr lang="en-US" i="1" dirty="0" smtClean="0"/>
              <a:t> you magic eight ball may come back saying “You may rely on it”, “Yes, this will happen”, “Ask me again later”, “Outlook not so good”</a:t>
            </a:r>
            <a:r>
              <a:rPr lang="en-US" i="1" dirty="0"/>
              <a:t/>
            </a:r>
            <a:br>
              <a:rPr lang="en-US" i="1" dirty="0"/>
            </a:br>
            <a:r>
              <a:rPr lang="en-US" i="1" dirty="0"/>
              <a:t/>
            </a:r>
            <a:br>
              <a:rPr lang="en-US" i="1" dirty="0"/>
            </a:br>
            <a:r>
              <a:rPr lang="en-US" i="1" dirty="0" smtClean="0"/>
              <a:t>HINT</a:t>
            </a:r>
            <a:r>
              <a:rPr lang="en-US" i="1" dirty="0"/>
              <a:t>: use modulus OR the random number library to determine the output.</a:t>
            </a:r>
            <a:endParaRPr lang="en-US" b="1" dirty="0"/>
          </a:p>
        </p:txBody>
      </p:sp>
    </p:spTree>
    <p:extLst>
      <p:ext uri="{BB962C8B-B14F-4D97-AF65-F5344CB8AC3E}">
        <p14:creationId xmlns:p14="http://schemas.microsoft.com/office/powerpoint/2010/main" val="377840239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Shape 610"/>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11" name="Shape 611"/>
          <p:cNvSpPr txBox="1">
            <a:spLocks noGrp="1"/>
          </p:cNvSpPr>
          <p:nvPr>
            <p:ph type="ctrTitle" idx="4294967295"/>
          </p:nvPr>
        </p:nvSpPr>
        <p:spPr>
          <a:xfrm>
            <a:off x="311700" y="744575"/>
            <a:ext cx="8422200" cy="202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Foundations of Computer Science for Researchers</a:t>
            </a:r>
            <a:endParaRPr sz="3600"/>
          </a:p>
          <a:p>
            <a:pPr marL="0" lvl="0" indent="0" algn="ctr" rtl="0">
              <a:spcBef>
                <a:spcPts val="0"/>
              </a:spcBef>
              <a:spcAft>
                <a:spcPts val="0"/>
              </a:spcAft>
              <a:buNone/>
            </a:pPr>
            <a:endParaRPr sz="3600"/>
          </a:p>
          <a:p>
            <a:pPr marL="0" lvl="0" indent="0" algn="ctr" rtl="0">
              <a:spcBef>
                <a:spcPts val="0"/>
              </a:spcBef>
              <a:spcAft>
                <a:spcPts val="0"/>
              </a:spcAft>
              <a:buNone/>
            </a:pPr>
            <a:r>
              <a:rPr lang="en" sz="3600"/>
              <a:t>Week 6</a:t>
            </a:r>
            <a:endParaRPr sz="3600"/>
          </a:p>
        </p:txBody>
      </p:sp>
    </p:spTree>
    <p:extLst>
      <p:ext uri="{BB962C8B-B14F-4D97-AF65-F5344CB8AC3E}">
        <p14:creationId xmlns:p14="http://schemas.microsoft.com/office/powerpoint/2010/main" val="280359915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Goals for this lesson</a:t>
            </a:r>
            <a:endParaRPr/>
          </a:p>
        </p:txBody>
      </p:sp>
      <p:sp>
        <p:nvSpPr>
          <p:cNvPr id="617" name="Shape 6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Shortcut operators</a:t>
            </a:r>
            <a:endParaRPr/>
          </a:p>
          <a:p>
            <a:pPr marL="457200" lvl="0" indent="-342900" rtl="0">
              <a:spcBef>
                <a:spcPts val="0"/>
              </a:spcBef>
              <a:spcAft>
                <a:spcPts val="0"/>
              </a:spcAft>
              <a:buSzPts val="1800"/>
              <a:buChar char="●"/>
            </a:pPr>
            <a:r>
              <a:rPr lang="en"/>
              <a:t>Begin learning about repetition/iteration structures.</a:t>
            </a:r>
            <a:endParaRPr/>
          </a:p>
          <a:p>
            <a:pPr marL="914400" lvl="1" indent="-317500" rtl="0">
              <a:spcBef>
                <a:spcPts val="0"/>
              </a:spcBef>
              <a:spcAft>
                <a:spcPts val="0"/>
              </a:spcAft>
              <a:buSzPts val="1400"/>
              <a:buChar char="○"/>
            </a:pPr>
            <a:r>
              <a:rPr lang="en"/>
              <a:t>While loops (primary focus of this lesson)</a:t>
            </a:r>
            <a:endParaRPr/>
          </a:p>
          <a:p>
            <a:pPr marL="914400" lvl="1" indent="-317500" rtl="0">
              <a:spcBef>
                <a:spcPts val="0"/>
              </a:spcBef>
              <a:spcAft>
                <a:spcPts val="0"/>
              </a:spcAft>
              <a:buSzPts val="1400"/>
              <a:buChar char="○"/>
            </a:pPr>
            <a:r>
              <a:rPr lang="en"/>
              <a:t>For loops</a:t>
            </a:r>
            <a:endParaRPr/>
          </a:p>
          <a:p>
            <a:pPr marL="914400" lvl="1" indent="-317500" rtl="0">
              <a:spcBef>
                <a:spcPts val="0"/>
              </a:spcBef>
              <a:spcAft>
                <a:spcPts val="0"/>
              </a:spcAft>
              <a:buSzPts val="1400"/>
              <a:buChar char="○"/>
            </a:pPr>
            <a:r>
              <a:rPr lang="en"/>
              <a:t>Nested loops</a:t>
            </a:r>
            <a:endParaRPr/>
          </a:p>
        </p:txBody>
      </p:sp>
      <p:sp>
        <p:nvSpPr>
          <p:cNvPr id="618" name="Shape 618"/>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3408383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Shortcut operators</a:t>
            </a:r>
            <a:endParaRPr/>
          </a:p>
        </p:txBody>
      </p:sp>
      <p:sp>
        <p:nvSpPr>
          <p:cNvPr id="624" name="Shape 6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dirty="0"/>
              <a:t>Let’s start with x = 10</a:t>
            </a:r>
            <a:endParaRPr dirty="0"/>
          </a:p>
          <a:p>
            <a:pPr marL="457200" lvl="0" indent="-342900" rtl="0">
              <a:spcBef>
                <a:spcPts val="0"/>
              </a:spcBef>
              <a:spcAft>
                <a:spcPts val="0"/>
              </a:spcAft>
              <a:buSzPts val="1800"/>
              <a:buChar char="●"/>
            </a:pPr>
            <a:r>
              <a:rPr lang="en" dirty="0"/>
              <a:t>+=</a:t>
            </a:r>
            <a:endParaRPr dirty="0"/>
          </a:p>
          <a:p>
            <a:pPr marL="914400" lvl="1" indent="-317500" rtl="0">
              <a:spcBef>
                <a:spcPts val="0"/>
              </a:spcBef>
              <a:spcAft>
                <a:spcPts val="0"/>
              </a:spcAft>
              <a:buSzPts val="1400"/>
              <a:buChar char="○"/>
            </a:pPr>
            <a:r>
              <a:rPr lang="en" dirty="0"/>
              <a:t>Add value from RHS to value on the LHS.</a:t>
            </a:r>
            <a:endParaRPr dirty="0"/>
          </a:p>
          <a:p>
            <a:pPr marL="914400" lvl="1" indent="-317500" rtl="0">
              <a:spcBef>
                <a:spcPts val="0"/>
              </a:spcBef>
              <a:spcAft>
                <a:spcPts val="0"/>
              </a:spcAft>
              <a:buSzPts val="1400"/>
              <a:buChar char="○"/>
            </a:pPr>
            <a:r>
              <a:rPr lang="en" dirty="0"/>
              <a:t>x += 1, we will get 11, 12, 13, 14, and so on…</a:t>
            </a:r>
            <a:endParaRPr dirty="0"/>
          </a:p>
          <a:p>
            <a:pPr marL="914400" lvl="1" indent="-317500" rtl="0">
              <a:spcBef>
                <a:spcPts val="0"/>
              </a:spcBef>
              <a:spcAft>
                <a:spcPts val="0"/>
              </a:spcAft>
              <a:buSzPts val="1400"/>
              <a:buChar char="○"/>
            </a:pPr>
            <a:r>
              <a:rPr lang="en" dirty="0"/>
              <a:t>Equivalent to x = x + 1</a:t>
            </a:r>
            <a:endParaRPr dirty="0"/>
          </a:p>
          <a:p>
            <a:pPr marL="457200" lvl="0" indent="-342900" rtl="0">
              <a:spcBef>
                <a:spcPts val="0"/>
              </a:spcBef>
              <a:spcAft>
                <a:spcPts val="0"/>
              </a:spcAft>
              <a:buSzPts val="1800"/>
              <a:buChar char="●"/>
            </a:pPr>
            <a:r>
              <a:rPr lang="en" dirty="0"/>
              <a:t>-=</a:t>
            </a:r>
            <a:endParaRPr dirty="0"/>
          </a:p>
          <a:p>
            <a:pPr marL="914400" lvl="1" indent="-317500" rtl="0">
              <a:spcBef>
                <a:spcPts val="0"/>
              </a:spcBef>
              <a:spcAft>
                <a:spcPts val="0"/>
              </a:spcAft>
              <a:buSzPts val="1400"/>
              <a:buChar char="○"/>
            </a:pPr>
            <a:r>
              <a:rPr lang="en" dirty="0"/>
              <a:t>Subtract values from LHS by value on RHS.</a:t>
            </a:r>
            <a:endParaRPr dirty="0"/>
          </a:p>
          <a:p>
            <a:pPr marL="914400" lvl="1" indent="-317500" rtl="0">
              <a:spcBef>
                <a:spcPts val="0"/>
              </a:spcBef>
              <a:spcAft>
                <a:spcPts val="0"/>
              </a:spcAft>
              <a:buSzPts val="1400"/>
              <a:buChar char="○"/>
            </a:pPr>
            <a:r>
              <a:rPr lang="en" dirty="0"/>
              <a:t>x -= 1, we will get 9, 8, 7, 6, and so on…</a:t>
            </a:r>
            <a:endParaRPr dirty="0"/>
          </a:p>
          <a:p>
            <a:pPr marL="914400" lvl="1" indent="-317500" rtl="0">
              <a:spcBef>
                <a:spcPts val="0"/>
              </a:spcBef>
              <a:spcAft>
                <a:spcPts val="0"/>
              </a:spcAft>
              <a:buSzPts val="1400"/>
              <a:buChar char="○"/>
            </a:pPr>
            <a:r>
              <a:rPr lang="en" dirty="0"/>
              <a:t>Equivalent to x = x - 1</a:t>
            </a:r>
            <a:endParaRPr dirty="0"/>
          </a:p>
          <a:p>
            <a:pPr marL="457200" lvl="0" indent="-342900" rtl="0">
              <a:spcBef>
                <a:spcPts val="0"/>
              </a:spcBef>
              <a:spcAft>
                <a:spcPts val="0"/>
              </a:spcAft>
              <a:buSzPts val="1800"/>
              <a:buChar char="●"/>
            </a:pPr>
            <a:r>
              <a:rPr lang="en" dirty="0"/>
              <a:t>*=</a:t>
            </a:r>
            <a:endParaRPr dirty="0"/>
          </a:p>
          <a:p>
            <a:pPr marL="914400" lvl="1" indent="-317500" rtl="0">
              <a:spcBef>
                <a:spcPts val="0"/>
              </a:spcBef>
              <a:spcAft>
                <a:spcPts val="0"/>
              </a:spcAft>
              <a:buSzPts val="1400"/>
              <a:buChar char="○"/>
            </a:pPr>
            <a:r>
              <a:rPr lang="en" dirty="0"/>
              <a:t>Multiply values on LHS by value on RHS</a:t>
            </a:r>
            <a:endParaRPr dirty="0"/>
          </a:p>
          <a:p>
            <a:pPr marL="914400" lvl="1" indent="-317500" rtl="0">
              <a:spcBef>
                <a:spcPts val="0"/>
              </a:spcBef>
              <a:spcAft>
                <a:spcPts val="0"/>
              </a:spcAft>
              <a:buSzPts val="1400"/>
              <a:buChar char="○"/>
            </a:pPr>
            <a:r>
              <a:rPr lang="en" dirty="0"/>
              <a:t>x  *= 2, we will get 20, 40, 80, 160, and so on...</a:t>
            </a:r>
            <a:endParaRPr dirty="0"/>
          </a:p>
          <a:p>
            <a:pPr marL="914400" lvl="1" indent="-317500" rtl="0">
              <a:spcBef>
                <a:spcPts val="0"/>
              </a:spcBef>
              <a:spcAft>
                <a:spcPts val="0"/>
              </a:spcAft>
              <a:buSzPts val="1400"/>
              <a:buChar char="○"/>
            </a:pPr>
            <a:r>
              <a:rPr lang="en" dirty="0"/>
              <a:t>Equivalent to x = x * 2</a:t>
            </a:r>
            <a:endParaRPr dirty="0"/>
          </a:p>
        </p:txBody>
      </p:sp>
      <p:sp>
        <p:nvSpPr>
          <p:cNvPr id="625" name="Shape 625"/>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868927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Shape 6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Shortcut operators</a:t>
            </a:r>
            <a:endParaRPr/>
          </a:p>
        </p:txBody>
      </p:sp>
      <p:sp>
        <p:nvSpPr>
          <p:cNvPr id="631" name="Shape 6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Let’s start with x = 40</a:t>
            </a:r>
            <a:endParaRPr/>
          </a:p>
          <a:p>
            <a:pPr marL="457200" lvl="0" indent="-342900" rtl="0">
              <a:spcBef>
                <a:spcPts val="0"/>
              </a:spcBef>
              <a:spcAft>
                <a:spcPts val="0"/>
              </a:spcAft>
              <a:buSzPts val="1800"/>
              <a:buChar char="●"/>
            </a:pPr>
            <a:r>
              <a:rPr lang="en"/>
              <a:t>/=</a:t>
            </a:r>
            <a:endParaRPr/>
          </a:p>
          <a:p>
            <a:pPr marL="914400" lvl="1" indent="-317500" rtl="0">
              <a:spcBef>
                <a:spcPts val="0"/>
              </a:spcBef>
              <a:spcAft>
                <a:spcPts val="0"/>
              </a:spcAft>
              <a:buSzPts val="1400"/>
              <a:buChar char="○"/>
            </a:pPr>
            <a:r>
              <a:rPr lang="en"/>
              <a:t>Add divide value on LHS by value on RHS.</a:t>
            </a:r>
            <a:endParaRPr/>
          </a:p>
          <a:p>
            <a:pPr marL="914400" lvl="1" indent="-317500" rtl="0">
              <a:spcBef>
                <a:spcPts val="0"/>
              </a:spcBef>
              <a:spcAft>
                <a:spcPts val="0"/>
              </a:spcAft>
              <a:buSzPts val="1400"/>
              <a:buChar char="○"/>
            </a:pPr>
            <a:r>
              <a:rPr lang="en"/>
              <a:t>x /= 2, we will get 20, 10, 5,  and so on…</a:t>
            </a:r>
            <a:endParaRPr/>
          </a:p>
          <a:p>
            <a:pPr marL="914400" lvl="1" indent="-317500" rtl="0">
              <a:spcBef>
                <a:spcPts val="0"/>
              </a:spcBef>
              <a:spcAft>
                <a:spcPts val="0"/>
              </a:spcAft>
              <a:buSzPts val="1400"/>
              <a:buChar char="○"/>
            </a:pPr>
            <a:r>
              <a:rPr lang="en"/>
              <a:t>Equivalent to x = x / 2</a:t>
            </a:r>
            <a:endParaRPr/>
          </a:p>
          <a:p>
            <a:pPr marL="457200" lvl="0" indent="-342900" rtl="0">
              <a:spcBef>
                <a:spcPts val="0"/>
              </a:spcBef>
              <a:spcAft>
                <a:spcPts val="0"/>
              </a:spcAft>
              <a:buSzPts val="1800"/>
              <a:buChar char="●"/>
            </a:pPr>
            <a:r>
              <a:rPr lang="en"/>
              <a:t>%=</a:t>
            </a:r>
            <a:endParaRPr/>
          </a:p>
          <a:p>
            <a:pPr marL="914400" lvl="1" indent="-317500" rtl="0">
              <a:spcBef>
                <a:spcPts val="0"/>
              </a:spcBef>
              <a:spcAft>
                <a:spcPts val="0"/>
              </a:spcAft>
              <a:buSzPts val="1400"/>
              <a:buChar char="○"/>
            </a:pPr>
            <a:r>
              <a:rPr lang="en"/>
              <a:t>Get modulus of value on LHS by the value on RHS.</a:t>
            </a:r>
            <a:endParaRPr/>
          </a:p>
          <a:p>
            <a:pPr marL="914400" lvl="1" indent="-317500" rtl="0">
              <a:spcBef>
                <a:spcPts val="0"/>
              </a:spcBef>
              <a:spcAft>
                <a:spcPts val="0"/>
              </a:spcAft>
              <a:buSzPts val="1400"/>
              <a:buChar char="○"/>
            </a:pPr>
            <a:r>
              <a:rPr lang="en"/>
              <a:t>x %= 3 we will get 1, 1, 1, and so on…</a:t>
            </a:r>
            <a:endParaRPr/>
          </a:p>
          <a:p>
            <a:pPr marL="914400" lvl="1" indent="-317500" rtl="0">
              <a:spcBef>
                <a:spcPts val="0"/>
              </a:spcBef>
              <a:spcAft>
                <a:spcPts val="0"/>
              </a:spcAft>
              <a:buSzPts val="1400"/>
              <a:buChar char="○"/>
            </a:pPr>
            <a:r>
              <a:rPr lang="en"/>
              <a:t>Equivalent to x = x % 3 </a:t>
            </a:r>
            <a:endParaRPr/>
          </a:p>
        </p:txBody>
      </p:sp>
      <p:sp>
        <p:nvSpPr>
          <p:cNvPr id="632" name="Shape 632"/>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4193369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Shape 6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Iteration structures</a:t>
            </a:r>
            <a:endParaRPr/>
          </a:p>
        </p:txBody>
      </p:sp>
      <p:sp>
        <p:nvSpPr>
          <p:cNvPr id="638" name="Shape 6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Used to repetitively perform some action until termination condition is satisfied.</a:t>
            </a:r>
            <a:endParaRPr/>
          </a:p>
          <a:p>
            <a:pPr marL="457200" lvl="0" indent="-342900" rtl="0">
              <a:spcBef>
                <a:spcPts val="0"/>
              </a:spcBef>
              <a:spcAft>
                <a:spcPts val="0"/>
              </a:spcAft>
              <a:buSzPts val="1800"/>
              <a:buChar char="●"/>
            </a:pPr>
            <a:r>
              <a:rPr lang="en"/>
              <a:t>Components are initialization, termination condition, and update. </a:t>
            </a:r>
            <a:endParaRPr/>
          </a:p>
        </p:txBody>
      </p:sp>
      <p:sp>
        <p:nvSpPr>
          <p:cNvPr id="639" name="Shape 639"/>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713902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Shape 6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While loops</a:t>
            </a:r>
            <a:endParaRPr/>
          </a:p>
        </p:txBody>
      </p:sp>
      <p:sp>
        <p:nvSpPr>
          <p:cNvPr id="645" name="Shape 6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 initialize some variable.</a:t>
            </a:r>
            <a:br>
              <a:rPr lang="en"/>
            </a:br>
            <a:r>
              <a:rPr lang="en"/>
              <a:t>counter = 0</a:t>
            </a:r>
            <a:endParaRPr/>
          </a:p>
          <a:p>
            <a:pPr marL="0" lvl="0" indent="0" rtl="0">
              <a:spcBef>
                <a:spcPts val="1600"/>
              </a:spcBef>
              <a:spcAft>
                <a:spcPts val="0"/>
              </a:spcAft>
              <a:buNone/>
            </a:pPr>
            <a:r>
              <a:rPr lang="en"/>
              <a:t>## write the termination condition of your while loop</a:t>
            </a:r>
            <a:br>
              <a:rPr lang="en"/>
            </a:br>
            <a:r>
              <a:rPr lang="en"/>
              <a:t>while counter &lt; 5:</a:t>
            </a:r>
            <a:br>
              <a:rPr lang="en"/>
            </a:br>
            <a:r>
              <a:rPr lang="en"/>
              <a:t>	print “counter =”, counter</a:t>
            </a:r>
            <a:br>
              <a:rPr lang="en"/>
            </a:br>
            <a:r>
              <a:rPr lang="en"/>
              <a:t>	## now update the value of counter</a:t>
            </a:r>
            <a:br>
              <a:rPr lang="en"/>
            </a:br>
            <a:r>
              <a:rPr lang="en"/>
              <a:t>	counter += 1</a:t>
            </a:r>
            <a:br>
              <a:rPr lang="en"/>
            </a:br>
            <a:endParaRPr/>
          </a:p>
          <a:p>
            <a:pPr marL="0" lvl="0" indent="0" rtl="0">
              <a:spcBef>
                <a:spcPts val="1600"/>
              </a:spcBef>
              <a:spcAft>
                <a:spcPts val="1600"/>
              </a:spcAft>
              <a:buNone/>
            </a:pPr>
            <a:r>
              <a:rPr lang="en"/>
              <a:t>How many times will this loop print counter? Try it out...</a:t>
            </a:r>
            <a:br>
              <a:rPr lang="en"/>
            </a:br>
            <a:endParaRPr/>
          </a:p>
        </p:txBody>
      </p:sp>
      <p:sp>
        <p:nvSpPr>
          <p:cNvPr id="646" name="Shape 646"/>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13722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4-20 at 3.41.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188" y="203010"/>
            <a:ext cx="6540500" cy="4699000"/>
          </a:xfrm>
          <a:prstGeom prst="rect">
            <a:avLst/>
          </a:prstGeom>
        </p:spPr>
      </p:pic>
    </p:spTree>
    <p:extLst>
      <p:ext uri="{BB962C8B-B14F-4D97-AF65-F5344CB8AC3E}">
        <p14:creationId xmlns:p14="http://schemas.microsoft.com/office/powerpoint/2010/main" val="26508795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Shape 6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While loops</a:t>
            </a:r>
            <a:endParaRPr/>
          </a:p>
        </p:txBody>
      </p:sp>
      <p:sp>
        <p:nvSpPr>
          <p:cNvPr id="652" name="Shape 6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The loop will terminate when the termination condition is satisfied.</a:t>
            </a:r>
            <a:endParaRPr/>
          </a:p>
          <a:p>
            <a:pPr marL="457200" lvl="0" indent="-342900" rtl="0">
              <a:spcBef>
                <a:spcPts val="0"/>
              </a:spcBef>
              <a:spcAft>
                <a:spcPts val="0"/>
              </a:spcAft>
              <a:buSzPts val="1800"/>
              <a:buChar char="●"/>
            </a:pPr>
            <a:r>
              <a:rPr lang="en"/>
              <a:t>What happens when we do not update? </a:t>
            </a:r>
            <a:endParaRPr/>
          </a:p>
          <a:p>
            <a:pPr marL="914400" lvl="1" indent="-317500" rtl="0">
              <a:spcBef>
                <a:spcPts val="0"/>
              </a:spcBef>
              <a:spcAft>
                <a:spcPts val="0"/>
              </a:spcAft>
              <a:buSzPts val="1400"/>
              <a:buChar char="○"/>
            </a:pPr>
            <a:r>
              <a:rPr lang="en"/>
              <a:t>Loop will go on infinitely…</a:t>
            </a:r>
            <a:endParaRPr/>
          </a:p>
          <a:p>
            <a:pPr marL="914400" lvl="1" indent="-317500" rtl="0">
              <a:spcBef>
                <a:spcPts val="0"/>
              </a:spcBef>
              <a:spcAft>
                <a:spcPts val="0"/>
              </a:spcAft>
              <a:buSzPts val="1400"/>
              <a:buChar char="○"/>
            </a:pPr>
            <a:r>
              <a:rPr lang="en"/>
              <a:t>Updating ensures that we will satisfy the termination condition at some preset event.</a:t>
            </a:r>
            <a:endParaRPr/>
          </a:p>
          <a:p>
            <a:pPr marL="457200" lvl="0" indent="-342900" rtl="0">
              <a:spcBef>
                <a:spcPts val="0"/>
              </a:spcBef>
              <a:spcAft>
                <a:spcPts val="0"/>
              </a:spcAft>
              <a:buSzPts val="1800"/>
              <a:buChar char="●"/>
            </a:pPr>
            <a:r>
              <a:rPr lang="en"/>
              <a:t>What if we never initialize?</a:t>
            </a:r>
            <a:endParaRPr/>
          </a:p>
          <a:p>
            <a:pPr marL="914400" lvl="1" indent="-317500" rtl="0">
              <a:spcBef>
                <a:spcPts val="0"/>
              </a:spcBef>
              <a:spcAft>
                <a:spcPts val="0"/>
              </a:spcAft>
              <a:buSzPts val="1400"/>
              <a:buChar char="○"/>
            </a:pPr>
            <a:r>
              <a:rPr lang="en"/>
              <a:t>We will never start the loop.</a:t>
            </a:r>
            <a:endParaRPr/>
          </a:p>
          <a:p>
            <a:pPr marL="914400" lvl="1" indent="-317500" rtl="0">
              <a:spcBef>
                <a:spcPts val="0"/>
              </a:spcBef>
              <a:spcAft>
                <a:spcPts val="0"/>
              </a:spcAft>
              <a:buSzPts val="1400"/>
              <a:buChar char="○"/>
            </a:pPr>
            <a:r>
              <a:rPr lang="en"/>
              <a:t>Or, dependent upon the program structure, the loop will execute infinitely. </a:t>
            </a:r>
            <a:endParaRPr/>
          </a:p>
        </p:txBody>
      </p:sp>
      <p:sp>
        <p:nvSpPr>
          <p:cNvPr id="653" name="Shape 653"/>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23650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lnSpc>
                <a:spcPct val="150000"/>
              </a:lnSpc>
              <a:spcBef>
                <a:spcPts val="0"/>
              </a:spcBef>
              <a:spcAft>
                <a:spcPts val="0"/>
              </a:spcAft>
              <a:buSzPts val="1800"/>
              <a:buChar char="●"/>
            </a:pPr>
            <a:r>
              <a:rPr lang="en"/>
              <a:t>Functionality</a:t>
            </a:r>
            <a:endParaRPr/>
          </a:p>
          <a:p>
            <a:pPr marL="914400" lvl="1" indent="-317500" rtl="0">
              <a:lnSpc>
                <a:spcPct val="150000"/>
              </a:lnSpc>
              <a:spcBef>
                <a:spcPts val="0"/>
              </a:spcBef>
              <a:spcAft>
                <a:spcPts val="0"/>
              </a:spcAft>
              <a:buSzPts val="1400"/>
              <a:buChar char="○"/>
            </a:pPr>
            <a:r>
              <a:rPr lang="en"/>
              <a:t>Fundamentals of computer science made easier with Python.</a:t>
            </a:r>
            <a:endParaRPr/>
          </a:p>
          <a:p>
            <a:pPr marL="914400" lvl="1" indent="-317500" rtl="0">
              <a:lnSpc>
                <a:spcPct val="150000"/>
              </a:lnSpc>
              <a:spcBef>
                <a:spcPts val="0"/>
              </a:spcBef>
              <a:spcAft>
                <a:spcPts val="0"/>
              </a:spcAft>
              <a:buSzPts val="1400"/>
              <a:buChar char="○"/>
            </a:pPr>
            <a:r>
              <a:rPr lang="en"/>
              <a:t>Machine learning </a:t>
            </a:r>
            <a:r>
              <a:rPr lang="en" b="1" i="1"/>
              <a:t>libraries</a:t>
            </a:r>
            <a:r>
              <a:rPr lang="en"/>
              <a:t> for data science projects in future.</a:t>
            </a:r>
            <a:endParaRPr/>
          </a:p>
          <a:p>
            <a:pPr marL="457200" lvl="0" indent="-342900" rtl="0">
              <a:lnSpc>
                <a:spcPct val="150000"/>
              </a:lnSpc>
              <a:spcBef>
                <a:spcPts val="0"/>
              </a:spcBef>
              <a:spcAft>
                <a:spcPts val="0"/>
              </a:spcAft>
              <a:buSzPts val="1800"/>
              <a:buChar char="●"/>
            </a:pPr>
            <a:r>
              <a:rPr lang="en"/>
              <a:t>High demand and usage in academia and industry</a:t>
            </a:r>
            <a:endParaRPr/>
          </a:p>
          <a:p>
            <a:pPr marL="457200" lvl="0" indent="-342900" rtl="0">
              <a:lnSpc>
                <a:spcPct val="150000"/>
              </a:lnSpc>
              <a:spcBef>
                <a:spcPts val="0"/>
              </a:spcBef>
              <a:spcAft>
                <a:spcPts val="0"/>
              </a:spcAft>
              <a:buSzPts val="1800"/>
              <a:buChar char="●"/>
            </a:pPr>
            <a:r>
              <a:rPr lang="en"/>
              <a:t>Open-source, free of cost</a:t>
            </a:r>
            <a:endParaRPr/>
          </a:p>
          <a:p>
            <a:pPr marL="457200" lvl="0" indent="-342900" rtl="0">
              <a:lnSpc>
                <a:spcPct val="150000"/>
              </a:lnSpc>
              <a:spcBef>
                <a:spcPts val="0"/>
              </a:spcBef>
              <a:spcAft>
                <a:spcPts val="0"/>
              </a:spcAft>
              <a:buSzPts val="1800"/>
              <a:buChar char="●"/>
            </a:pPr>
            <a:r>
              <a:rPr lang="en"/>
              <a:t>Extensively documented</a:t>
            </a:r>
            <a:endParaRPr/>
          </a:p>
          <a:p>
            <a:pPr marL="914400" lvl="1" indent="-317500" rtl="0">
              <a:lnSpc>
                <a:spcPct val="150000"/>
              </a:lnSpc>
              <a:spcBef>
                <a:spcPts val="0"/>
              </a:spcBef>
              <a:spcAft>
                <a:spcPts val="0"/>
              </a:spcAft>
              <a:buSzPts val="1400"/>
              <a:buChar char="○"/>
            </a:pPr>
            <a:r>
              <a:rPr lang="en"/>
              <a:t>Important for troubleshooting…</a:t>
            </a:r>
            <a:endParaRPr/>
          </a:p>
        </p:txBody>
      </p:sp>
      <p:sp>
        <p:nvSpPr>
          <p:cNvPr id="148" name="Shape 148"/>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Why Python?</a:t>
            </a:r>
            <a:endParaRPr/>
          </a:p>
          <a:p>
            <a:pPr marL="0" lvl="0" indent="0" rtl="0">
              <a:spcBef>
                <a:spcPts val="0"/>
              </a:spcBef>
              <a:spcAft>
                <a:spcPts val="0"/>
              </a:spcAft>
              <a:buNone/>
            </a:pPr>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8-04-20 at 3.56.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406" y="230891"/>
            <a:ext cx="4809015" cy="4683125"/>
          </a:xfrm>
          <a:prstGeom prst="rect">
            <a:avLst/>
          </a:prstGeom>
        </p:spPr>
      </p:pic>
      <p:sp>
        <p:nvSpPr>
          <p:cNvPr id="6" name="TextBox 5"/>
          <p:cNvSpPr txBox="1"/>
          <p:nvPr/>
        </p:nvSpPr>
        <p:spPr>
          <a:xfrm>
            <a:off x="269413" y="461760"/>
            <a:ext cx="2232278" cy="707886"/>
          </a:xfrm>
          <a:prstGeom prst="rect">
            <a:avLst/>
          </a:prstGeom>
          <a:noFill/>
        </p:spPr>
        <p:txBody>
          <a:bodyPr wrap="square" rtlCol="0">
            <a:spAutoFit/>
          </a:bodyPr>
          <a:lstStyle/>
          <a:p>
            <a:r>
              <a:rPr lang="en-US" sz="2000" dirty="0" smtClean="0">
                <a:solidFill>
                  <a:schemeClr val="tx1"/>
                </a:solidFill>
              </a:rPr>
              <a:t>Example of incorrect loop</a:t>
            </a:r>
            <a:endParaRPr lang="en-US" sz="2000" dirty="0">
              <a:solidFill>
                <a:schemeClr val="tx1"/>
              </a:solidFill>
            </a:endParaRPr>
          </a:p>
        </p:txBody>
      </p:sp>
    </p:spTree>
    <p:extLst>
      <p:ext uri="{BB962C8B-B14F-4D97-AF65-F5344CB8AC3E}">
        <p14:creationId xmlns:p14="http://schemas.microsoft.com/office/powerpoint/2010/main" val="247391289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Shape 6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While loop practice problem</a:t>
            </a:r>
            <a:endParaRPr/>
          </a:p>
        </p:txBody>
      </p:sp>
      <p:sp>
        <p:nvSpPr>
          <p:cNvPr id="687" name="Shape 687"/>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2400"/>
              <a:t>Write a program where you print the counter value 5 times. If the counter is even, print “Fizz!” If the counter is odd, print “Buzz!”</a:t>
            </a:r>
            <a:endParaRPr sz="2400"/>
          </a:p>
          <a:p>
            <a:pPr marL="0" lvl="0" indent="0" rtl="0">
              <a:spcBef>
                <a:spcPts val="1600"/>
              </a:spcBef>
              <a:spcAft>
                <a:spcPts val="1600"/>
              </a:spcAft>
              <a:buNone/>
            </a:pPr>
            <a:r>
              <a:rPr lang="en" sz="2400"/>
              <a:t>Incorporate your understanding of conditional statements into your loop.</a:t>
            </a:r>
            <a:endParaRPr sz="2400"/>
          </a:p>
        </p:txBody>
      </p:sp>
      <p:sp>
        <p:nvSpPr>
          <p:cNvPr id="688" name="Shape 688"/>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2846082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While loop practice problem</a:t>
            </a:r>
            <a:endParaRPr/>
          </a:p>
        </p:txBody>
      </p:sp>
      <p:sp>
        <p:nvSpPr>
          <p:cNvPr id="694" name="Shape 694"/>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1400"/>
              <a:t>## initialize!</a:t>
            </a:r>
            <a:br>
              <a:rPr lang="en" sz="1400"/>
            </a:br>
            <a:r>
              <a:rPr lang="en" sz="1400"/>
              <a:t>counter = 0</a:t>
            </a:r>
            <a:endParaRPr sz="1400"/>
          </a:p>
          <a:p>
            <a:pPr marL="0" lvl="0" indent="0">
              <a:spcBef>
                <a:spcPts val="1600"/>
              </a:spcBef>
              <a:spcAft>
                <a:spcPts val="0"/>
              </a:spcAft>
              <a:buNone/>
            </a:pPr>
            <a:r>
              <a:rPr lang="en" sz="1400"/>
              <a:t>## termination condition!!</a:t>
            </a:r>
            <a:br>
              <a:rPr lang="en" sz="1400"/>
            </a:br>
            <a:r>
              <a:rPr lang="en" sz="1400"/>
              <a:t>while counter &lt; 5:</a:t>
            </a:r>
            <a:br>
              <a:rPr lang="en" sz="1400"/>
            </a:br>
            <a:r>
              <a:rPr lang="en" sz="1400"/>
              <a:t>	print counter</a:t>
            </a:r>
            <a:br>
              <a:rPr lang="en" sz="1400"/>
            </a:br>
            <a:r>
              <a:rPr lang="en" sz="1400"/>
              <a:t>	if (counter % 2) == 0:</a:t>
            </a:r>
            <a:br>
              <a:rPr lang="en" sz="1400"/>
            </a:br>
            <a:r>
              <a:rPr lang="en" sz="1400"/>
              <a:t>		print “Fizz!”</a:t>
            </a:r>
            <a:br>
              <a:rPr lang="en" sz="1400"/>
            </a:br>
            <a:r>
              <a:rPr lang="en" sz="1400"/>
              <a:t>	else:</a:t>
            </a:r>
            <a:br>
              <a:rPr lang="en" sz="1400"/>
            </a:br>
            <a:r>
              <a:rPr lang="en" sz="1400"/>
              <a:t>		print “Buzz!”</a:t>
            </a:r>
            <a:endParaRPr sz="1400"/>
          </a:p>
          <a:p>
            <a:pPr marL="0" lvl="0" indent="0" rtl="0">
              <a:spcBef>
                <a:spcPts val="1600"/>
              </a:spcBef>
              <a:spcAft>
                <a:spcPts val="1600"/>
              </a:spcAft>
              <a:buNone/>
            </a:pPr>
            <a:r>
              <a:rPr lang="en" sz="1400"/>
              <a:t>	## update!!!</a:t>
            </a:r>
            <a:br>
              <a:rPr lang="en" sz="1400"/>
            </a:br>
            <a:r>
              <a:rPr lang="en" sz="1400"/>
              <a:t>	counter += 1</a:t>
            </a:r>
            <a:endParaRPr sz="1400"/>
          </a:p>
        </p:txBody>
      </p:sp>
      <p:sp>
        <p:nvSpPr>
          <p:cNvPr id="695" name="Shape 695"/>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0295126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4-23 at 2.01.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56" y="153920"/>
            <a:ext cx="7810500" cy="4724400"/>
          </a:xfrm>
          <a:prstGeom prst="rect">
            <a:avLst/>
          </a:prstGeom>
        </p:spPr>
      </p:pic>
    </p:spTree>
    <p:extLst>
      <p:ext uri="{BB962C8B-B14F-4D97-AF65-F5344CB8AC3E}">
        <p14:creationId xmlns:p14="http://schemas.microsoft.com/office/powerpoint/2010/main" val="24152144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Shape 70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While loop practice problem</a:t>
            </a:r>
            <a:endParaRPr/>
          </a:p>
        </p:txBody>
      </p:sp>
      <p:sp>
        <p:nvSpPr>
          <p:cNvPr id="701" name="Shape 701"/>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2400"/>
              <a:t>Let us transform a problem from earlier, which queried the user for monthly transportation expenditure and outputted the monthly average. </a:t>
            </a:r>
            <a:endParaRPr sz="2400"/>
          </a:p>
          <a:p>
            <a:pPr marL="0" lvl="0" indent="0" rtl="0">
              <a:spcBef>
                <a:spcPts val="1600"/>
              </a:spcBef>
              <a:spcAft>
                <a:spcPts val="1600"/>
              </a:spcAft>
              <a:buNone/>
            </a:pPr>
            <a:r>
              <a:rPr lang="en" sz="2400"/>
              <a:t>Ask the user how much he/she/they spent in a month. Do this three times. Calculate the average and print it out to the console.  </a:t>
            </a:r>
            <a:endParaRPr sz="2400"/>
          </a:p>
        </p:txBody>
      </p:sp>
      <p:sp>
        <p:nvSpPr>
          <p:cNvPr id="702" name="Shape 702"/>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7167819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Shape 70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While loop practice problem</a:t>
            </a:r>
            <a:endParaRPr/>
          </a:p>
        </p:txBody>
      </p:sp>
      <p:sp>
        <p:nvSpPr>
          <p:cNvPr id="708" name="Shape 708"/>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a:t>total = 0</a:t>
            </a:r>
            <a:endParaRPr/>
          </a:p>
          <a:p>
            <a:pPr marL="0" lvl="0" indent="0" rtl="0">
              <a:lnSpc>
                <a:spcPct val="100000"/>
              </a:lnSpc>
              <a:spcBef>
                <a:spcPts val="0"/>
              </a:spcBef>
              <a:spcAft>
                <a:spcPts val="0"/>
              </a:spcAft>
              <a:buNone/>
            </a:pPr>
            <a:r>
              <a:rPr lang="en"/>
              <a:t>## initialize!</a:t>
            </a:r>
            <a:endParaRPr/>
          </a:p>
          <a:p>
            <a:pPr marL="0" lvl="0" indent="0" rtl="0">
              <a:lnSpc>
                <a:spcPct val="100000"/>
              </a:lnSpc>
              <a:spcBef>
                <a:spcPts val="0"/>
              </a:spcBef>
              <a:spcAft>
                <a:spcPts val="0"/>
              </a:spcAft>
              <a:buNone/>
            </a:pPr>
            <a:r>
              <a:rPr lang="en"/>
              <a:t>counter = 0</a:t>
            </a:r>
            <a:endParaRPr/>
          </a:p>
          <a:p>
            <a:pPr marL="0" lvl="0" indent="0" rtl="0">
              <a:lnSpc>
                <a:spcPct val="100000"/>
              </a:lnSpc>
              <a:spcBef>
                <a:spcPts val="0"/>
              </a:spcBef>
              <a:spcAft>
                <a:spcPts val="0"/>
              </a:spcAft>
              <a:buNone/>
            </a:pPr>
            <a:r>
              <a:rPr lang="en"/>
              <a:t>## termination condition!!</a:t>
            </a:r>
            <a:endParaRPr/>
          </a:p>
          <a:p>
            <a:pPr marL="0" lvl="0" indent="0" rtl="0">
              <a:lnSpc>
                <a:spcPct val="100000"/>
              </a:lnSpc>
              <a:spcBef>
                <a:spcPts val="0"/>
              </a:spcBef>
              <a:spcAft>
                <a:spcPts val="0"/>
              </a:spcAft>
              <a:buNone/>
            </a:pPr>
            <a:r>
              <a:rPr lang="en"/>
              <a:t>while counter &lt; 3:</a:t>
            </a:r>
            <a:endParaRPr/>
          </a:p>
          <a:p>
            <a:pPr marL="0" lvl="0" indent="0" rtl="0">
              <a:lnSpc>
                <a:spcPct val="100000"/>
              </a:lnSpc>
              <a:spcBef>
                <a:spcPts val="0"/>
              </a:spcBef>
              <a:spcAft>
                <a:spcPts val="0"/>
              </a:spcAft>
              <a:buNone/>
            </a:pPr>
            <a:r>
              <a:rPr lang="en"/>
              <a:t> 	print "Month", counter + 1</a:t>
            </a:r>
            <a:endParaRPr/>
          </a:p>
          <a:p>
            <a:pPr marL="0" lvl="0" indent="0" rtl="0">
              <a:lnSpc>
                <a:spcPct val="100000"/>
              </a:lnSpc>
              <a:spcBef>
                <a:spcPts val="0"/>
              </a:spcBef>
              <a:spcAft>
                <a:spcPts val="0"/>
              </a:spcAft>
              <a:buNone/>
            </a:pPr>
            <a:r>
              <a:rPr lang="en"/>
              <a:t> 	total += float(raw_input("How much on transportation this month? "))</a:t>
            </a:r>
            <a:endParaRPr/>
          </a:p>
          <a:p>
            <a:pPr marL="0" lvl="0" indent="0" rtl="0">
              <a:lnSpc>
                <a:spcPct val="100000"/>
              </a:lnSpc>
              <a:spcBef>
                <a:spcPts val="0"/>
              </a:spcBef>
              <a:spcAft>
                <a:spcPts val="0"/>
              </a:spcAft>
              <a:buNone/>
            </a:pPr>
            <a:r>
              <a:rPr lang="en"/>
              <a:t>	## update!!!</a:t>
            </a:r>
            <a:endParaRPr/>
          </a:p>
          <a:p>
            <a:pPr marL="0" lvl="0" indent="0" rtl="0">
              <a:lnSpc>
                <a:spcPct val="100000"/>
              </a:lnSpc>
              <a:spcBef>
                <a:spcPts val="0"/>
              </a:spcBef>
              <a:spcAft>
                <a:spcPts val="0"/>
              </a:spcAft>
              <a:buNone/>
            </a:pPr>
            <a:r>
              <a:rPr lang="en"/>
              <a:t> 	counter += 1</a:t>
            </a:r>
            <a:endParaRPr/>
          </a:p>
          <a:p>
            <a:pPr marL="0" lvl="0" indent="0" rtl="0">
              <a:lnSpc>
                <a:spcPct val="100000"/>
              </a:lnSpc>
              <a:spcBef>
                <a:spcPts val="0"/>
              </a:spcBef>
              <a:spcAft>
                <a:spcPts val="0"/>
              </a:spcAft>
              <a:buNone/>
            </a:pPr>
            <a:r>
              <a:rPr lang="en"/>
              <a:t>print "In the last three months, you spent an average of", total / 3, "per month"</a:t>
            </a:r>
            <a:endParaRPr/>
          </a:p>
          <a:p>
            <a:pPr marL="0" lvl="0" indent="0" rtl="0">
              <a:lnSpc>
                <a:spcPct val="100000"/>
              </a:lnSpc>
              <a:spcBef>
                <a:spcPts val="0"/>
              </a:spcBef>
              <a:spcAft>
                <a:spcPts val="0"/>
              </a:spcAft>
              <a:buNone/>
            </a:pPr>
            <a:endParaRPr/>
          </a:p>
        </p:txBody>
      </p:sp>
      <p:sp>
        <p:nvSpPr>
          <p:cNvPr id="709" name="Shape 709"/>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6692152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8-04-23 at 2.59.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90" y="615681"/>
            <a:ext cx="8701014" cy="3935738"/>
          </a:xfrm>
          <a:prstGeom prst="rect">
            <a:avLst/>
          </a:prstGeom>
        </p:spPr>
      </p:pic>
    </p:spTree>
    <p:extLst>
      <p:ext uri="{BB962C8B-B14F-4D97-AF65-F5344CB8AC3E}">
        <p14:creationId xmlns:p14="http://schemas.microsoft.com/office/powerpoint/2010/main" val="155226710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Shape 6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While loops practice problem</a:t>
            </a:r>
            <a:endParaRPr/>
          </a:p>
        </p:txBody>
      </p:sp>
      <p:sp>
        <p:nvSpPr>
          <p:cNvPr id="659" name="Shape 6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rtl="0">
              <a:spcBef>
                <a:spcPts val="0"/>
              </a:spcBef>
              <a:spcAft>
                <a:spcPts val="1600"/>
              </a:spcAft>
              <a:buNone/>
            </a:pPr>
            <a:r>
              <a:rPr lang="en" sz="2400"/>
              <a:t>Write a program where you calculate exponentials for the user. Ask the user for the base number and its exponent. Calculate the answer using a loop, and print the result of each iteration.</a:t>
            </a:r>
            <a:endParaRPr sz="2400"/>
          </a:p>
        </p:txBody>
      </p:sp>
      <p:sp>
        <p:nvSpPr>
          <p:cNvPr id="660" name="Shape 660"/>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2304682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Shape 6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While loops</a:t>
            </a:r>
            <a:endParaRPr/>
          </a:p>
        </p:txBody>
      </p:sp>
      <p:sp>
        <p:nvSpPr>
          <p:cNvPr id="666" name="Shape 6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rtl="0">
              <a:spcBef>
                <a:spcPts val="0"/>
              </a:spcBef>
              <a:spcAft>
                <a:spcPts val="1600"/>
              </a:spcAft>
              <a:buNone/>
            </a:pPr>
            <a:r>
              <a:rPr lang="en" sz="1400"/>
              <a:t>base	= int(raw_input(“Enter the base: “))</a:t>
            </a:r>
            <a:br>
              <a:rPr lang="en" sz="1400"/>
            </a:br>
            <a:r>
              <a:rPr lang="en" sz="1400"/>
              <a:t>exp = int(raw_intput(“Enter the exponent: “))</a:t>
            </a:r>
            <a:br>
              <a:rPr lang="en" sz="1400"/>
            </a:br>
            <a:r>
              <a:rPr lang="en" sz="1400"/>
              <a:t/>
            </a:r>
            <a:br>
              <a:rPr lang="en" sz="1400"/>
            </a:br>
            <a:r>
              <a:rPr lang="en" sz="1400"/>
              <a:t>## Initialize</a:t>
            </a:r>
            <a:br>
              <a:rPr lang="en" sz="1400"/>
            </a:br>
            <a:r>
              <a:rPr lang="en" sz="1400"/>
              <a:t>counter = 0</a:t>
            </a:r>
            <a:br>
              <a:rPr lang="en" sz="1400"/>
            </a:br>
            <a:r>
              <a:rPr lang="en" sz="1400"/>
              <a:t>result = 1</a:t>
            </a:r>
            <a:br>
              <a:rPr lang="en" sz="1400"/>
            </a:br>
            <a:r>
              <a:rPr lang="en" sz="1400"/>
              <a:t/>
            </a:r>
            <a:br>
              <a:rPr lang="en" sz="1400"/>
            </a:br>
            <a:r>
              <a:rPr lang="en" sz="1400"/>
              <a:t>## termination condition</a:t>
            </a:r>
            <a:br>
              <a:rPr lang="en" sz="1400"/>
            </a:br>
            <a:r>
              <a:rPr lang="en" sz="1400"/>
              <a:t>while counter &lt; exp:</a:t>
            </a:r>
            <a:br>
              <a:rPr lang="en" sz="1400"/>
            </a:br>
            <a:r>
              <a:rPr lang="en" sz="1400"/>
              <a:t>	result = result * base</a:t>
            </a:r>
            <a:br>
              <a:rPr lang="en" sz="1400"/>
            </a:br>
            <a:r>
              <a:rPr lang="en" sz="1400"/>
              <a:t>	print results</a:t>
            </a:r>
            <a:br>
              <a:rPr lang="en" sz="1400"/>
            </a:br>
            <a:r>
              <a:rPr lang="en" sz="1400"/>
              <a:t>	## update!</a:t>
            </a:r>
            <a:br>
              <a:rPr lang="en" sz="1400"/>
            </a:br>
            <a:r>
              <a:rPr lang="en" sz="1400"/>
              <a:t>	counter += 1</a:t>
            </a:r>
            <a:endParaRPr sz="1400"/>
          </a:p>
        </p:txBody>
      </p:sp>
      <p:sp>
        <p:nvSpPr>
          <p:cNvPr id="667" name="Shape 667"/>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759966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8-04-23 at 12.02.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07" y="150368"/>
            <a:ext cx="8343900" cy="4787900"/>
          </a:xfrm>
          <a:prstGeom prst="rect">
            <a:avLst/>
          </a:prstGeom>
        </p:spPr>
      </p:pic>
    </p:spTree>
    <p:extLst>
      <p:ext uri="{BB962C8B-B14F-4D97-AF65-F5344CB8AC3E}">
        <p14:creationId xmlns:p14="http://schemas.microsoft.com/office/powerpoint/2010/main" val="2698554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5" name="Shape 155"/>
          <p:cNvSpPr txBox="1"/>
          <p:nvPr/>
        </p:nvSpPr>
        <p:spPr>
          <a:xfrm>
            <a:off x="1481850" y="880525"/>
            <a:ext cx="6614700" cy="32751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3000">
                <a:solidFill>
                  <a:srgbClr val="F3F3F3"/>
                </a:solidFill>
              </a:rPr>
              <a:t>Programming Environments</a:t>
            </a:r>
            <a:endParaRPr sz="3000">
              <a:solidFill>
                <a:srgbClr val="F3F3F3"/>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While loops practice problem</a:t>
            </a:r>
            <a:endParaRPr/>
          </a:p>
        </p:txBody>
      </p:sp>
      <p:sp>
        <p:nvSpPr>
          <p:cNvPr id="673" name="Shape 6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rtl="0">
              <a:spcBef>
                <a:spcPts val="0"/>
              </a:spcBef>
              <a:spcAft>
                <a:spcPts val="1600"/>
              </a:spcAft>
              <a:buNone/>
            </a:pPr>
            <a:r>
              <a:rPr lang="en" sz="2400"/>
              <a:t>Write a program to calculate 5 factorial.  </a:t>
            </a:r>
            <a:endParaRPr sz="2400"/>
          </a:p>
        </p:txBody>
      </p:sp>
      <p:sp>
        <p:nvSpPr>
          <p:cNvPr id="674" name="Shape 674"/>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2244596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Shape 6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While loops practice problem</a:t>
            </a:r>
            <a:endParaRPr/>
          </a:p>
        </p:txBody>
      </p:sp>
      <p:sp>
        <p:nvSpPr>
          <p:cNvPr id="680" name="Shape 680"/>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rtl="0">
              <a:spcBef>
                <a:spcPts val="0"/>
              </a:spcBef>
              <a:spcAft>
                <a:spcPts val="1600"/>
              </a:spcAft>
              <a:buNone/>
            </a:pPr>
            <a:r>
              <a:rPr lang="en"/>
              <a:t>fac = 5</a:t>
            </a:r>
            <a:br>
              <a:rPr lang="en"/>
            </a:br>
            <a:r>
              <a:rPr lang="en"/>
              <a:t>## Initialize!</a:t>
            </a:r>
            <a:br>
              <a:rPr lang="en"/>
            </a:br>
            <a:r>
              <a:rPr lang="en"/>
              <a:t>counter = 4</a:t>
            </a:r>
            <a:br>
              <a:rPr lang="en"/>
            </a:br>
            <a:r>
              <a:rPr lang="en"/>
              <a:t/>
            </a:r>
            <a:br>
              <a:rPr lang="en"/>
            </a:br>
            <a:r>
              <a:rPr lang="en"/>
              <a:t>## termination condition!</a:t>
            </a:r>
            <a:br>
              <a:rPr lang="en"/>
            </a:br>
            <a:r>
              <a:rPr lang="en"/>
              <a:t>while counter &gt; 0:</a:t>
            </a:r>
            <a:br>
              <a:rPr lang="en"/>
            </a:br>
            <a:r>
              <a:rPr lang="en"/>
              <a:t>	fac *= counter</a:t>
            </a:r>
            <a:br>
              <a:rPr lang="en"/>
            </a:br>
            <a:r>
              <a:rPr lang="en"/>
              <a:t>	print fac</a:t>
            </a:r>
            <a:br>
              <a:rPr lang="en"/>
            </a:br>
            <a:r>
              <a:rPr lang="en"/>
              <a:t>	## update!</a:t>
            </a:r>
            <a:br>
              <a:rPr lang="en"/>
            </a:br>
            <a:r>
              <a:rPr lang="en"/>
              <a:t>	counter -= 1</a:t>
            </a:r>
            <a:endParaRPr/>
          </a:p>
        </p:txBody>
      </p:sp>
      <p:sp>
        <p:nvSpPr>
          <p:cNvPr id="681" name="Shape 681"/>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1965050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8-04-23 at 1.47.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079" y="241505"/>
            <a:ext cx="6690305" cy="4510506"/>
          </a:xfrm>
          <a:prstGeom prst="rect">
            <a:avLst/>
          </a:prstGeom>
        </p:spPr>
      </p:pic>
    </p:spTree>
    <p:extLst>
      <p:ext uri="{BB962C8B-B14F-4D97-AF65-F5344CB8AC3E}">
        <p14:creationId xmlns:p14="http://schemas.microsoft.com/office/powerpoint/2010/main" val="90963080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Practice: 	</a:t>
            </a:r>
            <a:br>
              <a:rPr lang="en-US" dirty="0" smtClean="0"/>
            </a:br>
            <a:endParaRPr lang="en-US" dirty="0"/>
          </a:p>
        </p:txBody>
      </p:sp>
      <p:sp>
        <p:nvSpPr>
          <p:cNvPr id="3" name="Text Placeholder 2"/>
          <p:cNvSpPr>
            <a:spLocks noGrp="1"/>
          </p:cNvSpPr>
          <p:nvPr>
            <p:ph type="body" idx="1"/>
          </p:nvPr>
        </p:nvSpPr>
        <p:spPr/>
        <p:txBody>
          <a:bodyPr/>
          <a:lstStyle/>
          <a:p>
            <a:r>
              <a:rPr lang="en-US" dirty="0" smtClean="0"/>
              <a:t>Add numbers in a sequence until the maximum integer by user input is met</a:t>
            </a:r>
          </a:p>
          <a:p>
            <a:pPr lvl="1"/>
            <a:r>
              <a:rPr lang="en-US" dirty="0" smtClean="0"/>
              <a:t>I.e. is user input specifies maximum integer to be 5, final result should be:</a:t>
            </a:r>
          </a:p>
          <a:p>
            <a:pPr lvl="2"/>
            <a:r>
              <a:rPr lang="en-US" dirty="0" smtClean="0"/>
              <a:t>1 + 2 + 3 + 4 + 5 = 15</a:t>
            </a:r>
            <a:endParaRPr lang="en-US" dirty="0"/>
          </a:p>
        </p:txBody>
      </p:sp>
    </p:spTree>
    <p:extLst>
      <p:ext uri="{BB962C8B-B14F-4D97-AF65-F5344CB8AC3E}">
        <p14:creationId xmlns:p14="http://schemas.microsoft.com/office/powerpoint/2010/main" val="299319344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4-23 at 2.10.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80" y="292543"/>
            <a:ext cx="8394700" cy="4648200"/>
          </a:xfrm>
          <a:prstGeom prst="rect">
            <a:avLst/>
          </a:prstGeom>
        </p:spPr>
      </p:pic>
      <p:sp>
        <p:nvSpPr>
          <p:cNvPr id="5" name="Oval 4"/>
          <p:cNvSpPr/>
          <p:nvPr/>
        </p:nvSpPr>
        <p:spPr>
          <a:xfrm>
            <a:off x="6226570" y="3873657"/>
            <a:ext cx="2591494" cy="73866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619858" y="3873657"/>
            <a:ext cx="2116815" cy="738664"/>
          </a:xfrm>
          <a:prstGeom prst="rect">
            <a:avLst/>
          </a:prstGeom>
          <a:noFill/>
        </p:spPr>
        <p:txBody>
          <a:bodyPr wrap="square" rtlCol="0">
            <a:spAutoFit/>
          </a:bodyPr>
          <a:lstStyle/>
          <a:p>
            <a:r>
              <a:rPr lang="en-US" dirty="0" smtClean="0"/>
              <a:t>This allows you to demonstrate the final result of the loop</a:t>
            </a:r>
          </a:p>
        </p:txBody>
      </p:sp>
      <p:cxnSp>
        <p:nvCxnSpPr>
          <p:cNvPr id="8" name="Curved Connector 7"/>
          <p:cNvCxnSpPr/>
          <p:nvPr/>
        </p:nvCxnSpPr>
        <p:spPr>
          <a:xfrm rot="16200000" flipV="1">
            <a:off x="7088257" y="2699901"/>
            <a:ext cx="1346802" cy="1180287"/>
          </a:xfrm>
          <a:prstGeom prst="curvedConnector3">
            <a:avLst>
              <a:gd name="adj1" fmla="val 101429"/>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824996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1946236" cy="3031006"/>
          </a:xfrm>
        </p:spPr>
        <p:txBody>
          <a:bodyPr/>
          <a:lstStyle/>
          <a:p>
            <a:r>
              <a:rPr lang="en-US" dirty="0" smtClean="0"/>
              <a:t>To be able to see each step</a:t>
            </a:r>
            <a:br>
              <a:rPr lang="en-US" dirty="0" smtClean="0"/>
            </a:br>
            <a:r>
              <a:rPr lang="en-US" dirty="0"/>
              <a:t/>
            </a:r>
            <a:br>
              <a:rPr lang="en-US" dirty="0"/>
            </a:br>
            <a:r>
              <a:rPr lang="en-US" dirty="0" smtClean="0"/>
              <a:t> </a:t>
            </a:r>
            <a:r>
              <a:rPr lang="mr-IN" dirty="0" smtClean="0"/>
              <a:t>–</a:t>
            </a:r>
            <a:r>
              <a:rPr lang="en-US" dirty="0" smtClean="0"/>
              <a:t> print as often as you can</a:t>
            </a:r>
            <a:endParaRPr lang="en-US" dirty="0"/>
          </a:p>
        </p:txBody>
      </p:sp>
      <p:pic>
        <p:nvPicPr>
          <p:cNvPr id="4" name="Picture 3" descr="Screen Shot 2018-04-23 at 2.25.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7936" y="0"/>
            <a:ext cx="6508694" cy="5031093"/>
          </a:xfrm>
          <a:prstGeom prst="rect">
            <a:avLst/>
          </a:prstGeom>
        </p:spPr>
      </p:pic>
      <p:sp>
        <p:nvSpPr>
          <p:cNvPr id="5" name="Rectangle 4"/>
          <p:cNvSpPr/>
          <p:nvPr/>
        </p:nvSpPr>
        <p:spPr>
          <a:xfrm>
            <a:off x="2257936" y="3565820"/>
            <a:ext cx="2360570" cy="39762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208648" y="3181027"/>
            <a:ext cx="3386903" cy="1785104"/>
          </a:xfrm>
          <a:prstGeom prst="rect">
            <a:avLst/>
          </a:prstGeom>
          <a:noFill/>
        </p:spPr>
        <p:txBody>
          <a:bodyPr wrap="square" rtlCol="0">
            <a:spAutoFit/>
          </a:bodyPr>
          <a:lstStyle/>
          <a:p>
            <a:r>
              <a:rPr lang="en-US" sz="1200" dirty="0" smtClean="0"/>
              <a:t>This step is basically showing you the original </a:t>
            </a:r>
            <a:r>
              <a:rPr lang="en-US" sz="1200" dirty="0" err="1" smtClean="0"/>
              <a:t>sum_result</a:t>
            </a:r>
            <a:r>
              <a:rPr lang="en-US" sz="1200" dirty="0" smtClean="0"/>
              <a:t> and then what happens when you apply the loop rule to get new result</a:t>
            </a:r>
            <a:endParaRPr lang="en-US" sz="1200" dirty="0"/>
          </a:p>
          <a:p>
            <a:endParaRPr lang="en-US" sz="1200" dirty="0" smtClean="0"/>
          </a:p>
          <a:p>
            <a:r>
              <a:rPr lang="en-US" sz="1200" dirty="0" smtClean="0"/>
              <a:t>i.e. it was </a:t>
            </a:r>
            <a:r>
              <a:rPr lang="en-US" sz="1200" dirty="0" err="1" smtClean="0"/>
              <a:t>sum_result</a:t>
            </a:r>
            <a:r>
              <a:rPr lang="en-US" sz="1200" dirty="0" smtClean="0"/>
              <a:t> = 1 was from the last loop and when you add the counter value of 2 you get the result 3 (to depict the “1 + 2” step of the “1+2+3+4” goal</a:t>
            </a:r>
          </a:p>
          <a:p>
            <a:r>
              <a:rPr lang="en-US" dirty="0" smtClean="0"/>
              <a:t> </a:t>
            </a:r>
            <a:endParaRPr lang="en-US" dirty="0"/>
          </a:p>
        </p:txBody>
      </p:sp>
    </p:spTree>
    <p:extLst>
      <p:ext uri="{BB962C8B-B14F-4D97-AF65-F5344CB8AC3E}">
        <p14:creationId xmlns:p14="http://schemas.microsoft.com/office/powerpoint/2010/main" val="246698327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62831"/>
            <a:ext cx="8520600" cy="572700"/>
          </a:xfrm>
        </p:spPr>
        <p:txBody>
          <a:bodyPr/>
          <a:lstStyle/>
          <a:p>
            <a:r>
              <a:rPr lang="en-US" dirty="0" smtClean="0"/>
              <a:t>Helpful DEBUGGING TIPS:</a:t>
            </a:r>
            <a:endParaRPr lang="en-US" dirty="0"/>
          </a:p>
        </p:txBody>
      </p:sp>
      <p:sp>
        <p:nvSpPr>
          <p:cNvPr id="3" name="Text Placeholder 2"/>
          <p:cNvSpPr>
            <a:spLocks noGrp="1"/>
          </p:cNvSpPr>
          <p:nvPr>
            <p:ph type="body" idx="1"/>
          </p:nvPr>
        </p:nvSpPr>
        <p:spPr>
          <a:xfrm>
            <a:off x="311700" y="759257"/>
            <a:ext cx="8520600" cy="3960961"/>
          </a:xfrm>
        </p:spPr>
        <p:txBody>
          <a:bodyPr/>
          <a:lstStyle/>
          <a:p>
            <a:r>
              <a:rPr lang="en-US" dirty="0" smtClean="0"/>
              <a:t>Look at breakpoints and print as often as you can</a:t>
            </a:r>
          </a:p>
          <a:p>
            <a:r>
              <a:rPr lang="en-US" dirty="0" smtClean="0"/>
              <a:t>To set up a breakpoint:</a:t>
            </a:r>
          </a:p>
          <a:p>
            <a:pPr lvl="1"/>
            <a:r>
              <a:rPr lang="en-US" dirty="0" smtClean="0"/>
              <a:t>Click in the space in between row number and code -&gt; a red circle will appear</a:t>
            </a:r>
          </a:p>
          <a:p>
            <a:pPr lvl="1"/>
            <a:r>
              <a:rPr lang="en-US" dirty="0" smtClean="0"/>
              <a:t>To run in debugging mode -&gt; Right click on input screen and click “Debug the python file”</a:t>
            </a:r>
          </a:p>
          <a:p>
            <a:pPr lvl="1"/>
            <a:r>
              <a:rPr lang="en-US" dirty="0" smtClean="0"/>
              <a:t>A debugger window will open up in same location as console. </a:t>
            </a:r>
          </a:p>
          <a:p>
            <a:pPr lvl="2">
              <a:lnSpc>
                <a:spcPct val="100000"/>
              </a:lnSpc>
              <a:spcBef>
                <a:spcPts val="0"/>
              </a:spcBef>
            </a:pPr>
            <a:r>
              <a:rPr lang="en-US" dirty="0" smtClean="0"/>
              <a:t>You will notice icons in the top row of this window that you can hover over to </a:t>
            </a:r>
            <a:r>
              <a:rPr lang="en-US" dirty="0" err="1" smtClean="0"/>
              <a:t>ee</a:t>
            </a:r>
            <a:r>
              <a:rPr lang="en-US" dirty="0" smtClean="0"/>
              <a:t> their names/functions</a:t>
            </a:r>
          </a:p>
          <a:p>
            <a:pPr lvl="3"/>
            <a:r>
              <a:rPr lang="en-US" dirty="0" smtClean="0"/>
              <a:t>Click “Step into” -&gt; For loops it will go through each step of the code you wrote </a:t>
            </a:r>
          </a:p>
          <a:p>
            <a:pPr lvl="3"/>
            <a:r>
              <a:rPr lang="en-US" dirty="0" smtClean="0"/>
              <a:t>The console (which shows print) will follow the step through so you can match the line of code with your outcome and see if it aligns</a:t>
            </a:r>
            <a:endParaRPr lang="en-US" dirty="0"/>
          </a:p>
        </p:txBody>
      </p:sp>
    </p:spTree>
    <p:extLst>
      <p:ext uri="{BB962C8B-B14F-4D97-AF65-F5344CB8AC3E}">
        <p14:creationId xmlns:p14="http://schemas.microsoft.com/office/powerpoint/2010/main" val="354120917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8-04-23 at 2.37.4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900" y="243707"/>
            <a:ext cx="6859711" cy="4130192"/>
          </a:xfrm>
          <a:prstGeom prst="rect">
            <a:avLst/>
          </a:prstGeom>
        </p:spPr>
      </p:pic>
      <p:pic>
        <p:nvPicPr>
          <p:cNvPr id="4" name="Picture 3" descr="Screen Shot 2018-04-23 at 2.38.2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6176" y="679813"/>
            <a:ext cx="6441436" cy="4258459"/>
          </a:xfrm>
          <a:prstGeom prst="rect">
            <a:avLst/>
          </a:prstGeom>
        </p:spPr>
      </p:pic>
    </p:spTree>
    <p:extLst>
      <p:ext uri="{BB962C8B-B14F-4D97-AF65-F5344CB8AC3E}">
        <p14:creationId xmlns:p14="http://schemas.microsoft.com/office/powerpoint/2010/main" val="134627085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Shape 7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Take home messages</a:t>
            </a:r>
            <a:endParaRPr/>
          </a:p>
        </p:txBody>
      </p:sp>
      <p:sp>
        <p:nvSpPr>
          <p:cNvPr id="715" name="Shape 7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Initialize, set the termination condition, UPDATE</a:t>
            </a:r>
            <a:endParaRPr/>
          </a:p>
          <a:p>
            <a:pPr marL="914400" lvl="1" indent="-317500" rtl="0">
              <a:spcBef>
                <a:spcPts val="0"/>
              </a:spcBef>
              <a:spcAft>
                <a:spcPts val="0"/>
              </a:spcAft>
              <a:buSzPts val="1400"/>
              <a:buChar char="○"/>
            </a:pPr>
            <a:r>
              <a:rPr lang="en"/>
              <a:t>Think about why, why, why we need these steps…</a:t>
            </a:r>
            <a:endParaRPr/>
          </a:p>
          <a:p>
            <a:pPr marL="457200" lvl="0" indent="-342900" rtl="0">
              <a:spcBef>
                <a:spcPts val="0"/>
              </a:spcBef>
              <a:spcAft>
                <a:spcPts val="0"/>
              </a:spcAft>
              <a:buSzPts val="1800"/>
              <a:buChar char="●"/>
            </a:pPr>
            <a:r>
              <a:rPr lang="en"/>
              <a:t>Use loops for repetitive actions</a:t>
            </a:r>
            <a:endParaRPr/>
          </a:p>
          <a:p>
            <a:pPr marL="914400" lvl="1" indent="-317500" rtl="0">
              <a:spcBef>
                <a:spcPts val="0"/>
              </a:spcBef>
              <a:spcAft>
                <a:spcPts val="0"/>
              </a:spcAft>
              <a:buSzPts val="1400"/>
              <a:buChar char="○"/>
            </a:pPr>
            <a:r>
              <a:rPr lang="en"/>
              <a:t>Asking for user input</a:t>
            </a:r>
            <a:endParaRPr/>
          </a:p>
          <a:p>
            <a:pPr marL="914400" lvl="1" indent="-317500" rtl="0">
              <a:spcBef>
                <a:spcPts val="0"/>
              </a:spcBef>
              <a:spcAft>
                <a:spcPts val="0"/>
              </a:spcAft>
              <a:buSzPts val="1400"/>
              <a:buChar char="○"/>
            </a:pPr>
            <a:r>
              <a:rPr lang="en"/>
              <a:t>Performing calculations</a:t>
            </a:r>
            <a:endParaRPr/>
          </a:p>
          <a:p>
            <a:pPr marL="914400" lvl="1" indent="-317500" rtl="0">
              <a:spcBef>
                <a:spcPts val="0"/>
              </a:spcBef>
              <a:spcAft>
                <a:spcPts val="0"/>
              </a:spcAft>
              <a:buSzPts val="1400"/>
              <a:buChar char="○"/>
            </a:pPr>
            <a:r>
              <a:rPr lang="en"/>
              <a:t>What else?</a:t>
            </a:r>
            <a:endParaRPr/>
          </a:p>
        </p:txBody>
      </p:sp>
      <p:sp>
        <p:nvSpPr>
          <p:cNvPr id="716" name="Shape 716"/>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78235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IDE (Integrated Development Environment)</a:t>
            </a:r>
            <a:endParaRPr/>
          </a:p>
        </p:txBody>
      </p:sp>
      <p:sp>
        <p:nvSpPr>
          <p:cNvPr id="161" name="Shape 1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Supports only a few select programs per IDE</a:t>
            </a:r>
            <a:endParaRPr/>
          </a:p>
          <a:p>
            <a:pPr marL="914400" lvl="1" indent="-317500" rtl="0">
              <a:spcBef>
                <a:spcPts val="0"/>
              </a:spcBef>
              <a:spcAft>
                <a:spcPts val="0"/>
              </a:spcAft>
              <a:buSzPts val="1400"/>
              <a:buChar char="○"/>
            </a:pPr>
            <a:r>
              <a:rPr lang="en"/>
              <a:t>We will use PyCharm, which only supports Python. </a:t>
            </a:r>
            <a:endParaRPr/>
          </a:p>
          <a:p>
            <a:pPr marL="914400" lvl="1" indent="-317500" rtl="0">
              <a:spcBef>
                <a:spcPts val="0"/>
              </a:spcBef>
              <a:spcAft>
                <a:spcPts val="0"/>
              </a:spcAft>
              <a:buSzPts val="1400"/>
              <a:buChar char="○"/>
            </a:pPr>
            <a:r>
              <a:rPr lang="en"/>
              <a:t>NetBeans and IntelliJ support Java.</a:t>
            </a:r>
            <a:endParaRPr/>
          </a:p>
          <a:p>
            <a:pPr marL="914400" lvl="1" indent="-317500" rtl="0">
              <a:spcBef>
                <a:spcPts val="0"/>
              </a:spcBef>
              <a:spcAft>
                <a:spcPts val="0"/>
              </a:spcAft>
              <a:buSzPts val="1400"/>
              <a:buChar char="○"/>
            </a:pPr>
            <a:r>
              <a:rPr lang="en"/>
              <a:t>Xcode, built for Mac, is for Java, C++, C.</a:t>
            </a:r>
            <a:endParaRPr/>
          </a:p>
          <a:p>
            <a:pPr marL="457200" lvl="0" indent="-342900" rtl="0">
              <a:spcBef>
                <a:spcPts val="0"/>
              </a:spcBef>
              <a:spcAft>
                <a:spcPts val="0"/>
              </a:spcAft>
              <a:buSzPts val="1800"/>
              <a:buChar char="●"/>
            </a:pPr>
            <a:r>
              <a:rPr lang="en"/>
              <a:t>Organization</a:t>
            </a:r>
            <a:endParaRPr/>
          </a:p>
          <a:p>
            <a:pPr marL="914400" lvl="1" indent="-317500" rtl="0">
              <a:spcBef>
                <a:spcPts val="0"/>
              </a:spcBef>
              <a:spcAft>
                <a:spcPts val="0"/>
              </a:spcAft>
              <a:buSzPts val="1400"/>
              <a:buChar char="○"/>
            </a:pPr>
            <a:r>
              <a:rPr lang="en"/>
              <a:t>One project may have more than one program for modularity purposes.</a:t>
            </a:r>
            <a:endParaRPr/>
          </a:p>
          <a:p>
            <a:pPr marL="914400" lvl="1" indent="-317500" rtl="0">
              <a:spcBef>
                <a:spcPts val="0"/>
              </a:spcBef>
              <a:spcAft>
                <a:spcPts val="0"/>
              </a:spcAft>
              <a:buSzPts val="1400"/>
              <a:buChar char="○"/>
            </a:pPr>
            <a:r>
              <a:rPr lang="en"/>
              <a:t>Multiple projects in same IDE.</a:t>
            </a:r>
            <a:endParaRPr/>
          </a:p>
          <a:p>
            <a:pPr marL="457200" lvl="0" indent="-342900" rtl="0">
              <a:spcBef>
                <a:spcPts val="0"/>
              </a:spcBef>
              <a:spcAft>
                <a:spcPts val="0"/>
              </a:spcAft>
              <a:buSzPts val="1800"/>
              <a:buChar char="●"/>
            </a:pPr>
            <a:r>
              <a:rPr lang="en"/>
              <a:t>Debugging</a:t>
            </a:r>
            <a:endParaRPr/>
          </a:p>
          <a:p>
            <a:pPr marL="914400" lvl="1" indent="-317500" rtl="0">
              <a:spcBef>
                <a:spcPts val="0"/>
              </a:spcBef>
              <a:spcAft>
                <a:spcPts val="0"/>
              </a:spcAft>
              <a:buSzPts val="1400"/>
              <a:buChar char="○"/>
            </a:pPr>
            <a:r>
              <a:rPr lang="en"/>
              <a:t>No one writes a perfect program in his/her/their first pass. </a:t>
            </a:r>
            <a:endParaRPr/>
          </a:p>
          <a:p>
            <a:pPr marL="914400" lvl="1" indent="-317500" rtl="0">
              <a:spcBef>
                <a:spcPts val="0"/>
              </a:spcBef>
              <a:spcAft>
                <a:spcPts val="0"/>
              </a:spcAft>
              <a:buSzPts val="1400"/>
              <a:buChar char="○"/>
            </a:pPr>
            <a:r>
              <a:rPr lang="en"/>
              <a:t>Set breakpoints to see which values are being changed as the program executes.</a:t>
            </a:r>
            <a:endParaRPr/>
          </a:p>
        </p:txBody>
      </p:sp>
      <p:sp>
        <p:nvSpPr>
          <p:cNvPr id="162" name="Shape 162"/>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Compilers</a:t>
            </a:r>
            <a:endParaRPr/>
          </a:p>
        </p:txBody>
      </p:sp>
      <p:sp>
        <p:nvSpPr>
          <p:cNvPr id="168" name="Shape 1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lnSpc>
                <a:spcPct val="150000"/>
              </a:lnSpc>
              <a:spcBef>
                <a:spcPts val="0"/>
              </a:spcBef>
              <a:spcAft>
                <a:spcPts val="0"/>
              </a:spcAft>
              <a:buSzPts val="1800"/>
              <a:buChar char="●"/>
            </a:pPr>
            <a:r>
              <a:rPr lang="en"/>
              <a:t>Each language has multiple versions of its own compiler</a:t>
            </a:r>
            <a:endParaRPr/>
          </a:p>
          <a:p>
            <a:pPr marL="457200" lvl="0" indent="-342900" rtl="0">
              <a:lnSpc>
                <a:spcPct val="150000"/>
              </a:lnSpc>
              <a:spcBef>
                <a:spcPts val="0"/>
              </a:spcBef>
              <a:spcAft>
                <a:spcPts val="0"/>
              </a:spcAft>
              <a:buSzPts val="1800"/>
              <a:buChar char="●"/>
            </a:pPr>
            <a:r>
              <a:rPr lang="en"/>
              <a:t>Translates high-level programs into machine-readable format</a:t>
            </a:r>
            <a:endParaRPr/>
          </a:p>
          <a:p>
            <a:pPr marL="457200" lvl="0" indent="-342900" rtl="0">
              <a:lnSpc>
                <a:spcPct val="150000"/>
              </a:lnSpc>
              <a:spcBef>
                <a:spcPts val="0"/>
              </a:spcBef>
              <a:spcAft>
                <a:spcPts val="0"/>
              </a:spcAft>
              <a:buSzPts val="1800"/>
              <a:buChar char="●"/>
            </a:pPr>
            <a:r>
              <a:rPr lang="en"/>
              <a:t>Checks syntax</a:t>
            </a:r>
            <a:endParaRPr/>
          </a:p>
          <a:p>
            <a:pPr marL="914400" lvl="1" indent="-317500" rtl="0">
              <a:lnSpc>
                <a:spcPct val="150000"/>
              </a:lnSpc>
              <a:spcBef>
                <a:spcPts val="0"/>
              </a:spcBef>
              <a:spcAft>
                <a:spcPts val="0"/>
              </a:spcAft>
              <a:buSzPts val="1400"/>
              <a:buChar char="○"/>
            </a:pPr>
            <a:r>
              <a:rPr lang="en"/>
              <a:t>Kind of like a spellchecker, they pick up on syntactical errors before programs are executed.</a:t>
            </a:r>
            <a:endParaRPr/>
          </a:p>
          <a:p>
            <a:pPr marL="457200" lvl="0" indent="-342900" rtl="0">
              <a:lnSpc>
                <a:spcPct val="150000"/>
              </a:lnSpc>
              <a:spcBef>
                <a:spcPts val="0"/>
              </a:spcBef>
              <a:spcAft>
                <a:spcPts val="0"/>
              </a:spcAft>
              <a:buSzPts val="1800"/>
              <a:buChar char="●"/>
            </a:pPr>
            <a:r>
              <a:rPr lang="en"/>
              <a:t>Compiler errors </a:t>
            </a:r>
            <a:endParaRPr/>
          </a:p>
          <a:p>
            <a:pPr marL="914400" lvl="1" indent="-317500" rtl="0">
              <a:lnSpc>
                <a:spcPct val="150000"/>
              </a:lnSpc>
              <a:spcBef>
                <a:spcPts val="0"/>
              </a:spcBef>
              <a:spcAft>
                <a:spcPts val="0"/>
              </a:spcAft>
              <a:buSzPts val="1400"/>
              <a:buChar char="○"/>
            </a:pPr>
            <a:r>
              <a:rPr lang="en"/>
              <a:t>Throw errors if incorrect syntax is detected.</a:t>
            </a:r>
            <a:endParaRPr/>
          </a:p>
          <a:p>
            <a:pPr marL="914400" lvl="1" indent="-317500" rtl="0">
              <a:lnSpc>
                <a:spcPct val="150000"/>
              </a:lnSpc>
              <a:spcBef>
                <a:spcPts val="0"/>
              </a:spcBef>
              <a:spcAft>
                <a:spcPts val="0"/>
              </a:spcAft>
              <a:buSzPts val="1400"/>
              <a:buChar char="○"/>
            </a:pPr>
            <a:r>
              <a:rPr lang="en"/>
              <a:t>Usually cannot execute programs with compiler errors.</a:t>
            </a:r>
            <a:endParaRPr/>
          </a:p>
          <a:p>
            <a:pPr marL="914400" lvl="1" indent="-317500" rtl="0">
              <a:lnSpc>
                <a:spcPct val="150000"/>
              </a:lnSpc>
              <a:spcBef>
                <a:spcPts val="0"/>
              </a:spcBef>
              <a:spcAft>
                <a:spcPts val="0"/>
              </a:spcAft>
              <a:buSzPts val="1400"/>
              <a:buChar char="○"/>
            </a:pPr>
            <a:r>
              <a:rPr lang="en"/>
              <a:t>More on this later...</a:t>
            </a:r>
            <a:endParaRPr/>
          </a:p>
        </p:txBody>
      </p:sp>
      <p:sp>
        <p:nvSpPr>
          <p:cNvPr id="169" name="Shape 169"/>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Saving and Reproducing Code</a:t>
            </a:r>
            <a:endParaRPr/>
          </a:p>
        </p:txBody>
      </p:sp>
      <p:sp>
        <p:nvSpPr>
          <p:cNvPr id="175" name="Shape 1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lnSpc>
                <a:spcPct val="150000"/>
              </a:lnSpc>
              <a:spcBef>
                <a:spcPts val="0"/>
              </a:spcBef>
              <a:spcAft>
                <a:spcPts val="0"/>
              </a:spcAft>
              <a:buSzPts val="1800"/>
              <a:buChar char="●"/>
            </a:pPr>
            <a:r>
              <a:rPr lang="en"/>
              <a:t>SAVE YOUR CODE</a:t>
            </a:r>
            <a:endParaRPr/>
          </a:p>
          <a:p>
            <a:pPr marL="914400" lvl="1" indent="-317500" rtl="0">
              <a:lnSpc>
                <a:spcPct val="150000"/>
              </a:lnSpc>
              <a:spcBef>
                <a:spcPts val="0"/>
              </a:spcBef>
              <a:spcAft>
                <a:spcPts val="0"/>
              </a:spcAft>
              <a:buSzPts val="1400"/>
              <a:buChar char="○"/>
            </a:pPr>
            <a:r>
              <a:rPr lang="en"/>
              <a:t>Cloud servers such as the lab DropBox account</a:t>
            </a:r>
            <a:endParaRPr/>
          </a:p>
          <a:p>
            <a:pPr marL="914400" lvl="1" indent="-317500" rtl="0">
              <a:lnSpc>
                <a:spcPct val="150000"/>
              </a:lnSpc>
              <a:spcBef>
                <a:spcPts val="0"/>
              </a:spcBef>
              <a:spcAft>
                <a:spcPts val="0"/>
              </a:spcAft>
              <a:buSzPts val="1400"/>
              <a:buChar char="○"/>
            </a:pPr>
            <a:r>
              <a:rPr lang="en"/>
              <a:t>Google Drive</a:t>
            </a:r>
            <a:endParaRPr/>
          </a:p>
          <a:p>
            <a:pPr marL="914400" lvl="1" indent="-317500" rtl="0">
              <a:lnSpc>
                <a:spcPct val="150000"/>
              </a:lnSpc>
              <a:spcBef>
                <a:spcPts val="0"/>
              </a:spcBef>
              <a:spcAft>
                <a:spcPts val="0"/>
              </a:spcAft>
              <a:buSzPts val="1400"/>
              <a:buChar char="○"/>
            </a:pPr>
            <a:r>
              <a:rPr lang="en"/>
              <a:t>There are no excuses for lost code these days….</a:t>
            </a:r>
            <a:endParaRPr/>
          </a:p>
          <a:p>
            <a:pPr marL="457200" lvl="0" indent="-342900" rtl="0">
              <a:lnSpc>
                <a:spcPct val="150000"/>
              </a:lnSpc>
              <a:spcBef>
                <a:spcPts val="0"/>
              </a:spcBef>
              <a:spcAft>
                <a:spcPts val="0"/>
              </a:spcAft>
              <a:buSzPts val="1800"/>
              <a:buChar char="●"/>
            </a:pPr>
            <a:r>
              <a:rPr lang="en"/>
              <a:t>GitHub</a:t>
            </a:r>
            <a:endParaRPr/>
          </a:p>
          <a:p>
            <a:pPr marL="914400" lvl="1" indent="-317500" rtl="0">
              <a:lnSpc>
                <a:spcPct val="150000"/>
              </a:lnSpc>
              <a:spcBef>
                <a:spcPts val="0"/>
              </a:spcBef>
              <a:spcAft>
                <a:spcPts val="0"/>
              </a:spcAft>
              <a:buSzPts val="1400"/>
              <a:buChar char="○"/>
            </a:pPr>
            <a:r>
              <a:rPr lang="en"/>
              <a:t>Programmer’s preferred way of storing, sharing, and viewing code from other programmers.</a:t>
            </a:r>
            <a:endParaRPr/>
          </a:p>
          <a:p>
            <a:pPr marL="914400" lvl="1" indent="-317500" rtl="0">
              <a:lnSpc>
                <a:spcPct val="150000"/>
              </a:lnSpc>
              <a:spcBef>
                <a:spcPts val="0"/>
              </a:spcBef>
              <a:spcAft>
                <a:spcPts val="0"/>
              </a:spcAft>
              <a:buSzPts val="1400"/>
              <a:buChar char="○"/>
            </a:pPr>
            <a:r>
              <a:rPr lang="en"/>
              <a:t>Social media for programmers.</a:t>
            </a:r>
            <a:endParaRPr/>
          </a:p>
          <a:p>
            <a:pPr marL="1371600" lvl="2" indent="-317500" rtl="0">
              <a:lnSpc>
                <a:spcPct val="150000"/>
              </a:lnSpc>
              <a:spcBef>
                <a:spcPts val="0"/>
              </a:spcBef>
              <a:spcAft>
                <a:spcPts val="0"/>
              </a:spcAft>
              <a:buSzPts val="1400"/>
              <a:buChar char="■"/>
            </a:pPr>
            <a:r>
              <a:rPr lang="en"/>
              <a:t>This is how you show off your code.</a:t>
            </a:r>
            <a:endParaRPr/>
          </a:p>
          <a:p>
            <a:pPr marL="914400" lvl="1" indent="-317500" rtl="0">
              <a:lnSpc>
                <a:spcPct val="150000"/>
              </a:lnSpc>
              <a:spcBef>
                <a:spcPts val="0"/>
              </a:spcBef>
              <a:spcAft>
                <a:spcPts val="0"/>
              </a:spcAft>
              <a:buSzPts val="1400"/>
              <a:buChar char="○"/>
            </a:pPr>
            <a:r>
              <a:rPr lang="en"/>
              <a:t>Get an account for next time.</a:t>
            </a:r>
            <a:endParaRPr/>
          </a:p>
        </p:txBody>
      </p:sp>
      <p:sp>
        <p:nvSpPr>
          <p:cNvPr id="176" name="Shape 176"/>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Open Discussion </a:t>
            </a:r>
            <a:endParaRPr/>
          </a:p>
          <a:p>
            <a:pPr marL="0" lvl="0" indent="0" rtl="0">
              <a:spcBef>
                <a:spcPts val="0"/>
              </a:spcBef>
              <a:spcAft>
                <a:spcPts val="0"/>
              </a:spcAft>
              <a:buNone/>
            </a:pPr>
            <a:endParaRPr/>
          </a:p>
        </p:txBody>
      </p:sp>
      <p:sp>
        <p:nvSpPr>
          <p:cNvPr id="182" name="Shape 1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lnSpc>
                <a:spcPct val="150000"/>
              </a:lnSpc>
              <a:spcBef>
                <a:spcPts val="0"/>
              </a:spcBef>
              <a:spcAft>
                <a:spcPts val="0"/>
              </a:spcAft>
              <a:buSzPts val="1800"/>
              <a:buChar char="●"/>
            </a:pPr>
            <a:r>
              <a:rPr lang="en"/>
              <a:t>Which topics interest you most?</a:t>
            </a:r>
            <a:endParaRPr/>
          </a:p>
          <a:p>
            <a:pPr marL="457200" lvl="0" indent="-342900" rtl="0">
              <a:lnSpc>
                <a:spcPct val="150000"/>
              </a:lnSpc>
              <a:spcBef>
                <a:spcPts val="0"/>
              </a:spcBef>
              <a:spcAft>
                <a:spcPts val="0"/>
              </a:spcAft>
              <a:buSzPts val="1800"/>
              <a:buChar char="●"/>
            </a:pPr>
            <a:r>
              <a:rPr lang="en"/>
              <a:t>How were the slides?</a:t>
            </a:r>
            <a:endParaRPr/>
          </a:p>
          <a:p>
            <a:pPr marL="457200" lvl="0" indent="-342900" rtl="0">
              <a:lnSpc>
                <a:spcPct val="150000"/>
              </a:lnSpc>
              <a:spcBef>
                <a:spcPts val="0"/>
              </a:spcBef>
              <a:spcAft>
                <a:spcPts val="0"/>
              </a:spcAft>
              <a:buSzPts val="1800"/>
              <a:buChar char="●"/>
            </a:pPr>
            <a:r>
              <a:rPr lang="en"/>
              <a:t>Would you like to learn about anything I mentioned in more depth?</a:t>
            </a:r>
            <a:endParaRPr/>
          </a:p>
          <a:p>
            <a:pPr marL="457200" lvl="0" indent="-342900" rtl="0">
              <a:lnSpc>
                <a:spcPct val="150000"/>
              </a:lnSpc>
              <a:spcBef>
                <a:spcPts val="0"/>
              </a:spcBef>
              <a:spcAft>
                <a:spcPts val="0"/>
              </a:spcAft>
              <a:buSzPts val="1800"/>
              <a:buChar char="●"/>
            </a:pPr>
            <a:r>
              <a:rPr lang="en"/>
              <a:t>How should I structure classes to be most conducive to learning how to code? </a:t>
            </a:r>
            <a:endParaRPr/>
          </a:p>
          <a:p>
            <a:pPr marL="457200" lvl="0" indent="-342900" rtl="0">
              <a:lnSpc>
                <a:spcPct val="150000"/>
              </a:lnSpc>
              <a:spcBef>
                <a:spcPts val="0"/>
              </a:spcBef>
              <a:spcAft>
                <a:spcPts val="0"/>
              </a:spcAft>
              <a:buSzPts val="1800"/>
              <a:buChar char="●"/>
            </a:pPr>
            <a:r>
              <a:rPr lang="en"/>
              <a:t>Is there anything you didn’t understand?</a:t>
            </a:r>
            <a:endParaRPr/>
          </a:p>
          <a:p>
            <a:pPr marL="457200" lvl="0" indent="-342900" rtl="0">
              <a:lnSpc>
                <a:spcPct val="150000"/>
              </a:lnSpc>
              <a:spcBef>
                <a:spcPts val="0"/>
              </a:spcBef>
              <a:spcAft>
                <a:spcPts val="0"/>
              </a:spcAft>
              <a:buSzPts val="1800"/>
              <a:buChar char="●"/>
            </a:pPr>
            <a:r>
              <a:rPr lang="en"/>
              <a:t>How should we handle homework assignments and readings? </a:t>
            </a:r>
            <a:endParaRPr/>
          </a:p>
        </p:txBody>
      </p:sp>
      <p:sp>
        <p:nvSpPr>
          <p:cNvPr id="183" name="Shape 183"/>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9" name="Shape 189"/>
          <p:cNvSpPr txBox="1">
            <a:spLocks noGrp="1"/>
          </p:cNvSpPr>
          <p:nvPr>
            <p:ph type="ctrTitle" idx="4294967295"/>
          </p:nvPr>
        </p:nvSpPr>
        <p:spPr>
          <a:xfrm>
            <a:off x="311700" y="744575"/>
            <a:ext cx="8422200" cy="202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Foundations of Computer Science for Researchers</a:t>
            </a:r>
            <a:endParaRPr sz="3600"/>
          </a:p>
          <a:p>
            <a:pPr marL="0" lvl="0" indent="0" algn="ctr" rtl="0">
              <a:spcBef>
                <a:spcPts val="0"/>
              </a:spcBef>
              <a:spcAft>
                <a:spcPts val="0"/>
              </a:spcAft>
              <a:buNone/>
            </a:pPr>
            <a:endParaRPr sz="3600"/>
          </a:p>
          <a:p>
            <a:pPr marL="0" lvl="0" indent="0" algn="ctr" rtl="0">
              <a:spcBef>
                <a:spcPts val="0"/>
              </a:spcBef>
              <a:spcAft>
                <a:spcPts val="0"/>
              </a:spcAft>
              <a:buNone/>
            </a:pPr>
            <a:r>
              <a:rPr lang="en" sz="3600"/>
              <a:t>Week 2</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Goals for this lesson</a:t>
            </a:r>
            <a:endParaRPr/>
          </a:p>
        </p:txBody>
      </p:sp>
      <p:sp>
        <p:nvSpPr>
          <p:cNvPr id="60" name="Shape 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Big picture stuff--what is a programming language? What do programs do?</a:t>
            </a:r>
            <a:endParaRPr/>
          </a:p>
          <a:p>
            <a:pPr marL="457200" marR="0" lvl="0" indent="-342900" algn="l" rtl="0">
              <a:lnSpc>
                <a:spcPct val="115000"/>
              </a:lnSpc>
              <a:spcBef>
                <a:spcPts val="0"/>
              </a:spcBef>
              <a:spcAft>
                <a:spcPts val="0"/>
              </a:spcAft>
              <a:buClr>
                <a:schemeClr val="lt2"/>
              </a:buClr>
              <a:buSzPts val="1800"/>
              <a:buFont typeface="Arial"/>
              <a:buChar char="●"/>
            </a:pPr>
            <a:r>
              <a:rPr lang="en"/>
              <a:t>Differences between programming languages</a:t>
            </a:r>
            <a:endParaRPr/>
          </a:p>
          <a:p>
            <a:pPr marL="914400" marR="0" lvl="1" indent="-317500" algn="l" rtl="0">
              <a:lnSpc>
                <a:spcPct val="115000"/>
              </a:lnSpc>
              <a:spcBef>
                <a:spcPts val="0"/>
              </a:spcBef>
              <a:spcAft>
                <a:spcPts val="0"/>
              </a:spcAft>
              <a:buSzPts val="1400"/>
              <a:buChar char="○"/>
            </a:pPr>
            <a:r>
              <a:rPr lang="en"/>
              <a:t>What are the most commonly used languages? </a:t>
            </a:r>
            <a:endParaRPr/>
          </a:p>
          <a:p>
            <a:pPr marL="914400" lvl="1" indent="-317500" rtl="0">
              <a:spcBef>
                <a:spcPts val="0"/>
              </a:spcBef>
              <a:spcAft>
                <a:spcPts val="0"/>
              </a:spcAft>
              <a:buSzPts val="1400"/>
              <a:buChar char="○"/>
            </a:pPr>
            <a:r>
              <a:rPr lang="en"/>
              <a:t>Why Python?</a:t>
            </a:r>
            <a:endParaRPr/>
          </a:p>
          <a:p>
            <a:pPr marL="457200" marR="0" lvl="0" indent="-342900" algn="l" rtl="0">
              <a:lnSpc>
                <a:spcPct val="115000"/>
              </a:lnSpc>
              <a:spcBef>
                <a:spcPts val="0"/>
              </a:spcBef>
              <a:spcAft>
                <a:spcPts val="0"/>
              </a:spcAft>
              <a:buSzPts val="1800"/>
              <a:buChar char="●"/>
            </a:pPr>
            <a:r>
              <a:rPr lang="en"/>
              <a:t>Programming environments</a:t>
            </a:r>
            <a:endParaRPr/>
          </a:p>
          <a:p>
            <a:pPr marL="914400" marR="0" lvl="1" indent="-317500" algn="l" rtl="0">
              <a:lnSpc>
                <a:spcPct val="115000"/>
              </a:lnSpc>
              <a:spcBef>
                <a:spcPts val="0"/>
              </a:spcBef>
              <a:spcAft>
                <a:spcPts val="0"/>
              </a:spcAft>
              <a:buSzPts val="1400"/>
              <a:buChar char="○"/>
            </a:pPr>
            <a:r>
              <a:rPr lang="en"/>
              <a:t>Compiler versions.</a:t>
            </a:r>
            <a:endParaRPr/>
          </a:p>
          <a:p>
            <a:pPr marL="914400" marR="0" lvl="1" indent="-317500" algn="l" rtl="0">
              <a:lnSpc>
                <a:spcPct val="115000"/>
              </a:lnSpc>
              <a:spcBef>
                <a:spcPts val="0"/>
              </a:spcBef>
              <a:spcAft>
                <a:spcPts val="0"/>
              </a:spcAft>
              <a:buSzPts val="1400"/>
              <a:buChar char="○"/>
            </a:pPr>
            <a:r>
              <a:rPr lang="en"/>
              <a:t>IDEs (integrated development environment).</a:t>
            </a:r>
            <a:endParaRPr/>
          </a:p>
          <a:p>
            <a:pPr marL="914400" marR="0" lvl="1" indent="-317500" algn="l" rtl="0">
              <a:lnSpc>
                <a:spcPct val="115000"/>
              </a:lnSpc>
              <a:spcBef>
                <a:spcPts val="0"/>
              </a:spcBef>
              <a:spcAft>
                <a:spcPts val="0"/>
              </a:spcAft>
              <a:buSzPts val="1400"/>
              <a:buChar char="○"/>
            </a:pPr>
            <a:r>
              <a:rPr lang="en"/>
              <a:t>Reproducibility--GitHub, BitBucket, Atlassian, etc.</a:t>
            </a:r>
            <a:endParaRPr/>
          </a:p>
          <a:p>
            <a:pPr marL="457200" marR="0" lvl="0" indent="-342900" algn="l" rtl="0">
              <a:lnSpc>
                <a:spcPct val="115000"/>
              </a:lnSpc>
              <a:spcBef>
                <a:spcPts val="0"/>
              </a:spcBef>
              <a:spcAft>
                <a:spcPts val="0"/>
              </a:spcAft>
              <a:buSzPts val="1800"/>
              <a:buChar char="●"/>
            </a:pPr>
            <a:r>
              <a:rPr lang="en"/>
              <a:t>Start programming!</a:t>
            </a:r>
            <a:endParaRPr/>
          </a:p>
        </p:txBody>
      </p:sp>
      <p:sp>
        <p:nvSpPr>
          <p:cNvPr id="61" name="Shape 61"/>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Progress</a:t>
            </a:r>
            <a:endParaRPr/>
          </a:p>
        </p:txBody>
      </p:sp>
      <p:sp>
        <p:nvSpPr>
          <p:cNvPr id="195" name="Shape 19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17500" rtl="0">
              <a:lnSpc>
                <a:spcPct val="100000"/>
              </a:lnSpc>
              <a:spcBef>
                <a:spcPts val="0"/>
              </a:spcBef>
              <a:spcAft>
                <a:spcPts val="0"/>
              </a:spcAft>
              <a:buSzPts val="1400"/>
              <a:buChar char="●"/>
            </a:pPr>
            <a:r>
              <a:rPr lang="en" sz="1400"/>
              <a:t>Any questions from last week?</a:t>
            </a:r>
            <a:endParaRPr sz="1400"/>
          </a:p>
          <a:p>
            <a:pPr marL="457200" marR="0" lvl="0" indent="-317500" algn="l" rtl="0">
              <a:lnSpc>
                <a:spcPct val="100000"/>
              </a:lnSpc>
              <a:spcBef>
                <a:spcPts val="0"/>
              </a:spcBef>
              <a:spcAft>
                <a:spcPts val="0"/>
              </a:spcAft>
              <a:buClr>
                <a:schemeClr val="lt2"/>
              </a:buClr>
              <a:buSzPts val="1400"/>
              <a:buFont typeface="Arial"/>
              <a:buChar char="●"/>
            </a:pPr>
            <a:r>
              <a:rPr lang="en" sz="1400"/>
              <a:t>GitHub accounts</a:t>
            </a:r>
            <a:endParaRPr sz="1400"/>
          </a:p>
          <a:p>
            <a:pPr marL="914400" marR="0" lvl="1" indent="-317500" algn="l" rtl="0">
              <a:lnSpc>
                <a:spcPct val="100000"/>
              </a:lnSpc>
              <a:spcBef>
                <a:spcPts val="0"/>
              </a:spcBef>
              <a:spcAft>
                <a:spcPts val="0"/>
              </a:spcAft>
              <a:buSzPts val="1400"/>
              <a:buChar char="○"/>
            </a:pPr>
            <a:r>
              <a:rPr lang="en"/>
              <a:t>Caroline: guidodarezzo</a:t>
            </a:r>
            <a:endParaRPr/>
          </a:p>
          <a:p>
            <a:pPr marL="457200" marR="0" lvl="0" indent="-317500" algn="l" rtl="0">
              <a:lnSpc>
                <a:spcPct val="100000"/>
              </a:lnSpc>
              <a:spcBef>
                <a:spcPts val="0"/>
              </a:spcBef>
              <a:spcAft>
                <a:spcPts val="0"/>
              </a:spcAft>
              <a:buSzPts val="1400"/>
              <a:buChar char="●"/>
            </a:pPr>
            <a:r>
              <a:rPr lang="en" sz="1400"/>
              <a:t>More resources for coding practice</a:t>
            </a:r>
            <a:endParaRPr sz="1400"/>
          </a:p>
          <a:p>
            <a:pPr marL="914400" marR="0" lvl="1" indent="-317500" algn="l" rtl="0">
              <a:lnSpc>
                <a:spcPct val="100000"/>
              </a:lnSpc>
              <a:spcBef>
                <a:spcPts val="0"/>
              </a:spcBef>
              <a:spcAft>
                <a:spcPts val="0"/>
              </a:spcAft>
              <a:buSzPts val="1400"/>
              <a:buChar char="○"/>
            </a:pPr>
            <a:r>
              <a:rPr lang="en"/>
              <a:t>LeetCode</a:t>
            </a:r>
            <a:endParaRPr/>
          </a:p>
          <a:p>
            <a:pPr marL="914400" marR="0" lvl="1" indent="-317500" algn="l" rtl="0">
              <a:lnSpc>
                <a:spcPct val="100000"/>
              </a:lnSpc>
              <a:spcBef>
                <a:spcPts val="0"/>
              </a:spcBef>
              <a:spcAft>
                <a:spcPts val="0"/>
              </a:spcAft>
              <a:buSzPts val="1400"/>
              <a:buChar char="○"/>
            </a:pPr>
            <a:r>
              <a:rPr lang="en"/>
              <a:t>HackerRank</a:t>
            </a:r>
            <a:endParaRPr/>
          </a:p>
          <a:p>
            <a:pPr marL="457200" marR="0" lvl="0" indent="-317500" algn="l" rtl="0">
              <a:lnSpc>
                <a:spcPct val="100000"/>
              </a:lnSpc>
              <a:spcBef>
                <a:spcPts val="0"/>
              </a:spcBef>
              <a:spcAft>
                <a:spcPts val="0"/>
              </a:spcAft>
              <a:buSzPts val="1400"/>
              <a:buChar char="●"/>
            </a:pPr>
            <a:r>
              <a:rPr lang="en" sz="1400"/>
              <a:t>Reading</a:t>
            </a:r>
            <a:endParaRPr sz="1400"/>
          </a:p>
          <a:p>
            <a:pPr marL="914400" marR="0" lvl="1" indent="-317500" algn="l" rtl="0">
              <a:lnSpc>
                <a:spcPct val="100000"/>
              </a:lnSpc>
              <a:spcBef>
                <a:spcPts val="0"/>
              </a:spcBef>
              <a:spcAft>
                <a:spcPts val="0"/>
              </a:spcAft>
              <a:buSzPts val="1400"/>
              <a:buChar char="○"/>
            </a:pPr>
            <a:r>
              <a:rPr lang="en"/>
              <a:t>MIT OCW (Opencourseware)</a:t>
            </a:r>
            <a:endParaRPr/>
          </a:p>
          <a:p>
            <a:pPr marL="914400" marR="0" lvl="1" indent="-317500" algn="l" rtl="0">
              <a:lnSpc>
                <a:spcPct val="100000"/>
              </a:lnSpc>
              <a:spcBef>
                <a:spcPts val="0"/>
              </a:spcBef>
              <a:spcAft>
                <a:spcPts val="0"/>
              </a:spcAft>
              <a:buSzPts val="1400"/>
              <a:buChar char="○"/>
            </a:pPr>
            <a:r>
              <a:rPr lang="en" u="sng">
                <a:solidFill>
                  <a:schemeClr val="hlink"/>
                </a:solidFill>
                <a:hlinkClick r:id="rId3"/>
              </a:rPr>
              <a:t>https://ocw.mit.edu/courses/electrical-engineering-and-computer-science/6-00-introduction-to-computer-science-and-programming-fall-2008/readings/</a:t>
            </a:r>
            <a:endParaRPr/>
          </a:p>
          <a:p>
            <a:pPr marL="914400" marR="0" lvl="1" indent="-317500" algn="l" rtl="0">
              <a:lnSpc>
                <a:spcPct val="100000"/>
              </a:lnSpc>
              <a:spcBef>
                <a:spcPts val="0"/>
              </a:spcBef>
              <a:spcAft>
                <a:spcPts val="0"/>
              </a:spcAft>
              <a:buSzPts val="1400"/>
              <a:buChar char="○"/>
            </a:pPr>
            <a:r>
              <a:rPr lang="en"/>
              <a:t>John Guttag’s </a:t>
            </a:r>
            <a:r>
              <a:rPr lang="en" i="1"/>
              <a:t>Introduction to Computation and Programming Using Python</a:t>
            </a:r>
            <a:r>
              <a:rPr lang="en"/>
              <a:t> was my first intro CS book.</a:t>
            </a:r>
            <a:endParaRPr/>
          </a:p>
          <a:p>
            <a:pPr marL="1371600" marR="0" lvl="2" indent="-317500" algn="l" rtl="0">
              <a:lnSpc>
                <a:spcPct val="100000"/>
              </a:lnSpc>
              <a:spcBef>
                <a:spcPts val="0"/>
              </a:spcBef>
              <a:spcAft>
                <a:spcPts val="0"/>
              </a:spcAft>
              <a:buSzPts val="1400"/>
              <a:buAutoNum type="romanLcPeriod"/>
            </a:pPr>
            <a:r>
              <a:rPr lang="en"/>
              <a:t>Updated versions</a:t>
            </a:r>
            <a:endParaRPr/>
          </a:p>
          <a:p>
            <a:pPr marL="1371600" marR="0" lvl="2" indent="-317500" algn="l" rtl="0">
              <a:lnSpc>
                <a:spcPct val="100000"/>
              </a:lnSpc>
              <a:spcBef>
                <a:spcPts val="0"/>
              </a:spcBef>
              <a:spcAft>
                <a:spcPts val="0"/>
              </a:spcAft>
              <a:buSzPts val="1400"/>
              <a:buAutoNum type="romanLcPeriod"/>
            </a:pPr>
            <a:r>
              <a:rPr lang="en"/>
              <a:t>Data science version?</a:t>
            </a:r>
            <a:endParaRPr/>
          </a:p>
          <a:p>
            <a:pPr marL="457200" marR="0" lvl="0" indent="-317500" algn="l" rtl="0">
              <a:lnSpc>
                <a:spcPct val="100000"/>
              </a:lnSpc>
              <a:spcBef>
                <a:spcPts val="0"/>
              </a:spcBef>
              <a:spcAft>
                <a:spcPts val="0"/>
              </a:spcAft>
              <a:buSzPts val="1400"/>
              <a:buChar char="●"/>
            </a:pPr>
            <a:r>
              <a:rPr lang="en" sz="1400"/>
              <a:t>IDE issues?</a:t>
            </a:r>
            <a:endParaRPr sz="1400"/>
          </a:p>
        </p:txBody>
      </p:sp>
      <p:sp>
        <p:nvSpPr>
          <p:cNvPr id="196" name="Shape 196"/>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Goals for this lesson</a:t>
            </a:r>
            <a:endParaRPr/>
          </a:p>
        </p:txBody>
      </p:sp>
      <p:sp>
        <p:nvSpPr>
          <p:cNvPr id="202" name="Shape 202"/>
          <p:cNvSpPr txBox="1">
            <a:spLocks noGrp="1"/>
          </p:cNvSpPr>
          <p:nvPr>
            <p:ph type="body" idx="1"/>
          </p:nvPr>
        </p:nvSpPr>
        <p:spPr>
          <a:xfrm>
            <a:off x="1944300" y="1421725"/>
            <a:ext cx="5255400" cy="3416400"/>
          </a:xfrm>
          <a:prstGeom prst="rect">
            <a:avLst/>
          </a:prstGeom>
        </p:spPr>
        <p:txBody>
          <a:bodyPr spcFirstLastPara="1" wrap="square" lIns="91425" tIns="91425" rIns="91425" bIns="91425" anchor="ctr" anchorCtr="0">
            <a:noAutofit/>
          </a:bodyPr>
          <a:lstStyle/>
          <a:p>
            <a:pPr marL="457200" marR="0" lvl="0" indent="-342900" algn="l" rtl="0">
              <a:lnSpc>
                <a:spcPct val="150000"/>
              </a:lnSpc>
              <a:spcBef>
                <a:spcPts val="0"/>
              </a:spcBef>
              <a:spcAft>
                <a:spcPts val="0"/>
              </a:spcAft>
              <a:buClr>
                <a:schemeClr val="lt2"/>
              </a:buClr>
              <a:buSzPts val="1800"/>
              <a:buFont typeface="Arial"/>
              <a:buChar char="●"/>
            </a:pPr>
            <a:r>
              <a:rPr lang="en"/>
              <a:t>Functions</a:t>
            </a:r>
            <a:endParaRPr/>
          </a:p>
          <a:p>
            <a:pPr marL="914400" marR="0" lvl="1" indent="-317500" algn="l" rtl="0">
              <a:lnSpc>
                <a:spcPct val="150000"/>
              </a:lnSpc>
              <a:spcBef>
                <a:spcPts val="0"/>
              </a:spcBef>
              <a:spcAft>
                <a:spcPts val="0"/>
              </a:spcAft>
              <a:buSzPts val="1400"/>
              <a:buChar char="○"/>
            </a:pPr>
            <a:r>
              <a:rPr lang="en"/>
              <a:t>Purpose</a:t>
            </a:r>
            <a:endParaRPr/>
          </a:p>
          <a:p>
            <a:pPr marL="914400" marR="0" lvl="1" indent="-317500" algn="l" rtl="0">
              <a:lnSpc>
                <a:spcPct val="150000"/>
              </a:lnSpc>
              <a:spcBef>
                <a:spcPts val="0"/>
              </a:spcBef>
              <a:spcAft>
                <a:spcPts val="0"/>
              </a:spcAft>
              <a:buSzPts val="1400"/>
              <a:buChar char="○"/>
            </a:pPr>
            <a:r>
              <a:rPr lang="en"/>
              <a:t>Introduction to a </a:t>
            </a:r>
            <a:r>
              <a:rPr lang="en" b="1" i="1"/>
              <a:t>function call</a:t>
            </a:r>
            <a:endParaRPr b="1" i="1"/>
          </a:p>
          <a:p>
            <a:pPr marL="457200" lvl="0" indent="-342900" rtl="0">
              <a:lnSpc>
                <a:spcPct val="150000"/>
              </a:lnSpc>
              <a:spcBef>
                <a:spcPts val="0"/>
              </a:spcBef>
              <a:spcAft>
                <a:spcPts val="0"/>
              </a:spcAft>
              <a:buSzPts val="1800"/>
              <a:buChar char="●"/>
            </a:pPr>
            <a:r>
              <a:rPr lang="en"/>
              <a:t>Print statements</a:t>
            </a:r>
            <a:endParaRPr b="1" i="1"/>
          </a:p>
          <a:p>
            <a:pPr marL="457200" marR="0" lvl="0" indent="-342900" algn="l" rtl="0">
              <a:lnSpc>
                <a:spcPct val="150000"/>
              </a:lnSpc>
              <a:spcBef>
                <a:spcPts val="0"/>
              </a:spcBef>
              <a:spcAft>
                <a:spcPts val="0"/>
              </a:spcAft>
              <a:buSzPts val="1800"/>
              <a:buChar char="●"/>
            </a:pPr>
            <a:r>
              <a:rPr lang="en"/>
              <a:t>Input function </a:t>
            </a:r>
            <a:endParaRPr/>
          </a:p>
          <a:p>
            <a:pPr marL="457200" marR="0" lvl="0" indent="-342900" algn="l" rtl="0">
              <a:lnSpc>
                <a:spcPct val="150000"/>
              </a:lnSpc>
              <a:spcBef>
                <a:spcPts val="0"/>
              </a:spcBef>
              <a:spcAft>
                <a:spcPts val="0"/>
              </a:spcAft>
              <a:buClr>
                <a:schemeClr val="lt2"/>
              </a:buClr>
              <a:buSzPts val="1800"/>
              <a:buFont typeface="Arial"/>
              <a:buChar char="●"/>
            </a:pPr>
            <a:r>
              <a:rPr lang="en"/>
              <a:t>Variables</a:t>
            </a:r>
            <a:endParaRPr/>
          </a:p>
          <a:p>
            <a:pPr marL="457200" marR="0" lvl="0" indent="-342900" algn="l" rtl="0">
              <a:lnSpc>
                <a:spcPct val="150000"/>
              </a:lnSpc>
              <a:spcBef>
                <a:spcPts val="0"/>
              </a:spcBef>
              <a:spcAft>
                <a:spcPts val="0"/>
              </a:spcAft>
              <a:buSzPts val="1800"/>
              <a:buChar char="●"/>
            </a:pPr>
            <a:r>
              <a:rPr lang="en"/>
              <a:t>Basic math operations</a:t>
            </a:r>
            <a:endParaRPr/>
          </a:p>
          <a:p>
            <a:pPr marL="457200" marR="0" lvl="0" indent="-342900" algn="l" rtl="0">
              <a:lnSpc>
                <a:spcPct val="150000"/>
              </a:lnSpc>
              <a:spcBef>
                <a:spcPts val="0"/>
              </a:spcBef>
              <a:spcAft>
                <a:spcPts val="0"/>
              </a:spcAft>
              <a:buSzPts val="1800"/>
              <a:buChar char="●"/>
            </a:pPr>
            <a:r>
              <a:rPr lang="en"/>
              <a:t>Adding your code to GitHub </a:t>
            </a:r>
            <a:endParaRPr/>
          </a:p>
        </p:txBody>
      </p:sp>
      <p:sp>
        <p:nvSpPr>
          <p:cNvPr id="203" name="Shape 203"/>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Purpose of a function</a:t>
            </a:r>
            <a:endParaRPr/>
          </a:p>
        </p:txBody>
      </p:sp>
      <p:sp>
        <p:nvSpPr>
          <p:cNvPr id="209" name="Shape 20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dirty="0"/>
              <a:t>In CS and Math, a function is a series of operations, performed on an input, which produces an output of some kind.</a:t>
            </a:r>
            <a:endParaRPr dirty="0"/>
          </a:p>
          <a:p>
            <a:pPr marL="457200" lvl="0" indent="-342900" rtl="0">
              <a:spcBef>
                <a:spcPts val="0"/>
              </a:spcBef>
              <a:spcAft>
                <a:spcPts val="0"/>
              </a:spcAft>
              <a:buSzPts val="1800"/>
              <a:buChar char="●"/>
            </a:pPr>
            <a:r>
              <a:rPr lang="en" dirty="0"/>
              <a:t>Familiar version from math</a:t>
            </a:r>
            <a:endParaRPr dirty="0"/>
          </a:p>
          <a:p>
            <a:pPr marL="914400" lvl="1" indent="-317500" rtl="0">
              <a:spcBef>
                <a:spcPts val="0"/>
              </a:spcBef>
              <a:spcAft>
                <a:spcPts val="0"/>
              </a:spcAft>
              <a:buSzPts val="1400"/>
              <a:buChar char="○"/>
            </a:pPr>
            <a:r>
              <a:rPr lang="en" dirty="0"/>
              <a:t>Parabolic function: f(x) = x</a:t>
            </a:r>
            <a:r>
              <a:rPr lang="en" baseline="30000" dirty="0"/>
              <a:t>2</a:t>
            </a:r>
            <a:endParaRPr dirty="0"/>
          </a:p>
          <a:p>
            <a:pPr marL="914400" lvl="1" indent="-317500" rtl="0">
              <a:spcBef>
                <a:spcPts val="0"/>
              </a:spcBef>
              <a:spcAft>
                <a:spcPts val="0"/>
              </a:spcAft>
              <a:buSzPts val="1400"/>
              <a:buChar char="○"/>
            </a:pPr>
            <a:r>
              <a:rPr lang="en" dirty="0"/>
              <a:t>x is the input, the product of x</a:t>
            </a:r>
            <a:r>
              <a:rPr lang="en" baseline="30000" dirty="0"/>
              <a:t>2</a:t>
            </a:r>
            <a:r>
              <a:rPr lang="en" dirty="0"/>
              <a:t> is the output, and the given operations call for multiplication.</a:t>
            </a:r>
            <a:endParaRPr dirty="0"/>
          </a:p>
          <a:p>
            <a:pPr marL="457200" lvl="0" indent="-342900" rtl="0">
              <a:spcBef>
                <a:spcPts val="0"/>
              </a:spcBef>
              <a:spcAft>
                <a:spcPts val="0"/>
              </a:spcAft>
              <a:buSzPts val="1800"/>
              <a:buChar char="●"/>
            </a:pPr>
            <a:r>
              <a:rPr lang="en" dirty="0"/>
              <a:t>Same idea, different representation in CS</a:t>
            </a:r>
            <a:endParaRPr dirty="0"/>
          </a:p>
          <a:p>
            <a:pPr marL="914400" lvl="1" indent="-317500" rtl="0">
              <a:spcBef>
                <a:spcPts val="0"/>
              </a:spcBef>
              <a:spcAft>
                <a:spcPts val="0"/>
              </a:spcAft>
              <a:buSzPts val="1400"/>
              <a:buChar char="○"/>
            </a:pPr>
            <a:r>
              <a:rPr lang="en" dirty="0"/>
              <a:t>Different languages, slightly different representation.</a:t>
            </a:r>
            <a:endParaRPr dirty="0"/>
          </a:p>
          <a:p>
            <a:pPr marL="914400" lvl="1" indent="-317500" rtl="0">
              <a:spcBef>
                <a:spcPts val="0"/>
              </a:spcBef>
              <a:spcAft>
                <a:spcPts val="0"/>
              </a:spcAft>
              <a:buSzPts val="1400"/>
              <a:buChar char="○"/>
            </a:pPr>
            <a:r>
              <a:rPr lang="en" dirty="0"/>
              <a:t>Basic structure of a function is shared throughout most languages.</a:t>
            </a:r>
            <a:endParaRPr dirty="0"/>
          </a:p>
          <a:p>
            <a:pPr marL="1371600" lvl="2" indent="-317500" rtl="0">
              <a:spcBef>
                <a:spcPts val="0"/>
              </a:spcBef>
              <a:spcAft>
                <a:spcPts val="0"/>
              </a:spcAft>
              <a:buSzPts val="1400"/>
              <a:buChar char="■"/>
            </a:pPr>
            <a:r>
              <a:rPr lang="en" dirty="0"/>
              <a:t>f(x) is the name of the function.</a:t>
            </a:r>
            <a:endParaRPr dirty="0"/>
          </a:p>
          <a:p>
            <a:pPr marL="1371600" lvl="2" indent="-317500" rtl="0">
              <a:spcBef>
                <a:spcPts val="0"/>
              </a:spcBef>
              <a:spcAft>
                <a:spcPts val="0"/>
              </a:spcAft>
              <a:buSzPts val="1400"/>
              <a:buChar char="■"/>
            </a:pPr>
            <a:r>
              <a:rPr lang="en" dirty="0"/>
              <a:t>x is an argument that we pass to the function (</a:t>
            </a:r>
            <a:r>
              <a:rPr lang="en" b="1" i="1" dirty="0">
                <a:solidFill>
                  <a:srgbClr val="FF0000"/>
                </a:solidFill>
              </a:rPr>
              <a:t>parameter passing</a:t>
            </a:r>
            <a:r>
              <a:rPr lang="en" dirty="0"/>
              <a:t>). </a:t>
            </a:r>
            <a:endParaRPr dirty="0"/>
          </a:p>
          <a:p>
            <a:pPr marL="1828800" lvl="3" indent="-317500" rtl="0">
              <a:spcBef>
                <a:spcPts val="0"/>
              </a:spcBef>
              <a:spcAft>
                <a:spcPts val="0"/>
              </a:spcAft>
              <a:buSzPts val="1400"/>
              <a:buChar char="●"/>
            </a:pPr>
            <a:r>
              <a:rPr lang="en" dirty="0"/>
              <a:t>Parentheses denote beginning and end of parameter.</a:t>
            </a:r>
            <a:endParaRPr dirty="0"/>
          </a:p>
          <a:p>
            <a:pPr marL="1371600" lvl="2" indent="-317500" rtl="0">
              <a:spcBef>
                <a:spcPts val="0"/>
              </a:spcBef>
              <a:spcAft>
                <a:spcPts val="0"/>
              </a:spcAft>
              <a:buSzPts val="1400"/>
              <a:buChar char="■"/>
            </a:pPr>
            <a:r>
              <a:rPr lang="en" dirty="0"/>
              <a:t>Operations are written inside of the body of the function.</a:t>
            </a:r>
            <a:endParaRPr dirty="0"/>
          </a:p>
          <a:p>
            <a:pPr marL="1371600" lvl="2" indent="-317500" rtl="0">
              <a:spcBef>
                <a:spcPts val="0"/>
              </a:spcBef>
              <a:spcAft>
                <a:spcPts val="0"/>
              </a:spcAft>
              <a:buSzPts val="1400"/>
              <a:buChar char="■"/>
            </a:pPr>
            <a:r>
              <a:rPr lang="en" dirty="0"/>
              <a:t>Outputs are stored in memory or printed to the </a:t>
            </a:r>
            <a:r>
              <a:rPr lang="en" b="1" i="1" dirty="0"/>
              <a:t>console</a:t>
            </a:r>
            <a:r>
              <a:rPr lang="en" dirty="0"/>
              <a:t>.</a:t>
            </a:r>
            <a:endParaRPr dirty="0"/>
          </a:p>
        </p:txBody>
      </p:sp>
      <p:sp>
        <p:nvSpPr>
          <p:cNvPr id="210" name="Shape 210"/>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Function call</a:t>
            </a:r>
            <a:endParaRPr/>
          </a:p>
        </p:txBody>
      </p:sp>
      <p:sp>
        <p:nvSpPr>
          <p:cNvPr id="216" name="Shape 2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lnSpc>
                <a:spcPct val="150000"/>
              </a:lnSpc>
              <a:spcBef>
                <a:spcPts val="0"/>
              </a:spcBef>
              <a:spcAft>
                <a:spcPts val="0"/>
              </a:spcAft>
              <a:buSzPts val="1800"/>
              <a:buChar char="●"/>
            </a:pPr>
            <a:r>
              <a:rPr lang="en"/>
              <a:t>Act of </a:t>
            </a:r>
            <a:r>
              <a:rPr lang="en" b="1" i="1"/>
              <a:t>invoking</a:t>
            </a:r>
            <a:r>
              <a:rPr lang="en"/>
              <a:t> a function</a:t>
            </a:r>
            <a:endParaRPr/>
          </a:p>
          <a:p>
            <a:pPr marL="457200" lvl="0" indent="-342900" rtl="0">
              <a:lnSpc>
                <a:spcPct val="150000"/>
              </a:lnSpc>
              <a:spcBef>
                <a:spcPts val="0"/>
              </a:spcBef>
              <a:spcAft>
                <a:spcPts val="0"/>
              </a:spcAft>
              <a:buSzPts val="1800"/>
              <a:buChar char="●"/>
            </a:pPr>
            <a:r>
              <a:rPr lang="en"/>
              <a:t>Programmer must decide on its use</a:t>
            </a:r>
            <a:endParaRPr/>
          </a:p>
          <a:p>
            <a:pPr marL="914400" lvl="1" indent="-317500" rtl="0">
              <a:lnSpc>
                <a:spcPct val="150000"/>
              </a:lnSpc>
              <a:spcBef>
                <a:spcPts val="0"/>
              </a:spcBef>
              <a:spcAft>
                <a:spcPts val="0"/>
              </a:spcAft>
              <a:buSzPts val="1400"/>
              <a:buChar char="○"/>
            </a:pPr>
            <a:r>
              <a:rPr lang="en"/>
              <a:t>When to invoke.</a:t>
            </a:r>
            <a:endParaRPr/>
          </a:p>
          <a:p>
            <a:pPr marL="914400" lvl="1" indent="-317500" rtl="0">
              <a:lnSpc>
                <a:spcPct val="150000"/>
              </a:lnSpc>
              <a:spcBef>
                <a:spcPts val="0"/>
              </a:spcBef>
              <a:spcAft>
                <a:spcPts val="0"/>
              </a:spcAft>
              <a:buSzPts val="1400"/>
              <a:buChar char="○"/>
            </a:pPr>
            <a:r>
              <a:rPr lang="en"/>
              <a:t>Which arguments to pass (parameter passing).</a:t>
            </a:r>
            <a:endParaRPr/>
          </a:p>
          <a:p>
            <a:pPr marL="914400" lvl="1" indent="-317500" rtl="0">
              <a:lnSpc>
                <a:spcPct val="150000"/>
              </a:lnSpc>
              <a:spcBef>
                <a:spcPts val="0"/>
              </a:spcBef>
              <a:spcAft>
                <a:spcPts val="0"/>
              </a:spcAft>
              <a:buSzPts val="1400"/>
              <a:buChar char="○"/>
            </a:pPr>
            <a:r>
              <a:rPr lang="en"/>
              <a:t>Where to store output.</a:t>
            </a:r>
            <a:endParaRPr/>
          </a:p>
          <a:p>
            <a:pPr marL="0" lvl="0" indent="0" rtl="0">
              <a:lnSpc>
                <a:spcPct val="150000"/>
              </a:lnSpc>
              <a:spcBef>
                <a:spcPts val="1600"/>
              </a:spcBef>
              <a:spcAft>
                <a:spcPts val="1600"/>
              </a:spcAft>
              <a:buNone/>
            </a:pPr>
            <a:endParaRPr/>
          </a:p>
        </p:txBody>
      </p:sp>
      <p:sp>
        <p:nvSpPr>
          <p:cNvPr id="217" name="Shape 217"/>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Print function in Python</a:t>
            </a:r>
            <a:endParaRPr/>
          </a:p>
        </p:txBody>
      </p:sp>
      <p:sp>
        <p:nvSpPr>
          <p:cNvPr id="223" name="Shape 223"/>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914400" lvl="0" indent="-342900" rtl="0">
              <a:spcBef>
                <a:spcPts val="0"/>
              </a:spcBef>
              <a:spcAft>
                <a:spcPts val="0"/>
              </a:spcAft>
              <a:buSzPts val="1800"/>
              <a:buChar char="●"/>
            </a:pPr>
            <a:r>
              <a:rPr lang="en" dirty="0"/>
              <a:t>Console output</a:t>
            </a:r>
            <a:endParaRPr dirty="0"/>
          </a:p>
          <a:p>
            <a:pPr marL="1371600" lvl="1" indent="-317500" rtl="0">
              <a:spcBef>
                <a:spcPts val="0"/>
              </a:spcBef>
              <a:spcAft>
                <a:spcPts val="0"/>
              </a:spcAft>
              <a:buSzPts val="1400"/>
              <a:buChar char="○"/>
            </a:pPr>
            <a:r>
              <a:rPr lang="en" dirty="0"/>
              <a:t>Means whatever you decide to print will appear on your screen.</a:t>
            </a:r>
            <a:endParaRPr dirty="0"/>
          </a:p>
          <a:p>
            <a:pPr marL="1371600" lvl="1" indent="-317500" rtl="0">
              <a:spcBef>
                <a:spcPts val="0"/>
              </a:spcBef>
              <a:spcAft>
                <a:spcPts val="0"/>
              </a:spcAft>
              <a:buSzPts val="1400"/>
              <a:buChar char="○"/>
            </a:pPr>
            <a:r>
              <a:rPr lang="en" dirty="0"/>
              <a:t>Super useful for debugging, FYI…</a:t>
            </a:r>
            <a:endParaRPr dirty="0"/>
          </a:p>
          <a:p>
            <a:pPr marL="914400" lvl="0" indent="-342900" rtl="0">
              <a:spcBef>
                <a:spcPts val="0"/>
              </a:spcBef>
              <a:spcAft>
                <a:spcPts val="0"/>
              </a:spcAft>
              <a:buSzPts val="1800"/>
              <a:buChar char="●"/>
            </a:pPr>
            <a:r>
              <a:rPr lang="en" dirty="0"/>
              <a:t>Arguments</a:t>
            </a:r>
            <a:endParaRPr dirty="0"/>
          </a:p>
          <a:p>
            <a:pPr marL="1371600" lvl="1" indent="-317500" rtl="0">
              <a:spcBef>
                <a:spcPts val="0"/>
              </a:spcBef>
              <a:spcAft>
                <a:spcPts val="0"/>
              </a:spcAft>
              <a:buSzPts val="1400"/>
              <a:buChar char="○"/>
            </a:pPr>
            <a:r>
              <a:rPr lang="en" dirty="0"/>
              <a:t>0 or more</a:t>
            </a:r>
            <a:endParaRPr dirty="0"/>
          </a:p>
          <a:p>
            <a:pPr marL="1371600" lvl="1" indent="-317500" rtl="0">
              <a:spcBef>
                <a:spcPts val="0"/>
              </a:spcBef>
              <a:spcAft>
                <a:spcPts val="0"/>
              </a:spcAft>
              <a:buSzPts val="1400"/>
              <a:buChar char="○"/>
            </a:pPr>
            <a:r>
              <a:rPr lang="en" dirty="0"/>
              <a:t>Strings</a:t>
            </a:r>
            <a:endParaRPr dirty="0"/>
          </a:p>
          <a:p>
            <a:pPr marL="1828800" lvl="2" indent="-317500" rtl="0">
              <a:spcBef>
                <a:spcPts val="0"/>
              </a:spcBef>
              <a:spcAft>
                <a:spcPts val="0"/>
              </a:spcAft>
              <a:buSzPts val="1400"/>
              <a:buChar char="■"/>
            </a:pPr>
            <a:r>
              <a:rPr lang="en" dirty="0"/>
              <a:t>Anything enclosed in a single apostrophe, quotation mark, triple quote, or triple apostrophe.</a:t>
            </a:r>
            <a:endParaRPr dirty="0"/>
          </a:p>
          <a:p>
            <a:pPr marL="1828800" lvl="2" indent="-317500" rtl="0">
              <a:spcBef>
                <a:spcPts val="0"/>
              </a:spcBef>
              <a:spcAft>
                <a:spcPts val="0"/>
              </a:spcAft>
              <a:buSzPts val="1400"/>
              <a:buChar char="■"/>
            </a:pPr>
            <a:r>
              <a:rPr lang="en" dirty="0"/>
              <a:t>Examples: </a:t>
            </a:r>
            <a:endParaRPr dirty="0"/>
          </a:p>
          <a:p>
            <a:pPr marL="2286000" lvl="3" indent="-317500" rtl="0">
              <a:spcBef>
                <a:spcPts val="0"/>
              </a:spcBef>
              <a:spcAft>
                <a:spcPts val="0"/>
              </a:spcAft>
              <a:buSzPts val="1400"/>
              <a:buChar char="●"/>
            </a:pPr>
            <a:r>
              <a:rPr lang="en" dirty="0"/>
              <a:t>print(‘Hello, world’)</a:t>
            </a:r>
            <a:endParaRPr dirty="0"/>
          </a:p>
          <a:p>
            <a:pPr marL="2286000" lvl="3" indent="-317500" rtl="0">
              <a:spcBef>
                <a:spcPts val="0"/>
              </a:spcBef>
              <a:spcAft>
                <a:spcPts val="0"/>
              </a:spcAft>
              <a:buSzPts val="1400"/>
              <a:buChar char="●"/>
            </a:pPr>
            <a:r>
              <a:rPr lang="en-US" dirty="0" smtClean="0"/>
              <a:t>P</a:t>
            </a:r>
            <a:r>
              <a:rPr lang="en" dirty="0" smtClean="0"/>
              <a:t>rint(“</a:t>
            </a:r>
            <a:r>
              <a:rPr lang="en" dirty="0"/>
              <a:t>Hello, world”)</a:t>
            </a:r>
            <a:endParaRPr dirty="0"/>
          </a:p>
          <a:p>
            <a:pPr marL="2286000" lvl="3" indent="-317500" rtl="0">
              <a:spcBef>
                <a:spcPts val="0"/>
              </a:spcBef>
              <a:spcAft>
                <a:spcPts val="0"/>
              </a:spcAft>
              <a:buSzPts val="1400"/>
              <a:buChar char="●"/>
            </a:pPr>
            <a:r>
              <a:rPr lang="en" dirty="0"/>
              <a:t>print(“””Hello, world”””)</a:t>
            </a:r>
            <a:endParaRPr dirty="0"/>
          </a:p>
          <a:p>
            <a:pPr marL="2286000" lvl="3" indent="-317500" rtl="0">
              <a:spcBef>
                <a:spcPts val="0"/>
              </a:spcBef>
              <a:spcAft>
                <a:spcPts val="0"/>
              </a:spcAft>
              <a:buSzPts val="1400"/>
              <a:buChar char="●"/>
            </a:pPr>
            <a:r>
              <a:rPr lang="en" dirty="0"/>
              <a:t>print(‘’’Hello, world’’’)</a:t>
            </a:r>
            <a:endParaRPr dirty="0"/>
          </a:p>
          <a:p>
            <a:pPr marL="1828800" lvl="2" indent="-317500" rtl="0">
              <a:spcBef>
                <a:spcPts val="0"/>
              </a:spcBef>
              <a:spcAft>
                <a:spcPts val="0"/>
              </a:spcAft>
              <a:buSzPts val="1400"/>
              <a:buChar char="■"/>
            </a:pPr>
            <a:r>
              <a:rPr lang="en" dirty="0"/>
              <a:t>Finish what you’ve started!</a:t>
            </a:r>
            <a:endParaRPr dirty="0"/>
          </a:p>
          <a:p>
            <a:pPr marL="2286000" lvl="3" indent="-317500" rtl="0">
              <a:spcBef>
                <a:spcPts val="0"/>
              </a:spcBef>
              <a:spcAft>
                <a:spcPts val="0"/>
              </a:spcAft>
              <a:buSzPts val="1400"/>
              <a:buChar char="●"/>
            </a:pPr>
            <a:r>
              <a:rPr lang="en" dirty="0"/>
              <a:t>Close your parentheses and quotes.</a:t>
            </a:r>
            <a:endParaRPr dirty="0"/>
          </a:p>
          <a:p>
            <a:pPr marL="0" lvl="0" indent="0" rtl="0">
              <a:spcBef>
                <a:spcPts val="1600"/>
              </a:spcBef>
              <a:spcAft>
                <a:spcPts val="1600"/>
              </a:spcAft>
              <a:buNone/>
            </a:pPr>
            <a:endParaRPr dirty="0"/>
          </a:p>
        </p:txBody>
      </p:sp>
      <p:sp>
        <p:nvSpPr>
          <p:cNvPr id="224" name="Shape 224"/>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Print function in Python</a:t>
            </a:r>
            <a:endParaRPr/>
          </a:p>
        </p:txBody>
      </p:sp>
      <p:sp>
        <p:nvSpPr>
          <p:cNvPr id="230" name="Shape 2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Formatting</a:t>
            </a:r>
            <a:endParaRPr/>
          </a:p>
          <a:p>
            <a:pPr marL="914400" lvl="1" indent="-317500" rtl="0">
              <a:spcBef>
                <a:spcPts val="0"/>
              </a:spcBef>
              <a:spcAft>
                <a:spcPts val="0"/>
              </a:spcAft>
              <a:buSzPts val="1400"/>
              <a:buChar char="○"/>
            </a:pPr>
            <a:r>
              <a:rPr lang="en"/>
              <a:t>Print on multiple lines.</a:t>
            </a:r>
            <a:endParaRPr/>
          </a:p>
          <a:p>
            <a:pPr marL="914400" lvl="1" indent="-317500" rtl="0">
              <a:spcBef>
                <a:spcPts val="0"/>
              </a:spcBef>
              <a:spcAft>
                <a:spcPts val="0"/>
              </a:spcAft>
              <a:buSzPts val="1400"/>
              <a:buChar char="○"/>
            </a:pPr>
            <a:r>
              <a:rPr lang="en"/>
              <a:t>Choose separator. </a:t>
            </a:r>
            <a:endParaRPr/>
          </a:p>
          <a:p>
            <a:pPr marL="1371600" lvl="2" indent="-317500" rtl="0">
              <a:spcBef>
                <a:spcPts val="0"/>
              </a:spcBef>
              <a:spcAft>
                <a:spcPts val="0"/>
              </a:spcAft>
              <a:buSzPts val="1400"/>
              <a:buChar char="■"/>
            </a:pPr>
            <a:r>
              <a:rPr lang="en"/>
              <a:t>Python default is a space.</a:t>
            </a:r>
            <a:endParaRPr/>
          </a:p>
          <a:p>
            <a:pPr marL="1371600" lvl="2" indent="-317500" rtl="0">
              <a:spcBef>
                <a:spcPts val="0"/>
              </a:spcBef>
              <a:spcAft>
                <a:spcPts val="0"/>
              </a:spcAft>
              <a:buSzPts val="1400"/>
              <a:buChar char="■"/>
            </a:pPr>
            <a:r>
              <a:rPr lang="en"/>
              <a:t>Can be anything.</a:t>
            </a:r>
            <a:endParaRPr/>
          </a:p>
          <a:p>
            <a:pPr marL="914400" lvl="1" indent="-317500" rtl="0">
              <a:spcBef>
                <a:spcPts val="0"/>
              </a:spcBef>
              <a:spcAft>
                <a:spcPts val="0"/>
              </a:spcAft>
              <a:buSzPts val="1400"/>
              <a:buChar char="○"/>
            </a:pPr>
            <a:r>
              <a:rPr lang="en"/>
              <a:t>Choose line ending.</a:t>
            </a:r>
            <a:endParaRPr/>
          </a:p>
          <a:p>
            <a:pPr marL="1371600" lvl="2" indent="-317500" rtl="0">
              <a:spcBef>
                <a:spcPts val="0"/>
              </a:spcBef>
              <a:spcAft>
                <a:spcPts val="0"/>
              </a:spcAft>
              <a:buSzPts val="1400"/>
              <a:buChar char="■"/>
            </a:pPr>
            <a:r>
              <a:rPr lang="en"/>
              <a:t>Python default is a carriage return.</a:t>
            </a:r>
            <a:endParaRPr/>
          </a:p>
          <a:p>
            <a:pPr marL="1371600" lvl="2" indent="-317500" rtl="0">
              <a:spcBef>
                <a:spcPts val="0"/>
              </a:spcBef>
              <a:spcAft>
                <a:spcPts val="0"/>
              </a:spcAft>
              <a:buSzPts val="1400"/>
              <a:buChar char="■"/>
            </a:pPr>
            <a:r>
              <a:rPr lang="en"/>
              <a:t>Also can be anything.</a:t>
            </a:r>
            <a:endParaRPr/>
          </a:p>
          <a:p>
            <a:pPr marL="914400" lvl="1" indent="-317500" rtl="0">
              <a:spcBef>
                <a:spcPts val="0"/>
              </a:spcBef>
              <a:spcAft>
                <a:spcPts val="0"/>
              </a:spcAft>
              <a:buSzPts val="1400"/>
              <a:buChar char="○"/>
            </a:pPr>
            <a:r>
              <a:rPr lang="en"/>
              <a:t>Demo on different ways to format print statements.</a:t>
            </a:r>
            <a:endParaRPr/>
          </a:p>
        </p:txBody>
      </p:sp>
      <p:sp>
        <p:nvSpPr>
          <p:cNvPr id="231" name="Shape 231"/>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Print statement problems</a:t>
            </a:r>
            <a:endParaRPr/>
          </a:p>
        </p:txBody>
      </p:sp>
      <p:sp>
        <p:nvSpPr>
          <p:cNvPr id="237" name="Shape 2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Print: Hello, world!</a:t>
            </a:r>
            <a:endParaRPr/>
          </a:p>
          <a:p>
            <a:pPr marL="457200" lvl="0" indent="-342900" rtl="0">
              <a:spcBef>
                <a:spcPts val="0"/>
              </a:spcBef>
              <a:spcAft>
                <a:spcPts val="0"/>
              </a:spcAft>
              <a:buSzPts val="1800"/>
              <a:buChar char="●"/>
            </a:pPr>
            <a:r>
              <a:rPr lang="en"/>
              <a:t>Print: Welcome to “Foundations of Computer Science”</a:t>
            </a:r>
            <a:endParaRPr/>
          </a:p>
          <a:p>
            <a:pPr marL="457200" lvl="0" indent="-342900" rtl="0">
              <a:spcBef>
                <a:spcPts val="0"/>
              </a:spcBef>
              <a:spcAft>
                <a:spcPts val="0"/>
              </a:spcAft>
              <a:buSzPts val="1800"/>
              <a:buChar char="●"/>
            </a:pPr>
            <a:r>
              <a:rPr lang="en"/>
              <a:t>Print: abc+def</a:t>
            </a:r>
            <a:endParaRPr/>
          </a:p>
          <a:p>
            <a:pPr marL="457200" lvl="0" indent="-342900" rtl="0">
              <a:spcBef>
                <a:spcPts val="0"/>
              </a:spcBef>
              <a:spcAft>
                <a:spcPts val="0"/>
              </a:spcAft>
              <a:buSzPts val="1800"/>
              <a:buChar char="●"/>
            </a:pPr>
            <a:r>
              <a:rPr lang="en"/>
              <a:t>Print: a^b^c^+d*e*f*#</a:t>
            </a:r>
            <a:endParaRPr/>
          </a:p>
        </p:txBody>
      </p:sp>
      <p:sp>
        <p:nvSpPr>
          <p:cNvPr id="238" name="Shape 238"/>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Debug print statements</a:t>
            </a:r>
            <a:endParaRPr/>
          </a:p>
        </p:txBody>
      </p:sp>
      <p:sp>
        <p:nvSpPr>
          <p:cNvPr id="244" name="Shape 244"/>
          <p:cNvSpPr txBox="1">
            <a:spLocks noGrp="1"/>
          </p:cNvSpPr>
          <p:nvPr>
            <p:ph type="body" idx="1"/>
          </p:nvPr>
        </p:nvSpPr>
        <p:spPr>
          <a:xfrm>
            <a:off x="311700" y="955425"/>
            <a:ext cx="8520600" cy="38235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print(a”,”b”,”c”)</a:t>
            </a:r>
            <a:endParaRPr/>
          </a:p>
          <a:p>
            <a:pPr marL="457200" lvl="0" indent="-342900" rtl="0">
              <a:spcBef>
                <a:spcPts val="0"/>
              </a:spcBef>
              <a:spcAft>
                <a:spcPts val="0"/>
              </a:spcAft>
              <a:buSzPts val="1800"/>
              <a:buChar char="●"/>
            </a:pPr>
            <a:r>
              <a:rPr lang="en"/>
              <a:t>print(‘fizz’,’buzz’</a:t>
            </a:r>
            <a:endParaRPr/>
          </a:p>
        </p:txBody>
      </p:sp>
      <p:sp>
        <p:nvSpPr>
          <p:cNvPr id="245" name="Shape 245"/>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Variables</a:t>
            </a:r>
            <a:endParaRPr/>
          </a:p>
        </p:txBody>
      </p:sp>
      <p:sp>
        <p:nvSpPr>
          <p:cNvPr id="251" name="Shape 2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Places in memory to temporarily hold value</a:t>
            </a:r>
            <a:endParaRPr/>
          </a:p>
          <a:p>
            <a:pPr marL="457200" lvl="0" indent="-342900" rtl="0">
              <a:spcBef>
                <a:spcPts val="0"/>
              </a:spcBef>
              <a:spcAft>
                <a:spcPts val="0"/>
              </a:spcAft>
              <a:buSzPts val="1800"/>
              <a:buChar char="●"/>
            </a:pPr>
            <a:r>
              <a:rPr lang="en"/>
              <a:t>Can be many types of values</a:t>
            </a:r>
            <a:endParaRPr/>
          </a:p>
          <a:p>
            <a:pPr marL="914400" lvl="1" indent="-317500" rtl="0">
              <a:spcBef>
                <a:spcPts val="0"/>
              </a:spcBef>
              <a:spcAft>
                <a:spcPts val="0"/>
              </a:spcAft>
              <a:buSzPts val="1400"/>
              <a:buChar char="○"/>
            </a:pPr>
            <a:r>
              <a:rPr lang="en"/>
              <a:t>Strings</a:t>
            </a:r>
            <a:endParaRPr/>
          </a:p>
          <a:p>
            <a:pPr marL="914400" lvl="1" indent="-317500" rtl="0">
              <a:spcBef>
                <a:spcPts val="0"/>
              </a:spcBef>
              <a:spcAft>
                <a:spcPts val="0"/>
              </a:spcAft>
              <a:buSzPts val="1400"/>
              <a:buChar char="○"/>
            </a:pPr>
            <a:r>
              <a:rPr lang="en"/>
              <a:t>Integers</a:t>
            </a:r>
            <a:endParaRPr/>
          </a:p>
          <a:p>
            <a:pPr marL="914400" lvl="1" indent="-317500" rtl="0">
              <a:spcBef>
                <a:spcPts val="0"/>
              </a:spcBef>
              <a:spcAft>
                <a:spcPts val="0"/>
              </a:spcAft>
              <a:buSzPts val="1400"/>
              <a:buChar char="○"/>
            </a:pPr>
            <a:r>
              <a:rPr lang="en"/>
              <a:t>Floating points (decimals)</a:t>
            </a:r>
            <a:endParaRPr/>
          </a:p>
          <a:p>
            <a:pPr marL="914400" lvl="1" indent="-317500" rtl="0">
              <a:spcBef>
                <a:spcPts val="0"/>
              </a:spcBef>
              <a:spcAft>
                <a:spcPts val="0"/>
              </a:spcAft>
              <a:buSzPts val="1400"/>
              <a:buChar char="○"/>
            </a:pPr>
            <a:r>
              <a:rPr lang="en"/>
              <a:t>Characters (individual alphanumeric values and symbols)</a:t>
            </a:r>
            <a:endParaRPr/>
          </a:p>
          <a:p>
            <a:pPr marL="457200" lvl="0" indent="-342900" rtl="0">
              <a:spcBef>
                <a:spcPts val="0"/>
              </a:spcBef>
              <a:spcAft>
                <a:spcPts val="0"/>
              </a:spcAft>
              <a:buSzPts val="1800"/>
              <a:buChar char="●"/>
            </a:pPr>
            <a:r>
              <a:rPr lang="en" b="1" i="1"/>
              <a:t>Declare</a:t>
            </a:r>
            <a:endParaRPr b="1" i="1"/>
          </a:p>
          <a:p>
            <a:pPr marL="914400" lvl="1" indent="-317500" rtl="0">
              <a:spcBef>
                <a:spcPts val="0"/>
              </a:spcBef>
              <a:spcAft>
                <a:spcPts val="0"/>
              </a:spcAft>
              <a:buSzPts val="1400"/>
              <a:buChar char="○"/>
            </a:pPr>
            <a:r>
              <a:rPr lang="en"/>
              <a:t>Create a space in memory for the variable and its contents</a:t>
            </a:r>
            <a:endParaRPr/>
          </a:p>
          <a:p>
            <a:pPr marL="457200" lvl="0" indent="-342900" rtl="0">
              <a:spcBef>
                <a:spcPts val="0"/>
              </a:spcBef>
              <a:spcAft>
                <a:spcPts val="0"/>
              </a:spcAft>
              <a:buSzPts val="1800"/>
              <a:buChar char="●"/>
            </a:pPr>
            <a:r>
              <a:rPr lang="en" b="1" i="1"/>
              <a:t>Initialize</a:t>
            </a:r>
            <a:r>
              <a:rPr lang="en"/>
              <a:t> </a:t>
            </a:r>
            <a:endParaRPr/>
          </a:p>
          <a:p>
            <a:pPr marL="914400" lvl="1" indent="-317500" rtl="0">
              <a:spcBef>
                <a:spcPts val="0"/>
              </a:spcBef>
              <a:spcAft>
                <a:spcPts val="0"/>
              </a:spcAft>
              <a:buSzPts val="1400"/>
              <a:buChar char="○"/>
            </a:pPr>
            <a:r>
              <a:rPr lang="en"/>
              <a:t>Assign value to that variable/place in memory</a:t>
            </a:r>
            <a:endParaRPr/>
          </a:p>
          <a:p>
            <a:pPr marL="457200" lvl="0" indent="-342900" rtl="0">
              <a:spcBef>
                <a:spcPts val="0"/>
              </a:spcBef>
              <a:spcAft>
                <a:spcPts val="0"/>
              </a:spcAft>
              <a:buSzPts val="1800"/>
              <a:buChar char="●"/>
            </a:pPr>
            <a:r>
              <a:rPr lang="en"/>
              <a:t>What happens when we try to access a variable that has yet to be initialized? </a:t>
            </a:r>
            <a:endParaRPr/>
          </a:p>
        </p:txBody>
      </p:sp>
      <p:sp>
        <p:nvSpPr>
          <p:cNvPr id="252" name="Shape 252"/>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Variable problems</a:t>
            </a:r>
            <a:endParaRPr/>
          </a:p>
        </p:txBody>
      </p:sp>
      <p:sp>
        <p:nvSpPr>
          <p:cNvPr id="258" name="Shape 2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Print out the following message: My name is [your name], and I have lived in [your city] for [number of years] years.</a:t>
            </a:r>
            <a:endParaRPr/>
          </a:p>
          <a:p>
            <a:pPr marL="914400" lvl="1" indent="-317500" rtl="0">
              <a:spcBef>
                <a:spcPts val="0"/>
              </a:spcBef>
              <a:spcAft>
                <a:spcPts val="0"/>
              </a:spcAft>
              <a:buSzPts val="1400"/>
              <a:buChar char="○"/>
            </a:pPr>
            <a:r>
              <a:rPr lang="en"/>
              <a:t>Declare and initialize variables representing your name, location, and number of years lived in that locale. </a:t>
            </a:r>
            <a:endParaRPr/>
          </a:p>
        </p:txBody>
      </p:sp>
      <p:sp>
        <p:nvSpPr>
          <p:cNvPr id="259" name="Shape 259"/>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Class goals</a:t>
            </a:r>
            <a:endParaRPr/>
          </a:p>
        </p:txBody>
      </p:sp>
      <p:sp>
        <p:nvSpPr>
          <p:cNvPr id="67" name="Shape 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marR="0" lvl="0" indent="-342900" algn="l" rtl="0">
              <a:lnSpc>
                <a:spcPct val="150000"/>
              </a:lnSpc>
              <a:spcBef>
                <a:spcPts val="0"/>
              </a:spcBef>
              <a:spcAft>
                <a:spcPts val="0"/>
              </a:spcAft>
              <a:buClr>
                <a:schemeClr val="lt2"/>
              </a:buClr>
              <a:buSzPts val="1800"/>
              <a:buFont typeface="Arial"/>
              <a:buChar char="●"/>
            </a:pPr>
            <a:r>
              <a:rPr lang="en"/>
              <a:t>Grasp fundamentals of computer programming</a:t>
            </a:r>
            <a:endParaRPr/>
          </a:p>
          <a:p>
            <a:pPr marL="914400" marR="0" lvl="1" indent="-317500" algn="l" rtl="0">
              <a:lnSpc>
                <a:spcPct val="150000"/>
              </a:lnSpc>
              <a:spcBef>
                <a:spcPts val="0"/>
              </a:spcBef>
              <a:spcAft>
                <a:spcPts val="0"/>
              </a:spcAft>
              <a:buSzPts val="1400"/>
              <a:buChar char="○"/>
            </a:pPr>
            <a:r>
              <a:rPr lang="en"/>
              <a:t>Computational tools</a:t>
            </a:r>
            <a:endParaRPr/>
          </a:p>
          <a:p>
            <a:pPr marL="914400" marR="0" lvl="1" indent="-317500" algn="l" rtl="0">
              <a:lnSpc>
                <a:spcPct val="150000"/>
              </a:lnSpc>
              <a:spcBef>
                <a:spcPts val="0"/>
              </a:spcBef>
              <a:spcAft>
                <a:spcPts val="0"/>
              </a:spcAft>
              <a:buSzPts val="1400"/>
              <a:buChar char="○"/>
            </a:pPr>
            <a:r>
              <a:rPr lang="en"/>
              <a:t>Data structures</a:t>
            </a:r>
            <a:endParaRPr/>
          </a:p>
          <a:p>
            <a:pPr marL="914400" marR="0" lvl="1" indent="-317500" algn="l" rtl="0">
              <a:lnSpc>
                <a:spcPct val="150000"/>
              </a:lnSpc>
              <a:spcBef>
                <a:spcPts val="0"/>
              </a:spcBef>
              <a:spcAft>
                <a:spcPts val="0"/>
              </a:spcAft>
              <a:buSzPts val="1400"/>
              <a:buChar char="○"/>
            </a:pPr>
            <a:r>
              <a:rPr lang="en"/>
              <a:t>Syntax</a:t>
            </a:r>
            <a:endParaRPr/>
          </a:p>
          <a:p>
            <a:pPr marL="457200" marR="0" lvl="0" indent="-342900" algn="l" rtl="0">
              <a:lnSpc>
                <a:spcPct val="150000"/>
              </a:lnSpc>
              <a:spcBef>
                <a:spcPts val="0"/>
              </a:spcBef>
              <a:spcAft>
                <a:spcPts val="0"/>
              </a:spcAft>
              <a:buSzPts val="1800"/>
              <a:buChar char="●"/>
            </a:pPr>
            <a:r>
              <a:rPr lang="en"/>
              <a:t>Apply fundamentals to other programming languages</a:t>
            </a:r>
            <a:endParaRPr/>
          </a:p>
          <a:p>
            <a:pPr marL="457200" marR="0" lvl="0" indent="-342900" algn="l" rtl="0">
              <a:lnSpc>
                <a:spcPct val="150000"/>
              </a:lnSpc>
              <a:spcBef>
                <a:spcPts val="0"/>
              </a:spcBef>
              <a:spcAft>
                <a:spcPts val="0"/>
              </a:spcAft>
              <a:buSzPts val="1800"/>
              <a:buChar char="●"/>
            </a:pPr>
            <a:r>
              <a:rPr lang="en"/>
              <a:t>Ask the right questions for the next steps</a:t>
            </a:r>
            <a:endParaRPr/>
          </a:p>
        </p:txBody>
      </p:sp>
      <p:sp>
        <p:nvSpPr>
          <p:cNvPr id="68" name="Shape 68"/>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Debug variable problems</a:t>
            </a:r>
            <a:endParaRPr/>
          </a:p>
        </p:txBody>
      </p:sp>
      <p:sp>
        <p:nvSpPr>
          <p:cNvPr id="265" name="Shape 2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algn="ctr" rtl="0">
              <a:spcBef>
                <a:spcPts val="0"/>
              </a:spcBef>
              <a:spcAft>
                <a:spcPts val="0"/>
              </a:spcAft>
              <a:buSzPts val="1800"/>
              <a:buChar char="●"/>
            </a:pPr>
            <a:r>
              <a:rPr lang="en"/>
              <a:t>Just to drive the point home…</a:t>
            </a:r>
            <a:endParaRPr/>
          </a:p>
          <a:p>
            <a:pPr marL="0" lvl="0" indent="0" algn="ctr" rtl="0">
              <a:spcBef>
                <a:spcPts val="1600"/>
              </a:spcBef>
              <a:spcAft>
                <a:spcPts val="0"/>
              </a:spcAft>
              <a:buNone/>
            </a:pPr>
            <a:r>
              <a:rPr lang="en"/>
              <a:t>print(your_name)</a:t>
            </a:r>
            <a:endParaRPr/>
          </a:p>
          <a:p>
            <a:pPr marL="0" lvl="0" indent="0" algn="ctr" rtl="0">
              <a:spcBef>
                <a:spcPts val="1600"/>
              </a:spcBef>
              <a:spcAft>
                <a:spcPts val="0"/>
              </a:spcAft>
              <a:buNone/>
            </a:pPr>
            <a:r>
              <a:rPr lang="en"/>
              <a:t>your_name = “Caroline”</a:t>
            </a:r>
            <a:endParaRPr/>
          </a:p>
          <a:p>
            <a:pPr marL="0" lvl="0" indent="0" algn="ctr" rtl="0">
              <a:spcBef>
                <a:spcPts val="1600"/>
              </a:spcBef>
              <a:spcAft>
                <a:spcPts val="1600"/>
              </a:spcAft>
              <a:buNone/>
            </a:pPr>
            <a:endParaRPr/>
          </a:p>
        </p:txBody>
      </p:sp>
      <p:sp>
        <p:nvSpPr>
          <p:cNvPr id="266" name="Shape 266"/>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wrong?</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Lec 2_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64" y="1066644"/>
            <a:ext cx="8065443" cy="3823855"/>
          </a:xfrm>
          <a:prstGeom prst="rect">
            <a:avLst/>
          </a:prstGeom>
        </p:spPr>
      </p:pic>
    </p:spTree>
    <p:extLst>
      <p:ext uri="{BB962C8B-B14F-4D97-AF65-F5344CB8AC3E}">
        <p14:creationId xmlns:p14="http://schemas.microsoft.com/office/powerpoint/2010/main" val="4118736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2" name="Shape 272"/>
          <p:cNvSpPr txBox="1">
            <a:spLocks noGrp="1"/>
          </p:cNvSpPr>
          <p:nvPr>
            <p:ph type="ctrTitle" idx="4294967295"/>
          </p:nvPr>
        </p:nvSpPr>
        <p:spPr>
          <a:xfrm>
            <a:off x="311700" y="744575"/>
            <a:ext cx="8422200" cy="202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Foundations of Computer Science for Researchers</a:t>
            </a:r>
            <a:endParaRPr sz="3600"/>
          </a:p>
          <a:p>
            <a:pPr marL="0" lvl="0" indent="0" algn="ctr" rtl="0">
              <a:spcBef>
                <a:spcPts val="0"/>
              </a:spcBef>
              <a:spcAft>
                <a:spcPts val="0"/>
              </a:spcAft>
              <a:buNone/>
            </a:pPr>
            <a:endParaRPr sz="3600"/>
          </a:p>
          <a:p>
            <a:pPr marL="0" lvl="0" indent="0" algn="ctr" rtl="0">
              <a:spcBef>
                <a:spcPts val="0"/>
              </a:spcBef>
              <a:spcAft>
                <a:spcPts val="0"/>
              </a:spcAft>
              <a:buNone/>
            </a:pPr>
            <a:r>
              <a:rPr lang="en" sz="3600"/>
              <a:t>Week 3</a:t>
            </a:r>
            <a:endParaRPr sz="3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Goals for this lesson</a:t>
            </a:r>
            <a:endParaRPr/>
          </a:p>
        </p:txBody>
      </p:sp>
      <p:sp>
        <p:nvSpPr>
          <p:cNvPr id="278" name="Shape 278"/>
          <p:cNvSpPr txBox="1">
            <a:spLocks noGrp="1"/>
          </p:cNvSpPr>
          <p:nvPr>
            <p:ph type="body" idx="1"/>
          </p:nvPr>
        </p:nvSpPr>
        <p:spPr>
          <a:xfrm>
            <a:off x="1944300" y="1421725"/>
            <a:ext cx="5255400" cy="3416400"/>
          </a:xfrm>
          <a:prstGeom prst="rect">
            <a:avLst/>
          </a:prstGeom>
        </p:spPr>
        <p:txBody>
          <a:bodyPr spcFirstLastPara="1" wrap="square" lIns="91425" tIns="91425" rIns="91425" bIns="91425" anchor="ctr" anchorCtr="0">
            <a:noAutofit/>
          </a:bodyPr>
          <a:lstStyle/>
          <a:p>
            <a:pPr marL="457200" lvl="0" indent="-342900" rtl="0">
              <a:lnSpc>
                <a:spcPct val="150000"/>
              </a:lnSpc>
              <a:spcBef>
                <a:spcPts val="0"/>
              </a:spcBef>
              <a:spcAft>
                <a:spcPts val="0"/>
              </a:spcAft>
              <a:buSzPts val="1800"/>
              <a:buChar char="●"/>
            </a:pPr>
            <a:r>
              <a:rPr lang="en"/>
              <a:t>Wrap up print statements</a:t>
            </a:r>
            <a:endParaRPr/>
          </a:p>
          <a:p>
            <a:pPr marL="457200" lvl="0" indent="-342900" rtl="0">
              <a:lnSpc>
                <a:spcPct val="150000"/>
              </a:lnSpc>
              <a:spcBef>
                <a:spcPts val="0"/>
              </a:spcBef>
              <a:spcAft>
                <a:spcPts val="0"/>
              </a:spcAft>
              <a:buSzPts val="1800"/>
              <a:buChar char="●"/>
            </a:pPr>
            <a:r>
              <a:rPr lang="en"/>
              <a:t>Intro to errors</a:t>
            </a:r>
            <a:endParaRPr/>
          </a:p>
          <a:p>
            <a:pPr marL="457200" marR="0" lvl="0" indent="-342900" algn="l" rtl="0">
              <a:lnSpc>
                <a:spcPct val="150000"/>
              </a:lnSpc>
              <a:spcBef>
                <a:spcPts val="0"/>
              </a:spcBef>
              <a:spcAft>
                <a:spcPts val="0"/>
              </a:spcAft>
              <a:buSzPts val="1800"/>
              <a:buChar char="●"/>
            </a:pPr>
            <a:r>
              <a:rPr lang="en"/>
              <a:t>Input function </a:t>
            </a:r>
            <a:endParaRPr/>
          </a:p>
          <a:p>
            <a:pPr marL="914400" marR="0" lvl="1" indent="-342900" algn="l" rtl="0">
              <a:lnSpc>
                <a:spcPct val="150000"/>
              </a:lnSpc>
              <a:spcBef>
                <a:spcPts val="0"/>
              </a:spcBef>
              <a:spcAft>
                <a:spcPts val="0"/>
              </a:spcAft>
              <a:buClr>
                <a:schemeClr val="lt2"/>
              </a:buClr>
              <a:buSzPts val="1800"/>
              <a:buFont typeface="Arial"/>
              <a:buChar char="○"/>
            </a:pPr>
            <a:r>
              <a:rPr lang="en"/>
              <a:t>Storing user input as variables</a:t>
            </a:r>
            <a:endParaRPr/>
          </a:p>
          <a:p>
            <a:pPr marL="457200" marR="0" lvl="0" indent="-342900" algn="l" rtl="0">
              <a:lnSpc>
                <a:spcPct val="150000"/>
              </a:lnSpc>
              <a:spcBef>
                <a:spcPts val="0"/>
              </a:spcBef>
              <a:spcAft>
                <a:spcPts val="0"/>
              </a:spcAft>
              <a:buSzPts val="1800"/>
              <a:buChar char="●"/>
            </a:pPr>
            <a:r>
              <a:rPr lang="en"/>
              <a:t>Basic math operations</a:t>
            </a:r>
            <a:endParaRPr/>
          </a:p>
          <a:p>
            <a:pPr marL="457200" marR="0" lvl="0" indent="-342900" algn="l" rtl="0">
              <a:lnSpc>
                <a:spcPct val="150000"/>
              </a:lnSpc>
              <a:spcBef>
                <a:spcPts val="0"/>
              </a:spcBef>
              <a:spcAft>
                <a:spcPts val="0"/>
              </a:spcAft>
              <a:buSzPts val="1800"/>
              <a:buChar char="●"/>
            </a:pPr>
            <a:r>
              <a:rPr lang="en"/>
              <a:t>Type casting</a:t>
            </a:r>
            <a:endParaRPr/>
          </a:p>
        </p:txBody>
      </p:sp>
      <p:sp>
        <p:nvSpPr>
          <p:cNvPr id="279" name="Shape 279"/>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Print statement wrap-up</a:t>
            </a:r>
            <a:endParaRPr/>
          </a:p>
        </p:txBody>
      </p:sp>
      <p:sp>
        <p:nvSpPr>
          <p:cNvPr id="285" name="Shape 285"/>
          <p:cNvSpPr txBox="1">
            <a:spLocks noGrp="1"/>
          </p:cNvSpPr>
          <p:nvPr>
            <p:ph type="body" idx="1"/>
          </p:nvPr>
        </p:nvSpPr>
        <p:spPr>
          <a:xfrm>
            <a:off x="1944300" y="1421725"/>
            <a:ext cx="5255400" cy="3416400"/>
          </a:xfrm>
          <a:prstGeom prst="rect">
            <a:avLst/>
          </a:prstGeom>
        </p:spPr>
        <p:txBody>
          <a:bodyPr spcFirstLastPara="1" wrap="square" lIns="91425" tIns="91425" rIns="91425" bIns="91425" anchor="ctr" anchorCtr="0">
            <a:noAutofit/>
          </a:bodyPr>
          <a:lstStyle/>
          <a:p>
            <a:pPr marL="457200" marR="0" lvl="0" indent="-342900" algn="l" rtl="0">
              <a:lnSpc>
                <a:spcPct val="150000"/>
              </a:lnSpc>
              <a:spcBef>
                <a:spcPts val="0"/>
              </a:spcBef>
              <a:spcAft>
                <a:spcPts val="0"/>
              </a:spcAft>
              <a:buSzPts val="1800"/>
              <a:buChar char="●"/>
            </a:pPr>
            <a:r>
              <a:rPr lang="en"/>
              <a:t>Clarifying misinformation…</a:t>
            </a:r>
            <a:endParaRPr/>
          </a:p>
          <a:p>
            <a:pPr marL="914400" marR="0" lvl="1" indent="-317500" algn="l" rtl="0">
              <a:lnSpc>
                <a:spcPct val="150000"/>
              </a:lnSpc>
              <a:spcBef>
                <a:spcPts val="0"/>
              </a:spcBef>
              <a:spcAft>
                <a:spcPts val="0"/>
              </a:spcAft>
              <a:buSzPts val="1400"/>
              <a:buChar char="○"/>
            </a:pPr>
            <a:r>
              <a:rPr lang="en"/>
              <a:t>Printing strings interspersed with variables</a:t>
            </a:r>
            <a:endParaRPr/>
          </a:p>
          <a:p>
            <a:pPr marL="1371600" marR="0" lvl="2" indent="-317500" algn="l" rtl="0">
              <a:lnSpc>
                <a:spcPct val="150000"/>
              </a:lnSpc>
              <a:spcBef>
                <a:spcPts val="0"/>
              </a:spcBef>
              <a:spcAft>
                <a:spcPts val="0"/>
              </a:spcAft>
              <a:buSzPts val="1400"/>
              <a:buChar char="■"/>
            </a:pPr>
            <a:r>
              <a:rPr lang="en"/>
              <a:t>variable = “Caroline” </a:t>
            </a:r>
            <a:endParaRPr/>
          </a:p>
          <a:p>
            <a:pPr marL="1371600" marR="0" lvl="2" indent="-317500" algn="l" rtl="0">
              <a:lnSpc>
                <a:spcPct val="150000"/>
              </a:lnSpc>
              <a:spcBef>
                <a:spcPts val="0"/>
              </a:spcBef>
              <a:spcAft>
                <a:spcPts val="0"/>
              </a:spcAft>
              <a:buSzPts val="1400"/>
              <a:buChar char="■"/>
            </a:pPr>
            <a:r>
              <a:rPr lang="en"/>
              <a:t>print “My name is ”, variable</a:t>
            </a:r>
            <a:endParaRPr/>
          </a:p>
          <a:p>
            <a:pPr marL="914400" marR="0" lvl="1" indent="-317500" algn="l" rtl="0">
              <a:lnSpc>
                <a:spcPct val="150000"/>
              </a:lnSpc>
              <a:spcBef>
                <a:spcPts val="0"/>
              </a:spcBef>
              <a:spcAft>
                <a:spcPts val="0"/>
              </a:spcAft>
              <a:buSzPts val="1400"/>
              <a:buChar char="○"/>
            </a:pPr>
            <a:r>
              <a:rPr lang="en"/>
              <a:t>Printing without variables</a:t>
            </a:r>
            <a:endParaRPr/>
          </a:p>
          <a:p>
            <a:pPr marL="1371600" marR="0" lvl="2" indent="-317500" algn="l" rtl="0">
              <a:lnSpc>
                <a:spcPct val="150000"/>
              </a:lnSpc>
              <a:spcBef>
                <a:spcPts val="0"/>
              </a:spcBef>
              <a:spcAft>
                <a:spcPts val="0"/>
              </a:spcAft>
              <a:buSzPts val="1400"/>
              <a:buChar char="■"/>
            </a:pPr>
            <a:r>
              <a:rPr lang="en"/>
              <a:t>print(“My name is Caroline”)</a:t>
            </a:r>
            <a:endParaRPr/>
          </a:p>
          <a:p>
            <a:pPr marL="914400" marR="0" lvl="1" indent="-317500" algn="l" rtl="0">
              <a:lnSpc>
                <a:spcPct val="150000"/>
              </a:lnSpc>
              <a:spcBef>
                <a:spcPts val="0"/>
              </a:spcBef>
              <a:spcAft>
                <a:spcPts val="0"/>
              </a:spcAft>
              <a:buSzPts val="1400"/>
              <a:buChar char="○"/>
            </a:pPr>
            <a:r>
              <a:rPr lang="en"/>
              <a:t>Sorry guys, exposed you to Python 3 syntax…</a:t>
            </a:r>
            <a:endParaRPr/>
          </a:p>
          <a:p>
            <a:pPr marL="1371600" marR="0" lvl="2" indent="-317500" algn="l" rtl="0">
              <a:lnSpc>
                <a:spcPct val="150000"/>
              </a:lnSpc>
              <a:spcBef>
                <a:spcPts val="0"/>
              </a:spcBef>
              <a:spcAft>
                <a:spcPts val="0"/>
              </a:spcAft>
              <a:buSzPts val="1400"/>
              <a:buChar char="■"/>
            </a:pPr>
            <a:r>
              <a:rPr lang="en"/>
              <a:t>Please use a web compiler for last week’s lessons...</a:t>
            </a:r>
            <a:r>
              <a:rPr lang="en" u="sng">
                <a:solidFill>
                  <a:schemeClr val="hlink"/>
                </a:solidFill>
                <a:hlinkClick r:id="rId3"/>
              </a:rPr>
              <a:t>Python3 web compiler</a:t>
            </a:r>
            <a:endParaRPr/>
          </a:p>
        </p:txBody>
      </p:sp>
      <p:sp>
        <p:nvSpPr>
          <p:cNvPr id="286" name="Shape 286"/>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Errors</a:t>
            </a:r>
            <a:endParaRPr/>
          </a:p>
        </p:txBody>
      </p:sp>
      <p:sp>
        <p:nvSpPr>
          <p:cNvPr id="292" name="Shape 292"/>
          <p:cNvSpPr txBox="1">
            <a:spLocks noGrp="1"/>
          </p:cNvSpPr>
          <p:nvPr>
            <p:ph type="body" idx="1"/>
          </p:nvPr>
        </p:nvSpPr>
        <p:spPr>
          <a:xfrm>
            <a:off x="1944300" y="1421725"/>
            <a:ext cx="6829800" cy="3416400"/>
          </a:xfrm>
          <a:prstGeom prst="rect">
            <a:avLst/>
          </a:prstGeom>
        </p:spPr>
        <p:txBody>
          <a:bodyPr spcFirstLastPara="1" wrap="square" lIns="91425" tIns="91425" rIns="91425" bIns="91425" anchor="ctr" anchorCtr="0">
            <a:noAutofit/>
          </a:bodyPr>
          <a:lstStyle/>
          <a:p>
            <a:pPr marL="457200" marR="0" lvl="0" indent="-342900" algn="l" rtl="0">
              <a:lnSpc>
                <a:spcPct val="150000"/>
              </a:lnSpc>
              <a:spcBef>
                <a:spcPts val="0"/>
              </a:spcBef>
              <a:spcAft>
                <a:spcPts val="0"/>
              </a:spcAft>
              <a:buClr>
                <a:schemeClr val="lt2"/>
              </a:buClr>
              <a:buSzPts val="1800"/>
              <a:buFont typeface="Arial"/>
              <a:buChar char="●"/>
            </a:pPr>
            <a:r>
              <a:rPr lang="en"/>
              <a:t>Syntax errors</a:t>
            </a:r>
            <a:endParaRPr/>
          </a:p>
          <a:p>
            <a:pPr marL="914400" marR="0" lvl="1" indent="-317500" algn="l" rtl="0">
              <a:lnSpc>
                <a:spcPct val="150000"/>
              </a:lnSpc>
              <a:spcBef>
                <a:spcPts val="0"/>
              </a:spcBef>
              <a:spcAft>
                <a:spcPts val="0"/>
              </a:spcAft>
              <a:buSzPts val="1400"/>
              <a:buChar char="○"/>
            </a:pPr>
            <a:r>
              <a:rPr lang="en"/>
              <a:t>Code does not compile.</a:t>
            </a:r>
            <a:endParaRPr/>
          </a:p>
          <a:p>
            <a:pPr marL="914400" marR="0" lvl="1" indent="-317500" algn="l" rtl="0">
              <a:lnSpc>
                <a:spcPct val="150000"/>
              </a:lnSpc>
              <a:spcBef>
                <a:spcPts val="0"/>
              </a:spcBef>
              <a:spcAft>
                <a:spcPts val="0"/>
              </a:spcAft>
              <a:buSzPts val="1400"/>
              <a:buChar char="○"/>
            </a:pPr>
            <a:r>
              <a:rPr lang="en"/>
              <a:t>Violates rules of the language.</a:t>
            </a:r>
            <a:endParaRPr/>
          </a:p>
          <a:p>
            <a:pPr marL="914400" marR="0" lvl="1" indent="-317500" algn="l" rtl="0">
              <a:lnSpc>
                <a:spcPct val="150000"/>
              </a:lnSpc>
              <a:spcBef>
                <a:spcPts val="0"/>
              </a:spcBef>
              <a:spcAft>
                <a:spcPts val="0"/>
              </a:spcAft>
              <a:buSzPts val="1400"/>
              <a:buChar char="○"/>
            </a:pPr>
            <a:r>
              <a:rPr lang="en"/>
              <a:t>Caught BEFORE executing code.</a:t>
            </a:r>
            <a:endParaRPr/>
          </a:p>
          <a:p>
            <a:pPr marL="457200" marR="0" lvl="0" indent="-342900" algn="l" rtl="0">
              <a:lnSpc>
                <a:spcPct val="150000"/>
              </a:lnSpc>
              <a:spcBef>
                <a:spcPts val="0"/>
              </a:spcBef>
              <a:spcAft>
                <a:spcPts val="0"/>
              </a:spcAft>
              <a:buSzPts val="1800"/>
              <a:buChar char="●"/>
            </a:pPr>
            <a:r>
              <a:rPr lang="en"/>
              <a:t>Runtime errors</a:t>
            </a:r>
            <a:endParaRPr/>
          </a:p>
          <a:p>
            <a:pPr marL="914400" marR="0" lvl="1" indent="-317500" algn="l" rtl="0">
              <a:lnSpc>
                <a:spcPct val="150000"/>
              </a:lnSpc>
              <a:spcBef>
                <a:spcPts val="0"/>
              </a:spcBef>
              <a:spcAft>
                <a:spcPts val="0"/>
              </a:spcAft>
              <a:buSzPts val="1400"/>
              <a:buChar char="○"/>
            </a:pPr>
            <a:r>
              <a:rPr lang="en"/>
              <a:t>Code compiles, but throws errors while executing it.</a:t>
            </a:r>
            <a:endParaRPr/>
          </a:p>
          <a:p>
            <a:pPr marL="914400" marR="0" lvl="1" indent="-317500" algn="l" rtl="0">
              <a:lnSpc>
                <a:spcPct val="150000"/>
              </a:lnSpc>
              <a:spcBef>
                <a:spcPts val="0"/>
              </a:spcBef>
              <a:spcAft>
                <a:spcPts val="0"/>
              </a:spcAft>
              <a:buSzPts val="1400"/>
              <a:buChar char="○"/>
            </a:pPr>
            <a:r>
              <a:rPr lang="en"/>
              <a:t>File input/output issues, division by zero, etc.</a:t>
            </a:r>
            <a:endParaRPr/>
          </a:p>
          <a:p>
            <a:pPr marL="914400" marR="0" lvl="1" indent="-317500" algn="l" rtl="0">
              <a:lnSpc>
                <a:spcPct val="150000"/>
              </a:lnSpc>
              <a:spcBef>
                <a:spcPts val="0"/>
              </a:spcBef>
              <a:spcAft>
                <a:spcPts val="0"/>
              </a:spcAft>
              <a:buSzPts val="1400"/>
              <a:buChar char="○"/>
            </a:pPr>
            <a:r>
              <a:rPr lang="en"/>
              <a:t>Caught DURING execution.</a:t>
            </a:r>
            <a:endParaRPr/>
          </a:p>
          <a:p>
            <a:pPr marL="457200" marR="0" lvl="0" indent="-342900" algn="l" rtl="0">
              <a:lnSpc>
                <a:spcPct val="150000"/>
              </a:lnSpc>
              <a:spcBef>
                <a:spcPts val="0"/>
              </a:spcBef>
              <a:spcAft>
                <a:spcPts val="0"/>
              </a:spcAft>
              <a:buSzPts val="1800"/>
              <a:buChar char="●"/>
            </a:pPr>
            <a:r>
              <a:rPr lang="en"/>
              <a:t>Logic errors</a:t>
            </a:r>
            <a:endParaRPr/>
          </a:p>
          <a:p>
            <a:pPr marL="914400" marR="0" lvl="1" indent="-317500" algn="l" rtl="0">
              <a:lnSpc>
                <a:spcPct val="150000"/>
              </a:lnSpc>
              <a:spcBef>
                <a:spcPts val="0"/>
              </a:spcBef>
              <a:spcAft>
                <a:spcPts val="0"/>
              </a:spcAft>
              <a:buSzPts val="1400"/>
              <a:buChar char="○"/>
            </a:pPr>
            <a:r>
              <a:rPr lang="en"/>
              <a:t>Hardest to detect because it doesn’t always throw errors.</a:t>
            </a:r>
            <a:endParaRPr/>
          </a:p>
          <a:p>
            <a:pPr marL="914400" marR="0" lvl="1" indent="-317500" algn="l" rtl="0">
              <a:lnSpc>
                <a:spcPct val="150000"/>
              </a:lnSpc>
              <a:spcBef>
                <a:spcPts val="0"/>
              </a:spcBef>
              <a:spcAft>
                <a:spcPts val="0"/>
              </a:spcAft>
              <a:buSzPts val="1400"/>
              <a:buChar char="○"/>
            </a:pPr>
            <a:r>
              <a:rPr lang="en"/>
              <a:t>Programmer did not handle exceptions properly….</a:t>
            </a:r>
            <a:endParaRPr/>
          </a:p>
        </p:txBody>
      </p:sp>
      <p:sp>
        <p:nvSpPr>
          <p:cNvPr id="293" name="Shape 293"/>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Errors</a:t>
            </a:r>
            <a:endParaRPr/>
          </a:p>
        </p:txBody>
      </p:sp>
      <p:sp>
        <p:nvSpPr>
          <p:cNvPr id="299" name="Shape 299"/>
          <p:cNvSpPr txBox="1">
            <a:spLocks noGrp="1"/>
          </p:cNvSpPr>
          <p:nvPr>
            <p:ph type="body" idx="1"/>
          </p:nvPr>
        </p:nvSpPr>
        <p:spPr>
          <a:xfrm>
            <a:off x="1944300" y="1421725"/>
            <a:ext cx="6829800" cy="3416400"/>
          </a:xfrm>
          <a:prstGeom prst="rect">
            <a:avLst/>
          </a:prstGeom>
        </p:spPr>
        <p:txBody>
          <a:bodyPr spcFirstLastPara="1" wrap="square" lIns="91425" tIns="91425" rIns="91425" bIns="91425" anchor="ctr" anchorCtr="0">
            <a:noAutofit/>
          </a:bodyPr>
          <a:lstStyle/>
          <a:p>
            <a:pPr marL="457200" marR="0" lvl="0" indent="-342900" algn="l" rtl="0">
              <a:lnSpc>
                <a:spcPct val="150000"/>
              </a:lnSpc>
              <a:spcBef>
                <a:spcPts val="0"/>
              </a:spcBef>
              <a:spcAft>
                <a:spcPts val="0"/>
              </a:spcAft>
              <a:buClr>
                <a:schemeClr val="lt2"/>
              </a:buClr>
              <a:buSzPts val="1800"/>
              <a:buFont typeface="Arial"/>
              <a:buChar char="●"/>
            </a:pPr>
            <a:r>
              <a:rPr lang="en"/>
              <a:t>Syntax errors</a:t>
            </a:r>
            <a:endParaRPr/>
          </a:p>
          <a:p>
            <a:pPr marL="914400" marR="0" lvl="1" indent="-317500" algn="l" rtl="0">
              <a:lnSpc>
                <a:spcPct val="150000"/>
              </a:lnSpc>
              <a:spcBef>
                <a:spcPts val="0"/>
              </a:spcBef>
              <a:spcAft>
                <a:spcPts val="0"/>
              </a:spcAft>
              <a:buSzPts val="1400"/>
              <a:buChar char="○"/>
            </a:pPr>
            <a:r>
              <a:rPr lang="en"/>
              <a:t>Code does not compile.</a:t>
            </a:r>
            <a:endParaRPr/>
          </a:p>
          <a:p>
            <a:pPr marL="914400" marR="0" lvl="1" indent="-317500" algn="l" rtl="0">
              <a:lnSpc>
                <a:spcPct val="150000"/>
              </a:lnSpc>
              <a:spcBef>
                <a:spcPts val="0"/>
              </a:spcBef>
              <a:spcAft>
                <a:spcPts val="0"/>
              </a:spcAft>
              <a:buSzPts val="1400"/>
              <a:buChar char="○"/>
            </a:pPr>
            <a:r>
              <a:rPr lang="en"/>
              <a:t>Violates rules of the language.</a:t>
            </a:r>
            <a:endParaRPr/>
          </a:p>
          <a:p>
            <a:pPr marL="914400" marR="0" lvl="1" indent="-317500" algn="l" rtl="0">
              <a:lnSpc>
                <a:spcPct val="150000"/>
              </a:lnSpc>
              <a:spcBef>
                <a:spcPts val="0"/>
              </a:spcBef>
              <a:spcAft>
                <a:spcPts val="0"/>
              </a:spcAft>
              <a:buSzPts val="1400"/>
              <a:buChar char="○"/>
            </a:pPr>
            <a:r>
              <a:rPr lang="en"/>
              <a:t>Caught BEFORE executing code.</a:t>
            </a:r>
            <a:endParaRPr/>
          </a:p>
          <a:p>
            <a:pPr marL="457200" marR="0" lvl="0" indent="-342900" algn="l" rtl="0">
              <a:lnSpc>
                <a:spcPct val="150000"/>
              </a:lnSpc>
              <a:spcBef>
                <a:spcPts val="0"/>
              </a:spcBef>
              <a:spcAft>
                <a:spcPts val="0"/>
              </a:spcAft>
              <a:buSzPts val="1800"/>
              <a:buChar char="●"/>
            </a:pPr>
            <a:r>
              <a:rPr lang="en"/>
              <a:t>Runtime errors</a:t>
            </a:r>
            <a:endParaRPr/>
          </a:p>
          <a:p>
            <a:pPr marL="914400" marR="0" lvl="1" indent="-317500" algn="l" rtl="0">
              <a:lnSpc>
                <a:spcPct val="150000"/>
              </a:lnSpc>
              <a:spcBef>
                <a:spcPts val="0"/>
              </a:spcBef>
              <a:spcAft>
                <a:spcPts val="0"/>
              </a:spcAft>
              <a:buSzPts val="1400"/>
              <a:buChar char="○"/>
            </a:pPr>
            <a:r>
              <a:rPr lang="en"/>
              <a:t>Code compiles, but throws errors while executing it.</a:t>
            </a:r>
            <a:endParaRPr/>
          </a:p>
          <a:p>
            <a:pPr marL="914400" marR="0" lvl="1" indent="-317500" algn="l" rtl="0">
              <a:lnSpc>
                <a:spcPct val="150000"/>
              </a:lnSpc>
              <a:spcBef>
                <a:spcPts val="0"/>
              </a:spcBef>
              <a:spcAft>
                <a:spcPts val="0"/>
              </a:spcAft>
              <a:buSzPts val="1400"/>
              <a:buChar char="○"/>
            </a:pPr>
            <a:r>
              <a:rPr lang="en"/>
              <a:t>File input/output issues, division by zero, etc.</a:t>
            </a:r>
            <a:endParaRPr/>
          </a:p>
          <a:p>
            <a:pPr marL="914400" marR="0" lvl="1" indent="-317500" algn="l" rtl="0">
              <a:lnSpc>
                <a:spcPct val="150000"/>
              </a:lnSpc>
              <a:spcBef>
                <a:spcPts val="0"/>
              </a:spcBef>
              <a:spcAft>
                <a:spcPts val="0"/>
              </a:spcAft>
              <a:buSzPts val="1400"/>
              <a:buChar char="○"/>
            </a:pPr>
            <a:r>
              <a:rPr lang="en"/>
              <a:t>Caught DURING execution.</a:t>
            </a:r>
            <a:endParaRPr/>
          </a:p>
          <a:p>
            <a:pPr marL="457200" marR="0" lvl="0" indent="-342900" algn="l" rtl="0">
              <a:lnSpc>
                <a:spcPct val="150000"/>
              </a:lnSpc>
              <a:spcBef>
                <a:spcPts val="0"/>
              </a:spcBef>
              <a:spcAft>
                <a:spcPts val="0"/>
              </a:spcAft>
              <a:buSzPts val="1800"/>
              <a:buChar char="●"/>
            </a:pPr>
            <a:r>
              <a:rPr lang="en"/>
              <a:t>Logic errors</a:t>
            </a:r>
            <a:endParaRPr/>
          </a:p>
          <a:p>
            <a:pPr marL="914400" marR="0" lvl="1" indent="-317500" algn="l" rtl="0">
              <a:lnSpc>
                <a:spcPct val="150000"/>
              </a:lnSpc>
              <a:spcBef>
                <a:spcPts val="0"/>
              </a:spcBef>
              <a:spcAft>
                <a:spcPts val="0"/>
              </a:spcAft>
              <a:buSzPts val="1400"/>
              <a:buChar char="○"/>
            </a:pPr>
            <a:r>
              <a:rPr lang="en"/>
              <a:t>Hardest to detect because it doesn’t always throw errors.</a:t>
            </a:r>
            <a:endParaRPr/>
          </a:p>
          <a:p>
            <a:pPr marL="914400" marR="0" lvl="1" indent="-317500" algn="l" rtl="0">
              <a:lnSpc>
                <a:spcPct val="150000"/>
              </a:lnSpc>
              <a:spcBef>
                <a:spcPts val="0"/>
              </a:spcBef>
              <a:spcAft>
                <a:spcPts val="0"/>
              </a:spcAft>
              <a:buSzPts val="1400"/>
              <a:buChar char="○"/>
            </a:pPr>
            <a:r>
              <a:rPr lang="en"/>
              <a:t>Programmer did not handle all necessary exceptions.</a:t>
            </a:r>
            <a:endParaRPr/>
          </a:p>
        </p:txBody>
      </p:sp>
      <p:sp>
        <p:nvSpPr>
          <p:cNvPr id="300" name="Shape 300"/>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raw_input function</a:t>
            </a:r>
            <a:endParaRPr/>
          </a:p>
        </p:txBody>
      </p:sp>
      <p:sp>
        <p:nvSpPr>
          <p:cNvPr id="306" name="Shape 30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What happens when we can’t hardcode values for variables? </a:t>
            </a:r>
            <a:endParaRPr/>
          </a:p>
          <a:p>
            <a:pPr marL="457200" lvl="0" indent="-342900" rtl="0">
              <a:spcBef>
                <a:spcPts val="0"/>
              </a:spcBef>
              <a:spcAft>
                <a:spcPts val="0"/>
              </a:spcAft>
              <a:buSzPts val="1800"/>
              <a:buChar char="●"/>
            </a:pPr>
            <a:r>
              <a:rPr lang="en"/>
              <a:t>Need user input to determine value.</a:t>
            </a:r>
            <a:endParaRPr/>
          </a:p>
          <a:p>
            <a:pPr marL="457200" lvl="0" indent="-342900" rtl="0">
              <a:spcBef>
                <a:spcPts val="0"/>
              </a:spcBef>
              <a:spcAft>
                <a:spcPts val="0"/>
              </a:spcAft>
              <a:buSzPts val="1800"/>
              <a:buChar char="●"/>
            </a:pPr>
            <a:r>
              <a:rPr lang="en"/>
              <a:t>In other languages, such as Java and C++, this is called </a:t>
            </a:r>
            <a:r>
              <a:rPr lang="en" b="1" i="1"/>
              <a:t>standard input</a:t>
            </a:r>
            <a:r>
              <a:rPr lang="en"/>
              <a:t>.</a:t>
            </a:r>
            <a:endParaRPr/>
          </a:p>
          <a:p>
            <a:pPr marL="457200" lvl="0" indent="-342900" rtl="0">
              <a:spcBef>
                <a:spcPts val="0"/>
              </a:spcBef>
              <a:spcAft>
                <a:spcPts val="0"/>
              </a:spcAft>
              <a:buSzPts val="1800"/>
              <a:buChar char="●"/>
            </a:pPr>
            <a:r>
              <a:rPr lang="en"/>
              <a:t>Python handles console input as a function in which arguments represent the values assigned to the variable that stores the input.</a:t>
            </a:r>
            <a:endParaRPr/>
          </a:p>
          <a:p>
            <a:pPr marL="457200" lvl="0" indent="-342900" rtl="0">
              <a:spcBef>
                <a:spcPts val="0"/>
              </a:spcBef>
              <a:spcAft>
                <a:spcPts val="0"/>
              </a:spcAft>
              <a:buSzPts val="1800"/>
              <a:buChar char="●"/>
            </a:pPr>
            <a:r>
              <a:rPr lang="en"/>
              <a:t>var1 = raw_input(“What is your name? ”)</a:t>
            </a:r>
            <a:endParaRPr/>
          </a:p>
          <a:p>
            <a:pPr marL="457200" lvl="0" indent="-342900" rtl="0">
              <a:spcBef>
                <a:spcPts val="0"/>
              </a:spcBef>
              <a:spcAft>
                <a:spcPts val="0"/>
              </a:spcAft>
              <a:buSzPts val="1800"/>
              <a:buChar char="●"/>
            </a:pPr>
            <a:r>
              <a:rPr lang="en"/>
              <a:t>var1 = [Whatever the user inputs]</a:t>
            </a:r>
            <a:endParaRPr/>
          </a:p>
          <a:p>
            <a:pPr marL="457200" lvl="0" indent="-342900" rtl="0">
              <a:spcBef>
                <a:spcPts val="0"/>
              </a:spcBef>
              <a:spcAft>
                <a:spcPts val="0"/>
              </a:spcAft>
              <a:buSzPts val="1800"/>
              <a:buChar char="●"/>
            </a:pPr>
            <a:r>
              <a:rPr lang="en"/>
              <a:t>print “Welcome to computer science,”, var1</a:t>
            </a:r>
            <a:endParaRPr/>
          </a:p>
          <a:p>
            <a:pPr marL="457200" lvl="0" indent="-342900" rtl="0">
              <a:spcBef>
                <a:spcPts val="0"/>
              </a:spcBef>
              <a:spcAft>
                <a:spcPts val="0"/>
              </a:spcAft>
              <a:buSzPts val="1800"/>
              <a:buChar char="●"/>
            </a:pPr>
            <a:r>
              <a:rPr lang="en"/>
              <a:t>Default datatype is string. </a:t>
            </a:r>
            <a:endParaRPr/>
          </a:p>
          <a:p>
            <a:pPr marL="914400" lvl="1" indent="-317500" rtl="0">
              <a:spcBef>
                <a:spcPts val="0"/>
              </a:spcBef>
              <a:spcAft>
                <a:spcPts val="0"/>
              </a:spcAft>
              <a:buSzPts val="1400"/>
              <a:buChar char="○"/>
            </a:pPr>
            <a:r>
              <a:rPr lang="en"/>
              <a:t>What if we wanted an integer or float?</a:t>
            </a:r>
            <a:endParaRPr/>
          </a:p>
          <a:p>
            <a:pPr marL="914400" lvl="1" indent="-317500" rtl="0">
              <a:spcBef>
                <a:spcPts val="0"/>
              </a:spcBef>
              <a:spcAft>
                <a:spcPts val="0"/>
              </a:spcAft>
              <a:buSzPts val="1400"/>
              <a:buChar char="○"/>
            </a:pPr>
            <a:r>
              <a:rPr lang="en"/>
              <a:t>Need to </a:t>
            </a:r>
            <a:r>
              <a:rPr lang="en" b="1" i="1"/>
              <a:t>type cast</a:t>
            </a:r>
            <a:endParaRPr/>
          </a:p>
        </p:txBody>
      </p:sp>
      <p:sp>
        <p:nvSpPr>
          <p:cNvPr id="307" name="Shape 307"/>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Code</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Lec 3_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152475"/>
            <a:ext cx="8520600" cy="1582985"/>
          </a:xfrm>
          <a:prstGeom prst="rect">
            <a:avLst/>
          </a:prstGeom>
        </p:spPr>
      </p:pic>
      <p:pic>
        <p:nvPicPr>
          <p:cNvPr id="5" name="Picture 4" descr="Lec 3_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700" y="2904313"/>
            <a:ext cx="8554804" cy="1846428"/>
          </a:xfrm>
          <a:prstGeom prst="rect">
            <a:avLst/>
          </a:prstGeom>
        </p:spPr>
      </p:pic>
    </p:spTree>
    <p:extLst>
      <p:ext uri="{BB962C8B-B14F-4D97-AF65-F5344CB8AC3E}">
        <p14:creationId xmlns:p14="http://schemas.microsoft.com/office/powerpoint/2010/main" val="1144905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p:txBody>
      </p:sp>
      <p:sp>
        <p:nvSpPr>
          <p:cNvPr id="4" name="Title 3"/>
          <p:cNvSpPr>
            <a:spLocks noGrp="1"/>
          </p:cNvSpPr>
          <p:nvPr>
            <p:ph type="title"/>
          </p:nvPr>
        </p:nvSpPr>
        <p:spPr>
          <a:xfrm>
            <a:off x="311700" y="248645"/>
            <a:ext cx="8520600" cy="572700"/>
          </a:xfrm>
        </p:spPr>
        <p:txBody>
          <a:bodyPr/>
          <a:lstStyle/>
          <a:p>
            <a:r>
              <a:rPr lang="en-US" dirty="0" smtClean="0"/>
              <a:t>Raw input Example</a:t>
            </a:r>
            <a:endParaRPr lang="en-US" dirty="0"/>
          </a:p>
        </p:txBody>
      </p:sp>
      <p:pic>
        <p:nvPicPr>
          <p:cNvPr id="5" name="Picture 4" descr="Lec 3_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903727"/>
            <a:ext cx="8520600" cy="1793214"/>
          </a:xfrm>
          <a:prstGeom prst="rect">
            <a:avLst/>
          </a:prstGeom>
        </p:spPr>
      </p:pic>
      <p:pic>
        <p:nvPicPr>
          <p:cNvPr id="6" name="Picture 5" descr="Lec 3_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700" y="2945689"/>
            <a:ext cx="8617898" cy="1902977"/>
          </a:xfrm>
          <a:prstGeom prst="rect">
            <a:avLst/>
          </a:prstGeom>
        </p:spPr>
      </p:pic>
    </p:spTree>
    <p:extLst>
      <p:ext uri="{BB962C8B-B14F-4D97-AF65-F5344CB8AC3E}">
        <p14:creationId xmlns:p14="http://schemas.microsoft.com/office/powerpoint/2010/main" val="3652843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Programming languages</a:t>
            </a:r>
            <a:endParaRPr/>
          </a:p>
        </p:txBody>
      </p:sp>
      <p:sp>
        <p:nvSpPr>
          <p:cNvPr id="74" name="Shape 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0" rtl="0">
              <a:spcBef>
                <a:spcPts val="0"/>
              </a:spcBef>
              <a:spcAft>
                <a:spcPts val="0"/>
              </a:spcAft>
              <a:buNone/>
            </a:pPr>
            <a:r>
              <a:rPr lang="en" sz="1800"/>
              <a:t>What are they?</a:t>
            </a:r>
            <a:endParaRPr sz="1800"/>
          </a:p>
          <a:p>
            <a:pPr marL="1371600" lvl="3" indent="-317500" rtl="0">
              <a:spcBef>
                <a:spcPts val="1600"/>
              </a:spcBef>
              <a:spcAft>
                <a:spcPts val="0"/>
              </a:spcAft>
              <a:buSzPts val="1400"/>
              <a:buChar char="●"/>
            </a:pPr>
            <a:r>
              <a:rPr lang="en"/>
              <a:t>Automates and executes algorithms in a structured format.</a:t>
            </a:r>
            <a:endParaRPr/>
          </a:p>
          <a:p>
            <a:pPr marL="1371600" lvl="3" indent="-317500" rtl="0">
              <a:spcBef>
                <a:spcPts val="0"/>
              </a:spcBef>
              <a:spcAft>
                <a:spcPts val="0"/>
              </a:spcAft>
              <a:buSzPts val="1400"/>
              <a:buChar char="●"/>
            </a:pPr>
            <a:r>
              <a:rPr lang="en"/>
              <a:t>So what is an </a:t>
            </a:r>
            <a:r>
              <a:rPr lang="en" b="1" i="1"/>
              <a:t>algorithm</a:t>
            </a:r>
            <a:r>
              <a:rPr lang="en"/>
              <a:t>?</a:t>
            </a:r>
            <a:endParaRPr/>
          </a:p>
          <a:p>
            <a:pPr marL="1828800" lvl="4" indent="-317500" rtl="0">
              <a:spcBef>
                <a:spcPts val="0"/>
              </a:spcBef>
              <a:spcAft>
                <a:spcPts val="0"/>
              </a:spcAft>
              <a:buSzPts val="1400"/>
              <a:buChar char="○"/>
            </a:pPr>
            <a:r>
              <a:rPr lang="en"/>
              <a:t>A series of instructions constructed to solve a problem.</a:t>
            </a:r>
            <a:endParaRPr/>
          </a:p>
          <a:p>
            <a:pPr marL="1828800" lvl="4" indent="-317500" rtl="0">
              <a:spcBef>
                <a:spcPts val="0"/>
              </a:spcBef>
              <a:spcAft>
                <a:spcPts val="0"/>
              </a:spcAft>
              <a:buSzPts val="1400"/>
              <a:buChar char="○"/>
            </a:pPr>
            <a:r>
              <a:rPr lang="en"/>
              <a:t>Examples: instructions on the back of your cake mix, manual for assembling furniture, and so forth.</a:t>
            </a:r>
            <a:endParaRPr/>
          </a:p>
          <a:p>
            <a:pPr marL="1828800" lvl="4" indent="-317500" rtl="0">
              <a:spcBef>
                <a:spcPts val="0"/>
              </a:spcBef>
              <a:spcAft>
                <a:spcPts val="0"/>
              </a:spcAft>
              <a:buSzPts val="1400"/>
              <a:buChar char="○"/>
            </a:pPr>
            <a:r>
              <a:rPr lang="en"/>
              <a:t>Some problems cannot be solved using an algorithm--undecidable, unsolvable, intractable problems.</a:t>
            </a:r>
            <a:endParaRPr/>
          </a:p>
          <a:p>
            <a:pPr marL="1371600" lvl="3" indent="-317500" rtl="0">
              <a:spcBef>
                <a:spcPts val="0"/>
              </a:spcBef>
              <a:spcAft>
                <a:spcPts val="0"/>
              </a:spcAft>
              <a:buSzPts val="1400"/>
              <a:buChar char="●"/>
            </a:pPr>
            <a:r>
              <a:rPr lang="en"/>
              <a:t>Usually serves as an intermediary between natural languages and assembly language.</a:t>
            </a:r>
            <a:endParaRPr sz="1800"/>
          </a:p>
        </p:txBody>
      </p:sp>
      <p:sp>
        <p:nvSpPr>
          <p:cNvPr id="75" name="Shape 75"/>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wrong?</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Screen Shot 2018-03-05 at 1.24.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039" y="1269919"/>
            <a:ext cx="8496261" cy="2794988"/>
          </a:xfrm>
          <a:prstGeom prst="rect">
            <a:avLst/>
          </a:prstGeom>
        </p:spPr>
      </p:pic>
    </p:spTree>
    <p:extLst>
      <p:ext uri="{BB962C8B-B14F-4D97-AF65-F5344CB8AC3E}">
        <p14:creationId xmlns:p14="http://schemas.microsoft.com/office/powerpoint/2010/main" val="27367253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raw_input function problems</a:t>
            </a:r>
            <a:endParaRPr/>
          </a:p>
        </p:txBody>
      </p:sp>
      <p:sp>
        <p:nvSpPr>
          <p:cNvPr id="313" name="Shape 3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Devise TWO questions that store user responses in variables. Print these responses later. </a:t>
            </a:r>
            <a:endParaRPr/>
          </a:p>
          <a:p>
            <a:pPr marL="457200" lvl="0" indent="-342900" rtl="0">
              <a:spcBef>
                <a:spcPts val="0"/>
              </a:spcBef>
              <a:spcAft>
                <a:spcPts val="0"/>
              </a:spcAft>
              <a:buSzPts val="1800"/>
              <a:buChar char="●"/>
            </a:pPr>
            <a:r>
              <a:rPr lang="en"/>
              <a:t>Example</a:t>
            </a:r>
            <a:endParaRPr/>
          </a:p>
          <a:p>
            <a:pPr marL="914400" lvl="1" indent="-317500" rtl="0">
              <a:spcBef>
                <a:spcPts val="0"/>
              </a:spcBef>
              <a:spcAft>
                <a:spcPts val="0"/>
              </a:spcAft>
              <a:buSzPts val="1400"/>
              <a:buChar char="○"/>
            </a:pPr>
            <a:r>
              <a:rPr lang="en"/>
              <a:t>How many siblings do you have? What are their names? Print: You have [number] sibling(s) named [names].</a:t>
            </a:r>
            <a:endParaRPr/>
          </a:p>
          <a:p>
            <a:pPr marL="0" lvl="0" indent="0" rtl="0">
              <a:spcBef>
                <a:spcPts val="1600"/>
              </a:spcBef>
              <a:spcAft>
                <a:spcPts val="1600"/>
              </a:spcAft>
              <a:buNone/>
            </a:pPr>
            <a:endParaRPr/>
          </a:p>
        </p:txBody>
      </p:sp>
      <p:sp>
        <p:nvSpPr>
          <p:cNvPr id="314" name="Shape 314"/>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78449"/>
            <a:ext cx="8520600" cy="572700"/>
          </a:xfrm>
        </p:spPr>
        <p:txBody>
          <a:bodyPr/>
          <a:lstStyle/>
          <a:p>
            <a:r>
              <a:rPr lang="en-US" dirty="0" smtClean="0"/>
              <a:t>Python Example and Code</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4" descr="Lec 3_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598781"/>
            <a:ext cx="8520600" cy="2233334"/>
          </a:xfrm>
          <a:prstGeom prst="rect">
            <a:avLst/>
          </a:prstGeom>
        </p:spPr>
      </p:pic>
      <p:pic>
        <p:nvPicPr>
          <p:cNvPr id="6" name="Picture 5" descr="Lec 3_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700" y="2867137"/>
            <a:ext cx="8520600" cy="2181917"/>
          </a:xfrm>
          <a:prstGeom prst="rect">
            <a:avLst/>
          </a:prstGeom>
        </p:spPr>
      </p:pic>
    </p:spTree>
    <p:extLst>
      <p:ext uri="{BB962C8B-B14F-4D97-AF65-F5344CB8AC3E}">
        <p14:creationId xmlns:p14="http://schemas.microsoft.com/office/powerpoint/2010/main" val="9865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Arithmetic operations</a:t>
            </a:r>
            <a:endParaRPr/>
          </a:p>
        </p:txBody>
      </p:sp>
      <p:sp>
        <p:nvSpPr>
          <p:cNvPr id="320" name="Shape 320"/>
          <p:cNvSpPr txBox="1">
            <a:spLocks noGrp="1"/>
          </p:cNvSpPr>
          <p:nvPr>
            <p:ph type="body" idx="1"/>
          </p:nvPr>
        </p:nvSpPr>
        <p:spPr>
          <a:xfrm>
            <a:off x="1244263" y="1113175"/>
            <a:ext cx="25524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Addition: +</a:t>
            </a:r>
            <a:endParaRPr/>
          </a:p>
          <a:p>
            <a:pPr marL="914400" lvl="1" indent="-317500" rtl="0">
              <a:spcBef>
                <a:spcPts val="0"/>
              </a:spcBef>
              <a:spcAft>
                <a:spcPts val="0"/>
              </a:spcAft>
              <a:buSzPts val="1400"/>
              <a:buChar char="○"/>
            </a:pPr>
            <a:r>
              <a:rPr lang="en"/>
              <a:t>add_var = 8 + 10</a:t>
            </a:r>
            <a:endParaRPr/>
          </a:p>
          <a:p>
            <a:pPr marL="914400" lvl="1" indent="-317500" rtl="0">
              <a:spcBef>
                <a:spcPts val="0"/>
              </a:spcBef>
              <a:spcAft>
                <a:spcPts val="0"/>
              </a:spcAft>
              <a:buSzPts val="1400"/>
              <a:buChar char="○"/>
            </a:pPr>
            <a:r>
              <a:rPr lang="en"/>
              <a:t>print (add_var)</a:t>
            </a:r>
            <a:endParaRPr/>
          </a:p>
          <a:p>
            <a:pPr marL="457200" lvl="0" indent="-342900" rtl="0">
              <a:spcBef>
                <a:spcPts val="0"/>
              </a:spcBef>
              <a:spcAft>
                <a:spcPts val="0"/>
              </a:spcAft>
              <a:buSzPts val="1800"/>
              <a:buChar char="●"/>
            </a:pPr>
            <a:r>
              <a:rPr lang="en"/>
              <a:t>Subtraction: -</a:t>
            </a:r>
            <a:endParaRPr/>
          </a:p>
          <a:p>
            <a:pPr marL="914400" lvl="1" indent="-317500" rtl="0">
              <a:spcBef>
                <a:spcPts val="0"/>
              </a:spcBef>
              <a:spcAft>
                <a:spcPts val="0"/>
              </a:spcAft>
              <a:buSzPts val="1400"/>
              <a:buChar char="○"/>
            </a:pPr>
            <a:r>
              <a:rPr lang="en"/>
              <a:t>sub_var = 8 - 10</a:t>
            </a:r>
            <a:endParaRPr/>
          </a:p>
          <a:p>
            <a:pPr marL="914400" lvl="1" indent="-317500" rtl="0">
              <a:spcBef>
                <a:spcPts val="0"/>
              </a:spcBef>
              <a:spcAft>
                <a:spcPts val="0"/>
              </a:spcAft>
              <a:buSzPts val="1400"/>
              <a:buChar char="○"/>
            </a:pPr>
            <a:r>
              <a:rPr lang="en"/>
              <a:t>print(sub_var)</a:t>
            </a:r>
            <a:endParaRPr/>
          </a:p>
          <a:p>
            <a:pPr marL="457200" lvl="0" indent="-342900" rtl="0">
              <a:spcBef>
                <a:spcPts val="0"/>
              </a:spcBef>
              <a:spcAft>
                <a:spcPts val="0"/>
              </a:spcAft>
              <a:buSzPts val="1800"/>
              <a:buChar char="●"/>
            </a:pPr>
            <a:r>
              <a:rPr lang="en"/>
              <a:t>Multiplication: *</a:t>
            </a:r>
            <a:endParaRPr/>
          </a:p>
          <a:p>
            <a:pPr marL="914400" lvl="1" indent="-317500" rtl="0">
              <a:spcBef>
                <a:spcPts val="0"/>
              </a:spcBef>
              <a:spcAft>
                <a:spcPts val="0"/>
              </a:spcAft>
              <a:buSzPts val="1400"/>
              <a:buChar char="○"/>
            </a:pPr>
            <a:r>
              <a:rPr lang="en"/>
              <a:t>mult_var = 8 * 10</a:t>
            </a:r>
            <a:endParaRPr/>
          </a:p>
          <a:p>
            <a:pPr marL="914400" lvl="1" indent="-317500" rtl="0">
              <a:spcBef>
                <a:spcPts val="0"/>
              </a:spcBef>
              <a:spcAft>
                <a:spcPts val="0"/>
              </a:spcAft>
              <a:buSzPts val="1400"/>
              <a:buChar char="○"/>
            </a:pPr>
            <a:r>
              <a:rPr lang="en"/>
              <a:t>print(mult_var)</a:t>
            </a:r>
            <a:endParaRPr/>
          </a:p>
          <a:p>
            <a:pPr marL="457200" lvl="0" indent="-342900" rtl="0">
              <a:spcBef>
                <a:spcPts val="0"/>
              </a:spcBef>
              <a:spcAft>
                <a:spcPts val="0"/>
              </a:spcAft>
              <a:buSzPts val="1800"/>
              <a:buChar char="●"/>
            </a:pPr>
            <a:r>
              <a:rPr lang="en" sz="1800"/>
              <a:t>Exponent: **</a:t>
            </a:r>
            <a:endParaRPr sz="1800"/>
          </a:p>
          <a:p>
            <a:pPr marL="914400" lvl="1" indent="-317500" rtl="0">
              <a:spcBef>
                <a:spcPts val="0"/>
              </a:spcBef>
              <a:spcAft>
                <a:spcPts val="0"/>
              </a:spcAft>
              <a:buSzPts val="1400"/>
              <a:buChar char="○"/>
            </a:pPr>
            <a:r>
              <a:rPr lang="en"/>
              <a:t>ex_var = 8**2</a:t>
            </a:r>
            <a:endParaRPr/>
          </a:p>
          <a:p>
            <a:pPr marL="914400" lvl="1" indent="-317500" rtl="0">
              <a:spcBef>
                <a:spcPts val="0"/>
              </a:spcBef>
              <a:spcAft>
                <a:spcPts val="0"/>
              </a:spcAft>
              <a:buSzPts val="1400"/>
              <a:buChar char="○"/>
            </a:pPr>
            <a:r>
              <a:rPr lang="en"/>
              <a:t>print(ex_var)</a:t>
            </a:r>
            <a:endParaRPr/>
          </a:p>
          <a:p>
            <a:pPr marL="0" marR="0" lvl="0" indent="0" algn="l" rtl="0">
              <a:lnSpc>
                <a:spcPct val="115000"/>
              </a:lnSpc>
              <a:spcBef>
                <a:spcPts val="1600"/>
              </a:spcBef>
              <a:spcAft>
                <a:spcPts val="1600"/>
              </a:spcAft>
              <a:buNone/>
            </a:pPr>
            <a:endParaRPr/>
          </a:p>
        </p:txBody>
      </p:sp>
      <p:sp>
        <p:nvSpPr>
          <p:cNvPr id="321" name="Shape 321"/>
          <p:cNvSpPr txBox="1"/>
          <p:nvPr/>
        </p:nvSpPr>
        <p:spPr>
          <a:xfrm>
            <a:off x="6434563" y="14233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2" name="Shape 322"/>
          <p:cNvSpPr txBox="1"/>
          <p:nvPr/>
        </p:nvSpPr>
        <p:spPr>
          <a:xfrm>
            <a:off x="4341738" y="1017725"/>
            <a:ext cx="3558000" cy="32505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sz="1800">
              <a:solidFill>
                <a:schemeClr val="lt2"/>
              </a:solidFill>
            </a:endParaRPr>
          </a:p>
          <a:p>
            <a:pPr marL="457200" lvl="0" indent="-342900" rtl="0">
              <a:lnSpc>
                <a:spcPct val="115000"/>
              </a:lnSpc>
              <a:spcBef>
                <a:spcPts val="1600"/>
              </a:spcBef>
              <a:spcAft>
                <a:spcPts val="0"/>
              </a:spcAft>
              <a:buClr>
                <a:schemeClr val="lt2"/>
              </a:buClr>
              <a:buSzPts val="1800"/>
              <a:buChar char="●"/>
            </a:pPr>
            <a:r>
              <a:rPr lang="en" sz="1800">
                <a:solidFill>
                  <a:schemeClr val="lt2"/>
                </a:solidFill>
              </a:rPr>
              <a:t>Division</a:t>
            </a:r>
            <a:endParaRPr sz="1800">
              <a:solidFill>
                <a:schemeClr val="lt2"/>
              </a:solidFill>
            </a:endParaRPr>
          </a:p>
          <a:p>
            <a:pPr marL="914400" lvl="1" indent="-317500" rtl="0">
              <a:lnSpc>
                <a:spcPct val="115000"/>
              </a:lnSpc>
              <a:spcBef>
                <a:spcPts val="0"/>
              </a:spcBef>
              <a:spcAft>
                <a:spcPts val="0"/>
              </a:spcAft>
              <a:buClr>
                <a:schemeClr val="lt2"/>
              </a:buClr>
              <a:buSzPts val="1400"/>
              <a:buChar char="○"/>
            </a:pPr>
            <a:r>
              <a:rPr lang="en">
                <a:solidFill>
                  <a:schemeClr val="lt2"/>
                </a:solidFill>
              </a:rPr>
              <a:t>Floating point: /</a:t>
            </a:r>
            <a:endParaRPr>
              <a:solidFill>
                <a:schemeClr val="lt2"/>
              </a:solidFill>
            </a:endParaRPr>
          </a:p>
          <a:p>
            <a:pPr marL="914400" lvl="1" indent="-317500" rtl="0">
              <a:lnSpc>
                <a:spcPct val="115000"/>
              </a:lnSpc>
              <a:spcBef>
                <a:spcPts val="0"/>
              </a:spcBef>
              <a:spcAft>
                <a:spcPts val="0"/>
              </a:spcAft>
              <a:buClr>
                <a:schemeClr val="lt2"/>
              </a:buClr>
              <a:buSzPts val="1400"/>
              <a:buChar char="○"/>
            </a:pPr>
            <a:r>
              <a:rPr lang="en">
                <a:solidFill>
                  <a:schemeClr val="lt2"/>
                </a:solidFill>
              </a:rPr>
              <a:t>Integer: //</a:t>
            </a:r>
            <a:endParaRPr>
              <a:solidFill>
                <a:schemeClr val="lt2"/>
              </a:solidFill>
            </a:endParaRPr>
          </a:p>
          <a:p>
            <a:pPr marL="914400" lvl="1" indent="-317500" rtl="0">
              <a:lnSpc>
                <a:spcPct val="115000"/>
              </a:lnSpc>
              <a:spcBef>
                <a:spcPts val="0"/>
              </a:spcBef>
              <a:spcAft>
                <a:spcPts val="0"/>
              </a:spcAft>
              <a:buClr>
                <a:schemeClr val="lt2"/>
              </a:buClr>
              <a:buSzPts val="1400"/>
              <a:buChar char="○"/>
            </a:pPr>
            <a:r>
              <a:rPr lang="en">
                <a:solidFill>
                  <a:schemeClr val="lt2"/>
                </a:solidFill>
              </a:rPr>
              <a:t>Why are they different? 10/3 = {3, if integers; 3.333333 if floating point}</a:t>
            </a:r>
            <a:endParaRPr>
              <a:solidFill>
                <a:schemeClr val="lt2"/>
              </a:solidFill>
            </a:endParaRPr>
          </a:p>
          <a:p>
            <a:pPr marL="457200" lvl="0" indent="-342900" rtl="0">
              <a:lnSpc>
                <a:spcPct val="115000"/>
              </a:lnSpc>
              <a:spcBef>
                <a:spcPts val="0"/>
              </a:spcBef>
              <a:spcAft>
                <a:spcPts val="0"/>
              </a:spcAft>
              <a:buClr>
                <a:schemeClr val="lt2"/>
              </a:buClr>
              <a:buSzPts val="1800"/>
              <a:buChar char="●"/>
            </a:pPr>
            <a:r>
              <a:rPr lang="en" sz="1800">
                <a:solidFill>
                  <a:schemeClr val="lt2"/>
                </a:solidFill>
              </a:rPr>
              <a:t>Modulus: %</a:t>
            </a:r>
            <a:endParaRPr sz="1800">
              <a:solidFill>
                <a:schemeClr val="lt2"/>
              </a:solidFill>
            </a:endParaRPr>
          </a:p>
          <a:p>
            <a:pPr marL="914400" lvl="1" indent="-317500" rtl="0">
              <a:lnSpc>
                <a:spcPct val="115000"/>
              </a:lnSpc>
              <a:spcBef>
                <a:spcPts val="0"/>
              </a:spcBef>
              <a:spcAft>
                <a:spcPts val="0"/>
              </a:spcAft>
              <a:buClr>
                <a:schemeClr val="lt2"/>
              </a:buClr>
              <a:buSzPts val="1400"/>
              <a:buChar char="○"/>
            </a:pPr>
            <a:r>
              <a:rPr lang="en">
                <a:solidFill>
                  <a:schemeClr val="lt2"/>
                </a:solidFill>
              </a:rPr>
              <a:t>Gets the remainder after dividing.</a:t>
            </a:r>
            <a:endParaRPr>
              <a:solidFill>
                <a:schemeClr val="lt2"/>
              </a:solidFill>
            </a:endParaRPr>
          </a:p>
          <a:p>
            <a:pPr marL="0" lvl="0" indent="0">
              <a:spcBef>
                <a:spcPts val="160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Arithmetic practice problems</a:t>
            </a:r>
            <a:endParaRPr/>
          </a:p>
        </p:txBody>
      </p:sp>
      <p:sp>
        <p:nvSpPr>
          <p:cNvPr id="328" name="Shape 3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Calculate the mean of at least 3 different values. Print the sum of these values as well as the resulting mean.</a:t>
            </a:r>
            <a:endParaRPr/>
          </a:p>
          <a:p>
            <a:pPr marL="457200" lvl="0" indent="-342900" rtl="0">
              <a:spcBef>
                <a:spcPts val="0"/>
              </a:spcBef>
              <a:spcAft>
                <a:spcPts val="0"/>
              </a:spcAft>
              <a:buSzPts val="1800"/>
              <a:buChar char="●"/>
            </a:pPr>
            <a:r>
              <a:rPr lang="en"/>
              <a:t> Example: let’s say you want to know the average amount of money you spend towards transportation in 3 months.</a:t>
            </a:r>
            <a:endParaRPr/>
          </a:p>
          <a:p>
            <a:pPr marL="914400" lvl="1" indent="-317500" rtl="0">
              <a:spcBef>
                <a:spcPts val="0"/>
              </a:spcBef>
              <a:spcAft>
                <a:spcPts val="0"/>
              </a:spcAft>
              <a:buSzPts val="1400"/>
              <a:buChar char="○"/>
            </a:pPr>
            <a:r>
              <a:rPr lang="en"/>
              <a:t>January = 145.5</a:t>
            </a:r>
            <a:endParaRPr/>
          </a:p>
          <a:p>
            <a:pPr marL="914400" lvl="1" indent="-317500" rtl="0">
              <a:spcBef>
                <a:spcPts val="0"/>
              </a:spcBef>
              <a:spcAft>
                <a:spcPts val="0"/>
              </a:spcAft>
              <a:buSzPts val="1400"/>
              <a:buChar char="○"/>
            </a:pPr>
            <a:r>
              <a:rPr lang="en"/>
              <a:t>February = 88</a:t>
            </a:r>
            <a:endParaRPr/>
          </a:p>
          <a:p>
            <a:pPr marL="914400" lvl="1" indent="-317500" rtl="0">
              <a:spcBef>
                <a:spcPts val="0"/>
              </a:spcBef>
              <a:spcAft>
                <a:spcPts val="0"/>
              </a:spcAft>
              <a:buSzPts val="1400"/>
              <a:buChar char="○"/>
            </a:pPr>
            <a:r>
              <a:rPr lang="en"/>
              <a:t>March = 210.07</a:t>
            </a:r>
            <a:endParaRPr/>
          </a:p>
          <a:p>
            <a:pPr marL="914400" lvl="1" indent="-317500" rtl="0">
              <a:spcBef>
                <a:spcPts val="0"/>
              </a:spcBef>
              <a:spcAft>
                <a:spcPts val="0"/>
              </a:spcAft>
              <a:buSzPts val="1400"/>
              <a:buChar char="○"/>
            </a:pPr>
            <a:r>
              <a:rPr lang="en"/>
              <a:t>Etc. </a:t>
            </a:r>
            <a:endParaRPr/>
          </a:p>
          <a:p>
            <a:pPr marL="0" lvl="0" indent="0" rtl="0">
              <a:spcBef>
                <a:spcPts val="1600"/>
              </a:spcBef>
              <a:spcAft>
                <a:spcPts val="1600"/>
              </a:spcAft>
              <a:buNone/>
            </a:pPr>
            <a:endParaRPr/>
          </a:p>
        </p:txBody>
      </p:sp>
      <p:sp>
        <p:nvSpPr>
          <p:cNvPr id="329" name="Shape 329"/>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example </a:t>
            </a:r>
            <a:r>
              <a:rPr lang="mr-IN" dirty="0" smtClean="0"/>
              <a:t>–</a:t>
            </a:r>
            <a:r>
              <a:rPr lang="en-US" dirty="0" smtClean="0"/>
              <a:t> be</a:t>
            </a:r>
            <a:br>
              <a:rPr lang="en-US" dirty="0" smtClean="0"/>
            </a:br>
            <a:r>
              <a:rPr lang="en-US" dirty="0" smtClean="0"/>
              <a:t> flexible to fit your need</a:t>
            </a:r>
            <a:endParaRPr lang="en-US" dirty="0"/>
          </a:p>
        </p:txBody>
      </p:sp>
      <p:pic>
        <p:nvPicPr>
          <p:cNvPr id="4" name="Picture 3" descr="Screen Shot 2018-03-05 at 1.41.0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7761" y="445025"/>
            <a:ext cx="4655471" cy="4541269"/>
          </a:xfrm>
          <a:prstGeom prst="rect">
            <a:avLst/>
          </a:prstGeom>
        </p:spPr>
      </p:pic>
    </p:spTree>
    <p:extLst>
      <p:ext uri="{BB962C8B-B14F-4D97-AF65-F5344CB8AC3E}">
        <p14:creationId xmlns:p14="http://schemas.microsoft.com/office/powerpoint/2010/main" val="1107116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Follows PEMDAS </a:t>
            </a:r>
            <a:r>
              <a:rPr lang="mr-IN" dirty="0" smtClean="0"/>
              <a:t>–</a:t>
            </a:r>
            <a:r>
              <a:rPr lang="en-US" dirty="0" smtClean="0"/>
              <a:t> </a:t>
            </a:r>
            <a:br>
              <a:rPr lang="en-US" dirty="0" smtClean="0"/>
            </a:br>
            <a:r>
              <a:rPr lang="en-US" dirty="0" smtClean="0"/>
              <a:t>find mean</a:t>
            </a:r>
            <a:endParaRPr lang="en-US" dirty="0"/>
          </a:p>
        </p:txBody>
      </p:sp>
      <p:sp>
        <p:nvSpPr>
          <p:cNvPr id="3" name="Text Placeholder 2"/>
          <p:cNvSpPr>
            <a:spLocks noGrp="1"/>
          </p:cNvSpPr>
          <p:nvPr>
            <p:ph type="body" idx="1"/>
          </p:nvPr>
        </p:nvSpPr>
        <p:spPr/>
        <p:txBody>
          <a:bodyPr/>
          <a:lstStyle/>
          <a:p>
            <a:endParaRPr lang="en-US" dirty="0" smtClean="0"/>
          </a:p>
          <a:p>
            <a:endParaRPr lang="en-US" dirty="0"/>
          </a:p>
        </p:txBody>
      </p:sp>
      <p:pic>
        <p:nvPicPr>
          <p:cNvPr id="4" name="Picture 3" descr="Screen Shot 2018-03-05 at 1.47.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1348" y="641405"/>
            <a:ext cx="4560952" cy="4279531"/>
          </a:xfrm>
          <a:prstGeom prst="rect">
            <a:avLst/>
          </a:prstGeom>
        </p:spPr>
      </p:pic>
    </p:spTree>
    <p:extLst>
      <p:ext uri="{BB962C8B-B14F-4D97-AF65-F5344CB8AC3E}">
        <p14:creationId xmlns:p14="http://schemas.microsoft.com/office/powerpoint/2010/main" val="3862242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Commenting your code</a:t>
            </a:r>
            <a:endParaRPr/>
          </a:p>
        </p:txBody>
      </p:sp>
      <p:sp>
        <p:nvSpPr>
          <p:cNvPr id="335" name="Shape 3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Helps document your code</a:t>
            </a:r>
            <a:endParaRPr/>
          </a:p>
          <a:p>
            <a:pPr marL="457200" lvl="0" indent="-342900" rtl="0">
              <a:spcBef>
                <a:spcPts val="0"/>
              </a:spcBef>
              <a:spcAft>
                <a:spcPts val="0"/>
              </a:spcAft>
              <a:buSzPts val="1800"/>
              <a:buChar char="●"/>
            </a:pPr>
            <a:r>
              <a:rPr lang="en"/>
              <a:t>Guides contributors and readers to better understand functionality of code</a:t>
            </a:r>
            <a:endParaRPr/>
          </a:p>
          <a:p>
            <a:pPr marL="457200" lvl="0" indent="-342900" rtl="0">
              <a:spcBef>
                <a:spcPts val="0"/>
              </a:spcBef>
              <a:spcAft>
                <a:spcPts val="0"/>
              </a:spcAft>
              <a:buSzPts val="1800"/>
              <a:buChar char="●"/>
            </a:pPr>
            <a:r>
              <a:rPr lang="en"/>
              <a:t>Good programming practices…</a:t>
            </a:r>
            <a:endParaRPr/>
          </a:p>
          <a:p>
            <a:pPr marL="457200" lvl="0" indent="-342900" rtl="0">
              <a:spcBef>
                <a:spcPts val="0"/>
              </a:spcBef>
              <a:spcAft>
                <a:spcPts val="0"/>
              </a:spcAft>
              <a:buSzPts val="1800"/>
              <a:buChar char="●"/>
            </a:pPr>
            <a:r>
              <a:rPr lang="en"/>
              <a:t>Represented by ‘#’ in Python</a:t>
            </a:r>
            <a:endParaRPr/>
          </a:p>
          <a:p>
            <a:pPr marL="914400" lvl="1" indent="-317500" rtl="0">
              <a:spcBef>
                <a:spcPts val="0"/>
              </a:spcBef>
              <a:spcAft>
                <a:spcPts val="0"/>
              </a:spcAft>
              <a:buSzPts val="1400"/>
              <a:buChar char="○"/>
            </a:pPr>
            <a:r>
              <a:rPr lang="en"/>
              <a:t>Examples:</a:t>
            </a:r>
            <a:endParaRPr/>
          </a:p>
          <a:p>
            <a:pPr marL="914400" lvl="1" indent="-317500" rtl="0">
              <a:spcBef>
                <a:spcPts val="0"/>
              </a:spcBef>
              <a:spcAft>
                <a:spcPts val="0"/>
              </a:spcAft>
              <a:buSzPts val="1400"/>
              <a:buChar char="○"/>
            </a:pPr>
            <a:r>
              <a:rPr lang="en"/>
              <a:t># Created by Caroline, 2018</a:t>
            </a:r>
            <a:endParaRPr/>
          </a:p>
          <a:p>
            <a:pPr marL="914400" lvl="1" indent="-317500" rtl="0">
              <a:spcBef>
                <a:spcPts val="0"/>
              </a:spcBef>
              <a:spcAft>
                <a:spcPts val="0"/>
              </a:spcAft>
              <a:buSzPts val="1400"/>
              <a:buChar char="○"/>
            </a:pPr>
            <a:r>
              <a:rPr lang="en"/>
              <a:t>## Next block loops through data and looks for minimum value ##</a:t>
            </a:r>
            <a:endParaRPr/>
          </a:p>
          <a:p>
            <a:pPr marL="914400" lvl="1" indent="-317500" rtl="0">
              <a:spcBef>
                <a:spcPts val="0"/>
              </a:spcBef>
              <a:spcAft>
                <a:spcPts val="0"/>
              </a:spcAft>
              <a:buSzPts val="1400"/>
              <a:buChar char="○"/>
            </a:pPr>
            <a:r>
              <a:rPr lang="en"/>
              <a:t>### Edited by Caroline, 02/13/18. Rohini, please confirm and accept edits ###</a:t>
            </a:r>
            <a:endParaRPr/>
          </a:p>
          <a:p>
            <a:pPr marL="914400" lvl="1" indent="-317500" rtl="0">
              <a:spcBef>
                <a:spcPts val="0"/>
              </a:spcBef>
              <a:spcAft>
                <a:spcPts val="0"/>
              </a:spcAft>
              <a:buSzPts val="1400"/>
              <a:buChar char="○"/>
            </a:pPr>
            <a:r>
              <a:rPr lang="en"/>
              <a:t>And so on…</a:t>
            </a:r>
            <a:endParaRPr/>
          </a:p>
          <a:p>
            <a:pPr marL="457200" lvl="0" indent="-342900" rtl="0">
              <a:spcBef>
                <a:spcPts val="0"/>
              </a:spcBef>
              <a:spcAft>
                <a:spcPts val="0"/>
              </a:spcAft>
              <a:buSzPts val="1800"/>
              <a:buChar char="●"/>
            </a:pPr>
            <a:r>
              <a:rPr lang="en"/>
              <a:t>Take a moment to comment your code so far...</a:t>
            </a:r>
            <a:endParaRPr/>
          </a:p>
        </p:txBody>
      </p:sp>
      <p:sp>
        <p:nvSpPr>
          <p:cNvPr id="336" name="Shape 336"/>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311700" y="3399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Types</a:t>
            </a:r>
            <a:endParaRPr/>
          </a:p>
        </p:txBody>
      </p:sp>
      <p:sp>
        <p:nvSpPr>
          <p:cNvPr id="342" name="Shape 342"/>
          <p:cNvSpPr txBox="1">
            <a:spLocks noGrp="1"/>
          </p:cNvSpPr>
          <p:nvPr>
            <p:ph type="body" idx="1"/>
          </p:nvPr>
        </p:nvSpPr>
        <p:spPr>
          <a:xfrm>
            <a:off x="311700" y="1036850"/>
            <a:ext cx="8520600" cy="3416400"/>
          </a:xfrm>
          <a:prstGeom prst="rect">
            <a:avLst/>
          </a:prstGeom>
        </p:spPr>
        <p:txBody>
          <a:bodyPr spcFirstLastPara="1" wrap="square" lIns="91425" tIns="91425" rIns="91425" bIns="91425" anchor="t" anchorCtr="0">
            <a:noAutofit/>
          </a:bodyPr>
          <a:lstStyle/>
          <a:p>
            <a:pPr marL="457200" lvl="0" indent="-304800" rtl="0">
              <a:spcBef>
                <a:spcPts val="0"/>
              </a:spcBef>
              <a:spcAft>
                <a:spcPts val="0"/>
              </a:spcAft>
              <a:buSzPts val="1200"/>
              <a:buChar char="●"/>
            </a:pPr>
            <a:r>
              <a:rPr lang="en" sz="1200"/>
              <a:t>How to check?</a:t>
            </a:r>
            <a:endParaRPr sz="1200"/>
          </a:p>
          <a:p>
            <a:pPr marL="914400" lvl="1" indent="-304800" rtl="0">
              <a:spcBef>
                <a:spcPts val="0"/>
              </a:spcBef>
              <a:spcAft>
                <a:spcPts val="0"/>
              </a:spcAft>
              <a:buSzPts val="1200"/>
              <a:buChar char="○"/>
            </a:pPr>
            <a:r>
              <a:rPr lang="en" sz="1200"/>
              <a:t>Python has function type()</a:t>
            </a:r>
            <a:endParaRPr sz="1200"/>
          </a:p>
          <a:p>
            <a:pPr marL="914400" lvl="1" indent="-304800" rtl="0">
              <a:spcBef>
                <a:spcPts val="0"/>
              </a:spcBef>
              <a:spcAft>
                <a:spcPts val="0"/>
              </a:spcAft>
              <a:buSzPts val="1200"/>
              <a:buChar char="○"/>
            </a:pPr>
            <a:r>
              <a:rPr lang="en" sz="1200"/>
              <a:t>var1 = “Caroline”</a:t>
            </a:r>
            <a:endParaRPr sz="1200"/>
          </a:p>
          <a:p>
            <a:pPr marL="914400" lvl="1" indent="-304800" rtl="0">
              <a:spcBef>
                <a:spcPts val="0"/>
              </a:spcBef>
              <a:spcAft>
                <a:spcPts val="0"/>
              </a:spcAft>
              <a:buSzPts val="1200"/>
              <a:buChar char="○"/>
            </a:pPr>
            <a:r>
              <a:rPr lang="en" sz="1200"/>
              <a:t>var2 = 10</a:t>
            </a:r>
            <a:endParaRPr sz="1200"/>
          </a:p>
          <a:p>
            <a:pPr marL="914400" lvl="1" indent="-304800" rtl="0">
              <a:spcBef>
                <a:spcPts val="0"/>
              </a:spcBef>
              <a:spcAft>
                <a:spcPts val="0"/>
              </a:spcAft>
              <a:buSzPts val="1200"/>
              <a:buChar char="○"/>
            </a:pPr>
            <a:r>
              <a:rPr lang="en" sz="1200"/>
              <a:t>var3 = 10.000</a:t>
            </a:r>
            <a:endParaRPr sz="1200"/>
          </a:p>
          <a:p>
            <a:pPr marL="914400" lvl="1" indent="-304800" rtl="0">
              <a:spcBef>
                <a:spcPts val="0"/>
              </a:spcBef>
              <a:spcAft>
                <a:spcPts val="0"/>
              </a:spcAft>
              <a:buSzPts val="1200"/>
              <a:buChar char="○"/>
            </a:pPr>
            <a:r>
              <a:rPr lang="en" sz="1200"/>
              <a:t>print(type(var1)), etc. </a:t>
            </a:r>
            <a:endParaRPr sz="1200"/>
          </a:p>
          <a:p>
            <a:pPr marL="457200" lvl="0" indent="-304800" rtl="0">
              <a:spcBef>
                <a:spcPts val="0"/>
              </a:spcBef>
              <a:spcAft>
                <a:spcPts val="0"/>
              </a:spcAft>
              <a:buSzPts val="1200"/>
              <a:buChar char="●"/>
            </a:pPr>
            <a:r>
              <a:rPr lang="en" sz="1200"/>
              <a:t>Data type is useful for retrieving from memory and for mathematical operations…</a:t>
            </a:r>
            <a:endParaRPr sz="1200"/>
          </a:p>
          <a:p>
            <a:pPr marL="457200" lvl="0" indent="-304800" rtl="0">
              <a:spcBef>
                <a:spcPts val="0"/>
              </a:spcBef>
              <a:spcAft>
                <a:spcPts val="0"/>
              </a:spcAft>
              <a:buSzPts val="1200"/>
              <a:buChar char="●"/>
            </a:pPr>
            <a:r>
              <a:rPr lang="en" sz="1200"/>
              <a:t>Types</a:t>
            </a:r>
            <a:endParaRPr sz="1200"/>
          </a:p>
          <a:p>
            <a:pPr marL="914400" lvl="1" indent="-304800" rtl="0">
              <a:spcBef>
                <a:spcPts val="0"/>
              </a:spcBef>
              <a:spcAft>
                <a:spcPts val="0"/>
              </a:spcAft>
              <a:buSzPts val="1200"/>
              <a:buChar char="○"/>
            </a:pPr>
            <a:r>
              <a:rPr lang="en" sz="1200"/>
              <a:t>Floats (64-bit and 32-bit)</a:t>
            </a:r>
            <a:endParaRPr sz="1200"/>
          </a:p>
          <a:p>
            <a:pPr marL="914400" lvl="1" indent="-304800" rtl="0">
              <a:spcBef>
                <a:spcPts val="0"/>
              </a:spcBef>
              <a:spcAft>
                <a:spcPts val="0"/>
              </a:spcAft>
              <a:buSzPts val="1200"/>
              <a:buChar char="○"/>
            </a:pPr>
            <a:r>
              <a:rPr lang="en" sz="1200"/>
              <a:t>Integers</a:t>
            </a:r>
            <a:endParaRPr sz="1200"/>
          </a:p>
          <a:p>
            <a:pPr marL="914400" lvl="1" indent="-304800" rtl="0">
              <a:spcBef>
                <a:spcPts val="0"/>
              </a:spcBef>
              <a:spcAft>
                <a:spcPts val="0"/>
              </a:spcAft>
              <a:buSzPts val="1200"/>
              <a:buChar char="○"/>
            </a:pPr>
            <a:r>
              <a:rPr lang="en" sz="1200"/>
              <a:t>String</a:t>
            </a:r>
            <a:endParaRPr sz="1200"/>
          </a:p>
          <a:p>
            <a:pPr marL="914400" lvl="1" indent="-304800" rtl="0">
              <a:spcBef>
                <a:spcPts val="0"/>
              </a:spcBef>
              <a:spcAft>
                <a:spcPts val="0"/>
              </a:spcAft>
              <a:buSzPts val="1200"/>
              <a:buChar char="○"/>
            </a:pPr>
            <a:r>
              <a:rPr lang="en" sz="1200"/>
              <a:t>Character (Python does not distinguish, but many other HLLs do…)</a:t>
            </a:r>
            <a:endParaRPr sz="1200"/>
          </a:p>
          <a:p>
            <a:pPr marL="914400" lvl="1" indent="-304800" rtl="0">
              <a:spcBef>
                <a:spcPts val="0"/>
              </a:spcBef>
              <a:spcAft>
                <a:spcPts val="0"/>
              </a:spcAft>
              <a:buSzPts val="1200"/>
              <a:buChar char="○"/>
            </a:pPr>
            <a:r>
              <a:rPr lang="en" sz="1200"/>
              <a:t>Boolean</a:t>
            </a:r>
            <a:endParaRPr sz="1200"/>
          </a:p>
          <a:p>
            <a:pPr marL="914400" lvl="1" indent="-304800" rtl="0">
              <a:spcBef>
                <a:spcPts val="0"/>
              </a:spcBef>
              <a:spcAft>
                <a:spcPts val="0"/>
              </a:spcAft>
              <a:buSzPts val="1200"/>
              <a:buChar char="○"/>
            </a:pPr>
            <a:r>
              <a:rPr lang="en" sz="1200"/>
              <a:t>Hexadecimal</a:t>
            </a:r>
            <a:endParaRPr sz="1200"/>
          </a:p>
          <a:p>
            <a:pPr marL="914400" lvl="1" indent="-304800" rtl="0">
              <a:spcBef>
                <a:spcPts val="0"/>
              </a:spcBef>
              <a:spcAft>
                <a:spcPts val="0"/>
              </a:spcAft>
              <a:buSzPts val="1200"/>
              <a:buChar char="○"/>
            </a:pPr>
            <a:r>
              <a:rPr lang="en" sz="1200"/>
              <a:t>Binary </a:t>
            </a:r>
            <a:endParaRPr sz="1200"/>
          </a:p>
        </p:txBody>
      </p:sp>
      <p:sp>
        <p:nvSpPr>
          <p:cNvPr id="343" name="Shape 343"/>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xfrm>
            <a:off x="311700" y="3399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Type casting (type conversion)</a:t>
            </a:r>
            <a:endParaRPr/>
          </a:p>
        </p:txBody>
      </p:sp>
      <p:sp>
        <p:nvSpPr>
          <p:cNvPr id="349" name="Shape 349"/>
          <p:cNvSpPr txBox="1">
            <a:spLocks noGrp="1"/>
          </p:cNvSpPr>
          <p:nvPr>
            <p:ph type="body" idx="1"/>
          </p:nvPr>
        </p:nvSpPr>
        <p:spPr>
          <a:xfrm>
            <a:off x="311700" y="1036850"/>
            <a:ext cx="8520600" cy="3416400"/>
          </a:xfrm>
          <a:prstGeom prst="rect">
            <a:avLst/>
          </a:prstGeom>
        </p:spPr>
        <p:txBody>
          <a:bodyPr spcFirstLastPara="1" wrap="square" lIns="91425" tIns="91425" rIns="91425" bIns="91425" anchor="ctr" anchorCtr="0">
            <a:noAutofit/>
          </a:bodyPr>
          <a:lstStyle/>
          <a:p>
            <a:pPr marL="457200" marR="0" lvl="0" indent="-342900" algn="l" rtl="0">
              <a:lnSpc>
                <a:spcPct val="115000"/>
              </a:lnSpc>
              <a:spcBef>
                <a:spcPts val="0"/>
              </a:spcBef>
              <a:spcAft>
                <a:spcPts val="0"/>
              </a:spcAft>
              <a:buClr>
                <a:schemeClr val="lt2"/>
              </a:buClr>
              <a:buSzPts val="1800"/>
              <a:buFont typeface="Arial"/>
              <a:buChar char="●"/>
            </a:pPr>
            <a:r>
              <a:rPr lang="en"/>
              <a:t>Why do it? </a:t>
            </a:r>
            <a:endParaRPr/>
          </a:p>
          <a:p>
            <a:pPr marL="914400" marR="0" lvl="1" indent="-317500" algn="l" rtl="0">
              <a:lnSpc>
                <a:spcPct val="115000"/>
              </a:lnSpc>
              <a:spcBef>
                <a:spcPts val="0"/>
              </a:spcBef>
              <a:spcAft>
                <a:spcPts val="0"/>
              </a:spcAft>
              <a:buSzPts val="1400"/>
              <a:buChar char="○"/>
            </a:pPr>
            <a:r>
              <a:rPr lang="en"/>
              <a:t>Computational purposes</a:t>
            </a:r>
            <a:endParaRPr/>
          </a:p>
          <a:p>
            <a:pPr marL="914400" marR="0" lvl="1" indent="-317500" algn="l" rtl="0">
              <a:lnSpc>
                <a:spcPct val="115000"/>
              </a:lnSpc>
              <a:spcBef>
                <a:spcPts val="0"/>
              </a:spcBef>
              <a:spcAft>
                <a:spcPts val="0"/>
              </a:spcAft>
              <a:buSzPts val="1400"/>
              <a:buChar char="○"/>
            </a:pPr>
            <a:r>
              <a:rPr lang="en"/>
              <a:t>Example: user input through raw_input function stores value as a string (default behavior).</a:t>
            </a:r>
            <a:endParaRPr/>
          </a:p>
          <a:p>
            <a:pPr marL="1371600" marR="0" lvl="2" indent="-317500" algn="l" rtl="0">
              <a:lnSpc>
                <a:spcPct val="115000"/>
              </a:lnSpc>
              <a:spcBef>
                <a:spcPts val="0"/>
              </a:spcBef>
              <a:spcAft>
                <a:spcPts val="0"/>
              </a:spcAft>
              <a:buSzPts val="1400"/>
              <a:buChar char="■"/>
            </a:pPr>
            <a:r>
              <a:rPr lang="en"/>
              <a:t>What if you want to compute an average of multiple user-inputted values? </a:t>
            </a:r>
            <a:endParaRPr/>
          </a:p>
          <a:p>
            <a:pPr marL="1371600" marR="0" lvl="2" indent="-317500" algn="l" rtl="0">
              <a:lnSpc>
                <a:spcPct val="115000"/>
              </a:lnSpc>
              <a:spcBef>
                <a:spcPts val="0"/>
              </a:spcBef>
              <a:spcAft>
                <a:spcPts val="0"/>
              </a:spcAft>
              <a:buSzPts val="1400"/>
              <a:buChar char="■"/>
            </a:pPr>
            <a:r>
              <a:rPr lang="en"/>
              <a:t>Convert string to integer or float.</a:t>
            </a:r>
            <a:endParaRPr/>
          </a:p>
          <a:p>
            <a:pPr marL="457200" marR="0" lvl="0" indent="-342900" algn="l" rtl="0">
              <a:lnSpc>
                <a:spcPct val="115000"/>
              </a:lnSpc>
              <a:spcBef>
                <a:spcPts val="0"/>
              </a:spcBef>
              <a:spcAft>
                <a:spcPts val="0"/>
              </a:spcAft>
              <a:buSzPts val="1800"/>
              <a:buChar char="●"/>
            </a:pPr>
            <a:r>
              <a:rPr lang="en"/>
              <a:t>Python handles conversions through functions, similar to print and raw_input</a:t>
            </a:r>
            <a:endParaRPr/>
          </a:p>
          <a:p>
            <a:pPr marL="914400" marR="0" lvl="1" indent="-317500" algn="l" rtl="0">
              <a:lnSpc>
                <a:spcPct val="115000"/>
              </a:lnSpc>
              <a:spcBef>
                <a:spcPts val="0"/>
              </a:spcBef>
              <a:spcAft>
                <a:spcPts val="0"/>
              </a:spcAft>
              <a:buSzPts val="1400"/>
              <a:buChar char="○"/>
            </a:pPr>
            <a:r>
              <a:rPr lang="en"/>
              <a:t>str() -- converts value to string</a:t>
            </a:r>
            <a:endParaRPr/>
          </a:p>
          <a:p>
            <a:pPr marL="914400" marR="0" lvl="1" indent="-317500" algn="l" rtl="0">
              <a:lnSpc>
                <a:spcPct val="115000"/>
              </a:lnSpc>
              <a:spcBef>
                <a:spcPts val="0"/>
              </a:spcBef>
              <a:spcAft>
                <a:spcPts val="0"/>
              </a:spcAft>
              <a:buSzPts val="1400"/>
              <a:buChar char="○"/>
            </a:pPr>
            <a:r>
              <a:rPr lang="en"/>
              <a:t>int() -- converts value to integer</a:t>
            </a:r>
            <a:endParaRPr/>
          </a:p>
          <a:p>
            <a:pPr marL="914400" marR="0" lvl="1" indent="-317500" algn="l" rtl="0">
              <a:lnSpc>
                <a:spcPct val="115000"/>
              </a:lnSpc>
              <a:spcBef>
                <a:spcPts val="0"/>
              </a:spcBef>
              <a:spcAft>
                <a:spcPts val="0"/>
              </a:spcAft>
              <a:buSzPts val="1400"/>
              <a:buChar char="○"/>
            </a:pPr>
            <a:r>
              <a:rPr lang="en"/>
              <a:t>float() -- converts value to floating point number</a:t>
            </a:r>
            <a:endParaRPr/>
          </a:p>
        </p:txBody>
      </p:sp>
      <p:sp>
        <p:nvSpPr>
          <p:cNvPr id="350" name="Shape 350"/>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Programming languages</a:t>
            </a:r>
            <a:endParaRPr/>
          </a:p>
        </p:txBody>
      </p:sp>
      <p:sp>
        <p:nvSpPr>
          <p:cNvPr id="81" name="Shape 81"/>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How do they compare to natural languages?</a:t>
            </a:r>
            <a:endParaRPr/>
          </a:p>
          <a:p>
            <a:pPr marL="914400" lvl="1" indent="-317500" rtl="0">
              <a:spcBef>
                <a:spcPts val="1600"/>
              </a:spcBef>
              <a:spcAft>
                <a:spcPts val="0"/>
              </a:spcAft>
              <a:buSzPts val="1400"/>
              <a:buChar char="○"/>
            </a:pPr>
            <a:r>
              <a:rPr lang="en"/>
              <a:t>Formally defined syntax and semantics. Will often have a lexicon of keywords.</a:t>
            </a:r>
            <a:endParaRPr/>
          </a:p>
          <a:p>
            <a:pPr marL="914400" lvl="1" indent="-317500" rtl="0">
              <a:spcBef>
                <a:spcPts val="0"/>
              </a:spcBef>
              <a:spcAft>
                <a:spcPts val="0"/>
              </a:spcAft>
              <a:buSzPts val="1400"/>
              <a:buChar char="○"/>
            </a:pPr>
            <a:r>
              <a:rPr lang="en"/>
              <a:t>Unambiguous. Computers cannot resolve ambiguity like humans can.</a:t>
            </a:r>
            <a:endParaRPr/>
          </a:p>
          <a:p>
            <a:pPr marL="914400" lvl="1" indent="-317500" rtl="0">
              <a:spcBef>
                <a:spcPts val="0"/>
              </a:spcBef>
              <a:spcAft>
                <a:spcPts val="0"/>
              </a:spcAft>
              <a:buSzPts val="1400"/>
              <a:buChar char="○"/>
            </a:pPr>
            <a:r>
              <a:rPr lang="en"/>
              <a:t>Must be implementable. </a:t>
            </a:r>
            <a:endParaRPr/>
          </a:p>
          <a:p>
            <a:pPr marL="914400" lvl="1" indent="-317500" rtl="0">
              <a:spcBef>
                <a:spcPts val="0"/>
              </a:spcBef>
              <a:spcAft>
                <a:spcPts val="0"/>
              </a:spcAft>
              <a:buSzPts val="1400"/>
              <a:buChar char="○"/>
            </a:pPr>
            <a:r>
              <a:rPr lang="en" b="1" i="1"/>
              <a:t>Turing complete</a:t>
            </a:r>
            <a:endParaRPr/>
          </a:p>
          <a:p>
            <a:pPr marL="1371600" lvl="2" indent="-317500" rtl="0">
              <a:spcBef>
                <a:spcPts val="0"/>
              </a:spcBef>
              <a:spcAft>
                <a:spcPts val="0"/>
              </a:spcAft>
              <a:buSzPts val="1400"/>
              <a:buChar char="■"/>
            </a:pPr>
            <a:r>
              <a:rPr lang="en"/>
              <a:t>Replicability, predictability, consistency.</a:t>
            </a:r>
            <a:endParaRPr/>
          </a:p>
          <a:p>
            <a:pPr marL="1371600" lvl="2" indent="-317500" rtl="0">
              <a:spcBef>
                <a:spcPts val="0"/>
              </a:spcBef>
              <a:spcAft>
                <a:spcPts val="0"/>
              </a:spcAft>
              <a:buSzPts val="1400"/>
              <a:buChar char="■"/>
            </a:pPr>
            <a:r>
              <a:rPr lang="en"/>
              <a:t>For all Turing machines T and input i, there exists a result r, such that all machines T and i will produce the same r.</a:t>
            </a:r>
            <a:endParaRPr/>
          </a:p>
          <a:p>
            <a:pPr marL="1371600" lvl="2" indent="-317500" rtl="0">
              <a:spcBef>
                <a:spcPts val="0"/>
              </a:spcBef>
              <a:spcAft>
                <a:spcPts val="0"/>
              </a:spcAft>
              <a:buSzPts val="1400"/>
              <a:buChar char="■"/>
            </a:pPr>
            <a:r>
              <a:rPr lang="en"/>
              <a:t>Arithmetic rules stipulate that 2 + 2 must always yield 4. </a:t>
            </a:r>
            <a:endParaRPr/>
          </a:p>
        </p:txBody>
      </p:sp>
      <p:sp>
        <p:nvSpPr>
          <p:cNvPr id="82" name="Shape 82"/>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value </a:t>
            </a:r>
            <a:br>
              <a:rPr lang="en-US" dirty="0" smtClean="0"/>
            </a:br>
            <a:r>
              <a:rPr lang="en-US" dirty="0" smtClean="0"/>
              <a:t>to integer</a:t>
            </a:r>
            <a:endParaRPr lang="en-US" dirty="0"/>
          </a:p>
        </p:txBody>
      </p:sp>
      <p:pic>
        <p:nvPicPr>
          <p:cNvPr id="4" name="Picture 3" descr="Screen Shot 2018-03-05 at 1.53.2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5179" y="220301"/>
            <a:ext cx="5146562" cy="4543531"/>
          </a:xfrm>
          <a:prstGeom prst="rect">
            <a:avLst/>
          </a:prstGeom>
        </p:spPr>
      </p:pic>
    </p:spTree>
    <p:extLst>
      <p:ext uri="{BB962C8B-B14F-4D97-AF65-F5344CB8AC3E}">
        <p14:creationId xmlns:p14="http://schemas.microsoft.com/office/powerpoint/2010/main" val="624540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 problem </a:t>
            </a:r>
            <a:endParaRPr lang="en-US" dirty="0"/>
          </a:p>
        </p:txBody>
      </p:sp>
      <p:sp>
        <p:nvSpPr>
          <p:cNvPr id="3" name="Text Placeholder 2"/>
          <p:cNvSpPr>
            <a:spLocks noGrp="1"/>
          </p:cNvSpPr>
          <p:nvPr>
            <p:ph type="body" idx="1"/>
          </p:nvPr>
        </p:nvSpPr>
        <p:spPr/>
        <p:txBody>
          <a:bodyPr/>
          <a:lstStyle/>
          <a:p>
            <a:r>
              <a:rPr lang="en-US" dirty="0" smtClean="0"/>
              <a:t>Continuation of monthly budget will be continued in Week 4 </a:t>
            </a:r>
            <a:endParaRPr lang="en-US" dirty="0"/>
          </a:p>
        </p:txBody>
      </p:sp>
    </p:spTree>
    <p:extLst>
      <p:ext uri="{BB962C8B-B14F-4D97-AF65-F5344CB8AC3E}">
        <p14:creationId xmlns:p14="http://schemas.microsoft.com/office/powerpoint/2010/main" val="851584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Take home messages</a:t>
            </a:r>
            <a:endParaRPr/>
          </a:p>
        </p:txBody>
      </p:sp>
      <p:sp>
        <p:nvSpPr>
          <p:cNvPr id="370" name="Shape 3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Organize code by functionality.</a:t>
            </a:r>
            <a:endParaRPr/>
          </a:p>
          <a:p>
            <a:pPr marL="457200" lvl="0" indent="-342900" rtl="0">
              <a:spcBef>
                <a:spcPts val="0"/>
              </a:spcBef>
              <a:spcAft>
                <a:spcPts val="0"/>
              </a:spcAft>
              <a:buSzPts val="1800"/>
              <a:buChar char="●"/>
            </a:pPr>
            <a:r>
              <a:rPr lang="en"/>
              <a:t>Functions are one piece of the organizational schema. </a:t>
            </a:r>
            <a:endParaRPr/>
          </a:p>
          <a:p>
            <a:pPr marL="914400" lvl="1" indent="-317500" rtl="0">
              <a:spcBef>
                <a:spcPts val="0"/>
              </a:spcBef>
              <a:spcAft>
                <a:spcPts val="0"/>
              </a:spcAft>
              <a:buSzPts val="1400"/>
              <a:buChar char="○"/>
            </a:pPr>
            <a:r>
              <a:rPr lang="en"/>
              <a:t>Print to the console</a:t>
            </a:r>
            <a:endParaRPr/>
          </a:p>
          <a:p>
            <a:pPr marL="914400" lvl="1" indent="-317500" rtl="0">
              <a:spcBef>
                <a:spcPts val="0"/>
              </a:spcBef>
              <a:spcAft>
                <a:spcPts val="0"/>
              </a:spcAft>
              <a:buSzPts val="1400"/>
              <a:buChar char="○"/>
            </a:pPr>
            <a:r>
              <a:rPr lang="en"/>
              <a:t>Get input from the console</a:t>
            </a:r>
            <a:endParaRPr/>
          </a:p>
          <a:p>
            <a:pPr marL="457200" lvl="0" indent="-342900" rtl="0">
              <a:spcBef>
                <a:spcPts val="0"/>
              </a:spcBef>
              <a:spcAft>
                <a:spcPts val="0"/>
              </a:spcAft>
              <a:buSzPts val="1800"/>
              <a:buChar char="●"/>
            </a:pPr>
            <a:r>
              <a:rPr lang="en"/>
              <a:t>Data are stored in and retrieved from memory locations through variables.</a:t>
            </a:r>
            <a:endParaRPr/>
          </a:p>
          <a:p>
            <a:pPr marL="914400" lvl="1" indent="-317500" rtl="0">
              <a:spcBef>
                <a:spcPts val="0"/>
              </a:spcBef>
              <a:spcAft>
                <a:spcPts val="0"/>
              </a:spcAft>
              <a:buSzPts val="1400"/>
              <a:buChar char="○"/>
            </a:pPr>
            <a:r>
              <a:rPr lang="en"/>
              <a:t>Data are further categorized by type.</a:t>
            </a:r>
            <a:endParaRPr/>
          </a:p>
          <a:p>
            <a:pPr marL="914400" lvl="1" indent="-317500" rtl="0">
              <a:spcBef>
                <a:spcPts val="0"/>
              </a:spcBef>
              <a:spcAft>
                <a:spcPts val="0"/>
              </a:spcAft>
              <a:buSzPts val="1400"/>
              <a:buChar char="○"/>
            </a:pPr>
            <a:r>
              <a:rPr lang="en"/>
              <a:t>Some types are convertible. </a:t>
            </a:r>
            <a:endParaRPr/>
          </a:p>
          <a:p>
            <a:pPr marL="457200" lvl="0" indent="-342900" rtl="0">
              <a:spcBef>
                <a:spcPts val="0"/>
              </a:spcBef>
              <a:spcAft>
                <a:spcPts val="0"/>
              </a:spcAft>
              <a:buSzPts val="1800"/>
              <a:buChar char="●"/>
            </a:pPr>
            <a:r>
              <a:rPr lang="en"/>
              <a:t>Arithmetic operations</a:t>
            </a:r>
            <a:endParaRPr/>
          </a:p>
          <a:p>
            <a:pPr marL="914400" lvl="1" indent="-317500" rtl="0">
              <a:spcBef>
                <a:spcPts val="0"/>
              </a:spcBef>
              <a:spcAft>
                <a:spcPts val="0"/>
              </a:spcAft>
              <a:buSzPts val="1400"/>
              <a:buChar char="○"/>
            </a:pPr>
            <a:r>
              <a:rPr lang="en"/>
              <a:t>Division</a:t>
            </a:r>
            <a:endParaRPr/>
          </a:p>
          <a:p>
            <a:pPr marL="914400" lvl="1" indent="-317500" rtl="0">
              <a:spcBef>
                <a:spcPts val="0"/>
              </a:spcBef>
              <a:spcAft>
                <a:spcPts val="0"/>
              </a:spcAft>
              <a:buSzPts val="1400"/>
              <a:buChar char="○"/>
            </a:pPr>
            <a:r>
              <a:rPr lang="en"/>
              <a:t>Modulo</a:t>
            </a:r>
            <a:endParaRPr/>
          </a:p>
          <a:p>
            <a:pPr marL="914400" lvl="1" indent="-317500" rtl="0">
              <a:spcBef>
                <a:spcPts val="0"/>
              </a:spcBef>
              <a:spcAft>
                <a:spcPts val="0"/>
              </a:spcAft>
              <a:buSzPts val="1400"/>
              <a:buChar char="○"/>
            </a:pPr>
            <a:r>
              <a:rPr lang="en"/>
              <a:t>Multiplication</a:t>
            </a:r>
            <a:endParaRPr/>
          </a:p>
          <a:p>
            <a:pPr marL="914400" lvl="1" indent="-317500" rtl="0">
              <a:spcBef>
                <a:spcPts val="0"/>
              </a:spcBef>
              <a:spcAft>
                <a:spcPts val="0"/>
              </a:spcAft>
              <a:buSzPts val="1400"/>
              <a:buChar char="○"/>
            </a:pPr>
            <a:r>
              <a:rPr lang="en"/>
              <a:t>Addition</a:t>
            </a:r>
            <a:endParaRPr/>
          </a:p>
          <a:p>
            <a:pPr marL="914400" lvl="1" indent="-317500" rtl="0">
              <a:spcBef>
                <a:spcPts val="0"/>
              </a:spcBef>
              <a:spcAft>
                <a:spcPts val="0"/>
              </a:spcAft>
              <a:buSzPts val="1400"/>
              <a:buChar char="○"/>
            </a:pPr>
            <a:r>
              <a:rPr lang="en"/>
              <a:t>Subtraction</a:t>
            </a:r>
            <a:endParaRPr/>
          </a:p>
        </p:txBody>
      </p:sp>
      <p:sp>
        <p:nvSpPr>
          <p:cNvPr id="371" name="Shape 371"/>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77" name="Shape 377"/>
          <p:cNvSpPr txBox="1">
            <a:spLocks noGrp="1"/>
          </p:cNvSpPr>
          <p:nvPr>
            <p:ph type="ctrTitle" idx="4294967295"/>
          </p:nvPr>
        </p:nvSpPr>
        <p:spPr>
          <a:xfrm>
            <a:off x="311700" y="744575"/>
            <a:ext cx="8422200" cy="202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Foundations of Computer Science for Researchers</a:t>
            </a:r>
            <a:endParaRPr sz="3600"/>
          </a:p>
          <a:p>
            <a:pPr marL="0" lvl="0" indent="0" algn="ctr" rtl="0">
              <a:spcBef>
                <a:spcPts val="0"/>
              </a:spcBef>
              <a:spcAft>
                <a:spcPts val="0"/>
              </a:spcAft>
              <a:buNone/>
            </a:pPr>
            <a:endParaRPr sz="3600"/>
          </a:p>
          <a:p>
            <a:pPr marL="0" lvl="0" indent="0" algn="ctr" rtl="0">
              <a:spcBef>
                <a:spcPts val="0"/>
              </a:spcBef>
              <a:spcAft>
                <a:spcPts val="0"/>
              </a:spcAft>
              <a:buNone/>
            </a:pPr>
            <a:r>
              <a:rPr lang="en" sz="3600"/>
              <a:t>Week 4</a:t>
            </a:r>
            <a:endParaRPr sz="36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Announcements</a:t>
            </a:r>
            <a:endParaRPr/>
          </a:p>
        </p:txBody>
      </p:sp>
      <p:sp>
        <p:nvSpPr>
          <p:cNvPr id="383" name="Shape 383"/>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marR="0" lvl="0" indent="-342900" algn="l" rtl="0">
              <a:lnSpc>
                <a:spcPct val="115000"/>
              </a:lnSpc>
              <a:spcBef>
                <a:spcPts val="0"/>
              </a:spcBef>
              <a:spcAft>
                <a:spcPts val="0"/>
              </a:spcAft>
              <a:buClr>
                <a:schemeClr val="lt2"/>
              </a:buClr>
              <a:buSzPts val="1800"/>
              <a:buFont typeface="Arial"/>
              <a:buChar char="●"/>
            </a:pPr>
            <a:r>
              <a:rPr lang="en"/>
              <a:t>Caroline is gone March 7 and March 14</a:t>
            </a:r>
            <a:endParaRPr/>
          </a:p>
          <a:p>
            <a:pPr marL="914400" marR="0" lvl="1" indent="-317500" algn="l" rtl="0">
              <a:lnSpc>
                <a:spcPct val="115000"/>
              </a:lnSpc>
              <a:spcBef>
                <a:spcPts val="0"/>
              </a:spcBef>
              <a:spcAft>
                <a:spcPts val="0"/>
              </a:spcAft>
              <a:buSzPts val="1400"/>
              <a:buChar char="○"/>
            </a:pPr>
            <a:r>
              <a:rPr lang="en"/>
              <a:t>Substitute instructor, Pranay Pareek, for March 14</a:t>
            </a:r>
            <a:endParaRPr/>
          </a:p>
          <a:p>
            <a:pPr marL="1371600" marR="0" lvl="2" indent="-317500" algn="l" rtl="0">
              <a:lnSpc>
                <a:spcPct val="115000"/>
              </a:lnSpc>
              <a:spcBef>
                <a:spcPts val="0"/>
              </a:spcBef>
              <a:spcAft>
                <a:spcPts val="0"/>
              </a:spcAft>
              <a:buSzPts val="1400"/>
              <a:buChar char="■"/>
            </a:pPr>
            <a:r>
              <a:rPr lang="en"/>
              <a:t>He will cover the beginning of repetition structures (looping).</a:t>
            </a:r>
            <a:endParaRPr/>
          </a:p>
          <a:p>
            <a:pPr marL="1371600" marR="0" lvl="2" indent="-317500" algn="l" rtl="0">
              <a:lnSpc>
                <a:spcPct val="115000"/>
              </a:lnSpc>
              <a:spcBef>
                <a:spcPts val="0"/>
              </a:spcBef>
              <a:spcAft>
                <a:spcPts val="0"/>
              </a:spcAft>
              <a:buSzPts val="1400"/>
              <a:buChar char="■"/>
            </a:pPr>
            <a:r>
              <a:rPr lang="en"/>
              <a:t>Work through problems incorporating loops and conditional statements.</a:t>
            </a:r>
            <a:endParaRPr/>
          </a:p>
          <a:p>
            <a:pPr marL="914400" marR="0" lvl="1" indent="-317500" algn="l" rtl="0">
              <a:lnSpc>
                <a:spcPct val="115000"/>
              </a:lnSpc>
              <a:spcBef>
                <a:spcPts val="0"/>
              </a:spcBef>
              <a:spcAft>
                <a:spcPts val="0"/>
              </a:spcAft>
              <a:buSzPts val="1400"/>
              <a:buChar char="○"/>
            </a:pPr>
            <a:r>
              <a:rPr lang="en"/>
              <a:t>March 7</a:t>
            </a:r>
            <a:endParaRPr/>
          </a:p>
          <a:p>
            <a:pPr marL="1371600" marR="0" lvl="2" indent="-317500" algn="l" rtl="0">
              <a:lnSpc>
                <a:spcPct val="115000"/>
              </a:lnSpc>
              <a:spcBef>
                <a:spcPts val="0"/>
              </a:spcBef>
              <a:spcAft>
                <a:spcPts val="0"/>
              </a:spcAft>
              <a:buSzPts val="1400"/>
              <a:buChar char="■"/>
            </a:pPr>
            <a:r>
              <a:rPr lang="en"/>
              <a:t>Practice problems with conditional statements.</a:t>
            </a:r>
            <a:endParaRPr/>
          </a:p>
          <a:p>
            <a:pPr marL="1371600" marR="0" lvl="2" indent="-317500" algn="l" rtl="0">
              <a:lnSpc>
                <a:spcPct val="115000"/>
              </a:lnSpc>
              <a:spcBef>
                <a:spcPts val="0"/>
              </a:spcBef>
              <a:spcAft>
                <a:spcPts val="0"/>
              </a:spcAft>
              <a:buSzPts val="1400"/>
              <a:buChar char="■"/>
            </a:pPr>
            <a:r>
              <a:rPr lang="en"/>
              <a:t>Rohini, David, and Charlene will lead.</a:t>
            </a:r>
            <a:endParaRPr/>
          </a:p>
          <a:p>
            <a:pPr marL="457200" marR="0" lvl="0" indent="-342900" algn="l" rtl="0">
              <a:lnSpc>
                <a:spcPct val="115000"/>
              </a:lnSpc>
              <a:spcBef>
                <a:spcPts val="0"/>
              </a:spcBef>
              <a:spcAft>
                <a:spcPts val="0"/>
              </a:spcAft>
              <a:buSzPts val="1800"/>
              <a:buChar char="●"/>
            </a:pPr>
            <a:r>
              <a:rPr lang="en"/>
              <a:t>Optional homework assignments</a:t>
            </a:r>
            <a:endParaRPr/>
          </a:p>
          <a:p>
            <a:pPr marL="914400" marR="0" lvl="1" indent="-317500" algn="l" rtl="0">
              <a:lnSpc>
                <a:spcPct val="115000"/>
              </a:lnSpc>
              <a:spcBef>
                <a:spcPts val="0"/>
              </a:spcBef>
              <a:spcAft>
                <a:spcPts val="0"/>
              </a:spcAft>
              <a:buSzPts val="1400"/>
              <a:buChar char="○"/>
            </a:pPr>
            <a:r>
              <a:rPr lang="en"/>
              <a:t>Will provide practice problems in each week’s code. </a:t>
            </a:r>
            <a:endParaRPr/>
          </a:p>
          <a:p>
            <a:pPr marL="914400" marR="0" lvl="1" indent="-317500" algn="l" rtl="0">
              <a:lnSpc>
                <a:spcPct val="115000"/>
              </a:lnSpc>
              <a:spcBef>
                <a:spcPts val="0"/>
              </a:spcBef>
              <a:spcAft>
                <a:spcPts val="0"/>
              </a:spcAft>
              <a:buSzPts val="1400"/>
              <a:buChar char="○"/>
            </a:pPr>
            <a:r>
              <a:rPr lang="en"/>
              <a:t>Solutions posted week afterward.</a:t>
            </a:r>
            <a:endParaRPr/>
          </a:p>
        </p:txBody>
      </p:sp>
      <p:sp>
        <p:nvSpPr>
          <p:cNvPr id="384" name="Shape 384"/>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Review from Week 3</a:t>
            </a:r>
            <a:endParaRPr/>
          </a:p>
        </p:txBody>
      </p:sp>
      <p:sp>
        <p:nvSpPr>
          <p:cNvPr id="390" name="Shape 3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Functions we’ve learned</a:t>
            </a:r>
            <a:endParaRPr/>
          </a:p>
          <a:p>
            <a:pPr marL="914400" lvl="1" indent="-317500" rtl="0">
              <a:spcBef>
                <a:spcPts val="0"/>
              </a:spcBef>
              <a:spcAft>
                <a:spcPts val="0"/>
              </a:spcAft>
              <a:buSzPts val="1400"/>
              <a:buChar char="○"/>
            </a:pPr>
            <a:r>
              <a:rPr lang="en"/>
              <a:t>Print to the console using print()</a:t>
            </a:r>
            <a:endParaRPr/>
          </a:p>
          <a:p>
            <a:pPr marL="914400" lvl="1" indent="-317500" rtl="0">
              <a:spcBef>
                <a:spcPts val="0"/>
              </a:spcBef>
              <a:spcAft>
                <a:spcPts val="0"/>
              </a:spcAft>
              <a:buSzPts val="1400"/>
              <a:buChar char="○"/>
            </a:pPr>
            <a:r>
              <a:rPr lang="en"/>
              <a:t>Get input from the console using raw_input()</a:t>
            </a:r>
            <a:endParaRPr/>
          </a:p>
          <a:p>
            <a:pPr marL="457200" lvl="0" indent="-342900" rtl="0">
              <a:spcBef>
                <a:spcPts val="0"/>
              </a:spcBef>
              <a:spcAft>
                <a:spcPts val="0"/>
              </a:spcAft>
              <a:buSzPts val="1800"/>
              <a:buChar char="●"/>
            </a:pPr>
            <a:r>
              <a:rPr lang="en"/>
              <a:t>Data are stored in and retrieved from memory locations through variables.</a:t>
            </a:r>
            <a:endParaRPr/>
          </a:p>
          <a:p>
            <a:pPr marL="914400" lvl="1" indent="-317500" rtl="0">
              <a:spcBef>
                <a:spcPts val="0"/>
              </a:spcBef>
              <a:spcAft>
                <a:spcPts val="0"/>
              </a:spcAft>
              <a:buSzPts val="1400"/>
              <a:buChar char="○"/>
            </a:pPr>
            <a:r>
              <a:rPr lang="en"/>
              <a:t>Data are further categorized by type.</a:t>
            </a:r>
            <a:endParaRPr/>
          </a:p>
          <a:p>
            <a:pPr marL="914400" lvl="1" indent="-317500" rtl="0">
              <a:spcBef>
                <a:spcPts val="0"/>
              </a:spcBef>
              <a:spcAft>
                <a:spcPts val="0"/>
              </a:spcAft>
              <a:buSzPts val="1400"/>
              <a:buChar char="○"/>
            </a:pPr>
            <a:r>
              <a:rPr lang="en"/>
              <a:t>Some types are convertible. </a:t>
            </a:r>
            <a:endParaRPr/>
          </a:p>
          <a:p>
            <a:pPr marL="1371600" lvl="2" indent="-317500" rtl="0">
              <a:spcBef>
                <a:spcPts val="0"/>
              </a:spcBef>
              <a:spcAft>
                <a:spcPts val="0"/>
              </a:spcAft>
              <a:buSzPts val="1400"/>
              <a:buChar char="■"/>
            </a:pPr>
            <a:r>
              <a:rPr lang="en"/>
              <a:t>int(), str(), float()</a:t>
            </a:r>
            <a:endParaRPr/>
          </a:p>
          <a:p>
            <a:pPr marL="457200" lvl="0" indent="-342900" rtl="0">
              <a:spcBef>
                <a:spcPts val="0"/>
              </a:spcBef>
              <a:spcAft>
                <a:spcPts val="0"/>
              </a:spcAft>
              <a:buSzPts val="1800"/>
              <a:buChar char="●"/>
            </a:pPr>
            <a:r>
              <a:rPr lang="en"/>
              <a:t>Arithmetic operations</a:t>
            </a:r>
            <a:endParaRPr/>
          </a:p>
          <a:p>
            <a:pPr marL="914400" lvl="1" indent="-317500" rtl="0">
              <a:spcBef>
                <a:spcPts val="0"/>
              </a:spcBef>
              <a:spcAft>
                <a:spcPts val="0"/>
              </a:spcAft>
              <a:buSzPts val="1400"/>
              <a:buChar char="○"/>
            </a:pPr>
            <a:r>
              <a:rPr lang="en"/>
              <a:t>Division: / or //</a:t>
            </a:r>
            <a:endParaRPr/>
          </a:p>
          <a:p>
            <a:pPr marL="914400" lvl="1" indent="-317500" rtl="0">
              <a:spcBef>
                <a:spcPts val="0"/>
              </a:spcBef>
              <a:spcAft>
                <a:spcPts val="0"/>
              </a:spcAft>
              <a:buSzPts val="1400"/>
              <a:buChar char="○"/>
            </a:pPr>
            <a:r>
              <a:rPr lang="en"/>
              <a:t>Modulo: %</a:t>
            </a:r>
            <a:endParaRPr/>
          </a:p>
          <a:p>
            <a:pPr marL="914400" lvl="1" indent="-317500" rtl="0">
              <a:spcBef>
                <a:spcPts val="0"/>
              </a:spcBef>
              <a:spcAft>
                <a:spcPts val="0"/>
              </a:spcAft>
              <a:buSzPts val="1400"/>
              <a:buChar char="○"/>
            </a:pPr>
            <a:r>
              <a:rPr lang="en"/>
              <a:t>Multiplication: * </a:t>
            </a:r>
            <a:endParaRPr/>
          </a:p>
          <a:p>
            <a:pPr marL="914400" lvl="1" indent="-317500" rtl="0">
              <a:spcBef>
                <a:spcPts val="0"/>
              </a:spcBef>
              <a:spcAft>
                <a:spcPts val="0"/>
              </a:spcAft>
              <a:buSzPts val="1400"/>
              <a:buChar char="○"/>
            </a:pPr>
            <a:r>
              <a:rPr lang="en"/>
              <a:t>Exponent: **</a:t>
            </a:r>
            <a:endParaRPr/>
          </a:p>
          <a:p>
            <a:pPr marL="914400" lvl="1" indent="-317500" rtl="0">
              <a:spcBef>
                <a:spcPts val="0"/>
              </a:spcBef>
              <a:spcAft>
                <a:spcPts val="0"/>
              </a:spcAft>
              <a:buSzPts val="1400"/>
              <a:buChar char="○"/>
            </a:pPr>
            <a:r>
              <a:rPr lang="en"/>
              <a:t>Addition: +</a:t>
            </a:r>
            <a:endParaRPr/>
          </a:p>
          <a:p>
            <a:pPr marL="914400" lvl="1" indent="-317500" rtl="0">
              <a:spcBef>
                <a:spcPts val="0"/>
              </a:spcBef>
              <a:spcAft>
                <a:spcPts val="0"/>
              </a:spcAft>
              <a:buSzPts val="1400"/>
              <a:buChar char="○"/>
            </a:pPr>
            <a:r>
              <a:rPr lang="en"/>
              <a:t>Subtraction: -</a:t>
            </a:r>
            <a:endParaRPr/>
          </a:p>
        </p:txBody>
      </p:sp>
      <p:sp>
        <p:nvSpPr>
          <p:cNvPr id="391" name="Shape 391"/>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Type casting problem</a:t>
            </a:r>
            <a:endParaRPr/>
          </a:p>
        </p:txBody>
      </p:sp>
      <p:sp>
        <p:nvSpPr>
          <p:cNvPr id="397" name="Shape 3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marR="0" lvl="0" indent="-342900" algn="l" rtl="0">
              <a:lnSpc>
                <a:spcPct val="115000"/>
              </a:lnSpc>
              <a:spcBef>
                <a:spcPts val="0"/>
              </a:spcBef>
              <a:spcAft>
                <a:spcPts val="0"/>
              </a:spcAft>
              <a:buClr>
                <a:schemeClr val="lt2"/>
              </a:buClr>
              <a:buSzPts val="1800"/>
              <a:buFont typeface="Arial"/>
              <a:buChar char="●"/>
            </a:pPr>
            <a:r>
              <a:rPr lang="en" dirty="0"/>
              <a:t>Modify your solution to the last </a:t>
            </a:r>
            <a:r>
              <a:rPr lang="en" dirty="0" smtClean="0"/>
              <a:t>problem</a:t>
            </a:r>
            <a:r>
              <a:rPr lang="en-US" dirty="0" smtClean="0"/>
              <a:t> (</a:t>
            </a:r>
            <a:r>
              <a:rPr lang="en" dirty="0" smtClean="0"/>
              <a:t>which </a:t>
            </a:r>
            <a:r>
              <a:rPr lang="en" dirty="0"/>
              <a:t>asked you to store 3 or more values and calculate the sum and </a:t>
            </a:r>
            <a:r>
              <a:rPr lang="en" dirty="0" smtClean="0"/>
              <a:t>average</a:t>
            </a:r>
            <a:r>
              <a:rPr lang="en-US" dirty="0" smtClean="0"/>
              <a:t>) </a:t>
            </a:r>
            <a:r>
              <a:rPr lang="en-US" dirty="0" smtClean="0">
                <a:sym typeface="Wingdings"/>
              </a:rPr>
              <a:t> NOW</a:t>
            </a:r>
            <a:r>
              <a:rPr lang="en" dirty="0" smtClean="0"/>
              <a:t> </a:t>
            </a:r>
            <a:r>
              <a:rPr lang="en" dirty="0"/>
              <a:t>get user input for the three values. Print the final value to the screen.</a:t>
            </a:r>
            <a:endParaRPr dirty="0"/>
          </a:p>
          <a:p>
            <a:pPr marL="914400" marR="0" lvl="1" indent="-342900" algn="l" rtl="0">
              <a:lnSpc>
                <a:spcPct val="115000"/>
              </a:lnSpc>
              <a:spcBef>
                <a:spcPts val="0"/>
              </a:spcBef>
              <a:spcAft>
                <a:spcPts val="0"/>
              </a:spcAft>
              <a:buClr>
                <a:schemeClr val="lt2"/>
              </a:buClr>
              <a:buSzPts val="1800"/>
              <a:buFont typeface="Arial"/>
              <a:buChar char="○"/>
            </a:pPr>
            <a:r>
              <a:rPr lang="en" dirty="0"/>
              <a:t>Hint: raw_input’s default behavior stores values as strings   </a:t>
            </a:r>
            <a:endParaRPr dirty="0"/>
          </a:p>
          <a:p>
            <a:pPr marL="0" lvl="0" indent="0" rtl="0">
              <a:spcBef>
                <a:spcPts val="1600"/>
              </a:spcBef>
              <a:spcAft>
                <a:spcPts val="1600"/>
              </a:spcAft>
              <a:buNone/>
            </a:pPr>
            <a:endParaRPr dirty="0"/>
          </a:p>
        </p:txBody>
      </p:sp>
      <p:sp>
        <p:nvSpPr>
          <p:cNvPr id="398" name="Shape 398"/>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wrong?</a:t>
            </a:r>
            <a:endParaRPr lang="en-US" dirty="0"/>
          </a:p>
        </p:txBody>
      </p:sp>
      <p:sp>
        <p:nvSpPr>
          <p:cNvPr id="3" name="Text Placeholder 2"/>
          <p:cNvSpPr>
            <a:spLocks noGrp="1"/>
          </p:cNvSpPr>
          <p:nvPr>
            <p:ph type="body" idx="1"/>
          </p:nvPr>
        </p:nvSpPr>
        <p:spPr>
          <a:xfrm>
            <a:off x="311700" y="1152475"/>
            <a:ext cx="2610649" cy="3416400"/>
          </a:xfrm>
        </p:spPr>
        <p:txBody>
          <a:bodyPr/>
          <a:lstStyle/>
          <a:p>
            <a:pPr marL="114300" indent="0">
              <a:buNone/>
            </a:pPr>
            <a:r>
              <a:rPr lang="en-US" dirty="0" smtClean="0"/>
              <a:t>Try to engage user</a:t>
            </a:r>
          </a:p>
          <a:p>
            <a:pPr marL="114300" indent="0">
              <a:buNone/>
            </a:pPr>
            <a:r>
              <a:rPr lang="en-US" dirty="0" smtClean="0"/>
              <a:t> by having them </a:t>
            </a:r>
          </a:p>
          <a:p>
            <a:pPr marL="114300" indent="0">
              <a:buNone/>
            </a:pPr>
            <a:r>
              <a:rPr lang="en-US" dirty="0" smtClean="0"/>
              <a:t>enter values for the </a:t>
            </a:r>
          </a:p>
          <a:p>
            <a:pPr marL="114300" indent="0">
              <a:buNone/>
            </a:pPr>
            <a:r>
              <a:rPr lang="en-US" dirty="0" smtClean="0"/>
              <a:t>each month </a:t>
            </a:r>
          </a:p>
          <a:p>
            <a:pPr marL="114300" indent="0">
              <a:buNone/>
            </a:pPr>
            <a:r>
              <a:rPr lang="en-US" dirty="0" smtClean="0"/>
              <a:t>but we get error</a:t>
            </a:r>
            <a:endParaRPr lang="en-US" dirty="0"/>
          </a:p>
        </p:txBody>
      </p:sp>
      <p:pic>
        <p:nvPicPr>
          <p:cNvPr id="4" name="Picture 3" descr="Screen Shot 2018-03-05 at 3.16.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2349" y="524397"/>
            <a:ext cx="6012007" cy="4044478"/>
          </a:xfrm>
          <a:prstGeom prst="rect">
            <a:avLst/>
          </a:prstGeom>
          <a:ln>
            <a:solidFill>
              <a:srgbClr val="30ACEC"/>
            </a:solidFill>
          </a:ln>
        </p:spPr>
      </p:pic>
      <p:sp>
        <p:nvSpPr>
          <p:cNvPr id="5" name="Oval 4"/>
          <p:cNvSpPr/>
          <p:nvPr/>
        </p:nvSpPr>
        <p:spPr>
          <a:xfrm>
            <a:off x="6010008" y="3934515"/>
            <a:ext cx="317510" cy="283467"/>
          </a:xfrm>
          <a:prstGeom prst="ellipse">
            <a:avLst/>
          </a:prstGeom>
          <a:noFill/>
          <a:ln w="1905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6570635" y="3934515"/>
            <a:ext cx="317510" cy="283467"/>
          </a:xfrm>
          <a:prstGeom prst="ellipse">
            <a:avLst/>
          </a:prstGeom>
          <a:noFill/>
          <a:ln w="1905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5723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Type-Casting Solution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Screen Shot 2018-03-05 at 3.25.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00" y="1152475"/>
            <a:ext cx="8029930" cy="3582427"/>
          </a:xfrm>
          <a:prstGeom prst="rect">
            <a:avLst/>
          </a:prstGeom>
        </p:spPr>
      </p:pic>
      <p:sp>
        <p:nvSpPr>
          <p:cNvPr id="5" name="Oval 4"/>
          <p:cNvSpPr/>
          <p:nvPr/>
        </p:nvSpPr>
        <p:spPr>
          <a:xfrm>
            <a:off x="4536808" y="1889815"/>
            <a:ext cx="317510" cy="283467"/>
          </a:xfrm>
          <a:prstGeom prst="ellipse">
            <a:avLst/>
          </a:prstGeom>
          <a:noFill/>
          <a:ln w="1905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9425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Type-casting alternative solution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Screen Shot 2018-03-05 at 3.35.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99" y="1187972"/>
            <a:ext cx="8388221" cy="3625328"/>
          </a:xfrm>
          <a:prstGeom prst="rect">
            <a:avLst/>
          </a:prstGeom>
        </p:spPr>
      </p:pic>
      <p:sp>
        <p:nvSpPr>
          <p:cNvPr id="6" name="Oval 5"/>
          <p:cNvSpPr/>
          <p:nvPr/>
        </p:nvSpPr>
        <p:spPr>
          <a:xfrm>
            <a:off x="3889108" y="1686615"/>
            <a:ext cx="317510" cy="283467"/>
          </a:xfrm>
          <a:prstGeom prst="ellipse">
            <a:avLst/>
          </a:prstGeom>
          <a:noFill/>
          <a:ln w="1905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69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8" name="Shape 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Programming languages</a:t>
            </a:r>
            <a:endParaRPr/>
          </a:p>
        </p:txBody>
      </p:sp>
      <p:sp>
        <p:nvSpPr>
          <p:cNvPr id="89" name="Shape 89"/>
          <p:cNvSpPr txBox="1"/>
          <p:nvPr/>
        </p:nvSpPr>
        <p:spPr>
          <a:xfrm>
            <a:off x="1043250" y="1017725"/>
            <a:ext cx="7057500" cy="33081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1800">
                <a:solidFill>
                  <a:schemeClr val="lt2"/>
                </a:solidFill>
              </a:rPr>
              <a:t>What do programs do?</a:t>
            </a:r>
            <a:endParaRPr sz="1800">
              <a:solidFill>
                <a:schemeClr val="lt2"/>
              </a:solidFill>
            </a:endParaRPr>
          </a:p>
          <a:p>
            <a:pPr marL="914400" lvl="1" indent="-317500" rtl="0">
              <a:lnSpc>
                <a:spcPct val="150000"/>
              </a:lnSpc>
              <a:spcBef>
                <a:spcPts val="1600"/>
              </a:spcBef>
              <a:spcAft>
                <a:spcPts val="0"/>
              </a:spcAft>
              <a:buClr>
                <a:schemeClr val="lt2"/>
              </a:buClr>
              <a:buSzPts val="1400"/>
              <a:buChar char="○"/>
            </a:pPr>
            <a:r>
              <a:rPr lang="en">
                <a:solidFill>
                  <a:schemeClr val="lt2"/>
                </a:solidFill>
              </a:rPr>
              <a:t>Almost everything.</a:t>
            </a:r>
            <a:endParaRPr>
              <a:solidFill>
                <a:schemeClr val="lt2"/>
              </a:solidFill>
            </a:endParaRPr>
          </a:p>
          <a:p>
            <a:pPr marL="914400" lvl="1" indent="-317500" rtl="0">
              <a:lnSpc>
                <a:spcPct val="150000"/>
              </a:lnSpc>
              <a:spcBef>
                <a:spcPts val="0"/>
              </a:spcBef>
              <a:spcAft>
                <a:spcPts val="0"/>
              </a:spcAft>
              <a:buClr>
                <a:schemeClr val="lt2"/>
              </a:buClr>
              <a:buSzPts val="1400"/>
              <a:buChar char="○"/>
            </a:pPr>
            <a:r>
              <a:rPr lang="en">
                <a:solidFill>
                  <a:schemeClr val="lt2"/>
                </a:solidFill>
              </a:rPr>
              <a:t>“There are more things in heaven and earth, Horatio, than are dreamt of in your philosophy.” (from Shakespeare’s </a:t>
            </a:r>
            <a:r>
              <a:rPr lang="en" i="1">
                <a:solidFill>
                  <a:schemeClr val="lt2"/>
                </a:solidFill>
              </a:rPr>
              <a:t>Hamlet)</a:t>
            </a:r>
            <a:r>
              <a:rPr lang="en">
                <a:solidFill>
                  <a:schemeClr val="lt2"/>
                </a:solidFill>
              </a:rPr>
              <a:t>. Limitations are set by the extent of your knowledge and imagination.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Type casting debugging</a:t>
            </a:r>
            <a:endParaRPr/>
          </a:p>
        </p:txBody>
      </p:sp>
      <p:sp>
        <p:nvSpPr>
          <p:cNvPr id="363" name="Shape 3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a:t>var1 = raw_input(“num 1: “)</a:t>
            </a:r>
            <a:br>
              <a:rPr lang="en"/>
            </a:br>
            <a:r>
              <a:rPr lang="en"/>
              <a:t>var2 = raw_input(“num 2: “)</a:t>
            </a:r>
            <a:br>
              <a:rPr lang="en"/>
            </a:br>
            <a:r>
              <a:rPr lang="en"/>
              <a:t>print float(var1/var2) </a:t>
            </a:r>
            <a:endParaRPr/>
          </a:p>
          <a:p>
            <a:pPr marL="0" lvl="0" indent="0" rtl="0">
              <a:spcBef>
                <a:spcPts val="1600"/>
              </a:spcBef>
              <a:spcAft>
                <a:spcPts val="1600"/>
              </a:spcAft>
              <a:buNone/>
            </a:pPr>
            <a:endParaRPr/>
          </a:p>
        </p:txBody>
      </p:sp>
      <p:sp>
        <p:nvSpPr>
          <p:cNvPr id="364" name="Shape 364"/>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92478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3-05 at 2.00.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900" y="342900"/>
            <a:ext cx="6426200" cy="4445000"/>
          </a:xfrm>
          <a:prstGeom prst="rect">
            <a:avLst/>
          </a:prstGeom>
        </p:spPr>
      </p:pic>
    </p:spTree>
    <p:extLst>
      <p:ext uri="{BB962C8B-B14F-4D97-AF65-F5344CB8AC3E}">
        <p14:creationId xmlns:p14="http://schemas.microsoft.com/office/powerpoint/2010/main" val="38525257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Goals for this lesson</a:t>
            </a:r>
            <a:endParaRPr/>
          </a:p>
        </p:txBody>
      </p:sp>
      <p:sp>
        <p:nvSpPr>
          <p:cNvPr id="411" name="Shape 411"/>
          <p:cNvSpPr txBox="1">
            <a:spLocks noGrp="1"/>
          </p:cNvSpPr>
          <p:nvPr>
            <p:ph type="body" idx="1"/>
          </p:nvPr>
        </p:nvSpPr>
        <p:spPr>
          <a:xfrm>
            <a:off x="1944300" y="1421725"/>
            <a:ext cx="5255400" cy="3416400"/>
          </a:xfrm>
          <a:prstGeom prst="rect">
            <a:avLst/>
          </a:prstGeom>
        </p:spPr>
        <p:txBody>
          <a:bodyPr spcFirstLastPara="1" wrap="square" lIns="91425" tIns="91425" rIns="91425" bIns="91425" anchor="ctr" anchorCtr="0">
            <a:noAutofit/>
          </a:bodyPr>
          <a:lstStyle/>
          <a:p>
            <a:pPr marL="457200" lvl="0" indent="-342900" rtl="0">
              <a:lnSpc>
                <a:spcPct val="150000"/>
              </a:lnSpc>
              <a:spcBef>
                <a:spcPts val="0"/>
              </a:spcBef>
              <a:spcAft>
                <a:spcPts val="0"/>
              </a:spcAft>
              <a:buSzPts val="1800"/>
              <a:buChar char="●"/>
            </a:pPr>
            <a:r>
              <a:rPr lang="en"/>
              <a:t>Intro to GitHub</a:t>
            </a:r>
            <a:endParaRPr/>
          </a:p>
          <a:p>
            <a:pPr marL="457200" marR="0" lvl="0" indent="-342900" algn="l" rtl="0">
              <a:lnSpc>
                <a:spcPct val="150000"/>
              </a:lnSpc>
              <a:spcBef>
                <a:spcPts val="0"/>
              </a:spcBef>
              <a:spcAft>
                <a:spcPts val="0"/>
              </a:spcAft>
              <a:buClr>
                <a:schemeClr val="lt2"/>
              </a:buClr>
              <a:buSzPts val="1800"/>
              <a:buFont typeface="Arial"/>
              <a:buChar char="●"/>
            </a:pPr>
            <a:r>
              <a:rPr lang="en"/>
              <a:t>Boolean data</a:t>
            </a:r>
            <a:endParaRPr/>
          </a:p>
          <a:p>
            <a:pPr marL="914400" marR="0" lvl="1" indent="-317500" algn="l" rtl="0">
              <a:lnSpc>
                <a:spcPct val="150000"/>
              </a:lnSpc>
              <a:spcBef>
                <a:spcPts val="0"/>
              </a:spcBef>
              <a:spcAft>
                <a:spcPts val="0"/>
              </a:spcAft>
              <a:buSzPts val="1400"/>
              <a:buChar char="○"/>
            </a:pPr>
            <a:r>
              <a:rPr lang="en"/>
              <a:t>Comparison operators</a:t>
            </a:r>
            <a:endParaRPr/>
          </a:p>
          <a:p>
            <a:pPr marL="914400" marR="0" lvl="1" indent="-317500" algn="l" rtl="0">
              <a:lnSpc>
                <a:spcPct val="150000"/>
              </a:lnSpc>
              <a:spcBef>
                <a:spcPts val="0"/>
              </a:spcBef>
              <a:spcAft>
                <a:spcPts val="0"/>
              </a:spcAft>
              <a:buSzPts val="1400"/>
              <a:buChar char="○"/>
            </a:pPr>
            <a:r>
              <a:rPr lang="en"/>
              <a:t>Logic operators</a:t>
            </a:r>
            <a:endParaRPr/>
          </a:p>
          <a:p>
            <a:pPr marL="457200" marR="0" lvl="0" indent="-342900" algn="l" rtl="0">
              <a:lnSpc>
                <a:spcPct val="150000"/>
              </a:lnSpc>
              <a:spcBef>
                <a:spcPts val="0"/>
              </a:spcBef>
              <a:spcAft>
                <a:spcPts val="0"/>
              </a:spcAft>
              <a:buClr>
                <a:schemeClr val="lt2"/>
              </a:buClr>
              <a:buSzPts val="1800"/>
              <a:buFont typeface="Arial"/>
              <a:buChar char="●"/>
            </a:pPr>
            <a:r>
              <a:rPr lang="en"/>
              <a:t>Conditional statements</a:t>
            </a:r>
            <a:endParaRPr/>
          </a:p>
          <a:p>
            <a:pPr marL="914400" marR="0" lvl="1" indent="-317500" algn="l" rtl="0">
              <a:lnSpc>
                <a:spcPct val="150000"/>
              </a:lnSpc>
              <a:spcBef>
                <a:spcPts val="0"/>
              </a:spcBef>
              <a:spcAft>
                <a:spcPts val="0"/>
              </a:spcAft>
              <a:buSzPts val="1400"/>
              <a:buChar char="○"/>
            </a:pPr>
            <a:r>
              <a:rPr lang="en"/>
              <a:t>One-way, two-way, multi-way if statements</a:t>
            </a:r>
            <a:endParaRPr/>
          </a:p>
          <a:p>
            <a:pPr marL="914400" marR="0" lvl="1" indent="-317500" algn="l" rtl="0">
              <a:lnSpc>
                <a:spcPct val="150000"/>
              </a:lnSpc>
              <a:spcBef>
                <a:spcPts val="0"/>
              </a:spcBef>
              <a:spcAft>
                <a:spcPts val="0"/>
              </a:spcAft>
              <a:buSzPts val="1400"/>
              <a:buChar char="○"/>
            </a:pPr>
            <a:r>
              <a:rPr lang="en" b="1"/>
              <a:t>Nested</a:t>
            </a:r>
            <a:r>
              <a:rPr lang="en"/>
              <a:t> if statements </a:t>
            </a:r>
            <a:endParaRPr/>
          </a:p>
          <a:p>
            <a:pPr marL="457200" marR="0" lvl="0" indent="-342900" algn="l" rtl="0">
              <a:lnSpc>
                <a:spcPct val="150000"/>
              </a:lnSpc>
              <a:spcBef>
                <a:spcPts val="0"/>
              </a:spcBef>
              <a:spcAft>
                <a:spcPts val="0"/>
              </a:spcAft>
              <a:buSzPts val="1800"/>
              <a:buChar char="●"/>
            </a:pPr>
            <a:r>
              <a:rPr lang="en"/>
              <a:t>Library/module imports</a:t>
            </a:r>
            <a:endParaRPr/>
          </a:p>
          <a:p>
            <a:pPr marL="914400" marR="0" lvl="1" indent="-317500" algn="l" rtl="0">
              <a:lnSpc>
                <a:spcPct val="150000"/>
              </a:lnSpc>
              <a:spcBef>
                <a:spcPts val="0"/>
              </a:spcBef>
              <a:spcAft>
                <a:spcPts val="0"/>
              </a:spcAft>
              <a:buSzPts val="1400"/>
              <a:buChar char="○"/>
            </a:pPr>
            <a:r>
              <a:rPr lang="en"/>
              <a:t>Math library</a:t>
            </a:r>
            <a:endParaRPr/>
          </a:p>
          <a:p>
            <a:pPr marL="914400" marR="0" lvl="1" indent="-317500" algn="l" rtl="0">
              <a:lnSpc>
                <a:spcPct val="150000"/>
              </a:lnSpc>
              <a:spcBef>
                <a:spcPts val="0"/>
              </a:spcBef>
              <a:spcAft>
                <a:spcPts val="0"/>
              </a:spcAft>
              <a:buSzPts val="1400"/>
              <a:buChar char="○"/>
            </a:pPr>
            <a:r>
              <a:rPr lang="en"/>
              <a:t>Random number library</a:t>
            </a:r>
            <a:endParaRPr/>
          </a:p>
        </p:txBody>
      </p:sp>
      <p:sp>
        <p:nvSpPr>
          <p:cNvPr id="412" name="Shape 412"/>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 to GitHub</a:t>
            </a:r>
            <a:endParaRPr/>
          </a:p>
        </p:txBody>
      </p:sp>
      <p:sp>
        <p:nvSpPr>
          <p:cNvPr id="418" name="Shape 418"/>
          <p:cNvSpPr txBox="1">
            <a:spLocks noGrp="1"/>
          </p:cNvSpPr>
          <p:nvPr>
            <p:ph type="body" idx="1"/>
          </p:nvPr>
        </p:nvSpPr>
        <p:spPr>
          <a:xfrm>
            <a:off x="63625" y="1152475"/>
            <a:ext cx="33618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Create a new </a:t>
            </a:r>
            <a:r>
              <a:rPr lang="en" b="1" i="1"/>
              <a:t>repository</a:t>
            </a:r>
            <a:endParaRPr/>
          </a:p>
          <a:p>
            <a:pPr marL="914400" lvl="1" indent="-317500" rtl="0">
              <a:spcBef>
                <a:spcPts val="0"/>
              </a:spcBef>
              <a:spcAft>
                <a:spcPts val="0"/>
              </a:spcAft>
              <a:buSzPts val="1400"/>
              <a:buChar char="○"/>
            </a:pPr>
            <a:r>
              <a:rPr lang="en"/>
              <a:t>Multiple files and programmers work under one repository--so it’s a basically an organizational schema for code.</a:t>
            </a:r>
            <a:endParaRPr/>
          </a:p>
          <a:p>
            <a:pPr marL="914400" lvl="1" indent="-317500" rtl="0">
              <a:spcBef>
                <a:spcPts val="0"/>
              </a:spcBef>
              <a:spcAft>
                <a:spcPts val="0"/>
              </a:spcAft>
              <a:buSzPts val="1400"/>
              <a:buChar char="○"/>
            </a:pPr>
            <a:r>
              <a:rPr lang="en"/>
              <a:t>Repositories can be public or private, if you want to restrict access. </a:t>
            </a:r>
            <a:endParaRPr/>
          </a:p>
        </p:txBody>
      </p:sp>
      <p:sp>
        <p:nvSpPr>
          <p:cNvPr id="419" name="Shape 419"/>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420" name="Shape 420"/>
          <p:cNvPicPr preferRelativeResize="0"/>
          <p:nvPr/>
        </p:nvPicPr>
        <p:blipFill>
          <a:blip r:embed="rId3">
            <a:alphaModFix/>
          </a:blip>
          <a:stretch>
            <a:fillRect/>
          </a:stretch>
        </p:blipFill>
        <p:spPr>
          <a:xfrm>
            <a:off x="3637600" y="1017725"/>
            <a:ext cx="4960301" cy="38790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 to GitHub</a:t>
            </a:r>
            <a:endParaRPr/>
          </a:p>
        </p:txBody>
      </p:sp>
      <p:sp>
        <p:nvSpPr>
          <p:cNvPr id="426" name="Shape 426"/>
          <p:cNvSpPr txBox="1">
            <a:spLocks noGrp="1"/>
          </p:cNvSpPr>
          <p:nvPr>
            <p:ph type="body" idx="1"/>
          </p:nvPr>
        </p:nvSpPr>
        <p:spPr>
          <a:xfrm>
            <a:off x="63625" y="1152475"/>
            <a:ext cx="3361800" cy="3416400"/>
          </a:xfrm>
          <a:prstGeom prst="rect">
            <a:avLst/>
          </a:prstGeom>
        </p:spPr>
        <p:txBody>
          <a:bodyPr spcFirstLastPara="1" wrap="square" lIns="91425" tIns="91425" rIns="91425" bIns="91425" anchor="ctr" anchorCtr="0">
            <a:noAutofit/>
          </a:bodyPr>
          <a:lstStyle/>
          <a:p>
            <a:pPr marL="457200" marR="0" lvl="0" indent="-342900" algn="l" rtl="0">
              <a:lnSpc>
                <a:spcPct val="115000"/>
              </a:lnSpc>
              <a:spcBef>
                <a:spcPts val="0"/>
              </a:spcBef>
              <a:spcAft>
                <a:spcPts val="0"/>
              </a:spcAft>
              <a:buClr>
                <a:schemeClr val="lt2"/>
              </a:buClr>
              <a:buSzPts val="1800"/>
              <a:buFont typeface="Arial"/>
              <a:buChar char="●"/>
            </a:pPr>
            <a:r>
              <a:rPr lang="en"/>
              <a:t>Give your repository a descriptive, succinct name.</a:t>
            </a:r>
            <a:endParaRPr/>
          </a:p>
          <a:p>
            <a:pPr marL="457200" marR="0" lvl="0" indent="-342900" algn="l" rtl="0">
              <a:lnSpc>
                <a:spcPct val="115000"/>
              </a:lnSpc>
              <a:spcBef>
                <a:spcPts val="0"/>
              </a:spcBef>
              <a:spcAft>
                <a:spcPts val="0"/>
              </a:spcAft>
              <a:buSzPts val="1800"/>
              <a:buChar char="●"/>
            </a:pPr>
            <a:r>
              <a:rPr lang="en"/>
              <a:t>Make sure you initialize your repository with a README file.</a:t>
            </a:r>
            <a:endParaRPr/>
          </a:p>
          <a:p>
            <a:pPr marL="914400" marR="0" lvl="1" indent="-317500" algn="l" rtl="0">
              <a:lnSpc>
                <a:spcPct val="115000"/>
              </a:lnSpc>
              <a:spcBef>
                <a:spcPts val="0"/>
              </a:spcBef>
              <a:spcAft>
                <a:spcPts val="0"/>
              </a:spcAft>
              <a:buSzPts val="1400"/>
              <a:buChar char="○"/>
            </a:pPr>
            <a:r>
              <a:rPr lang="en"/>
              <a:t>README files provide information about the project such as how to run it, common bugs, user options, and so forth. </a:t>
            </a:r>
            <a:endParaRPr/>
          </a:p>
        </p:txBody>
      </p:sp>
      <p:sp>
        <p:nvSpPr>
          <p:cNvPr id="427" name="Shape 427"/>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428" name="Shape 428"/>
          <p:cNvPicPr preferRelativeResize="0"/>
          <p:nvPr/>
        </p:nvPicPr>
        <p:blipFill>
          <a:blip r:embed="rId3">
            <a:alphaModFix/>
          </a:blip>
          <a:stretch>
            <a:fillRect/>
          </a:stretch>
        </p:blipFill>
        <p:spPr>
          <a:xfrm>
            <a:off x="3826500" y="1226700"/>
            <a:ext cx="5005799" cy="341640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 to GitHub</a:t>
            </a:r>
            <a:endParaRPr/>
          </a:p>
        </p:txBody>
      </p:sp>
      <p:sp>
        <p:nvSpPr>
          <p:cNvPr id="434" name="Shape 434"/>
          <p:cNvSpPr txBox="1">
            <a:spLocks noGrp="1"/>
          </p:cNvSpPr>
          <p:nvPr>
            <p:ph type="body" idx="1"/>
          </p:nvPr>
        </p:nvSpPr>
        <p:spPr>
          <a:xfrm>
            <a:off x="63625" y="1152475"/>
            <a:ext cx="3361800" cy="3416400"/>
          </a:xfrm>
          <a:prstGeom prst="rect">
            <a:avLst/>
          </a:prstGeom>
        </p:spPr>
        <p:txBody>
          <a:bodyPr spcFirstLastPara="1" wrap="square" lIns="91425" tIns="91425" rIns="91425" bIns="91425" anchor="ctr" anchorCtr="0">
            <a:noAutofit/>
          </a:bodyPr>
          <a:lstStyle/>
          <a:p>
            <a:pPr marL="457200" marR="0" lvl="0" indent="-342900" algn="l" rtl="0">
              <a:lnSpc>
                <a:spcPct val="115000"/>
              </a:lnSpc>
              <a:spcBef>
                <a:spcPts val="0"/>
              </a:spcBef>
              <a:spcAft>
                <a:spcPts val="0"/>
              </a:spcAft>
              <a:buClr>
                <a:schemeClr val="lt2"/>
              </a:buClr>
              <a:buSzPts val="1800"/>
              <a:buFont typeface="Arial"/>
              <a:buChar char="●"/>
            </a:pPr>
            <a:r>
              <a:rPr lang="en"/>
              <a:t>Upload your files by clicking “Upload files.”</a:t>
            </a:r>
            <a:endParaRPr/>
          </a:p>
        </p:txBody>
      </p:sp>
      <p:sp>
        <p:nvSpPr>
          <p:cNvPr id="435" name="Shape 435"/>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436" name="Shape 436"/>
          <p:cNvPicPr preferRelativeResize="0"/>
          <p:nvPr/>
        </p:nvPicPr>
        <p:blipFill>
          <a:blip r:embed="rId3">
            <a:alphaModFix/>
          </a:blip>
          <a:stretch>
            <a:fillRect/>
          </a:stretch>
        </p:blipFill>
        <p:spPr>
          <a:xfrm>
            <a:off x="3864150" y="1270975"/>
            <a:ext cx="4906969" cy="31794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 to GitHub</a:t>
            </a:r>
            <a:endParaRPr/>
          </a:p>
        </p:txBody>
      </p:sp>
      <p:sp>
        <p:nvSpPr>
          <p:cNvPr id="442" name="Shape 442"/>
          <p:cNvSpPr txBox="1">
            <a:spLocks noGrp="1"/>
          </p:cNvSpPr>
          <p:nvPr>
            <p:ph type="body" idx="1"/>
          </p:nvPr>
        </p:nvSpPr>
        <p:spPr>
          <a:xfrm>
            <a:off x="63625" y="1152475"/>
            <a:ext cx="3361800" cy="3416400"/>
          </a:xfrm>
          <a:prstGeom prst="rect">
            <a:avLst/>
          </a:prstGeom>
        </p:spPr>
        <p:txBody>
          <a:bodyPr spcFirstLastPara="1" wrap="square" lIns="91425" tIns="91425" rIns="91425" bIns="91425" anchor="ctr" anchorCtr="0">
            <a:noAutofit/>
          </a:bodyPr>
          <a:lstStyle/>
          <a:p>
            <a:pPr marL="457200" marR="0" lvl="0" indent="-342900" algn="l" rtl="0">
              <a:lnSpc>
                <a:spcPct val="115000"/>
              </a:lnSpc>
              <a:spcBef>
                <a:spcPts val="0"/>
              </a:spcBef>
              <a:spcAft>
                <a:spcPts val="0"/>
              </a:spcAft>
              <a:buClr>
                <a:schemeClr val="lt2"/>
              </a:buClr>
              <a:buSzPts val="1800"/>
              <a:buFont typeface="Arial"/>
              <a:buChar char="●"/>
            </a:pPr>
            <a:r>
              <a:rPr lang="en"/>
              <a:t>Drag and drop files.</a:t>
            </a:r>
            <a:endParaRPr/>
          </a:p>
          <a:p>
            <a:pPr marL="457200" marR="0" lvl="0" indent="-342900" algn="l" rtl="0">
              <a:lnSpc>
                <a:spcPct val="115000"/>
              </a:lnSpc>
              <a:spcBef>
                <a:spcPts val="0"/>
              </a:spcBef>
              <a:spcAft>
                <a:spcPts val="0"/>
              </a:spcAft>
              <a:buSzPts val="1800"/>
              <a:buChar char="●"/>
            </a:pPr>
            <a:r>
              <a:rPr lang="en"/>
              <a:t>Write a short description of your commit. </a:t>
            </a:r>
            <a:endParaRPr/>
          </a:p>
          <a:p>
            <a:pPr marL="914400" marR="0" lvl="1" indent="-317500" algn="l" rtl="0">
              <a:lnSpc>
                <a:spcPct val="115000"/>
              </a:lnSpc>
              <a:spcBef>
                <a:spcPts val="0"/>
              </a:spcBef>
              <a:spcAft>
                <a:spcPts val="0"/>
              </a:spcAft>
              <a:buSzPts val="1400"/>
              <a:buChar char="○"/>
            </a:pPr>
            <a:r>
              <a:rPr lang="en"/>
              <a:t>A commit is an event that occurs when one or more programmer wants to publish changes to the repository.</a:t>
            </a:r>
            <a:endParaRPr/>
          </a:p>
          <a:p>
            <a:pPr marL="914400" marR="0" lvl="1" indent="-317500" algn="l" rtl="0">
              <a:lnSpc>
                <a:spcPct val="115000"/>
              </a:lnSpc>
              <a:spcBef>
                <a:spcPts val="0"/>
              </a:spcBef>
              <a:spcAft>
                <a:spcPts val="0"/>
              </a:spcAft>
              <a:buSzPts val="1400"/>
              <a:buChar char="○"/>
            </a:pPr>
            <a:r>
              <a:rPr lang="en"/>
              <a:t>Example: added updated slide deck and Week 3 code</a:t>
            </a:r>
            <a:endParaRPr/>
          </a:p>
        </p:txBody>
      </p:sp>
      <p:sp>
        <p:nvSpPr>
          <p:cNvPr id="443" name="Shape 443"/>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444" name="Shape 444"/>
          <p:cNvPicPr preferRelativeResize="0"/>
          <p:nvPr/>
        </p:nvPicPr>
        <p:blipFill>
          <a:blip r:embed="rId3">
            <a:alphaModFix/>
          </a:blip>
          <a:stretch>
            <a:fillRect/>
          </a:stretch>
        </p:blipFill>
        <p:spPr>
          <a:xfrm>
            <a:off x="3860274" y="1017725"/>
            <a:ext cx="4887176" cy="38723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 to GitHub</a:t>
            </a:r>
            <a:endParaRPr/>
          </a:p>
        </p:txBody>
      </p:sp>
      <p:sp>
        <p:nvSpPr>
          <p:cNvPr id="450" name="Shape 450"/>
          <p:cNvSpPr txBox="1">
            <a:spLocks noGrp="1"/>
          </p:cNvSpPr>
          <p:nvPr>
            <p:ph type="body" idx="1"/>
          </p:nvPr>
        </p:nvSpPr>
        <p:spPr>
          <a:xfrm>
            <a:off x="63625" y="1152475"/>
            <a:ext cx="3361800" cy="3416400"/>
          </a:xfrm>
          <a:prstGeom prst="rect">
            <a:avLst/>
          </a:prstGeom>
        </p:spPr>
        <p:txBody>
          <a:bodyPr spcFirstLastPara="1" wrap="square" lIns="91425" tIns="91425" rIns="91425" bIns="91425" anchor="ctr" anchorCtr="0">
            <a:noAutofit/>
          </a:bodyPr>
          <a:lstStyle/>
          <a:p>
            <a:pPr marL="457200" marR="0" lvl="0" indent="-342900" algn="l" rtl="0">
              <a:lnSpc>
                <a:spcPct val="115000"/>
              </a:lnSpc>
              <a:spcBef>
                <a:spcPts val="0"/>
              </a:spcBef>
              <a:spcAft>
                <a:spcPts val="0"/>
              </a:spcAft>
              <a:buClr>
                <a:schemeClr val="lt2"/>
              </a:buClr>
              <a:buSzPts val="1800"/>
              <a:buFont typeface="Arial"/>
              <a:buChar char="●"/>
            </a:pPr>
            <a:r>
              <a:rPr lang="en"/>
              <a:t>Receive notifications when a repository is updated by watching it.</a:t>
            </a:r>
            <a:endParaRPr/>
          </a:p>
        </p:txBody>
      </p:sp>
      <p:sp>
        <p:nvSpPr>
          <p:cNvPr id="451" name="Shape 451"/>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452" name="Shape 452"/>
          <p:cNvPicPr preferRelativeResize="0"/>
          <p:nvPr/>
        </p:nvPicPr>
        <p:blipFill>
          <a:blip r:embed="rId3">
            <a:alphaModFix/>
          </a:blip>
          <a:stretch>
            <a:fillRect/>
          </a:stretch>
        </p:blipFill>
        <p:spPr>
          <a:xfrm>
            <a:off x="3425425" y="1310363"/>
            <a:ext cx="5413775" cy="3100617"/>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Boolean data types</a:t>
            </a:r>
            <a:endParaRPr/>
          </a:p>
        </p:txBody>
      </p:sp>
      <p:sp>
        <p:nvSpPr>
          <p:cNvPr id="458" name="Shape 4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Boolean expressions yield boolean data, meaning true or false values</a:t>
            </a:r>
            <a:endParaRPr/>
          </a:p>
          <a:p>
            <a:pPr marL="914400" lvl="1" indent="-317500" rtl="0">
              <a:spcBef>
                <a:spcPts val="0"/>
              </a:spcBef>
              <a:spcAft>
                <a:spcPts val="0"/>
              </a:spcAft>
              <a:buSzPts val="1400"/>
              <a:buChar char="○"/>
            </a:pPr>
            <a:r>
              <a:rPr lang="en"/>
              <a:t>5 + 3 &gt; 2 → True</a:t>
            </a:r>
            <a:endParaRPr/>
          </a:p>
          <a:p>
            <a:pPr marL="914400" lvl="1" indent="-317500" rtl="0">
              <a:spcBef>
                <a:spcPts val="0"/>
              </a:spcBef>
              <a:spcAft>
                <a:spcPts val="0"/>
              </a:spcAft>
              <a:buSzPts val="1400"/>
              <a:buChar char="○"/>
            </a:pPr>
            <a:r>
              <a:rPr lang="en"/>
              <a:t>5 + 3 &lt; 2 → False</a:t>
            </a:r>
            <a:endParaRPr/>
          </a:p>
          <a:p>
            <a:pPr marL="457200" lvl="0" indent="-342900" rtl="0">
              <a:spcBef>
                <a:spcPts val="0"/>
              </a:spcBef>
              <a:spcAft>
                <a:spcPts val="0"/>
              </a:spcAft>
              <a:buSzPts val="1800"/>
              <a:buChar char="●"/>
            </a:pPr>
            <a:r>
              <a:rPr lang="en"/>
              <a:t>Use comparison operators in Boolean expressions</a:t>
            </a:r>
            <a:endParaRPr/>
          </a:p>
        </p:txBody>
      </p:sp>
      <p:sp>
        <p:nvSpPr>
          <p:cNvPr id="459" name="Shape 459"/>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Comparison operators</a:t>
            </a:r>
            <a:endParaRPr/>
          </a:p>
        </p:txBody>
      </p:sp>
      <p:sp>
        <p:nvSpPr>
          <p:cNvPr id="465" name="Shape 4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a:t>
            </a:r>
            <a:endParaRPr/>
          </a:p>
          <a:p>
            <a:pPr marL="914400" lvl="1" indent="-317500" rtl="0">
              <a:spcBef>
                <a:spcPts val="0"/>
              </a:spcBef>
              <a:spcAft>
                <a:spcPts val="0"/>
              </a:spcAft>
              <a:buSzPts val="1400"/>
              <a:buChar char="○"/>
            </a:pPr>
            <a:r>
              <a:rPr lang="en"/>
              <a:t>Equality </a:t>
            </a:r>
            <a:endParaRPr/>
          </a:p>
          <a:p>
            <a:pPr marL="914400" lvl="1" indent="-317500" rtl="0">
              <a:spcBef>
                <a:spcPts val="0"/>
              </a:spcBef>
              <a:spcAft>
                <a:spcPts val="0"/>
              </a:spcAft>
              <a:buSzPts val="1400"/>
              <a:buChar char="○"/>
            </a:pPr>
            <a:r>
              <a:rPr lang="en"/>
              <a:t>x == y</a:t>
            </a:r>
            <a:endParaRPr/>
          </a:p>
          <a:p>
            <a:pPr marL="914400" lvl="1" indent="-317500" rtl="0">
              <a:spcBef>
                <a:spcPts val="0"/>
              </a:spcBef>
              <a:spcAft>
                <a:spcPts val="0"/>
              </a:spcAft>
              <a:buSzPts val="1400"/>
              <a:buChar char="○"/>
            </a:pPr>
            <a:r>
              <a:rPr lang="en"/>
              <a:t>Are the values of x and y equal to one another?</a:t>
            </a:r>
            <a:endParaRPr/>
          </a:p>
          <a:p>
            <a:pPr marL="457200" lvl="0" indent="-342900" rtl="0">
              <a:spcBef>
                <a:spcPts val="0"/>
              </a:spcBef>
              <a:spcAft>
                <a:spcPts val="0"/>
              </a:spcAft>
              <a:buSzPts val="1800"/>
              <a:buChar char="●"/>
            </a:pPr>
            <a:r>
              <a:rPr lang="en"/>
              <a:t>!=</a:t>
            </a:r>
            <a:endParaRPr/>
          </a:p>
          <a:p>
            <a:pPr marL="914400" lvl="1" indent="-317500" rtl="0">
              <a:spcBef>
                <a:spcPts val="0"/>
              </a:spcBef>
              <a:spcAft>
                <a:spcPts val="0"/>
              </a:spcAft>
              <a:buSzPts val="1400"/>
              <a:buChar char="○"/>
            </a:pPr>
            <a:r>
              <a:rPr lang="en"/>
              <a:t>Inequality</a:t>
            </a:r>
            <a:endParaRPr/>
          </a:p>
          <a:p>
            <a:pPr marL="914400" lvl="1" indent="-317500" rtl="0">
              <a:spcBef>
                <a:spcPts val="0"/>
              </a:spcBef>
              <a:spcAft>
                <a:spcPts val="0"/>
              </a:spcAft>
              <a:buSzPts val="1400"/>
              <a:buChar char="○"/>
            </a:pPr>
            <a:r>
              <a:rPr lang="en"/>
              <a:t>x != y  </a:t>
            </a:r>
            <a:endParaRPr/>
          </a:p>
          <a:p>
            <a:pPr marL="914400" lvl="1" indent="-317500" rtl="0">
              <a:spcBef>
                <a:spcPts val="0"/>
              </a:spcBef>
              <a:spcAft>
                <a:spcPts val="0"/>
              </a:spcAft>
              <a:buSzPts val="1400"/>
              <a:buChar char="○"/>
            </a:pPr>
            <a:r>
              <a:rPr lang="en"/>
              <a:t>This expression is true if x is not equal to y</a:t>
            </a:r>
            <a:endParaRPr/>
          </a:p>
        </p:txBody>
      </p:sp>
      <p:sp>
        <p:nvSpPr>
          <p:cNvPr id="466" name="Shape 466"/>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5" name="Shape 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Programming languages</a:t>
            </a:r>
            <a:endParaRPr/>
          </a:p>
        </p:txBody>
      </p:sp>
      <p:sp>
        <p:nvSpPr>
          <p:cNvPr id="96" name="Shape 96"/>
          <p:cNvSpPr/>
          <p:nvPr/>
        </p:nvSpPr>
        <p:spPr>
          <a:xfrm>
            <a:off x="885350" y="1648938"/>
            <a:ext cx="706200" cy="572700"/>
          </a:xfrm>
          <a:prstGeom prst="smileyFace">
            <a:avLst>
              <a:gd name="adj" fmla="val 4653"/>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txBox="1"/>
          <p:nvPr/>
        </p:nvSpPr>
        <p:spPr>
          <a:xfrm>
            <a:off x="311700" y="2291863"/>
            <a:ext cx="2259900" cy="273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Programmer (that’s you)</a:t>
            </a:r>
            <a:endParaRPr>
              <a:solidFill>
                <a:srgbClr val="FFFFFF"/>
              </a:solidFill>
            </a:endParaRPr>
          </a:p>
        </p:txBody>
      </p:sp>
      <p:sp>
        <p:nvSpPr>
          <p:cNvPr id="98" name="Shape 98"/>
          <p:cNvSpPr txBox="1"/>
          <p:nvPr/>
        </p:nvSpPr>
        <p:spPr>
          <a:xfrm>
            <a:off x="906500" y="2893850"/>
            <a:ext cx="663900" cy="1034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6000">
                <a:solidFill>
                  <a:srgbClr val="F3F3F3"/>
                </a:solidFill>
              </a:rPr>
              <a:t>?</a:t>
            </a:r>
            <a:endParaRPr sz="6000">
              <a:solidFill>
                <a:srgbClr val="F3F3F3"/>
              </a:solidFill>
            </a:endParaRPr>
          </a:p>
        </p:txBody>
      </p:sp>
      <p:sp>
        <p:nvSpPr>
          <p:cNvPr id="99" name="Shape 99"/>
          <p:cNvSpPr txBox="1"/>
          <p:nvPr/>
        </p:nvSpPr>
        <p:spPr>
          <a:xfrm>
            <a:off x="413300" y="3767463"/>
            <a:ext cx="2259900" cy="273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Computational problem</a:t>
            </a:r>
            <a:endParaRPr>
              <a:solidFill>
                <a:srgbClr val="FFFFFF"/>
              </a:solidFill>
            </a:endParaRPr>
          </a:p>
          <a:p>
            <a:pPr marL="0" lvl="0" indent="0" rtl="0">
              <a:spcBef>
                <a:spcPts val="0"/>
              </a:spcBef>
              <a:spcAft>
                <a:spcPts val="0"/>
              </a:spcAft>
              <a:buNone/>
            </a:pPr>
            <a:endParaRPr>
              <a:solidFill>
                <a:srgbClr val="FFFFFF"/>
              </a:solidFill>
            </a:endParaRPr>
          </a:p>
        </p:txBody>
      </p:sp>
      <p:sp>
        <p:nvSpPr>
          <p:cNvPr id="100" name="Shape 100"/>
          <p:cNvSpPr/>
          <p:nvPr/>
        </p:nvSpPr>
        <p:spPr>
          <a:xfrm>
            <a:off x="2497975" y="2893850"/>
            <a:ext cx="843300" cy="273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01"/>
          <p:cNvSpPr txBox="1"/>
          <p:nvPr/>
        </p:nvSpPr>
        <p:spPr>
          <a:xfrm>
            <a:off x="3583600" y="1855025"/>
            <a:ext cx="2259900" cy="19920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
                <a:solidFill>
                  <a:srgbClr val="F3F3F3"/>
                </a:solidFill>
              </a:rPr>
              <a:t>For each day in month:</a:t>
            </a:r>
            <a:endParaRPr>
              <a:solidFill>
                <a:srgbClr val="F3F3F3"/>
              </a:solidFill>
            </a:endParaRPr>
          </a:p>
          <a:p>
            <a:pPr marL="0" lvl="0" indent="0">
              <a:spcBef>
                <a:spcPts val="0"/>
              </a:spcBef>
              <a:spcAft>
                <a:spcPts val="0"/>
              </a:spcAft>
              <a:buNone/>
            </a:pPr>
            <a:r>
              <a:rPr lang="en">
                <a:solidFill>
                  <a:srgbClr val="F3F3F3"/>
                </a:solidFill>
              </a:rPr>
              <a:t>	print(day)</a:t>
            </a:r>
            <a:endParaRPr>
              <a:solidFill>
                <a:srgbClr val="F3F3F3"/>
              </a:solidFill>
            </a:endParaRPr>
          </a:p>
          <a:p>
            <a:pPr marL="0" lvl="0" indent="0">
              <a:spcBef>
                <a:spcPts val="0"/>
              </a:spcBef>
              <a:spcAft>
                <a:spcPts val="0"/>
              </a:spcAft>
              <a:buNone/>
            </a:pPr>
            <a:r>
              <a:rPr lang="en">
                <a:solidFill>
                  <a:srgbClr val="F3F3F3"/>
                </a:solidFill>
              </a:rPr>
              <a:t>	eat()</a:t>
            </a:r>
            <a:endParaRPr>
              <a:solidFill>
                <a:srgbClr val="F3F3F3"/>
              </a:solidFill>
            </a:endParaRPr>
          </a:p>
          <a:p>
            <a:pPr marL="0" lvl="0" indent="0">
              <a:spcBef>
                <a:spcPts val="0"/>
              </a:spcBef>
              <a:spcAft>
                <a:spcPts val="0"/>
              </a:spcAft>
              <a:buNone/>
            </a:pPr>
            <a:r>
              <a:rPr lang="en">
                <a:solidFill>
                  <a:srgbClr val="F3F3F3"/>
                </a:solidFill>
              </a:rPr>
              <a:t>	exercise()</a:t>
            </a:r>
            <a:endParaRPr>
              <a:solidFill>
                <a:srgbClr val="F3F3F3"/>
              </a:solidFill>
            </a:endParaRPr>
          </a:p>
          <a:p>
            <a:pPr marL="0" lvl="0" indent="0">
              <a:spcBef>
                <a:spcPts val="0"/>
              </a:spcBef>
              <a:spcAft>
                <a:spcPts val="0"/>
              </a:spcAft>
              <a:buNone/>
            </a:pPr>
            <a:r>
              <a:rPr lang="en">
                <a:solidFill>
                  <a:srgbClr val="F3F3F3"/>
                </a:solidFill>
              </a:rPr>
              <a:t>	read()</a:t>
            </a:r>
            <a:endParaRPr>
              <a:solidFill>
                <a:srgbClr val="F3F3F3"/>
              </a:solidFill>
            </a:endParaRPr>
          </a:p>
          <a:p>
            <a:pPr marL="0" lvl="0" indent="0">
              <a:spcBef>
                <a:spcPts val="0"/>
              </a:spcBef>
              <a:spcAft>
                <a:spcPts val="0"/>
              </a:spcAft>
              <a:buNone/>
            </a:pPr>
            <a:r>
              <a:rPr lang="en">
                <a:solidFill>
                  <a:srgbClr val="F3F3F3"/>
                </a:solidFill>
              </a:rPr>
              <a:t>	learn()</a:t>
            </a:r>
            <a:endParaRPr>
              <a:solidFill>
                <a:srgbClr val="F3F3F3"/>
              </a:solidFill>
            </a:endParaRPr>
          </a:p>
          <a:p>
            <a:pPr marL="0" lvl="0" indent="0">
              <a:spcBef>
                <a:spcPts val="0"/>
              </a:spcBef>
              <a:spcAft>
                <a:spcPts val="0"/>
              </a:spcAft>
              <a:buNone/>
            </a:pPr>
            <a:r>
              <a:rPr lang="en">
                <a:solidFill>
                  <a:srgbClr val="F3F3F3"/>
                </a:solidFill>
              </a:rPr>
              <a:t>	</a:t>
            </a:r>
            <a:endParaRPr>
              <a:solidFill>
                <a:srgbClr val="F3F3F3"/>
              </a:solidFill>
            </a:endParaRPr>
          </a:p>
        </p:txBody>
      </p:sp>
      <p:sp>
        <p:nvSpPr>
          <p:cNvPr id="102" name="Shape 102"/>
          <p:cNvSpPr txBox="1"/>
          <p:nvPr/>
        </p:nvSpPr>
        <p:spPr>
          <a:xfrm>
            <a:off x="3573050" y="3678450"/>
            <a:ext cx="2259900" cy="642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3F3F3"/>
                </a:solidFill>
              </a:rPr>
              <a:t>Write a program!</a:t>
            </a:r>
            <a:endParaRPr>
              <a:solidFill>
                <a:srgbClr val="F3F3F3"/>
              </a:solidFill>
            </a:endParaRPr>
          </a:p>
        </p:txBody>
      </p:sp>
      <p:sp>
        <p:nvSpPr>
          <p:cNvPr id="103" name="Shape 103"/>
          <p:cNvSpPr/>
          <p:nvPr/>
        </p:nvSpPr>
        <p:spPr>
          <a:xfrm>
            <a:off x="5738925" y="2893850"/>
            <a:ext cx="843300" cy="273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04" name="Shape 104"/>
          <p:cNvPicPr preferRelativeResize="0"/>
          <p:nvPr/>
        </p:nvPicPr>
        <p:blipFill>
          <a:blip r:embed="rId3">
            <a:alphaModFix/>
          </a:blip>
          <a:stretch>
            <a:fillRect/>
          </a:stretch>
        </p:blipFill>
        <p:spPr>
          <a:xfrm>
            <a:off x="6753900" y="2087464"/>
            <a:ext cx="2097674" cy="1886673"/>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Comparison operators</a:t>
            </a:r>
            <a:endParaRPr/>
          </a:p>
        </p:txBody>
      </p:sp>
      <p:sp>
        <p:nvSpPr>
          <p:cNvPr id="472" name="Shape 4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&gt;</a:t>
            </a:r>
            <a:endParaRPr/>
          </a:p>
          <a:p>
            <a:pPr marL="914400" lvl="1" indent="-317500" rtl="0">
              <a:spcBef>
                <a:spcPts val="0"/>
              </a:spcBef>
              <a:spcAft>
                <a:spcPts val="0"/>
              </a:spcAft>
              <a:buSzPts val="1400"/>
              <a:buChar char="○"/>
            </a:pPr>
            <a:r>
              <a:rPr lang="en"/>
              <a:t>Greater than</a:t>
            </a:r>
            <a:endParaRPr/>
          </a:p>
          <a:p>
            <a:pPr marL="914400" lvl="1" indent="-317500" rtl="0">
              <a:spcBef>
                <a:spcPts val="0"/>
              </a:spcBef>
              <a:spcAft>
                <a:spcPts val="0"/>
              </a:spcAft>
              <a:buSzPts val="1400"/>
              <a:buChar char="○"/>
            </a:pPr>
            <a:r>
              <a:rPr lang="en"/>
              <a:t>x &gt; y</a:t>
            </a:r>
            <a:endParaRPr/>
          </a:p>
          <a:p>
            <a:pPr marL="914400" lvl="1" indent="-317500" rtl="0">
              <a:spcBef>
                <a:spcPts val="0"/>
              </a:spcBef>
              <a:spcAft>
                <a:spcPts val="0"/>
              </a:spcAft>
              <a:buSzPts val="1400"/>
              <a:buChar char="○"/>
            </a:pPr>
            <a:r>
              <a:rPr lang="en"/>
              <a:t>True if x is greater than y</a:t>
            </a:r>
            <a:endParaRPr/>
          </a:p>
          <a:p>
            <a:pPr marL="457200" lvl="0" indent="-342900" rtl="0">
              <a:spcBef>
                <a:spcPts val="0"/>
              </a:spcBef>
              <a:spcAft>
                <a:spcPts val="0"/>
              </a:spcAft>
              <a:buSzPts val="1800"/>
              <a:buChar char="●"/>
            </a:pPr>
            <a:r>
              <a:rPr lang="en"/>
              <a:t>&gt;=</a:t>
            </a:r>
            <a:endParaRPr/>
          </a:p>
          <a:p>
            <a:pPr marL="914400" lvl="1" indent="-317500" rtl="0">
              <a:spcBef>
                <a:spcPts val="0"/>
              </a:spcBef>
              <a:spcAft>
                <a:spcPts val="0"/>
              </a:spcAft>
              <a:buSzPts val="1400"/>
              <a:buChar char="○"/>
            </a:pPr>
            <a:r>
              <a:rPr lang="en"/>
              <a:t>Greater than OR equal to</a:t>
            </a:r>
            <a:endParaRPr/>
          </a:p>
          <a:p>
            <a:pPr marL="914400" lvl="1" indent="-317500" rtl="0">
              <a:spcBef>
                <a:spcPts val="0"/>
              </a:spcBef>
              <a:spcAft>
                <a:spcPts val="0"/>
              </a:spcAft>
              <a:buSzPts val="1400"/>
              <a:buChar char="○"/>
            </a:pPr>
            <a:r>
              <a:rPr lang="en"/>
              <a:t>x &gt;= y  </a:t>
            </a:r>
            <a:endParaRPr/>
          </a:p>
          <a:p>
            <a:pPr marL="914400" lvl="1" indent="-317500" rtl="0">
              <a:spcBef>
                <a:spcPts val="0"/>
              </a:spcBef>
              <a:spcAft>
                <a:spcPts val="0"/>
              </a:spcAft>
              <a:buSzPts val="1400"/>
              <a:buChar char="○"/>
            </a:pPr>
            <a:r>
              <a:rPr lang="en"/>
              <a:t>This expression is true if x is greater than OR equal to y</a:t>
            </a:r>
            <a:endParaRPr/>
          </a:p>
        </p:txBody>
      </p:sp>
      <p:sp>
        <p:nvSpPr>
          <p:cNvPr id="473" name="Shape 473"/>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Comparison operators</a:t>
            </a:r>
            <a:endParaRPr/>
          </a:p>
        </p:txBody>
      </p:sp>
      <p:sp>
        <p:nvSpPr>
          <p:cNvPr id="479" name="Shape 4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&lt;</a:t>
            </a:r>
            <a:endParaRPr/>
          </a:p>
          <a:p>
            <a:pPr marL="914400" lvl="1" indent="-317500" rtl="0">
              <a:spcBef>
                <a:spcPts val="0"/>
              </a:spcBef>
              <a:spcAft>
                <a:spcPts val="0"/>
              </a:spcAft>
              <a:buSzPts val="1400"/>
              <a:buChar char="○"/>
            </a:pPr>
            <a:r>
              <a:rPr lang="en"/>
              <a:t>Less than</a:t>
            </a:r>
            <a:endParaRPr/>
          </a:p>
          <a:p>
            <a:pPr marL="914400" lvl="1" indent="-317500" rtl="0">
              <a:spcBef>
                <a:spcPts val="0"/>
              </a:spcBef>
              <a:spcAft>
                <a:spcPts val="0"/>
              </a:spcAft>
              <a:buSzPts val="1400"/>
              <a:buChar char="○"/>
            </a:pPr>
            <a:r>
              <a:rPr lang="en"/>
              <a:t>x &lt; y</a:t>
            </a:r>
            <a:endParaRPr/>
          </a:p>
          <a:p>
            <a:pPr marL="914400" lvl="1" indent="-317500" rtl="0">
              <a:spcBef>
                <a:spcPts val="0"/>
              </a:spcBef>
              <a:spcAft>
                <a:spcPts val="0"/>
              </a:spcAft>
              <a:buSzPts val="1400"/>
              <a:buChar char="○"/>
            </a:pPr>
            <a:r>
              <a:rPr lang="en"/>
              <a:t>True if x is less than y</a:t>
            </a:r>
            <a:endParaRPr/>
          </a:p>
          <a:p>
            <a:pPr marL="457200" lvl="0" indent="-342900" rtl="0">
              <a:spcBef>
                <a:spcPts val="0"/>
              </a:spcBef>
              <a:spcAft>
                <a:spcPts val="0"/>
              </a:spcAft>
              <a:buSzPts val="1800"/>
              <a:buChar char="●"/>
            </a:pPr>
            <a:r>
              <a:rPr lang="en"/>
              <a:t>&lt;=</a:t>
            </a:r>
            <a:endParaRPr/>
          </a:p>
          <a:p>
            <a:pPr marL="914400" lvl="1" indent="-317500" rtl="0">
              <a:spcBef>
                <a:spcPts val="0"/>
              </a:spcBef>
              <a:spcAft>
                <a:spcPts val="0"/>
              </a:spcAft>
              <a:buSzPts val="1400"/>
              <a:buChar char="○"/>
            </a:pPr>
            <a:r>
              <a:rPr lang="en"/>
              <a:t>Greater than OR equal to</a:t>
            </a:r>
            <a:endParaRPr/>
          </a:p>
          <a:p>
            <a:pPr marL="914400" lvl="1" indent="-317500" rtl="0">
              <a:spcBef>
                <a:spcPts val="0"/>
              </a:spcBef>
              <a:spcAft>
                <a:spcPts val="0"/>
              </a:spcAft>
              <a:buSzPts val="1400"/>
              <a:buChar char="○"/>
            </a:pPr>
            <a:r>
              <a:rPr lang="en"/>
              <a:t>x &lt;= y  </a:t>
            </a:r>
            <a:endParaRPr/>
          </a:p>
          <a:p>
            <a:pPr marL="914400" lvl="1" indent="-317500" rtl="0">
              <a:spcBef>
                <a:spcPts val="0"/>
              </a:spcBef>
              <a:spcAft>
                <a:spcPts val="0"/>
              </a:spcAft>
              <a:buSzPts val="1400"/>
              <a:buChar char="○"/>
            </a:pPr>
            <a:r>
              <a:rPr lang="en"/>
              <a:t>This expression is true if x is less than OR equal to y</a:t>
            </a:r>
            <a:endParaRPr/>
          </a:p>
        </p:txBody>
      </p:sp>
      <p:sp>
        <p:nvSpPr>
          <p:cNvPr id="480" name="Shape 480"/>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Comparison operators</a:t>
            </a:r>
            <a:endParaRPr/>
          </a:p>
        </p:txBody>
      </p:sp>
      <p:sp>
        <p:nvSpPr>
          <p:cNvPr id="486" name="Shape 486"/>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 and == ARE NOT interchangeable. </a:t>
            </a:r>
            <a:endParaRPr/>
          </a:p>
          <a:p>
            <a:pPr marL="914400" lvl="1" indent="-317500" rtl="0">
              <a:spcBef>
                <a:spcPts val="0"/>
              </a:spcBef>
              <a:spcAft>
                <a:spcPts val="0"/>
              </a:spcAft>
              <a:buSzPts val="1400"/>
              <a:buChar char="○"/>
            </a:pPr>
            <a:r>
              <a:rPr lang="en"/>
              <a:t>Why?</a:t>
            </a:r>
            <a:endParaRPr/>
          </a:p>
          <a:p>
            <a:pPr marL="914400" lvl="1" indent="-317500" rtl="0">
              <a:spcBef>
                <a:spcPts val="0"/>
              </a:spcBef>
              <a:spcAft>
                <a:spcPts val="0"/>
              </a:spcAft>
              <a:buSzPts val="1400"/>
              <a:buChar char="○"/>
            </a:pPr>
            <a:r>
              <a:rPr lang="en"/>
              <a:t>= assigns values from the right-hand side to the variable on the left hand side.</a:t>
            </a:r>
            <a:endParaRPr/>
          </a:p>
          <a:p>
            <a:pPr marL="914400" lvl="1" indent="-317500" rtl="0">
              <a:spcBef>
                <a:spcPts val="0"/>
              </a:spcBef>
              <a:spcAft>
                <a:spcPts val="0"/>
              </a:spcAft>
              <a:buSzPts val="1400"/>
              <a:buChar char="○"/>
            </a:pPr>
            <a:r>
              <a:rPr lang="en"/>
              <a:t>== will yield ONLY Boolean values.</a:t>
            </a:r>
            <a:endParaRPr/>
          </a:p>
          <a:p>
            <a:pPr marL="457200" lvl="0" indent="-342900" rtl="0">
              <a:spcBef>
                <a:spcPts val="0"/>
              </a:spcBef>
              <a:spcAft>
                <a:spcPts val="0"/>
              </a:spcAft>
              <a:buSzPts val="1800"/>
              <a:buChar char="●"/>
            </a:pPr>
            <a:r>
              <a:rPr lang="en"/>
              <a:t>Inequality does not always require LHS and RHS expressions.</a:t>
            </a:r>
            <a:endParaRPr/>
          </a:p>
          <a:p>
            <a:pPr marL="914400" lvl="1" indent="-317500" rtl="0">
              <a:spcBef>
                <a:spcPts val="0"/>
              </a:spcBef>
              <a:spcAft>
                <a:spcPts val="0"/>
              </a:spcAft>
              <a:buSzPts val="1400"/>
              <a:buChar char="○"/>
            </a:pPr>
            <a:r>
              <a:rPr lang="en"/>
              <a:t>Let us assume there exists some integer x, where x &gt; 5.</a:t>
            </a:r>
            <a:endParaRPr/>
          </a:p>
          <a:p>
            <a:pPr marL="914400" lvl="1" indent="-317500" rtl="0">
              <a:spcBef>
                <a:spcPts val="0"/>
              </a:spcBef>
              <a:spcAft>
                <a:spcPts val="0"/>
              </a:spcAft>
              <a:buSzPts val="1400"/>
              <a:buChar char="○"/>
            </a:pPr>
            <a:r>
              <a:rPr lang="en"/>
              <a:t>!x will yield true for any integer less than or equal to 5.</a:t>
            </a:r>
            <a:endParaRPr/>
          </a:p>
        </p:txBody>
      </p:sp>
      <p:sp>
        <p:nvSpPr>
          <p:cNvPr id="487" name="Shape 487"/>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Logic operators</a:t>
            </a:r>
            <a:endParaRPr/>
          </a:p>
        </p:txBody>
      </p:sp>
      <p:sp>
        <p:nvSpPr>
          <p:cNvPr id="493" name="Shape 493"/>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Why are they different from comparison operators? </a:t>
            </a:r>
            <a:endParaRPr/>
          </a:p>
          <a:p>
            <a:pPr marL="914400" lvl="1" indent="-317500" rtl="0">
              <a:spcBef>
                <a:spcPts val="1600"/>
              </a:spcBef>
              <a:spcAft>
                <a:spcPts val="0"/>
              </a:spcAft>
              <a:buSzPts val="1400"/>
              <a:buChar char="○"/>
            </a:pPr>
            <a:r>
              <a:rPr lang="en"/>
              <a:t>They allow for multiple Boolean expressions in one statement.</a:t>
            </a:r>
            <a:endParaRPr/>
          </a:p>
          <a:p>
            <a:pPr marL="914400" lvl="1" indent="-317500" rtl="0">
              <a:spcBef>
                <a:spcPts val="0"/>
              </a:spcBef>
              <a:spcAft>
                <a:spcPts val="0"/>
              </a:spcAft>
              <a:buSzPts val="1400"/>
              <a:buChar char="○"/>
            </a:pPr>
            <a:r>
              <a:rPr lang="en"/>
              <a:t>Let’s suppose there are two expressions we want to evaluate: x &lt;= 7; x &gt; 3</a:t>
            </a:r>
            <a:endParaRPr/>
          </a:p>
          <a:p>
            <a:pPr marL="914400" lvl="1" indent="-317500" rtl="0">
              <a:spcBef>
                <a:spcPts val="0"/>
              </a:spcBef>
              <a:spcAft>
                <a:spcPts val="0"/>
              </a:spcAft>
              <a:buSzPts val="1400"/>
              <a:buChar char="○"/>
            </a:pPr>
            <a:r>
              <a:rPr lang="en"/>
              <a:t>In other words, we want to know if x is in range, (3, 7]</a:t>
            </a:r>
            <a:endParaRPr/>
          </a:p>
          <a:p>
            <a:pPr marL="914400" lvl="1" indent="-317500" rtl="0">
              <a:spcBef>
                <a:spcPts val="0"/>
              </a:spcBef>
              <a:spcAft>
                <a:spcPts val="0"/>
              </a:spcAft>
              <a:buSzPts val="1400"/>
              <a:buChar char="○"/>
            </a:pPr>
            <a:r>
              <a:rPr lang="en"/>
              <a:t>Use logic operator, </a:t>
            </a:r>
            <a:r>
              <a:rPr lang="en" b="1"/>
              <a:t>and </a:t>
            </a:r>
            <a:r>
              <a:rPr lang="en"/>
              <a:t>to evaluate both expressions at once.</a:t>
            </a:r>
            <a:endParaRPr/>
          </a:p>
          <a:p>
            <a:pPr marL="1371600" lvl="2" indent="-317500" rtl="0">
              <a:spcBef>
                <a:spcPts val="0"/>
              </a:spcBef>
              <a:spcAft>
                <a:spcPts val="0"/>
              </a:spcAft>
              <a:buSzPts val="1400"/>
              <a:buChar char="■"/>
            </a:pPr>
            <a:r>
              <a:rPr lang="en"/>
              <a:t>x &lt;= 7 and x &gt; 3</a:t>
            </a:r>
            <a:endParaRPr/>
          </a:p>
        </p:txBody>
      </p:sp>
      <p:sp>
        <p:nvSpPr>
          <p:cNvPr id="494" name="Shape 494"/>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Logic operators</a:t>
            </a:r>
            <a:endParaRPr/>
          </a:p>
        </p:txBody>
      </p:sp>
      <p:sp>
        <p:nvSpPr>
          <p:cNvPr id="500" name="Shape 500"/>
          <p:cNvSpPr txBox="1">
            <a:spLocks noGrp="1"/>
          </p:cNvSpPr>
          <p:nvPr>
            <p:ph type="body" idx="1"/>
          </p:nvPr>
        </p:nvSpPr>
        <p:spPr>
          <a:xfrm>
            <a:off x="311700" y="1152475"/>
            <a:ext cx="5108400" cy="341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AND operator</a:t>
            </a:r>
            <a:endParaRPr/>
          </a:p>
          <a:p>
            <a:pPr marL="914400" marR="0" lvl="1" indent="-317500" algn="l" rtl="0">
              <a:lnSpc>
                <a:spcPct val="115000"/>
              </a:lnSpc>
              <a:spcBef>
                <a:spcPts val="1600"/>
              </a:spcBef>
              <a:spcAft>
                <a:spcPts val="0"/>
              </a:spcAft>
              <a:buClr>
                <a:schemeClr val="lt2"/>
              </a:buClr>
              <a:buSzPts val="1400"/>
              <a:buFont typeface="Arial"/>
              <a:buChar char="○"/>
            </a:pPr>
            <a:r>
              <a:rPr lang="en"/>
              <a:t>In Python, we write it as and.</a:t>
            </a:r>
            <a:endParaRPr/>
          </a:p>
          <a:p>
            <a:pPr marL="1371600" marR="0" lvl="2" indent="-317500" algn="l" rtl="0">
              <a:lnSpc>
                <a:spcPct val="115000"/>
              </a:lnSpc>
              <a:spcBef>
                <a:spcPts val="0"/>
              </a:spcBef>
              <a:spcAft>
                <a:spcPts val="0"/>
              </a:spcAft>
              <a:buSzPts val="1400"/>
              <a:buChar char="■"/>
            </a:pPr>
            <a:r>
              <a:rPr lang="en"/>
              <a:t>x = 5</a:t>
            </a:r>
            <a:endParaRPr/>
          </a:p>
          <a:p>
            <a:pPr marL="1371600" marR="0" lvl="2" indent="-317500" algn="l" rtl="0">
              <a:lnSpc>
                <a:spcPct val="115000"/>
              </a:lnSpc>
              <a:spcBef>
                <a:spcPts val="0"/>
              </a:spcBef>
              <a:spcAft>
                <a:spcPts val="0"/>
              </a:spcAft>
              <a:buSzPts val="1400"/>
              <a:buChar char="■"/>
            </a:pPr>
            <a:r>
              <a:rPr lang="en"/>
              <a:t>x &gt; 3 and x &lt;= 7 yields True</a:t>
            </a:r>
            <a:endParaRPr/>
          </a:p>
          <a:p>
            <a:pPr marL="914400" marR="0" lvl="1" indent="-317500" algn="l" rtl="0">
              <a:lnSpc>
                <a:spcPct val="115000"/>
              </a:lnSpc>
              <a:spcBef>
                <a:spcPts val="0"/>
              </a:spcBef>
              <a:spcAft>
                <a:spcPts val="0"/>
              </a:spcAft>
              <a:buSzPts val="1400"/>
              <a:buChar char="○"/>
            </a:pPr>
            <a:r>
              <a:rPr lang="en"/>
              <a:t>In other languages, and is represented as &amp; or &amp;&amp;</a:t>
            </a:r>
            <a:endParaRPr/>
          </a:p>
        </p:txBody>
      </p:sp>
      <p:sp>
        <p:nvSpPr>
          <p:cNvPr id="501" name="Shape 501"/>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Logic operators</a:t>
            </a:r>
            <a:endParaRPr/>
          </a:p>
        </p:txBody>
      </p:sp>
      <p:sp>
        <p:nvSpPr>
          <p:cNvPr id="507" name="Shape 507"/>
          <p:cNvSpPr txBox="1">
            <a:spLocks noGrp="1"/>
          </p:cNvSpPr>
          <p:nvPr>
            <p:ph type="body" idx="1"/>
          </p:nvPr>
        </p:nvSpPr>
        <p:spPr>
          <a:xfrm>
            <a:off x="430200" y="1199875"/>
            <a:ext cx="8520600" cy="341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OR operator</a:t>
            </a:r>
            <a:endParaRPr/>
          </a:p>
          <a:p>
            <a:pPr marL="914400" marR="0" lvl="1" indent="-317500" algn="l" rtl="0">
              <a:lnSpc>
                <a:spcPct val="115000"/>
              </a:lnSpc>
              <a:spcBef>
                <a:spcPts val="1600"/>
              </a:spcBef>
              <a:spcAft>
                <a:spcPts val="0"/>
              </a:spcAft>
              <a:buClr>
                <a:schemeClr val="lt2"/>
              </a:buClr>
              <a:buSzPts val="1400"/>
              <a:buFont typeface="Arial"/>
              <a:buChar char="○"/>
            </a:pPr>
            <a:r>
              <a:rPr lang="en"/>
              <a:t>In Python, we write it as or.</a:t>
            </a:r>
            <a:endParaRPr/>
          </a:p>
          <a:p>
            <a:pPr marL="1371600" marR="0" lvl="2" indent="-317500" algn="l" rtl="0">
              <a:lnSpc>
                <a:spcPct val="115000"/>
              </a:lnSpc>
              <a:spcBef>
                <a:spcPts val="0"/>
              </a:spcBef>
              <a:spcAft>
                <a:spcPts val="0"/>
              </a:spcAft>
              <a:buSzPts val="1400"/>
              <a:buChar char="■"/>
            </a:pPr>
            <a:r>
              <a:rPr lang="en"/>
              <a:t>x = 5</a:t>
            </a:r>
            <a:endParaRPr/>
          </a:p>
          <a:p>
            <a:pPr marL="1371600" marR="0" lvl="2" indent="-317500" algn="l" rtl="0">
              <a:lnSpc>
                <a:spcPct val="115000"/>
              </a:lnSpc>
              <a:spcBef>
                <a:spcPts val="0"/>
              </a:spcBef>
              <a:spcAft>
                <a:spcPts val="0"/>
              </a:spcAft>
              <a:buSzPts val="1400"/>
              <a:buChar char="■"/>
            </a:pPr>
            <a:r>
              <a:rPr lang="en"/>
              <a:t>x &gt; 3 or x &lt;= 7 yields True</a:t>
            </a:r>
            <a:endParaRPr/>
          </a:p>
          <a:p>
            <a:pPr marL="914400" marR="0" lvl="1" indent="-317500" algn="l" rtl="0">
              <a:lnSpc>
                <a:spcPct val="115000"/>
              </a:lnSpc>
              <a:spcBef>
                <a:spcPts val="0"/>
              </a:spcBef>
              <a:spcAft>
                <a:spcPts val="0"/>
              </a:spcAft>
              <a:buSzPts val="1400"/>
              <a:buChar char="○"/>
            </a:pPr>
            <a:r>
              <a:rPr lang="en"/>
              <a:t>Other languages differentiate between the exclusive and inclusive or</a:t>
            </a:r>
            <a:endParaRPr/>
          </a:p>
          <a:p>
            <a:pPr marL="1371600" marR="0" lvl="2" indent="-317500" algn="l" rtl="0">
              <a:lnSpc>
                <a:spcPct val="115000"/>
              </a:lnSpc>
              <a:spcBef>
                <a:spcPts val="0"/>
              </a:spcBef>
              <a:spcAft>
                <a:spcPts val="0"/>
              </a:spcAft>
              <a:buSzPts val="1400"/>
              <a:buChar char="■"/>
            </a:pPr>
            <a:r>
              <a:rPr lang="en"/>
              <a:t>Exclusive or, ^ or ^^, yields True IFF (if and only if) one of the statements is true, but not both.</a:t>
            </a:r>
            <a:endParaRPr/>
          </a:p>
          <a:p>
            <a:pPr marL="1371600" marR="0" lvl="2" indent="-317500" algn="l" rtl="0">
              <a:lnSpc>
                <a:spcPct val="115000"/>
              </a:lnSpc>
              <a:spcBef>
                <a:spcPts val="0"/>
              </a:spcBef>
              <a:spcAft>
                <a:spcPts val="0"/>
              </a:spcAft>
              <a:buSzPts val="1400"/>
              <a:buChar char="■"/>
            </a:pPr>
            <a:r>
              <a:rPr lang="en"/>
              <a:t>Inclusive or, | or ||, yields True when one or more statements are true.</a:t>
            </a:r>
            <a:endParaRPr/>
          </a:p>
          <a:p>
            <a:pPr marL="1371600" marR="0" lvl="2" indent="-317500" algn="l" rtl="0">
              <a:lnSpc>
                <a:spcPct val="115000"/>
              </a:lnSpc>
              <a:spcBef>
                <a:spcPts val="0"/>
              </a:spcBef>
              <a:spcAft>
                <a:spcPts val="0"/>
              </a:spcAft>
              <a:buSzPts val="1400"/>
              <a:buChar char="■"/>
            </a:pPr>
            <a:r>
              <a:rPr lang="en"/>
              <a:t>PYTHON USES INCLUSIVE OR</a:t>
            </a:r>
            <a:endParaRPr/>
          </a:p>
        </p:txBody>
      </p:sp>
      <p:sp>
        <p:nvSpPr>
          <p:cNvPr id="508" name="Shape 508"/>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Conditional statements</a:t>
            </a:r>
            <a:endParaRPr/>
          </a:p>
        </p:txBody>
      </p:sp>
      <p:sp>
        <p:nvSpPr>
          <p:cNvPr id="514" name="Shape 514"/>
          <p:cNvSpPr txBox="1">
            <a:spLocks noGrp="1"/>
          </p:cNvSpPr>
          <p:nvPr>
            <p:ph type="body" idx="1"/>
          </p:nvPr>
        </p:nvSpPr>
        <p:spPr>
          <a:xfrm>
            <a:off x="430200" y="1199875"/>
            <a:ext cx="8520600" cy="3416400"/>
          </a:xfrm>
          <a:prstGeom prst="rect">
            <a:avLst/>
          </a:prstGeom>
        </p:spPr>
        <p:txBody>
          <a:bodyPr spcFirstLastPara="1" wrap="square" lIns="91425" tIns="91425" rIns="91425" bIns="91425" anchor="ctr" anchorCtr="0">
            <a:noAutofit/>
          </a:bodyPr>
          <a:lstStyle/>
          <a:p>
            <a:pPr marL="457200" marR="0" lvl="0" indent="-342900" algn="l" rtl="0">
              <a:lnSpc>
                <a:spcPct val="115000"/>
              </a:lnSpc>
              <a:spcBef>
                <a:spcPts val="0"/>
              </a:spcBef>
              <a:spcAft>
                <a:spcPts val="0"/>
              </a:spcAft>
              <a:buSzPts val="1800"/>
              <a:buChar char="●"/>
            </a:pPr>
            <a:r>
              <a:rPr lang="en"/>
              <a:t>Statements that guide the behavior of a program based on one or more Boolean statements.</a:t>
            </a:r>
            <a:endParaRPr/>
          </a:p>
          <a:p>
            <a:pPr marL="457200" marR="0" lvl="0" indent="-342900" algn="l" rtl="0">
              <a:lnSpc>
                <a:spcPct val="115000"/>
              </a:lnSpc>
              <a:spcBef>
                <a:spcPts val="0"/>
              </a:spcBef>
              <a:spcAft>
                <a:spcPts val="0"/>
              </a:spcAft>
              <a:buSzPts val="1800"/>
              <a:buChar char="●"/>
            </a:pPr>
            <a:r>
              <a:rPr lang="en"/>
              <a:t>Programs can make their own decisions while it is running.</a:t>
            </a:r>
            <a:endParaRPr/>
          </a:p>
          <a:p>
            <a:pPr marL="914400" marR="0" lvl="1" indent="-317500" algn="l" rtl="0">
              <a:lnSpc>
                <a:spcPct val="115000"/>
              </a:lnSpc>
              <a:spcBef>
                <a:spcPts val="0"/>
              </a:spcBef>
              <a:spcAft>
                <a:spcPts val="0"/>
              </a:spcAft>
              <a:buSzPts val="1400"/>
              <a:buChar char="○"/>
            </a:pPr>
            <a:r>
              <a:rPr lang="en"/>
              <a:t>Dynamic updates of values.</a:t>
            </a:r>
            <a:endParaRPr/>
          </a:p>
          <a:p>
            <a:pPr marL="457200" marR="0" lvl="0" indent="-342900" algn="l" rtl="0">
              <a:lnSpc>
                <a:spcPct val="115000"/>
              </a:lnSpc>
              <a:spcBef>
                <a:spcPts val="0"/>
              </a:spcBef>
              <a:spcAft>
                <a:spcPts val="0"/>
              </a:spcAft>
              <a:buSzPts val="1800"/>
              <a:buChar char="●"/>
            </a:pPr>
            <a:r>
              <a:rPr lang="en"/>
              <a:t>In Python, the syntax is as follows:</a:t>
            </a:r>
            <a:endParaRPr/>
          </a:p>
          <a:p>
            <a:pPr marL="914400" marR="0" lvl="1" indent="-317500" algn="l" rtl="0">
              <a:lnSpc>
                <a:spcPct val="115000"/>
              </a:lnSpc>
              <a:spcBef>
                <a:spcPts val="0"/>
              </a:spcBef>
              <a:spcAft>
                <a:spcPts val="0"/>
              </a:spcAft>
              <a:buSzPts val="1400"/>
              <a:buChar char="○"/>
            </a:pPr>
            <a:r>
              <a:rPr lang="en"/>
              <a:t>if [Boolean expression]:</a:t>
            </a:r>
            <a:endParaRPr/>
          </a:p>
          <a:p>
            <a:pPr marL="0" marR="0" lvl="0" indent="0" algn="l" rtl="0">
              <a:lnSpc>
                <a:spcPct val="115000"/>
              </a:lnSpc>
              <a:spcBef>
                <a:spcPts val="1600"/>
              </a:spcBef>
              <a:spcAft>
                <a:spcPts val="0"/>
              </a:spcAft>
              <a:buNone/>
            </a:pPr>
            <a:r>
              <a:rPr lang="en"/>
              <a:t>			[block of code to be executed when if statement is true]</a:t>
            </a:r>
            <a:endParaRPr/>
          </a:p>
          <a:p>
            <a:pPr marL="457200" marR="0" lvl="0" indent="-342900" algn="l" rtl="0">
              <a:lnSpc>
                <a:spcPct val="115000"/>
              </a:lnSpc>
              <a:spcBef>
                <a:spcPts val="1600"/>
              </a:spcBef>
              <a:spcAft>
                <a:spcPts val="0"/>
              </a:spcAft>
              <a:buSzPts val="1800"/>
              <a:buChar char="●"/>
            </a:pPr>
            <a:r>
              <a:rPr lang="en"/>
              <a:t>One-way, two-way, multi-way, and nested if statements are possible</a:t>
            </a:r>
            <a:endParaRPr/>
          </a:p>
        </p:txBody>
      </p:sp>
      <p:sp>
        <p:nvSpPr>
          <p:cNvPr id="515" name="Shape 515"/>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Shape 5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One-way if statements</a:t>
            </a:r>
            <a:endParaRPr/>
          </a:p>
        </p:txBody>
      </p:sp>
      <p:sp>
        <p:nvSpPr>
          <p:cNvPr id="521" name="Shape 5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Means we have only one if statement to evaluate.</a:t>
            </a:r>
            <a:endParaRPr/>
          </a:p>
          <a:p>
            <a:pPr marL="457200" lvl="0" indent="-342900" rtl="0">
              <a:spcBef>
                <a:spcPts val="0"/>
              </a:spcBef>
              <a:spcAft>
                <a:spcPts val="0"/>
              </a:spcAft>
              <a:buSzPts val="1800"/>
              <a:buChar char="●"/>
            </a:pPr>
            <a:r>
              <a:rPr lang="en"/>
              <a:t>Example: </a:t>
            </a:r>
            <a:endParaRPr/>
          </a:p>
          <a:p>
            <a:pPr marL="457200" lvl="0" indent="0" rtl="0">
              <a:spcBef>
                <a:spcPts val="1600"/>
              </a:spcBef>
              <a:spcAft>
                <a:spcPts val="0"/>
              </a:spcAft>
              <a:buNone/>
            </a:pPr>
            <a:r>
              <a:rPr lang="en" sz="1400"/>
              <a:t>x = 5</a:t>
            </a:r>
            <a:endParaRPr sz="1400"/>
          </a:p>
          <a:p>
            <a:pPr marL="457200" lvl="0" indent="0" rtl="0">
              <a:spcBef>
                <a:spcPts val="1600"/>
              </a:spcBef>
              <a:spcAft>
                <a:spcPts val="0"/>
              </a:spcAft>
              <a:buNone/>
            </a:pPr>
            <a:r>
              <a:rPr lang="en" sz="1400"/>
              <a:t>if x &gt; 10:</a:t>
            </a:r>
            <a:endParaRPr sz="1400"/>
          </a:p>
          <a:p>
            <a:pPr marL="457200" lvl="0" indent="0" rtl="0">
              <a:spcBef>
                <a:spcPts val="1600"/>
              </a:spcBef>
              <a:spcAft>
                <a:spcPts val="0"/>
              </a:spcAft>
              <a:buNone/>
            </a:pPr>
            <a:r>
              <a:rPr lang="en" sz="1400"/>
              <a:t>	print “x is greater than 10!”</a:t>
            </a:r>
            <a:endParaRPr sz="1400"/>
          </a:p>
          <a:p>
            <a:pPr marL="0" lvl="0" indent="0" rtl="0">
              <a:spcBef>
                <a:spcPts val="1600"/>
              </a:spcBef>
              <a:spcAft>
                <a:spcPts val="1600"/>
              </a:spcAft>
              <a:buNone/>
            </a:pPr>
            <a:r>
              <a:rPr lang="en" sz="1400"/>
              <a:t>	## Should evaluate to False, thus printing nothing</a:t>
            </a:r>
            <a:endParaRPr sz="1400"/>
          </a:p>
        </p:txBody>
      </p:sp>
      <p:sp>
        <p:nvSpPr>
          <p:cNvPr id="522" name="Shape 522"/>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Two-way if statements</a:t>
            </a:r>
            <a:endParaRPr/>
          </a:p>
        </p:txBody>
      </p:sp>
      <p:sp>
        <p:nvSpPr>
          <p:cNvPr id="528" name="Shape 5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17500" rtl="0">
              <a:spcBef>
                <a:spcPts val="0"/>
              </a:spcBef>
              <a:spcAft>
                <a:spcPts val="0"/>
              </a:spcAft>
              <a:buSzPts val="1400"/>
              <a:buChar char="●"/>
            </a:pPr>
            <a:r>
              <a:rPr lang="en" sz="1400"/>
              <a:t>Directs the behavior of the program when the if block is not executed.</a:t>
            </a:r>
            <a:endParaRPr sz="1400"/>
          </a:p>
          <a:p>
            <a:pPr marL="457200" lvl="0" indent="-317500" rtl="0">
              <a:spcBef>
                <a:spcPts val="0"/>
              </a:spcBef>
              <a:spcAft>
                <a:spcPts val="0"/>
              </a:spcAft>
              <a:buSzPts val="1400"/>
              <a:buChar char="●"/>
            </a:pPr>
            <a:r>
              <a:rPr lang="en" sz="1400"/>
              <a:t>If, else used in conjunction</a:t>
            </a:r>
            <a:endParaRPr sz="1400"/>
          </a:p>
          <a:p>
            <a:pPr marL="457200" lvl="0" indent="-317500" rtl="0">
              <a:spcBef>
                <a:spcPts val="0"/>
              </a:spcBef>
              <a:spcAft>
                <a:spcPts val="0"/>
              </a:spcAft>
              <a:buSzPts val="1400"/>
              <a:buChar char="●"/>
            </a:pPr>
            <a:r>
              <a:rPr lang="en" sz="1400"/>
              <a:t>Example: </a:t>
            </a:r>
            <a:endParaRPr sz="1400"/>
          </a:p>
          <a:p>
            <a:pPr marL="457200" lvl="0" indent="0" rtl="0">
              <a:spcBef>
                <a:spcPts val="1600"/>
              </a:spcBef>
              <a:spcAft>
                <a:spcPts val="0"/>
              </a:spcAft>
              <a:buNone/>
            </a:pPr>
            <a:r>
              <a:rPr lang="en" sz="1400"/>
              <a:t>x = 5</a:t>
            </a:r>
            <a:endParaRPr sz="1400"/>
          </a:p>
          <a:p>
            <a:pPr marL="457200" lvl="0" indent="0" rtl="0">
              <a:spcBef>
                <a:spcPts val="1600"/>
              </a:spcBef>
              <a:spcAft>
                <a:spcPts val="0"/>
              </a:spcAft>
              <a:buNone/>
            </a:pPr>
            <a:r>
              <a:rPr lang="en" sz="1400"/>
              <a:t>if x &gt; 10:</a:t>
            </a:r>
            <a:endParaRPr sz="1400"/>
          </a:p>
          <a:p>
            <a:pPr marL="457200" lvl="0" indent="0" rtl="0">
              <a:spcBef>
                <a:spcPts val="1600"/>
              </a:spcBef>
              <a:spcAft>
                <a:spcPts val="0"/>
              </a:spcAft>
              <a:buNone/>
            </a:pPr>
            <a:r>
              <a:rPr lang="en" sz="1400"/>
              <a:t>	print “x is greater than 10!”</a:t>
            </a:r>
            <a:endParaRPr sz="1400"/>
          </a:p>
          <a:p>
            <a:pPr marL="0" lvl="0" indent="0">
              <a:spcBef>
                <a:spcPts val="1600"/>
              </a:spcBef>
              <a:spcAft>
                <a:spcPts val="0"/>
              </a:spcAft>
              <a:buNone/>
            </a:pPr>
            <a:r>
              <a:rPr lang="en" sz="1400"/>
              <a:t>	else: </a:t>
            </a:r>
            <a:endParaRPr sz="1400"/>
          </a:p>
          <a:p>
            <a:pPr marL="0" lvl="0" indent="0" rtl="0">
              <a:spcBef>
                <a:spcPts val="1600"/>
              </a:spcBef>
              <a:spcAft>
                <a:spcPts val="1600"/>
              </a:spcAft>
              <a:buNone/>
            </a:pPr>
            <a:r>
              <a:rPr lang="en" sz="1400"/>
              <a:t>		print “x is less than or equal to 10!”</a:t>
            </a:r>
            <a:endParaRPr sz="1400"/>
          </a:p>
        </p:txBody>
      </p:sp>
      <p:sp>
        <p:nvSpPr>
          <p:cNvPr id="529" name="Shape 529"/>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Two-way if statements practice </a:t>
            </a:r>
            <a:endParaRPr/>
          </a:p>
        </p:txBody>
      </p:sp>
      <p:sp>
        <p:nvSpPr>
          <p:cNvPr id="535" name="Shape 5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rtl="0">
              <a:spcBef>
                <a:spcPts val="0"/>
              </a:spcBef>
              <a:spcAft>
                <a:spcPts val="1600"/>
              </a:spcAft>
              <a:buNone/>
            </a:pPr>
            <a:r>
              <a:rPr lang="en" sz="3000"/>
              <a:t>Write a two-way if statement which prints “Fizz” for even numbers and “Buzz” for odd.</a:t>
            </a:r>
            <a:endParaRPr sz="3000"/>
          </a:p>
        </p:txBody>
      </p:sp>
      <p:sp>
        <p:nvSpPr>
          <p:cNvPr id="536" name="Shape 536"/>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Types of programming languages</a:t>
            </a:r>
            <a:endParaRPr/>
          </a:p>
          <a:p>
            <a:pPr marL="0" lvl="0" indent="0" rtl="0">
              <a:spcBef>
                <a:spcPts val="0"/>
              </a:spcBef>
              <a:spcAft>
                <a:spcPts val="0"/>
              </a:spcAft>
              <a:buNone/>
            </a:pPr>
            <a:endParaRPr/>
          </a:p>
        </p:txBody>
      </p:sp>
      <p:sp>
        <p:nvSpPr>
          <p:cNvPr id="110" name="Shape 1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i="1"/>
              <a:t>High-level languages</a:t>
            </a:r>
            <a:endParaRPr/>
          </a:p>
          <a:p>
            <a:pPr marL="914400" lvl="0" indent="-317500" rtl="0">
              <a:lnSpc>
                <a:spcPct val="100000"/>
              </a:lnSpc>
              <a:spcBef>
                <a:spcPts val="1600"/>
              </a:spcBef>
              <a:spcAft>
                <a:spcPts val="0"/>
              </a:spcAft>
              <a:buSzPts val="1400"/>
              <a:buChar char="●"/>
            </a:pPr>
            <a:r>
              <a:rPr lang="en" sz="1400"/>
              <a:t>More similar to natural languages than low-level languages.</a:t>
            </a:r>
            <a:endParaRPr sz="1400"/>
          </a:p>
          <a:p>
            <a:pPr marL="914400" lvl="0" indent="-317500" rtl="0">
              <a:lnSpc>
                <a:spcPct val="100000"/>
              </a:lnSpc>
              <a:spcBef>
                <a:spcPts val="0"/>
              </a:spcBef>
              <a:spcAft>
                <a:spcPts val="0"/>
              </a:spcAft>
              <a:buSzPts val="1400"/>
              <a:buChar char="●"/>
            </a:pPr>
            <a:r>
              <a:rPr lang="en" sz="1400"/>
              <a:t>Handles computational problems designed by programmer.</a:t>
            </a:r>
            <a:endParaRPr sz="1400"/>
          </a:p>
          <a:p>
            <a:pPr marL="914400" lvl="0" indent="-317500" rtl="0">
              <a:lnSpc>
                <a:spcPct val="100000"/>
              </a:lnSpc>
              <a:spcBef>
                <a:spcPts val="0"/>
              </a:spcBef>
              <a:spcAft>
                <a:spcPts val="0"/>
              </a:spcAft>
              <a:buSzPts val="1400"/>
              <a:buChar char="●"/>
            </a:pPr>
            <a:r>
              <a:rPr lang="en" sz="1400"/>
              <a:t>Constructs represent mathematics.</a:t>
            </a:r>
            <a:endParaRPr sz="1400"/>
          </a:p>
          <a:p>
            <a:pPr marL="914400" lvl="0" indent="-317500">
              <a:lnSpc>
                <a:spcPct val="100000"/>
              </a:lnSpc>
              <a:spcBef>
                <a:spcPts val="0"/>
              </a:spcBef>
              <a:spcAft>
                <a:spcPts val="0"/>
              </a:spcAft>
              <a:buSzPts val="1400"/>
              <a:buChar char="●"/>
            </a:pPr>
            <a:r>
              <a:rPr lang="en" sz="1400"/>
              <a:t>C++, Java, Python, MATLAB, Javascript, C#.</a:t>
            </a:r>
            <a:endParaRPr sz="1400"/>
          </a:p>
          <a:p>
            <a:pPr marL="0" lvl="0" indent="0">
              <a:spcBef>
                <a:spcPts val="1600"/>
              </a:spcBef>
              <a:spcAft>
                <a:spcPts val="0"/>
              </a:spcAft>
              <a:buNone/>
            </a:pPr>
            <a:r>
              <a:rPr lang="en" b="1" i="1"/>
              <a:t>Low-level languages</a:t>
            </a:r>
            <a:endParaRPr sz="1400"/>
          </a:p>
          <a:p>
            <a:pPr marL="914400" lvl="0" indent="-317500" rtl="0">
              <a:spcBef>
                <a:spcPts val="1600"/>
              </a:spcBef>
              <a:spcAft>
                <a:spcPts val="0"/>
              </a:spcAft>
              <a:buSzPts val="1400"/>
              <a:buChar char="●"/>
            </a:pPr>
            <a:r>
              <a:rPr lang="en" sz="1400"/>
              <a:t>Languages which communicate instructions to computer microarchitecture.</a:t>
            </a:r>
            <a:endParaRPr sz="1400"/>
          </a:p>
          <a:p>
            <a:pPr marL="914400" lvl="0" indent="-317500" rtl="0">
              <a:spcBef>
                <a:spcPts val="0"/>
              </a:spcBef>
              <a:spcAft>
                <a:spcPts val="0"/>
              </a:spcAft>
              <a:buSzPts val="1400"/>
              <a:buChar char="●"/>
            </a:pPr>
            <a:r>
              <a:rPr lang="en" sz="1400"/>
              <a:t>Pertains to hardware underlying your software. </a:t>
            </a:r>
            <a:endParaRPr sz="1400"/>
          </a:p>
          <a:p>
            <a:pPr marL="914400" lvl="0" indent="-317500" rtl="0">
              <a:spcBef>
                <a:spcPts val="0"/>
              </a:spcBef>
              <a:spcAft>
                <a:spcPts val="0"/>
              </a:spcAft>
              <a:buSzPts val="1400"/>
              <a:buChar char="●"/>
            </a:pPr>
            <a:r>
              <a:rPr lang="en" sz="1400"/>
              <a:t>Several levels removed from the user.</a:t>
            </a:r>
            <a:endParaRPr sz="1400"/>
          </a:p>
          <a:p>
            <a:pPr marL="914400" lvl="0" indent="-317500" rtl="0">
              <a:spcBef>
                <a:spcPts val="0"/>
              </a:spcBef>
              <a:spcAft>
                <a:spcPts val="0"/>
              </a:spcAft>
              <a:buSzPts val="1400"/>
              <a:buChar char="●"/>
            </a:pPr>
            <a:r>
              <a:rPr lang="en" sz="1400"/>
              <a:t>Assembly language, machine language, and some say C...</a:t>
            </a:r>
            <a:endParaRPr sz="1400"/>
          </a:p>
        </p:txBody>
      </p:sp>
      <p:sp>
        <p:nvSpPr>
          <p:cNvPr id="111" name="Shape 111"/>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value for x</a:t>
            </a:r>
            <a:endParaRPr lang="en-US" dirty="0"/>
          </a:p>
        </p:txBody>
      </p:sp>
      <p:pic>
        <p:nvPicPr>
          <p:cNvPr id="4" name="Picture 3" descr="Screen Shot 2018-03-05 at 3.50.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1152475"/>
            <a:ext cx="5473700" cy="3543300"/>
          </a:xfrm>
          <a:prstGeom prst="rect">
            <a:avLst/>
          </a:prstGeom>
        </p:spPr>
      </p:pic>
    </p:spTree>
    <p:extLst>
      <p:ext uri="{BB962C8B-B14F-4D97-AF65-F5344CB8AC3E}">
        <p14:creationId xmlns:p14="http://schemas.microsoft.com/office/powerpoint/2010/main" val="10803224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input value for x</a:t>
            </a:r>
            <a:endParaRPr lang="en-US" dirty="0"/>
          </a:p>
        </p:txBody>
      </p:sp>
      <p:sp>
        <p:nvSpPr>
          <p:cNvPr id="3" name="Text Placeholder 2"/>
          <p:cNvSpPr>
            <a:spLocks noGrp="1"/>
          </p:cNvSpPr>
          <p:nvPr>
            <p:ph type="body" idx="1"/>
          </p:nvPr>
        </p:nvSpPr>
        <p:spPr/>
        <p:txBody>
          <a:bodyPr/>
          <a:lstStyle/>
          <a:p>
            <a:r>
              <a:rPr lang="en-US" dirty="0" smtClean="0"/>
              <a:t>Rather than define x, how could you be more dynamic with the input?</a:t>
            </a:r>
          </a:p>
          <a:p>
            <a:pPr lvl="1"/>
            <a:r>
              <a:rPr lang="en-US" dirty="0" smtClean="0"/>
              <a:t>Hint: use </a:t>
            </a:r>
            <a:r>
              <a:rPr lang="en-US" dirty="0" err="1" smtClean="0"/>
              <a:t>raw_input</a:t>
            </a:r>
            <a:r>
              <a:rPr lang="en-US" dirty="0" smtClean="0"/>
              <a:t>. </a:t>
            </a:r>
            <a:endParaRPr lang="en-US" dirty="0"/>
          </a:p>
        </p:txBody>
      </p:sp>
    </p:spTree>
    <p:extLst>
      <p:ext uri="{BB962C8B-B14F-4D97-AF65-F5344CB8AC3E}">
        <p14:creationId xmlns:p14="http://schemas.microsoft.com/office/powerpoint/2010/main" val="24566032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Input value </a:t>
            </a:r>
            <a:r>
              <a:rPr lang="en-US" dirty="0"/>
              <a:t>for x</a:t>
            </a:r>
          </a:p>
        </p:txBody>
      </p:sp>
      <p:pic>
        <p:nvPicPr>
          <p:cNvPr id="4" name="Picture 3" descr="Screen Shot 2018-03-05 at 3.53.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00" y="1308100"/>
            <a:ext cx="7747000" cy="3505200"/>
          </a:xfrm>
          <a:prstGeom prst="rect">
            <a:avLst/>
          </a:prstGeom>
        </p:spPr>
      </p:pic>
    </p:spTree>
    <p:extLst>
      <p:ext uri="{BB962C8B-B14F-4D97-AF65-F5344CB8AC3E}">
        <p14:creationId xmlns:p14="http://schemas.microsoft.com/office/powerpoint/2010/main" val="17484531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Shape 5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Multi-way if statements</a:t>
            </a:r>
            <a:endParaRPr/>
          </a:p>
        </p:txBody>
      </p:sp>
      <p:sp>
        <p:nvSpPr>
          <p:cNvPr id="542" name="Shape 5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17500" rtl="0">
              <a:spcBef>
                <a:spcPts val="0"/>
              </a:spcBef>
              <a:spcAft>
                <a:spcPts val="0"/>
              </a:spcAft>
              <a:buSzPts val="1400"/>
              <a:buChar char="●"/>
            </a:pPr>
            <a:r>
              <a:rPr lang="en" sz="1400"/>
              <a:t>If, elif, else used in conjunction</a:t>
            </a:r>
            <a:endParaRPr sz="1400"/>
          </a:p>
          <a:p>
            <a:pPr marL="457200" lvl="0" indent="-317500" rtl="0">
              <a:spcBef>
                <a:spcPts val="0"/>
              </a:spcBef>
              <a:spcAft>
                <a:spcPts val="0"/>
              </a:spcAft>
              <a:buSzPts val="1400"/>
              <a:buChar char="●"/>
            </a:pPr>
            <a:r>
              <a:rPr lang="en" sz="1400"/>
              <a:t>Example: </a:t>
            </a:r>
            <a:endParaRPr sz="1400"/>
          </a:p>
          <a:p>
            <a:pPr marL="457200" lvl="0" indent="0" rtl="0">
              <a:spcBef>
                <a:spcPts val="1600"/>
              </a:spcBef>
              <a:spcAft>
                <a:spcPts val="1600"/>
              </a:spcAft>
              <a:buNone/>
            </a:pPr>
            <a:r>
              <a:rPr lang="en" sz="1400"/>
              <a:t>x = 5</a:t>
            </a:r>
            <a:br>
              <a:rPr lang="en" sz="1400"/>
            </a:br>
            <a:r>
              <a:rPr lang="en" sz="1400"/>
              <a:t>if x &gt; 10:</a:t>
            </a:r>
            <a:br>
              <a:rPr lang="en" sz="1400"/>
            </a:br>
            <a:r>
              <a:rPr lang="en" sz="1400"/>
              <a:t>	print “x is greater than 10!”</a:t>
            </a:r>
            <a:br>
              <a:rPr lang="en" sz="1400"/>
            </a:br>
            <a:r>
              <a:rPr lang="en" sz="1400"/>
              <a:t>elif x == 10:</a:t>
            </a:r>
            <a:br>
              <a:rPr lang="en" sz="1400"/>
            </a:br>
            <a:r>
              <a:rPr lang="en" sz="1400"/>
              <a:t>	print “x is equal to 10!”</a:t>
            </a:r>
            <a:br>
              <a:rPr lang="en" sz="1400"/>
            </a:br>
            <a:r>
              <a:rPr lang="en" sz="1400"/>
              <a:t>else: </a:t>
            </a:r>
            <a:br>
              <a:rPr lang="en" sz="1400"/>
            </a:br>
            <a:r>
              <a:rPr lang="en" sz="1400"/>
              <a:t>	print “x is less than 10!”</a:t>
            </a:r>
            <a:endParaRPr sz="1400"/>
          </a:p>
        </p:txBody>
      </p:sp>
      <p:sp>
        <p:nvSpPr>
          <p:cNvPr id="543" name="Shape 543"/>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Multi-way if statement practice</a:t>
            </a:r>
            <a:endParaRPr/>
          </a:p>
        </p:txBody>
      </p:sp>
      <p:sp>
        <p:nvSpPr>
          <p:cNvPr id="549" name="Shape 5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rtl="0">
              <a:spcBef>
                <a:spcPts val="0"/>
              </a:spcBef>
              <a:spcAft>
                <a:spcPts val="1600"/>
              </a:spcAft>
              <a:buNone/>
            </a:pPr>
            <a:r>
              <a:rPr lang="en" sz="3000"/>
              <a:t>Write a multi-way if statement which prints “x is positive” for positive numbers, “x is negative” for negative numbers, and “x is 0” otherwise. </a:t>
            </a:r>
            <a:endParaRPr/>
          </a:p>
        </p:txBody>
      </p:sp>
      <p:sp>
        <p:nvSpPr>
          <p:cNvPr id="550" name="Shape 550"/>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Shape 5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Nested if statements</a:t>
            </a:r>
            <a:endParaRPr/>
          </a:p>
        </p:txBody>
      </p:sp>
      <p:sp>
        <p:nvSpPr>
          <p:cNvPr id="556" name="Shape 5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Can further distinguish between categories. </a:t>
            </a:r>
            <a:endParaRPr/>
          </a:p>
          <a:p>
            <a:pPr marL="0" lvl="0" indent="0" rtl="0">
              <a:spcBef>
                <a:spcPts val="1600"/>
              </a:spcBef>
              <a:spcAft>
                <a:spcPts val="1600"/>
              </a:spcAft>
              <a:buNone/>
            </a:pPr>
            <a:r>
              <a:rPr lang="en"/>
              <a:t>if x &gt; 0:</a:t>
            </a:r>
            <a:br>
              <a:rPr lang="en"/>
            </a:br>
            <a:r>
              <a:rPr lang="en"/>
              <a:t>	if x % 2 == 0:</a:t>
            </a:r>
            <a:br>
              <a:rPr lang="en"/>
            </a:br>
            <a:r>
              <a:rPr lang="en"/>
              <a:t>		print “Positive even number”</a:t>
            </a:r>
            <a:br>
              <a:rPr lang="en"/>
            </a:br>
            <a:r>
              <a:rPr lang="en"/>
              <a:t>	else:</a:t>
            </a:r>
            <a:br>
              <a:rPr lang="en"/>
            </a:br>
            <a:r>
              <a:rPr lang="en"/>
              <a:t>		print “positive odd number”</a:t>
            </a:r>
            <a:br>
              <a:rPr lang="en"/>
            </a:br>
            <a:r>
              <a:rPr lang="en"/>
              <a:t>else:</a:t>
            </a:r>
            <a:br>
              <a:rPr lang="en"/>
            </a:br>
            <a:r>
              <a:rPr lang="en"/>
              <a:t>	if x % 2 == 0:</a:t>
            </a:r>
            <a:br>
              <a:rPr lang="en"/>
            </a:br>
            <a:r>
              <a:rPr lang="en"/>
              <a:t>		print “negative even number”</a:t>
            </a:r>
            <a:br>
              <a:rPr lang="en"/>
            </a:br>
            <a:r>
              <a:rPr lang="en"/>
              <a:t>	else:</a:t>
            </a:r>
            <a:br>
              <a:rPr lang="en"/>
            </a:br>
            <a:r>
              <a:rPr lang="en"/>
              <a:t>		print “negative odd number”</a:t>
            </a:r>
            <a:endParaRPr/>
          </a:p>
        </p:txBody>
      </p:sp>
      <p:sp>
        <p:nvSpPr>
          <p:cNvPr id="557" name="Shape 557"/>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Nested if statements practice</a:t>
            </a:r>
            <a:endParaRPr/>
          </a:p>
        </p:txBody>
      </p:sp>
      <p:sp>
        <p:nvSpPr>
          <p:cNvPr id="563" name="Shape 5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rtl="0">
              <a:spcBef>
                <a:spcPts val="0"/>
              </a:spcBef>
              <a:spcAft>
                <a:spcPts val="1600"/>
              </a:spcAft>
              <a:buNone/>
            </a:pPr>
            <a:r>
              <a:rPr lang="en" sz="3000"/>
              <a:t>Write a series of nested if statements for student grades. You want to print either pass/fail and followed by the student’s letter grade. Please account for -/+ letter grades. </a:t>
            </a:r>
            <a:endParaRPr sz="3000"/>
          </a:p>
        </p:txBody>
      </p:sp>
      <p:sp>
        <p:nvSpPr>
          <p:cNvPr id="564" name="Shape 564"/>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Shape 5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Take home messages</a:t>
            </a:r>
            <a:endParaRPr/>
          </a:p>
        </p:txBody>
      </p:sp>
      <p:sp>
        <p:nvSpPr>
          <p:cNvPr id="570" name="Shape 5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Use int(), float(), str() to type cast.</a:t>
            </a:r>
            <a:endParaRPr/>
          </a:p>
          <a:p>
            <a:pPr marL="457200" lvl="0" indent="-342900" rtl="0">
              <a:spcBef>
                <a:spcPts val="0"/>
              </a:spcBef>
              <a:spcAft>
                <a:spcPts val="0"/>
              </a:spcAft>
              <a:buSzPts val="1800"/>
              <a:buChar char="●"/>
            </a:pPr>
            <a:r>
              <a:rPr lang="en"/>
              <a:t>Boolean expressions are constructed with comparison operators (==, !=, &gt;, &gt;=, &lt;, &lt;=). Multiple expressions are interconnected using logic operators (and, or, not).</a:t>
            </a:r>
            <a:endParaRPr/>
          </a:p>
          <a:p>
            <a:pPr marL="457200" lvl="0" indent="-342900" rtl="0">
              <a:spcBef>
                <a:spcPts val="0"/>
              </a:spcBef>
              <a:spcAft>
                <a:spcPts val="0"/>
              </a:spcAft>
              <a:buSzPts val="1800"/>
              <a:buChar char="●"/>
            </a:pPr>
            <a:r>
              <a:rPr lang="en"/>
              <a:t>Use one-way, two-way, multi-way, and nested-if statements to guide behavior of your program.</a:t>
            </a:r>
            <a:endParaRPr/>
          </a:p>
        </p:txBody>
      </p:sp>
      <p:sp>
        <p:nvSpPr>
          <p:cNvPr id="571" name="Shape 571"/>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Shape 5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Library imports</a:t>
            </a:r>
            <a:endParaRPr/>
          </a:p>
        </p:txBody>
      </p:sp>
      <p:sp>
        <p:nvSpPr>
          <p:cNvPr id="577" name="Shape 5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Libraries are toolkits for programmer.</a:t>
            </a:r>
            <a:endParaRPr/>
          </a:p>
          <a:p>
            <a:pPr marL="914400" lvl="1" indent="-317500" rtl="0">
              <a:spcBef>
                <a:spcPts val="0"/>
              </a:spcBef>
              <a:spcAft>
                <a:spcPts val="0"/>
              </a:spcAft>
              <a:buSzPts val="1400"/>
              <a:buChar char="○"/>
            </a:pPr>
            <a:r>
              <a:rPr lang="en"/>
              <a:t>Each language has its own libraries.</a:t>
            </a:r>
            <a:endParaRPr/>
          </a:p>
          <a:p>
            <a:pPr marL="914400" lvl="1" indent="-317500" rtl="0">
              <a:spcBef>
                <a:spcPts val="0"/>
              </a:spcBef>
              <a:spcAft>
                <a:spcPts val="0"/>
              </a:spcAft>
              <a:buSzPts val="1400"/>
              <a:buChar char="○"/>
            </a:pPr>
            <a:r>
              <a:rPr lang="en"/>
              <a:t>Libraries are enriched with specialized functions such as cosine, sine, tangent, rounding up and down.</a:t>
            </a:r>
            <a:endParaRPr/>
          </a:p>
          <a:p>
            <a:pPr marL="457200" lvl="0" indent="-342900" rtl="0">
              <a:spcBef>
                <a:spcPts val="0"/>
              </a:spcBef>
              <a:spcAft>
                <a:spcPts val="0"/>
              </a:spcAft>
              <a:buSzPts val="1800"/>
              <a:buChar char="●"/>
            </a:pPr>
            <a:r>
              <a:rPr lang="en"/>
              <a:t>In Python, import statements are declared at the beginning of a module.</a:t>
            </a:r>
            <a:endParaRPr/>
          </a:p>
          <a:p>
            <a:pPr marL="457200" lvl="0" indent="-342900" rtl="0">
              <a:spcBef>
                <a:spcPts val="0"/>
              </a:spcBef>
              <a:spcAft>
                <a:spcPts val="0"/>
              </a:spcAft>
              <a:buSzPts val="1800"/>
              <a:buChar char="●"/>
            </a:pPr>
            <a:r>
              <a:rPr lang="en"/>
              <a:t>Common Python libraries are Math and Random.</a:t>
            </a:r>
            <a:endParaRPr/>
          </a:p>
          <a:p>
            <a:pPr marL="914400" lvl="1" indent="-317500" rtl="0">
              <a:spcBef>
                <a:spcPts val="0"/>
              </a:spcBef>
              <a:spcAft>
                <a:spcPts val="0"/>
              </a:spcAft>
              <a:buSzPts val="1400"/>
              <a:buChar char="○"/>
            </a:pPr>
            <a:r>
              <a:rPr lang="en"/>
              <a:t>Math toolkit gives you rounding functions (ceil, floor), trig functions, factorial, etc.</a:t>
            </a:r>
            <a:endParaRPr/>
          </a:p>
          <a:p>
            <a:pPr marL="914400" lvl="1" indent="-317500" rtl="0">
              <a:spcBef>
                <a:spcPts val="0"/>
              </a:spcBef>
              <a:spcAft>
                <a:spcPts val="0"/>
              </a:spcAft>
              <a:buSzPts val="1400"/>
              <a:buChar char="○"/>
            </a:pPr>
            <a:r>
              <a:rPr lang="en"/>
              <a:t>Random generates random numbers for you.</a:t>
            </a:r>
            <a:endParaRPr/>
          </a:p>
          <a:p>
            <a:pPr marL="0" lvl="0" indent="0" rtl="0">
              <a:spcBef>
                <a:spcPts val="1600"/>
              </a:spcBef>
              <a:spcAft>
                <a:spcPts val="0"/>
              </a:spcAft>
              <a:buNone/>
            </a:pPr>
            <a:r>
              <a:rPr lang="en"/>
              <a:t>import math, random</a:t>
            </a:r>
            <a:endParaRPr/>
          </a:p>
          <a:p>
            <a:pPr marL="0" lvl="0" indent="0" rtl="0">
              <a:spcBef>
                <a:spcPts val="1600"/>
              </a:spcBef>
              <a:spcAft>
                <a:spcPts val="1600"/>
              </a:spcAft>
              <a:buNone/>
            </a:pPr>
            <a:r>
              <a:rPr lang="en"/>
              <a:t>print(math.ceil(7.8))</a:t>
            </a:r>
            <a:br>
              <a:rPr lang="en"/>
            </a:br>
            <a:r>
              <a:rPr lang="en"/>
              <a:t>print(random.randint(1,3))</a:t>
            </a:r>
            <a:endParaRPr/>
          </a:p>
        </p:txBody>
      </p:sp>
      <p:sp>
        <p:nvSpPr>
          <p:cNvPr id="578" name="Shape 578"/>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QUESTIONS:	</a:t>
            </a:r>
            <a:endParaRPr dirty="0"/>
          </a:p>
        </p:txBody>
      </p:sp>
      <p:sp>
        <p:nvSpPr>
          <p:cNvPr id="584" name="Shape 5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US" dirty="0" smtClean="0"/>
              <a:t>1. Since Python uses inclusive or, is there way to use exclusive or and if so how?</a:t>
            </a:r>
          </a:p>
          <a:p>
            <a:pPr marL="0" lvl="0" indent="0" rtl="0">
              <a:spcBef>
                <a:spcPts val="0"/>
              </a:spcBef>
              <a:spcAft>
                <a:spcPts val="1600"/>
              </a:spcAft>
              <a:buNone/>
            </a:pPr>
            <a:endParaRPr dirty="0"/>
          </a:p>
        </p:txBody>
      </p:sp>
      <p:sp>
        <p:nvSpPr>
          <p:cNvPr id="585" name="Shape 585"/>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are common languages out there?</a:t>
            </a:r>
            <a:endParaRPr/>
          </a:p>
          <a:p>
            <a:pPr marL="0" lvl="0" indent="0" rtl="0">
              <a:spcBef>
                <a:spcPts val="0"/>
              </a:spcBef>
              <a:spcAft>
                <a:spcPts val="0"/>
              </a:spcAft>
              <a:buNone/>
            </a:pPr>
            <a:endParaRPr/>
          </a:p>
        </p:txBody>
      </p:sp>
      <p:sp>
        <p:nvSpPr>
          <p:cNvPr id="117" name="Shape 117"/>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118" name="Shape 118" descr="Graph Shows Top Programming Languages from Tiobe Index" title="Top Programming Languages Tiobe Index"/>
          <p:cNvPicPr preferRelativeResize="0"/>
          <p:nvPr/>
        </p:nvPicPr>
        <p:blipFill>
          <a:blip r:embed="rId3">
            <a:alphaModFix/>
          </a:blip>
          <a:stretch>
            <a:fillRect/>
          </a:stretch>
        </p:blipFill>
        <p:spPr>
          <a:xfrm>
            <a:off x="2462000" y="1135850"/>
            <a:ext cx="4220000" cy="3610350"/>
          </a:xfrm>
          <a:prstGeom prst="rect">
            <a:avLst/>
          </a:prstGeom>
          <a:noFill/>
          <a:ln>
            <a:noFill/>
          </a:ln>
        </p:spPr>
      </p:pic>
      <p:sp>
        <p:nvSpPr>
          <p:cNvPr id="119" name="Shape 119"/>
          <p:cNvSpPr txBox="1"/>
          <p:nvPr/>
        </p:nvSpPr>
        <p:spPr>
          <a:xfrm>
            <a:off x="7151500" y="4552900"/>
            <a:ext cx="1750200" cy="3972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a:solidFill>
                  <a:srgbClr val="EFEFEF"/>
                </a:solidFill>
              </a:rPr>
              <a:t>Stackify 2018</a:t>
            </a:r>
            <a:endParaRPr>
              <a:solidFill>
                <a:srgbClr val="EFEFEF"/>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49" name="Shape 549"/>
          <p:cNvSpPr txBox="1">
            <a:spLocks noGrp="1"/>
          </p:cNvSpPr>
          <p:nvPr>
            <p:ph type="ctrTitle" idx="4294967295"/>
          </p:nvPr>
        </p:nvSpPr>
        <p:spPr>
          <a:xfrm>
            <a:off x="311700" y="744575"/>
            <a:ext cx="8422200" cy="202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Foundations of Computer Science for Researchers</a:t>
            </a:r>
            <a:endParaRPr sz="3600"/>
          </a:p>
          <a:p>
            <a:pPr marL="0" lvl="0" indent="0" algn="ctr" rtl="0">
              <a:spcBef>
                <a:spcPts val="0"/>
              </a:spcBef>
              <a:spcAft>
                <a:spcPts val="0"/>
              </a:spcAft>
              <a:buNone/>
            </a:pPr>
            <a:endParaRPr sz="3600"/>
          </a:p>
          <a:p>
            <a:pPr marL="0" lvl="0" indent="0" algn="ctr" rtl="0">
              <a:spcBef>
                <a:spcPts val="0"/>
              </a:spcBef>
              <a:spcAft>
                <a:spcPts val="0"/>
              </a:spcAft>
              <a:buNone/>
            </a:pPr>
            <a:r>
              <a:rPr lang="en" sz="3600"/>
              <a:t>Week 5</a:t>
            </a:r>
            <a:endParaRPr sz="3600"/>
          </a:p>
        </p:txBody>
      </p:sp>
    </p:spTree>
    <p:extLst>
      <p:ext uri="{BB962C8B-B14F-4D97-AF65-F5344CB8AC3E}">
        <p14:creationId xmlns:p14="http://schemas.microsoft.com/office/powerpoint/2010/main" val="40200698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Shape 5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One-way if statements</a:t>
            </a:r>
            <a:endParaRPr/>
          </a:p>
        </p:txBody>
      </p:sp>
      <p:sp>
        <p:nvSpPr>
          <p:cNvPr id="521" name="Shape 5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Means we have only one if statement to evaluate.</a:t>
            </a:r>
            <a:endParaRPr/>
          </a:p>
          <a:p>
            <a:pPr marL="457200" lvl="0" indent="-342900" rtl="0">
              <a:spcBef>
                <a:spcPts val="0"/>
              </a:spcBef>
              <a:spcAft>
                <a:spcPts val="0"/>
              </a:spcAft>
              <a:buSzPts val="1800"/>
              <a:buChar char="●"/>
            </a:pPr>
            <a:r>
              <a:rPr lang="en"/>
              <a:t>Example: </a:t>
            </a:r>
            <a:endParaRPr/>
          </a:p>
          <a:p>
            <a:pPr marL="457200" lvl="0" indent="0" rtl="0">
              <a:spcBef>
                <a:spcPts val="1600"/>
              </a:spcBef>
              <a:spcAft>
                <a:spcPts val="0"/>
              </a:spcAft>
              <a:buNone/>
            </a:pPr>
            <a:r>
              <a:rPr lang="en" sz="1400"/>
              <a:t>x = 5</a:t>
            </a:r>
            <a:endParaRPr sz="1400"/>
          </a:p>
          <a:p>
            <a:pPr marL="457200" lvl="0" indent="0" rtl="0">
              <a:spcBef>
                <a:spcPts val="1600"/>
              </a:spcBef>
              <a:spcAft>
                <a:spcPts val="0"/>
              </a:spcAft>
              <a:buNone/>
            </a:pPr>
            <a:r>
              <a:rPr lang="en" sz="1400"/>
              <a:t>if x &gt; 10:</a:t>
            </a:r>
            <a:endParaRPr sz="1400"/>
          </a:p>
          <a:p>
            <a:pPr marL="457200" lvl="0" indent="0" rtl="0">
              <a:spcBef>
                <a:spcPts val="1600"/>
              </a:spcBef>
              <a:spcAft>
                <a:spcPts val="0"/>
              </a:spcAft>
              <a:buNone/>
            </a:pPr>
            <a:r>
              <a:rPr lang="en" sz="1400"/>
              <a:t>	print “x is greater than 10!”</a:t>
            </a:r>
            <a:endParaRPr sz="1400"/>
          </a:p>
          <a:p>
            <a:pPr marL="0" lvl="0" indent="0" rtl="0">
              <a:spcBef>
                <a:spcPts val="1600"/>
              </a:spcBef>
              <a:spcAft>
                <a:spcPts val="1600"/>
              </a:spcAft>
              <a:buNone/>
            </a:pPr>
            <a:r>
              <a:rPr lang="en" sz="1400"/>
              <a:t>	## Should evaluate to False, thus printing nothing</a:t>
            </a:r>
            <a:endParaRPr sz="1400"/>
          </a:p>
        </p:txBody>
      </p:sp>
      <p:sp>
        <p:nvSpPr>
          <p:cNvPr id="522" name="Shape 522"/>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311657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Two-way if statements</a:t>
            </a:r>
            <a:endParaRPr/>
          </a:p>
        </p:txBody>
      </p:sp>
      <p:sp>
        <p:nvSpPr>
          <p:cNvPr id="528" name="Shape 5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17500" rtl="0">
              <a:spcBef>
                <a:spcPts val="0"/>
              </a:spcBef>
              <a:spcAft>
                <a:spcPts val="0"/>
              </a:spcAft>
              <a:buSzPts val="1400"/>
              <a:buChar char="●"/>
            </a:pPr>
            <a:r>
              <a:rPr lang="en" sz="1400"/>
              <a:t>Directs the behavior of the program when the if block is not executed.</a:t>
            </a:r>
            <a:endParaRPr sz="1400"/>
          </a:p>
          <a:p>
            <a:pPr marL="457200" lvl="0" indent="-317500" rtl="0">
              <a:spcBef>
                <a:spcPts val="0"/>
              </a:spcBef>
              <a:spcAft>
                <a:spcPts val="0"/>
              </a:spcAft>
              <a:buSzPts val="1400"/>
              <a:buChar char="●"/>
            </a:pPr>
            <a:r>
              <a:rPr lang="en" sz="1400"/>
              <a:t>If, else used in conjunction</a:t>
            </a:r>
            <a:endParaRPr sz="1400"/>
          </a:p>
          <a:p>
            <a:pPr marL="457200" lvl="0" indent="-317500" rtl="0">
              <a:spcBef>
                <a:spcPts val="0"/>
              </a:spcBef>
              <a:spcAft>
                <a:spcPts val="0"/>
              </a:spcAft>
              <a:buSzPts val="1400"/>
              <a:buChar char="●"/>
            </a:pPr>
            <a:r>
              <a:rPr lang="en" sz="1400"/>
              <a:t>Example: </a:t>
            </a:r>
            <a:endParaRPr sz="1400"/>
          </a:p>
          <a:p>
            <a:pPr marL="457200" lvl="0" indent="0" rtl="0">
              <a:spcBef>
                <a:spcPts val="1600"/>
              </a:spcBef>
              <a:spcAft>
                <a:spcPts val="0"/>
              </a:spcAft>
              <a:buNone/>
            </a:pPr>
            <a:r>
              <a:rPr lang="en" sz="1400"/>
              <a:t>x = 5</a:t>
            </a:r>
            <a:endParaRPr sz="1400"/>
          </a:p>
          <a:p>
            <a:pPr marL="457200" lvl="0" indent="0" rtl="0">
              <a:spcBef>
                <a:spcPts val="1600"/>
              </a:spcBef>
              <a:spcAft>
                <a:spcPts val="0"/>
              </a:spcAft>
              <a:buNone/>
            </a:pPr>
            <a:r>
              <a:rPr lang="en" sz="1400"/>
              <a:t>if x &gt; 10:</a:t>
            </a:r>
            <a:endParaRPr sz="1400"/>
          </a:p>
          <a:p>
            <a:pPr marL="457200" lvl="0" indent="0" rtl="0">
              <a:spcBef>
                <a:spcPts val="1600"/>
              </a:spcBef>
              <a:spcAft>
                <a:spcPts val="0"/>
              </a:spcAft>
              <a:buNone/>
            </a:pPr>
            <a:r>
              <a:rPr lang="en" sz="1400"/>
              <a:t>	print “x is greater than 10!”</a:t>
            </a:r>
            <a:endParaRPr sz="1400"/>
          </a:p>
          <a:p>
            <a:pPr marL="0" lvl="0" indent="0">
              <a:spcBef>
                <a:spcPts val="1600"/>
              </a:spcBef>
              <a:spcAft>
                <a:spcPts val="0"/>
              </a:spcAft>
              <a:buNone/>
            </a:pPr>
            <a:r>
              <a:rPr lang="en" sz="1400"/>
              <a:t>	else: </a:t>
            </a:r>
            <a:endParaRPr sz="1400"/>
          </a:p>
          <a:p>
            <a:pPr marL="0" lvl="0" indent="0" rtl="0">
              <a:spcBef>
                <a:spcPts val="1600"/>
              </a:spcBef>
              <a:spcAft>
                <a:spcPts val="1600"/>
              </a:spcAft>
              <a:buNone/>
            </a:pPr>
            <a:r>
              <a:rPr lang="en" sz="1400"/>
              <a:t>		print “x is less than or equal to 10!”</a:t>
            </a:r>
            <a:endParaRPr sz="1400"/>
          </a:p>
        </p:txBody>
      </p:sp>
      <p:sp>
        <p:nvSpPr>
          <p:cNvPr id="529" name="Shape 529"/>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717779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Two-way if statements practice </a:t>
            </a:r>
            <a:endParaRPr/>
          </a:p>
        </p:txBody>
      </p:sp>
      <p:sp>
        <p:nvSpPr>
          <p:cNvPr id="535" name="Shape 5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rtl="0">
              <a:spcBef>
                <a:spcPts val="0"/>
              </a:spcBef>
              <a:spcAft>
                <a:spcPts val="1600"/>
              </a:spcAft>
              <a:buNone/>
            </a:pPr>
            <a:r>
              <a:rPr lang="en" sz="3000"/>
              <a:t>Write a two-way if statement which prints “Fizz” for even numbers and “Buzz” for odd.</a:t>
            </a:r>
            <a:endParaRPr sz="3000"/>
          </a:p>
        </p:txBody>
      </p:sp>
      <p:sp>
        <p:nvSpPr>
          <p:cNvPr id="536" name="Shape 536"/>
          <p:cNvSpPr txBox="1"/>
          <p:nvPr/>
        </p:nvSpPr>
        <p:spPr>
          <a:xfrm>
            <a:off x="6582225" y="1641000"/>
            <a:ext cx="36600" cy="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685416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value for x</a:t>
            </a:r>
            <a:endParaRPr lang="en-US" dirty="0"/>
          </a:p>
        </p:txBody>
      </p:sp>
      <p:pic>
        <p:nvPicPr>
          <p:cNvPr id="4" name="Picture 3" descr="Screen Shot 2018-03-05 at 3.50.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1152475"/>
            <a:ext cx="5473700" cy="3543300"/>
          </a:xfrm>
          <a:prstGeom prst="rect">
            <a:avLst/>
          </a:prstGeom>
        </p:spPr>
      </p:pic>
    </p:spTree>
    <p:extLst>
      <p:ext uri="{BB962C8B-B14F-4D97-AF65-F5344CB8AC3E}">
        <p14:creationId xmlns:p14="http://schemas.microsoft.com/office/powerpoint/2010/main" val="29852752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input value for x</a:t>
            </a:r>
            <a:endParaRPr lang="en-US" dirty="0"/>
          </a:p>
        </p:txBody>
      </p:sp>
      <p:sp>
        <p:nvSpPr>
          <p:cNvPr id="3" name="Text Placeholder 2"/>
          <p:cNvSpPr>
            <a:spLocks noGrp="1"/>
          </p:cNvSpPr>
          <p:nvPr>
            <p:ph type="body" idx="1"/>
          </p:nvPr>
        </p:nvSpPr>
        <p:spPr/>
        <p:txBody>
          <a:bodyPr/>
          <a:lstStyle/>
          <a:p>
            <a:r>
              <a:rPr lang="en-US" dirty="0" smtClean="0"/>
              <a:t>Rather than define x, how could you be more dynamic with the input?</a:t>
            </a:r>
          </a:p>
          <a:p>
            <a:pPr lvl="1"/>
            <a:r>
              <a:rPr lang="en-US" dirty="0" smtClean="0"/>
              <a:t>Hint: use </a:t>
            </a:r>
            <a:r>
              <a:rPr lang="en-US" dirty="0" err="1" smtClean="0"/>
              <a:t>raw_input</a:t>
            </a:r>
            <a:r>
              <a:rPr lang="en-US" dirty="0" smtClean="0"/>
              <a:t>. </a:t>
            </a:r>
            <a:endParaRPr lang="en-US" dirty="0"/>
          </a:p>
        </p:txBody>
      </p:sp>
    </p:spTree>
    <p:extLst>
      <p:ext uri="{BB962C8B-B14F-4D97-AF65-F5344CB8AC3E}">
        <p14:creationId xmlns:p14="http://schemas.microsoft.com/office/powerpoint/2010/main" val="36356888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Input value </a:t>
            </a:r>
            <a:r>
              <a:rPr lang="en-US" dirty="0"/>
              <a:t>for x</a:t>
            </a:r>
          </a:p>
        </p:txBody>
      </p:sp>
      <p:pic>
        <p:nvPicPr>
          <p:cNvPr id="4" name="Picture 3" descr="Screen Shot 2018-03-05 at 3.53.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00" y="1308100"/>
            <a:ext cx="7747000" cy="3505200"/>
          </a:xfrm>
          <a:prstGeom prst="rect">
            <a:avLst/>
          </a:prstGeom>
        </p:spPr>
      </p:pic>
    </p:spTree>
    <p:extLst>
      <p:ext uri="{BB962C8B-B14F-4D97-AF65-F5344CB8AC3E}">
        <p14:creationId xmlns:p14="http://schemas.microsoft.com/office/powerpoint/2010/main" val="10929837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Two-way Statements Practice</a:t>
            </a:r>
            <a:endParaRPr lang="en-US" dirty="0"/>
          </a:p>
        </p:txBody>
      </p:sp>
      <p:sp>
        <p:nvSpPr>
          <p:cNvPr id="3" name="Text Placeholder 2"/>
          <p:cNvSpPr>
            <a:spLocks noGrp="1"/>
          </p:cNvSpPr>
          <p:nvPr>
            <p:ph type="body" idx="1"/>
          </p:nvPr>
        </p:nvSpPr>
        <p:spPr/>
        <p:txBody>
          <a:bodyPr/>
          <a:lstStyle/>
          <a:p>
            <a:pPr marL="114300" indent="0">
              <a:buNone/>
            </a:pPr>
            <a:r>
              <a:rPr lang="en-US" sz="2000" i="1" dirty="0" smtClean="0"/>
              <a:t>Duck</a:t>
            </a:r>
            <a:r>
              <a:rPr lang="en-US" sz="2000" i="1" dirty="0"/>
              <a:t>, duck, goose</a:t>
            </a:r>
            <a:r>
              <a:rPr lang="en-US" sz="2000" i="1" dirty="0" smtClean="0"/>
              <a:t>!</a:t>
            </a:r>
            <a:endParaRPr lang="en-US" sz="2000" i="1" dirty="0"/>
          </a:p>
          <a:p>
            <a:pPr marL="114300" indent="0">
              <a:buNone/>
            </a:pPr>
            <a:endParaRPr lang="en-US" sz="2000" i="1" dirty="0"/>
          </a:p>
          <a:p>
            <a:pPr marL="114300" indent="0">
              <a:buNone/>
            </a:pPr>
            <a:r>
              <a:rPr lang="en-US" sz="2000" i="1" dirty="0" smtClean="0"/>
              <a:t>Store </a:t>
            </a:r>
            <a:r>
              <a:rPr lang="en-US" sz="2000" i="1" dirty="0"/>
              <a:t>your own name in a variable. Ask the user for his/her name. Print goose if the user's name matches yours</a:t>
            </a:r>
            <a:r>
              <a:rPr lang="en-US" sz="2000" i="1" dirty="0" smtClean="0"/>
              <a:t>;</a:t>
            </a:r>
            <a:r>
              <a:rPr lang="en-US" sz="2000" i="1" dirty="0"/>
              <a:t> </a:t>
            </a:r>
            <a:r>
              <a:rPr lang="en-US" sz="2000" i="1" dirty="0" smtClean="0"/>
              <a:t>otherwise</a:t>
            </a:r>
            <a:r>
              <a:rPr lang="en-US" sz="2000" i="1" dirty="0"/>
              <a:t>, print duck</a:t>
            </a:r>
            <a:r>
              <a:rPr lang="en-US" sz="2000" i="1" dirty="0" smtClean="0"/>
              <a:t>.</a:t>
            </a:r>
          </a:p>
        </p:txBody>
      </p:sp>
    </p:spTree>
    <p:extLst>
      <p:ext uri="{BB962C8B-B14F-4D97-AF65-F5344CB8AC3E}">
        <p14:creationId xmlns:p14="http://schemas.microsoft.com/office/powerpoint/2010/main" val="8030109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Duck, Duck, Goose Solution </a:t>
            </a:r>
            <a:endParaRPr lang="en-US" dirty="0"/>
          </a:p>
        </p:txBody>
      </p:sp>
      <p:sp>
        <p:nvSpPr>
          <p:cNvPr id="3" name="Text Placeholder 2"/>
          <p:cNvSpPr>
            <a:spLocks noGrp="1"/>
          </p:cNvSpPr>
          <p:nvPr>
            <p:ph type="body" idx="1"/>
          </p:nvPr>
        </p:nvSpPr>
        <p:spPr/>
        <p:txBody>
          <a:bodyPr/>
          <a:lstStyle/>
          <a:p>
            <a:endParaRPr lang="en-US"/>
          </a:p>
        </p:txBody>
      </p:sp>
      <p:pic>
        <p:nvPicPr>
          <p:cNvPr id="4" name="Picture 3" descr="Screen Shot 2018-03-15 at 5.10.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726" y="1197651"/>
            <a:ext cx="8522574" cy="3306836"/>
          </a:xfrm>
          <a:prstGeom prst="rect">
            <a:avLst/>
          </a:prstGeom>
        </p:spPr>
      </p:pic>
    </p:spTree>
    <p:extLst>
      <p:ext uri="{BB962C8B-B14F-4D97-AF65-F5344CB8AC3E}">
        <p14:creationId xmlns:p14="http://schemas.microsoft.com/office/powerpoint/2010/main" val="21770557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58675"/>
            <a:ext cx="8520600" cy="572700"/>
          </a:xfrm>
        </p:spPr>
        <p:txBody>
          <a:bodyPr/>
          <a:lstStyle/>
          <a:p>
            <a:r>
              <a:rPr lang="en-US" dirty="0" smtClean="0"/>
              <a:t>Two-way statement practice </a:t>
            </a:r>
            <a:r>
              <a:rPr lang="mr-IN" dirty="0" smtClean="0"/>
              <a:t>–</a:t>
            </a:r>
            <a:r>
              <a:rPr lang="en-US" dirty="0" smtClean="0"/>
              <a:t> Lost Pet	</a:t>
            </a:r>
            <a:endParaRPr lang="en-US" dirty="0"/>
          </a:p>
        </p:txBody>
      </p:sp>
      <p:sp>
        <p:nvSpPr>
          <p:cNvPr id="3" name="Text Placeholder 2"/>
          <p:cNvSpPr>
            <a:spLocks noGrp="1"/>
          </p:cNvSpPr>
          <p:nvPr>
            <p:ph type="body" idx="1"/>
          </p:nvPr>
        </p:nvSpPr>
        <p:spPr>
          <a:xfrm>
            <a:off x="311700" y="879339"/>
            <a:ext cx="8520600" cy="3716244"/>
          </a:xfrm>
        </p:spPr>
        <p:txBody>
          <a:bodyPr/>
          <a:lstStyle/>
          <a:p>
            <a:pPr marL="114300" indent="0">
              <a:buNone/>
            </a:pPr>
            <a:r>
              <a:rPr lang="en-US" dirty="0" smtClean="0"/>
              <a:t>You are searching for your missing pet, whose name is Barry and he is a monkey (stored variables). You have put up flyers, and people are calling you to report a lost pet they have found. </a:t>
            </a:r>
          </a:p>
          <a:p>
            <a:pPr marL="114300" indent="0">
              <a:buNone/>
            </a:pPr>
            <a:endParaRPr lang="en-US" dirty="0"/>
          </a:p>
          <a:p>
            <a:pPr marL="114300" indent="0">
              <a:buNone/>
            </a:pPr>
            <a:r>
              <a:rPr lang="en-US" dirty="0" smtClean="0"/>
              <a:t>You need to confirm the found pet name and species (through user input) and compare it to your pet’s name and species (two-way </a:t>
            </a:r>
            <a:r>
              <a:rPr lang="en-US" dirty="0" err="1" smtClean="0"/>
              <a:t>bolean</a:t>
            </a:r>
            <a:r>
              <a:rPr lang="en-US" dirty="0" smtClean="0"/>
              <a:t> statements) in order to see if it is your pet that has been found (two different print statement based on </a:t>
            </a:r>
            <a:r>
              <a:rPr lang="en-US" dirty="0" err="1" smtClean="0"/>
              <a:t>boolean</a:t>
            </a:r>
            <a:r>
              <a:rPr lang="en-US" dirty="0" smtClean="0"/>
              <a:t>, such as you have found my pet, Barry or You have not found my pet, Barry).  </a:t>
            </a:r>
          </a:p>
          <a:p>
            <a:pPr marL="114300" indent="0">
              <a:buNone/>
            </a:pPr>
            <a:endParaRPr lang="en-US" dirty="0"/>
          </a:p>
          <a:p>
            <a:pPr marL="114300" indent="0">
              <a:buNone/>
            </a:pPr>
            <a:r>
              <a:rPr lang="en-US" dirty="0" smtClean="0"/>
              <a:t>Hint: There will be 4 variables that need to be declared (your pet’s name and species, and the found pet’s name and species)</a:t>
            </a:r>
            <a:endParaRPr lang="en-US" dirty="0"/>
          </a:p>
        </p:txBody>
      </p:sp>
    </p:spTree>
    <p:extLst>
      <p:ext uri="{BB962C8B-B14F-4D97-AF65-F5344CB8AC3E}">
        <p14:creationId xmlns:p14="http://schemas.microsoft.com/office/powerpoint/2010/main" val="2644003210"/>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7705</TotalTime>
  <Words>8152</Words>
  <Application>Microsoft Macintosh PowerPoint</Application>
  <PresentationFormat>On-screen Show (16:9)</PresentationFormat>
  <Paragraphs>1007</Paragraphs>
  <Slides>148</Slides>
  <Notes>136</Notes>
  <HiddenSlides>0</HiddenSlides>
  <MMClips>0</MMClips>
  <ScaleCrop>false</ScaleCrop>
  <HeadingPairs>
    <vt:vector size="4" baseType="variant">
      <vt:variant>
        <vt:lpstr>Theme</vt:lpstr>
      </vt:variant>
      <vt:variant>
        <vt:i4>1</vt:i4>
      </vt:variant>
      <vt:variant>
        <vt:lpstr>Slide Titles</vt:lpstr>
      </vt:variant>
      <vt:variant>
        <vt:i4>148</vt:i4>
      </vt:variant>
    </vt:vector>
  </HeadingPairs>
  <TitlesOfParts>
    <vt:vector size="149" baseType="lpstr">
      <vt:lpstr>Simple Dark</vt:lpstr>
      <vt:lpstr>Foundations of Computer Science for Researchers</vt:lpstr>
      <vt:lpstr>Goals for this lesson</vt:lpstr>
      <vt:lpstr>Class goals</vt:lpstr>
      <vt:lpstr>Programming languages</vt:lpstr>
      <vt:lpstr>Programming languages</vt:lpstr>
      <vt:lpstr>Programming languages</vt:lpstr>
      <vt:lpstr>Programming languages</vt:lpstr>
      <vt:lpstr>Types of programming languages </vt:lpstr>
      <vt:lpstr>What are common languages out there? </vt:lpstr>
      <vt:lpstr>What are common languages out there? </vt:lpstr>
      <vt:lpstr>What are common languages out there? </vt:lpstr>
      <vt:lpstr>Which language should I choose? </vt:lpstr>
      <vt:lpstr>Why Python? </vt:lpstr>
      <vt:lpstr>PowerPoint Presentation</vt:lpstr>
      <vt:lpstr>IDE (Integrated Development Environment)</vt:lpstr>
      <vt:lpstr>Compilers</vt:lpstr>
      <vt:lpstr>Saving and Reproducing Code</vt:lpstr>
      <vt:lpstr>Open Discussion  </vt:lpstr>
      <vt:lpstr>Foundations of Computer Science for Researchers  Week 2</vt:lpstr>
      <vt:lpstr>Progress</vt:lpstr>
      <vt:lpstr>Goals for this lesson</vt:lpstr>
      <vt:lpstr>Purpose of a function</vt:lpstr>
      <vt:lpstr>Function call</vt:lpstr>
      <vt:lpstr>Print function in Python</vt:lpstr>
      <vt:lpstr>Print function in Python</vt:lpstr>
      <vt:lpstr>Print statement problems</vt:lpstr>
      <vt:lpstr>Debug print statements</vt:lpstr>
      <vt:lpstr>Variables</vt:lpstr>
      <vt:lpstr>Variable problems</vt:lpstr>
      <vt:lpstr>Debug variable problems</vt:lpstr>
      <vt:lpstr>What is wrong?</vt:lpstr>
      <vt:lpstr>Foundations of Computer Science for Researchers  Week 3</vt:lpstr>
      <vt:lpstr>Goals for this lesson</vt:lpstr>
      <vt:lpstr>Print statement wrap-up</vt:lpstr>
      <vt:lpstr>Errors</vt:lpstr>
      <vt:lpstr>Errors</vt:lpstr>
      <vt:lpstr>raw_input function</vt:lpstr>
      <vt:lpstr>Python Code</vt:lpstr>
      <vt:lpstr>Raw input Example</vt:lpstr>
      <vt:lpstr>What is wrong?</vt:lpstr>
      <vt:lpstr>raw_input function problems</vt:lpstr>
      <vt:lpstr>Python Example and Code</vt:lpstr>
      <vt:lpstr>Arithmetic operations</vt:lpstr>
      <vt:lpstr>Arithmetic practice problems</vt:lpstr>
      <vt:lpstr>Python example – be  flexible to fit your need</vt:lpstr>
      <vt:lpstr>Follows PEMDAS –  find mean</vt:lpstr>
      <vt:lpstr>Commenting your code</vt:lpstr>
      <vt:lpstr>Data Types</vt:lpstr>
      <vt:lpstr>Type casting (type conversion)</vt:lpstr>
      <vt:lpstr>Convert value  to integer</vt:lpstr>
      <vt:lpstr>Type casting problem </vt:lpstr>
      <vt:lpstr>Take home messages</vt:lpstr>
      <vt:lpstr>Foundations of Computer Science for Researchers  Week 4</vt:lpstr>
      <vt:lpstr>Announcements</vt:lpstr>
      <vt:lpstr>Review from Week 3</vt:lpstr>
      <vt:lpstr>Type casting problem</vt:lpstr>
      <vt:lpstr>What is wrong?</vt:lpstr>
      <vt:lpstr>Type-Casting Solution</vt:lpstr>
      <vt:lpstr>Type-casting alternative solution</vt:lpstr>
      <vt:lpstr>Type casting debugging</vt:lpstr>
      <vt:lpstr>PowerPoint Presentation</vt:lpstr>
      <vt:lpstr>Goals for this lesson</vt:lpstr>
      <vt:lpstr>Intro to GitHub</vt:lpstr>
      <vt:lpstr>Intro to GitHub</vt:lpstr>
      <vt:lpstr>Intro to GitHub</vt:lpstr>
      <vt:lpstr>Intro to GitHub</vt:lpstr>
      <vt:lpstr>Intro to GitHub</vt:lpstr>
      <vt:lpstr>Boolean data types</vt:lpstr>
      <vt:lpstr>Comparison operators</vt:lpstr>
      <vt:lpstr>Comparison operators</vt:lpstr>
      <vt:lpstr>Comparison operators</vt:lpstr>
      <vt:lpstr>Comparison operators</vt:lpstr>
      <vt:lpstr>Logic operators</vt:lpstr>
      <vt:lpstr>Logic operators</vt:lpstr>
      <vt:lpstr>Logic operators</vt:lpstr>
      <vt:lpstr>Conditional statements</vt:lpstr>
      <vt:lpstr>One-way if statements</vt:lpstr>
      <vt:lpstr>Two-way if statements</vt:lpstr>
      <vt:lpstr>Two-way if statements practice </vt:lpstr>
      <vt:lpstr>Defining value for x</vt:lpstr>
      <vt:lpstr>User input value for x</vt:lpstr>
      <vt:lpstr>User Input value for x</vt:lpstr>
      <vt:lpstr>Multi-way if statements</vt:lpstr>
      <vt:lpstr>Multi-way if statement practice</vt:lpstr>
      <vt:lpstr>Nested if statements</vt:lpstr>
      <vt:lpstr>Nested if statements practice</vt:lpstr>
      <vt:lpstr>Take home messages</vt:lpstr>
      <vt:lpstr>Library imports</vt:lpstr>
      <vt:lpstr>QUESTIONS: </vt:lpstr>
      <vt:lpstr>Foundations of Computer Science for Researchers  Week 5</vt:lpstr>
      <vt:lpstr>One-way if statements</vt:lpstr>
      <vt:lpstr>Two-way if statements</vt:lpstr>
      <vt:lpstr>Two-way if statements practice </vt:lpstr>
      <vt:lpstr>Defining value for x</vt:lpstr>
      <vt:lpstr>User input value for x</vt:lpstr>
      <vt:lpstr>User Input value for x</vt:lpstr>
      <vt:lpstr>Two-way Statements Practice</vt:lpstr>
      <vt:lpstr>Duck, Duck, Goose Solution </vt:lpstr>
      <vt:lpstr>Two-way statement practice – Lost Pet </vt:lpstr>
      <vt:lpstr>PowerPoint Presentation</vt:lpstr>
      <vt:lpstr>Goals for this lesson</vt:lpstr>
      <vt:lpstr>Multi-way if statements</vt:lpstr>
      <vt:lpstr>Multi-way if statement practice</vt:lpstr>
      <vt:lpstr>PowerPoint Presentation</vt:lpstr>
      <vt:lpstr>Great Example Demonstrating the need for elif</vt:lpstr>
      <vt:lpstr>Nested if statements</vt:lpstr>
      <vt:lpstr>Nested if statements</vt:lpstr>
      <vt:lpstr>Nested if statements practice</vt:lpstr>
      <vt:lpstr>PowerPoint Presentation</vt:lpstr>
      <vt:lpstr>SOLUTION IF USING ELIF INSTEAD</vt:lpstr>
      <vt:lpstr>Library imports</vt:lpstr>
      <vt:lpstr>Library imports</vt:lpstr>
      <vt:lpstr>Die Roll – You are the winner…</vt:lpstr>
      <vt:lpstr>PowerPoint Presentation</vt:lpstr>
      <vt:lpstr>Questions for Caroline</vt:lpstr>
      <vt:lpstr>HOMEWORK – PRACTICE PROBLEMS</vt:lpstr>
      <vt:lpstr>Multi-way Statement Practice – Cash Register</vt:lpstr>
      <vt:lpstr>Multi-way Practice – Chores </vt:lpstr>
      <vt:lpstr>Hint for Chore </vt:lpstr>
      <vt:lpstr>Multi-way Practice –Which coin</vt:lpstr>
      <vt:lpstr>Multi-way practice (library import)</vt:lpstr>
      <vt:lpstr>Foundations of Computer Science for Researchers  Week 6</vt:lpstr>
      <vt:lpstr>Goals for this lesson</vt:lpstr>
      <vt:lpstr>Shortcut operators</vt:lpstr>
      <vt:lpstr>Shortcut operators</vt:lpstr>
      <vt:lpstr>Iteration structures</vt:lpstr>
      <vt:lpstr>While loops</vt:lpstr>
      <vt:lpstr>PowerPoint Presentation</vt:lpstr>
      <vt:lpstr>While loops</vt:lpstr>
      <vt:lpstr>PowerPoint Presentation</vt:lpstr>
      <vt:lpstr>While loop practice problem</vt:lpstr>
      <vt:lpstr>While loop practice problem</vt:lpstr>
      <vt:lpstr>PowerPoint Presentation</vt:lpstr>
      <vt:lpstr>While loop practice problem</vt:lpstr>
      <vt:lpstr>While loop practice problem</vt:lpstr>
      <vt:lpstr>PowerPoint Presentation</vt:lpstr>
      <vt:lpstr>While loops practice problem</vt:lpstr>
      <vt:lpstr>While loops</vt:lpstr>
      <vt:lpstr>PowerPoint Presentation</vt:lpstr>
      <vt:lpstr>While loops practice problem</vt:lpstr>
      <vt:lpstr>While loops practice problem</vt:lpstr>
      <vt:lpstr>PowerPoint Presentation</vt:lpstr>
      <vt:lpstr>Additional Practice:   </vt:lpstr>
      <vt:lpstr>PowerPoint Presentation</vt:lpstr>
      <vt:lpstr>To be able to see each step   – print as often as you can</vt:lpstr>
      <vt:lpstr>Helpful DEBUGGING TIPS:</vt:lpstr>
      <vt:lpstr>PowerPoint Presentation</vt:lpstr>
      <vt:lpstr>Take home messages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Computer Science for Researchers</dc:title>
  <cp:lastModifiedBy>Rohini Bagrodia</cp:lastModifiedBy>
  <cp:revision>38</cp:revision>
  <dcterms:modified xsi:type="dcterms:W3CDTF">2018-04-23T19:01:03Z</dcterms:modified>
</cp:coreProperties>
</file>