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34" autoAdjust="0"/>
  </p:normalViewPr>
  <p:slideViewPr>
    <p:cSldViewPr>
      <p:cViewPr varScale="1">
        <p:scale>
          <a:sx n="100" d="100"/>
          <a:sy n="100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6FB0-0F18-46C4-8E0B-D3CDCEE779AE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3FAE-3927-456F-970D-56BD83A8639C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72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 caso di </a:t>
            </a:r>
            <a:r>
              <a:rPr lang="it-IT" dirty="0" err="1" smtClean="0"/>
              <a:t>token</a:t>
            </a:r>
            <a:r>
              <a:rPr lang="it-IT" dirty="0" smtClean="0"/>
              <a:t> non si re-inserisco</a:t>
            </a:r>
            <a:r>
              <a:rPr lang="it-IT" baseline="0" dirty="0" smtClean="0"/>
              <a:t>no le credenziali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TODO:</a:t>
            </a:r>
            <a:br>
              <a:rPr lang="it-IT" dirty="0" smtClean="0"/>
            </a:br>
            <a:r>
              <a:rPr lang="it-IT" dirty="0" smtClean="0"/>
              <a:t>- aggiungi</a:t>
            </a:r>
            <a:r>
              <a:rPr lang="it-IT" baseline="0" dirty="0" smtClean="0"/>
              <a:t> dettagli su come salvi dentro all’Account Manager (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psw</a:t>
            </a:r>
            <a:r>
              <a:rPr lang="it-IT" baseline="0" dirty="0" smtClean="0"/>
              <a:t>, iv, nome utente)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Aggiungi dettagli su come salvi su server e algoritmi usati (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psw</a:t>
            </a:r>
            <a:r>
              <a:rPr lang="it-IT" baseline="0" dirty="0" smtClean="0"/>
              <a:t>, iv, file)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Aggiungi punti di miglioramento/vulnerabilità (</a:t>
            </a:r>
            <a:r>
              <a:rPr lang="it-IT" baseline="0" dirty="0" err="1" smtClean="0"/>
              <a:t>root</a:t>
            </a:r>
            <a:r>
              <a:rPr lang="it-IT" baseline="0" dirty="0" smtClean="0"/>
              <a:t>, attacchi TLS, maestro scacchi, gestione utenti connessi, attacco replica, sfida risposta)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Aggiungi sviluppi futuri/conclusioni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file sono accessibili</a:t>
            </a:r>
            <a:r>
              <a:rPr lang="it-IT" baseline="0" dirty="0" smtClean="0"/>
              <a:t> solo dall’utente, che ogni volta cambia -&gt; isolamento dei file dati sul file </a:t>
            </a:r>
            <a:r>
              <a:rPr lang="it-IT" baseline="0" dirty="0" err="1" smtClean="0"/>
              <a:t>system</a:t>
            </a:r>
            <a:r>
              <a:rPr lang="it-IT" baseline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93FAE-3927-456F-970D-56BD83A8639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887D7-3900-4E34-AFA2-52ED7ED71C88}" type="datetimeFigureOut">
              <a:rPr lang="it-IT" smtClean="0"/>
              <a:pPr/>
              <a:t>1/27/14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F1F5A5-49A3-4D6D-833E-9783A4DB717C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ctrTitle"/>
          </p:nvPr>
        </p:nvSpPr>
        <p:spPr>
          <a:xfrm>
            <a:off x="-322312" y="1916832"/>
            <a:ext cx="9502824" cy="1470025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it-IT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#1stPass</a:t>
            </a:r>
            <a:endParaRPr lang="it-IT" sz="4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Guido\Dropbox\workspaceAN\FirstPass\ic_launcher-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941168"/>
            <a:ext cx="1432551" cy="16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do\Dropbox\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09346"/>
            <a:ext cx="1280312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7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Sequenza Interazione - L</a:t>
            </a:r>
            <a:endParaRPr lang="it-IT" sz="4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06" y="882000"/>
            <a:ext cx="91381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Vediamo nel dettaglio i passi d’interazione tra l’applicazione e il server per effettuare il login: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Cliente avvia l’Activity di Login e inserisce le proprie credenziali. Alla pressione del tasto di Login viene instaurata una connessione TLS con il server solo se la verifica presso Account </a:t>
            </a:r>
            <a:r>
              <a:rPr lang="it-IT" dirty="0" err="1" smtClean="0"/>
              <a:t>Manger</a:t>
            </a:r>
            <a:r>
              <a:rPr lang="it-IT" dirty="0" smtClean="0"/>
              <a:t> ha esito positivo.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server verifica, tramite monitor (per concorrenza), se l’utente è già autenticato, se lo è rifiuta il client. Se invece non ha effettuato il login, si apre il file utenti cifrato e si verificano le credenziali. Se è presente, si sfida l’utente con un meccanismo di sfida risposta basato su un numero random. Se l’utente supera il controllo è definitivamente autorizzato. Il server apre il file relativo ai servizi salvati dall’utente e lo decifra con l’</a:t>
            </a:r>
            <a:r>
              <a:rPr lang="it-IT" dirty="0" err="1" smtClean="0"/>
              <a:t>hash</a:t>
            </a:r>
            <a:r>
              <a:rPr lang="it-IT" dirty="0" smtClean="0"/>
              <a:t> della password.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L’Activity di Login passa alla Activity «1stPass» che riceverà la lista dal Server.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server legge il file dei servizi utente e lo carica in una lista Java. Invia su </a:t>
            </a:r>
            <a:r>
              <a:rPr lang="it-IT" dirty="0" err="1" smtClean="0"/>
              <a:t>socket</a:t>
            </a:r>
            <a:r>
              <a:rPr lang="it-IT" dirty="0" smtClean="0"/>
              <a:t> sicura il file cifrandolo con il numero random sfruttato per la sfida risposta.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L’Activity «1stPass» legge la lista e la presenta all’utente, costruendo la UI.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L’utente può modificare le credenziali dei servizi ricevuti, aggiungerli, rimuoverli. Alla pressione del tasto </a:t>
            </a:r>
            <a:r>
              <a:rPr lang="it-IT" dirty="0" err="1" smtClean="0"/>
              <a:t>Sync</a:t>
            </a:r>
            <a:r>
              <a:rPr lang="it-IT" dirty="0" smtClean="0"/>
              <a:t> la lista viene nuovamente cifrata e inviata al server, il quale sovrascriverà il file relativo all’utente.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Le connessioni si chiudono quando l’utente termina l’Activity.</a:t>
            </a:r>
          </a:p>
        </p:txBody>
      </p:sp>
    </p:spTree>
    <p:extLst>
      <p:ext uri="{BB962C8B-B14F-4D97-AF65-F5344CB8AC3E}">
        <p14:creationId xmlns:p14="http://schemas.microsoft.com/office/powerpoint/2010/main" val="3425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ido\Dropbox\Latex2\question 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869419" y="4758949"/>
            <a:ext cx="4056360" cy="2500766"/>
          </a:xfrm>
          <a:prstGeom prst="rect">
            <a:avLst/>
          </a:prstGeom>
          <a:noFill/>
        </p:spPr>
      </p:pic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Sviluppi Futuri</a:t>
            </a:r>
            <a:endParaRPr lang="it-IT" sz="4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06" y="1305342"/>
            <a:ext cx="91381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Volendo aumentare l’efficienza delle interazioni viste, la sicurezza e la scalabilità, si possono valutare alcuni aspetti e, quindi, trovare alcuni margini di miglioramento: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gestione utenti, lato Android, potrebbe essere effettuata tramite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sessione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rilasciati dal server. Fornendo quindi una gestione più centralizzata del controllo. In aggiunta,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AccountManager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supporta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nativamente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questa tipologia di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L’utilizzo dei file su disco, lato server, è possibile finché si trattano pochi utenti e si hanno poche interazioni; l’utilizzo di un database aiuterebbe a scalare meglio.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è vista solo l’interazione contemporanea di due utenti, tramite due dispositivi Android. Sarebbe interessante valutare le performance e la scalabilità del sistema aumentando il numero di utenti e di conseguenza apportare modifiche atte a ottimizzare.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 delle vulnerabilità di TLSv1.0 (Android, al momento, supporta al massimo questa versione via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SecureSocket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Realizzazione di una UI più accattivante per Android e ottimizzazione del codice.</a:t>
            </a:r>
          </a:p>
        </p:txBody>
      </p:sp>
    </p:spTree>
    <p:extLst>
      <p:ext uri="{BB962C8B-B14F-4D97-AF65-F5344CB8AC3E}">
        <p14:creationId xmlns:p14="http://schemas.microsoft.com/office/powerpoint/2010/main" val="255601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Obiettivi Conseguiti</a:t>
            </a:r>
            <a:endParaRPr lang="it-IT" sz="4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06" y="1659285"/>
            <a:ext cx="9138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sz="2800" dirty="0" smtClean="0"/>
              <a:t>Gestione Utenti su sistema operativo Android, mediante Account Manager e UID specifico per applicazioni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sz="2800" dirty="0" smtClean="0"/>
              <a:t>Gestione e realizzazione di </a:t>
            </a:r>
            <a:r>
              <a:rPr lang="it-IT" sz="2800" dirty="0" err="1" smtClean="0"/>
              <a:t>socket</a:t>
            </a:r>
            <a:r>
              <a:rPr lang="it-IT" sz="2800" dirty="0" smtClean="0"/>
              <a:t> sicure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sz="2800" dirty="0" smtClean="0"/>
              <a:t>Gestione della concorrenza, mediante </a:t>
            </a:r>
            <a:r>
              <a:rPr lang="it-IT" sz="2800" dirty="0" err="1" smtClean="0"/>
              <a:t>thread</a:t>
            </a:r>
            <a:r>
              <a:rPr lang="it-IT" sz="2800" dirty="0" smtClean="0"/>
              <a:t> e monitor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sz="2800" dirty="0" smtClean="0"/>
              <a:t>Utilizzo di semplici meccanismi atti a prevenire attacchi alla sicurezza</a:t>
            </a:r>
          </a:p>
        </p:txBody>
      </p:sp>
      <p:sp>
        <p:nvSpPr>
          <p:cNvPr id="2" name="AutoShape 2" descr="data:image/png;base64,iVBORw0KGgoAAAANSUhEUgAAAGQAAABLCAYAAACGGCK3AAAExklEQVR4nO3cvW8TZxwH8K/UDAwZ8gdkyBBVGTqkEgNDhwwMaWW1SO3QgSFLJdR2oFIHhqC4YkAqA2pplXsuFA/hRYWiSAUpaosaqYlK4Z6LKxKgYImXkkATxybxS8723eXbARv5HBMlKMkd5PeRnuXuufPz/L4+3XNWLoAQQgghhBBCCCGEEEIIIYQQYuOUxr6wxyCqEkm0KQvHwx7HayU+hhalMfT9TbRu9FhT48jQX2jfinHtaINJdCgbJ+JjaKltSyTRZtjoNTT6DY1EfVMahwwL7ykL8fWcn2R32Xv6s+OmLd93+kluOPwdx5jEbqVxVNk4qDRSSoPraDNK4+haVxfJ3RUvn/vjwSf+5bt7eTczXC67WXs75/ZKMi18rDQerDOIxvbItBFrdt6yt3hx/OGBQP90wc6R7N3uOb4Szp/HG8rCgNKovGQYtZZVNj5rPH/ZX5w5e6Mj0DeVOZcn2RfCdKNPaRzdaPEv3HyLM0u/0X58pHGfa9gIfPP9FddtPH4mdyVL8qOw5hxZhoUPlEa2vtD/Lo1yeu7EmoHcWUiw5sfprsA+Q2PC/BtvAgDJzkJl9mnj8bnyg0WS3WHPP3IMjav1hbo5P/i80CO397wwkN/v7afnO1woJjlkt6zab2j0AwDJ3if58fnG/SsrrisrrQbVVVWgUKOpGD3f4VIpxVOTrWteJScnd615kwcAkp//k/4hcIWcvtFO1y8shT3/yDE0jr2o0M2+9S/R3il5GfPPR1949dsv391Lx01Phz3/yFEWrE0oen1zlMZ9U2NM2Thn2ogtu3MTo6lYoN/4wwMsuk8uhD3/yKkWcD2FziuNVK3QysJxpXHItNE3aKFHaXQlkmhr9hkl7+ls401/au6bgu87/ds930gh2UFyV/22QKEtDBsax0yNLw0b+wct9Jy00fkyv2/VW6HvN95rZnJXMjt2yUtyX8XLZx13Pu/6xaLn57/dxs/uLHmZgix5q0h2eCuOU1u+JpJtzDhTRZ+VT41JfLXJ94/GZe9UqZR+f65wLSNL3qpnS86TgfvEaCrG5crchJrEma0MRGkwlT3z3e30qcAVcvpGO72V4mLYtQkFyQE9OxAo0k+3ulnysveUxshWBzL934mzt9Iq8AwymorRcTPXwq5NKMIO5OKttw9XvFy+tspKJNu4sJwskjwQdm1CEXYgysJBkr2uX1x03Pl8xSssl9zM12HXJTRRCKQ6jpbqsrvps8qOEZVARJUEEjESSMRIIBGzViCD19EngWwzCSRiJJCIIRnXj+OBIl2608OSm05KICEguX9m6ddifZHG7vex5C38IoGEgGSr6xfm9Oxh/9xUJ0dTMZa8TIHkHgkkJCTby172UsXPpUvuwhTJHgCQQCJGAokYCSRiJJCIkUAixrTwrrLhb2Ug5iQ+DHuerxTTRkxZiNeaqTHWpLD36/soC3GlcXtV8TWu1vcxLOzMv7vaTMrGQJNCj63q1+yXYlvexN10EkjESCARI4FEjAQSMRJIxFT/YUDjsndkVT+NoSb9DoUx5tfaYBId6tk7I88L3ex5ovqSTn0YjtLoCmPMrz3zOrqVhWGlMbLWw51pI2ZqXFAWhods7NnOMQohhBBCCCGEEGIn+B+Ll3keQdBVV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data:image/png;base64,iVBORw0KGgoAAAANSUhEUgAAAGQAAABLCAYAAACGGCK3AAAExklEQVR4nO3cvW8TZxwH8K/UDAwZ8gdkyBBVGTqkEgNDhwwMaWW1SO3QgSFLJdR2oFIHhqC4YkAqA2pplXsuFA/hRYWiSAUpaosaqYlK4Z6LKxKgYImXkkATxybxS8723eXbARv5HBMlKMkd5PeRnuXuufPz/L4+3XNWLoAQQgghhBBCCCGEEEIIIYQQYuOUxr6wxyCqEkm0KQvHwx7HayU+hhalMfT9TbRu9FhT48jQX2jfinHtaINJdCgbJ+JjaKltSyTRZtjoNTT6DY1EfVMahwwL7ykL8fWcn2R32Xv6s+OmLd93+kluOPwdx5jEbqVxVNk4qDRSSoPraDNK4+haVxfJ3RUvn/vjwSf+5bt7eTczXC67WXs75/ZKMi18rDQerDOIxvbItBFrdt6yt3hx/OGBQP90wc6R7N3uOb4Szp/HG8rCgNKovGQYtZZVNj5rPH/ZX5w5e6Mj0DeVOZcn2RfCdKNPaRzdaPEv3HyLM0u/0X58pHGfa9gIfPP9FddtPH4mdyVL8qOw5hxZhoUPlEa2vtD/Lo1yeu7EmoHcWUiw5sfprsA+Q2PC/BtvAgDJzkJl9mnj8bnyg0WS3WHPP3IMjav1hbo5P/i80CO397wwkN/v7afnO1woJjlkt6zab2j0AwDJ3if58fnG/SsrrisrrQbVVVWgUKOpGD3f4VIpxVOTrWteJScnd615kwcAkp//k/4hcIWcvtFO1y8shT3/yDE0jr2o0M2+9S/R3il5GfPPR1949dsv391Lx01Phz3/yFEWrE0oen1zlMZ9U2NM2Thn2ogtu3MTo6lYoN/4wwMsuk8uhD3/yKkWcD2FziuNVK3QysJxpXHItNE3aKFHaXQlkmhr9hkl7+ls401/au6bgu87/ds930gh2UFyV/22QKEtDBsax0yNLw0b+wct9Jy00fkyv2/VW6HvN95rZnJXMjt2yUtyX8XLZx13Pu/6xaLn57/dxs/uLHmZgix5q0h2eCuOU1u+JpJtzDhTRZ+VT41JfLXJ94/GZe9UqZR+f65wLSNL3qpnS86TgfvEaCrG5crchJrEma0MRGkwlT3z3e30qcAVcvpGO72V4mLYtQkFyQE9OxAo0k+3ulnysveUxshWBzL934mzt9Iq8AwymorRcTPXwq5NKMIO5OKttw9XvFy+tspKJNu4sJwskjwQdm1CEXYgysJBkr2uX1x03Pl8xSssl9zM12HXJTRRCKQ6jpbqsrvps8qOEZVARJUEEjESSMRIIBGzViCD19EngWwzCSRiJJCIIRnXj+OBIl2608OSm05KICEguX9m6ddifZHG7vex5C38IoGEgGSr6xfm9Oxh/9xUJ0dTMZa8TIHkHgkkJCTby172UsXPpUvuwhTJHgCQQCJGAokYCSRiJJCIkUAixrTwrrLhb2Ug5iQ+DHuerxTTRkxZiNeaqTHWpLD36/soC3GlcXtV8TWu1vcxLOzMv7vaTMrGQJNCj63q1+yXYlvexN10EkjESCARI4FEjAQSMRJIxFT/YUDjsndkVT+NoSb9DoUx5tfaYBId6tk7I88L3ex5ovqSTn0YjtLoCmPMrz3zOrqVhWGlMbLWw51pI2ZqXFAWhods7NnOMQohhBBCCCGEEGIn+B+Ll3keQdBVV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1" name="Picture 7" descr="C:\Users\Guido\Dropbox\Latex2\andy-says-hi-sticker-hello-de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55520"/>
            <a:ext cx="3746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 smtClean="0"/>
              <a:t>Sandbox</a:t>
            </a:r>
            <a:r>
              <a:rPr lang="it-IT" sz="4400" b="1" dirty="0" smtClean="0"/>
              <a:t> e permessi Utente</a:t>
            </a:r>
            <a:endParaRPr lang="it-IT" sz="4400" b="1" dirty="0"/>
          </a:p>
        </p:txBody>
      </p:sp>
      <p:pic>
        <p:nvPicPr>
          <p:cNvPr id="3074" name="Picture 2" descr="C:\Users\Guido\Dropbox\Latex2\lastpass-permissio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222" b="222"/>
          <a:stretch/>
        </p:blipFill>
        <p:spPr bwMode="auto">
          <a:xfrm>
            <a:off x="5940152" y="1196752"/>
            <a:ext cx="293792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uido\Dropbox\Latex2\permessiManif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" y="5224564"/>
            <a:ext cx="56578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/>
          <p:cNvCxnSpPr>
            <a:stCxn id="10" idx="3"/>
          </p:cNvCxnSpPr>
          <p:nvPr/>
        </p:nvCxnSpPr>
        <p:spPr>
          <a:xfrm flipV="1">
            <a:off x="5372827" y="3717032"/>
            <a:ext cx="927365" cy="1845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19529009">
            <a:off x="5015098" y="5212108"/>
            <a:ext cx="39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it-IT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5528000" y="5079139"/>
            <a:ext cx="39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endParaRPr lang="it-IT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Connettore 2 22"/>
          <p:cNvCxnSpPr/>
          <p:nvPr/>
        </p:nvCxnSpPr>
        <p:spPr>
          <a:xfrm>
            <a:off x="5724127" y="5351752"/>
            <a:ext cx="72008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07975" y="1303600"/>
            <a:ext cx="5326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L’Utente all’atto dell’installazione deve decidere se installare una determinata applicazione che dichiara di voler accedere a specifiche API, dati, permessi e persino informazioni personali.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95536" y="3532946"/>
            <a:ext cx="532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API protette a livello di </a:t>
            </a:r>
            <a:r>
              <a:rPr lang="it-IT" sz="2000" b="1" dirty="0" err="1" smtClean="0"/>
              <a:t>manifest</a:t>
            </a:r>
            <a:r>
              <a:rPr lang="it-IT" sz="2000" b="1" dirty="0" smtClean="0"/>
              <a:t> file</a:t>
            </a:r>
            <a:endParaRPr lang="it-IT" sz="2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23528" y="1288964"/>
            <a:ext cx="53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Protezione pervasiva.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34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Firma delle Applicazioni</a:t>
            </a:r>
            <a:endParaRPr lang="it-IT" sz="44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9748" y="1303600"/>
            <a:ext cx="858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Android richiede che tutte le applicazioni installate siano firmate digitalmente, con un certificato la cui chiave privata deve essere al sicuro, presso lo sviluppatore dell’applicazione. Il certificato può anche essere </a:t>
            </a:r>
            <a:r>
              <a:rPr lang="it-IT" dirty="0" err="1" smtClean="0"/>
              <a:t>autofirmato</a:t>
            </a:r>
            <a:r>
              <a:rPr lang="it-IT" dirty="0" smtClean="0"/>
              <a:t>, non è necessaria una autorità che ne garantisca la validità.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491880" y="42068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FIRMA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3219" y="3277677"/>
            <a:ext cx="2592288" cy="9233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Primo </a:t>
            </a:r>
            <a:r>
              <a:rPr lang="it-IT" dirty="0" err="1" smtClean="0"/>
              <a:t>step</a:t>
            </a:r>
            <a:r>
              <a:rPr lang="it-IT" dirty="0" smtClean="0"/>
              <a:t> per inserire l’applicazione nella </a:t>
            </a:r>
            <a:r>
              <a:rPr lang="it-IT" dirty="0" err="1" smtClean="0"/>
              <a:t>Sandbox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07128" y="5229200"/>
            <a:ext cx="3168352" cy="9233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Il certificato firmato self-</a:t>
            </a:r>
            <a:r>
              <a:rPr lang="it-IT" dirty="0" err="1" smtClean="0"/>
              <a:t>signed</a:t>
            </a:r>
            <a:r>
              <a:rPr lang="it-IT" dirty="0" smtClean="0"/>
              <a:t> definisce quale UID è associato all’applicazione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076056" y="2914212"/>
            <a:ext cx="3932213" cy="14773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Il package manager verifica che l’APK sia firmato correttamente  (ovvero che la chiave pubblica nel certificato corrisponde alla chiave usata per firmare.</a:t>
            </a:r>
            <a:endParaRPr lang="it-IT" dirty="0"/>
          </a:p>
        </p:txBody>
      </p:sp>
      <p:cxnSp>
        <p:nvCxnSpPr>
          <p:cNvPr id="10" name="Connettore 2 9"/>
          <p:cNvCxnSpPr>
            <a:stCxn id="2" idx="1"/>
            <a:endCxn id="3" idx="3"/>
          </p:cNvCxnSpPr>
          <p:nvPr/>
        </p:nvCxnSpPr>
        <p:spPr>
          <a:xfrm flipH="1" flipV="1">
            <a:off x="2915507" y="3739342"/>
            <a:ext cx="576373" cy="652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2" idx="2"/>
            <a:endCxn id="5" idx="0"/>
          </p:cNvCxnSpPr>
          <p:nvPr/>
        </p:nvCxnSpPr>
        <p:spPr>
          <a:xfrm>
            <a:off x="4103948" y="4576206"/>
            <a:ext cx="387356" cy="652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2" idx="0"/>
            <a:endCxn id="8" idx="1"/>
          </p:cNvCxnSpPr>
          <p:nvPr/>
        </p:nvCxnSpPr>
        <p:spPr>
          <a:xfrm flipV="1">
            <a:off x="4103948" y="3652876"/>
            <a:ext cx="972108" cy="55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Obiettivi Progetto</a:t>
            </a:r>
            <a:endParaRPr lang="it-IT" sz="44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9748" y="1196752"/>
            <a:ext cx="858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Realizzazione di una logica di identificazione utente, locale al dispositivo e remota, mediante l’autenticazione nativa sulla piattaforma Android. L’applicazione permetterà, inoltre, l’inserimento/gestione di dettagli d’accesso personali a servizi web.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3095836" y="2420888"/>
            <a:ext cx="2952328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AccountManager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475656" y="3212976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Come gestore degli Account utente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Offre un supporto allo </a:t>
            </a:r>
            <a:r>
              <a:rPr lang="it-IT" dirty="0" err="1" smtClean="0"/>
              <a:t>storage</a:t>
            </a:r>
            <a:r>
              <a:rPr lang="it-IT" dirty="0" smtClean="0"/>
              <a:t> delle credenziali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Protegge da accessi illeciti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La logica di autenticazione è comunque lasciata in mano allo sviluppatore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Può sfruttare </a:t>
            </a:r>
            <a:r>
              <a:rPr lang="it-IT" dirty="0" err="1" smtClean="0"/>
              <a:t>token</a:t>
            </a:r>
            <a:r>
              <a:rPr lang="it-IT" dirty="0" smtClean="0"/>
              <a:t> di autorizzazione remoti o credenziali locali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79747" y="5589240"/>
            <a:ext cx="858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L’utente per poter utilizzare l’applicazione deve quindi semplicemente registrarsi presso l’</a:t>
            </a:r>
            <a:r>
              <a:rPr lang="it-IT" dirty="0" err="1" smtClean="0"/>
              <a:t>AccountManager</a:t>
            </a:r>
            <a:r>
              <a:rPr lang="it-IT" dirty="0" smtClean="0"/>
              <a:t> e successivamente inserire le proprie credenziali per poter usufruire dell’applicazione (opzionale).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65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Account Manager</a:t>
            </a:r>
            <a:endParaRPr lang="it-IT" sz="4400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812" y="887809"/>
            <a:ext cx="9138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poter sfruttare le potenzialità dell’Account </a:t>
            </a:r>
            <a:r>
              <a:rPr lang="it-IT" dirty="0" err="1" smtClean="0"/>
              <a:t>Manger</a:t>
            </a:r>
            <a:r>
              <a:rPr lang="it-IT" dirty="0" smtClean="0"/>
              <a:t> sono necessari alcuni passi: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Specificare nel file </a:t>
            </a:r>
            <a:r>
              <a:rPr lang="it-IT" dirty="0" err="1" smtClean="0"/>
              <a:t>manifest</a:t>
            </a:r>
            <a:r>
              <a:rPr lang="it-IT" dirty="0" smtClean="0"/>
              <a:t> un </a:t>
            </a:r>
            <a:r>
              <a:rPr lang="it-IT" b="1" dirty="0" smtClean="0"/>
              <a:t>Service</a:t>
            </a:r>
            <a:r>
              <a:rPr lang="it-IT" dirty="0" smtClean="0"/>
              <a:t> sensibile a uno specifico </a:t>
            </a:r>
            <a:r>
              <a:rPr lang="it-IT" b="1" dirty="0" err="1" smtClean="0"/>
              <a:t>Intent</a:t>
            </a:r>
            <a:r>
              <a:rPr lang="it-IT" dirty="0" smtClean="0"/>
              <a:t> lanciato dal sistema operativo quando si vuole aggiungere un account «1stPass»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</a:t>
            </a:r>
            <a:r>
              <a:rPr lang="it-IT" b="1" dirty="0" smtClean="0"/>
              <a:t>Service</a:t>
            </a:r>
            <a:r>
              <a:rPr lang="it-IT" dirty="0" smtClean="0"/>
              <a:t> si occuperà di avviare una classe «1stPassAuthenticator», da noi specificata per il tipo di account, che estenda </a:t>
            </a:r>
            <a:r>
              <a:rPr lang="it-IT" b="1" dirty="0" err="1" smtClean="0"/>
              <a:t>AbstractAccountAuthenticator</a:t>
            </a:r>
            <a:endParaRPr lang="it-IT" b="1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Quando l’utente richiede l’aggiunta di un nuovo account, «</a:t>
            </a:r>
            <a:r>
              <a:rPr lang="it-IT" dirty="0"/>
              <a:t>1stPass</a:t>
            </a:r>
            <a:r>
              <a:rPr lang="it-IT" dirty="0" smtClean="0"/>
              <a:t>Authenticator» invoca un nuovo </a:t>
            </a:r>
            <a:r>
              <a:rPr lang="it-IT" b="1" dirty="0" err="1" smtClean="0"/>
              <a:t>Intent</a:t>
            </a:r>
            <a:r>
              <a:rPr lang="it-IT" dirty="0" smtClean="0"/>
              <a:t> diretto alla </a:t>
            </a:r>
            <a:r>
              <a:rPr lang="it-IT" dirty="0"/>
              <a:t>nostra </a:t>
            </a:r>
            <a:r>
              <a:rPr lang="it-IT" b="1" dirty="0" err="1"/>
              <a:t>AuthenticationActivity</a:t>
            </a:r>
            <a:r>
              <a:rPr lang="it-IT" dirty="0"/>
              <a:t> </a:t>
            </a:r>
            <a:r>
              <a:rPr lang="it-IT" dirty="0" smtClean="0"/>
              <a:t>che realizzerà la vera logica di autenticazione locale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 smtClean="0"/>
              <a:t>AuthenticationActivity</a:t>
            </a:r>
            <a:r>
              <a:rPr lang="it-IT" dirty="0" smtClean="0"/>
              <a:t> si occuperà di verificare che le credenziali immesse siano valide, che l’utente non esista già localmente e finalmente lo registrerà sull’Account Manager</a:t>
            </a:r>
            <a:endParaRPr lang="it-IT" dirty="0"/>
          </a:p>
        </p:txBody>
      </p:sp>
      <p:pic>
        <p:nvPicPr>
          <p:cNvPr id="1026" name="Picture 2" descr="C:\Users\Guido\Dropbox\Latex2\manifestIntentAccountAu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62768"/>
            <a:ext cx="48196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755576" y="4611272"/>
            <a:ext cx="79208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755576" y="4581128"/>
            <a:ext cx="288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</a:rPr>
              <a:t>Service</a:t>
            </a:r>
            <a:endParaRPr lang="it-IT" sz="1400" b="1" dirty="0">
              <a:solidFill>
                <a:schemeClr val="bg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1043608" y="4725144"/>
            <a:ext cx="504056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151620" y="4748951"/>
            <a:ext cx="3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</a:t>
            </a:r>
            <a:endParaRPr lang="it-I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nettore 2 10"/>
          <p:cNvCxnSpPr>
            <a:endCxn id="2" idx="2"/>
          </p:cNvCxnSpPr>
          <p:nvPr/>
        </p:nvCxnSpPr>
        <p:spPr>
          <a:xfrm flipV="1">
            <a:off x="1151620" y="6123440"/>
            <a:ext cx="0" cy="545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115616" y="6165304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Intent</a:t>
            </a:r>
            <a:r>
              <a:rPr lang="it-IT" dirty="0" smtClean="0"/>
              <a:t>, Aggiunta Account</a:t>
            </a:r>
            <a:endParaRPr lang="it-IT" dirty="0"/>
          </a:p>
        </p:txBody>
      </p:sp>
      <p:cxnSp>
        <p:nvCxnSpPr>
          <p:cNvPr id="14" name="Connettore 2 13"/>
          <p:cNvCxnSpPr>
            <a:stCxn id="4" idx="3"/>
          </p:cNvCxnSpPr>
          <p:nvPr/>
        </p:nvCxnSpPr>
        <p:spPr>
          <a:xfrm>
            <a:off x="1547664" y="5373216"/>
            <a:ext cx="1512168" cy="8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059832" y="4748951"/>
            <a:ext cx="2220193" cy="1128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Activity</a:t>
            </a:r>
          </a:p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Realizza la Logica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835696" y="505678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Intent</a:t>
            </a:r>
            <a:r>
              <a:rPr lang="it-IT" dirty="0" smtClean="0"/>
              <a:t> diretto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6588224" y="4701060"/>
            <a:ext cx="2448272" cy="1212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Account Manager</a:t>
            </a:r>
            <a:endParaRPr lang="it-IT" dirty="0"/>
          </a:p>
        </p:txBody>
      </p:sp>
      <p:cxnSp>
        <p:nvCxnSpPr>
          <p:cNvPr id="20" name="Connettore 2 19"/>
          <p:cNvCxnSpPr>
            <a:stCxn id="15" idx="3"/>
            <a:endCxn id="17" idx="2"/>
          </p:cNvCxnSpPr>
          <p:nvPr/>
        </p:nvCxnSpPr>
        <p:spPr>
          <a:xfrm flipV="1">
            <a:off x="5280025" y="5307068"/>
            <a:ext cx="1308199" cy="6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220072" y="55079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Salva/Registra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4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Problemi annessi</a:t>
            </a:r>
            <a:endParaRPr lang="it-IT" sz="4400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812" y="887809"/>
            <a:ext cx="9138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L’Account Manager dove salva le informazioni Utente inserite?</a:t>
            </a:r>
          </a:p>
          <a:p>
            <a:r>
              <a:rPr lang="it-IT" dirty="0" smtClean="0"/>
              <a:t>Su un file locale </a:t>
            </a:r>
            <a:r>
              <a:rPr lang="it-IT" dirty="0" err="1" smtClean="0"/>
              <a:t>SQLite</a:t>
            </a:r>
            <a:r>
              <a:rPr lang="it-IT" dirty="0" smtClean="0"/>
              <a:t> – </a:t>
            </a:r>
            <a:r>
              <a:rPr lang="it-IT" dirty="0" err="1" smtClean="0"/>
              <a:t>accounts.db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Se un Applicazione qualsiasi cerca di accedere all’Account Manager, come sono protetti i dettagli relativi al mio account?</a:t>
            </a:r>
          </a:p>
          <a:p>
            <a:r>
              <a:rPr lang="it-IT" dirty="0" smtClean="0"/>
              <a:t>Si verifica che l’UID del chiamante sia identico all’UID </a:t>
            </a:r>
            <a:r>
              <a:rPr lang="it-IT" dirty="0"/>
              <a:t>del «1stPassAuthenticator</a:t>
            </a:r>
            <a:r>
              <a:rPr lang="it-IT" dirty="0" smtClean="0"/>
              <a:t>». Se non è tale viene lanciata un’eccezione</a:t>
            </a:r>
            <a:br>
              <a:rPr lang="it-IT" dirty="0" smtClean="0"/>
            </a:br>
            <a:endParaRPr lang="it-IT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Se un utente acquisisce i diritti di </a:t>
            </a:r>
            <a:r>
              <a:rPr lang="it-IT" dirty="0" err="1" smtClean="0"/>
              <a:t>root</a:t>
            </a:r>
            <a:r>
              <a:rPr lang="it-IT" dirty="0" smtClean="0"/>
              <a:t>, come proteggo i dettagli dell’account?</a:t>
            </a:r>
          </a:p>
          <a:p>
            <a:r>
              <a:rPr lang="it-IT" dirty="0" smtClean="0"/>
              <a:t>Purtroppo il file non è cifrato (possiamo cifrare il file </a:t>
            </a:r>
            <a:r>
              <a:rPr lang="it-IT" dirty="0" err="1" smtClean="0"/>
              <a:t>system</a:t>
            </a:r>
            <a:r>
              <a:rPr lang="it-IT" dirty="0" smtClean="0"/>
              <a:t>) e un utente </a:t>
            </a:r>
            <a:r>
              <a:rPr lang="it-IT" dirty="0" err="1" smtClean="0"/>
              <a:t>root</a:t>
            </a:r>
            <a:r>
              <a:rPr lang="it-IT" dirty="0" smtClean="0"/>
              <a:t> esperto potrebbe estrarre il file e leggere i dettagli contenuti in esso.</a:t>
            </a:r>
          </a:p>
          <a:p>
            <a:endParaRPr lang="it-IT" dirty="0"/>
          </a:p>
          <a:p>
            <a:r>
              <a:rPr lang="it-IT" dirty="0" smtClean="0"/>
              <a:t>Soluzione: Cifrare le credenziali salvate -&gt; AES con chiave a 128 bit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5148064" y="4869160"/>
            <a:ext cx="2448272" cy="1212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Manager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riangolo isoscele 7"/>
          <p:cNvSpPr/>
          <p:nvPr/>
        </p:nvSpPr>
        <p:spPr>
          <a:xfrm>
            <a:off x="308193" y="4581128"/>
            <a:ext cx="1296144" cy="103805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</a:t>
            </a:r>
            <a:endParaRPr lang="it-IT" dirty="0"/>
          </a:p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9" name="Cilindro 8"/>
          <p:cNvSpPr/>
          <p:nvPr/>
        </p:nvSpPr>
        <p:spPr>
          <a:xfrm>
            <a:off x="8100392" y="4828968"/>
            <a:ext cx="720080" cy="129614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FILE</a:t>
            </a:r>
            <a:endParaRPr lang="it-IT" dirty="0"/>
          </a:p>
        </p:txBody>
      </p:sp>
      <p:cxnSp>
        <p:nvCxnSpPr>
          <p:cNvPr id="13" name="Connettore 1 12"/>
          <p:cNvCxnSpPr>
            <a:stCxn id="17" idx="6"/>
            <a:endCxn id="9" idx="2"/>
          </p:cNvCxnSpPr>
          <p:nvPr/>
        </p:nvCxnSpPr>
        <p:spPr>
          <a:xfrm>
            <a:off x="7596336" y="5475168"/>
            <a:ext cx="504056" cy="187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mbo 17"/>
          <p:cNvSpPr/>
          <p:nvPr/>
        </p:nvSpPr>
        <p:spPr>
          <a:xfrm>
            <a:off x="3059832" y="4958012"/>
            <a:ext cx="1656184" cy="1038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UID?</a:t>
            </a:r>
            <a:endParaRPr lang="it-IT" dirty="0"/>
          </a:p>
        </p:txBody>
      </p:sp>
      <p:cxnSp>
        <p:nvCxnSpPr>
          <p:cNvPr id="27" name="Connettore 2 26"/>
          <p:cNvCxnSpPr>
            <a:stCxn id="8" idx="5"/>
          </p:cNvCxnSpPr>
          <p:nvPr/>
        </p:nvCxnSpPr>
        <p:spPr>
          <a:xfrm>
            <a:off x="1280301" y="5100156"/>
            <a:ext cx="1779531" cy="37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8" idx="3"/>
            <a:endCxn id="17" idx="2"/>
          </p:cNvCxnSpPr>
          <p:nvPr/>
        </p:nvCxnSpPr>
        <p:spPr>
          <a:xfrm flipV="1">
            <a:off x="4716016" y="5475168"/>
            <a:ext cx="432048" cy="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riangolo isoscele 31"/>
          <p:cNvSpPr/>
          <p:nvPr/>
        </p:nvSpPr>
        <p:spPr>
          <a:xfrm>
            <a:off x="41184" y="5475168"/>
            <a:ext cx="1296144" cy="10380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</a:t>
            </a:r>
            <a:endParaRPr lang="it-IT" dirty="0"/>
          </a:p>
          <a:p>
            <a:pPr algn="ctr"/>
            <a:r>
              <a:rPr lang="it-IT" dirty="0"/>
              <a:t>2</a:t>
            </a:r>
          </a:p>
        </p:txBody>
      </p:sp>
      <p:sp>
        <p:nvSpPr>
          <p:cNvPr id="31" name="CasellaDiTesto 30"/>
          <p:cNvSpPr txBox="1"/>
          <p:nvPr/>
        </p:nvSpPr>
        <p:spPr>
          <a:xfrm rot="20036322">
            <a:off x="466592" y="5511682"/>
            <a:ext cx="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sym typeface="Wingdings"/>
              </a:rPr>
              <a:t></a:t>
            </a:r>
            <a:endParaRPr lang="it-IT" sz="4000" dirty="0">
              <a:solidFill>
                <a:schemeClr val="bg1"/>
              </a:solidFill>
            </a:endParaRPr>
          </a:p>
        </p:txBody>
      </p:sp>
      <p:cxnSp>
        <p:nvCxnSpPr>
          <p:cNvPr id="34" name="Connettore 2 33"/>
          <p:cNvCxnSpPr>
            <a:stCxn id="32" idx="5"/>
          </p:cNvCxnSpPr>
          <p:nvPr/>
        </p:nvCxnSpPr>
        <p:spPr>
          <a:xfrm flipV="1">
            <a:off x="1013292" y="5627568"/>
            <a:ext cx="2198940" cy="366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Per 35"/>
          <p:cNvSpPr/>
          <p:nvPr/>
        </p:nvSpPr>
        <p:spPr>
          <a:xfrm>
            <a:off x="1786961" y="5287662"/>
            <a:ext cx="426360" cy="1128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/>
          <p:cNvSpPr txBox="1"/>
          <p:nvPr/>
        </p:nvSpPr>
        <p:spPr>
          <a:xfrm>
            <a:off x="1445213" y="4438436"/>
            <a:ext cx="153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chemeClr val="accent4">
                    <a:lumMod val="50000"/>
                  </a:schemeClr>
                </a:solidFill>
                <a:sym typeface="Wingdings"/>
              </a:rPr>
              <a:t></a:t>
            </a:r>
            <a:endParaRPr lang="it-IT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>
            <a:off x="6162530" y="6205096"/>
            <a:ext cx="2297902" cy="6162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/>
              <a:t>usr</a:t>
            </a:r>
            <a:r>
              <a:rPr lang="it-IT" sz="1600" b="1" dirty="0" smtClean="0"/>
              <a:t>, H(</a:t>
            </a:r>
            <a:r>
              <a:rPr lang="it-IT" sz="1600" b="1" dirty="0" err="1" smtClean="0"/>
              <a:t>psw</a:t>
            </a:r>
            <a:r>
              <a:rPr lang="it-IT" sz="1600" b="1" dirty="0" smtClean="0"/>
              <a:t>), IV</a:t>
            </a:r>
            <a:endParaRPr lang="it-IT" sz="1600" b="1" dirty="0"/>
          </a:p>
        </p:txBody>
      </p:sp>
      <p:cxnSp>
        <p:nvCxnSpPr>
          <p:cNvPr id="4" name="Connettore 1 3"/>
          <p:cNvCxnSpPr>
            <a:stCxn id="9" idx="3"/>
            <a:endCxn id="2" idx="6"/>
          </p:cNvCxnSpPr>
          <p:nvPr/>
        </p:nvCxnSpPr>
        <p:spPr>
          <a:xfrm>
            <a:off x="8460432" y="6125112"/>
            <a:ext cx="0" cy="3881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5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Sequenza Interazione - R</a:t>
            </a:r>
            <a:endParaRPr lang="it-IT" sz="4400" b="1" dirty="0"/>
          </a:p>
        </p:txBody>
      </p:sp>
      <p:pic>
        <p:nvPicPr>
          <p:cNvPr id="2050" name="Picture 2" descr="C:\Users\Guido\Dropbox\Latex2\aggiungi-accou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3" y="836712"/>
            <a:ext cx="1779657" cy="2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e 1"/>
          <p:cNvSpPr/>
          <p:nvPr/>
        </p:nvSpPr>
        <p:spPr>
          <a:xfrm>
            <a:off x="56039" y="1196752"/>
            <a:ext cx="1440160" cy="50405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/>
          <p:cNvCxnSpPr/>
          <p:nvPr/>
        </p:nvCxnSpPr>
        <p:spPr>
          <a:xfrm>
            <a:off x="2216279" y="20608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288287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Intent</a:t>
            </a:r>
            <a:endParaRPr lang="it-IT" dirty="0"/>
          </a:p>
        </p:txBody>
      </p:sp>
      <p:pic>
        <p:nvPicPr>
          <p:cNvPr id="2051" name="Picture 3" descr="C:\Users\Guido\Dropbox\Latex2\compilazione-f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07" y="836712"/>
            <a:ext cx="1779657" cy="2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ttore 2 22"/>
          <p:cNvCxnSpPr/>
          <p:nvPr/>
        </p:nvCxnSpPr>
        <p:spPr>
          <a:xfrm>
            <a:off x="4258236" y="3874815"/>
            <a:ext cx="0" cy="562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5292080" y="20703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6228184" y="1448780"/>
            <a:ext cx="2448272" cy="1212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Manager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292080" y="162880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Registra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355976" y="387481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Registra Remotamente</a:t>
            </a:r>
            <a:endParaRPr lang="it-IT" dirty="0"/>
          </a:p>
        </p:txBody>
      </p:sp>
      <p:sp>
        <p:nvSpPr>
          <p:cNvPr id="39" name="Ovale 38"/>
          <p:cNvSpPr/>
          <p:nvPr/>
        </p:nvSpPr>
        <p:spPr>
          <a:xfrm>
            <a:off x="3034100" y="4653136"/>
            <a:ext cx="2448272" cy="1212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868144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Server salva le credenziali utente su un file cifrato</a:t>
            </a:r>
            <a:br>
              <a:rPr lang="it-IT" dirty="0" smtClean="0"/>
            </a:br>
            <a:r>
              <a:rPr lang="it-IT" dirty="0" smtClean="0"/>
              <a:t>E crea un file dedicato all’utente per i servizi 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6039" y="4521146"/>
            <a:ext cx="2978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comunicazione via rete segue il protocollo TLS, l’applicazione </a:t>
            </a:r>
            <a:r>
              <a:rPr lang="it-IT" dirty="0" err="1" smtClean="0"/>
              <a:t>android</a:t>
            </a:r>
            <a:r>
              <a:rPr lang="it-IT" dirty="0" smtClean="0"/>
              <a:t> localmente ha il certificato del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17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Sequenza Interazione - L</a:t>
            </a:r>
            <a:endParaRPr lang="it-IT" sz="4400" b="1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1187624" y="3593666"/>
            <a:ext cx="0" cy="562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50522" y="4176778"/>
            <a:ext cx="2448272" cy="12120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Manager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691680" y="18465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supera</a:t>
            </a:r>
            <a:endParaRPr lang="it-IT" dirty="0"/>
          </a:p>
        </p:txBody>
      </p:sp>
      <p:sp>
        <p:nvSpPr>
          <p:cNvPr id="39" name="Ovale 38"/>
          <p:cNvSpPr/>
          <p:nvPr/>
        </p:nvSpPr>
        <p:spPr>
          <a:xfrm>
            <a:off x="3059832" y="4221088"/>
            <a:ext cx="2448272" cy="1212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Guido\Dropbox\Latex2\login-1st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" y="836712"/>
            <a:ext cx="1630098" cy="27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/>
        </p:nvSpPr>
        <p:spPr>
          <a:xfrm>
            <a:off x="1197080" y="3698022"/>
            <a:ext cx="16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Autorizzato?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1691680" y="2191663"/>
            <a:ext cx="80711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5" name="Picture 3" descr="C:\Users\Guido\Dropbox\Latex2\1stPass-ad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33248"/>
            <a:ext cx="3260197" cy="27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2 11"/>
          <p:cNvCxnSpPr>
            <a:stCxn id="39" idx="0"/>
          </p:cNvCxnSpPr>
          <p:nvPr/>
        </p:nvCxnSpPr>
        <p:spPr>
          <a:xfrm flipV="1">
            <a:off x="4283968" y="3593666"/>
            <a:ext cx="0" cy="627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601698" y="538879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Server verifica nuovamente l’autenticità dell’utente e apre il file cifrato (contenente i servizi) con l’</a:t>
            </a:r>
            <a:r>
              <a:rPr lang="it-IT" dirty="0" err="1" smtClean="0"/>
              <a:t>hash</a:t>
            </a:r>
            <a:r>
              <a:rPr lang="it-IT" dirty="0" smtClean="0"/>
              <a:t> della password dell’utente.</a:t>
            </a:r>
            <a:endParaRPr lang="it-IT" dirty="0"/>
          </a:p>
        </p:txBody>
      </p:sp>
      <p:cxnSp>
        <p:nvCxnSpPr>
          <p:cNvPr id="31" name="Connettore 2 30"/>
          <p:cNvCxnSpPr>
            <a:stCxn id="3075" idx="3"/>
          </p:cNvCxnSpPr>
          <p:nvPr/>
        </p:nvCxnSpPr>
        <p:spPr>
          <a:xfrm>
            <a:off x="5815973" y="2191664"/>
            <a:ext cx="340203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C:\Users\Guido\Dropbox\Latex2\1stPass-g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64111"/>
            <a:ext cx="3194438" cy="26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4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 descr="data:image/jpeg;base64,/9j/4AAQSkZJRgABAQAAAQABAAD/2wCEAAkGBhMSERUUExMWFRUWGBcaGBgYGBodGxgYHRgXGBgYGBceHCYgHR0kGhgaHy8gIycpLSwsFR8xNTAqNSYrLCkBCQoKDgwOFw8PGCwkHBwsLCwsLCwpLCwsLCwsKSwpKSwsLCwsLCwpLCksLCwpLCwsKSwsLCwsLCkpLCwpLCwpKf/AABEIAMIBAwMBIgACEQEDEQH/xAAcAAACAwEBAQEAAAAAAAAAAAAEBQIDBgABBwj/xABBEAABAgQEAggEBAUDAgcAAAABAhEAAyExBBJBUQVhBhMicYGRofAyscHRFELh8QcVI1JyYoKSM0MWU6KywtLi/8QAGAEBAQEBAQAAAAAAAAAAAAAAAQACAwT/xAAhEQEBAQACAgIDAQEAAAAAAAAAARECIRIxQVEDBBNhFP/aAAwDAQACEQMRAD8AD/l2ZtLQbPwA6pYI/KfOrerQXhJiVpCkkFLPTTlEOI/9JbH28ETGfy6czdgNur9IqncImkXRTVz6dmGqgbPF0s9lmr8/KOWRaUSuDTFpQM4SwIdiXrBEnhCwW6yr07J83eGCJh6lDGypo9UnwvE5Kq28vqXhz7WocOwCkzCc+Ya9lnPmYfnDDaAeHS3Uoh3JHptDkZjZoOod6LjhP9MUzMCGtDYTZY+Oagf7hFE7GYcf99H/ACg8oPJg+kWAdQAEbKVw3DpDCVbUrUR5vFc+bgT8akq8/vFn89wQHx+kZ8oLyRVgZA/Ij1P1iCcPKYHq5Y/2g/SOHSTB6+iYieluEFGLf4xf04s6tlyEf2S/+KftETPD/AAOSQ8VK6YYMflX5CKF9MsNoiZ6feD+si0x/EsRQtuBFnX7BR8SPnCf/wAcShaSo95H0iM7p8k2kAf7v0i/sjpWJWRZXjFBXNqwbwhOnp9vJ/8AV+kQmdPf7ZI8zF/Zdm02VOLdk+Yf5xX+Dmk29R94UTf4hTmZKQzChrvp4nziKun84hyhD8gfDWGfk1dns3DzT+V/GBRxEpvVqUvGowmGV1YVMYEICld7OYxc3FoOwfTaNS2+1NMjjEFObUm2paKUTjWjDexgJWKQGY87axMFSqh1C1i76H9oWhcpVaXahfXQ/KJnFOalm0engIow6VWyK0fsm/25aaRZMwaymktZGvZP29tBqSnYirUPiPSK1YpJ+sVfy2aTSQsc8iol/KsSa9VML7oaHYMXGcAKUilU9vf6RcjgmIv1KvKJK6OYg2lKD90PlDgYYvv8zHRM9GcR/wCWf+SfvHRrygwR0Zw8gyU5GJuotUnWNEvh4VKWkkB0kB92jPDo4QWlEyv8FNGr6P4VEhLqHWrP55hKj4PQeEY43K6ViBhVLDBC/BJiz8DNSk/0pn/BT+cb/F9K5cssSgHYOWitPS5x2QD/ALfq8dZwt+WbsfNZMqYklKpM5ySQRLUX3BoWhunArApKnkMPyhPzEbNfGp6h8SUdya+ZpAk2dn+KYpXeaelI6T8V+axrN4JBTM7KSxuSR5MNYcYgKUhkIV2jWhtyhjIShIdItr+4rBIxpO3yO0V/DxqfOJ/QfEKUSlJ5Bj9oCn9CsQm6K+MfVf5o1SYmjigPd3Rzv63BPjk3gU5IqgwEcKdjH3PEdXMTUDxAhLxPo3LUnsCteY8to48v1Z8VPk4w0SOF5Rs5/RIpfseRfygKZw9KXCQkKfX6Rxv63OJlxh4vl8NUqwfkL+V4cyOEEntCH2H6LLAfJlZqH5mD8f6/Ll76DHSuDqP5T5E+cG4bgAL5wR/iQ3kaxrU8HmaBudfCPf5crc/U/X9o9XH9bhPdPbLDooklhMAP+oN6N7aKJ/ROan4cqu4/eNinhdBq9qeZ9mL5fByQMoryJ++0bv6/4qsrAYro8tN0s4dqkXbvbXxirhXA1zMTJlqSwKkk/wCN37mpH0OZwKZzezOde+sVSOGTJawoAONfS491jP8AzcfirtqZ2VPxJcGjHUfaKZasOKDDoH+0faFnWTS2YPBMqf8A3JI7/obRq8LIYYFUoWkoGlh5Wi2Xjkgf9NPhAiQ9R5c/1jus0jGnBqeJhvgTHieKn+xPlAIo7RDMSQRD5LDMcSVsn/jHg4kvl5QD1hflEguLzqwUrHr39BAc7ELL1+X2iRXFExcXnasL1Tpj1J9PtHRYpVY6DajX+SNdcof7/wBIkeHBv+vJ8zT0gFMqFXSDHBCcgoVVLaJH1Jp57R04/ji0gT0dSmcoqmCd2icwDJJd6OXIejw3/FBPwsAOcKF42lb/AE0iKJhs/wBhHeScfR5c+XPvkbjFFXxFhU0+0WdeBr4frCpSqXPv3+sQ6wpcvb37aHWDyVjhaClT+y+8ZuRjK+/rDKZNoKh/GLUJOJpcRycZvUnT28BjEBv1+kVBb2DwJosIoM9vesXKxDAaCECMaRQehguXiAq/1jOEyXxAAGlSIR47AhSgSanYe/SLps2rGL5Ky76aPXxiQvg3C0oGYhyd9PlB+InZbhrsw8bD5wGjHUoXPvwgWdiSq9IvaFqxYo/0i3DzwTYN4+kKCo0JixM6uzxYjaWUguPWvjWDJM3MG+cJETW5RfKxBFj79YcQ+du9ffKOCnHMQu/Fcy+3rcXhjgU5w1SdD738YMQ3D4R+1rsfWsdPwVbQRgsKdyORq0GokgUVUabj28PoEi+FkEFJbfX19+Uepweb/Ii1A5t4F38QxehhsZeU8iP2+vnEerQba/sK+Ovds2bJUzk2WUkg0IuDFcabGYQLQyiMzdlW/I+nu2UxEwoUUqFRt6Hujhy443KlMJ0iSFvAxxT6GImeXYJVXlGEMUqKpiorUtf9ivT7xURMNpZbvESelMexUZc3/wAs+n3joiYS1F4+ecZ4r1k1anuSBsEgkDzqfGNrip7SlkUIQo+OUmPkSsQcoD+9I9XGsHUvE5oKlTvZP0hDLxAAb93gzCzL09/aLS0BmOwF/flHFdNO+F+DnnlTyi9Sw+/v3+kIRXiA9C496wR+MAb94VYicHJHh94GXjGY7+HsQaWmEwEP6RJM1g1POM/I4kTSDE4l4dBqib7+0H4eaaEOee0JJE6lPlDBGLAFh5xIWqbrHsua9bQCrEcx9oiJ7GphRvmDNEVzbV+v6QHJnudQdvfyiOJmF3fSIGClPU2F67xBcyrtTy9IBkznt7983i1Ux+Z9+7xIbLmv+317ouM8gM5J96woXiS5qzXi2ViA4Gnz5tCj/AyCqpNO5/v6Q9wiAmvLX2G8YU4GYAKFn96i8Fmeb+unj9x5RA9lzKOKnv8Aq3oXgfF48JB5em/zqIWfjwA/rz2J+8JsVxhyzv8AXkYkZ/zQrJqffz/TviUnFEV8/wBPMxnUzzmvQt4wwkz9CdfbV9tBhP8Arc1z7rr3/MwBiCykn4gAQaOSH+j+pir8TQVt+n1+cQxExt2p9ftFZFpolKSAoNUBiwiWQbCF/BcWArIbE05H9RXwMPuoA0jy2Y3ABl8oiZRhn1QaILlCAlnVx0HZBtHRJiEKKnG7jzpHyLEdmhuKeVI+tyJK5ZPXoVJAuohTJermlqGsfNemeA6nFLAUlSVdtKklwUq7QIPu0b41FiJ258N+UFycX792hOFB2iSJmUxsNNJxfOCE4hxyjOycQ94KGKOsa0GM+Y/2+8LcZOLPZrROZiXF6mAMYst7p+sCSwmNIVeHkvGPp6D5xjkTGVDbC40veLU00qdzrBMvFA6tCaXNJv8AaCpS4dRqMTz9Lx6mf3c4A67090EDfiCDX39IdB6J5rVo9ViXDUe77e9+UJxiXF/WjaxX+JO8Wo9lYgafvFiMUd/KEoxB+8T/ABug8+UWox/EAevs84ijFHMPlC0zrvrtE8Er+oNG127otTfYLEkAf/n0pBs6YRUhnuX/AE+UJsDPJoCWpZ66We3M0i3H40oRmKh6BvC584pQjxbiBGoPjX34Qn/EZje/vSFnEOLpm2BHi47xV/AxVg5p1HcfffDqaNONchL192gj8bSEfWFgr3rEZ2IINDpp5n5w6mjlYkk89udIsxGLdgOXdGXl8UqC7Cz7mog+RMKqj9vf1iRqMQXGW7hu8AN6/MxvOGYxM6SiYmxH7x8vnS5gpWv29+cbPoDjsiTJWXckp5akfKMcpsMaVaR7+cVTGSHMMpqwNa8orURep8I5Em/GI39D9o6G3WDY+n3joCyqcDLKj1qlF9hm2skW5t4xgv4o8DQJUqdLSpIT2FBQZncigJF3tvH0CRj8OSEdtJYKZSZqAdnzczbSM9/EpY/BlOUB/wCooixCQBt/etPkd4zx9t4+HpS0FS8PmAa8U4mW0dh5pF47Rh5MlKQbRYhbweiVmEdPwY8IcQITdIkqW4iasEGcR2jRIomisXy1kMYgtHaaLxKGWBGWDx+8MZeID/SM3LJBhnh5uxiRzn3c+9eUDz5gilM5o8XNBHt4QiqfQ39+x5RUMQXju8UihamNINJrKnvFipjAsYVSprR4vFV0gRorEO0GcKQ63PveEknExpuB4Zk5i9R75/T6aDQYacQ+loQ9LOMlihJvU1Pq4hkmYwZqefv3aMF0hx5VOVS1PLxglT3DYjnDvB4gtaMjKm1aHmDmFhGk0cucW9IFnYghCnvVu+K0z2Ye9IpxHGJImI65YQgKBNFElqswB1jfwyqwHRvEzMpWSkflSxZ9MxoH5c40mCCpZyLPcTSnnFc3+LWElMmXLWtIaoAD+Kh9oHx3SWVPZct2NQGro4IrblS0EsPbQYvEumnv2/yinBcWMpQKbivlf0hDg+kKaCYW74Z8W41JTK7GUrU4SAz8y3vSDU+k4PpchSAWDtfN84a4PHpnJzJsC3j3+MfNujfRKfOSlUz+kgtzWochYd5jfYYIlywhAon25OpeMcvH4MH5j7MewuOJ7vMR0YKCMLyCgKpAFedyxuTCzpB0fGLkTJTlIZqXDKCjRX+I9YY9WoAWa4etXcdqyQ9nB8YITKDlI7J/KWfSoJp5bDy5Trt1fCemfRteGmZsjSlqVk1bKSGPNg8IJQSffto/ReIw2HnSlypxStCElwpOwJdjrq/OPzecPNQstSpoRztHfj3Nc6ZSgNIsmyqUIA3itGKIH9WUU/6kh/RngjDoQpXxFXLKX8o2ySY2UU9pBdrirHx0j2TPCg4/aNrKkFacqU1swFhsdPnGP4lw1WHmkK7L1rZtwYzsbvGybS/FBlA+b/vBEkNXQ7xVi0e7wbgZaVoqw8Pm0TKKpIPsNHiEEWEECQ1Hts8XSlOGI9+UIVIEeLPKCxhhd4nKwxUfsHgJaqb5xQuc5h9N4GVBxTn9oWYnhRSeQ7vp9YKlCKQKuYc+8HysErYtAyMOBM7TfSDSY8IwRWoPSNxgsNlSzg2dq+L60jOcNyBmFd+WtWJEaiSoBOYmlve8Xl0MB4hbWrff39e6PnHHZjTae/fOPomJIKuRfe0YfpjwvKQsePo0XG6qW4OphzhVGEWBmRoMFZ/SN6BaxSlYzfF5JzPcHf5iNKViFvEUgtvD8BmpuGIUAdY1vBVmWkJCgCoMTyuaQsk8L/EKyJNqu2u0L8PgZys7Orq/iFTQGtNf0jPppreITsLMJfKohgVPXWHPQ/hMmdOQiSl2UlSlGuVIqxNqn5RjsfwyVMQJkpQowUGYjZ38vKPtv8JJIGACEIAUlRCylsxCu0FEkjQ76RbixsFWZqAUo9G8/BoXnEAgKAZ+RGu14Y4zo8iaAmcnrAl2dSqEtoCNrwLN4NLkpCUBMtPJS0189vNo5pR1Y1vHQT/L0muZR7iSPNo6HViiViFEO3V8mDENUMSW9sYtShJs4O/huzQJI4jLWl0kMfzEKu5DFwKvpHicdlFal6ZUFJvQbHzqPGOOOobjGFCQQCMy79wAcHZ/Lsi0YbFcD7RCkPWxHq8b3igStBL1SQagO1gHGgc3heMGpRvUR1l66GaysnglGEsgat+ohZx/EIwxCEAFZrMI/Kn+0czry74+jnhypstbqyMCAee8fLcbgSFrC/jcu++sHLlcb4cZrR8DxSEkPqxB5U9+MUdPuGJmYcLAdSVXGxf0t5ws4bJJkklyEFiw+EGxPjR+YjQ8NOaW2YnRtD3/AKwSu1mzHylEoKpZQuDZt/2i5CMpAYeVfnGj6W9GCFGfKZw5WkaDkm9r1jOypudNnPj7PdHXXk5cbxopDK8tRBP8vSQ4+nygTD4d+Xk7+YguQpSd9vbGKVkbhcA9zSn7XhrIwiE2FvXxAhZh5xe/vuhjLBURSve7+H2jYXrke2/eF+KlCtPfdb0jY4DhSGKppqBUUpTUsPSOxnR+UodlRDjdxyLRi8o3OFx8+mJOlBy3hNPwC1KcBwLnQCPpcvo9LQ+bt8qpA5MDWBuLSkpRlAAGwAaMW/Tc4fZHwjhRDGw9ftDXEKc5bAephAriC5fwww4Vj+tuK2Mcd3pvxzsUJIUGJpCbpJwgKQaw8CciiIE4wxlloZbBkr5nh05SQ9qQzkTmFCYVTwUzVCCZM2PRK4WHiJ5aApqrk6ROVPGWBOJTeyW1jWgy4AnKMwJDu8XcLmdWoy03mkuToLqUfk28L+FY7IC+0W8H4rKz5l1KibD4RGS+j4ng0udIASyVABlNcDQ8ufKGn8P8V+GWUb6EXTdhudR384R4TjIVJZJAsEnZzU+F/CDJ/GsMhCEnd8gKsyf7TUhia1MXpPrisaGzNewcHxpYENCjjWFl4hDLRmyksELKTmsQSkvs92vpAHRnign4cKKSzlNVXY3IoIYTJx2KXOzjw845VqFoT1XYRIQpIsSpDl6/mrc6x0EJwampNmeJS+2ojoz39krnYlZy9WEqT+YuHII/KMrFn1I746WVpUwUnI4DEEG39xNqaAWiqVNzygpUkoUQOyEEdq4qSG1Fd4oXN7NKOb2rpYl1U5210fZWYjCS5k9E2uYJKQoLWA1RlUGKSXU4Hi4oC7wEoln5Rl+vWClRWhwz1CVE1DKqDQbvXR40mD4okirgufS8alkSeLJTOBGQJY5nHaZixBFaEepjHdM+GdvrkgMr4mLgHRVasR7rGt43g3yzkKV2R2wCwZ3egfXTYd8Z/EqKklKlKKVXchkguXJIejjyraCztSkHQ7FFGJCWBSt0kK+EuPzDZ2hpxzgSpKiuSkhI+KWXdP8AjmLl7tf6Y+ZxHIs5WK0O6dwNRuIecL/igT2JoMxNWD9oU/KbvY+EWdN7d2J4fi6V398v05wg4h0cQFlctZS5qnSuwf28aTieHkTznlq6tShsQp7utIoRT4gxrUGhjPT8WuUSJgBApmS5Sa8wCO4t9YzbY3s5e1UrBoBqVeJvB4RKJ+EVpSnlA6cbLXqPZYRXiEBJICg4uIOz48TaTw2UR8SuVqeg9mHXDZUqWKJBO5u/J4w/4xYoHJ5VME4bETlFg727u8CsPlWc4xvU48C59IDxvFUixhdJ4GpQJXiQAACpgzA7lRGnKLUcIko7S0zVpI+MZiK/4DRwfCHReUDzeNE0Hlc+Ueo4PiZxsmWGd5imLb5A6vMC0MsDisGs/wBMpSUZrylpSWoSylZVtcHQwZiMWhLFVHLghJVmN37JUU6VU3fF2xpbK/hmpfx4oDulPpp239IL4X/C9CAVjFKU9GCAkPo7kn5QQJ8pUv8ApLWMwchBIKVG2ZnKS501hzJ4mkS0qVMUsAVKr5nZmu/ukZxXlWKx+CUhSpawyk2O43DwmnyjUGN3x/JPCQ3aI7CnDhgSSzuQ1+7yx7F8qviFCPr3ERYtfM+keGyzMwgBM/WPrvR/o7In4idLxCBl6lbC1cyXUDoQly8fPulvQubgZh/7kknsTQKVqAr+1XoWLcuvG9MX2WSMU8V4rFOWgWUWMESsGuYokJUa6An5RtlepYCCeUQ4aja+p25RZOwi2CWZ96Pyjefw0/horEkzMQlQlflSHGcsX7TUTzJDvBacIZON/pjIS4JLHXUfI+cOuA4dM2ZMX1QmrWECXfMF1fLtQl/8X0j6PJ/hpgpXZVKBLuylEsbsDmANqhi8NsNh0Sy0rqgUdnsICSkUOQM4SaBwblox5NSLeA8KGFwsqQGUUJrcgqLlbG/xE2giYgJBUEq3ICg2new+0B4pKlyyhSiAp/6jBglga5mY9z3eJYZKsgGcKQwAUFZlEj4iTSpNPppGLdSuZOlgsSp/8Se6rbR0U/jWoZaxU0oNeZjoCiiSkiqPE1pZ6E6x4ODpI7T1fKbNWzAWHnWL8bi0ISFKUlKdX1e1hWtPHvjzAYjrJbJWJksmyhzNL1sYfRKMR0ZS5KVl7VCT3XArer6WvFM/hc8S1Jl3zIUhSiOypKhmcA/CpOYHWrNrGknYhAOXIXIJSKHNlALJDsT3NaBZ0lSlAEGX3m/IBSdWtTvo8SjuA8ccHOQFpopCcxCTq7pEU8W4fLWDlrmqxBIevl4empJwxRWpDFnAp30fnEAgEOA97PXXuHjFvwWVxXRXDGYF9SxDNV/AvXxiH/heWkEJSECr5QDto5cB3B5RqZku1FEHYpc6ihLPbxiziHB0hiFsTQhRzaaAEMbG5Gwi7DFr6LlqLJy1FSAObBnhTP6JzOsKgp1Fj8ZL+GrDTnG/ThzkILC4uDq4LEk/vFcnBIW5u1CNi1WzChbR+7lbUwK+BABQXLSFU/017nFLwCjg0wKYJzcy5Ya0BPnp4R9QxEgpBKUJUR+XMXNRR2IHZ8PNwFOwiVlOWWpKmq7HyNFMKhj4ExadrDJwc4VCeyGolgWNBTKalzy7Ji+RhcpORCUF0q/7gUavVllKg+mQd8bdPCjfJUlnr3sCGL0NIpn8IVbIkVBvYA6gvR9Dzg2hlpcxSGdNvyuW8A48ucXdXQOFpQqxBDGjUKW3t840MvAKK3UgBjSrg6PyPKK/5aGKXBFdnFS9m15PFqwNIQWAJUWSGzKzHLvqdNbNFeIkAgoRMVLzVLGtOZGtmqDW0GHhZSWDuGc1ZnfevhW0dO4c+gCi9SLbMNm1h0M/gODokTFTBNWSMzCgQKWbK5GwEEYjjFA6ZZUwYpLBTPTKS4sdddIPVggCkZkuQH/Kxsd/SKMTgVEdomtLKJ52Dhr13i1LsHxYqFgNSMzsX0LAtfna8VmYlc4HOlSmYsNrA6vXWB5GFmSs4BSsGzuCC1rGn3hXhcDMlTM5IIJHWJGmhIbYE32hlgxpMQMq0zEfEk1cX3SRszgwylplJQpKEkypocoUApINQZYD2Fw707qZbh3GgJ65UwK7K1ALIIC0uWOaxpSNJOnS2Pby5qMAS57hEsKU9D+GBeYyUuCaOoIrajqDOWbL8o00jG4eXlloMtB/L2UM9gksHGz+sZM4J1WGZYqDVKqNYh38PtAI4biOsKkrlJQVMQK5WAH9rBm+Fx6xe0+kTClSHUmWw/KCVENp8KRu1Be0LsXgytSFS5q5YSXZCsuYFmUSoEJtYb31hKeKzk5SOrSfzAkmurEDbU35aH4bGzjXMKAEHLWpDh3a+lLc2iR2mcpAZ0FzQLLOX0UTXv5RaoywpQSmUFAvQAFtzld6O7iF6cblDqWAR2i5ING5uweotXSBsP0hlmYZSwM6FjtpAB7SXBKSXq9CHBrUm5hMEcUlVCgvIDUpCikEp/K1VAMQzOHtWGMvESsmWwpkSp005KyfMnS0KFplKJSSEmuUEsTVJdI35A3aPJmKEoABPWJUAA2TKSz1VQWDsHJYs7UYB/8AMNlgjQ/0zTSpmOY6AU8S/tShKdBny/8Apo1eUdFv+I1CRUZXHcCK3056wNh5KUA5EBBrRKWoW7QKQ21W08ylYkIPwuTd9Ru5uA+/dFipxNMhHNhlI2IOvypGWifEdIESkiZfIsFVFh6ZS7gZmB1Gm7Q34b07lTEAlBAIofynkIGxPCEqZ1ENT4UdtNXSoZWI8NBWEknoLKkgiRPxEgEvlC86X3yKBekO56qzWlxnEETD/SSytgASRq6XFjqN4pTiQ7VB0IP6hoVHgqkSsiJjLcETijOp8wPaIYAFmNhrSDsFilLYTJiJhL5SlJALB6KsbaG4O0Hd7KuY8zMlYSUGgKSoEl37TW7xXfaPUYBIYIyi4dnJGzm4vfv5wfLlK/tAa7VpsK+rC0WoYWfNWuX5DlW8IDfyhaUuQSl7PvYuai1G37oEnJzdlTjmCx76WrsYNl8PVmcKWKkkZrA1Kah8uw0eIzpDmoo9HWXFHDFiq2j7axWfSBzUrKhlFDci+4LtQXDMbxfLC0t2u070b5nRouTKLFgaVqRW2otqK7WMRTKStJ/1C1TTyY9zaQYguIUonNkSpe2bK4B/ubbStYmqWSxKSDlZkm3IHWu+8ETMIml+6vLXQ+v0sKQQOwMwBZwWqD3HvpEgJlmwAetyH0LbWckRSmQrMVKFKWAHeCXqGHceUHTcOokEEn/SMrHuJDj/AJCOSkC6wmxZRFRUltLa1iQKVgS6uzmDUozl66B6MzjSBMTw9VXIfkCdaO7HbzFIcHDZrhJuak0L+FC12psYpnyMuVIQcxJy9pIA1Y3amwOvfFiJVYJ8rsC5uxBa4BPj7MWIkF65g2gD2c0Y3fRtYbzeFKGU9kJdyDmUSKsxJDeRLWiinaF2LUmpoNezVQIO/wCsGItmYUEjMyiBdmJYBswCcpLnlblA44akKLkBycqSatTV/ntDxYBSzAuDXK48ga1A8I8Rg8xcJudhyJsAaVpe19JEuNwoTLBSjOXSSggh9LlmINXrZ6x6cISFqYpQwIzTEqSFJfMAVDMkMyhUi1BDtyguQdcwy1IoCw8XsLvoYrCRnZswDMaBkkPTRQcNuC7gUJQSS5DTBLUETQ5BBPaDMoOkIINxVxfkRE8fJIVQMCBQMEgJoCOy4fmGqIerkA0FXLdoPUpZw4u2x1iubhCXoaOSzkaAADffZibWQQy1Z7haCGABsxIZiTUByGbaLSjMslSFKFA6QkqSwdj2g4r3374bpfIFFIUQGbKArSwZgpqh+dTSISsOogFJSk5qAAu7Ci6F66kJZhAQaEFKf6pdINFD4bkA1DDvNn8myeHBSX7IajgpzoNNRajHygAcJxANVIDl1XUCH0BqGAfRjF3Uh3UABYsPpR/J/N4oh8tKVfFmUCn4XSxAZizXcEvy1gXqACzFI/t+F77jvsR6UqR1ZWZJospCw4NWN8+YsLPdqb1keI9YyUqWCOyUkgGtQCAS1I0CqdMUhRT/AFKe9WPpHRfPwhCmMoKZg5CSbUqTHsc9aO8MgEOk5S7tT4tXqxrBaySXDNyDPWwdz5wFImU7JvTVvJ4sTOTnS7AnVvPtbco3CtzEvcVLEVpv62O0UkKzVUgAE1AW5r/k1LZSK8oKM9JBGtWLvrRQFuY+UULzkuQhThlZXHiEuztR305whYkZtaObU+Yd++Iz5dG8XZ9rh/lEsOwahGVJBrmDaBzU99hHFKiSEqDjuZqEux+Y1gSr8IrKchcuCQomlK8vCkUz54QAJ8wS1EO5ByOHBGpGnxKL1pQwVMkFTdplh6iteTWsKGPETJupQqtw6TenZdntr4QEslyZ6ZgUVlctWoKiwNilNyKPQGLpmEUtL51hJY0Jccwb+HppDCZOzADLlzAsRlJzMHABJq1aD8tY9TMNkgVtzvexAfbeghyANIQWBM3OmhzEp+grWCRiiHIy92b9P2ik4dYDAa3UoP8AESWVRg5+jtSIqSE5goLfUAJcvY9o5cun7AmxLUzitwAQoUDMQba5aGp8o7Dy6DOntUHZIUFMLsAG7m+8US5jrIajULdkj/IE1DHUfSJSyxAYE3y6gquoU8KQVPJuKZWW/aFuywJYOG+Rs+0SxePKVdkoyNQs5O75lAUrp5NEJ0lCklKgCg3CmKVBwcpSqhrazcoqn8KkqSUrQSlmNVV07TVNzro1okPOBWlKVulT3aw7gCxetafSILWxAIJBArRtXd9qWaF+A4bLkJyS84SQG7RJcNfOSx8IPQt3urnQv+xiSvDzerWWCilsyX7SAdQBmJTuwDBzziOJxy5pzTJbJTQsVKqzuk5EvWmvrS5MpjZgNNQe7WITsUAMxZrZtHqx2vvFurAkhSUpJyf7sqkXNyGZ6s7OYBn8bCSAmYpQSWJcFqMxYDyLP4Q26xGY0ILvVgFOzF2qGD0MQKEKQ0xALJGXsuXZ2ADsO4s4ixF0niC3BUyUKLJWqgd2YVsTt94aSOKJI6qYoKUEi9FFQqWUAElwxFasbiKMTw6UBnlkJoOsSyspYun+mpQAqCX8b1A5x6bLWJstgQrsqQpqgE1OYFjTUgtaNeh7FYzEJGbIkTDkSojMxIscinD0Fje+z2ygoABK1BBY5SKh3LZgXJDa17QvAcpbspI7STTMkZglmypUAl7XJNtdDeIzusSE0l5fhyOaczrRvW8CTU7OlQJaqSK+33gbFpUMtFJL0eXnHcoXKabpoRWKUoWDUqalRbzuD9+UWDDGaUMuYEJYpMteViNwlQBSdm3iiqxcsOAHSQQRlHZYhx2iDSrXf1i2ar4g5Dh2roGcE08vEXenrypRSSkkEvaxVTOGdwA4BBBBbYjvwYcrS66gMkB9ixUmnmBXSKz6QOemYz3JdSXCi6SGICymrgVfc6QvxSlBXZWEuEslSfhU9CgFQuKZX3h/NUjKAAEqDqApQ1ZwD2gD5vcQixuLyAKEpdRVOYrTm3BUKOCWeug5KHJRQOtb8lN6Zi3nHRkjMUvtFGUnQhRI8XrHRJrsOkCgoH08IulfCPD6R0dGK2LwlSoGocU0j3FpBQXjo6NT2HTDVPP/AOr/ADiXD5Y640FyLaZAW7nrHR0IW4uWOsNBcack/f1jsZSUoihb/wCQjo6H5LyVdtMop4CPJp7AOoZjrbeOjoARysSv8UlOZTZAWcs7TKtvQeQh1kHZoLfQx0dGYlU9TKDU7RHh2aRVhJpOGlkkkkpDk1bvj2OhIhKyyanWIcQURImEUISojkQkMRHsdFAUzlE5XL/0ya7gpynvDljzMOZyBSgsP/aqPI6KGveDIGSwuj1vFOOSAsqAY5LihudY6OhHyW4TEKzfEddT/d+vrDuSfmI6OjBKOkZyzpIFASsECgICXAI5G0DY6WEFOQBOZSXyhneYHdrx0dDPai/r1dckZixUmjnaGmHQMrsH31vHR0NCsHsKOta9xpF0moB1rXuFPKOjouKouVLBSCQCSmpIqbRDDD+m/MjwpTuqfOOjoYzQXHEAZCAHZNdas9YoKAwDUpSOjozPZVCSn+0eQjo6Oj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812" y="44624"/>
            <a:ext cx="91323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Sequenza Interazione - R</a:t>
            </a:r>
            <a:endParaRPr lang="it-IT" sz="4400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812" y="1186874"/>
            <a:ext cx="9138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Vediamo nel dettaglio i passi d’interazione tra l’applicazione e il server per effettuare la registrazione: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Cliente aggiunge un nuovo account sul proprio dispositivo tramite la UI nativa di Android.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Viene lanciata la Activity che sfrutterà l’account manager. Sono richiesti Username e Password.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Una volta data la conferma, tramite tasto </a:t>
            </a:r>
            <a:r>
              <a:rPr lang="it-IT" dirty="0" err="1" smtClean="0"/>
              <a:t>submit</a:t>
            </a:r>
            <a:r>
              <a:rPr lang="it-IT" dirty="0" smtClean="0"/>
              <a:t>, viene inserito l’utente sull’account manager; se la procedura ha esito positivo viene avviata una connessione TLS in background. Tale connessione rimarrà sicura per tutta la durata della sessione.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server risponde e apre un file cifrato con AES 256 e verifica che l’utente non sia già presente; se si ha esito positivo viene aggiunto l’utente e l’</a:t>
            </a:r>
            <a:r>
              <a:rPr lang="it-IT" dirty="0" err="1" smtClean="0"/>
              <a:t>hash</a:t>
            </a:r>
            <a:r>
              <a:rPr lang="it-IT" dirty="0" smtClean="0"/>
              <a:t> della password comunicata dal client Android.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server crea un file cifrato con AES 256, sfruttando l’</a:t>
            </a:r>
            <a:r>
              <a:rPr lang="it-IT" dirty="0" err="1" smtClean="0"/>
              <a:t>hash</a:t>
            </a:r>
            <a:r>
              <a:rPr lang="it-IT" dirty="0" smtClean="0"/>
              <a:t> della password utente, predisposto a contenere i dettagli dei futuri servizi che verranno salvati.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Viene chiusa la connessione.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L’</a:t>
            </a:r>
            <a:r>
              <a:rPr lang="it-IT" dirty="0" err="1" smtClean="0"/>
              <a:t>Activity</a:t>
            </a:r>
            <a:r>
              <a:rPr lang="it-IT" dirty="0" smtClean="0"/>
              <a:t> termina.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511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ica">
  <a:themeElements>
    <a:clrScheme name="Elic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lic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ic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320</TotalTime>
  <Words>1298</Words>
  <Application>Microsoft Macintosh PowerPoint</Application>
  <PresentationFormat>Presentazione su schermo (4:3)</PresentationFormat>
  <Paragraphs>126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Elica</vt:lpstr>
      <vt:lpstr>#1stPass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realizzazione di un'applicazione per il controllo degli accessi in Android</dc:title>
  <dc:creator>Guido</dc:creator>
  <cp:lastModifiedBy>Guido Davide Dall'Olio</cp:lastModifiedBy>
  <cp:revision>34</cp:revision>
  <dcterms:created xsi:type="dcterms:W3CDTF">2013-07-03T16:07:37Z</dcterms:created>
  <dcterms:modified xsi:type="dcterms:W3CDTF">2014-01-27T16:19:36Z</dcterms:modified>
</cp:coreProperties>
</file>