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</a:t>
            </a:r>
            <a:r>
              <a:rPr lang="en-US" altLang="zh-CN" smtClean="0"/>
              <a:t>b</a:t>
            </a:r>
            <a:r>
              <a:rPr lang="zh-CN" altLang="en-US" smtClean="0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BE489117-BEC7-4C50-A7F0-FEF1FDEB61A8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011144</a:t>
            </a:r>
            <a:r>
              <a:rPr lang="en-US" altLang="zh-CN" dirty="0" smtClean="0"/>
              <a:t>  </a:t>
            </a:r>
            <a:r>
              <a:rPr lang="en-US" altLang="zh-CN" dirty="0" smtClean="0"/>
              <a:t>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800" dirty="0" smtClean="0"/>
              <a:t>1.</a:t>
            </a:r>
            <a:r>
              <a:rPr lang="zh-CN" altLang="en-US" sz="2800" dirty="0" smtClean="0"/>
              <a:t>一条分组交换链路，带宽</a:t>
            </a:r>
            <a:r>
              <a:rPr lang="en-US" sz="2800" dirty="0" smtClean="0"/>
              <a:t>10Mbps</a:t>
            </a:r>
            <a:r>
              <a:rPr lang="zh-CN" altLang="en-US" sz="2800" dirty="0" smtClean="0"/>
              <a:t>，现有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位用户先后希望建立并保持通信连接，每位用户产生</a:t>
            </a:r>
            <a:r>
              <a:rPr lang="en-US" sz="2800" dirty="0" smtClean="0"/>
              <a:t>1Mbps</a:t>
            </a:r>
            <a:r>
              <a:rPr lang="zh-CN" altLang="en-US" sz="2800" dirty="0" smtClean="0"/>
              <a:t>的数据流量，会发生下面哪种情况  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sz="2400" dirty="0" smtClean="0"/>
              <a:t>(a) </a:t>
            </a:r>
            <a:r>
              <a:rPr lang="zh-CN" altLang="en-US" sz="2400" dirty="0" smtClean="0"/>
              <a:t>仅有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位用户成功建立连接，剩余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位用户无法建立连接</a:t>
            </a:r>
          </a:p>
          <a:p>
            <a:pPr lvl="1"/>
            <a:r>
              <a:rPr lang="en-US" sz="2400" dirty="0" smtClean="0"/>
              <a:t>(b) 20</a:t>
            </a:r>
            <a:r>
              <a:rPr lang="zh-CN" altLang="en-US" sz="2400" dirty="0" smtClean="0"/>
              <a:t>位用户均不能建立连接</a:t>
            </a:r>
          </a:p>
          <a:p>
            <a:pPr lvl="1"/>
            <a:r>
              <a:rPr lang="en-US" sz="2400" dirty="0" smtClean="0"/>
              <a:t>(c) 20</a:t>
            </a:r>
            <a:r>
              <a:rPr lang="zh-CN" altLang="en-US" sz="2400" dirty="0" smtClean="0"/>
              <a:t>位用户均建立连接，数据通信产生较多丢包和较大时延</a:t>
            </a:r>
          </a:p>
          <a:p>
            <a:pPr lvl="1"/>
            <a:r>
              <a:rPr lang="en-US" sz="2400" dirty="0" smtClean="0"/>
              <a:t>(d) 20</a:t>
            </a:r>
            <a:r>
              <a:rPr lang="zh-CN" altLang="en-US" sz="2400" dirty="0" smtClean="0"/>
              <a:t>位用户均建立连接，每位用户预留</a:t>
            </a:r>
            <a:r>
              <a:rPr lang="en-US" sz="2400" dirty="0" smtClean="0"/>
              <a:t>0.5Mbps</a:t>
            </a:r>
            <a:r>
              <a:rPr lang="zh-CN" altLang="en-US" sz="2400" dirty="0" smtClean="0"/>
              <a:t>带宽资源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en-US" dirty="0" smtClean="0"/>
              <a:t>下面那种不是</a:t>
            </a:r>
            <a:r>
              <a:rPr lang="en-US" dirty="0" smtClean="0"/>
              <a:t>ISP</a:t>
            </a:r>
            <a:r>
              <a:rPr lang="zh-CN" altLang="en-US" dirty="0" smtClean="0"/>
              <a:t>的连接方式</a:t>
            </a:r>
            <a:r>
              <a:rPr lang="en-US" dirty="0" smtClean="0"/>
              <a:t> (a)</a:t>
            </a:r>
            <a:endParaRPr lang="zh-CN" altLang="en-US" dirty="0" smtClean="0"/>
          </a:p>
          <a:p>
            <a:pPr lvl="1"/>
            <a:r>
              <a:rPr lang="en-US" dirty="0" smtClean="0"/>
              <a:t>(a) </a:t>
            </a:r>
            <a:r>
              <a:rPr lang="zh-CN" altLang="en-US" dirty="0" smtClean="0"/>
              <a:t>双方连接内容提供商网络实现连接</a:t>
            </a:r>
          </a:p>
          <a:p>
            <a:pPr lvl="1"/>
            <a:r>
              <a:rPr lang="en-US" dirty="0" smtClean="0"/>
              <a:t>(b) </a:t>
            </a:r>
            <a:r>
              <a:rPr lang="zh-CN" altLang="en-US" dirty="0" smtClean="0"/>
              <a:t>通过客户</a:t>
            </a:r>
            <a:r>
              <a:rPr lang="en-US" dirty="0" smtClean="0"/>
              <a:t>-</a:t>
            </a:r>
            <a:r>
              <a:rPr lang="zh-CN" altLang="en-US" dirty="0" smtClean="0"/>
              <a:t>提供商方式连接</a:t>
            </a:r>
          </a:p>
          <a:p>
            <a:pPr lvl="1"/>
            <a:r>
              <a:rPr lang="en-US" dirty="0" smtClean="0"/>
              <a:t>(c) </a:t>
            </a:r>
            <a:r>
              <a:rPr lang="zh-CN" altLang="en-US" dirty="0" smtClean="0"/>
              <a:t>双方接入因特网交换点（</a:t>
            </a:r>
            <a:r>
              <a:rPr lang="en-US" dirty="0" smtClean="0"/>
              <a:t>IXP</a:t>
            </a:r>
            <a:r>
              <a:rPr lang="zh-CN" altLang="en-US" dirty="0" smtClean="0"/>
              <a:t>）实现连接</a:t>
            </a:r>
          </a:p>
          <a:p>
            <a:pPr lvl="1"/>
            <a:r>
              <a:rPr lang="en-US" dirty="0" smtClean="0"/>
              <a:t>(d) </a:t>
            </a:r>
            <a:r>
              <a:rPr lang="zh-CN" altLang="en-US" dirty="0" smtClean="0"/>
              <a:t>双方通过对等（</a:t>
            </a:r>
            <a:r>
              <a:rPr lang="en-US" dirty="0" smtClean="0"/>
              <a:t>Peering</a:t>
            </a:r>
            <a:r>
              <a:rPr lang="zh-CN" altLang="en-US" dirty="0" smtClean="0"/>
              <a:t>）方式连接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 </a:t>
            </a:r>
            <a:r>
              <a:rPr lang="zh-CN" altLang="en-US" dirty="0" smtClean="0"/>
              <a:t>以下那些协议工作在主机</a:t>
            </a:r>
            <a:r>
              <a:rPr lang="en-US" altLang="zh-CN" dirty="0" smtClean="0"/>
              <a:t>/3</a:t>
            </a:r>
            <a:r>
              <a:rPr lang="zh-CN" altLang="en-US" dirty="0" smtClean="0"/>
              <a:t>层路由器</a:t>
            </a:r>
            <a:r>
              <a:rPr lang="en-US" altLang="zh-CN" dirty="0" smtClean="0"/>
              <a:t>/2</a:t>
            </a:r>
            <a:r>
              <a:rPr lang="zh-CN" altLang="en-US" dirty="0" smtClean="0"/>
              <a:t>层交换机上？</a:t>
            </a:r>
          </a:p>
          <a:p>
            <a:pPr lvl="1"/>
            <a:r>
              <a:rPr lang="en-US" dirty="0" smtClean="0"/>
              <a:t>(a) </a:t>
            </a:r>
            <a:r>
              <a:rPr lang="zh-CN" altLang="en-US" dirty="0" smtClean="0"/>
              <a:t>应用层协议</a:t>
            </a:r>
          </a:p>
          <a:p>
            <a:pPr lvl="1"/>
            <a:r>
              <a:rPr lang="en-US" dirty="0" smtClean="0"/>
              <a:t>(b) </a:t>
            </a:r>
            <a:r>
              <a:rPr lang="zh-CN" altLang="en-US" dirty="0" smtClean="0"/>
              <a:t>传输层协议</a:t>
            </a:r>
          </a:p>
          <a:p>
            <a:pPr lvl="1"/>
            <a:r>
              <a:rPr lang="en-US" dirty="0" smtClean="0"/>
              <a:t>(c) </a:t>
            </a:r>
            <a:r>
              <a:rPr lang="zh-CN" altLang="en-US" dirty="0" smtClean="0"/>
              <a:t>网络层协议</a:t>
            </a:r>
          </a:p>
          <a:p>
            <a:pPr lvl="1"/>
            <a:r>
              <a:rPr lang="en-US" dirty="0" smtClean="0"/>
              <a:t>(d) </a:t>
            </a:r>
            <a:r>
              <a:rPr lang="zh-CN" altLang="en-US" dirty="0" smtClean="0"/>
              <a:t>链路层协议</a:t>
            </a:r>
          </a:p>
          <a:p>
            <a:pPr lvl="1"/>
            <a:r>
              <a:rPr lang="en-US" dirty="0" smtClean="0"/>
              <a:t>(e) </a:t>
            </a:r>
            <a:r>
              <a:rPr lang="zh-CN" altLang="en-US" dirty="0" smtClean="0"/>
              <a:t>物理层协议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5. </a:t>
            </a:r>
            <a:r>
              <a:rPr lang="zh-CN" altLang="en-US" dirty="0" smtClean="0"/>
              <a:t>带宽（</a:t>
            </a:r>
            <a:r>
              <a:rPr lang="en-US" dirty="0" smtClean="0"/>
              <a:t>bandwidth</a:t>
            </a:r>
            <a:r>
              <a:rPr lang="zh-CN" altLang="en-US" dirty="0" smtClean="0"/>
              <a:t>）和吞吐率（</a:t>
            </a:r>
            <a:r>
              <a:rPr lang="en-US" dirty="0" smtClean="0"/>
              <a:t>throughput</a:t>
            </a:r>
            <a:r>
              <a:rPr lang="zh-CN" altLang="en-US" dirty="0" smtClean="0"/>
              <a:t>）都是以</a:t>
            </a:r>
            <a:r>
              <a:rPr lang="en-US" dirty="0" smtClean="0"/>
              <a:t>bps</a:t>
            </a:r>
            <a:r>
              <a:rPr lang="zh-CN" altLang="en-US" dirty="0" smtClean="0"/>
              <a:t>为单位，简述它们的区别。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带宽：单位时间能够传输的最大数据量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吞吐率：单位时间能够成功实现的最高传输速率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357554" y="1571612"/>
            <a:ext cx="571504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/>
            <a:r>
              <a:rPr lang="zh-CN" altLang="en-US" sz="2800" dirty="0" smtClean="0"/>
              <a:t>考虑下图，服务器通过包含两条链路的路径，向客户端传输两个数据包，每个长度为</a:t>
            </a:r>
            <a:r>
              <a:rPr lang="en-US" sz="2800" i="1" dirty="0" smtClean="0"/>
              <a:t>L</a:t>
            </a:r>
            <a:r>
              <a:rPr lang="zh-CN" altLang="en-US" sz="2800" dirty="0" smtClean="0"/>
              <a:t>，两条链路的传播时延均为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prop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/>
            <a:endParaRPr lang="en-US" altLang="zh-CN" sz="2800" dirty="0" smtClean="0"/>
          </a:p>
          <a:p>
            <a:pPr lvl="0"/>
            <a:endParaRPr lang="en-US" altLang="zh-CN" sz="2800" dirty="0" smtClean="0"/>
          </a:p>
          <a:p>
            <a:pPr lvl="1"/>
            <a:r>
              <a:rPr lang="en-US" sz="2400" dirty="0" smtClean="0"/>
              <a:t>(1) </a:t>
            </a:r>
            <a:r>
              <a:rPr lang="zh-CN" altLang="en-US" sz="2400" dirty="0" smtClean="0"/>
              <a:t>如果第一条链路是整个路径的瓶颈，即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s</a:t>
            </a:r>
            <a:r>
              <a:rPr lang="en-US" sz="2400" dirty="0" smtClean="0"/>
              <a:t>&lt;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c</a:t>
            </a:r>
            <a:r>
              <a:rPr lang="zh-CN" altLang="en-US" sz="2400" dirty="0" smtClean="0"/>
              <a:t>。服务器 “背靠背”传输数据，即完成第一个数据包的传输后立刻开始传输第二个数据包。问客户端收到两个数据包的第一个</a:t>
            </a:r>
            <a:r>
              <a:rPr lang="en-US" sz="2400" dirty="0" smtClean="0"/>
              <a:t>bit</a:t>
            </a:r>
            <a:r>
              <a:rPr lang="zh-CN" altLang="en-US" sz="2400" dirty="0" smtClean="0"/>
              <a:t>之间间隔多长时间？</a:t>
            </a:r>
          </a:p>
          <a:p>
            <a:pPr lvl="1"/>
            <a:r>
              <a:rPr lang="en-US" sz="2400" dirty="0" smtClean="0"/>
              <a:t>(2) </a:t>
            </a:r>
            <a:r>
              <a:rPr lang="zh-CN" altLang="en-US" sz="2400" dirty="0" smtClean="0"/>
              <a:t>如果第二条链路是整个路径的瓶颈，即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c</a:t>
            </a:r>
            <a:r>
              <a:rPr lang="en-US" sz="2400" dirty="0" smtClean="0"/>
              <a:t>&lt;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s</a:t>
            </a:r>
            <a:r>
              <a:rPr lang="zh-CN" altLang="en-US" sz="2400" dirty="0" smtClean="0"/>
              <a:t>。服务器完成第一个数据包的传输后等待</a:t>
            </a:r>
            <a:r>
              <a:rPr lang="en-US" sz="2400" i="1" dirty="0" smtClean="0"/>
              <a:t>T</a:t>
            </a:r>
            <a:r>
              <a:rPr lang="zh-CN" altLang="en-US" sz="2400" dirty="0" smtClean="0"/>
              <a:t>，再传输第二个数据包，问</a:t>
            </a:r>
            <a:r>
              <a:rPr lang="en-US" sz="2400" i="1" dirty="0" smtClean="0"/>
              <a:t>T</a:t>
            </a:r>
            <a:r>
              <a:rPr lang="zh-CN" altLang="en-US" sz="2400" dirty="0" smtClean="0"/>
              <a:t>满足什么条件，第二个数据包在路由器中不会排队等待？</a:t>
            </a:r>
            <a:endParaRPr lang="en-US" altLang="zh-CN" sz="2400" dirty="0" smtClean="0"/>
          </a:p>
          <a:p>
            <a:pPr lvl="0"/>
            <a:endParaRPr lang="zh-CN" altLang="en-US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 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</a:p>
          <a:p>
            <a:r>
              <a:rPr lang="en-US" altLang="zh-CN" dirty="0" smtClean="0"/>
              <a:t>(2)</a:t>
            </a:r>
          </a:p>
          <a:p>
            <a:pPr lvl="1"/>
            <a:r>
              <a:rPr lang="zh-CN" altLang="en-US" dirty="0" smtClean="0"/>
              <a:t>第二个数据包到达路由器的时间：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</a:p>
          <a:p>
            <a:pPr lvl="1"/>
            <a:r>
              <a:rPr lang="zh-CN" altLang="en-US" dirty="0" smtClean="0"/>
              <a:t>第一个数据包离开路由器的时间：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C</a:t>
            </a:r>
          </a:p>
          <a:p>
            <a:pPr lvl="1"/>
            <a:r>
              <a:rPr lang="zh-CN" altLang="en-US" dirty="0" smtClean="0"/>
              <a:t>需满足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 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 </a:t>
            </a:r>
            <a:r>
              <a:rPr lang="en-US" altLang="zh-CN" i="1" dirty="0" smtClean="0"/>
              <a:t> &gt; </a:t>
            </a:r>
            <a:r>
              <a:rPr lang="en-US" altLang="zh-CN" i="1" dirty="0" err="1" smtClean="0"/>
              <a:t>L</a:t>
            </a:r>
            <a:r>
              <a:rPr lang="en-US" altLang="zh-CN" dirty="0" err="1" smtClean="0"/>
              <a:t>/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C </a:t>
            </a:r>
          </a:p>
          <a:p>
            <a:pPr lvl="1"/>
            <a:r>
              <a:rPr lang="zh-CN" altLang="en-US" dirty="0" smtClean="0"/>
              <a:t>所以，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L/R</a:t>
            </a:r>
            <a:r>
              <a:rPr lang="en-US" altLang="zh-CN" i="1" baseline="-25000" dirty="0" smtClean="0"/>
              <a:t>C</a:t>
            </a:r>
            <a:r>
              <a:rPr lang="en-US" altLang="zh-CN" dirty="0" smtClean="0"/>
              <a:t> – </a:t>
            </a:r>
            <a:r>
              <a:rPr lang="en-US" altLang="zh-CN" i="1" dirty="0" smtClean="0"/>
              <a:t>L/R</a:t>
            </a:r>
            <a:r>
              <a:rPr lang="en-US" altLang="zh-CN" i="1" baseline="-25000" dirty="0" smtClean="0"/>
              <a:t>S</a:t>
            </a:r>
            <a:endParaRPr lang="zh-CN" altLang="en-US" i="1" baseline="-250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移动云环境下的互联网内容分发(2018-10-10)</Template>
  <TotalTime>39</TotalTime>
  <Words>403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Lec0</vt:lpstr>
      <vt:lpstr>011144  Computer Networks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计算机网络</dc:title>
  <dc:creator>Administrator</dc:creator>
  <cp:lastModifiedBy>Administrator</cp:lastModifiedBy>
  <cp:revision>2</cp:revision>
  <dcterms:created xsi:type="dcterms:W3CDTF">2018-10-14T11:27:11Z</dcterms:created>
  <dcterms:modified xsi:type="dcterms:W3CDTF">2018-10-14T12:13:50Z</dcterms:modified>
</cp:coreProperties>
</file>