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3" d="100"/>
          <a:sy n="63" d="100"/>
        </p:scale>
        <p:origin x="-1358" y="-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未命名"/>
          <p:cNvPicPr>
            <a:picLocks noChangeAspect="1" noChangeArrowheads="1"/>
          </p:cNvPicPr>
          <p:nvPr/>
        </p:nvPicPr>
        <p:blipFill>
          <a:blip r:embed="rId2"/>
          <a:srcRect/>
          <a:stretch>
            <a:fillRect/>
          </a:stretch>
        </p:blipFill>
        <p:spPr bwMode="auto">
          <a:xfrm>
            <a:off x="0" y="5761038"/>
            <a:ext cx="9144000" cy="1123950"/>
          </a:xfrm>
          <a:prstGeom prst="rect">
            <a:avLst/>
          </a:prstGeom>
          <a:noFill/>
          <a:ln w="9525">
            <a:noFill/>
            <a:miter lim="800000"/>
            <a:headEnd/>
            <a:tailEnd/>
          </a:ln>
        </p:spPr>
      </p:pic>
      <p:pic>
        <p:nvPicPr>
          <p:cNvPr id="5" name="Picture 10" descr="USTC校徽"/>
          <p:cNvPicPr>
            <a:picLocks noChangeAspect="1" noChangeArrowheads="1"/>
          </p:cNvPicPr>
          <p:nvPr/>
        </p:nvPicPr>
        <p:blipFill>
          <a:blip r:embed="rId3"/>
          <a:srcRect/>
          <a:stretch>
            <a:fillRect/>
          </a:stretch>
        </p:blipFill>
        <p:spPr bwMode="auto">
          <a:xfrm>
            <a:off x="827088" y="3786188"/>
            <a:ext cx="2274887" cy="1517650"/>
          </a:xfrm>
          <a:prstGeom prst="rect">
            <a:avLst/>
          </a:prstGeom>
          <a:noFill/>
          <a:ln w="9525">
            <a:noFill/>
            <a:miter lim="800000"/>
            <a:headEnd/>
            <a:tailEnd/>
          </a:ln>
        </p:spPr>
      </p:pic>
      <p:pic>
        <p:nvPicPr>
          <p:cNvPr id="6" name="图片 10" descr="index_03b.gif"/>
          <p:cNvPicPr>
            <a:picLocks noChangeAspect="1"/>
          </p:cNvPicPr>
          <p:nvPr/>
        </p:nvPicPr>
        <p:blipFill>
          <a:blip r:embed="rId4"/>
          <a:srcRect/>
          <a:stretch>
            <a:fillRect/>
          </a:stretch>
        </p:blipFill>
        <p:spPr bwMode="auto">
          <a:xfrm>
            <a:off x="179388" y="93663"/>
            <a:ext cx="2627312" cy="455612"/>
          </a:xfrm>
          <a:prstGeom prst="rect">
            <a:avLst/>
          </a:prstGeom>
          <a:noFill/>
          <a:ln w="9525">
            <a:noFill/>
            <a:miter lim="800000"/>
            <a:headEnd/>
            <a:tailEnd/>
          </a:ln>
        </p:spPr>
      </p:pic>
      <p:sp>
        <p:nvSpPr>
          <p:cNvPr id="58372" name="Rectangle 4"/>
          <p:cNvSpPr>
            <a:spLocks noGrp="1" noChangeArrowheads="1"/>
          </p:cNvSpPr>
          <p:nvPr>
            <p:ph type="ctrTitle"/>
          </p:nvPr>
        </p:nvSpPr>
        <p:spPr>
          <a:xfrm>
            <a:off x="990600" y="1676400"/>
            <a:ext cx="7772400" cy="1462088"/>
          </a:xfrm>
        </p:spPr>
        <p:txBody>
          <a:bodyPr/>
          <a:lstStyle>
            <a:lvl1pPr>
              <a:defRPr/>
            </a:lvl1pPr>
          </a:lstStyle>
          <a:p>
            <a:r>
              <a:rPr lang="zh-CN" altLang="en-US" smtClean="0"/>
              <a:t>单击此处编辑母版标题样式</a:t>
            </a:r>
            <a:endParaRPr lang="zh-CN" altLang="en-US"/>
          </a:p>
        </p:txBody>
      </p:sp>
      <p:sp>
        <p:nvSpPr>
          <p:cNvPr id="58373" name="Rectangle 5"/>
          <p:cNvSpPr>
            <a:spLocks noGrp="1" noChangeArrowheads="1"/>
          </p:cNvSpPr>
          <p:nvPr>
            <p:ph type="subTitle" idx="1"/>
          </p:nvPr>
        </p:nvSpPr>
        <p:spPr>
          <a:xfrm>
            <a:off x="2339975" y="3789363"/>
            <a:ext cx="6400800" cy="1752600"/>
          </a:xfrm>
        </p:spPr>
        <p:txBody>
          <a:bodyPr/>
          <a:lstStyle>
            <a:lvl1pPr marL="0" indent="0" algn="ctr">
              <a:buFont typeface="Wingdings" pitchFamily="2" charset="2"/>
              <a:buNone/>
              <a:defRPr>
                <a:solidFill>
                  <a:srgbClr val="000099"/>
                </a:solidFill>
              </a:defRPr>
            </a:lvl1pPr>
          </a:lstStyle>
          <a:p>
            <a:r>
              <a:rPr lang="zh-CN" altLang="en-US" smtClean="0"/>
              <a:t>单击此处编辑母版副标题样式</a:t>
            </a:r>
            <a:endParaRPr lang="zh-CN" altLang="en-US"/>
          </a:p>
        </p:txBody>
      </p:sp>
      <p:sp>
        <p:nvSpPr>
          <p:cNvPr id="7" name="Rectangle 6"/>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fld id="{ADAEA2A2-9380-405F-864F-8F928E351B72}" type="datetimeFigureOut">
              <a:rPr lang="zh-CN" altLang="en-US" smtClean="0"/>
              <a:pPr/>
              <a:t>2018-10-24</a:t>
            </a:fld>
            <a:endParaRPr lang="zh-CN" altLang="en-US"/>
          </a:p>
        </p:txBody>
      </p:sp>
      <p:sp>
        <p:nvSpPr>
          <p:cNvPr id="8" name="Rectangle 7"/>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2018-10-24</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214313"/>
            <a:ext cx="6376988"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2018-10-24</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cxnSp>
        <p:nvCxnSpPr>
          <p:cNvPr id="4" name="直接连接符 3"/>
          <p:cNvCxnSpPr/>
          <p:nvPr/>
        </p:nvCxnSpPr>
        <p:spPr>
          <a:xfrm>
            <a:off x="251520" y="1652588"/>
            <a:ext cx="4536504" cy="0"/>
          </a:xfrm>
          <a:prstGeom prst="line">
            <a:avLst/>
          </a:prstGeom>
          <a:ln w="15875">
            <a:solidFill>
              <a:srgbClr val="0070C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a:defRPr/>
            </a:lvl1pPr>
            <a:lvl2pPr eaLnBrk="1">
              <a:defRPr/>
            </a:lvl2pPr>
            <a:lvl3pPr eaLnBrk="1">
              <a:defRPr/>
            </a:lvl3pPr>
            <a:lvl4pPr eaLnBrk="1">
              <a:defRPr/>
            </a:lvl4pPr>
            <a:lvl5pPr eaLnBrk="1">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pPr/>
              <a:t>2018-10-24</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2018-10-24</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844675"/>
            <a:ext cx="4275138"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8363" y="1844675"/>
            <a:ext cx="4276725"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2018-10-24</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2018-10-24</a:t>
            </a:fld>
            <a:endParaRPr lang="zh-CN" altLang="en-US"/>
          </a:p>
        </p:txBody>
      </p:sp>
      <p:sp>
        <p:nvSpPr>
          <p:cNvPr id="8" name="Rectangle 7"/>
          <p:cNvSpPr>
            <a:spLocks noGrp="1" noChangeArrowheads="1"/>
          </p:cNvSpPr>
          <p:nvPr>
            <p:ph type="ftr" sz="quarter" idx="11"/>
          </p:nvPr>
        </p:nvSpPr>
        <p:spPr>
          <a:ln/>
        </p:spPr>
        <p:txBody>
          <a:bodyPr/>
          <a:lstStyle>
            <a:lvl1pPr>
              <a:defRPr/>
            </a:lvl1pPr>
          </a:lstStyle>
          <a:p>
            <a:endParaRPr lang="zh-CN" altLang="en-US"/>
          </a:p>
        </p:txBody>
      </p:sp>
      <p:sp>
        <p:nvSpPr>
          <p:cNvPr id="9"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2018-10-24</a:t>
            </a:fld>
            <a:endParaRPr lang="zh-CN" altLang="en-US"/>
          </a:p>
        </p:txBody>
      </p:sp>
      <p:sp>
        <p:nvSpPr>
          <p:cNvPr id="4" name="Rectangle 7"/>
          <p:cNvSpPr>
            <a:spLocks noGrp="1" noChangeArrowheads="1"/>
          </p:cNvSpPr>
          <p:nvPr>
            <p:ph type="ftr" sz="quarter" idx="11"/>
          </p:nvPr>
        </p:nvSpPr>
        <p:spPr>
          <a:ln/>
        </p:spPr>
        <p:txBody>
          <a:bodyPr/>
          <a:lstStyle>
            <a:lvl1pPr>
              <a:defRPr/>
            </a:lvl1pPr>
          </a:lstStyle>
          <a:p>
            <a:endParaRPr lang="zh-CN" altLang="en-US"/>
          </a:p>
        </p:txBody>
      </p:sp>
      <p:sp>
        <p:nvSpPr>
          <p:cNvPr id="5"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2018-10-24</a:t>
            </a:fld>
            <a:endParaRPr lang="zh-CN" altLang="en-US"/>
          </a:p>
        </p:txBody>
      </p:sp>
      <p:sp>
        <p:nvSpPr>
          <p:cNvPr id="3" name="Rectangle 7"/>
          <p:cNvSpPr>
            <a:spLocks noGrp="1" noChangeArrowheads="1"/>
          </p:cNvSpPr>
          <p:nvPr>
            <p:ph type="ftr" sz="quarter" idx="11"/>
          </p:nvPr>
        </p:nvSpPr>
        <p:spPr>
          <a:ln/>
        </p:spPr>
        <p:txBody>
          <a:bodyPr/>
          <a:lstStyle>
            <a:lvl1pPr>
              <a:defRPr/>
            </a:lvl1pPr>
          </a:lstStyle>
          <a:p>
            <a:endParaRPr lang="zh-CN" altLang="en-US"/>
          </a:p>
        </p:txBody>
      </p:sp>
      <p:sp>
        <p:nvSpPr>
          <p:cNvPr id="4"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2018-10-24</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2018-10-24</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未命名"/>
          <p:cNvPicPr>
            <a:picLocks noChangeAspect="1" noChangeArrowheads="1"/>
          </p:cNvPicPr>
          <p:nvPr/>
        </p:nvPicPr>
        <p:blipFill>
          <a:blip r:embed="rId13">
            <a:lum bright="30000" contrast="-36000"/>
          </a:blip>
          <a:srcRect/>
          <a:stretch>
            <a:fillRect/>
          </a:stretch>
        </p:blipFill>
        <p:spPr bwMode="auto">
          <a:xfrm>
            <a:off x="0" y="5734050"/>
            <a:ext cx="9144000" cy="1123950"/>
          </a:xfrm>
          <a:prstGeom prst="rect">
            <a:avLst/>
          </a:prstGeom>
          <a:noFill/>
          <a:ln w="9525">
            <a:noFill/>
            <a:miter lim="800000"/>
            <a:headEnd/>
            <a:tailEnd/>
          </a:ln>
        </p:spPr>
      </p:pic>
      <p:sp>
        <p:nvSpPr>
          <p:cNvPr id="1027" name="Rectangle 4"/>
          <p:cNvSpPr>
            <a:spLocks noGrp="1" noChangeArrowheads="1"/>
          </p:cNvSpPr>
          <p:nvPr>
            <p:ph type="title"/>
          </p:nvPr>
        </p:nvSpPr>
        <p:spPr bwMode="auto">
          <a:xfrm>
            <a:off x="250825" y="214313"/>
            <a:ext cx="8693150"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a:t>
            </a:r>
            <a:r>
              <a:rPr lang="en-US" altLang="zh-CN" smtClean="0"/>
              <a:t>b</a:t>
            </a:r>
            <a:r>
              <a:rPr lang="zh-CN" altLang="en-US" smtClean="0"/>
              <a:t>标题样式</a:t>
            </a:r>
          </a:p>
        </p:txBody>
      </p:sp>
      <p:sp>
        <p:nvSpPr>
          <p:cNvPr id="1028" name="Rectangle 5"/>
          <p:cNvSpPr>
            <a:spLocks noGrp="1" noChangeArrowheads="1"/>
          </p:cNvSpPr>
          <p:nvPr>
            <p:ph type="body" idx="1"/>
          </p:nvPr>
        </p:nvSpPr>
        <p:spPr bwMode="auto">
          <a:xfrm>
            <a:off x="250825" y="1844675"/>
            <a:ext cx="8704263" cy="428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7350" name="Rectangle 6"/>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400">
                <a:latin typeface="+mj-lt"/>
                <a:ea typeface="+mn-ea"/>
              </a:defRPr>
            </a:lvl1pPr>
          </a:lstStyle>
          <a:p>
            <a:fld id="{ADAEA2A2-9380-405F-864F-8F928E351B72}" type="datetimeFigureOut">
              <a:rPr lang="zh-CN" altLang="en-US" smtClean="0"/>
              <a:pPr/>
              <a:t>2018-10-24</a:t>
            </a:fld>
            <a:endParaRPr lang="zh-CN" altLang="en-US"/>
          </a:p>
        </p:txBody>
      </p:sp>
      <p:sp>
        <p:nvSpPr>
          <p:cNvPr id="57351" name="Rectangle 7"/>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400">
                <a:latin typeface="+mj-lt"/>
                <a:ea typeface="+mn-ea"/>
              </a:defRPr>
            </a:lvl1pPr>
          </a:lstStyle>
          <a:p>
            <a:endParaRPr lang="zh-CN" altLang="en-US"/>
          </a:p>
        </p:txBody>
      </p:sp>
      <p:sp>
        <p:nvSpPr>
          <p:cNvPr id="57352" name="Rectangle 8"/>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400">
                <a:latin typeface="+mj-lt"/>
                <a:ea typeface="+mn-ea"/>
              </a:defRPr>
            </a:lvl1pPr>
          </a:lstStyle>
          <a:p>
            <a:fld id="{900EAFA0-CF8A-4CD1-A1B8-1504CB3E1AA3}" type="slidenum">
              <a:rPr lang="zh-CN" altLang="en-US" smtClean="0"/>
              <a:pPr/>
              <a:t>‹#›</a:t>
            </a:fld>
            <a:endParaRPr lang="zh-CN" altLang="en-US"/>
          </a:p>
        </p:txBody>
      </p:sp>
      <p:pic>
        <p:nvPicPr>
          <p:cNvPr id="1032" name="图片 10" descr="index_03b.gif"/>
          <p:cNvPicPr>
            <a:picLocks noChangeAspect="1"/>
          </p:cNvPicPr>
          <p:nvPr/>
        </p:nvPicPr>
        <p:blipFill>
          <a:blip r:embed="rId14"/>
          <a:srcRect/>
          <a:stretch>
            <a:fillRect/>
          </a:stretch>
        </p:blipFill>
        <p:spPr bwMode="auto">
          <a:xfrm>
            <a:off x="179388" y="93663"/>
            <a:ext cx="2627312" cy="455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4400">
          <a:solidFill>
            <a:srgbClr val="CC0099"/>
          </a:solidFill>
          <a:latin typeface="+mj-lt"/>
          <a:ea typeface="+mj-ea"/>
          <a:cs typeface="+mj-cs"/>
        </a:defRPr>
      </a:lvl1pPr>
      <a:lvl2pPr algn="l" rtl="0" eaLnBrk="1" fontAlgn="base" hangingPunct="1">
        <a:spcBef>
          <a:spcPct val="0"/>
        </a:spcBef>
        <a:spcAft>
          <a:spcPct val="0"/>
        </a:spcAft>
        <a:defRPr sz="4400">
          <a:solidFill>
            <a:srgbClr val="CC0099"/>
          </a:solidFill>
          <a:latin typeface="Tahoma" pitchFamily="34" charset="0"/>
          <a:ea typeface="楷体_GB2312" pitchFamily="49" charset="-122"/>
        </a:defRPr>
      </a:lvl2pPr>
      <a:lvl3pPr algn="l" rtl="0" eaLnBrk="1" fontAlgn="base" hangingPunct="1">
        <a:spcBef>
          <a:spcPct val="0"/>
        </a:spcBef>
        <a:spcAft>
          <a:spcPct val="0"/>
        </a:spcAft>
        <a:defRPr sz="4400">
          <a:solidFill>
            <a:srgbClr val="CC0099"/>
          </a:solidFill>
          <a:latin typeface="Tahoma" pitchFamily="34" charset="0"/>
          <a:ea typeface="楷体_GB2312" pitchFamily="49" charset="-122"/>
        </a:defRPr>
      </a:lvl3pPr>
      <a:lvl4pPr algn="l" rtl="0" eaLnBrk="1" fontAlgn="base" hangingPunct="1">
        <a:spcBef>
          <a:spcPct val="0"/>
        </a:spcBef>
        <a:spcAft>
          <a:spcPct val="0"/>
        </a:spcAft>
        <a:defRPr sz="4400">
          <a:solidFill>
            <a:srgbClr val="CC0099"/>
          </a:solidFill>
          <a:latin typeface="Tahoma" pitchFamily="34" charset="0"/>
          <a:ea typeface="楷体_GB2312" pitchFamily="49" charset="-122"/>
        </a:defRPr>
      </a:lvl4pPr>
      <a:lvl5pPr algn="l" rtl="0" eaLnBrk="1" fontAlgn="base" hangingPunct="1">
        <a:spcBef>
          <a:spcPct val="0"/>
        </a:spcBef>
        <a:spcAft>
          <a:spcPct val="0"/>
        </a:spcAft>
        <a:defRPr sz="4400">
          <a:solidFill>
            <a:srgbClr val="CC0099"/>
          </a:solidFill>
          <a:latin typeface="Tahoma" pitchFamily="34" charset="0"/>
          <a:ea typeface="楷体_GB2312" pitchFamily="49" charset="-122"/>
        </a:defRPr>
      </a:lvl5pPr>
      <a:lvl6pPr marL="457200" algn="l" rtl="0" eaLnBrk="1" fontAlgn="base" hangingPunct="1">
        <a:spcBef>
          <a:spcPct val="0"/>
        </a:spcBef>
        <a:spcAft>
          <a:spcPct val="0"/>
        </a:spcAft>
        <a:defRPr sz="4400">
          <a:solidFill>
            <a:srgbClr val="CC0099"/>
          </a:solidFill>
          <a:latin typeface="Tahoma" pitchFamily="34" charset="0"/>
          <a:ea typeface="楷体_GB2312" pitchFamily="49" charset="-122"/>
        </a:defRPr>
      </a:lvl6pPr>
      <a:lvl7pPr marL="914400" algn="l" rtl="0" eaLnBrk="1" fontAlgn="base" hangingPunct="1">
        <a:spcBef>
          <a:spcPct val="0"/>
        </a:spcBef>
        <a:spcAft>
          <a:spcPct val="0"/>
        </a:spcAft>
        <a:defRPr sz="4400">
          <a:solidFill>
            <a:srgbClr val="CC0099"/>
          </a:solidFill>
          <a:latin typeface="Tahoma" pitchFamily="34" charset="0"/>
          <a:ea typeface="楷体_GB2312" pitchFamily="49" charset="-122"/>
        </a:defRPr>
      </a:lvl7pPr>
      <a:lvl8pPr marL="1371600" algn="l" rtl="0" eaLnBrk="1" fontAlgn="base" hangingPunct="1">
        <a:spcBef>
          <a:spcPct val="0"/>
        </a:spcBef>
        <a:spcAft>
          <a:spcPct val="0"/>
        </a:spcAft>
        <a:defRPr sz="4400">
          <a:solidFill>
            <a:srgbClr val="CC0099"/>
          </a:solidFill>
          <a:latin typeface="Tahoma" pitchFamily="34" charset="0"/>
          <a:ea typeface="楷体_GB2312" pitchFamily="49" charset="-122"/>
        </a:defRPr>
      </a:lvl8pPr>
      <a:lvl9pPr marL="1828800" algn="l" rtl="0" eaLnBrk="1" fontAlgn="base" hangingPunct="1">
        <a:spcBef>
          <a:spcPct val="0"/>
        </a:spcBef>
        <a:spcAft>
          <a:spcPct val="0"/>
        </a:spcAft>
        <a:defRPr sz="4400">
          <a:solidFill>
            <a:srgbClr val="CC0099"/>
          </a:solidFill>
          <a:latin typeface="Tahoma" pitchFamily="34" charset="0"/>
          <a:ea typeface="楷体_GB2312"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011144  Computer Networks</a:t>
            </a:r>
            <a:endParaRPr lang="zh-CN" altLang="en-US" dirty="0"/>
          </a:p>
        </p:txBody>
      </p:sp>
      <p:sp>
        <p:nvSpPr>
          <p:cNvPr id="3" name="副标题 2"/>
          <p:cNvSpPr>
            <a:spLocks noGrp="1"/>
          </p:cNvSpPr>
          <p:nvPr>
            <p:ph type="subTitle" idx="1"/>
          </p:nvPr>
        </p:nvSpPr>
        <p:spPr/>
        <p:txBody>
          <a:bodyPr/>
          <a:lstStyle/>
          <a:p>
            <a:r>
              <a:rPr lang="en-US" altLang="zh-CN" dirty="0" smtClean="0"/>
              <a:t>Exercise 2</a:t>
            </a:r>
            <a:endParaRPr lang="zh-CN" altLang="en-US"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buNone/>
            </a:pPr>
            <a:r>
              <a:rPr lang="en-US" dirty="0" smtClean="0"/>
              <a:t>1. Process A want to communicate with process B on a different host, how process A identifies process B with (c)</a:t>
            </a:r>
            <a:endParaRPr lang="zh-CN" altLang="en-US" dirty="0" smtClean="0"/>
          </a:p>
          <a:p>
            <a:pPr lvl="1"/>
            <a:r>
              <a:rPr lang="en-US" dirty="0" smtClean="0"/>
              <a:t>(a) IP address of process B’s host</a:t>
            </a:r>
            <a:endParaRPr lang="zh-CN" altLang="en-US" dirty="0" smtClean="0"/>
          </a:p>
          <a:p>
            <a:pPr lvl="1"/>
            <a:r>
              <a:rPr lang="en-US" dirty="0" smtClean="0"/>
              <a:t>(b) process B’s process ID (PID)</a:t>
            </a:r>
            <a:endParaRPr lang="zh-CN" altLang="en-US" dirty="0" smtClean="0"/>
          </a:p>
          <a:p>
            <a:pPr lvl="1"/>
            <a:r>
              <a:rPr lang="en-US" dirty="0" smtClean="0"/>
              <a:t>(c) IP address of process B’s host + port number that process B binds to</a:t>
            </a:r>
            <a:endParaRPr lang="zh-CN" altLang="en-US" dirty="0" smtClean="0"/>
          </a:p>
          <a:p>
            <a:pPr lvl="1"/>
            <a:r>
              <a:rPr lang="en-US" dirty="0" smtClean="0"/>
              <a:t>(d) the socket created by process B </a:t>
            </a:r>
            <a:endParaRPr lang="zh-CN" altLang="en-US"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lvl="0">
              <a:buNone/>
            </a:pPr>
            <a:r>
              <a:rPr lang="en-US" dirty="0" smtClean="0"/>
              <a:t>2. Suppose with your Web browser you click a link to retrieve an HTML Web page that references eight very small objects on the same server. The RTT between Web server and local host is RTT</a:t>
            </a:r>
            <a:r>
              <a:rPr lang="en-US" baseline="-25000" dirty="0" smtClean="0"/>
              <a:t>0</a:t>
            </a:r>
            <a:r>
              <a:rPr lang="en-US" dirty="0" smtClean="0"/>
              <a:t>. Neglecting transmission times, how much time elapses with</a:t>
            </a:r>
            <a:endParaRPr lang="zh-CN" altLang="en-US" dirty="0" smtClean="0"/>
          </a:p>
          <a:p>
            <a:pPr lvl="1"/>
            <a:r>
              <a:rPr lang="en-US" dirty="0" smtClean="0"/>
              <a:t>a. Non-persistent HTTP with no parallel TCP connections?			 2</a:t>
            </a:r>
            <a:r>
              <a:rPr lang="en-US" altLang="zh-CN" dirty="0" smtClean="0"/>
              <a:t>×</a:t>
            </a:r>
            <a:r>
              <a:rPr lang="en-US" dirty="0" smtClean="0"/>
              <a:t>RTT</a:t>
            </a:r>
            <a:r>
              <a:rPr lang="en-US" baseline="-25000" dirty="0" smtClean="0"/>
              <a:t>0</a:t>
            </a:r>
            <a:r>
              <a:rPr lang="en-US" dirty="0" smtClean="0"/>
              <a:t>+8</a:t>
            </a:r>
            <a:r>
              <a:rPr lang="en-US" altLang="zh-CN" dirty="0" smtClean="0"/>
              <a:t>×</a:t>
            </a:r>
            <a:r>
              <a:rPr lang="en-US" dirty="0" smtClean="0"/>
              <a:t>2</a:t>
            </a:r>
            <a:r>
              <a:rPr lang="en-US" altLang="zh-CN" dirty="0" smtClean="0"/>
              <a:t>×</a:t>
            </a:r>
            <a:r>
              <a:rPr lang="en-US" dirty="0" smtClean="0"/>
              <a:t>RTT</a:t>
            </a:r>
            <a:r>
              <a:rPr lang="en-US" baseline="-25000" dirty="0" smtClean="0"/>
              <a:t>0 </a:t>
            </a:r>
          </a:p>
          <a:p>
            <a:pPr lvl="1"/>
            <a:r>
              <a:rPr lang="en-US" dirty="0" smtClean="0"/>
              <a:t>b. Non-persistent HTTP with the browser configured for 5 parallel connections?	2</a:t>
            </a:r>
            <a:r>
              <a:rPr lang="en-US" altLang="zh-CN" dirty="0" smtClean="0"/>
              <a:t>×</a:t>
            </a:r>
            <a:r>
              <a:rPr lang="en-US" dirty="0" smtClean="0"/>
              <a:t>RTT</a:t>
            </a:r>
            <a:r>
              <a:rPr lang="en-US" baseline="-25000" dirty="0" smtClean="0"/>
              <a:t>0</a:t>
            </a:r>
            <a:r>
              <a:rPr lang="en-US" dirty="0" smtClean="0"/>
              <a:t>+2</a:t>
            </a:r>
            <a:r>
              <a:rPr lang="en-US" altLang="zh-CN" dirty="0" smtClean="0"/>
              <a:t>×</a:t>
            </a:r>
            <a:r>
              <a:rPr lang="en-US" dirty="0" smtClean="0"/>
              <a:t>2</a:t>
            </a:r>
            <a:r>
              <a:rPr lang="en-US" altLang="zh-CN" dirty="0" smtClean="0"/>
              <a:t>×</a:t>
            </a:r>
            <a:r>
              <a:rPr lang="en-US" dirty="0" smtClean="0"/>
              <a:t>RTT</a:t>
            </a:r>
            <a:r>
              <a:rPr lang="en-US" baseline="-25000" dirty="0" smtClean="0"/>
              <a:t>0</a:t>
            </a:r>
            <a:endParaRPr lang="zh-CN" altLang="en-US" dirty="0" smtClean="0"/>
          </a:p>
          <a:p>
            <a:pPr lvl="1"/>
            <a:r>
              <a:rPr lang="en-US" dirty="0" smtClean="0"/>
              <a:t>c. Persistent HTTP?		 2</a:t>
            </a:r>
            <a:r>
              <a:rPr lang="en-US" altLang="zh-CN" dirty="0" smtClean="0"/>
              <a:t>×</a:t>
            </a:r>
            <a:r>
              <a:rPr lang="en-US" dirty="0" smtClean="0"/>
              <a:t>RTT</a:t>
            </a:r>
            <a:r>
              <a:rPr lang="en-US" baseline="-25000" dirty="0" smtClean="0"/>
              <a:t>0</a:t>
            </a:r>
            <a:r>
              <a:rPr lang="en-US" dirty="0" smtClean="0"/>
              <a:t>+RTT</a:t>
            </a:r>
            <a:r>
              <a:rPr lang="en-US" baseline="-25000" dirty="0" smtClean="0"/>
              <a:t>0</a:t>
            </a:r>
            <a:endParaRPr lang="zh-CN" altLang="en-US"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buNone/>
            </a:pPr>
            <a:r>
              <a:rPr lang="en-US" dirty="0" smtClean="0"/>
              <a:t>3. Which one of the following statements is wrong (multiple choices)  (a)(c)(d)</a:t>
            </a:r>
            <a:endParaRPr lang="zh-CN" altLang="en-US" dirty="0" smtClean="0"/>
          </a:p>
          <a:p>
            <a:pPr lvl="1"/>
            <a:r>
              <a:rPr lang="en-US" dirty="0" smtClean="0"/>
              <a:t>(a) SSL is at the transmission layer.</a:t>
            </a:r>
            <a:endParaRPr lang="zh-CN" altLang="en-US" dirty="0" smtClean="0"/>
          </a:p>
          <a:p>
            <a:pPr lvl="1"/>
            <a:r>
              <a:rPr lang="en-US" dirty="0" smtClean="0"/>
              <a:t>(b) HTTP/1.0 retrieves one object with one TCP connection.</a:t>
            </a:r>
            <a:endParaRPr lang="zh-CN" altLang="en-US" dirty="0" smtClean="0"/>
          </a:p>
          <a:p>
            <a:pPr lvl="1"/>
            <a:r>
              <a:rPr lang="en-US" dirty="0" smtClean="0"/>
              <a:t>(c) There is no server process and client process for P2P network architecture.</a:t>
            </a:r>
            <a:endParaRPr lang="zh-CN" altLang="en-US" dirty="0" smtClean="0"/>
          </a:p>
          <a:p>
            <a:pPr lvl="1"/>
            <a:r>
              <a:rPr lang="en-US" dirty="0" smtClean="0"/>
              <a:t>(d) Both HTTP and FTP protocols are stateless.</a:t>
            </a:r>
            <a:endParaRPr lang="zh-CN" altLang="en-US"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buNone/>
            </a:pPr>
            <a:r>
              <a:rPr lang="en-US" dirty="0" smtClean="0"/>
              <a:t>4. Suppose you issues a DNS query on the name “</a:t>
            </a:r>
            <a:r>
              <a:rPr lang="en-US" dirty="0" err="1" smtClean="0"/>
              <a:t>www.baidu.com</a:t>
            </a:r>
            <a:r>
              <a:rPr lang="en-US" dirty="0" smtClean="0"/>
              <a:t>” from USTC campus network, which of the following DNS servers are definitely not involved in the name resolution process? </a:t>
            </a:r>
            <a:r>
              <a:rPr lang="en-US" dirty="0" smtClean="0"/>
              <a:t>(c) </a:t>
            </a:r>
            <a:endParaRPr lang="zh-CN" altLang="en-US" dirty="0" smtClean="0"/>
          </a:p>
          <a:p>
            <a:pPr lvl="1"/>
            <a:r>
              <a:rPr lang="en-US" dirty="0" smtClean="0"/>
              <a:t>(a) Root DNS server</a:t>
            </a:r>
            <a:endParaRPr lang="zh-CN" altLang="en-US" dirty="0" smtClean="0"/>
          </a:p>
          <a:p>
            <a:pPr lvl="1"/>
            <a:r>
              <a:rPr lang="en-US" dirty="0" smtClean="0"/>
              <a:t>(b) “.com” TLD server</a:t>
            </a:r>
            <a:endParaRPr lang="zh-CN" altLang="en-US" dirty="0" smtClean="0"/>
          </a:p>
          <a:p>
            <a:pPr lvl="1"/>
            <a:r>
              <a:rPr lang="en-US" dirty="0" smtClean="0"/>
              <a:t>(c) Local DNS server of </a:t>
            </a:r>
            <a:r>
              <a:rPr lang="en-US" dirty="0" err="1" smtClean="0"/>
              <a:t>Baidu</a:t>
            </a:r>
            <a:r>
              <a:rPr lang="en-US" dirty="0" smtClean="0"/>
              <a:t> company</a:t>
            </a:r>
            <a:endParaRPr lang="zh-CN" altLang="en-US" dirty="0" smtClean="0"/>
          </a:p>
          <a:p>
            <a:pPr lvl="1"/>
            <a:r>
              <a:rPr lang="en-US" dirty="0" smtClean="0"/>
              <a:t>(d) Local DNS server of USTC</a:t>
            </a:r>
            <a:endParaRPr lang="zh-CN" altLang="en-US" dirty="0" smtClean="0"/>
          </a:p>
          <a:p>
            <a:pPr lvl="1"/>
            <a:r>
              <a:rPr lang="en-US" dirty="0" smtClean="0"/>
              <a:t>(e) Authoritative server of the “</a:t>
            </a:r>
            <a:r>
              <a:rPr lang="en-US" dirty="0" err="1" smtClean="0"/>
              <a:t>baidu.com</a:t>
            </a:r>
            <a:r>
              <a:rPr lang="en-US" dirty="0" smtClean="0"/>
              <a:t>” domain.</a:t>
            </a:r>
            <a:endParaRPr lang="zh-CN" altLang="en-US" dirty="0" smtClean="0"/>
          </a:p>
          <a:p>
            <a:pPr>
              <a:buNone/>
            </a:pPr>
            <a:endParaRPr lang="zh-CN" alt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lvl="0">
              <a:buNone/>
            </a:pPr>
            <a:r>
              <a:rPr lang="en-US" dirty="0" smtClean="0"/>
              <a:t>5. Consider the case of Web cache as in the figure. The institutional network users issue 16 requests per second, the averaged object size is 1.2M bits. What is the minimum cache hit ratio so that the access link’s utilization ratio is below 100%?</a:t>
            </a:r>
          </a:p>
          <a:p>
            <a:pPr lvl="0">
              <a:buNone/>
            </a:pPr>
            <a:r>
              <a:rPr lang="en-US" altLang="zh-CN" dirty="0" err="1" smtClean="0"/>
              <a:t>Ans</a:t>
            </a:r>
            <a:r>
              <a:rPr lang="en-US" altLang="zh-CN" dirty="0" smtClean="0"/>
              <a:t>: suppose hit ratio is p</a:t>
            </a:r>
          </a:p>
          <a:p>
            <a:pPr lvl="0">
              <a:buNone/>
            </a:pPr>
            <a:r>
              <a:rPr lang="en-US" altLang="zh-CN" dirty="0" smtClean="0"/>
              <a:t>16×1.2×(1-p) &lt;  15 Mbps</a:t>
            </a:r>
          </a:p>
          <a:p>
            <a:pPr lvl="0">
              <a:buNone/>
            </a:pPr>
            <a:r>
              <a:rPr lang="en-US" altLang="zh-CN" smtClean="0"/>
              <a:t>p &gt; 21.875%</a:t>
            </a:r>
            <a:endParaRPr lang="zh-CN" altLang="en-US" dirty="0" smtClean="0"/>
          </a:p>
          <a:p>
            <a:endParaRPr lang="zh-CN" altLang="en-US" dirty="0"/>
          </a:p>
        </p:txBody>
      </p:sp>
      <p:pic>
        <p:nvPicPr>
          <p:cNvPr id="4" name="图片 3"/>
          <p:cNvPicPr/>
          <p:nvPr/>
        </p:nvPicPr>
        <p:blipFill>
          <a:blip r:embed="rId2"/>
          <a:srcRect/>
          <a:stretch>
            <a:fillRect/>
          </a:stretch>
        </p:blipFill>
        <p:spPr bwMode="auto">
          <a:xfrm>
            <a:off x="6143636" y="3143248"/>
            <a:ext cx="2786082" cy="3429024"/>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Lec0">
  <a:themeElements>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STC">
      <a:majorFont>
        <a:latin typeface="Tahoma"/>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STC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STC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STC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USTC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STC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Ex1</Template>
  <TotalTime>134</TotalTime>
  <Words>351</Words>
  <Application>Microsoft Office PowerPoint</Application>
  <PresentationFormat>全屏显示(4:3)</PresentationFormat>
  <Paragraphs>26</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Lec0</vt:lpstr>
      <vt:lpstr>011144  Computer Networks</vt:lpstr>
      <vt:lpstr>幻灯片 2</vt:lpstr>
      <vt:lpstr>幻灯片 3</vt:lpstr>
      <vt:lpstr>幻灯片 4</vt:lpstr>
      <vt:lpstr>幻灯片 5</vt:lpstr>
      <vt:lpstr>幻灯片 6</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011144  Computer Networks</dc:title>
  <dc:creator>Administrator</dc:creator>
  <cp:lastModifiedBy>Administrator</cp:lastModifiedBy>
  <cp:revision>2</cp:revision>
  <dcterms:created xsi:type="dcterms:W3CDTF">2018-10-14T12:12:44Z</dcterms:created>
  <dcterms:modified xsi:type="dcterms:W3CDTF">2018-10-24T03:20:53Z</dcterms:modified>
</cp:coreProperties>
</file>