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2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</a:t>
            </a:r>
            <a:r>
              <a:rPr lang="en-US" altLang="zh-CN" smtClean="0"/>
              <a:t>b</a:t>
            </a:r>
            <a:r>
              <a:rPr lang="zh-CN" altLang="en-US" smtClean="0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ADAEA2A2-9380-405F-864F-8F928E351B72}" type="datetimeFigureOut">
              <a:rPr lang="zh-CN" altLang="en-US" smtClean="0"/>
              <a:pPr/>
              <a:t>2018-11-14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900EAFA0-CF8A-4CD1-A1B8-1504CB3E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011144  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1"/>
            <a:r>
              <a:rPr lang="en-US" dirty="0" smtClean="0"/>
              <a:t>Suppose Host A is sending a large file to Host B over a TCP connection. If the sequence number for a segment of this connection is </a:t>
            </a:r>
            <a:r>
              <a:rPr lang="en-US" i="1" dirty="0" smtClean="0"/>
              <a:t>m</a:t>
            </a:r>
            <a:r>
              <a:rPr lang="en-US" dirty="0" smtClean="0"/>
              <a:t>, then the sequence number for the subsequent segment will necessarily be </a:t>
            </a:r>
            <a:r>
              <a:rPr lang="en-US" i="1" dirty="0" smtClean="0"/>
              <a:t>m</a:t>
            </a:r>
            <a:r>
              <a:rPr lang="en-US" dirty="0" smtClean="0"/>
              <a:t>+1.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The TCP segment has a field in its header for </a:t>
            </a:r>
            <a:r>
              <a:rPr lang="en-US" dirty="0" err="1" smtClean="0"/>
              <a:t>rwnd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Suppose that the last </a:t>
            </a:r>
            <a:r>
              <a:rPr lang="en-US" dirty="0" err="1" smtClean="0"/>
              <a:t>SampleRTT</a:t>
            </a:r>
            <a:r>
              <a:rPr lang="en-US" dirty="0" smtClean="0"/>
              <a:t> in a TCP connection is equal to 1 sec. The current value of </a:t>
            </a:r>
            <a:r>
              <a:rPr lang="en-US" dirty="0" err="1" smtClean="0"/>
              <a:t>TimeoutInterval</a:t>
            </a:r>
            <a:r>
              <a:rPr lang="en-US" dirty="0" smtClean="0"/>
              <a:t> for the connection will necessarily be </a:t>
            </a:r>
            <a:r>
              <a:rPr lang="zh-CN" altLang="en-US" dirty="0" smtClean="0"/>
              <a:t>≥</a:t>
            </a:r>
            <a:r>
              <a:rPr lang="en-US" dirty="0" smtClean="0"/>
              <a:t> 1 sec.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Suppose Host A sends one segment with sequence number 38 and 4 bytes of data over a TCP connection to Host B. In this same segment the acknowledgment number is necessarily 42.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1. Which one is NOT provided by TCP/UDP (multiple choices) </a:t>
            </a:r>
            <a:endParaRPr lang="zh-CN" altLang="en-US" dirty="0" smtClean="0"/>
          </a:p>
          <a:p>
            <a:pPr lvl="1"/>
            <a:r>
              <a:rPr lang="en-US" dirty="0" smtClean="0"/>
              <a:t>(a) flow control</a:t>
            </a:r>
            <a:endParaRPr lang="zh-CN" altLang="en-US" dirty="0" smtClean="0"/>
          </a:p>
          <a:p>
            <a:pPr lvl="1"/>
            <a:r>
              <a:rPr lang="en-US" dirty="0" smtClean="0"/>
              <a:t>(b) connection setup and teardown</a:t>
            </a:r>
            <a:endParaRPr lang="zh-CN" altLang="en-US" dirty="0" smtClean="0"/>
          </a:p>
          <a:p>
            <a:pPr lvl="1"/>
            <a:r>
              <a:rPr lang="en-US" dirty="0" smtClean="0"/>
              <a:t>(c) delay guarantee</a:t>
            </a:r>
            <a:endParaRPr lang="zh-CN" altLang="en-US" dirty="0" smtClean="0"/>
          </a:p>
          <a:p>
            <a:pPr lvl="1"/>
            <a:r>
              <a:rPr lang="en-US" dirty="0" smtClean="0"/>
              <a:t>(d) congestion control</a:t>
            </a:r>
            <a:endParaRPr lang="zh-CN" altLang="en-US" dirty="0" smtClean="0"/>
          </a:p>
          <a:p>
            <a:pPr lvl="1"/>
            <a:r>
              <a:rPr lang="en-US" dirty="0" smtClean="0"/>
              <a:t>(e) loss recovery</a:t>
            </a:r>
            <a:endParaRPr lang="zh-CN" altLang="en-US" dirty="0" smtClean="0"/>
          </a:p>
          <a:p>
            <a:pPr lvl="1"/>
            <a:r>
              <a:rPr lang="en-US" dirty="0" smtClean="0"/>
              <a:t>(f) bandwidth reservation</a:t>
            </a:r>
            <a:endParaRPr lang="zh-CN" altLang="en-US" dirty="0" smtClean="0"/>
          </a:p>
          <a:p>
            <a:pPr lvl="1"/>
            <a:r>
              <a:rPr lang="en-US" dirty="0" smtClean="0"/>
              <a:t>(g) in-order delivery</a:t>
            </a:r>
            <a:endParaRPr lang="zh-CN" altLang="en-US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: (c)(f)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/>
              <a:t>2. </a:t>
            </a:r>
            <a:r>
              <a:rPr lang="en-US" dirty="0" smtClean="0"/>
              <a:t>Compute 8-bit checksum for 01100010 and 10111001, and use an example to show that if the two numbers each has a 1-bit error, the checksum can not detect the error.</a:t>
            </a:r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: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4290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01100010</a:t>
            </a:r>
            <a:endParaRPr lang="zh-CN" altLang="en-US" sz="2800" dirty="0" smtClean="0"/>
          </a:p>
          <a:p>
            <a:r>
              <a:rPr lang="en-US" sz="2800" dirty="0" smtClean="0"/>
              <a:t>  10111001</a:t>
            </a:r>
            <a:endParaRPr lang="zh-CN" altLang="en-US" sz="2800" dirty="0" smtClean="0"/>
          </a:p>
          <a:p>
            <a:r>
              <a:rPr lang="en-US" sz="2800" dirty="0" smtClean="0"/>
              <a:t>--------------</a:t>
            </a:r>
            <a:endParaRPr lang="zh-CN" altLang="en-US" sz="2800" dirty="0" smtClean="0"/>
          </a:p>
          <a:p>
            <a:r>
              <a:rPr lang="en-US" sz="2800" dirty="0" smtClean="0"/>
              <a:t>100011011</a:t>
            </a:r>
            <a:endParaRPr lang="zh-CN" altLang="en-US" sz="2800" dirty="0" smtClean="0"/>
          </a:p>
          <a:p>
            <a:r>
              <a:rPr lang="en-US" sz="2800" dirty="0" smtClean="0"/>
              <a:t>  00011100</a:t>
            </a:r>
            <a:endParaRPr lang="zh-CN" altLang="en-US" sz="2800" dirty="0" smtClean="0"/>
          </a:p>
          <a:p>
            <a:r>
              <a:rPr lang="en-US" sz="2800" dirty="0" smtClean="0"/>
              <a:t>  11100011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14744" y="250030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传输过程中，</a:t>
            </a:r>
            <a:r>
              <a:rPr lang="en-US" sz="2800" dirty="0" smtClean="0"/>
              <a:t>0110010</a:t>
            </a:r>
            <a:r>
              <a:rPr lang="zh-CN" altLang="en-US" sz="2800" dirty="0" smtClean="0"/>
              <a:t>发生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个</a:t>
            </a:r>
            <a:r>
              <a:rPr lang="en-US" sz="2800" dirty="0" smtClean="0"/>
              <a:t>bit</a:t>
            </a:r>
            <a:r>
              <a:rPr lang="zh-CN" altLang="en-US" sz="2800" dirty="0" smtClean="0"/>
              <a:t>翻转，成为</a:t>
            </a:r>
            <a:r>
              <a:rPr lang="en-US" sz="2800" dirty="0" smtClean="0"/>
              <a:t>01100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；</a:t>
            </a:r>
            <a:r>
              <a:rPr lang="en-US" sz="2800" dirty="0" smtClean="0"/>
              <a:t>10111001</a:t>
            </a:r>
            <a:r>
              <a:rPr lang="zh-CN" altLang="en-US" sz="2800" dirty="0" smtClean="0"/>
              <a:t>发生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个</a:t>
            </a:r>
            <a:r>
              <a:rPr lang="en-US" sz="2800" dirty="0" smtClean="0"/>
              <a:t>bit</a:t>
            </a:r>
            <a:r>
              <a:rPr lang="zh-CN" altLang="en-US" sz="2800" dirty="0" smtClean="0"/>
              <a:t>翻转，成为</a:t>
            </a:r>
            <a:r>
              <a:rPr lang="en-US" sz="2800" dirty="0" smtClean="0"/>
              <a:t>101110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，结果不变。</a:t>
            </a:r>
          </a:p>
          <a:p>
            <a:r>
              <a:rPr lang="en-US" sz="2800" dirty="0" smtClean="0"/>
              <a:t>  011000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0</a:t>
            </a:r>
            <a:endParaRPr lang="zh-CN" altLang="en-US" sz="2800" dirty="0" smtClean="0"/>
          </a:p>
          <a:p>
            <a:r>
              <a:rPr lang="en-US" sz="2800" dirty="0" smtClean="0"/>
              <a:t>  101110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1</a:t>
            </a:r>
            <a:endParaRPr lang="zh-CN" altLang="en-US" sz="2800" dirty="0" smtClean="0"/>
          </a:p>
          <a:p>
            <a:r>
              <a:rPr lang="en-US" sz="2800" dirty="0" smtClean="0"/>
              <a:t>--------------</a:t>
            </a:r>
            <a:endParaRPr lang="zh-CN" altLang="en-US" sz="2800" dirty="0" smtClean="0"/>
          </a:p>
          <a:p>
            <a:r>
              <a:rPr lang="en-US" sz="2800" dirty="0" smtClean="0"/>
              <a:t>100011011</a:t>
            </a:r>
            <a:endParaRPr lang="zh-CN" altLang="en-US" sz="2800" dirty="0" smtClean="0"/>
          </a:p>
          <a:p>
            <a:r>
              <a:rPr lang="en-US" sz="2800" dirty="0" smtClean="0"/>
              <a:t>  00011100</a:t>
            </a:r>
            <a:endParaRPr lang="zh-CN" altLang="en-US" sz="2800" dirty="0" smtClean="0"/>
          </a:p>
          <a:p>
            <a:r>
              <a:rPr lang="en-US" sz="2800" dirty="0" smtClean="0"/>
              <a:t>  11100011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sz="2800" dirty="0" smtClean="0"/>
              <a:t>3. </a:t>
            </a:r>
            <a:r>
              <a:rPr lang="en-US" sz="2800" dirty="0" smtClean="0"/>
              <a:t>Host A sets up a TCP connection with Host B, fill in the blanks the appropriate acknowledgement numbers. </a:t>
            </a:r>
            <a:endParaRPr lang="zh-CN" altLang="en-US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57158" y="1643049"/>
          <a:ext cx="4429156" cy="6566811"/>
        </p:xfrm>
        <a:graphic>
          <a:graphicData uri="http://schemas.openxmlformats.org/presentationml/2006/ole">
            <p:oleObj spid="_x0000_s1025" name="Visio" r:id="rId3" imgW="3718560" imgH="5509260" progId="Visio.Drawing.15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57818" y="1928802"/>
            <a:ext cx="285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Ans</a:t>
            </a:r>
            <a:r>
              <a:rPr lang="en-US" altLang="zh-CN" sz="2800" dirty="0" smtClean="0"/>
              <a:t>: </a:t>
            </a:r>
          </a:p>
          <a:p>
            <a:r>
              <a:rPr lang="en-US" altLang="zh-CN" sz="2800" dirty="0" err="1" smtClean="0"/>
              <a:t>Ack</a:t>
            </a:r>
            <a:r>
              <a:rPr lang="en-US" altLang="zh-CN" sz="2800" dirty="0" smtClean="0"/>
              <a:t>=40</a:t>
            </a:r>
          </a:p>
          <a:p>
            <a:r>
              <a:rPr lang="en-US" altLang="zh-CN" sz="2800" dirty="0" err="1" smtClean="0"/>
              <a:t>Ack</a:t>
            </a:r>
            <a:r>
              <a:rPr lang="en-US" altLang="zh-CN" sz="2800" dirty="0" smtClean="0"/>
              <a:t>=60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3702" y="357166"/>
            <a:ext cx="2311386" cy="5775347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=40</a:t>
            </a:r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=40</a:t>
            </a:r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=70</a:t>
            </a:r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642917"/>
          <a:ext cx="5786446" cy="6016421"/>
        </p:xfrm>
        <a:graphic>
          <a:graphicData uri="http://schemas.openxmlformats.org/presentationml/2006/ole">
            <p:oleObj spid="_x0000_s17410" name="Visio" r:id="rId3" imgW="5585406" imgH="5798892" progId="Visio.Drawing.15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/>
              <a:t>4. </a:t>
            </a:r>
            <a:r>
              <a:rPr lang="en-US" dirty="0" smtClean="0"/>
              <a:t>Consider the following </a:t>
            </a:r>
            <a:r>
              <a:rPr lang="en-US" dirty="0" err="1" smtClean="0"/>
              <a:t>cwnd</a:t>
            </a:r>
            <a:r>
              <a:rPr lang="en-US" dirty="0" smtClean="0"/>
              <a:t> evolution at a TCP sender: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57364"/>
            <a:ext cx="8704263" cy="4275149"/>
          </a:xfrm>
        </p:spPr>
        <p:txBody>
          <a:bodyPr/>
          <a:lstStyle/>
          <a:p>
            <a:pPr marL="971550" lvl="1" indent="-514350"/>
            <a:r>
              <a:rPr lang="en-US" dirty="0" smtClean="0"/>
              <a:t>Is this TCP Tahoe or TCP Reno?</a:t>
            </a:r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TCP Reno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What is the sender’s initial </a:t>
            </a:r>
            <a:r>
              <a:rPr lang="en-US" dirty="0" err="1" smtClean="0"/>
              <a:t>ssthresh</a:t>
            </a:r>
            <a:r>
              <a:rPr lang="en-US" dirty="0" smtClean="0"/>
              <a:t>?</a:t>
            </a:r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dirty="0" err="1" smtClean="0"/>
              <a:t>ssthresh</a:t>
            </a:r>
            <a:r>
              <a:rPr lang="en-US" dirty="0" smtClean="0"/>
              <a:t> = </a:t>
            </a:r>
            <a:r>
              <a:rPr lang="en-US" altLang="zh-CN" dirty="0" smtClean="0"/>
              <a:t>32 MSS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What happens at time 10?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11?</a:t>
            </a:r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Timeout, </a:t>
            </a:r>
            <a:r>
              <a:rPr lang="en-US" dirty="0" err="1" smtClean="0"/>
              <a:t>ssthresh</a:t>
            </a:r>
            <a:r>
              <a:rPr lang="en-US" dirty="0" smtClean="0"/>
              <a:t> = 18 MSS, </a:t>
            </a:r>
            <a:r>
              <a:rPr lang="en-US" dirty="0" err="1" smtClean="0"/>
              <a:t>cwn</a:t>
            </a:r>
            <a:r>
              <a:rPr lang="en-US" dirty="0" smtClean="0"/>
              <a:t> = 1 MSS.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/>
            <a:r>
              <a:rPr lang="en-US" dirty="0" smtClean="0"/>
              <a:t>What happens at time 22?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23?</a:t>
            </a:r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altLang="zh-CN" dirty="0" smtClean="0"/>
              <a:t>Triple duplicate ACK, </a:t>
            </a:r>
            <a:r>
              <a:rPr lang="en-US" altLang="zh-CN" dirty="0" err="1" smtClean="0"/>
              <a:t>ssthresh</a:t>
            </a:r>
            <a:r>
              <a:rPr lang="en-US" altLang="zh-CN" dirty="0" smtClean="0"/>
              <a:t> = 12 MSS, </a:t>
            </a:r>
            <a:r>
              <a:rPr lang="en-US" altLang="zh-CN" dirty="0" err="1" smtClean="0"/>
              <a:t>cwd</a:t>
            </a:r>
            <a:r>
              <a:rPr lang="en-US" altLang="zh-CN" dirty="0" smtClean="0"/>
              <a:t> = 15 MSS</a:t>
            </a:r>
            <a:endParaRPr lang="en-US" dirty="0" smtClean="0"/>
          </a:p>
          <a:p>
            <a:pPr marL="971550" lvl="1" indent="-514350"/>
            <a:r>
              <a:rPr lang="en-US" dirty="0" smtClean="0"/>
              <a:t>What happens at time 36?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37?</a:t>
            </a:r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</a:t>
            </a:r>
            <a:r>
              <a:rPr lang="en-US" dirty="0" smtClean="0"/>
              <a:t>Timeout, </a:t>
            </a:r>
            <a:r>
              <a:rPr lang="en-US" dirty="0" err="1" smtClean="0"/>
              <a:t>ssthresh</a:t>
            </a:r>
            <a:r>
              <a:rPr lang="en-US" dirty="0" smtClean="0"/>
              <a:t> = 14 MSS, </a:t>
            </a:r>
            <a:r>
              <a:rPr lang="en-US" dirty="0" err="1" smtClean="0"/>
              <a:t>cwnd</a:t>
            </a:r>
            <a:r>
              <a:rPr lang="en-US" dirty="0" smtClean="0"/>
              <a:t> = 1 MSS.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When is the 50</a:t>
            </a:r>
            <a:r>
              <a:rPr lang="en-US" baseline="30000" dirty="0" smtClean="0"/>
              <a:t>th</a:t>
            </a:r>
            <a:r>
              <a:rPr lang="en-US" dirty="0" smtClean="0"/>
              <a:t> segment is sent?</a:t>
            </a:r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Time 6.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714356"/>
            <a:ext cx="8704263" cy="5418157"/>
          </a:xfrm>
        </p:spPr>
        <p:txBody>
          <a:bodyPr/>
          <a:lstStyle/>
          <a:p>
            <a:pPr lvl="0"/>
            <a:r>
              <a:rPr lang="en-US" dirty="0" smtClean="0"/>
              <a:t>True or false?</a:t>
            </a:r>
            <a:endParaRPr lang="zh-CN" altLang="en-US" dirty="0" smtClean="0"/>
          </a:p>
          <a:p>
            <a:pPr lvl="1"/>
            <a:r>
              <a:rPr lang="en-US" dirty="0" smtClean="0"/>
              <a:t>Host A is sending Host B a large file over a TCP connection. Assume Host B has no data to send Host A. Host B will not send acknowledgments to Host A because Host B cannot piggyback the acknowledgments on data.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The size of the TCP </a:t>
            </a:r>
            <a:r>
              <a:rPr lang="en-US" dirty="0" err="1" smtClean="0"/>
              <a:t>rwnd</a:t>
            </a:r>
            <a:r>
              <a:rPr lang="en-US" dirty="0" smtClean="0"/>
              <a:t> never changes throughout the duration of the connection.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Suppose Host A is sending Host B a large file over a TCP connection. The number of unacknowledged bytes that A sends cannot exceed the size of the receive buffer. 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Ex1</Template>
  <TotalTime>281</TotalTime>
  <Words>549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Lec0</vt:lpstr>
      <vt:lpstr>Visio</vt:lpstr>
      <vt:lpstr>011144  Computer Networks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 Computer Networks</dc:title>
  <dc:creator>Administrator</dc:creator>
  <cp:lastModifiedBy>Administrator</cp:lastModifiedBy>
  <cp:revision>6</cp:revision>
  <dcterms:created xsi:type="dcterms:W3CDTF">2018-10-14T12:12:44Z</dcterms:created>
  <dcterms:modified xsi:type="dcterms:W3CDTF">2018-11-14T03:14:12Z</dcterms:modified>
</cp:coreProperties>
</file>