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ADAEA2A2-9380-405F-864F-8F928E351B72}" type="datetimeFigureOut">
              <a:rPr lang="zh-CN" altLang="en-US" smtClean="0"/>
              <a:pPr/>
              <a:t>2018-12-16</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a:t>
            </a:r>
            <a:r>
              <a:rPr lang="en-US" altLang="zh-CN" smtClean="0"/>
              <a:t>b</a:t>
            </a:r>
            <a:r>
              <a:rPr lang="zh-CN" altLang="en-US" smtClean="0"/>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ADAEA2A2-9380-405F-864F-8F928E351B72}" type="datetimeFigureOut">
              <a:rPr lang="zh-CN" altLang="en-US" smtClean="0"/>
              <a:pPr/>
              <a:t>2018-12-16</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900EAFA0-CF8A-4CD1-A1B8-1504CB3E1AA3}" type="slidenum">
              <a:rPr lang="zh-CN" altLang="en-US" smtClean="0"/>
              <a:pPr/>
              <a:t>‹#›</a:t>
            </a:fld>
            <a:endParaRPr lang="zh-CN" altLang="en-US"/>
          </a:p>
        </p:txBody>
      </p:sp>
      <p:pic>
        <p:nvPicPr>
          <p:cNvPr id="1032" name="图片 10" descr="index_03b.gif"/>
          <p:cNvPicPr>
            <a:picLocks noChangeAspect="1"/>
          </p:cNvPicPr>
          <p:nvPr/>
        </p:nvPicPr>
        <p:blipFill>
          <a:blip r:embed="rId14"/>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4</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85794"/>
            <a:ext cx="8704263" cy="5346719"/>
          </a:xfrm>
        </p:spPr>
        <p:txBody>
          <a:bodyPr/>
          <a:lstStyle/>
          <a:p>
            <a:pPr lvl="0">
              <a:buNone/>
            </a:pPr>
            <a:r>
              <a:rPr lang="en-US" altLang="zh-CN" sz="2400" dirty="0" smtClean="0"/>
              <a:t>6. </a:t>
            </a:r>
            <a:r>
              <a:rPr lang="en-US" sz="2400" dirty="0" smtClean="0"/>
              <a:t>Suppose a local network connects to wide area network using NAT. The NAT runs on an IP address of 210.45.123.201. If a local client at 10.0.0.4 use port 4433 to connect to a remote server at 202.38.64.10 80, fill in the following blacks the IP source and destination addresses and ports, and the NAT rule for allowing the connection.</a:t>
            </a:r>
            <a:endParaRPr lang="zh-CN" altLang="en-US" sz="2400" dirty="0" smtClean="0"/>
          </a:p>
          <a:p>
            <a:pPr>
              <a:buNone/>
            </a:pPr>
            <a:endParaRPr lang="zh-CN" altLang="en-US" sz="2400" dirty="0"/>
          </a:p>
        </p:txBody>
      </p:sp>
      <p:graphicFrame>
        <p:nvGraphicFramePr>
          <p:cNvPr id="4" name="表格 3"/>
          <p:cNvGraphicFramePr>
            <a:graphicFrameLocks noGrp="1"/>
          </p:cNvGraphicFramePr>
          <p:nvPr/>
        </p:nvGraphicFramePr>
        <p:xfrm>
          <a:off x="857224" y="3286124"/>
          <a:ext cx="8001055" cy="1524000"/>
        </p:xfrm>
        <a:graphic>
          <a:graphicData uri="http://schemas.openxmlformats.org/drawingml/2006/table">
            <a:tbl>
              <a:tblPr/>
              <a:tblGrid>
                <a:gridCol w="1714512"/>
                <a:gridCol w="2857520"/>
                <a:gridCol w="3429023"/>
              </a:tblGrid>
              <a:tr h="0">
                <a:tc>
                  <a:txBody>
                    <a:bodyPr/>
                    <a:lstStyle/>
                    <a:p>
                      <a:pPr indent="266700" algn="just">
                        <a:spcAft>
                          <a:spcPts val="0"/>
                        </a:spcAft>
                      </a:pPr>
                      <a:r>
                        <a:rPr lang="en-US" sz="2000" kern="100" dirty="0">
                          <a:latin typeface="Calibri"/>
                          <a:ea typeface="宋体"/>
                          <a:cs typeface="Times New Roman"/>
                        </a:rPr>
                        <a:t>Direction</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LAN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WAN</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000" kern="100">
                          <a:latin typeface="Calibri"/>
                          <a:ea typeface="宋体"/>
                          <a:cs typeface="Times New Roman"/>
                        </a:rPr>
                        <a:t>LAN </a:t>
                      </a:r>
                      <a:r>
                        <a:rPr lang="en-US" sz="2000" kern="100">
                          <a:latin typeface="Calibri"/>
                          <a:ea typeface="宋体"/>
                          <a:cs typeface="Times New Roman"/>
                          <a:sym typeface="Wingdings"/>
                        </a:rPr>
                        <a:t></a:t>
                      </a:r>
                      <a:r>
                        <a:rPr lang="en-US" sz="2000" kern="100">
                          <a:latin typeface="Calibri"/>
                          <a:ea typeface="宋体"/>
                          <a:cs typeface="Times New Roman"/>
                        </a:rPr>
                        <a:t> WAN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a:ea typeface="宋体"/>
                          <a:cs typeface="Times New Roman"/>
                        </a:rPr>
                        <a:t>src</a:t>
                      </a:r>
                      <a:r>
                        <a:rPr lang="en-US" sz="2000" kern="100" dirty="0">
                          <a:latin typeface="Calibri"/>
                          <a:ea typeface="宋体"/>
                          <a:cs typeface="Times New Roman"/>
                        </a:rPr>
                        <a:t>.: 10.0.0.4, 4433</a:t>
                      </a:r>
                      <a:endParaRPr lang="zh-CN" sz="2000" kern="100" dirty="0">
                        <a:latin typeface="Calibri"/>
                        <a:ea typeface="宋体"/>
                        <a:cs typeface="Times New Roman"/>
                      </a:endParaRPr>
                    </a:p>
                    <a:p>
                      <a:pPr indent="266700" algn="just">
                        <a:spcAft>
                          <a:spcPts val="0"/>
                        </a:spcAft>
                      </a:pPr>
                      <a:r>
                        <a:rPr lang="en-US" sz="2000" kern="100" dirty="0" err="1">
                          <a:latin typeface="Calibri"/>
                          <a:ea typeface="宋体"/>
                          <a:cs typeface="Times New Roman"/>
                        </a:rPr>
                        <a:t>dst</a:t>
                      </a:r>
                      <a:r>
                        <a:rPr lang="en-US" sz="2000" kern="100" dirty="0">
                          <a:latin typeface="Calibri"/>
                          <a:ea typeface="宋体"/>
                          <a:cs typeface="Times New Roman"/>
                        </a:rPr>
                        <a:t>.: 202.38.64.10, 80</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a:ea typeface="宋体"/>
                          <a:cs typeface="Times New Roman"/>
                        </a:rPr>
                        <a:t>src</a:t>
                      </a:r>
                      <a:r>
                        <a:rPr lang="en-US" sz="2000" kern="100" dirty="0">
                          <a:latin typeface="Calibri"/>
                          <a:ea typeface="宋体"/>
                          <a:cs typeface="Times New Roman"/>
                        </a:rPr>
                        <a:t>.: </a:t>
                      </a:r>
                      <a:r>
                        <a:rPr lang="en-US" sz="2000" kern="100" dirty="0" smtClean="0">
                          <a:latin typeface="Calibri"/>
                          <a:ea typeface="宋体"/>
                          <a:cs typeface="Times New Roman"/>
                        </a:rPr>
                        <a:t>_</a:t>
                      </a:r>
                      <a:r>
                        <a:rPr lang="en-US" sz="2000" u="sng" dirty="0" smtClean="0"/>
                        <a:t>210.45.123.201</a:t>
                      </a:r>
                      <a:r>
                        <a:rPr lang="en-US" sz="2000" kern="100" dirty="0" smtClean="0">
                          <a:latin typeface="Calibri"/>
                          <a:ea typeface="宋体"/>
                          <a:cs typeface="Times New Roman"/>
                        </a:rPr>
                        <a:t>_, </a:t>
                      </a:r>
                      <a:r>
                        <a:rPr lang="en-US" sz="2000" kern="100" dirty="0">
                          <a:latin typeface="Calibri"/>
                          <a:ea typeface="宋体"/>
                          <a:cs typeface="Times New Roman"/>
                        </a:rPr>
                        <a:t>5001</a:t>
                      </a:r>
                      <a:endParaRPr lang="zh-CN" sz="2000" kern="100" dirty="0">
                        <a:latin typeface="Calibri"/>
                        <a:ea typeface="宋体"/>
                        <a:cs typeface="Times New Roman"/>
                      </a:endParaRPr>
                    </a:p>
                    <a:p>
                      <a:pPr indent="266700" algn="just">
                        <a:spcAft>
                          <a:spcPts val="0"/>
                        </a:spcAft>
                      </a:pPr>
                      <a:r>
                        <a:rPr lang="en-US" sz="2000" kern="100" dirty="0" err="1">
                          <a:latin typeface="Calibri"/>
                          <a:ea typeface="宋体"/>
                          <a:cs typeface="Times New Roman"/>
                        </a:rPr>
                        <a:t>dst</a:t>
                      </a:r>
                      <a:r>
                        <a:rPr lang="en-US" sz="2000" kern="100" dirty="0">
                          <a:latin typeface="Calibri"/>
                          <a:ea typeface="宋体"/>
                          <a:cs typeface="Times New Roman"/>
                        </a:rPr>
                        <a:t>.: </a:t>
                      </a:r>
                      <a:r>
                        <a:rPr lang="en-US" sz="2000" kern="100" dirty="0" smtClean="0">
                          <a:latin typeface="Calibri"/>
                          <a:ea typeface="宋体"/>
                          <a:cs typeface="Times New Roman"/>
                        </a:rPr>
                        <a:t>_</a:t>
                      </a:r>
                      <a:r>
                        <a:rPr lang="en-US" sz="2000" u="sng" kern="100" dirty="0" smtClean="0">
                          <a:latin typeface="Calibri"/>
                          <a:ea typeface="宋体"/>
                          <a:cs typeface="Times New Roman"/>
                        </a:rPr>
                        <a:t>202.38.64.10, 80</a:t>
                      </a:r>
                      <a:r>
                        <a:rPr lang="en-US" sz="2000" kern="100" dirty="0" smtClean="0">
                          <a:latin typeface="Calibri"/>
                          <a:ea typeface="宋体"/>
                          <a:cs typeface="Times New Roman"/>
                        </a:rPr>
                        <a:t>_</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000" kern="100">
                          <a:latin typeface="Calibri"/>
                          <a:ea typeface="宋体"/>
                          <a:cs typeface="Times New Roman"/>
                        </a:rPr>
                        <a:t>WAN </a:t>
                      </a:r>
                      <a:r>
                        <a:rPr lang="en-US" sz="2000" kern="100">
                          <a:latin typeface="Calibri"/>
                          <a:ea typeface="宋体"/>
                          <a:cs typeface="Times New Roman"/>
                          <a:sym typeface="Wingdings"/>
                        </a:rPr>
                        <a:t></a:t>
                      </a:r>
                      <a:r>
                        <a:rPr lang="en-US" sz="2000" kern="100">
                          <a:latin typeface="Calibri"/>
                          <a:ea typeface="宋体"/>
                          <a:cs typeface="Times New Roman"/>
                        </a:rPr>
                        <a:t> LAN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a:ea typeface="宋体"/>
                          <a:cs typeface="Times New Roman"/>
                        </a:rPr>
                        <a:t>src</a:t>
                      </a:r>
                      <a:r>
                        <a:rPr lang="en-US" sz="2000" kern="100" dirty="0">
                          <a:latin typeface="Calibri"/>
                          <a:ea typeface="宋体"/>
                          <a:cs typeface="Times New Roman"/>
                        </a:rPr>
                        <a:t>.: </a:t>
                      </a:r>
                      <a:r>
                        <a:rPr lang="en-US" sz="2000" kern="100" dirty="0" smtClean="0">
                          <a:latin typeface="Calibri"/>
                          <a:ea typeface="宋体"/>
                          <a:cs typeface="Times New Roman"/>
                        </a:rPr>
                        <a:t>_</a:t>
                      </a:r>
                      <a:r>
                        <a:rPr lang="en-US" sz="2000" u="sng" dirty="0" smtClean="0"/>
                        <a:t>202.38.64.10,</a:t>
                      </a:r>
                      <a:r>
                        <a:rPr lang="en-US" sz="2000" u="sng" baseline="0" dirty="0" smtClean="0"/>
                        <a:t> </a:t>
                      </a:r>
                      <a:r>
                        <a:rPr lang="en-US" sz="2000" u="sng" dirty="0" smtClean="0"/>
                        <a:t>80</a:t>
                      </a:r>
                      <a:r>
                        <a:rPr lang="en-US" sz="2000" kern="100" dirty="0" smtClean="0">
                          <a:latin typeface="Calibri"/>
                          <a:ea typeface="宋体"/>
                          <a:cs typeface="Times New Roman"/>
                        </a:rPr>
                        <a:t>_</a:t>
                      </a:r>
                      <a:endParaRPr lang="zh-CN" sz="2000" kern="100" dirty="0">
                        <a:latin typeface="Calibri"/>
                        <a:ea typeface="宋体"/>
                        <a:cs typeface="Times New Roman"/>
                      </a:endParaRPr>
                    </a:p>
                    <a:p>
                      <a:pPr indent="266700" algn="just">
                        <a:spcAft>
                          <a:spcPts val="0"/>
                        </a:spcAft>
                      </a:pPr>
                      <a:r>
                        <a:rPr lang="en-US" sz="2000" kern="100" dirty="0" err="1">
                          <a:latin typeface="Calibri"/>
                          <a:ea typeface="宋体"/>
                          <a:cs typeface="Times New Roman"/>
                        </a:rPr>
                        <a:t>dst</a:t>
                      </a:r>
                      <a:r>
                        <a:rPr lang="en-US" sz="2000" kern="100" dirty="0">
                          <a:latin typeface="Calibri"/>
                          <a:ea typeface="宋体"/>
                          <a:cs typeface="Times New Roman"/>
                        </a:rPr>
                        <a:t>.: </a:t>
                      </a:r>
                      <a:r>
                        <a:rPr lang="en-US" sz="2000" kern="100" dirty="0" smtClean="0">
                          <a:latin typeface="Calibri"/>
                          <a:ea typeface="宋体"/>
                          <a:cs typeface="Times New Roman"/>
                        </a:rPr>
                        <a:t>_</a:t>
                      </a:r>
                      <a:r>
                        <a:rPr lang="en-US" sz="2000" u="sng" kern="100" dirty="0" smtClean="0">
                          <a:latin typeface="Calibri"/>
                          <a:ea typeface="宋体"/>
                          <a:cs typeface="Times New Roman"/>
                        </a:rPr>
                        <a:t>10.0.0.4, 4433</a:t>
                      </a:r>
                      <a:r>
                        <a:rPr lang="en-US" sz="2000" kern="100" dirty="0" smtClean="0">
                          <a:latin typeface="Calibri"/>
                          <a:ea typeface="宋体"/>
                          <a:cs typeface="Times New Roman"/>
                        </a:rPr>
                        <a:t>_</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err="1">
                          <a:latin typeface="Calibri"/>
                          <a:ea typeface="宋体"/>
                          <a:cs typeface="Times New Roman"/>
                        </a:rPr>
                        <a:t>src</a:t>
                      </a:r>
                      <a:r>
                        <a:rPr lang="en-US" sz="2000" kern="100" dirty="0">
                          <a:latin typeface="Calibri"/>
                          <a:ea typeface="宋体"/>
                          <a:cs typeface="Times New Roman"/>
                        </a:rPr>
                        <a:t>.: </a:t>
                      </a:r>
                      <a:r>
                        <a:rPr lang="en-US" sz="2000" kern="100" dirty="0" smtClean="0">
                          <a:latin typeface="Calibri"/>
                          <a:ea typeface="宋体"/>
                          <a:cs typeface="Times New Roman"/>
                        </a:rPr>
                        <a:t>_</a:t>
                      </a:r>
                      <a:r>
                        <a:rPr lang="en-US" sz="2000" u="sng" dirty="0" smtClean="0"/>
                        <a:t>202.38.64.10,</a:t>
                      </a:r>
                      <a:r>
                        <a:rPr lang="en-US" sz="2000" u="sng" baseline="0" dirty="0" smtClean="0"/>
                        <a:t> </a:t>
                      </a:r>
                      <a:r>
                        <a:rPr lang="en-US" sz="2000" u="sng" dirty="0" smtClean="0"/>
                        <a:t>80</a:t>
                      </a:r>
                      <a:r>
                        <a:rPr lang="en-US" sz="2000" kern="100" dirty="0" smtClean="0">
                          <a:latin typeface="Calibri"/>
                          <a:ea typeface="宋体"/>
                          <a:cs typeface="Times New Roman"/>
                        </a:rPr>
                        <a:t>_</a:t>
                      </a:r>
                      <a:endParaRPr lang="zh-CN" sz="2000" kern="100" dirty="0">
                        <a:latin typeface="Calibri"/>
                        <a:ea typeface="宋体"/>
                        <a:cs typeface="Times New Roman"/>
                      </a:endParaRPr>
                    </a:p>
                    <a:p>
                      <a:pPr indent="266700" algn="just">
                        <a:spcAft>
                          <a:spcPts val="0"/>
                        </a:spcAft>
                      </a:pPr>
                      <a:r>
                        <a:rPr lang="en-US" sz="2000" kern="100" dirty="0" err="1">
                          <a:latin typeface="Calibri"/>
                          <a:ea typeface="宋体"/>
                          <a:cs typeface="Times New Roman"/>
                        </a:rPr>
                        <a:t>dst</a:t>
                      </a:r>
                      <a:r>
                        <a:rPr lang="en-US" sz="2000" kern="100" dirty="0">
                          <a:latin typeface="Calibri"/>
                          <a:ea typeface="宋体"/>
                          <a:cs typeface="Times New Roman"/>
                        </a:rPr>
                        <a:t>.: </a:t>
                      </a:r>
                      <a:r>
                        <a:rPr lang="en-US" sz="2000" kern="100" dirty="0" smtClean="0">
                          <a:latin typeface="Calibri"/>
                          <a:ea typeface="宋体"/>
                          <a:cs typeface="Times New Roman"/>
                        </a:rPr>
                        <a:t>_</a:t>
                      </a:r>
                      <a:r>
                        <a:rPr lang="en-US" sz="2000" u="sng" dirty="0" smtClean="0"/>
                        <a:t>210.45.123.201, 5001</a:t>
                      </a:r>
                      <a:r>
                        <a:rPr lang="en-US" sz="2000" kern="100" dirty="0" smtClean="0">
                          <a:latin typeface="Calibri"/>
                          <a:ea typeface="宋体"/>
                          <a:cs typeface="Times New Roman"/>
                        </a:rPr>
                        <a:t>_</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857224" y="5500702"/>
          <a:ext cx="7858181" cy="1097280"/>
        </p:xfrm>
        <a:graphic>
          <a:graphicData uri="http://schemas.openxmlformats.org/drawingml/2006/table">
            <a:tbl>
              <a:tblPr/>
              <a:tblGrid>
                <a:gridCol w="3938718"/>
                <a:gridCol w="3919463"/>
              </a:tblGrid>
              <a:tr h="0">
                <a:tc gridSpan="2">
                  <a:txBody>
                    <a:bodyPr/>
                    <a:lstStyle/>
                    <a:p>
                      <a:pPr indent="266700" algn="just">
                        <a:spcAft>
                          <a:spcPts val="0"/>
                        </a:spcAft>
                      </a:pPr>
                      <a:r>
                        <a:rPr lang="en-US" sz="2400" kern="100" dirty="0">
                          <a:latin typeface="Calibri"/>
                          <a:ea typeface="宋体"/>
                          <a:cs typeface="Times New Roman"/>
                        </a:rPr>
                        <a:t>NAT table</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indent="266700" algn="just">
                        <a:spcAft>
                          <a:spcPts val="0"/>
                        </a:spcAft>
                      </a:pPr>
                      <a:r>
                        <a:rPr lang="en-US" sz="2400" kern="100">
                          <a:latin typeface="Calibri"/>
                          <a:ea typeface="宋体"/>
                          <a:cs typeface="Times New Roman"/>
                        </a:rPr>
                        <a:t>WAN side addr.</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LAN side addr.</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dirty="0" smtClean="0">
                          <a:latin typeface="Calibri"/>
                          <a:ea typeface="宋体"/>
                          <a:cs typeface="Times New Roman"/>
                        </a:rPr>
                        <a:t>_</a:t>
                      </a:r>
                      <a:r>
                        <a:rPr lang="en-US" sz="2400" u="sng" dirty="0" smtClean="0"/>
                        <a:t>210.45.123.201, 5001</a:t>
                      </a:r>
                      <a:r>
                        <a:rPr lang="en-US" sz="2400" kern="100" dirty="0" smtClean="0">
                          <a:latin typeface="Calibri"/>
                          <a:ea typeface="宋体"/>
                          <a:cs typeface="Times New Roman"/>
                        </a:rPr>
                        <a:t>_</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smtClean="0">
                          <a:latin typeface="Calibri"/>
                          <a:ea typeface="宋体"/>
                          <a:cs typeface="Times New Roman"/>
                        </a:rPr>
                        <a:t>_</a:t>
                      </a:r>
                      <a:r>
                        <a:rPr lang="en-US" sz="2400" u="sng" kern="100" smtClean="0">
                          <a:latin typeface="Calibri"/>
                          <a:ea typeface="宋体"/>
                          <a:cs typeface="Times New Roman"/>
                        </a:rPr>
                        <a:t>10.0.0.4, 4433</a:t>
                      </a:r>
                      <a:r>
                        <a:rPr lang="en-US" sz="2400" kern="100" smtClean="0">
                          <a:latin typeface="Calibri"/>
                          <a:ea typeface="宋体"/>
                          <a:cs typeface="Times New Roman"/>
                        </a:rPr>
                        <a:t>_</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altLang="zh-CN" sz="2800" dirty="0" smtClean="0"/>
              <a:t>1. </a:t>
            </a:r>
            <a:r>
              <a:rPr lang="en-US" sz="2800" dirty="0" smtClean="0"/>
              <a:t>Suppose a router has the following forwarding table, and it receives an IP datagram with the destination address as “200.23.17.4”, which interface the packet should be forwarded out?</a:t>
            </a:r>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en-US" altLang="zh-CN" sz="2800" dirty="0" err="1" smtClean="0"/>
              <a:t>Ans</a:t>
            </a:r>
            <a:r>
              <a:rPr lang="en-US" altLang="zh-CN" sz="2800" dirty="0" smtClean="0"/>
              <a:t>: 2</a:t>
            </a:r>
          </a:p>
        </p:txBody>
      </p:sp>
      <p:graphicFrame>
        <p:nvGraphicFramePr>
          <p:cNvPr id="4" name="表格 3"/>
          <p:cNvGraphicFramePr>
            <a:graphicFrameLocks noGrp="1"/>
          </p:cNvGraphicFramePr>
          <p:nvPr/>
        </p:nvGraphicFramePr>
        <p:xfrm>
          <a:off x="857224" y="2652722"/>
          <a:ext cx="7072362" cy="2133600"/>
        </p:xfrm>
        <a:graphic>
          <a:graphicData uri="http://schemas.openxmlformats.org/drawingml/2006/table">
            <a:tbl>
              <a:tblPr/>
              <a:tblGrid>
                <a:gridCol w="3524917"/>
                <a:gridCol w="3547445"/>
              </a:tblGrid>
              <a:tr h="385765">
                <a:tc>
                  <a:txBody>
                    <a:bodyPr/>
                    <a:lstStyle/>
                    <a:p>
                      <a:pPr indent="266700" algn="just">
                        <a:spcAft>
                          <a:spcPts val="0"/>
                        </a:spcAft>
                      </a:pPr>
                      <a:r>
                        <a:rPr lang="en-US" sz="2800" kern="100" dirty="0">
                          <a:latin typeface="Calibri"/>
                          <a:ea typeface="宋体"/>
                          <a:cs typeface="Times New Roman"/>
                        </a:rPr>
                        <a:t>Prefix</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Link interface</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a:latin typeface="Calibri"/>
                          <a:ea typeface="宋体"/>
                          <a:cs typeface="Times New Roman"/>
                        </a:rPr>
                        <a:t>200.23.14.0/23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a:latin typeface="Calibri"/>
                          <a:ea typeface="宋体"/>
                          <a:cs typeface="Times New Roman"/>
                        </a:rPr>
                        <a:t>200.23.16.0/23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2</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a:latin typeface="Calibri"/>
                          <a:ea typeface="宋体"/>
                          <a:cs typeface="Times New Roman"/>
                        </a:rPr>
                        <a:t>200.23.18.0/23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765">
                <a:tc>
                  <a:txBody>
                    <a:bodyPr/>
                    <a:lstStyle/>
                    <a:p>
                      <a:pPr indent="266700" algn="just">
                        <a:spcAft>
                          <a:spcPts val="0"/>
                        </a:spcAft>
                      </a:pPr>
                      <a:r>
                        <a:rPr lang="en-US" sz="2800" kern="100" dirty="0">
                          <a:latin typeface="Calibri"/>
                          <a:ea typeface="宋体"/>
                          <a:cs typeface="Times New Roman"/>
                        </a:rPr>
                        <a:t>Otherwise</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0</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    Now suppose that the routing algorithm of the router inserts a new entry, and the forwarding table becomes</a:t>
            </a:r>
          </a:p>
          <a:p>
            <a:pPr>
              <a:buNone/>
            </a:pPr>
            <a:endParaRPr lang="zh-CN" altLang="en-US"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en-US" altLang="zh-CN" sz="2800" dirty="0" smtClean="0"/>
              <a:t>    </a:t>
            </a:r>
            <a:endParaRPr lang="en-US" altLang="zh-CN" sz="2800" dirty="0" smtClean="0"/>
          </a:p>
          <a:p>
            <a:pPr>
              <a:buNone/>
            </a:pPr>
            <a:r>
              <a:rPr lang="en-US" sz="2800" dirty="0" smtClean="0"/>
              <a:t> </a:t>
            </a:r>
            <a:r>
              <a:rPr lang="en-US" sz="2800" dirty="0" smtClean="0"/>
              <a:t>   </a:t>
            </a:r>
            <a:r>
              <a:rPr lang="en-US" sz="2800" dirty="0" smtClean="0"/>
              <a:t>Which </a:t>
            </a:r>
            <a:r>
              <a:rPr lang="en-US" sz="2800" dirty="0" smtClean="0"/>
              <a:t>interface the IP datagram is forwarded out? What if the destination address of the IP datagram is “200.23.10.100”?</a:t>
            </a:r>
            <a:endParaRPr lang="zh-CN" altLang="en-US" sz="2800" dirty="0" smtClean="0"/>
          </a:p>
          <a:p>
            <a:pPr>
              <a:buNone/>
            </a:pPr>
            <a:r>
              <a:rPr lang="en-US" altLang="zh-CN" sz="2800" dirty="0" err="1" smtClean="0"/>
              <a:t>Ans</a:t>
            </a:r>
            <a:r>
              <a:rPr lang="en-US" altLang="zh-CN" sz="2800" dirty="0" smtClean="0"/>
              <a:t>: 5; 0.</a:t>
            </a:r>
            <a:endParaRPr lang="zh-CN" altLang="en-US" sz="2800" dirty="0"/>
          </a:p>
        </p:txBody>
      </p:sp>
      <p:graphicFrame>
        <p:nvGraphicFramePr>
          <p:cNvPr id="4" name="表格 3"/>
          <p:cNvGraphicFramePr>
            <a:graphicFrameLocks noGrp="1"/>
          </p:cNvGraphicFramePr>
          <p:nvPr/>
        </p:nvGraphicFramePr>
        <p:xfrm>
          <a:off x="1214414" y="1714488"/>
          <a:ext cx="6572296" cy="2194560"/>
        </p:xfrm>
        <a:graphic>
          <a:graphicData uri="http://schemas.openxmlformats.org/drawingml/2006/table">
            <a:tbl>
              <a:tblPr/>
              <a:tblGrid>
                <a:gridCol w="3275680"/>
                <a:gridCol w="3296616"/>
              </a:tblGrid>
              <a:tr h="0">
                <a:tc>
                  <a:txBody>
                    <a:bodyPr/>
                    <a:lstStyle/>
                    <a:p>
                      <a:pPr indent="266700" algn="just">
                        <a:spcAft>
                          <a:spcPts val="0"/>
                        </a:spcAft>
                      </a:pPr>
                      <a:r>
                        <a:rPr lang="en-US" sz="2400" kern="100" dirty="0">
                          <a:latin typeface="Calibri"/>
                          <a:ea typeface="宋体"/>
                          <a:cs typeface="Times New Roman"/>
                        </a:rPr>
                        <a:t>Prefix</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Link interface</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a:latin typeface="Calibri"/>
                          <a:ea typeface="宋体"/>
                          <a:cs typeface="Times New Roman"/>
                        </a:rPr>
                        <a:t>200.23.14.0/23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a:latin typeface="Calibri"/>
                          <a:ea typeface="宋体"/>
                          <a:cs typeface="Times New Roman"/>
                        </a:rPr>
                        <a:t>200.23.16.0/23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dirty="0">
                          <a:latin typeface="Calibri"/>
                          <a:ea typeface="宋体"/>
                          <a:cs typeface="Times New Roman"/>
                        </a:rPr>
                        <a:t>200.23.17.0/24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dirty="0">
                          <a:latin typeface="Calibri"/>
                          <a:ea typeface="宋体"/>
                          <a:cs typeface="Times New Roman"/>
                        </a:rPr>
                        <a:t>200.23.18.0/23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6700" algn="just">
                        <a:spcAft>
                          <a:spcPts val="0"/>
                        </a:spcAft>
                      </a:pPr>
                      <a:r>
                        <a:rPr lang="en-US" sz="2400" kern="100">
                          <a:latin typeface="Calibri"/>
                          <a:ea typeface="宋体"/>
                          <a:cs typeface="Times New Roman"/>
                        </a:rPr>
                        <a:t>Otherwise</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lvl="0">
              <a:buNone/>
            </a:pPr>
            <a:r>
              <a:rPr lang="en-US" altLang="zh-CN" sz="2800" dirty="0" smtClean="0"/>
              <a:t>2. </a:t>
            </a:r>
            <a:r>
              <a:rPr lang="en-US" sz="2800" dirty="0" smtClean="0"/>
              <a:t>Suppose a host send out an IP datagram of a size 3200 bytes (20 bytes header and 3180 bytes of IP payload), suppose that the MTU of the link is 804 bytes, how many fragments are sent out? And what is the value of the Length, ID, and Offset fields of each IP fragments?</a:t>
            </a:r>
          </a:p>
          <a:p>
            <a:pPr lvl="0">
              <a:buNone/>
            </a:pPr>
            <a:r>
              <a:rPr lang="en-US" altLang="zh-CN" sz="2800" dirty="0" err="1" smtClean="0"/>
              <a:t>Ans</a:t>
            </a:r>
            <a:r>
              <a:rPr lang="en-US" altLang="zh-CN" sz="2800" dirty="0" smtClean="0"/>
              <a:t>: </a:t>
            </a:r>
          </a:p>
          <a:p>
            <a:pPr lvl="0">
              <a:buNone/>
            </a:pPr>
            <a:endParaRPr lang="zh-CN" altLang="en-US" sz="2800" dirty="0" smtClean="0"/>
          </a:p>
          <a:p>
            <a:pPr>
              <a:buNone/>
            </a:pPr>
            <a:endParaRPr lang="zh-CN" altLang="en-US" sz="2800" dirty="0"/>
          </a:p>
        </p:txBody>
      </p:sp>
      <p:graphicFrame>
        <p:nvGraphicFramePr>
          <p:cNvPr id="4" name="表格 3"/>
          <p:cNvGraphicFramePr>
            <a:graphicFrameLocks noGrp="1"/>
          </p:cNvGraphicFramePr>
          <p:nvPr/>
        </p:nvGraphicFramePr>
        <p:xfrm>
          <a:off x="571472" y="3500438"/>
          <a:ext cx="7500990" cy="2194560"/>
        </p:xfrm>
        <a:graphic>
          <a:graphicData uri="http://schemas.openxmlformats.org/drawingml/2006/table">
            <a:tbl>
              <a:tblPr/>
              <a:tblGrid>
                <a:gridCol w="2045190"/>
                <a:gridCol w="3341222"/>
                <a:gridCol w="2114578"/>
              </a:tblGrid>
              <a:tr h="0">
                <a:tc>
                  <a:txBody>
                    <a:bodyPr/>
                    <a:lstStyle/>
                    <a:p>
                      <a:pPr marR="3810" algn="just">
                        <a:spcAft>
                          <a:spcPts val="0"/>
                        </a:spcAft>
                      </a:pPr>
                      <a:r>
                        <a:rPr lang="en-US" sz="2400" kern="100" dirty="0">
                          <a:latin typeface="Calibri"/>
                          <a:ea typeface="宋体"/>
                          <a:cs typeface="Times New Roman"/>
                        </a:rPr>
                        <a:t>Length</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ID</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Offset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804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804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98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804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196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804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dirty="0">
                          <a:latin typeface="Calibri"/>
                          <a:ea typeface="宋体"/>
                          <a:cs typeface="Times New Roman"/>
                        </a:rPr>
                        <a:t>294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64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dirty="0">
                          <a:latin typeface="Calibri"/>
                          <a:ea typeface="宋体"/>
                          <a:cs typeface="Times New Roman"/>
                        </a:rPr>
                        <a:t>392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lvl="0">
              <a:buNone/>
            </a:pPr>
            <a:r>
              <a:rPr lang="en-US" altLang="zh-CN" sz="2800" dirty="0" smtClean="0"/>
              <a:t>3. </a:t>
            </a:r>
            <a:r>
              <a:rPr lang="en-US" sz="2800" dirty="0" smtClean="0"/>
              <a:t>Consider the following network. With the indicated link costs, use </a:t>
            </a:r>
            <a:r>
              <a:rPr lang="en-US" sz="2800" dirty="0" err="1" smtClean="0"/>
              <a:t>Dijkstra’s</a:t>
            </a:r>
            <a:r>
              <a:rPr lang="en-US" sz="2800" dirty="0" smtClean="0"/>
              <a:t> shortest-path algorithm to compute the shortest path from x to all network nodes. Show how the algorithm works by filling the table.</a:t>
            </a:r>
            <a:endParaRPr lang="zh-CN" altLang="en-US" sz="2800" dirty="0" smtClean="0"/>
          </a:p>
          <a:p>
            <a:pPr>
              <a:buNone/>
            </a:pPr>
            <a:endParaRPr lang="zh-CN" altLang="en-US" sz="2800" dirty="0"/>
          </a:p>
        </p:txBody>
      </p:sp>
      <p:pic>
        <p:nvPicPr>
          <p:cNvPr id="4" name="图片 3"/>
          <p:cNvPicPr/>
          <p:nvPr/>
        </p:nvPicPr>
        <p:blipFill>
          <a:blip r:embed="rId2"/>
          <a:srcRect/>
          <a:stretch>
            <a:fillRect/>
          </a:stretch>
        </p:blipFill>
        <p:spPr bwMode="auto">
          <a:xfrm>
            <a:off x="2071670" y="2500306"/>
            <a:ext cx="4572032" cy="4143404"/>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err="1" smtClean="0"/>
              <a:t>Ans</a:t>
            </a:r>
            <a:r>
              <a:rPr lang="en-US" altLang="zh-CN" dirty="0" smtClean="0"/>
              <a:t>: </a:t>
            </a:r>
            <a:endParaRPr lang="zh-CN" altLang="en-US" dirty="0"/>
          </a:p>
        </p:txBody>
      </p:sp>
      <p:graphicFrame>
        <p:nvGraphicFramePr>
          <p:cNvPr id="4" name="表格 3"/>
          <p:cNvGraphicFramePr>
            <a:graphicFrameLocks noGrp="1"/>
          </p:cNvGraphicFramePr>
          <p:nvPr/>
        </p:nvGraphicFramePr>
        <p:xfrm>
          <a:off x="0" y="2643182"/>
          <a:ext cx="9144000" cy="3017520"/>
        </p:xfrm>
        <a:graphic>
          <a:graphicData uri="http://schemas.openxmlformats.org/drawingml/2006/table">
            <a:tbl>
              <a:tblPr/>
              <a:tblGrid>
                <a:gridCol w="714348"/>
                <a:gridCol w="1571652"/>
                <a:gridCol w="1143000"/>
                <a:gridCol w="1143000"/>
                <a:gridCol w="1143000"/>
                <a:gridCol w="1143000"/>
                <a:gridCol w="1143000"/>
                <a:gridCol w="1143000"/>
              </a:tblGrid>
              <a:tr h="0">
                <a:tc>
                  <a:txBody>
                    <a:bodyPr/>
                    <a:lstStyle/>
                    <a:p>
                      <a:pPr marR="3810" indent="266700" algn="l">
                        <a:spcAft>
                          <a:spcPts val="0"/>
                        </a:spcAft>
                        <a:buFontTx/>
                        <a:buNone/>
                      </a:pPr>
                      <a:r>
                        <a:rPr lang="en-US" sz="2200" kern="100" dirty="0" smtClean="0">
                          <a:latin typeface="Calibri"/>
                          <a:ea typeface="宋体"/>
                          <a:cs typeface="Times New Roman"/>
                        </a:rPr>
                        <a:t>Step</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a:latin typeface="Calibri"/>
                          <a:ea typeface="宋体"/>
                          <a:cs typeface="Times New Roman"/>
                        </a:rPr>
                        <a:t>N’</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a:latin typeface="Calibri"/>
                          <a:ea typeface="宋体"/>
                          <a:cs typeface="Times New Roman"/>
                        </a:rPr>
                        <a:t>D(t), p(t)</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smtClean="0">
                          <a:latin typeface="Calibri"/>
                          <a:ea typeface="宋体"/>
                          <a:cs typeface="Times New Roman"/>
                        </a:rPr>
                        <a:t>D(u</a:t>
                      </a:r>
                      <a:r>
                        <a:rPr lang="en-US" sz="2200" kern="100" dirty="0">
                          <a:latin typeface="Calibri"/>
                          <a:ea typeface="宋体"/>
                          <a:cs typeface="Times New Roman"/>
                        </a:rPr>
                        <a:t>), p(u)</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a:latin typeface="Calibri"/>
                          <a:ea typeface="宋体"/>
                          <a:cs typeface="Times New Roman"/>
                        </a:rPr>
                        <a:t>D(v), p(v)</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a:latin typeface="Calibri"/>
                          <a:ea typeface="宋体"/>
                          <a:cs typeface="Times New Roman"/>
                        </a:rPr>
                        <a:t>D(w), p(w)</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a:latin typeface="Calibri"/>
                          <a:ea typeface="宋体"/>
                          <a:cs typeface="Times New Roman"/>
                        </a:rPr>
                        <a:t>D(y), p(y)</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buFontTx/>
                        <a:buNone/>
                      </a:pPr>
                      <a:r>
                        <a:rPr lang="en-US" sz="2200" kern="100" dirty="0">
                          <a:latin typeface="Calibri"/>
                          <a:ea typeface="宋体"/>
                          <a:cs typeface="Times New Roman"/>
                        </a:rPr>
                        <a:t>D(z), p(z)</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0</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3,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8,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1</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xv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7, v</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v</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3,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8,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2</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xvu</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7,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v</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3,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8,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3</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xvuw</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7,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v</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3,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8,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4</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err="1">
                          <a:latin typeface="Calibri"/>
                          <a:ea typeface="宋体"/>
                          <a:cs typeface="Times New Roman"/>
                        </a:rPr>
                        <a:t>xvuwy</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7,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3,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8,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5</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xvuwyt</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7,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3,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8,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indent="266700" algn="l">
                        <a:spcAft>
                          <a:spcPts val="0"/>
                        </a:spcAft>
                      </a:pPr>
                      <a:r>
                        <a:rPr lang="en-US" sz="2200" kern="100">
                          <a:latin typeface="Calibri"/>
                          <a:ea typeface="宋体"/>
                          <a:cs typeface="Times New Roman"/>
                        </a:rPr>
                        <a:t>6</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err="1">
                          <a:latin typeface="Calibri"/>
                          <a:ea typeface="宋体"/>
                          <a:cs typeface="Times New Roman"/>
                        </a:rPr>
                        <a:t>xvuwytz</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7,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v</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3,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a:latin typeface="Calibri"/>
                          <a:ea typeface="宋体"/>
                          <a:cs typeface="Times New Roman"/>
                        </a:rPr>
                        <a:t>6, x</a:t>
                      </a:r>
                      <a:endParaRPr lang="zh-CN" sz="2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6,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indent="266700" algn="l">
                        <a:spcAft>
                          <a:spcPts val="0"/>
                        </a:spcAft>
                      </a:pPr>
                      <a:r>
                        <a:rPr lang="en-US" sz="2200" kern="100" dirty="0">
                          <a:latin typeface="Calibri"/>
                          <a:ea typeface="宋体"/>
                          <a:cs typeface="Times New Roman"/>
                        </a:rPr>
                        <a:t>8, x</a:t>
                      </a:r>
                      <a:endParaRPr lang="zh-CN" sz="2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a:srcRect/>
          <a:stretch>
            <a:fillRect/>
          </a:stretch>
        </p:blipFill>
        <p:spPr bwMode="auto">
          <a:xfrm>
            <a:off x="6357969" y="1571612"/>
            <a:ext cx="2714625" cy="2809875"/>
          </a:xfrm>
          <a:prstGeom prst="rect">
            <a:avLst/>
          </a:prstGeom>
          <a:noFill/>
          <a:ln w="9525">
            <a:noFill/>
            <a:miter lim="800000"/>
            <a:headEnd/>
            <a:tailEnd/>
          </a:ln>
          <a:effectLst/>
        </p:spPr>
      </p:pic>
      <p:sp>
        <p:nvSpPr>
          <p:cNvPr id="3" name="内容占位符 2"/>
          <p:cNvSpPr>
            <a:spLocks noGrp="1"/>
          </p:cNvSpPr>
          <p:nvPr>
            <p:ph idx="1"/>
          </p:nvPr>
        </p:nvSpPr>
        <p:spPr>
          <a:xfrm>
            <a:off x="250825" y="642918"/>
            <a:ext cx="8704263" cy="5489595"/>
          </a:xfrm>
        </p:spPr>
        <p:txBody>
          <a:bodyPr/>
          <a:lstStyle/>
          <a:p>
            <a:pPr lvl="0">
              <a:buNone/>
            </a:pPr>
            <a:r>
              <a:rPr lang="en-US" altLang="zh-CN" sz="2800" dirty="0" smtClean="0"/>
              <a:t>4. </a:t>
            </a:r>
            <a:r>
              <a:rPr lang="en-US" sz="2800" dirty="0" smtClean="0"/>
              <a:t>Consider the three-node topology, compute the distance tables after the initialization step and after each iteration of a synchronous version of the distance-vector algorithm. </a:t>
            </a:r>
          </a:p>
          <a:p>
            <a:pPr lvl="0">
              <a:buNone/>
            </a:pPr>
            <a:r>
              <a:rPr lang="en-US" altLang="zh-CN" sz="2800" dirty="0" err="1" smtClean="0"/>
              <a:t>Ans</a:t>
            </a:r>
            <a:r>
              <a:rPr lang="en-US" altLang="zh-CN" sz="2800" dirty="0" smtClean="0"/>
              <a:t>: </a:t>
            </a:r>
          </a:p>
          <a:p>
            <a:pPr>
              <a:buNone/>
            </a:pPr>
            <a:r>
              <a:rPr lang="en-US" sz="2800" dirty="0" smtClean="0"/>
              <a:t>Round 1:</a:t>
            </a:r>
            <a:endParaRPr lang="zh-CN" altLang="en-US" sz="2800" dirty="0" smtClean="0"/>
          </a:p>
          <a:p>
            <a:pPr lvl="0">
              <a:buNone/>
            </a:pPr>
            <a:endParaRPr lang="zh-CN" altLang="en-US" sz="2800" dirty="0" smtClean="0"/>
          </a:p>
          <a:p>
            <a:pPr>
              <a:buNone/>
            </a:pPr>
            <a:endParaRPr lang="zh-CN" altLang="en-US" sz="2800" dirty="0"/>
          </a:p>
        </p:txBody>
      </p:sp>
      <p:graphicFrame>
        <p:nvGraphicFramePr>
          <p:cNvPr id="12" name="表格 11"/>
          <p:cNvGraphicFramePr>
            <a:graphicFrameLocks noGrp="1"/>
          </p:cNvGraphicFramePr>
          <p:nvPr/>
        </p:nvGraphicFramePr>
        <p:xfrm>
          <a:off x="1928794" y="3357562"/>
          <a:ext cx="3643338" cy="1219200"/>
        </p:xfrm>
        <a:graphic>
          <a:graphicData uri="http://schemas.openxmlformats.org/drawingml/2006/table">
            <a:tbl>
              <a:tblPr/>
              <a:tblGrid>
                <a:gridCol w="910621"/>
                <a:gridCol w="910621"/>
                <a:gridCol w="911048"/>
                <a:gridCol w="911048"/>
              </a:tblGrid>
              <a:tr h="0">
                <a:tc>
                  <a:txBody>
                    <a:bodyPr/>
                    <a:lstStyle/>
                    <a:p>
                      <a:pPr marR="3810" algn="just">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dirty="0">
                          <a:latin typeface="Calibri"/>
                          <a:ea typeface="宋体"/>
                          <a:cs typeface="Times New Roman"/>
                        </a:rPr>
                        <a:t>x</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y</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z</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x</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y</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z</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dirty="0">
                          <a:latin typeface="Calibri"/>
                          <a:ea typeface="宋体"/>
                          <a:cs typeface="Times New Roman"/>
                        </a:rPr>
                        <a: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矩形 12"/>
          <p:cNvSpPr/>
          <p:nvPr/>
        </p:nvSpPr>
        <p:spPr>
          <a:xfrm>
            <a:off x="3357554" y="2714620"/>
            <a:ext cx="933269" cy="400110"/>
          </a:xfrm>
          <a:prstGeom prst="rect">
            <a:avLst/>
          </a:prstGeom>
        </p:spPr>
        <p:txBody>
          <a:bodyPr wrap="none">
            <a:spAutoFit/>
          </a:bodyPr>
          <a:lstStyle/>
          <a:p>
            <a:r>
              <a:rPr lang="en-US" sz="2000" dirty="0" smtClean="0"/>
              <a:t>Node x</a:t>
            </a:r>
            <a:endParaRPr lang="zh-CN" altLang="en-US" sz="2000" dirty="0"/>
          </a:p>
        </p:txBody>
      </p:sp>
      <p:sp>
        <p:nvSpPr>
          <p:cNvPr id="14" name="矩形 13"/>
          <p:cNvSpPr/>
          <p:nvPr/>
        </p:nvSpPr>
        <p:spPr>
          <a:xfrm>
            <a:off x="1857356" y="4714884"/>
            <a:ext cx="933269" cy="400110"/>
          </a:xfrm>
          <a:prstGeom prst="rect">
            <a:avLst/>
          </a:prstGeom>
        </p:spPr>
        <p:txBody>
          <a:bodyPr wrap="none">
            <a:spAutoFit/>
          </a:bodyPr>
          <a:lstStyle/>
          <a:p>
            <a:r>
              <a:rPr lang="en-US" sz="2000" dirty="0" smtClean="0"/>
              <a:t>Node y</a:t>
            </a:r>
            <a:endParaRPr lang="zh-CN" altLang="en-US" sz="2000" dirty="0"/>
          </a:p>
        </p:txBody>
      </p:sp>
      <p:graphicFrame>
        <p:nvGraphicFramePr>
          <p:cNvPr id="15" name="表格 14"/>
          <p:cNvGraphicFramePr>
            <a:graphicFrameLocks noGrp="1"/>
          </p:cNvGraphicFramePr>
          <p:nvPr/>
        </p:nvGraphicFramePr>
        <p:xfrm>
          <a:off x="1857356" y="5219704"/>
          <a:ext cx="3071835" cy="1219200"/>
        </p:xfrm>
        <a:graphic>
          <a:graphicData uri="http://schemas.openxmlformats.org/drawingml/2006/table">
            <a:tbl>
              <a:tblPr/>
              <a:tblGrid>
                <a:gridCol w="754199"/>
                <a:gridCol w="772727"/>
                <a:gridCol w="772182"/>
                <a:gridCol w="772727"/>
              </a:tblGrid>
              <a:tr h="0">
                <a:tc>
                  <a:txBody>
                    <a:bodyPr/>
                    <a:lstStyle/>
                    <a:p>
                      <a:pPr marR="3810" algn="just">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dirty="0">
                          <a:latin typeface="Calibri"/>
                          <a:ea typeface="宋体"/>
                          <a:cs typeface="Times New Roman"/>
                        </a:rPr>
                        <a:t>x</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y</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z</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x</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y</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dirty="0">
                          <a:latin typeface="Calibri"/>
                          <a:ea typeface="宋体"/>
                          <a:cs typeface="Times New Roman"/>
                        </a:rPr>
                        <a:t>z</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dirty="0">
                          <a:latin typeface="Calibri"/>
                          <a:ea typeface="宋体"/>
                          <a:cs typeface="Times New Roman"/>
                        </a:rPr>
                        <a: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6000760" y="4786322"/>
            <a:ext cx="918841" cy="400110"/>
          </a:xfrm>
          <a:prstGeom prst="rect">
            <a:avLst/>
          </a:prstGeom>
        </p:spPr>
        <p:txBody>
          <a:bodyPr wrap="none">
            <a:spAutoFit/>
          </a:bodyPr>
          <a:lstStyle/>
          <a:p>
            <a:r>
              <a:rPr lang="en-US" sz="2000" dirty="0" smtClean="0"/>
              <a:t>Node z</a:t>
            </a:r>
            <a:endParaRPr lang="zh-CN" altLang="en-US" sz="2000" dirty="0"/>
          </a:p>
        </p:txBody>
      </p:sp>
      <p:graphicFrame>
        <p:nvGraphicFramePr>
          <p:cNvPr id="17" name="表格 16"/>
          <p:cNvGraphicFramePr>
            <a:graphicFrameLocks noGrp="1"/>
          </p:cNvGraphicFramePr>
          <p:nvPr/>
        </p:nvGraphicFramePr>
        <p:xfrm>
          <a:off x="5572132" y="5214950"/>
          <a:ext cx="3293742" cy="1219200"/>
        </p:xfrm>
        <a:graphic>
          <a:graphicData uri="http://schemas.openxmlformats.org/drawingml/2006/table">
            <a:tbl>
              <a:tblPr/>
              <a:tblGrid>
                <a:gridCol w="808682"/>
                <a:gridCol w="828548"/>
                <a:gridCol w="827964"/>
                <a:gridCol w="828548"/>
              </a:tblGrid>
              <a:tr h="0">
                <a:tc>
                  <a:txBody>
                    <a:bodyPr/>
                    <a:lstStyle/>
                    <a:p>
                      <a:pPr marR="3810" algn="just">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dirty="0">
                          <a:latin typeface="Calibri"/>
                          <a:ea typeface="宋体"/>
                          <a:cs typeface="Times New Roman"/>
                        </a:rPr>
                        <a:t>x</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y</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z</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x</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y</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000" kern="100">
                          <a:latin typeface="Calibri"/>
                          <a:ea typeface="宋体"/>
                          <a:cs typeface="Times New Roman"/>
                        </a:rPr>
                        <a:t>z</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000" kern="100" dirty="0">
                          <a:latin typeface="Calibri"/>
                          <a:ea typeface="宋体"/>
                          <a:cs typeface="Times New Roman"/>
                        </a:rPr>
                        <a:t>0</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sz="2800" dirty="0" smtClean="0"/>
              <a:t>Round 2:</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Round 3 </a:t>
            </a:r>
            <a:endParaRPr lang="zh-CN" altLang="en-US" sz="2800" dirty="0"/>
          </a:p>
        </p:txBody>
      </p:sp>
      <p:sp>
        <p:nvSpPr>
          <p:cNvPr id="4" name="矩形 3"/>
          <p:cNvSpPr/>
          <p:nvPr/>
        </p:nvSpPr>
        <p:spPr>
          <a:xfrm>
            <a:off x="2714612" y="714356"/>
            <a:ext cx="933269" cy="400110"/>
          </a:xfrm>
          <a:prstGeom prst="rect">
            <a:avLst/>
          </a:prstGeom>
        </p:spPr>
        <p:txBody>
          <a:bodyPr wrap="none">
            <a:spAutoFit/>
          </a:bodyPr>
          <a:lstStyle/>
          <a:p>
            <a:r>
              <a:rPr lang="en-US" sz="2000" dirty="0" smtClean="0"/>
              <a:t>Node x</a:t>
            </a:r>
            <a:endParaRPr lang="zh-CN" altLang="en-US" sz="2000" dirty="0"/>
          </a:p>
        </p:txBody>
      </p:sp>
      <p:sp>
        <p:nvSpPr>
          <p:cNvPr id="5" name="矩形 4"/>
          <p:cNvSpPr/>
          <p:nvPr/>
        </p:nvSpPr>
        <p:spPr>
          <a:xfrm>
            <a:off x="1071538" y="1785926"/>
            <a:ext cx="933269" cy="400110"/>
          </a:xfrm>
          <a:prstGeom prst="rect">
            <a:avLst/>
          </a:prstGeom>
        </p:spPr>
        <p:txBody>
          <a:bodyPr wrap="none">
            <a:spAutoFit/>
          </a:bodyPr>
          <a:lstStyle/>
          <a:p>
            <a:r>
              <a:rPr lang="en-US" sz="2000" dirty="0" smtClean="0"/>
              <a:t>Node y</a:t>
            </a:r>
            <a:endParaRPr lang="zh-CN" altLang="en-US" sz="2000" dirty="0"/>
          </a:p>
        </p:txBody>
      </p:sp>
      <p:sp>
        <p:nvSpPr>
          <p:cNvPr id="6" name="矩形 5"/>
          <p:cNvSpPr/>
          <p:nvPr/>
        </p:nvSpPr>
        <p:spPr>
          <a:xfrm>
            <a:off x="5214942" y="1785926"/>
            <a:ext cx="918841" cy="400110"/>
          </a:xfrm>
          <a:prstGeom prst="rect">
            <a:avLst/>
          </a:prstGeom>
        </p:spPr>
        <p:txBody>
          <a:bodyPr wrap="none">
            <a:spAutoFit/>
          </a:bodyPr>
          <a:lstStyle/>
          <a:p>
            <a:r>
              <a:rPr lang="en-US" sz="2000" dirty="0" smtClean="0"/>
              <a:t>Node z</a:t>
            </a:r>
            <a:endParaRPr lang="zh-CN" altLang="en-US" sz="2000" dirty="0"/>
          </a:p>
        </p:txBody>
      </p:sp>
      <p:graphicFrame>
        <p:nvGraphicFramePr>
          <p:cNvPr id="7" name="表格 6"/>
          <p:cNvGraphicFramePr>
            <a:graphicFrameLocks noGrp="1"/>
          </p:cNvGraphicFramePr>
          <p:nvPr/>
        </p:nvGraphicFramePr>
        <p:xfrm>
          <a:off x="4064339" y="428604"/>
          <a:ext cx="3579495" cy="1097280"/>
        </p:xfrm>
        <a:graphic>
          <a:graphicData uri="http://schemas.openxmlformats.org/drawingml/2006/table">
            <a:tbl>
              <a:tblPr/>
              <a:tblGrid>
                <a:gridCol w="878840"/>
                <a:gridCol w="900430"/>
                <a:gridCol w="899795"/>
                <a:gridCol w="900430"/>
              </a:tblGrid>
              <a:tr h="0">
                <a:tc>
                  <a:txBody>
                    <a:bodyPr/>
                    <a:lstStyle/>
                    <a:p>
                      <a:pPr marR="3810" algn="just">
                        <a:spcAft>
                          <a:spcPts val="0"/>
                        </a:spcAft>
                      </a:pPr>
                      <a:endParaRPr lang="en-US"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0</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428596" y="2285992"/>
          <a:ext cx="3579495" cy="1097280"/>
        </p:xfrm>
        <a:graphic>
          <a:graphicData uri="http://schemas.openxmlformats.org/drawingml/2006/table">
            <a:tbl>
              <a:tblPr/>
              <a:tblGrid>
                <a:gridCol w="878840"/>
                <a:gridCol w="900430"/>
                <a:gridCol w="899795"/>
                <a:gridCol w="900430"/>
              </a:tblGrid>
              <a:tr h="0">
                <a:tc>
                  <a:txBody>
                    <a:bodyPr/>
                    <a:lstStyle/>
                    <a:p>
                      <a:pPr marR="3810" algn="just">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0</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4714876" y="2285992"/>
          <a:ext cx="3579495" cy="1097280"/>
        </p:xfrm>
        <a:graphic>
          <a:graphicData uri="http://schemas.openxmlformats.org/drawingml/2006/table">
            <a:tbl>
              <a:tblPr/>
              <a:tblGrid>
                <a:gridCol w="878840"/>
                <a:gridCol w="900430"/>
                <a:gridCol w="899795"/>
                <a:gridCol w="900430"/>
              </a:tblGrid>
              <a:tr h="0">
                <a:tc>
                  <a:txBody>
                    <a:bodyPr/>
                    <a:lstStyle/>
                    <a:p>
                      <a:pPr marR="3810" algn="just">
                        <a:spcAft>
                          <a:spcPts val="0"/>
                        </a:spcAft>
                      </a:pPr>
                      <a:endParaRPr lang="en-US"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7</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0</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2714612" y="3957584"/>
            <a:ext cx="933269" cy="400110"/>
          </a:xfrm>
          <a:prstGeom prst="rect">
            <a:avLst/>
          </a:prstGeom>
        </p:spPr>
        <p:txBody>
          <a:bodyPr wrap="none">
            <a:spAutoFit/>
          </a:bodyPr>
          <a:lstStyle/>
          <a:p>
            <a:r>
              <a:rPr lang="en-US" sz="2000" dirty="0" smtClean="0"/>
              <a:t>Node x</a:t>
            </a:r>
            <a:endParaRPr lang="zh-CN" altLang="en-US" sz="2000" dirty="0"/>
          </a:p>
        </p:txBody>
      </p:sp>
      <p:sp>
        <p:nvSpPr>
          <p:cNvPr id="11" name="矩形 10"/>
          <p:cNvSpPr/>
          <p:nvPr/>
        </p:nvSpPr>
        <p:spPr>
          <a:xfrm>
            <a:off x="1071538" y="5029154"/>
            <a:ext cx="933269" cy="400110"/>
          </a:xfrm>
          <a:prstGeom prst="rect">
            <a:avLst/>
          </a:prstGeom>
        </p:spPr>
        <p:txBody>
          <a:bodyPr wrap="none">
            <a:spAutoFit/>
          </a:bodyPr>
          <a:lstStyle/>
          <a:p>
            <a:r>
              <a:rPr lang="en-US" sz="2000" dirty="0" smtClean="0"/>
              <a:t>Node y</a:t>
            </a:r>
            <a:endParaRPr lang="zh-CN" altLang="en-US" sz="2000" dirty="0"/>
          </a:p>
        </p:txBody>
      </p:sp>
      <p:sp>
        <p:nvSpPr>
          <p:cNvPr id="12" name="矩形 11"/>
          <p:cNvSpPr/>
          <p:nvPr/>
        </p:nvSpPr>
        <p:spPr>
          <a:xfrm>
            <a:off x="5214942" y="5029154"/>
            <a:ext cx="918841" cy="400110"/>
          </a:xfrm>
          <a:prstGeom prst="rect">
            <a:avLst/>
          </a:prstGeom>
        </p:spPr>
        <p:txBody>
          <a:bodyPr wrap="none">
            <a:spAutoFit/>
          </a:bodyPr>
          <a:lstStyle/>
          <a:p>
            <a:r>
              <a:rPr lang="en-US" sz="2000" dirty="0" smtClean="0"/>
              <a:t>Node z</a:t>
            </a:r>
            <a:endParaRPr lang="zh-CN" altLang="en-US" sz="2000" dirty="0"/>
          </a:p>
        </p:txBody>
      </p:sp>
      <p:graphicFrame>
        <p:nvGraphicFramePr>
          <p:cNvPr id="13" name="表格 12"/>
          <p:cNvGraphicFramePr>
            <a:graphicFrameLocks noGrp="1"/>
          </p:cNvGraphicFramePr>
          <p:nvPr/>
        </p:nvGraphicFramePr>
        <p:xfrm>
          <a:off x="3786182" y="3857628"/>
          <a:ext cx="3579495" cy="1097280"/>
        </p:xfrm>
        <a:graphic>
          <a:graphicData uri="http://schemas.openxmlformats.org/drawingml/2006/table">
            <a:tbl>
              <a:tblPr/>
              <a:tblGrid>
                <a:gridCol w="878840"/>
                <a:gridCol w="900430"/>
                <a:gridCol w="899795"/>
                <a:gridCol w="900430"/>
              </a:tblGrid>
              <a:tr h="0">
                <a:tc>
                  <a:txBody>
                    <a:bodyPr/>
                    <a:lstStyle/>
                    <a:p>
                      <a:pPr marR="3810" algn="just">
                        <a:spcAft>
                          <a:spcPts val="0"/>
                        </a:spcAft>
                      </a:pPr>
                      <a:endParaRPr lang="en-US"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0</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428596" y="5572140"/>
          <a:ext cx="3579495" cy="1097280"/>
        </p:xfrm>
        <a:graphic>
          <a:graphicData uri="http://schemas.openxmlformats.org/drawingml/2006/table">
            <a:tbl>
              <a:tblPr/>
              <a:tblGrid>
                <a:gridCol w="878840"/>
                <a:gridCol w="900430"/>
                <a:gridCol w="899795"/>
                <a:gridCol w="900430"/>
              </a:tblGrid>
              <a:tr h="0">
                <a:tc>
                  <a:txBody>
                    <a:bodyPr/>
                    <a:lstStyle/>
                    <a:p>
                      <a:pPr marR="3810" algn="just">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0</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nvGraphicFramePr>
        <p:xfrm>
          <a:off x="4572000" y="5572140"/>
          <a:ext cx="3579495" cy="1097280"/>
        </p:xfrm>
        <a:graphic>
          <a:graphicData uri="http://schemas.openxmlformats.org/drawingml/2006/table">
            <a:tbl>
              <a:tblPr/>
              <a:tblGrid>
                <a:gridCol w="878840"/>
                <a:gridCol w="900430"/>
                <a:gridCol w="899795"/>
                <a:gridCol w="900430"/>
              </a:tblGrid>
              <a:tr h="0">
                <a:tc>
                  <a:txBody>
                    <a:bodyPr/>
                    <a:lstStyle/>
                    <a:p>
                      <a:pPr marR="3810" algn="just">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y</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z</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0</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lvl="0">
              <a:buNone/>
            </a:pPr>
            <a:r>
              <a:rPr lang="en-US" altLang="zh-CN" dirty="0" smtClean="0"/>
              <a:t>5. </a:t>
            </a:r>
            <a:r>
              <a:rPr lang="en-US" dirty="0" smtClean="0"/>
              <a:t>Which of the following are wrong? (multiple choices)</a:t>
            </a:r>
            <a:endParaRPr lang="zh-CN" altLang="en-US" dirty="0" smtClean="0"/>
          </a:p>
          <a:p>
            <a:pPr lvl="1">
              <a:buNone/>
            </a:pPr>
            <a:r>
              <a:rPr lang="en-US" dirty="0" smtClean="0"/>
              <a:t>(a) IPv4’s checksum field is set up by the source host and remain unchanged along the forwarding path. </a:t>
            </a:r>
            <a:endParaRPr lang="zh-CN" altLang="en-US" dirty="0" smtClean="0"/>
          </a:p>
          <a:p>
            <a:pPr lvl="1">
              <a:buNone/>
            </a:pPr>
            <a:r>
              <a:rPr lang="en-US" dirty="0" smtClean="0"/>
              <a:t>(b) Each subnet must have a DHCP server.</a:t>
            </a:r>
            <a:endParaRPr lang="zh-CN" altLang="en-US" dirty="0" smtClean="0"/>
          </a:p>
          <a:p>
            <a:pPr lvl="1">
              <a:buNone/>
            </a:pPr>
            <a:r>
              <a:rPr lang="en-US" dirty="0" smtClean="0"/>
              <a:t>(c) Each CIDR address block in a forwarding table is a subnet.</a:t>
            </a:r>
            <a:endParaRPr lang="zh-CN" altLang="en-US" dirty="0" smtClean="0"/>
          </a:p>
          <a:p>
            <a:pPr lvl="1">
              <a:buNone/>
            </a:pPr>
            <a:r>
              <a:rPr lang="en-US" dirty="0" smtClean="0"/>
              <a:t>(d) The </a:t>
            </a:r>
            <a:r>
              <a:rPr lang="en-US" dirty="0" err="1" smtClean="0"/>
              <a:t>IPsec</a:t>
            </a:r>
            <a:r>
              <a:rPr lang="en-US" dirty="0" smtClean="0"/>
              <a:t> protocol works on routers.</a:t>
            </a:r>
            <a:endParaRPr lang="zh-CN" altLang="en-US" dirty="0" smtClean="0"/>
          </a:p>
          <a:p>
            <a:pPr lvl="1">
              <a:buNone/>
            </a:pPr>
            <a:r>
              <a:rPr lang="en-US" dirty="0" smtClean="0"/>
              <a:t>(e) IP fragments are resembled at intermediate routers.</a:t>
            </a:r>
          </a:p>
          <a:p>
            <a:pPr>
              <a:buNone/>
            </a:pPr>
            <a:r>
              <a:rPr lang="en-US" altLang="zh-CN" dirty="0" err="1" smtClean="0"/>
              <a:t>Ans</a:t>
            </a:r>
            <a:r>
              <a:rPr lang="en-US" altLang="zh-CN" dirty="0" smtClean="0"/>
              <a:t>: (a)(b)(c)(d)(e)</a:t>
            </a:r>
            <a:endParaRPr lang="zh-CN" altLang="en-US" dirty="0" smtClean="0"/>
          </a:p>
          <a:p>
            <a:pPr>
              <a:buNone/>
            </a:pPr>
            <a:endParaRPr lang="zh-CN" altLang="en-US" dirty="0"/>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Ex1</Template>
  <TotalTime>346</TotalTime>
  <Words>834</Words>
  <Application>Microsoft Office PowerPoint</Application>
  <PresentationFormat>全屏显示(4:3)</PresentationFormat>
  <Paragraphs>305</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Lec0</vt:lpstr>
      <vt:lpstr>011144  Computer Networks</vt:lpstr>
      <vt:lpstr>幻灯片 2</vt:lpstr>
      <vt:lpstr>幻灯片 3</vt:lpstr>
      <vt:lpstr>幻灯片 4</vt:lpstr>
      <vt:lpstr>幻灯片 5</vt:lpstr>
      <vt:lpstr>幻灯片 6</vt:lpstr>
      <vt:lpstr>幻灯片 7</vt:lpstr>
      <vt:lpstr>幻灯片 8</vt:lpstr>
      <vt:lpstr>幻灯片 9</vt:lpstr>
      <vt:lpstr>幻灯片 10</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Computer Networks</dc:title>
  <dc:creator>Administrator</dc:creator>
  <cp:lastModifiedBy>Administrator</cp:lastModifiedBy>
  <cp:revision>12</cp:revision>
  <dcterms:created xsi:type="dcterms:W3CDTF">2018-10-14T12:12:44Z</dcterms:created>
  <dcterms:modified xsi:type="dcterms:W3CDTF">2018-12-16T02:02:47Z</dcterms:modified>
</cp:coreProperties>
</file>