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9" r:id="rId11"/>
    <p:sldId id="265" r:id="rId12"/>
    <p:sldId id="266" r:id="rId13"/>
    <p:sldId id="26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358"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smtClean="0"/>
              <a:t>单击此处编辑母版标题样式</a:t>
            </a:r>
            <a:endParaRPr lang="zh-CN" altLang="en-US"/>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smtClean="0"/>
              <a:t>单击此处编辑母版副标题样式</a:t>
            </a:r>
            <a:endParaRPr lang="zh-CN" altLang="en-US"/>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ADAEA2A2-9380-405F-864F-8F928E351B72}" type="datetimeFigureOut">
              <a:rPr lang="zh-CN" altLang="en-US" smtClean="0"/>
              <a:pPr/>
              <a:t>2018-12-16</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900EAFA0-CF8A-4CD1-A1B8-1504CB3E1AA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ADAEA2A2-9380-405F-864F-8F928E351B72}" type="datetimeFigureOut">
              <a:rPr lang="zh-CN" altLang="en-US" smtClean="0"/>
              <a:pPr/>
              <a:t>2018-12-16</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900EAFA0-CF8A-4CD1-A1B8-1504CB3E1AA3}"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a:t>
            </a:r>
            <a:r>
              <a:rPr lang="en-US" altLang="zh-CN" smtClean="0"/>
              <a:t>b</a:t>
            </a:r>
            <a:r>
              <a:rPr lang="zh-CN" altLang="en-US" smtClean="0"/>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ADAEA2A2-9380-405F-864F-8F928E351B72}" type="datetimeFigureOut">
              <a:rPr lang="zh-CN" altLang="en-US" smtClean="0"/>
              <a:pPr/>
              <a:t>2018-12-16</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900EAFA0-CF8A-4CD1-A1B8-1504CB3E1AA3}" type="slidenum">
              <a:rPr lang="zh-CN" altLang="en-US" smtClean="0"/>
              <a:pPr/>
              <a:t>‹#›</a:t>
            </a:fld>
            <a:endParaRPr lang="zh-CN" altLang="en-US"/>
          </a:p>
        </p:txBody>
      </p:sp>
      <p:pic>
        <p:nvPicPr>
          <p:cNvPr id="1032" name="图片 10" descr="index_03b.gif"/>
          <p:cNvPicPr>
            <a:picLocks noChangeAspect="1"/>
          </p:cNvPicPr>
          <p:nvPr/>
        </p:nvPicPr>
        <p:blipFill>
          <a:blip r:embed="rId14"/>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011144  Computer Networks</a:t>
            </a:r>
            <a:endParaRPr lang="zh-CN" altLang="en-US" dirty="0"/>
          </a:p>
        </p:txBody>
      </p:sp>
      <p:sp>
        <p:nvSpPr>
          <p:cNvPr id="3" name="副标题 2"/>
          <p:cNvSpPr>
            <a:spLocks noGrp="1"/>
          </p:cNvSpPr>
          <p:nvPr>
            <p:ph type="subTitle" idx="1"/>
          </p:nvPr>
        </p:nvSpPr>
        <p:spPr/>
        <p:txBody>
          <a:bodyPr/>
          <a:lstStyle/>
          <a:p>
            <a:r>
              <a:rPr lang="en-US" altLang="zh-CN" dirty="0" smtClean="0"/>
              <a:t>Exercise 5</a:t>
            </a:r>
            <a:endParaRPr lang="zh-CN" altLang="en-US"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4000496" y="928670"/>
          <a:ext cx="4138629" cy="5073983"/>
        </p:xfrm>
        <a:graphic>
          <a:graphicData uri="http://schemas.openxmlformats.org/presentationml/2006/ole">
            <p:oleObj spid="_x0000_s34818" name="Visio" r:id="rId3" imgW="2537406" imgH="3108960" progId="Visio.Drawing.15">
              <p:embed/>
            </p:oleObj>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dirty="0" smtClean="0"/>
              <a:t>Ans.: </a:t>
            </a:r>
            <a:endParaRPr lang="zh-CN" altLang="en-US" dirty="0"/>
          </a:p>
        </p:txBody>
      </p:sp>
      <p:graphicFrame>
        <p:nvGraphicFramePr>
          <p:cNvPr id="4" name="表格 3"/>
          <p:cNvGraphicFramePr>
            <a:graphicFrameLocks noGrp="1"/>
          </p:cNvGraphicFramePr>
          <p:nvPr/>
        </p:nvGraphicFramePr>
        <p:xfrm>
          <a:off x="357158" y="1857364"/>
          <a:ext cx="8501121" cy="2194560"/>
        </p:xfrm>
        <a:graphic>
          <a:graphicData uri="http://schemas.openxmlformats.org/drawingml/2006/table">
            <a:tbl>
              <a:tblPr/>
              <a:tblGrid>
                <a:gridCol w="3500461"/>
                <a:gridCol w="2928958"/>
                <a:gridCol w="2071702"/>
              </a:tblGrid>
              <a:tr h="0">
                <a:tc>
                  <a:txBody>
                    <a:bodyPr/>
                    <a:lstStyle/>
                    <a:p>
                      <a:pPr marR="3810" algn="just">
                        <a:spcAft>
                          <a:spcPts val="0"/>
                        </a:spcAft>
                      </a:pPr>
                      <a:r>
                        <a:rPr lang="en-US" sz="2400" kern="100">
                          <a:latin typeface="Calibri"/>
                          <a:ea typeface="宋体"/>
                          <a:cs typeface="Times New Roman"/>
                        </a:rPr>
                        <a:t>Event</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Switch forwarding table</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Forwarding link</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B sends a frame to E</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{B 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ACDEF</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E replies with a frame to 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{B 2; E 5}</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A sends a frame to 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{B 2; E 5; A 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B</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2400" kern="100">
                          <a:latin typeface="Calibri"/>
                          <a:ea typeface="宋体"/>
                          <a:cs typeface="Times New Roman"/>
                        </a:rPr>
                        <a:t>B replies with a frame to A</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a:latin typeface="Calibri"/>
                          <a:ea typeface="宋体"/>
                          <a:cs typeface="Times New Roman"/>
                        </a:rPr>
                        <a:t>{B 2; E 5; A 1}</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2400" kern="100" dirty="0">
                          <a:latin typeface="Calibri"/>
                          <a:ea typeface="宋体"/>
                          <a:cs typeface="Times New Roman"/>
                        </a:rPr>
                        <a:t>A</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sz="2800" dirty="0" smtClean="0"/>
              <a:t>5. Which of the following is wrong?</a:t>
            </a:r>
            <a:endParaRPr lang="zh-CN" altLang="en-US" sz="2800" dirty="0" smtClean="0"/>
          </a:p>
          <a:p>
            <a:pPr lvl="1">
              <a:buNone/>
            </a:pPr>
            <a:r>
              <a:rPr lang="en-US" sz="2400" dirty="0" smtClean="0"/>
              <a:t>(a) </a:t>
            </a:r>
            <a:r>
              <a:rPr lang="en-US" dirty="0" smtClean="0"/>
              <a:t>FDM, TDM, and CDMA are channel partitioning MAC protocols.</a:t>
            </a:r>
            <a:endParaRPr lang="zh-CN" altLang="en-US" dirty="0" smtClean="0"/>
          </a:p>
          <a:p>
            <a:pPr lvl="1">
              <a:buNone/>
            </a:pPr>
            <a:r>
              <a:rPr lang="en-US" dirty="0" smtClean="0"/>
              <a:t>(b) Both CSMA and CDMA are random access protocols.</a:t>
            </a:r>
            <a:endParaRPr lang="zh-CN" altLang="en-US" dirty="0" smtClean="0"/>
          </a:p>
          <a:p>
            <a:pPr lvl="1">
              <a:buNone/>
            </a:pPr>
            <a:r>
              <a:rPr lang="en-US" dirty="0" smtClean="0"/>
              <a:t>(c) CSMA/CD doesn’t detect collusion as it is difficult in wireless LANs.</a:t>
            </a:r>
            <a:endParaRPr lang="zh-CN" altLang="en-US" dirty="0" smtClean="0"/>
          </a:p>
          <a:p>
            <a:pPr lvl="1">
              <a:buNone/>
            </a:pPr>
            <a:r>
              <a:rPr lang="en-US" dirty="0" smtClean="0"/>
              <a:t>(d) In random access protocol, if there is only one node, it can only utilize R/N capacity (R is the total link capacity)</a:t>
            </a:r>
            <a:endParaRPr lang="zh-CN" altLang="en-US" dirty="0" smtClean="0"/>
          </a:p>
          <a:p>
            <a:pPr lvl="1">
              <a:buNone/>
            </a:pPr>
            <a:r>
              <a:rPr lang="en-US" dirty="0" smtClean="0"/>
              <a:t>(e) CSMA can utilize 100% of the link bandwidth when there are many nodes sending data.</a:t>
            </a:r>
          </a:p>
          <a:p>
            <a:pPr>
              <a:buNone/>
            </a:pPr>
            <a:r>
              <a:rPr lang="en-US" altLang="zh-CN" dirty="0" smtClean="0"/>
              <a:t>Ans.: </a:t>
            </a:r>
            <a:r>
              <a:rPr lang="en-US" dirty="0" smtClean="0"/>
              <a:t>(b)(c)(d)(e)</a:t>
            </a:r>
            <a:endParaRPr lang="zh-CN" altLang="en-US" dirty="0" smtClean="0"/>
          </a:p>
          <a:p>
            <a:pPr>
              <a:buNone/>
            </a:pPr>
            <a:endParaRPr lang="zh-CN" altLang="en-US" sz="28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dirty="0" smtClean="0"/>
              <a:t>6. </a:t>
            </a:r>
            <a:r>
              <a:rPr lang="en-US" dirty="0" smtClean="0"/>
              <a:t>Explain why an Ethernet switch can “plug-and-play”. Why an IP router can not?</a:t>
            </a:r>
          </a:p>
          <a:p>
            <a:pPr>
              <a:buNone/>
            </a:pPr>
            <a:r>
              <a:rPr lang="en-US" altLang="zh-CN" smtClean="0"/>
              <a:t>Ans</a:t>
            </a:r>
            <a:r>
              <a:rPr lang="en-US" altLang="zh-CN" dirty="0" smtClean="0"/>
              <a:t>.: </a:t>
            </a:r>
          </a:p>
          <a:p>
            <a:pPr>
              <a:buNone/>
            </a:pPr>
            <a:r>
              <a:rPr lang="en-US" altLang="zh-CN" dirty="0" smtClean="0"/>
              <a:t>Switch: forwarding table subnet</a:t>
            </a:r>
          </a:p>
          <a:p>
            <a:pPr>
              <a:buNone/>
            </a:pPr>
            <a:r>
              <a:rPr lang="en-US" altLang="zh-CN" dirty="0" smtClean="0"/>
              <a:t>Router: forwarding table for entire Internet, not scalable.</a:t>
            </a:r>
            <a:endParaRPr lang="zh-CN" altLang="en-US" dirty="0" smtClean="0"/>
          </a:p>
          <a:p>
            <a:pPr>
              <a:buNone/>
            </a:pPr>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altLang="zh-CN" dirty="0" smtClean="0"/>
              <a:t>1. </a:t>
            </a:r>
            <a:r>
              <a:rPr lang="en-US" dirty="0" smtClean="0"/>
              <a:t>1. Consider the 5-bit generator, G=10011, and suppose that D has the value 1010101010. What is the value of R?</a:t>
            </a:r>
          </a:p>
          <a:p>
            <a:pPr>
              <a:buNone/>
            </a:pPr>
            <a:r>
              <a:rPr lang="en-US" altLang="zh-CN" dirty="0" err="1" smtClean="0"/>
              <a:t>Ans</a:t>
            </a:r>
            <a:r>
              <a:rPr lang="en-US" altLang="zh-CN" dirty="0" smtClean="0"/>
              <a:t>: R=0100</a:t>
            </a:r>
            <a:endParaRPr lang="zh-CN" altLang="en-US" dirty="0"/>
          </a:p>
        </p:txBody>
      </p:sp>
      <p:pic>
        <p:nvPicPr>
          <p:cNvPr id="2049" name="Picture 1"/>
          <p:cNvPicPr>
            <a:picLocks noChangeAspect="1" noChangeArrowheads="1"/>
          </p:cNvPicPr>
          <p:nvPr/>
        </p:nvPicPr>
        <p:blipFill>
          <a:blip r:embed="rId2"/>
          <a:srcRect/>
          <a:stretch>
            <a:fillRect/>
          </a:stretch>
        </p:blipFill>
        <p:spPr bwMode="auto">
          <a:xfrm>
            <a:off x="4900086" y="2000240"/>
            <a:ext cx="3767663" cy="457199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altLang="zh-CN" dirty="0" smtClean="0"/>
              <a:t>2. </a:t>
            </a:r>
            <a:r>
              <a:rPr lang="en-US" dirty="0" smtClean="0"/>
              <a:t>Consider the following network. </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71406" y="1714488"/>
          <a:ext cx="8988454" cy="5000660"/>
        </p:xfrm>
        <a:graphic>
          <a:graphicData uri="http://schemas.openxmlformats.org/presentationml/2006/ole">
            <p:oleObj spid="_x0000_s1025" name="Visio" r:id="rId3" imgW="6873348" imgH="3825168" progId="Visio.Drawing.15">
              <p:embed/>
            </p:oleObj>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a. How many subnets are interconnected? List the hosts, switches and routers belonging to each subnet.</a:t>
            </a:r>
            <a:endParaRPr lang="zh-CN" altLang="en-US" sz="2800" dirty="0" smtClean="0"/>
          </a:p>
          <a:p>
            <a:pPr>
              <a:buNone/>
            </a:pPr>
            <a:r>
              <a:rPr lang="en-US" altLang="zh-CN" sz="2800" dirty="0" smtClean="0"/>
              <a:t>Ans.: three subnets. </a:t>
            </a:r>
            <a:br>
              <a:rPr lang="en-US" altLang="zh-CN" sz="2800" dirty="0" smtClean="0"/>
            </a:br>
            <a:r>
              <a:rPr lang="en-US" sz="2800" dirty="0" smtClean="0"/>
              <a:t>subnet1: A, B, </a:t>
            </a:r>
            <a:r>
              <a:rPr lang="en-US" sz="2800" dirty="0" smtClean="0"/>
              <a:t>S1</a:t>
            </a:r>
            <a:r>
              <a:rPr lang="en-US" sz="2800" dirty="0" smtClean="0"/>
              <a:t>, R1; </a:t>
            </a:r>
            <a:br>
              <a:rPr lang="en-US" sz="2800" dirty="0" smtClean="0"/>
            </a:br>
            <a:r>
              <a:rPr lang="en-US" sz="2800" dirty="0" smtClean="0"/>
              <a:t>subnet2: C, D, S2, R1, R2; </a:t>
            </a:r>
            <a:br>
              <a:rPr lang="en-US" sz="2800" dirty="0" smtClean="0"/>
            </a:br>
            <a:r>
              <a:rPr lang="en-US" sz="2800" dirty="0" smtClean="0"/>
              <a:t>subnet3: E, F, S3, R2.</a:t>
            </a:r>
            <a:endParaRPr lang="en-US" altLang="zh-CN" sz="2800" dirty="0" smtClean="0"/>
          </a:p>
          <a:p>
            <a:pPr>
              <a:buNone/>
            </a:pPr>
            <a:endParaRPr lang="en-US" altLang="zh-CN" sz="2800" dirty="0" smtClean="0"/>
          </a:p>
          <a:p>
            <a:pPr>
              <a:buNone/>
            </a:pPr>
            <a:endParaRPr lang="zh-CN" altLang="en-US" sz="28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714356"/>
            <a:ext cx="8704263" cy="5418157"/>
          </a:xfrm>
        </p:spPr>
        <p:txBody>
          <a:bodyPr/>
          <a:lstStyle/>
          <a:p>
            <a:pPr>
              <a:buNone/>
            </a:pPr>
            <a:r>
              <a:rPr lang="en-US" sz="2800" dirty="0" smtClean="0"/>
              <a:t>b. Suppose host A sends an IP datagram to host F, for the three path segments from A to R1, R1 to R2, and R2 to F, list all the source/destination IP addresses and MAC addresses of the frames transmitting in each path segment.</a:t>
            </a:r>
            <a:endParaRPr lang="zh-CN" altLang="en-US" sz="2800" dirty="0" smtClean="0"/>
          </a:p>
          <a:p>
            <a:pPr>
              <a:buNone/>
            </a:pPr>
            <a:r>
              <a:rPr lang="en-US" altLang="zh-CN" sz="2800" dirty="0" smtClean="0"/>
              <a:t>Ans.: </a:t>
            </a:r>
            <a:endParaRPr lang="zh-CN" altLang="en-US" sz="2800" dirty="0"/>
          </a:p>
        </p:txBody>
      </p:sp>
      <p:graphicFrame>
        <p:nvGraphicFramePr>
          <p:cNvPr id="4" name="表格 3"/>
          <p:cNvGraphicFramePr>
            <a:graphicFrameLocks noGrp="1"/>
          </p:cNvGraphicFramePr>
          <p:nvPr/>
        </p:nvGraphicFramePr>
        <p:xfrm>
          <a:off x="214282" y="3571876"/>
          <a:ext cx="8715404" cy="2214579"/>
        </p:xfrm>
        <a:graphic>
          <a:graphicData uri="http://schemas.openxmlformats.org/drawingml/2006/table">
            <a:tbl>
              <a:tblPr>
                <a:tableStyleId>{00A15C55-8517-42AA-B614-E9B94910E393}</a:tableStyleId>
              </a:tblPr>
              <a:tblGrid>
                <a:gridCol w="1202125"/>
                <a:gridCol w="1577789"/>
                <a:gridCol w="1649242"/>
                <a:gridCol w="2000264"/>
                <a:gridCol w="2285984"/>
              </a:tblGrid>
              <a:tr h="316368">
                <a:tc>
                  <a:txBody>
                    <a:bodyPr/>
                    <a:lstStyle/>
                    <a:p>
                      <a:pPr marR="3810" algn="just">
                        <a:spcAft>
                          <a:spcPts val="0"/>
                        </a:spcAft>
                      </a:pPr>
                      <a:endParaRPr lang="en-US" sz="2000" kern="100" dirty="0">
                        <a:latin typeface="Calibri"/>
                        <a:ea typeface="宋体"/>
                        <a:cs typeface="Times New Roman"/>
                      </a:endParaRPr>
                    </a:p>
                  </a:txBody>
                  <a:tcPr marL="68580" marR="68580" marT="0" marB="0"/>
                </a:tc>
                <a:tc>
                  <a:txBody>
                    <a:bodyPr/>
                    <a:lstStyle/>
                    <a:p>
                      <a:pPr marR="3810" algn="just">
                        <a:spcAft>
                          <a:spcPts val="0"/>
                        </a:spcAft>
                      </a:pPr>
                      <a:r>
                        <a:rPr lang="en-US" sz="2000" kern="100"/>
                        <a:t>Source  IP</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Destination IP</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Source MAC</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dirty="0"/>
                        <a:t>Destination MAC</a:t>
                      </a:r>
                      <a:endParaRPr lang="zh-CN" sz="2000" kern="100" dirty="0">
                        <a:latin typeface="Calibri"/>
                        <a:ea typeface="宋体"/>
                        <a:cs typeface="Times New Roman"/>
                      </a:endParaRPr>
                    </a:p>
                  </a:txBody>
                  <a:tcPr marL="68580" marR="68580" marT="0" marB="0"/>
                </a:tc>
              </a:tr>
              <a:tr h="632737">
                <a:tc>
                  <a:txBody>
                    <a:bodyPr/>
                    <a:lstStyle/>
                    <a:p>
                      <a:pPr marR="3810" algn="just">
                        <a:spcAft>
                          <a:spcPts val="0"/>
                        </a:spcAft>
                      </a:pPr>
                      <a:r>
                        <a:rPr lang="en-US" sz="2000" kern="100"/>
                        <a:t>A to R1</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192.168.1.2</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192.168.3.3</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00-00-00-00-00-00</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22-22-22-22-22-22</a:t>
                      </a:r>
                      <a:endParaRPr lang="zh-CN" sz="2000" kern="100">
                        <a:latin typeface="Calibri"/>
                        <a:ea typeface="宋体"/>
                        <a:cs typeface="Times New Roman"/>
                      </a:endParaRPr>
                    </a:p>
                  </a:txBody>
                  <a:tcPr marL="68580" marR="68580" marT="0" marB="0"/>
                </a:tc>
              </a:tr>
              <a:tr h="632737">
                <a:tc>
                  <a:txBody>
                    <a:bodyPr/>
                    <a:lstStyle/>
                    <a:p>
                      <a:pPr marR="3810" algn="just">
                        <a:spcAft>
                          <a:spcPts val="0"/>
                        </a:spcAft>
                      </a:pPr>
                      <a:r>
                        <a:rPr lang="en-US" sz="2000" kern="100"/>
                        <a:t>R1 to R2</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192.168.1.2</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192.168.3.3</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33-33-33-33-33-33</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66-66-66-66-66-66</a:t>
                      </a:r>
                      <a:endParaRPr lang="zh-CN" sz="2000" kern="100">
                        <a:latin typeface="Calibri"/>
                        <a:ea typeface="宋体"/>
                        <a:cs typeface="Times New Roman"/>
                      </a:endParaRPr>
                    </a:p>
                  </a:txBody>
                  <a:tcPr marL="68580" marR="68580" marT="0" marB="0"/>
                </a:tc>
              </a:tr>
              <a:tr h="632737">
                <a:tc>
                  <a:txBody>
                    <a:bodyPr/>
                    <a:lstStyle/>
                    <a:p>
                      <a:pPr marR="3810" algn="just">
                        <a:spcAft>
                          <a:spcPts val="0"/>
                        </a:spcAft>
                      </a:pPr>
                      <a:r>
                        <a:rPr lang="en-US" sz="2000" kern="100"/>
                        <a:t>R2 to F</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192.168.1.2</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192.168.3.3</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a:t>77-77-77-77-77-77</a:t>
                      </a:r>
                      <a:endParaRPr lang="zh-CN" sz="2000" kern="100">
                        <a:latin typeface="Calibri"/>
                        <a:ea typeface="宋体"/>
                        <a:cs typeface="Times New Roman"/>
                      </a:endParaRPr>
                    </a:p>
                  </a:txBody>
                  <a:tcPr marL="68580" marR="68580" marT="0" marB="0"/>
                </a:tc>
                <a:tc>
                  <a:txBody>
                    <a:bodyPr/>
                    <a:lstStyle/>
                    <a:p>
                      <a:pPr marR="3810" algn="just">
                        <a:spcAft>
                          <a:spcPts val="0"/>
                        </a:spcAft>
                      </a:pPr>
                      <a:r>
                        <a:rPr lang="en-US" sz="2000" kern="100" dirty="0"/>
                        <a:t>99-99-99-99-99-99</a:t>
                      </a:r>
                      <a:endParaRPr lang="zh-CN" sz="2000" kern="100" dirty="0">
                        <a:latin typeface="Calibri"/>
                        <a:ea typeface="宋体"/>
                        <a:cs typeface="Times New Roman"/>
                      </a:endParaRPr>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sz="2800" dirty="0" smtClean="0"/>
              <a:t>c. Suppose each pair of hosts have successfully pinged each other, list the switch forwarding table for each of the three switches (ignore the TTL).</a:t>
            </a:r>
          </a:p>
          <a:p>
            <a:pPr>
              <a:buNone/>
            </a:pPr>
            <a:r>
              <a:rPr lang="en-US" altLang="zh-CN" sz="2800" dirty="0" smtClean="0"/>
              <a:t>Ans.: </a:t>
            </a:r>
          </a:p>
          <a:p>
            <a:pPr>
              <a:buNone/>
            </a:pPr>
            <a:r>
              <a:rPr lang="en-US" altLang="zh-CN" sz="2800" dirty="0" smtClean="0"/>
              <a:t>S1: </a:t>
            </a:r>
          </a:p>
          <a:p>
            <a:pPr>
              <a:buNone/>
            </a:pPr>
            <a:endParaRPr lang="en-US" altLang="zh-CN" sz="2800" dirty="0" smtClean="0"/>
          </a:p>
          <a:p>
            <a:pPr>
              <a:buNone/>
            </a:pPr>
            <a:endParaRPr lang="en-US" altLang="zh-CN" sz="2800" dirty="0" smtClean="0"/>
          </a:p>
          <a:p>
            <a:pPr>
              <a:buNone/>
            </a:pPr>
            <a:r>
              <a:rPr lang="en-US" altLang="zh-CN" sz="2800" dirty="0" smtClean="0"/>
              <a:t>S2:</a:t>
            </a:r>
          </a:p>
          <a:p>
            <a:pPr>
              <a:buNone/>
            </a:pPr>
            <a:endParaRPr lang="en-US" altLang="zh-CN" sz="2800" dirty="0" smtClean="0"/>
          </a:p>
          <a:p>
            <a:pPr>
              <a:buNone/>
            </a:pPr>
            <a:endParaRPr lang="en-US" altLang="zh-CN" sz="2800" dirty="0" smtClean="0"/>
          </a:p>
          <a:p>
            <a:pPr>
              <a:buNone/>
            </a:pPr>
            <a:r>
              <a:rPr lang="en-US" altLang="zh-CN" sz="2800" dirty="0" smtClean="0"/>
              <a:t>S3: </a:t>
            </a:r>
            <a:endParaRPr lang="zh-CN" altLang="en-US" sz="2800" dirty="0" smtClean="0"/>
          </a:p>
          <a:p>
            <a:endParaRPr lang="zh-CN" altLang="en-US" sz="2800" dirty="0"/>
          </a:p>
        </p:txBody>
      </p:sp>
      <p:graphicFrame>
        <p:nvGraphicFramePr>
          <p:cNvPr id="4" name="表格 3"/>
          <p:cNvGraphicFramePr>
            <a:graphicFrameLocks noGrp="1"/>
          </p:cNvGraphicFramePr>
          <p:nvPr/>
        </p:nvGraphicFramePr>
        <p:xfrm>
          <a:off x="1214414" y="2453640"/>
          <a:ext cx="6096000" cy="1097280"/>
        </p:xfrm>
        <a:graphic>
          <a:graphicData uri="http://schemas.openxmlformats.org/drawingml/2006/table">
            <a:tbl>
              <a:tblPr/>
              <a:tblGrid>
                <a:gridCol w="3048000"/>
                <a:gridCol w="3048000"/>
              </a:tblGrid>
              <a:tr h="0">
                <a:tc>
                  <a:txBody>
                    <a:bodyPr/>
                    <a:lstStyle/>
                    <a:p>
                      <a:pPr marR="3810" algn="just">
                        <a:spcAft>
                          <a:spcPts val="0"/>
                        </a:spcAft>
                      </a:pPr>
                      <a:r>
                        <a:rPr lang="en-US" sz="1800" kern="100" dirty="0">
                          <a:latin typeface="Calibri"/>
                          <a:ea typeface="宋体"/>
                          <a:cs typeface="Times New Roman"/>
                        </a:rPr>
                        <a:t>Address</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Interface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00-00-00-00-00-00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11-11-11-11-11-11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2</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22-22-22-22-22-22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285852" y="3843346"/>
          <a:ext cx="6096000" cy="1371600"/>
        </p:xfrm>
        <a:graphic>
          <a:graphicData uri="http://schemas.openxmlformats.org/drawingml/2006/table">
            <a:tbl>
              <a:tblPr/>
              <a:tblGrid>
                <a:gridCol w="3048000"/>
                <a:gridCol w="3048000"/>
              </a:tblGrid>
              <a:tr h="0">
                <a:tc>
                  <a:txBody>
                    <a:bodyPr/>
                    <a:lstStyle/>
                    <a:p>
                      <a:pPr marR="3810" algn="just">
                        <a:spcAft>
                          <a:spcPts val="0"/>
                        </a:spcAft>
                      </a:pPr>
                      <a:r>
                        <a:rPr lang="en-US" sz="1800" kern="100" dirty="0">
                          <a:latin typeface="Calibri"/>
                          <a:ea typeface="宋体"/>
                          <a:cs typeface="Times New Roman"/>
                        </a:rPr>
                        <a:t>Address</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Interface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dirty="0">
                          <a:latin typeface="Calibri"/>
                          <a:ea typeface="宋体"/>
                          <a:cs typeface="Times New Roman"/>
                        </a:rPr>
                        <a:t>33-33-33-33-33-33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44-44-44-44-44-44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55-55-55-55-55-55</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66-66-66-66-66-66</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4</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1285852" y="5500702"/>
          <a:ext cx="6096000" cy="1097280"/>
        </p:xfrm>
        <a:graphic>
          <a:graphicData uri="http://schemas.openxmlformats.org/drawingml/2006/table">
            <a:tbl>
              <a:tblPr/>
              <a:tblGrid>
                <a:gridCol w="3048000"/>
                <a:gridCol w="3048000"/>
              </a:tblGrid>
              <a:tr h="0">
                <a:tc>
                  <a:txBody>
                    <a:bodyPr/>
                    <a:lstStyle/>
                    <a:p>
                      <a:pPr marR="3810" algn="just">
                        <a:spcAft>
                          <a:spcPts val="0"/>
                        </a:spcAft>
                      </a:pPr>
                      <a:r>
                        <a:rPr lang="en-US" sz="1800" kern="100">
                          <a:latin typeface="Calibri"/>
                          <a:ea typeface="宋体"/>
                          <a:cs typeface="Times New Roman"/>
                        </a:rPr>
                        <a:t>Address</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Interface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77-77-77-77-77-77</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88-88-88-88-88-88</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99-99-99-99-99-99</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sz="2800" dirty="0" smtClean="0"/>
              <a:t>3. Consider the following network, and suppose each pair of hosts have successfully pinged each other, list the switch forwarding table for each of the three switches (ignore the TTL).</a:t>
            </a:r>
          </a:p>
          <a:p>
            <a:pPr>
              <a:buNone/>
            </a:pPr>
            <a:r>
              <a:rPr lang="en-US" altLang="zh-CN" sz="2800" dirty="0" smtClean="0"/>
              <a:t>Ans.: </a:t>
            </a:r>
            <a:endParaRPr lang="zh-CN" altLang="en-US" sz="2800" dirty="0" smtClean="0"/>
          </a:p>
          <a:p>
            <a:endParaRPr lang="zh-CN" altLang="en-US" sz="2800"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3" name="Object 1"/>
          <p:cNvGraphicFramePr>
            <a:graphicFrameLocks noChangeAspect="1"/>
          </p:cNvGraphicFramePr>
          <p:nvPr/>
        </p:nvGraphicFramePr>
        <p:xfrm>
          <a:off x="1142976" y="2034244"/>
          <a:ext cx="7715304" cy="4680880"/>
        </p:xfrm>
        <a:graphic>
          <a:graphicData uri="http://schemas.openxmlformats.org/presentationml/2006/ole">
            <p:oleObj spid="_x0000_s28673" name="Visio" r:id="rId3" imgW="6301794" imgH="3825168" progId="Visio.Drawing.15">
              <p:embed/>
            </p:oleObj>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571480"/>
            <a:ext cx="8704263" cy="5561033"/>
          </a:xfrm>
        </p:spPr>
        <p:txBody>
          <a:bodyPr/>
          <a:lstStyle/>
          <a:p>
            <a:pPr>
              <a:buNone/>
            </a:pPr>
            <a:r>
              <a:rPr lang="en-US" altLang="zh-CN" dirty="0" smtClean="0"/>
              <a:t>Ans.: </a:t>
            </a:r>
          </a:p>
          <a:p>
            <a:pPr>
              <a:buNone/>
            </a:pPr>
            <a:r>
              <a:rPr lang="en-US" dirty="0" smtClean="0"/>
              <a:t>S1</a:t>
            </a:r>
          </a:p>
          <a:p>
            <a:pPr>
              <a:buNone/>
            </a:pPr>
            <a:endParaRPr lang="en-US" altLang="zh-CN" dirty="0" smtClean="0"/>
          </a:p>
          <a:p>
            <a:pPr>
              <a:buNone/>
            </a:pPr>
            <a:endParaRPr lang="en-US" altLang="zh-CN" dirty="0" smtClean="0"/>
          </a:p>
          <a:p>
            <a:pPr>
              <a:buNone/>
            </a:pPr>
            <a:r>
              <a:rPr lang="en-US" dirty="0" smtClean="0"/>
              <a:t>S2</a:t>
            </a:r>
            <a:endParaRPr lang="zh-CN" altLang="en-US"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S3</a:t>
            </a:r>
            <a:endParaRPr lang="zh-CN" altLang="en-US" dirty="0" smtClean="0"/>
          </a:p>
          <a:p>
            <a:pPr>
              <a:buNone/>
            </a:pPr>
            <a:endParaRPr lang="zh-CN" altLang="en-US" dirty="0"/>
          </a:p>
        </p:txBody>
      </p:sp>
      <p:graphicFrame>
        <p:nvGraphicFramePr>
          <p:cNvPr id="4" name="表格 3"/>
          <p:cNvGraphicFramePr>
            <a:graphicFrameLocks noGrp="1"/>
          </p:cNvGraphicFramePr>
          <p:nvPr/>
        </p:nvGraphicFramePr>
        <p:xfrm>
          <a:off x="1857356" y="580066"/>
          <a:ext cx="6096000" cy="1920240"/>
        </p:xfrm>
        <a:graphic>
          <a:graphicData uri="http://schemas.openxmlformats.org/drawingml/2006/table">
            <a:tbl>
              <a:tblPr/>
              <a:tblGrid>
                <a:gridCol w="3048000"/>
                <a:gridCol w="3048000"/>
              </a:tblGrid>
              <a:tr h="0">
                <a:tc>
                  <a:txBody>
                    <a:bodyPr/>
                    <a:lstStyle/>
                    <a:p>
                      <a:pPr marR="3810" algn="just">
                        <a:spcAft>
                          <a:spcPts val="0"/>
                        </a:spcAft>
                      </a:pPr>
                      <a:r>
                        <a:rPr lang="en-US" sz="1800" kern="100">
                          <a:latin typeface="Calibri"/>
                          <a:ea typeface="宋体"/>
                          <a:cs typeface="Times New Roman"/>
                        </a:rPr>
                        <a:t>Address</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Interface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00-00-00-00-00-00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11-11-11-11-11-11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22-22-22-22-22-22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33-33-33-33-33-33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44-44-44-44-44-44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55-55-55-55-55-55</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857356" y="2643182"/>
          <a:ext cx="6096000" cy="1920240"/>
        </p:xfrm>
        <a:graphic>
          <a:graphicData uri="http://schemas.openxmlformats.org/drawingml/2006/table">
            <a:tbl>
              <a:tblPr/>
              <a:tblGrid>
                <a:gridCol w="3048000"/>
                <a:gridCol w="3048000"/>
              </a:tblGrid>
              <a:tr h="0">
                <a:tc>
                  <a:txBody>
                    <a:bodyPr/>
                    <a:lstStyle/>
                    <a:p>
                      <a:pPr marR="3810" algn="just">
                        <a:spcAft>
                          <a:spcPts val="0"/>
                        </a:spcAft>
                      </a:pPr>
                      <a:r>
                        <a:rPr lang="en-US" sz="1800" kern="100" dirty="0">
                          <a:latin typeface="Calibri"/>
                          <a:ea typeface="宋体"/>
                          <a:cs typeface="Times New Roman"/>
                        </a:rPr>
                        <a:t>Address</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Interface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00-00-00-00-00-00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11-11-11-11-11-11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1</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22-22-22-22-22-22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33-33-33-33-33-33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44-44-44-44-44-44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55-55-55-55-55-55</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4</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1881126" y="4643446"/>
          <a:ext cx="6096000" cy="1920240"/>
        </p:xfrm>
        <a:graphic>
          <a:graphicData uri="http://schemas.openxmlformats.org/drawingml/2006/table">
            <a:tbl>
              <a:tblPr/>
              <a:tblGrid>
                <a:gridCol w="3048000"/>
                <a:gridCol w="3048000"/>
              </a:tblGrid>
              <a:tr h="0">
                <a:tc>
                  <a:txBody>
                    <a:bodyPr/>
                    <a:lstStyle/>
                    <a:p>
                      <a:pPr marR="3810" algn="just">
                        <a:spcAft>
                          <a:spcPts val="0"/>
                        </a:spcAft>
                      </a:pPr>
                      <a:r>
                        <a:rPr lang="en-US" sz="1800" kern="100">
                          <a:latin typeface="Calibri"/>
                          <a:ea typeface="宋体"/>
                          <a:cs typeface="Times New Roman"/>
                        </a:rPr>
                        <a:t>Address</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Interface</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00-00-00-00-00-00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11-11-11-11-11-11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22-22-22-22-22-22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33-33-33-33-33-33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44-44-44-44-44-44</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a:latin typeface="Calibri"/>
                          <a:ea typeface="宋体"/>
                          <a:cs typeface="Times New Roman"/>
                        </a:rPr>
                        <a:t>2</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R="3810" algn="just">
                        <a:spcAft>
                          <a:spcPts val="0"/>
                        </a:spcAft>
                      </a:pPr>
                      <a:r>
                        <a:rPr lang="en-US" sz="1800" kern="100">
                          <a:latin typeface="Calibri"/>
                          <a:ea typeface="宋体"/>
                          <a:cs typeface="Times New Roman"/>
                        </a:rPr>
                        <a:t>55-55-55-55-55-55</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3810" algn="just">
                        <a:spcAft>
                          <a:spcPts val="0"/>
                        </a:spcAft>
                      </a:pPr>
                      <a:r>
                        <a:rPr lang="en-US" sz="1800" kern="100" dirty="0">
                          <a:latin typeface="Calibri"/>
                          <a:ea typeface="宋体"/>
                          <a:cs typeface="Times New Roman"/>
                        </a:rPr>
                        <a:t>3</a:t>
                      </a:r>
                      <a:endParaRPr lang="zh-CN" sz="18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642918"/>
            <a:ext cx="8704263" cy="5489595"/>
          </a:xfrm>
        </p:spPr>
        <p:txBody>
          <a:bodyPr/>
          <a:lstStyle/>
          <a:p>
            <a:pPr>
              <a:buNone/>
            </a:pPr>
            <a:r>
              <a:rPr lang="en-US" dirty="0" smtClean="0"/>
              <a:t>4. Let’s consider the operation of a learning switch in the context of a network in which 6 nodes labeled A through F are star connected into an Ethernet switch. Suppose that (</a:t>
            </a:r>
            <a:r>
              <a:rPr lang="en-US" dirty="0" err="1" smtClean="0"/>
              <a:t>i</a:t>
            </a:r>
            <a:r>
              <a:rPr lang="en-US" dirty="0" smtClean="0"/>
              <a:t>) B sends a frame to E, (ii) E replies with a frame to B, (iii) A sends a frame to B, (iv) B replies with a frame to A. The switch table is initially empty. Show the state of the switch forwarding table before and after each of these events. For each of these events, identify the link(s) on which the transmitted frame will be forwarded.</a:t>
            </a:r>
            <a:endParaRPr lang="zh-CN" altLang="en-US" dirty="0"/>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Ex1</Template>
  <TotalTime>400</TotalTime>
  <Words>629</Words>
  <Application>Microsoft Office PowerPoint</Application>
  <PresentationFormat>全屏显示(4:3)</PresentationFormat>
  <Paragraphs>144</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vt:i4>
      </vt:variant>
    </vt:vector>
  </HeadingPairs>
  <TitlesOfParts>
    <vt:vector size="16" baseType="lpstr">
      <vt:lpstr>Lec0</vt:lpstr>
      <vt:lpstr>Visio</vt:lpstr>
      <vt:lpstr>Microsoft Visio 绘图</vt:lpstr>
      <vt:lpstr>011144  Computer Networks</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011144  Computer Networks</dc:title>
  <dc:creator>Administrator</dc:creator>
  <cp:lastModifiedBy>Administrator</cp:lastModifiedBy>
  <cp:revision>15</cp:revision>
  <dcterms:created xsi:type="dcterms:W3CDTF">2018-10-14T12:12:44Z</dcterms:created>
  <dcterms:modified xsi:type="dcterms:W3CDTF">2018-12-16T03:06:20Z</dcterms:modified>
</cp:coreProperties>
</file>